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75" r:id="rId5"/>
    <p:sldId id="268" r:id="rId6"/>
    <p:sldId id="269" r:id="rId7"/>
    <p:sldId id="273" r:id="rId8"/>
    <p:sldId id="267" r:id="rId9"/>
    <p:sldId id="271" r:id="rId10"/>
    <p:sldId id="272" r:id="rId11"/>
    <p:sldId id="274" r:id="rId12"/>
    <p:sldId id="258" r:id="rId13"/>
    <p:sldId id="259" r:id="rId14"/>
    <p:sldId id="260" r:id="rId15"/>
    <p:sldId id="261" r:id="rId16"/>
    <p:sldId id="262" r:id="rId17"/>
    <p:sldId id="264" r:id="rId18"/>
    <p:sldId id="263" r:id="rId19"/>
    <p:sldId id="277" r:id="rId20"/>
    <p:sldId id="26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5" name="Picture 3" descr="IMG_0249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Picture 11" descr="AguaClara Logo Lar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11B97FE-A5EA-42A1-A124-2E0AE7232B12}" type="datetimeFigureOut">
              <a:rPr lang="en-US" smtClean="0"/>
              <a:pPr/>
              <a:t>8/16/2011</a:t>
            </a:fld>
            <a:endParaRPr lang="en-US"/>
          </a:p>
        </p:txBody>
      </p:sp>
      <p:sp>
        <p:nvSpPr>
          <p:cNvPr id="10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1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CCE1DECF-42AE-4C09-A503-077BC3C72A9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03017067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1B97FE-A5EA-42A1-A124-2E0AE7232B12}" type="datetimeFigureOut">
              <a:rPr lang="en-US" smtClean="0"/>
              <a:pPr/>
              <a:t>8/16/2011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E1DECF-42AE-4C09-A503-077BC3C72A9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16406602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1B97FE-A5EA-42A1-A124-2E0AE7232B12}" type="datetimeFigureOut">
              <a:rPr lang="en-US" smtClean="0"/>
              <a:pPr/>
              <a:t>8/16/2011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E1DECF-42AE-4C09-A503-077BC3C72A9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5552851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1B97FE-A5EA-42A1-A124-2E0AE7232B12}" type="datetimeFigureOut">
              <a:rPr lang="en-US" smtClean="0"/>
              <a:pPr/>
              <a:t>8/16/2011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E1DECF-42AE-4C09-A503-077BC3C72A9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3215196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1B97FE-A5EA-42A1-A124-2E0AE7232B12}" type="datetimeFigureOut">
              <a:rPr lang="en-US" smtClean="0"/>
              <a:pPr/>
              <a:t>8/16/2011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E1DECF-42AE-4C09-A503-077BC3C72A9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75736153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1B97FE-A5EA-42A1-A124-2E0AE7232B12}" type="datetimeFigureOut">
              <a:rPr lang="en-US" smtClean="0"/>
              <a:pPr/>
              <a:t>8/16/2011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E1DECF-42AE-4C09-A503-077BC3C72A9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44040625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1B97FE-A5EA-42A1-A124-2E0AE7232B12}" type="datetimeFigureOut">
              <a:rPr lang="en-US" smtClean="0"/>
              <a:pPr/>
              <a:t>8/16/2011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E1DECF-42AE-4C09-A503-077BC3C72A9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84109941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1B97FE-A5EA-42A1-A124-2E0AE7232B12}" type="datetimeFigureOut">
              <a:rPr lang="en-US" smtClean="0"/>
              <a:pPr/>
              <a:t>8/16/2011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E1DECF-42AE-4C09-A503-077BC3C72A9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789965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1B97FE-A5EA-42A1-A124-2E0AE7232B12}" type="datetimeFigureOut">
              <a:rPr lang="en-US" smtClean="0"/>
              <a:pPr/>
              <a:t>8/16/2011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E1DECF-42AE-4C09-A503-077BC3C72A9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9302760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1B97FE-A5EA-42A1-A124-2E0AE7232B12}" type="datetimeFigureOut">
              <a:rPr lang="en-US" smtClean="0"/>
              <a:pPr/>
              <a:t>8/16/2011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E1DECF-42AE-4C09-A503-077BC3C72A9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2053472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1B97FE-A5EA-42A1-A124-2E0AE7232B12}" type="datetimeFigureOut">
              <a:rPr lang="en-US" smtClean="0"/>
              <a:pPr/>
              <a:t>8/16/2011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E1DECF-42AE-4C09-A503-077BC3C72A9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8581827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  <a:cs typeface="Arial" charset="0"/>
              </a:defRPr>
            </a:lvl1pPr>
          </a:lstStyle>
          <a:p>
            <a:fld id="{311B97FE-A5EA-42A1-A124-2E0AE7232B12}" type="datetimeFigureOut">
              <a:rPr lang="en-US" smtClean="0"/>
              <a:pPr/>
              <a:t>8/16/2011</a:t>
            </a:fld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+mn-ea"/>
                <a:cs typeface="Arial" charset="0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Candara" pitchFamily="34" charset="0"/>
              </a:defRPr>
            </a:lvl1pPr>
          </a:lstStyle>
          <a:p>
            <a:fld id="{CCE1DECF-42AE-4C09-A503-077BC3C72A9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800">
              <a:ea typeface="+mn-ea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  <a:ea typeface="ＭＳ Ｐゴシック" pitchFamily="34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  <a:ea typeface="ＭＳ Ｐゴシック" pitchFamily="34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  <a:ea typeface="ＭＳ Ｐゴシック" pitchFamily="34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  <a:ea typeface="ＭＳ Ｐゴシック" pitchFamily="34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34" charset="2"/>
        <a:buChar char="Ø"/>
        <a:defRPr sz="3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34" charset="2"/>
        <a:buChar char="Ø"/>
        <a:defRPr sz="2800">
          <a:solidFill>
            <a:schemeClr val="tx1"/>
          </a:solidFill>
          <a:latin typeface="+mn-lt"/>
          <a:ea typeface="ＭＳ Ｐゴシック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34" charset="2"/>
        <a:buChar char="Ø"/>
        <a:defRPr sz="2400">
          <a:solidFill>
            <a:schemeClr val="tx1"/>
          </a:solidFill>
          <a:latin typeface="+mn-lt"/>
          <a:ea typeface="ＭＳ Ｐゴシック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34" charset="2"/>
        <a:buChar char="Ø"/>
        <a:defRPr sz="2000">
          <a:solidFill>
            <a:schemeClr val="tx1"/>
          </a:solidFill>
          <a:latin typeface="+mn-lt"/>
          <a:ea typeface="ＭＳ Ｐゴシック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34" charset="2"/>
        <a:buChar char="Ø"/>
        <a:defRPr sz="2000">
          <a:solidFill>
            <a:schemeClr val="tx1"/>
          </a:solidFill>
          <a:latin typeface="+mn-lt"/>
          <a:ea typeface="ＭＳ Ｐゴシック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Juan Saavedra</a:t>
            </a:r>
          </a:p>
          <a:p>
            <a:r>
              <a:rPr lang="en-US" dirty="0" err="1" smtClean="0"/>
              <a:t>Guo</a:t>
            </a:r>
            <a:r>
              <a:rPr lang="en-US" dirty="0" smtClean="0"/>
              <a:t> </a:t>
            </a:r>
            <a:r>
              <a:rPr lang="en-US" dirty="0" err="1" smtClean="0"/>
              <a:t>Jie</a:t>
            </a:r>
            <a:r>
              <a:rPr lang="en-US" dirty="0" smtClean="0"/>
              <a:t> Chin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Fabrication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03608875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Hole Saw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Lenox speed-slot saw</a:t>
            </a:r>
          </a:p>
          <a:p>
            <a:pPr lvl="1"/>
            <a:r>
              <a:rPr lang="en-US" dirty="0" smtClean="0"/>
              <a:t>Uses a lever system to facilitate plug removal</a:t>
            </a:r>
          </a:p>
          <a:p>
            <a:pPr lvl="1"/>
            <a:r>
              <a:rPr lang="en-US" dirty="0" smtClean="0"/>
              <a:t>Worked much faster and more efficient in our tests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2226" y="3951889"/>
            <a:ext cx="2663059" cy="2663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074729"/>
            <a:ext cx="24384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08722104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Hole Saw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Future goals</a:t>
            </a:r>
          </a:p>
          <a:p>
            <a:pPr lvl="1"/>
            <a:r>
              <a:rPr lang="en-US" dirty="0" smtClean="0"/>
              <a:t>Develop a specialized tool to pry out plug</a:t>
            </a:r>
          </a:p>
          <a:p>
            <a:pPr lvl="1"/>
            <a:r>
              <a:rPr lang="en-US" dirty="0" smtClean="0"/>
              <a:t>Design a tool to act as an elevated pivot for any general hole saw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58165837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Plate Settlers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 dirty="0"/>
              <a:t>Current issue</a:t>
            </a:r>
          </a:p>
          <a:p>
            <a:pPr lvl="1"/>
            <a:r>
              <a:rPr lang="en-US" sz="3000" dirty="0"/>
              <a:t>Difficult to align and drill holes </a:t>
            </a:r>
            <a:r>
              <a:rPr lang="en-US" sz="3000" dirty="0" smtClean="0"/>
              <a:t>effectively, since plates are to be placed at an angle</a:t>
            </a:r>
            <a:endParaRPr lang="en-US" dirty="0"/>
          </a:p>
        </p:txBody>
      </p:sp>
      <p:pic>
        <p:nvPicPr>
          <p:cNvPr id="1026" name="Picture 2" descr="C:\Users\Juan\Documents\AguaClara\Summer 2011\plate cutout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029"/>
          <a:stretch/>
        </p:blipFill>
        <p:spPr bwMode="auto">
          <a:xfrm>
            <a:off x="1959923" y="3541295"/>
            <a:ext cx="5279077" cy="2935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16759474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 Settlers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Our idea was to construct a jig that would allow workers to easily align plates</a:t>
            </a:r>
          </a:p>
          <a:p>
            <a:r>
              <a:rPr lang="en-US" dirty="0" smtClean="0"/>
              <a:t>Knowing the angle of inclination, a geometric analysis gives us the necessary spacing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810000"/>
            <a:ext cx="3657600" cy="2894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45115906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 Settlers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Initial jig: 1.15cm height difference results in 2cm plate separations</a:t>
            </a:r>
            <a:endParaRPr lang="en-US" dirty="0"/>
          </a:p>
        </p:txBody>
      </p:sp>
      <p:pic>
        <p:nvPicPr>
          <p:cNvPr id="2050" name="Picture 2" descr="C:\Users\Juan\Documents\AguaClara\Summer 2011\Report Drafts\Report 4 Draft\3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743200"/>
            <a:ext cx="5029200" cy="3752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33840801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 Settlers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Issues</a:t>
            </a:r>
          </a:p>
          <a:p>
            <a:pPr lvl="1"/>
            <a:r>
              <a:rPr lang="en-US" sz="3200" dirty="0" smtClean="0"/>
              <a:t>Sacrifice accuracy for efficiency</a:t>
            </a:r>
          </a:p>
          <a:p>
            <a:pPr lvl="2"/>
            <a:r>
              <a:rPr lang="en-US" sz="2800" dirty="0" smtClean="0"/>
              <a:t>Hard to align since jig sheets were thin</a:t>
            </a:r>
          </a:p>
          <a:p>
            <a:pPr lvl="2"/>
            <a:r>
              <a:rPr lang="en-US" sz="2800" dirty="0" smtClean="0"/>
              <a:t>Hard to visually confirm if they were well aligned</a:t>
            </a:r>
          </a:p>
          <a:p>
            <a:pPr marL="914400" lvl="2" indent="0">
              <a:buNone/>
            </a:pPr>
            <a:endParaRPr lang="en-US" dirty="0" smtClean="0"/>
          </a:p>
          <a:p>
            <a:r>
              <a:rPr lang="en-US" dirty="0" smtClean="0"/>
              <a:t>Try building with a different material</a:t>
            </a:r>
          </a:p>
        </p:txBody>
      </p:sp>
    </p:spTree>
    <p:extLst>
      <p:ext uri="{BB962C8B-B14F-4D97-AF65-F5344CB8AC3E}">
        <p14:creationId xmlns:p14="http://schemas.microsoft.com/office/powerpoint/2010/main" xmlns="" val="40212497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 Settlers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Jig 2.0: Utilizing a thicker material</a:t>
            </a:r>
          </a:p>
          <a:p>
            <a:pPr lvl="1"/>
            <a:r>
              <a:rPr lang="en-US" dirty="0" smtClean="0"/>
              <a:t>Flatness does not matter – was actually easier to align</a:t>
            </a:r>
          </a:p>
          <a:p>
            <a:pPr lvl="1"/>
            <a:r>
              <a:rPr lang="en-US" dirty="0" smtClean="0"/>
              <a:t>Thicker material ensures accuracy</a:t>
            </a:r>
          </a:p>
        </p:txBody>
      </p:sp>
    </p:spTree>
    <p:extLst>
      <p:ext uri="{BB962C8B-B14F-4D97-AF65-F5344CB8AC3E}">
        <p14:creationId xmlns:p14="http://schemas.microsoft.com/office/powerpoint/2010/main" xmlns="" val="40014059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uan\Documents\AguaClara\Summer 2011\Files\Photos\IMG_01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17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860182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 Settlers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Jig 3.0</a:t>
            </a:r>
          </a:p>
          <a:p>
            <a:pPr lvl="1"/>
            <a:r>
              <a:rPr lang="en-US" dirty="0" smtClean="0"/>
              <a:t>Same material, but built using measurements of current designs being built</a:t>
            </a:r>
          </a:p>
          <a:p>
            <a:pPr lvl="1"/>
            <a:r>
              <a:rPr lang="en-US" dirty="0" smtClean="0"/>
              <a:t>Constructed slightly wider, and extended to fit up to 10 plates at a time</a:t>
            </a:r>
          </a:p>
          <a:p>
            <a:pPr lvl="1"/>
            <a:r>
              <a:rPr lang="en-US" dirty="0" smtClean="0"/>
              <a:t>Built with a 90 degree corner to nudge plates 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004863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 Settlers</a:t>
            </a:r>
            <a:endParaRPr lang="en-US" dirty="0"/>
          </a:p>
        </p:txBody>
      </p:sp>
      <p:pic>
        <p:nvPicPr>
          <p:cNvPr id="1026" name="Picture 2" descr="G:\IMG_01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111"/>
            <a:ext cx="9144000" cy="6829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48109142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Goal: to design and implement procedures to make the building process more efficient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Problems we approached</a:t>
            </a:r>
          </a:p>
          <a:p>
            <a:pPr lvl="1"/>
            <a:r>
              <a:rPr lang="en-US" dirty="0" smtClean="0"/>
              <a:t>Decrease time required to drill holes</a:t>
            </a:r>
          </a:p>
          <a:p>
            <a:pPr lvl="1"/>
            <a:r>
              <a:rPr lang="en-US" dirty="0" smtClean="0"/>
              <a:t>Improve battery life of cordless drill</a:t>
            </a:r>
          </a:p>
          <a:p>
            <a:pPr lvl="1"/>
            <a:r>
              <a:rPr lang="en-US" dirty="0" smtClean="0"/>
              <a:t>Design method to easily align plate settlers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332624302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 Settlers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Future goals</a:t>
            </a:r>
          </a:p>
          <a:p>
            <a:pPr lvl="1"/>
            <a:r>
              <a:rPr lang="en-US" dirty="0" smtClean="0"/>
              <a:t>Find easier ways to measure initial holes</a:t>
            </a:r>
          </a:p>
          <a:p>
            <a:pPr lvl="1"/>
            <a:r>
              <a:rPr lang="en-US" dirty="0" smtClean="0"/>
              <a:t>Create different or multiple jigs to work for different plate spacings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033419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0890996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 Battery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Problem: Cordless drill used on site runs out of power frequently</a:t>
            </a:r>
          </a:p>
          <a:p>
            <a:r>
              <a:rPr lang="en-US" dirty="0" smtClean="0"/>
              <a:t>Utilize a portable power source such as a car battery to drive it</a:t>
            </a:r>
          </a:p>
          <a:p>
            <a:pPr lvl="1"/>
            <a:r>
              <a:rPr lang="en-US" dirty="0" smtClean="0"/>
              <a:t>Direct power was not feasible due to complicated circuitry of battery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89759283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5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92043608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588795"/>
            <a:ext cx="3657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 Battery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/>
          <a:lstStyle/>
          <a:p>
            <a:r>
              <a:rPr lang="en-US" dirty="0" smtClean="0"/>
              <a:t>DC Battery Charger produced by Milwaukee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745205"/>
            <a:ext cx="2664995" cy="266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2724150"/>
            <a:ext cx="27432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42237160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 Battery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Promising results: Charge time of 42 minutes in our test</a:t>
            </a:r>
          </a:p>
          <a:p>
            <a:r>
              <a:rPr lang="en-US" dirty="0" smtClean="0"/>
              <a:t>Advantages</a:t>
            </a:r>
          </a:p>
          <a:p>
            <a:pPr lvl="1"/>
            <a:r>
              <a:rPr lang="en-US" dirty="0" smtClean="0"/>
              <a:t>Safe, reliable</a:t>
            </a:r>
          </a:p>
          <a:p>
            <a:pPr lvl="1"/>
            <a:r>
              <a:rPr lang="en-US" dirty="0" smtClean="0"/>
              <a:t>Efficient, quick charge</a:t>
            </a:r>
          </a:p>
          <a:p>
            <a:r>
              <a:rPr lang="en-US" dirty="0" smtClean="0"/>
              <a:t>Disadvantages</a:t>
            </a:r>
          </a:p>
          <a:p>
            <a:pPr lvl="1"/>
            <a:r>
              <a:rPr lang="en-US" dirty="0" smtClean="0"/>
              <a:t>Requires multiple swappable batteries</a:t>
            </a:r>
          </a:p>
        </p:txBody>
      </p:sp>
    </p:spTree>
    <p:extLst>
      <p:ext uri="{BB962C8B-B14F-4D97-AF65-F5344CB8AC3E}">
        <p14:creationId xmlns:p14="http://schemas.microsoft.com/office/powerpoint/2010/main" xmlns="" val="2875649856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 Battery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Future goals</a:t>
            </a:r>
          </a:p>
          <a:p>
            <a:pPr lvl="1"/>
            <a:r>
              <a:rPr lang="en-US" sz="3200" dirty="0" smtClean="0"/>
              <a:t>Research alternative sources of power</a:t>
            </a:r>
          </a:p>
          <a:p>
            <a:pPr lvl="2"/>
            <a:r>
              <a:rPr lang="en-US" sz="2800" dirty="0" smtClean="0"/>
              <a:t>Solar</a:t>
            </a:r>
          </a:p>
          <a:p>
            <a:pPr lvl="2"/>
            <a:r>
              <a:rPr lang="en-US" sz="2800" dirty="0" smtClean="0"/>
              <a:t>Mechanical Dynamo (</a:t>
            </a:r>
            <a:r>
              <a:rPr lang="en-US" sz="2800" dirty="0" err="1" smtClean="0"/>
              <a:t>e.g</a:t>
            </a:r>
            <a:r>
              <a:rPr lang="en-US" sz="2800" dirty="0" smtClean="0"/>
              <a:t> Bicycle)</a:t>
            </a:r>
          </a:p>
          <a:p>
            <a:pPr lvl="1"/>
            <a:endParaRPr lang="en-US" sz="2600" dirty="0" smtClean="0"/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60533047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Hole Saw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Problem: hole saw plugs are difficult to remove</a:t>
            </a:r>
          </a:p>
          <a:p>
            <a:endParaRPr lang="en-US" dirty="0"/>
          </a:p>
          <a:p>
            <a:pPr lvl="8"/>
            <a:r>
              <a:rPr lang="en-US" sz="2800" dirty="0" smtClean="0"/>
              <a:t>Idea: use a different type of drill bit or saw</a:t>
            </a:r>
          </a:p>
          <a:p>
            <a:pPr lvl="8"/>
            <a:endParaRPr lang="en-US" dirty="0" smtClean="0"/>
          </a:p>
        </p:txBody>
      </p:sp>
      <p:pic>
        <p:nvPicPr>
          <p:cNvPr id="4" name="Picture 3" descr="C:\Users\Juan\Desktop\IMG_00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0600" y="2971799"/>
            <a:ext cx="2563519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71111640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Hole Saw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762000"/>
          </a:xfrm>
        </p:spPr>
        <p:txBody>
          <a:bodyPr/>
          <a:lstStyle/>
          <a:p>
            <a:r>
              <a:rPr lang="en-US" dirty="0" smtClean="0"/>
              <a:t>Drill bits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lvl="2"/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2543175"/>
            <a:ext cx="2738437" cy="103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43175"/>
            <a:ext cx="3575092" cy="954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6268" y="4967903"/>
            <a:ext cx="3314700" cy="273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786811"/>
            <a:ext cx="3800475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3918" y="3809999"/>
            <a:ext cx="2819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Forstner Bit</a:t>
            </a:r>
            <a:endParaRPr lang="en-US" sz="2200" dirty="0"/>
          </a:p>
        </p:txBody>
      </p:sp>
      <p:sp>
        <p:nvSpPr>
          <p:cNvPr id="5" name="TextBox 4"/>
          <p:cNvSpPr txBox="1"/>
          <p:nvPr/>
        </p:nvSpPr>
        <p:spPr>
          <a:xfrm>
            <a:off x="5253037" y="3810000"/>
            <a:ext cx="2438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Step Bit</a:t>
            </a:r>
            <a:endParaRPr lang="en-US" sz="2200" dirty="0"/>
          </a:p>
        </p:txBody>
      </p:sp>
      <p:sp>
        <p:nvSpPr>
          <p:cNvPr id="6" name="TextBox 5"/>
          <p:cNvSpPr txBox="1"/>
          <p:nvPr/>
        </p:nvSpPr>
        <p:spPr>
          <a:xfrm>
            <a:off x="1293018" y="5703331"/>
            <a:ext cx="1981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Plastic Bit</a:t>
            </a:r>
            <a:endParaRPr lang="en-US" sz="2200" dirty="0"/>
          </a:p>
        </p:txBody>
      </p:sp>
      <p:sp>
        <p:nvSpPr>
          <p:cNvPr id="7" name="TextBox 6"/>
          <p:cNvSpPr txBox="1"/>
          <p:nvPr/>
        </p:nvSpPr>
        <p:spPr>
          <a:xfrm>
            <a:off x="5102246" y="5703332"/>
            <a:ext cx="2514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Spade Bit</a:t>
            </a:r>
          </a:p>
        </p:txBody>
      </p:sp>
    </p:spTree>
    <p:extLst>
      <p:ext uri="{BB962C8B-B14F-4D97-AF65-F5344CB8AC3E}">
        <p14:creationId xmlns:p14="http://schemas.microsoft.com/office/powerpoint/2010/main" xmlns="" val="637328607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243</TotalTime>
  <Words>398</Words>
  <Application>Microsoft Office PowerPoint</Application>
  <PresentationFormat>On-screen Show (4:3)</PresentationFormat>
  <Paragraphs>84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Theme1</vt:lpstr>
      <vt:lpstr>Fabrication</vt:lpstr>
      <vt:lpstr>Introduction</vt:lpstr>
      <vt:lpstr>Car Battery</vt:lpstr>
      <vt:lpstr>Slide 4</vt:lpstr>
      <vt:lpstr>Car Battery</vt:lpstr>
      <vt:lpstr>Car Battery</vt:lpstr>
      <vt:lpstr>Car Battery</vt:lpstr>
      <vt:lpstr>Hole Saw</vt:lpstr>
      <vt:lpstr>Hole Saw</vt:lpstr>
      <vt:lpstr>Hole Saw</vt:lpstr>
      <vt:lpstr>Hole Saw</vt:lpstr>
      <vt:lpstr>Plate Settlers</vt:lpstr>
      <vt:lpstr>Plate Settlers</vt:lpstr>
      <vt:lpstr>Plate Settlers</vt:lpstr>
      <vt:lpstr>Plate Settlers</vt:lpstr>
      <vt:lpstr>Plate Settlers</vt:lpstr>
      <vt:lpstr>Slide 17</vt:lpstr>
      <vt:lpstr>Plate Settlers</vt:lpstr>
      <vt:lpstr>Plate Settlers</vt:lpstr>
      <vt:lpstr>Plate Settlers</vt:lpstr>
      <vt:lpstr>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Fabrication</dc:title>
  <dc:creator>Juan Saavedra</dc:creator>
  <cp:lastModifiedBy>Guo Jie</cp:lastModifiedBy>
  <cp:revision>62</cp:revision>
  <dcterms:created xsi:type="dcterms:W3CDTF">2011-07-29T16:42:29Z</dcterms:created>
  <dcterms:modified xsi:type="dcterms:W3CDTF">2011-08-16T14:44:11Z</dcterms:modified>
</cp:coreProperties>
</file>