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75" r:id="rId5"/>
    <p:sldId id="268" r:id="rId6"/>
    <p:sldId id="269" r:id="rId7"/>
    <p:sldId id="273" r:id="rId8"/>
    <p:sldId id="267" r:id="rId9"/>
    <p:sldId id="271" r:id="rId10"/>
    <p:sldId id="272" r:id="rId11"/>
    <p:sldId id="274" r:id="rId12"/>
    <p:sldId id="258" r:id="rId13"/>
    <p:sldId id="259" r:id="rId14"/>
    <p:sldId id="260" r:id="rId15"/>
    <p:sldId id="261" r:id="rId16"/>
    <p:sldId id="262" r:id="rId17"/>
    <p:sldId id="264" r:id="rId18"/>
    <p:sldId id="263" r:id="rId19"/>
    <p:sldId id="277" r:id="rId20"/>
    <p:sldId id="26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5" name="Picture 3" descr="IMG_024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 descr="AguaClara Logo 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301706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64066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5528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321519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573615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404062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10994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78996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930276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205347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581827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fld id="{311B97FE-A5EA-42A1-A124-2E0AE7232B12}" type="datetimeFigureOut">
              <a:rPr lang="en-US" smtClean="0"/>
              <a:pPr/>
              <a:t>8/16/2011</a:t>
            </a:fld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ndara" pitchFamily="34" charset="0"/>
              </a:defRPr>
            </a:lvl1pPr>
          </a:lstStyle>
          <a:p>
            <a:fld id="{CCE1DECF-42AE-4C09-A503-077BC3C72A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  <a:ea typeface="ＭＳ Ｐゴシック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800">
          <a:solidFill>
            <a:schemeClr val="tx1"/>
          </a:solidFill>
          <a:latin typeface="+mn-lt"/>
          <a:ea typeface="ＭＳ Ｐゴシック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400">
          <a:solidFill>
            <a:schemeClr val="tx1"/>
          </a:solidFill>
          <a:latin typeface="+mn-lt"/>
          <a:ea typeface="ＭＳ Ｐゴシック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000">
          <a:solidFill>
            <a:schemeClr val="tx1"/>
          </a:solidFill>
          <a:latin typeface="+mn-lt"/>
          <a:ea typeface="ＭＳ Ｐゴシック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34" charset="2"/>
        <a:buChar char="Ø"/>
        <a:defRPr sz="2000">
          <a:solidFill>
            <a:schemeClr val="tx1"/>
          </a:solidFill>
          <a:latin typeface="+mn-lt"/>
          <a:ea typeface="ＭＳ Ｐゴシック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Juan Saavedra</a:t>
            </a:r>
          </a:p>
          <a:p>
            <a:r>
              <a:rPr lang="en-US" dirty="0" err="1" smtClean="0"/>
              <a:t>Guo</a:t>
            </a:r>
            <a:r>
              <a:rPr lang="en-US" dirty="0" smtClean="0"/>
              <a:t> </a:t>
            </a:r>
            <a:r>
              <a:rPr lang="en-US" dirty="0" err="1" smtClean="0"/>
              <a:t>Jie</a:t>
            </a:r>
            <a:r>
              <a:rPr lang="en-US" dirty="0" smtClean="0"/>
              <a:t> Chin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Fabrication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360887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Lenox speed-slot saw</a:t>
            </a:r>
          </a:p>
          <a:p>
            <a:pPr lvl="1"/>
            <a:r>
              <a:rPr lang="en-US" dirty="0" smtClean="0"/>
              <a:t>Uses a lever system to facilitate plug removal</a:t>
            </a:r>
          </a:p>
          <a:p>
            <a:pPr lvl="1"/>
            <a:r>
              <a:rPr lang="en-US" dirty="0" smtClean="0"/>
              <a:t>Worked much faster and more efficient in our tests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2226" y="3951889"/>
            <a:ext cx="2663059" cy="266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74729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0872210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goals</a:t>
            </a:r>
          </a:p>
          <a:p>
            <a:pPr lvl="1"/>
            <a:r>
              <a:rPr lang="en-US" dirty="0" smtClean="0"/>
              <a:t>Develop a specialized tool to pry out plug</a:t>
            </a:r>
          </a:p>
          <a:p>
            <a:pPr lvl="1"/>
            <a:r>
              <a:rPr lang="en-US" dirty="0" smtClean="0"/>
              <a:t>Design a tool to act as an elevated pivot for any general hole saw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816583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Plate Settlers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Current issue</a:t>
            </a:r>
          </a:p>
          <a:p>
            <a:pPr lvl="1"/>
            <a:r>
              <a:rPr lang="en-US" sz="3000" dirty="0"/>
              <a:t>Difficult to align and drill holes </a:t>
            </a:r>
            <a:r>
              <a:rPr lang="en-US" sz="3000" dirty="0" smtClean="0"/>
              <a:t>effectively, since plates are to be placed at an angle</a:t>
            </a:r>
            <a:endParaRPr lang="en-US" dirty="0"/>
          </a:p>
        </p:txBody>
      </p:sp>
      <p:pic>
        <p:nvPicPr>
          <p:cNvPr id="1026" name="Picture 2" descr="C:\Users\Juan\Documents\AguaClara\Summer 2011\plate cutou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029"/>
          <a:stretch/>
        </p:blipFill>
        <p:spPr bwMode="auto">
          <a:xfrm>
            <a:off x="1959923" y="3541295"/>
            <a:ext cx="5279077" cy="293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675947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idea was to construct a jig that would allow workers to easily align plates</a:t>
            </a:r>
          </a:p>
          <a:p>
            <a:r>
              <a:rPr lang="en-US" dirty="0" smtClean="0"/>
              <a:t>Knowing the angle of inclination, a geometric analysis gives us the necessary spacing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0"/>
            <a:ext cx="3657600" cy="289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4511590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jig: 1.15cm height difference results in 2cm plate separations</a:t>
            </a:r>
            <a:endParaRPr lang="en-US" dirty="0"/>
          </a:p>
        </p:txBody>
      </p:sp>
      <p:pic>
        <p:nvPicPr>
          <p:cNvPr id="2050" name="Picture 2" descr="C:\Users\Juan\Documents\AguaClara\Summer 2011\Report Drafts\Report 4 Draft\3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43200"/>
            <a:ext cx="5029200" cy="375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384080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</a:p>
          <a:p>
            <a:pPr lvl="1"/>
            <a:r>
              <a:rPr lang="en-US" sz="3200" dirty="0" smtClean="0"/>
              <a:t>Sacrifice accuracy for efficiency</a:t>
            </a:r>
          </a:p>
          <a:p>
            <a:pPr lvl="2"/>
            <a:r>
              <a:rPr lang="en-US" sz="2800" dirty="0" smtClean="0"/>
              <a:t>Hard to align since jig sheets were thin</a:t>
            </a:r>
          </a:p>
          <a:p>
            <a:pPr lvl="2"/>
            <a:r>
              <a:rPr lang="en-US" sz="2800" dirty="0" smtClean="0"/>
              <a:t>Hard to visually confirm if they were well aligned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Try building with a different material</a:t>
            </a:r>
          </a:p>
        </p:txBody>
      </p:sp>
    </p:spTree>
    <p:extLst>
      <p:ext uri="{BB962C8B-B14F-4D97-AF65-F5344CB8AC3E}">
        <p14:creationId xmlns:p14="http://schemas.microsoft.com/office/powerpoint/2010/main" xmlns="" val="4021249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Jig 2.0: Utilizing a thicker material</a:t>
            </a:r>
          </a:p>
          <a:p>
            <a:pPr lvl="1"/>
            <a:r>
              <a:rPr lang="en-US" dirty="0" smtClean="0"/>
              <a:t>Flatness does not matter – was actually easier to align</a:t>
            </a:r>
          </a:p>
          <a:p>
            <a:pPr lvl="1"/>
            <a:r>
              <a:rPr lang="en-US" dirty="0" smtClean="0"/>
              <a:t>Thicker material ensures accuracy</a:t>
            </a:r>
          </a:p>
        </p:txBody>
      </p:sp>
    </p:spTree>
    <p:extLst>
      <p:ext uri="{BB962C8B-B14F-4D97-AF65-F5344CB8AC3E}">
        <p14:creationId xmlns:p14="http://schemas.microsoft.com/office/powerpoint/2010/main" xmlns="" val="40014059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uan\Documents\AguaClara\Summer 2011\Files\Photos\IMG_01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17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6018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Jig 3.0</a:t>
            </a:r>
          </a:p>
          <a:p>
            <a:pPr lvl="1"/>
            <a:r>
              <a:rPr lang="en-US" dirty="0" smtClean="0"/>
              <a:t>Same material, but built using measurements of current designs being built</a:t>
            </a:r>
          </a:p>
          <a:p>
            <a:pPr lvl="1"/>
            <a:r>
              <a:rPr lang="en-US" dirty="0" smtClean="0"/>
              <a:t>Constructed slightly wider, and extended to fit up to 10 plates at a time</a:t>
            </a:r>
          </a:p>
          <a:p>
            <a:pPr lvl="1"/>
            <a:r>
              <a:rPr lang="en-US" dirty="0" smtClean="0"/>
              <a:t>Built with a 90 degree corner to nudge plates 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04863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pic>
        <p:nvPicPr>
          <p:cNvPr id="1026" name="Picture 2" descr="G:\IMG_01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111"/>
            <a:ext cx="9144000" cy="682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810914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to design and implement procedures to make the building process more efficient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Problems we approached</a:t>
            </a:r>
          </a:p>
          <a:p>
            <a:pPr lvl="1"/>
            <a:r>
              <a:rPr lang="en-US" dirty="0" smtClean="0"/>
              <a:t>Decrease time required to drill holes</a:t>
            </a:r>
          </a:p>
          <a:p>
            <a:pPr lvl="1"/>
            <a:r>
              <a:rPr lang="en-US" dirty="0" smtClean="0"/>
              <a:t>Improve battery life of cordless drill</a:t>
            </a:r>
          </a:p>
          <a:p>
            <a:pPr lvl="1"/>
            <a:r>
              <a:rPr lang="en-US" dirty="0" smtClean="0"/>
              <a:t>Design method to easily align plate settlers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32624302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goals</a:t>
            </a:r>
          </a:p>
          <a:p>
            <a:pPr lvl="1"/>
            <a:r>
              <a:rPr lang="en-US" dirty="0" smtClean="0"/>
              <a:t>Find easier ways to measure initial holes</a:t>
            </a:r>
          </a:p>
          <a:p>
            <a:pPr lvl="1"/>
            <a:r>
              <a:rPr lang="en-US" dirty="0" smtClean="0"/>
              <a:t>Create different or multiple jigs to work for different plate spacings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33419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089099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Cordless drill used on site runs out of power frequently</a:t>
            </a:r>
          </a:p>
          <a:p>
            <a:r>
              <a:rPr lang="en-US" dirty="0" smtClean="0"/>
              <a:t>Utilize a portable power source such as a car battery to drive it</a:t>
            </a:r>
          </a:p>
          <a:p>
            <a:pPr lvl="1"/>
            <a:r>
              <a:rPr lang="en-US" dirty="0" smtClean="0"/>
              <a:t>Direct power was not feasible due to complicated circuitry of battery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975928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9204360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88795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DC Battery Charger produced by Milwaukee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745205"/>
            <a:ext cx="2664995" cy="266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2415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4223716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Promising results: Charge time of 42 minutes in our test</a:t>
            </a:r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Safe, reliable</a:t>
            </a:r>
          </a:p>
          <a:p>
            <a:pPr lvl="1"/>
            <a:r>
              <a:rPr lang="en-US" dirty="0" smtClean="0"/>
              <a:t>Efficient, quick charge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Requires multiple swappable batteries</a:t>
            </a:r>
          </a:p>
        </p:txBody>
      </p:sp>
    </p:spTree>
    <p:extLst>
      <p:ext uri="{BB962C8B-B14F-4D97-AF65-F5344CB8AC3E}">
        <p14:creationId xmlns:p14="http://schemas.microsoft.com/office/powerpoint/2010/main" xmlns="" val="287564985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Future goals</a:t>
            </a:r>
          </a:p>
          <a:p>
            <a:pPr lvl="1"/>
            <a:r>
              <a:rPr lang="en-US" sz="3200" dirty="0" smtClean="0"/>
              <a:t>Research alternative sources of power</a:t>
            </a:r>
          </a:p>
          <a:p>
            <a:pPr lvl="2"/>
            <a:r>
              <a:rPr lang="en-US" sz="2800" dirty="0" smtClean="0"/>
              <a:t>Solar</a:t>
            </a:r>
          </a:p>
          <a:p>
            <a:pPr lvl="2"/>
            <a:r>
              <a:rPr lang="en-US" sz="2800" dirty="0" smtClean="0"/>
              <a:t>Mechanical Dynamo (</a:t>
            </a:r>
            <a:r>
              <a:rPr lang="en-US" sz="2800" dirty="0" err="1" smtClean="0"/>
              <a:t>e.g</a:t>
            </a:r>
            <a:r>
              <a:rPr lang="en-US" sz="2800" dirty="0" smtClean="0"/>
              <a:t> Bicycle)</a:t>
            </a:r>
          </a:p>
          <a:p>
            <a:pPr lvl="1"/>
            <a:endParaRPr lang="en-US" sz="2600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053304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hole saw plugs are difficult to remove</a:t>
            </a:r>
          </a:p>
          <a:p>
            <a:endParaRPr lang="en-US" dirty="0"/>
          </a:p>
          <a:p>
            <a:pPr lvl="8"/>
            <a:r>
              <a:rPr lang="en-US" sz="2800" dirty="0" smtClean="0"/>
              <a:t>Idea: use a different type of drill bit or saw</a:t>
            </a:r>
          </a:p>
          <a:p>
            <a:pPr lvl="8"/>
            <a:endParaRPr lang="en-US" dirty="0" smtClean="0"/>
          </a:p>
        </p:txBody>
      </p:sp>
      <p:pic>
        <p:nvPicPr>
          <p:cNvPr id="4" name="Picture 3" descr="C:\Users\Juan\Desktop\IMG_0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71799"/>
            <a:ext cx="2563519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111164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 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r>
              <a:rPr lang="en-US" dirty="0" smtClean="0"/>
              <a:t>Drill bits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43175"/>
            <a:ext cx="2738437" cy="103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43175"/>
            <a:ext cx="3575092" cy="95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268" y="4967903"/>
            <a:ext cx="3314700" cy="27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86811"/>
            <a:ext cx="38004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3918" y="3809999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Forstner Bit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253037" y="3810000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Step Bit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293018" y="5703331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Plastic Bit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5102246" y="5703332"/>
            <a:ext cx="2514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Spade Bit</a:t>
            </a:r>
          </a:p>
        </p:txBody>
      </p:sp>
    </p:spTree>
    <p:extLst>
      <p:ext uri="{BB962C8B-B14F-4D97-AF65-F5344CB8AC3E}">
        <p14:creationId xmlns:p14="http://schemas.microsoft.com/office/powerpoint/2010/main" xmlns="" val="63732860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243</TotalTime>
  <Words>398</Words>
  <Application>Microsoft Office PowerPoint</Application>
  <PresentationFormat>On-screen Show (4:3)</PresentationFormat>
  <Paragraphs>84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Theme1</vt:lpstr>
      <vt:lpstr>Fabrication</vt:lpstr>
      <vt:lpstr>Introduction</vt:lpstr>
      <vt:lpstr>Car Battery</vt:lpstr>
      <vt:lpstr>Slide 4</vt:lpstr>
      <vt:lpstr>Car Battery</vt:lpstr>
      <vt:lpstr>Car Battery</vt:lpstr>
      <vt:lpstr>Car Battery</vt:lpstr>
      <vt:lpstr>Hole Saw</vt:lpstr>
      <vt:lpstr>Hole Saw</vt:lpstr>
      <vt:lpstr>Hole Saw</vt:lpstr>
      <vt:lpstr>Hole Saw</vt:lpstr>
      <vt:lpstr>Plate Settlers</vt:lpstr>
      <vt:lpstr>Plate Settlers</vt:lpstr>
      <vt:lpstr>Plate Settlers</vt:lpstr>
      <vt:lpstr>Plate Settlers</vt:lpstr>
      <vt:lpstr>Plate Settlers</vt:lpstr>
      <vt:lpstr>Slide 17</vt:lpstr>
      <vt:lpstr>Plate Settlers</vt:lpstr>
      <vt:lpstr>Plate Settlers</vt:lpstr>
      <vt:lpstr>Plate Settlers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Fabrication</dc:title>
  <dc:creator>Juan Saavedra</dc:creator>
  <cp:lastModifiedBy>Guo Jie</cp:lastModifiedBy>
  <cp:revision>62</cp:revision>
  <dcterms:created xsi:type="dcterms:W3CDTF">2011-07-29T16:42:29Z</dcterms:created>
  <dcterms:modified xsi:type="dcterms:W3CDTF">2011-08-16T14:44:11Z</dcterms:modified>
</cp:coreProperties>
</file>