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varScale="1">
        <p:scale>
          <a:sx n="85" d="100"/>
          <a:sy n="85" d="100"/>
        </p:scale>
        <p:origin x="-144" y="-96"/>
      </p:cViewPr>
      <p:guideLst>
        <p:guide orient="horz" pos="1620"/>
        <p:guide pos="2880"/>
      </p:guideLst>
    </p:cSldViewPr>
  </p:slideViewPr>
  <p:notesTextViewPr>
    <p:cViewPr>
      <p:scale>
        <a:sx n="1" d="1"/>
        <a:sy n="1" d="1"/>
      </p:scale>
      <p:origin x="0" y="0"/>
    </p:cViewPr>
  </p:notesTextViewPr>
  <p:notesViewPr>
    <p:cSldViewPr>
      <p:cViewPr varScale="1">
        <p:scale>
          <a:sx n="54" d="100"/>
          <a:sy n="54" d="100"/>
        </p:scale>
        <p:origin x="-1956" y="2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80250941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100"/>
              <a:t>The main problem with the plastic Tupperware Constant Head Tank (CHT) containers that are currently used in the AguaClara water treatment plants is that they are not chlorine resistant so they have to be replaced frequently. This issue was addressed by the fabrication team this semester. New CHTs were designed, fabricated, and evaluated to determine the best design to be implemented at AguaClara treatment plants. The first design was fabricated from clear PVC sheets and constructed using PVC welding; the second design was constructed out of a PVC pipe and cap. The two designs were then compared in terms of ease of construction, functionality, and costs. Based on this analysis and the recommendations from AguaClara engineers, the second design was determined best and will be implemented in future AguaClara water treatment plants.</a:t>
            </a:r>
          </a:p>
          <a:p>
            <a:pPr lvl="0" rtl="0">
              <a:spcBef>
                <a:spcPts val="0"/>
              </a:spcBef>
              <a:buNone/>
            </a:pPr>
            <a:endParaRPr sz="1100"/>
          </a:p>
          <a:p>
            <a:pPr lvl="0" rtl="0">
              <a:spcBef>
                <a:spcPts val="0"/>
              </a:spcBef>
              <a:buNone/>
            </a:pPr>
            <a:r>
              <a:rPr lang="en-US" sz="1100"/>
              <a:t>Link: https://confluence.cornell.edu/display/AGUACLARA/Fabrication?preview=/137953871/335435240/fabrication-team-constant%20(9).pdf</a:t>
            </a:r>
          </a:p>
        </p:txBody>
      </p:sp>
      <p:sp>
        <p:nvSpPr>
          <p:cNvPr id="82" name="Shape 8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sz="1000">
                <a:solidFill>
                  <a:schemeClr val="dk1"/>
                </a:solidFill>
              </a:rPr>
              <a:t>Finally, the Settling basins are created by clamping the tube leading to the drain channel and the tube used to introduce vinegar. </a:t>
            </a:r>
          </a:p>
          <a:p>
            <a:pPr lvl="0">
              <a:spcBef>
                <a:spcPts val="0"/>
              </a:spcBef>
              <a:buNone/>
            </a:pPr>
            <a:endParaRPr sz="1000">
              <a:solidFill>
                <a:schemeClr val="dk1"/>
              </a:solidFill>
            </a:endParaRPr>
          </a:p>
          <a:p>
            <a:pPr lvl="0">
              <a:spcBef>
                <a:spcPts val="0"/>
              </a:spcBef>
              <a:buNone/>
            </a:pPr>
            <a:endParaRPr sz="1000">
              <a:solidFill>
                <a:schemeClr val="dk1"/>
              </a:solidFill>
            </a:endParaRPr>
          </a:p>
          <a:p>
            <a:pPr lvl="0">
              <a:spcBef>
                <a:spcPts val="0"/>
              </a:spcBef>
              <a:buNone/>
            </a:pPr>
            <a:endParaRPr sz="1000">
              <a:solidFill>
                <a:schemeClr val="dk1"/>
              </a:solidFill>
            </a:endParaRPr>
          </a:p>
          <a:p>
            <a:pPr lvl="0" rtl="0">
              <a:spcBef>
                <a:spcPts val="0"/>
              </a:spcBef>
              <a:buNone/>
            </a:pPr>
            <a:r>
              <a:rPr lang="en-US" sz="1000" b="1">
                <a:solidFill>
                  <a:schemeClr val="dk1"/>
                </a:solidFill>
              </a:rPr>
              <a:t>Figure Caption: </a:t>
            </a:r>
            <a:r>
              <a:rPr lang="en-US" sz="1000">
                <a:solidFill>
                  <a:schemeClr val="dk1"/>
                </a:solidFill>
              </a:rPr>
              <a:t>Schematic of the PVC Pipe Tank Design in Regular Operation</a:t>
            </a:r>
          </a:p>
        </p:txBody>
      </p:sp>
      <p:sp>
        <p:nvSpPr>
          <p:cNvPr id="167" name="Shape 167"/>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t>In an AguaClara water treatment plant, there are at least two sets of chlorine CHTs and coagulant CHTs. This is done so that at least one of each CHT will be connected to the system during the maintenance of the other set of CHTs. In this design, all of the CHTs will be attached to a frame made of 1" PVC pipes, elbows and tees. The complete system will be  mounted to a wall using hooks.</a:t>
            </a:r>
          </a:p>
          <a:p>
            <a:pPr lvl="0">
              <a:spcBef>
                <a:spcPts val="0"/>
              </a:spcBef>
              <a:buClr>
                <a:schemeClr val="dk1"/>
              </a:buClr>
              <a:buFont typeface="Arial"/>
              <a:buNone/>
            </a:pPr>
            <a:endParaRPr sz="1000"/>
          </a:p>
          <a:p>
            <a:pPr lvl="0">
              <a:spcBef>
                <a:spcPts val="0"/>
              </a:spcBef>
              <a:buClr>
                <a:schemeClr val="dk1"/>
              </a:buClr>
              <a:buSzPct val="110000"/>
              <a:buFont typeface="Arial"/>
              <a:buNone/>
            </a:pPr>
            <a:r>
              <a:rPr lang="en-US" sz="1000"/>
              <a:t>To attach each CHT to the PVC frame, there is a 1/4" by 1/4" gray rectangular PVC bar between each individual tank and pipe. There are two small hose clamps that attach the PVC bar to the 1" mounting pipe and two large hose clamps that attach the PVC bar to the tank. This system reduces the spaces between the hose clamps and the system when the hose clamps are tightened. With this method, the tanks are well secured to the PVC frame. </a:t>
            </a:r>
          </a:p>
          <a:p>
            <a:pPr lvl="0">
              <a:spcBef>
                <a:spcPts val="0"/>
              </a:spcBef>
              <a:buClr>
                <a:schemeClr val="dk1"/>
              </a:buClr>
              <a:buFont typeface="Arial"/>
              <a:buNone/>
            </a:pPr>
            <a:endParaRPr sz="1000"/>
          </a:p>
          <a:p>
            <a:pPr lvl="0" rtl="0">
              <a:spcBef>
                <a:spcPts val="0"/>
              </a:spcBef>
              <a:buClr>
                <a:schemeClr val="dk1"/>
              </a:buClr>
              <a:buSzPct val="110000"/>
              <a:buFont typeface="Arial"/>
              <a:buNone/>
            </a:pPr>
            <a:r>
              <a:rPr lang="en-US" sz="1000"/>
              <a:t>See appendix 2 for a schematic of this mounting system. </a:t>
            </a:r>
          </a:p>
        </p:txBody>
      </p:sp>
      <p:sp>
        <p:nvSpPr>
          <p:cNvPr id="176" name="Shape 17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Clr>
                <a:schemeClr val="dk1"/>
              </a:buClr>
              <a:buSzPct val="110000"/>
              <a:buFont typeface="Arial"/>
              <a:buNone/>
            </a:pPr>
            <a:r>
              <a:rPr lang="en-US" sz="1000" b="1"/>
              <a:t>Figure Caption:</a:t>
            </a:r>
            <a:r>
              <a:rPr lang="en-US" sz="1000"/>
              <a:t> Adding a rectangular PVC bar between the mounting pipe and the CHT reduces the space created between the hose clamp and anything it is surrounding. The system on the left uses a small hose clamp around the white PVC mounting pipe and the gray rectangular bar. It also has a hose clamp around the gray rectangular bar and the CHT. The system on the right only uses a large hose clamp around both the mounting pipe and CHT, making the system looser and less secure.</a:t>
            </a:r>
          </a:p>
          <a:p>
            <a:pPr lvl="0" rtl="0">
              <a:spcBef>
                <a:spcPts val="0"/>
              </a:spcBef>
              <a:buClr>
                <a:schemeClr val="dk1"/>
              </a:buClr>
              <a:buFont typeface="Arial"/>
              <a:buNone/>
            </a:pPr>
            <a:endParaRPr sz="1000"/>
          </a:p>
        </p:txBody>
      </p:sp>
      <p:sp>
        <p:nvSpPr>
          <p:cNvPr id="185" name="Shape 18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t>Compared to the PVC Welded Tanks Design, the PVC Pipe Tank Design is simpler to fabricate. It requires parts that are available in Honduras and uses tools that are already used at AguaClara water treatment plants. </a:t>
            </a:r>
          </a:p>
          <a:p>
            <a:pPr lvl="0">
              <a:spcBef>
                <a:spcPts val="0"/>
              </a:spcBef>
              <a:buClr>
                <a:schemeClr val="dk1"/>
              </a:buClr>
              <a:buFont typeface="Arial"/>
              <a:buNone/>
            </a:pPr>
            <a:endParaRPr sz="1000"/>
          </a:p>
          <a:p>
            <a:pPr lvl="0">
              <a:spcBef>
                <a:spcPts val="0"/>
              </a:spcBef>
              <a:buClr>
                <a:schemeClr val="dk1"/>
              </a:buClr>
              <a:buSzPct val="110000"/>
              <a:buFont typeface="Arial"/>
              <a:buNone/>
            </a:pPr>
            <a:r>
              <a:rPr lang="en-US" sz="1000"/>
              <a:t>The fabrication process of the tank takes no longer than 24 hours, and the majority of this time is to assure that the PVC cement has properly dried (connecting the PVC pipe cap to the pipe and when connecting the PVC frame). Using PVC cement is simple and requires no professional assistance. Thus, compared to the PVC Welded Tank design, the plant operators will be able to fabricate the tank themselves and repair the tanks independently. </a:t>
            </a:r>
          </a:p>
          <a:p>
            <a:pPr lvl="0">
              <a:spcBef>
                <a:spcPts val="0"/>
              </a:spcBef>
              <a:buClr>
                <a:schemeClr val="dk1"/>
              </a:buClr>
              <a:buFont typeface="Arial"/>
              <a:buNone/>
            </a:pPr>
            <a:endParaRPr sz="1000"/>
          </a:p>
          <a:p>
            <a:pPr lvl="0">
              <a:spcBef>
                <a:spcPts val="0"/>
              </a:spcBef>
              <a:buClr>
                <a:schemeClr val="dk1"/>
              </a:buClr>
              <a:buSzPct val="110000"/>
              <a:buFont typeface="Arial"/>
              <a:buNone/>
            </a:pPr>
            <a:r>
              <a:rPr lang="en-US" sz="1000"/>
              <a:t>Finally, this alternative is less expensive than the PVC Welded Tank design because there are no professionals being hired to fabricate the tank. Also, PVC plumbing parts are less expensive than clear PVC sheets. Otherwise, the same tubing and connections are used so there is no difference in price. </a:t>
            </a:r>
          </a:p>
          <a:p>
            <a:pPr lvl="0" rtl="0">
              <a:spcBef>
                <a:spcPts val="0"/>
              </a:spcBef>
              <a:buNone/>
            </a:pPr>
            <a:endParaRPr sz="1000"/>
          </a:p>
        </p:txBody>
      </p:sp>
      <p:sp>
        <p:nvSpPr>
          <p:cNvPr id="194" name="Shape 194"/>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000"/>
              <a:t>Next semester, the PVC Pipe Tank design will be coded into the AguaClara Design code as a Design Challenge. After discussing with Jon and Walker, current AguaClara engineers, the PVC Pipe Tank design will be implemented in future AguaClara water treatment plants. If the CHTs need to be replaced at any existing AguaClara water treatment plants, they will be retrofitted into these plants. This can be done by preparing the PVC Pipe CHTs along with the PVC framing and connecting the tubing to the existing CDC system. </a:t>
            </a:r>
          </a:p>
        </p:txBody>
      </p:sp>
      <p:sp>
        <p:nvSpPr>
          <p:cNvPr id="203" name="Shape 20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12" name="Shape 21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224" name="Shape 22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b="1"/>
              <a:t>Appendix 1</a:t>
            </a:r>
          </a:p>
          <a:p>
            <a:pPr lvl="0" rtl="0">
              <a:spcBef>
                <a:spcPts val="0"/>
              </a:spcBef>
              <a:buClr>
                <a:schemeClr val="dk1"/>
              </a:buClr>
              <a:buFont typeface="Arial"/>
              <a:buNone/>
            </a:pPr>
            <a:endParaRPr sz="1000"/>
          </a:p>
          <a:p>
            <a:pPr lvl="0">
              <a:spcBef>
                <a:spcPts val="0"/>
              </a:spcBef>
              <a:buNone/>
            </a:pPr>
            <a:r>
              <a:rPr lang="en-US" sz="1000" b="1"/>
              <a:t>Figure Caption:</a:t>
            </a:r>
            <a:r>
              <a:rPr lang="en-US" sz="1000"/>
              <a:t>This schematic shows the connection between the mini adjustable PVC float valve with 1/4" barbed inlet and the flexible tubing from the Chemical Stock Tanks. The barbed fittings and the O-Ring provide a water tight seal.}</a:t>
            </a:r>
          </a:p>
          <a:p>
            <a:pPr lvl="0" rtl="0">
              <a:spcBef>
                <a:spcPts val="0"/>
              </a:spcBef>
              <a:buNone/>
            </a:pPr>
            <a:endParaRPr sz="1000"/>
          </a:p>
          <a:p>
            <a:pPr lvl="0" rtl="0">
              <a:spcBef>
                <a:spcPts val="0"/>
              </a:spcBef>
              <a:buNone/>
            </a:pPr>
            <a:endParaRPr sz="1000"/>
          </a:p>
          <a:p>
            <a:pPr lvl="0" rtl="0">
              <a:spcBef>
                <a:spcPts val="0"/>
              </a:spcBef>
              <a:buNone/>
            </a:pPr>
            <a:endParaRPr sz="1000"/>
          </a:p>
        </p:txBody>
      </p:sp>
      <p:sp>
        <p:nvSpPr>
          <p:cNvPr id="233" name="Shape 23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b="1">
                <a:solidFill>
                  <a:schemeClr val="dk1"/>
                </a:solidFill>
              </a:rPr>
              <a:t>Appendix 2</a:t>
            </a:r>
          </a:p>
          <a:p>
            <a:pPr lvl="0">
              <a:spcBef>
                <a:spcPts val="0"/>
              </a:spcBef>
              <a:buClr>
                <a:schemeClr val="dk1"/>
              </a:buClr>
              <a:buFont typeface="Arial"/>
              <a:buNone/>
            </a:pPr>
            <a:endParaRPr sz="1000" b="1"/>
          </a:p>
          <a:p>
            <a:pPr lvl="0" rtl="0">
              <a:spcBef>
                <a:spcPts val="0"/>
              </a:spcBef>
              <a:buClr>
                <a:schemeClr val="dk1"/>
              </a:buClr>
              <a:buSzPct val="110000"/>
              <a:buFont typeface="Arial"/>
              <a:buNone/>
            </a:pPr>
            <a:r>
              <a:rPr lang="en-US" sz="1000" b="1"/>
              <a:t>Figure Caption:</a:t>
            </a:r>
            <a:r>
              <a:rPr lang="en-US" sz="1000"/>
              <a:t> Schematic of the PVC Pipe Tank Design showing the entire mounting system of multiple CHT. The CHTs are attached to the frame which is mounted to the wall using hooks. For simplicity, the tubes attached the CHTs are not shown in this drawing.</a:t>
            </a:r>
          </a:p>
          <a:p>
            <a:pPr lvl="0" rtl="0">
              <a:spcBef>
                <a:spcPts val="0"/>
              </a:spcBef>
              <a:buClr>
                <a:schemeClr val="dk1"/>
              </a:buClr>
              <a:buFont typeface="Arial"/>
              <a:buNone/>
            </a:pPr>
            <a:endParaRPr sz="1000"/>
          </a:p>
          <a:p>
            <a:pPr lvl="0" rtl="0">
              <a:spcBef>
                <a:spcPts val="0"/>
              </a:spcBef>
              <a:buClr>
                <a:schemeClr val="dk1"/>
              </a:buClr>
              <a:buFont typeface="Arial"/>
              <a:buNone/>
            </a:pPr>
            <a:endParaRPr sz="1000"/>
          </a:p>
        </p:txBody>
      </p:sp>
      <p:sp>
        <p:nvSpPr>
          <p:cNvPr id="242" name="Shape 24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a:t>The Chemical Dose Controller (CDC) system in AguaClara water treatment plants automatically controls the chemical dosage entering the treatment train. An integral part of the CDC system is the Constant Head Tank (CHT), which contains chemical solutions of either coagulant or chlorine which dose the raw water entering the plant. CHTs are designed such that the flow of chemicals leaving the CHT is controlled only by the elevation difference between the free surface in the CHT and the dosing tube exit that is open to the atmosphere. </a:t>
            </a:r>
          </a:p>
          <a:p>
            <a:pPr lvl="0">
              <a:spcBef>
                <a:spcPts val="0"/>
              </a:spcBef>
              <a:buNone/>
            </a:pPr>
            <a:endParaRPr sz="1000"/>
          </a:p>
          <a:p>
            <a:pPr lvl="0">
              <a:spcBef>
                <a:spcPts val="0"/>
              </a:spcBef>
              <a:buClr>
                <a:schemeClr val="dk1"/>
              </a:buClr>
              <a:buSzPct val="110000"/>
              <a:buFont typeface="Arial"/>
              <a:buNone/>
            </a:pPr>
            <a:r>
              <a:rPr lang="en-US" sz="1000"/>
              <a:t>This elevation difference can change in two ways: (1) The operator slides the end of the dosing tube along the lever arm to set the dose. (2) The plant flow rate changes, causing a corresponding change in the entrance tank water level that in turn lifts the float and changes the inclination of the lever arm. This system automatically controls the chemical flow rate based on the influent plant flow rate (Castro et al., 2013). </a:t>
            </a:r>
          </a:p>
          <a:p>
            <a:pPr lvl="0">
              <a:spcBef>
                <a:spcPts val="0"/>
              </a:spcBef>
              <a:buNone/>
            </a:pPr>
            <a:endParaRPr sz="1000"/>
          </a:p>
          <a:p>
            <a:pPr lvl="0">
              <a:spcBef>
                <a:spcPts val="0"/>
              </a:spcBef>
              <a:buNone/>
            </a:pPr>
            <a:endParaRPr sz="1000"/>
          </a:p>
          <a:p>
            <a:pPr lvl="0">
              <a:spcBef>
                <a:spcPts val="0"/>
              </a:spcBef>
              <a:buNone/>
            </a:pPr>
            <a:endParaRPr sz="1000"/>
          </a:p>
          <a:p>
            <a:pPr lvl="0">
              <a:spcBef>
                <a:spcPts val="0"/>
              </a:spcBef>
              <a:buNone/>
            </a:pPr>
            <a:r>
              <a:rPr lang="en-US" sz="1000" b="1"/>
              <a:t>Figure Caption:</a:t>
            </a:r>
            <a:r>
              <a:rPr lang="en-US" sz="1000"/>
              <a:t> A schematic of the Chemical Dose Control (CDC) system. The chemical flow rate into the treatment train is automatically controlled based on the elevation difference between the free surface in the CHT and the dosing tube level which is linearly correlated with water level in the Entrance Tank by a Linear Flow Orifice Meter </a:t>
            </a:r>
          </a:p>
        </p:txBody>
      </p:sp>
      <p:sp>
        <p:nvSpPr>
          <p:cNvPr id="91" name="Shape 9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solidFill>
                  <a:schemeClr val="dk1"/>
                </a:solidFill>
              </a:rPr>
              <a:t>The current CHT design uses a plastic Tupperware container that is available in Hondura. The outlet of the CHT is connected to a dosing tube which carries chemicals from the CHT to the lever arm. As mentioned above in the Constant Head Tank Theory section, the discharge flow of chemical leaving the CHT is determined by the elevation difference between the free surface in the CHT and the end of the drop tube that is open to the atmosphere. The main problem with the plastic Tupperware Constant Head Tank (CHT) containers currently being used in the plants is that they are not chlorine resistant and have to be replaced frequently. </a:t>
            </a:r>
          </a:p>
          <a:p>
            <a:pPr lvl="0">
              <a:spcBef>
                <a:spcPts val="0"/>
              </a:spcBef>
              <a:buClr>
                <a:schemeClr val="dk1"/>
              </a:buClr>
              <a:buFont typeface="Arial"/>
              <a:buNone/>
            </a:pPr>
            <a:endParaRPr sz="1000">
              <a:solidFill>
                <a:schemeClr val="dk1"/>
              </a:solidFill>
            </a:endParaRPr>
          </a:p>
          <a:p>
            <a:pPr lvl="0" rtl="0">
              <a:spcBef>
                <a:spcPts val="0"/>
              </a:spcBef>
              <a:buClr>
                <a:schemeClr val="dk1"/>
              </a:buClr>
              <a:buFont typeface="Arial"/>
              <a:buNone/>
            </a:pPr>
            <a:endParaRPr sz="1000">
              <a:solidFill>
                <a:schemeClr val="dk1"/>
              </a:solidFill>
            </a:endParaRPr>
          </a:p>
          <a:p>
            <a:pPr lvl="0" rtl="0">
              <a:spcBef>
                <a:spcPts val="0"/>
              </a:spcBef>
              <a:buNone/>
            </a:pPr>
            <a:endParaRPr sz="1000"/>
          </a:p>
          <a:p>
            <a:pPr lvl="0">
              <a:spcBef>
                <a:spcPts val="0"/>
              </a:spcBef>
              <a:buNone/>
            </a:pPr>
            <a:r>
              <a:rPr lang="en-US" sz="1000" b="1"/>
              <a:t>Figure Caption:</a:t>
            </a:r>
            <a:r>
              <a:rPr lang="en-US" sz="1000"/>
              <a:t>:</a:t>
            </a:r>
            <a:r>
              <a:rPr lang="en-US" sz="1000">
                <a:solidFill>
                  <a:schemeClr val="dk1"/>
                </a:solidFill>
                <a:highlight>
                  <a:srgbClr val="FFFFFF"/>
                </a:highlight>
              </a:rPr>
              <a:t>Current CHT design implemented in San Nicolás, Honduras. This CHT Design uses locally available plastic Tupperware as the tank with a custom float valve. There is evidence of chlorine stratification</a:t>
            </a:r>
          </a:p>
          <a:p>
            <a:pPr lvl="0" rtl="0">
              <a:spcBef>
                <a:spcPts val="0"/>
              </a:spcBef>
              <a:buNone/>
            </a:pPr>
            <a:endParaRPr sz="1000"/>
          </a:p>
        </p:txBody>
      </p:sp>
      <p:sp>
        <p:nvSpPr>
          <p:cNvPr id="100" name="Shape 10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t>The team designed a CHT and fabricated the system using PVC sheets and PVC welding techniques. The CHT was designed with the following design parameters in mind: ease of maintenance; life time and costs of the materials used; stratification of chemicals; using the original dimensions of the float valve and; locally sourced materials. </a:t>
            </a:r>
          </a:p>
          <a:p>
            <a:pPr lvl="0">
              <a:spcBef>
                <a:spcPts val="0"/>
              </a:spcBef>
              <a:buClr>
                <a:schemeClr val="dk1"/>
              </a:buClr>
              <a:buFont typeface="Arial"/>
              <a:buNone/>
            </a:pPr>
            <a:endParaRPr sz="1000"/>
          </a:p>
          <a:p>
            <a:pPr lvl="0">
              <a:spcBef>
                <a:spcPts val="0"/>
              </a:spcBef>
              <a:buNone/>
            </a:pPr>
            <a:r>
              <a:rPr lang="en-US" sz="1000"/>
              <a:t>The dimensions of the PVC welded tank were based on the dimensions of the float valve as well as the size of a human hand and PVC welder. The size of the human hand and PVC welder were considered in order to ensure that they could fit inside the tank during construction and maintenance. The tank design was drawn in AutoCAD and the materials needed to construct the tank (PVC sheets, PVC rods, and ball valves) were purchased. The O-ring used to seal the inside of the tank wall surrounding the float valve is made out of aflas, a material resistant to calcium hypocrite. </a:t>
            </a:r>
          </a:p>
          <a:p>
            <a:pPr lvl="0">
              <a:spcBef>
                <a:spcPts val="0"/>
              </a:spcBef>
              <a:buNone/>
            </a:pPr>
            <a:endParaRPr sz="1000"/>
          </a:p>
          <a:p>
            <a:pPr lvl="0">
              <a:spcBef>
                <a:spcPts val="0"/>
              </a:spcBef>
              <a:buNone/>
            </a:pPr>
            <a:r>
              <a:rPr lang="en-US" sz="1000"/>
              <a:t>The PVC welded tank was designed to be drained and cleaned without needing to disconnect or move the tank. This means that plant operators would no longer need to readjust the float valve to clean the CHT. This would ensure that the proper flow rate is being maintained in order to provide constant chemical dosage to the plant. Operators would clean the tank by closing the influent and effluent valves and opening the drain valve. Then, the  operator would pour vinegar into the top of the tank in order to dissolve the scaling. After the scaling is removed, water is used to flush out the tank. Finally, the influent and effluent valves are once again opened, and the drain valve is closed in order to reconnect the CHT to the chemical dosing system.</a:t>
            </a:r>
          </a:p>
          <a:p>
            <a:pPr lvl="0">
              <a:spcBef>
                <a:spcPts val="0"/>
              </a:spcBef>
              <a:buNone/>
            </a:pPr>
            <a:endParaRPr sz="1000"/>
          </a:p>
          <a:p>
            <a:pPr lvl="0">
              <a:spcBef>
                <a:spcPts val="0"/>
              </a:spcBef>
              <a:buClr>
                <a:schemeClr val="dk1"/>
              </a:buClr>
              <a:buSzPct val="110000"/>
              <a:buFont typeface="Arial"/>
              <a:buNone/>
            </a:pPr>
            <a:r>
              <a:rPr lang="en-US" sz="1000"/>
              <a:t>Another design feature of the new CHT is that it has a sloped bottom so that solids that precipitate in the tank will settle out. This will keep the particles from flowing into the dosing tubes or causing blockages. A drain located on the vertical tank wall just above the sloped bottom will be used to clear the settled material. The angle of the slope was selected arbitrarily to 30 degrees to start with. Had this design been pursued further, the team would have performed experiments to evaluate the optimal slope angle for the precipitate to collect. </a:t>
            </a:r>
          </a:p>
          <a:p>
            <a:pPr lvl="0">
              <a:spcBef>
                <a:spcPts val="0"/>
              </a:spcBef>
              <a:buNone/>
            </a:pPr>
            <a:endParaRPr sz="1000" b="1"/>
          </a:p>
          <a:p>
            <a:pPr lvl="0">
              <a:spcBef>
                <a:spcPts val="0"/>
              </a:spcBef>
              <a:buNone/>
            </a:pPr>
            <a:endParaRPr sz="1000" b="1"/>
          </a:p>
          <a:p>
            <a:pPr lvl="0">
              <a:spcBef>
                <a:spcPts val="0"/>
              </a:spcBef>
              <a:buNone/>
            </a:pPr>
            <a:endParaRPr sz="1000" b="1"/>
          </a:p>
          <a:p>
            <a:pPr lvl="0">
              <a:spcBef>
                <a:spcPts val="0"/>
              </a:spcBef>
              <a:buNone/>
            </a:pPr>
            <a:endParaRPr sz="1000" b="1"/>
          </a:p>
          <a:p>
            <a:pPr lvl="0">
              <a:spcBef>
                <a:spcPts val="0"/>
              </a:spcBef>
              <a:buNone/>
            </a:pPr>
            <a:r>
              <a:rPr lang="en-US" sz="1000" b="1"/>
              <a:t>Left Figure Caption:</a:t>
            </a:r>
            <a:r>
              <a:rPr lang="en-US" sz="1000"/>
              <a:t>This picture shows the prototype of the welded CHT. While the float valve was not in place, the sloped bottom feature can be seen by this picture. In addition, the drainage hole on the opposite vertical walls at the top and bottom of the slope are visible.</a:t>
            </a:r>
          </a:p>
          <a:p>
            <a:pPr lvl="0">
              <a:spcBef>
                <a:spcPts val="0"/>
              </a:spcBef>
              <a:buNone/>
            </a:pPr>
            <a:endParaRPr sz="1000"/>
          </a:p>
          <a:p>
            <a:pPr lvl="0">
              <a:spcBef>
                <a:spcPts val="0"/>
              </a:spcBef>
              <a:buNone/>
            </a:pPr>
            <a:r>
              <a:rPr lang="en-US" sz="1000" b="1"/>
              <a:t>Right FIgure Caption:</a:t>
            </a:r>
            <a:r>
              <a:rPr lang="en-US" sz="1000"/>
              <a:t>This picture shows an angled view of the tank. The biggest problem with this tank design was during the fabrication process, more specifically, welding the corners so that there would be a completely water tight seal</a:t>
            </a:r>
          </a:p>
          <a:p>
            <a:pPr lvl="0" rtl="0">
              <a:spcBef>
                <a:spcPts val="0"/>
              </a:spcBef>
              <a:buClr>
                <a:schemeClr val="dk1"/>
              </a:buClr>
              <a:buFont typeface="Arial"/>
              <a:buNone/>
            </a:pPr>
            <a:endParaRPr sz="1000"/>
          </a:p>
        </p:txBody>
      </p:sp>
      <p:sp>
        <p:nvSpPr>
          <p:cNvPr id="111" name="Shape 11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t>The team deemed the first CHT design to be unfeasible. The primary concerns with this design surrounded the difficulty of using a PVC welder and the limited access to PVC welders in Honduras. In addition, the time and financial expenses required to master PVC welding and assemble a single CHT when compared to the existing and alternative design would be impractical. </a:t>
            </a:r>
          </a:p>
          <a:p>
            <a:pPr lvl="0">
              <a:spcBef>
                <a:spcPts val="0"/>
              </a:spcBef>
              <a:buClr>
                <a:schemeClr val="dk1"/>
              </a:buClr>
              <a:buFont typeface="Arial"/>
              <a:buNone/>
            </a:pPr>
            <a:endParaRPr sz="1000"/>
          </a:p>
          <a:p>
            <a:pPr lvl="0">
              <a:spcBef>
                <a:spcPts val="0"/>
              </a:spcBef>
              <a:buClr>
                <a:schemeClr val="dk1"/>
              </a:buClr>
              <a:buSzPct val="110000"/>
              <a:buFont typeface="Arial"/>
              <a:buNone/>
            </a:pPr>
            <a:r>
              <a:rPr lang="en-US" sz="1000"/>
              <a:t>The team also had a difficult time sealing the PVC welded CHT to be water-tight, a critical characteristic for a constant head tank. In particular, the seals in the corners were extremely difficult. Thus, PVC welding will be eliminated in the second CHT design developed in the Spring 2016 semester.</a:t>
            </a:r>
          </a:p>
          <a:p>
            <a:pPr lvl="0" rtl="0">
              <a:spcBef>
                <a:spcPts val="0"/>
              </a:spcBef>
              <a:buNone/>
            </a:pPr>
            <a:endParaRPr sz="1000"/>
          </a:p>
        </p:txBody>
      </p:sp>
      <p:sp>
        <p:nvSpPr>
          <p:cNvPr id="121" name="Shape 12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000"/>
              <a:t>The PVC Welded Tank was not feasible because the fabrication of the tank was too difficult and required the use of a plastic welder. The PVC Pipe Tank design addresses this problem because there is no PVC welding involved in the fabrication of this tank. All of the components can be purchased in Honduras and fabricated using PVC cement glue. If implemented abroad, this tank could be fabricated and repaired at the implementation site, because there are no additional tools necessary to fabricate the tank.</a:t>
            </a:r>
          </a:p>
          <a:p>
            <a:pPr lvl="0">
              <a:spcBef>
                <a:spcPts val="0"/>
              </a:spcBef>
              <a:buNone/>
            </a:pPr>
            <a:endParaRPr sz="1000"/>
          </a:p>
          <a:p>
            <a:pPr lvl="0">
              <a:spcBef>
                <a:spcPts val="0"/>
              </a:spcBef>
              <a:buClr>
                <a:schemeClr val="dk1"/>
              </a:buClr>
              <a:buSzPct val="110000"/>
              <a:buFont typeface="Arial"/>
              <a:buNone/>
            </a:pPr>
            <a:r>
              <a:rPr lang="en-US" sz="1000"/>
              <a:t>The PVC Pipe Tank was designed to be fabricated using ordinary tools such as screwdrivers, wrenches, and PVC cement. The tank was also designed to reduce the amount of time operators spend to maintain the CHT. This was ensured by applying the following design specifications: chlorine resistant material (PVC, nylon, aflas); sloped bottom for settled precipitate; a separate drain outlet used for in-place cleaning; easy elevation adjustment </a:t>
            </a:r>
          </a:p>
          <a:p>
            <a:pPr lvl="0">
              <a:spcBef>
                <a:spcPts val="0"/>
              </a:spcBef>
              <a:buClr>
                <a:schemeClr val="dk1"/>
              </a:buClr>
              <a:buFont typeface="Arial"/>
              <a:buNone/>
            </a:pPr>
            <a:endParaRPr sz="1000"/>
          </a:p>
          <a:p>
            <a:pPr lvl="0">
              <a:spcBef>
                <a:spcPts val="0"/>
              </a:spcBef>
              <a:buNone/>
            </a:pPr>
            <a:r>
              <a:rPr lang="en-US" sz="1000"/>
              <a:t>In this design, the Fabrication Team decided not to focus on using the original float valve. Instead, the team decided to use the specially manufactured cylindrical 2" diameter by 3/4" long 6-32 unthreaded polypropylene floats. </a:t>
            </a:r>
          </a:p>
          <a:p>
            <a:pPr lvl="0">
              <a:spcBef>
                <a:spcPts val="0"/>
              </a:spcBef>
              <a:buNone/>
            </a:pPr>
            <a:endParaRPr sz="1000"/>
          </a:p>
          <a:p>
            <a:pPr lvl="0">
              <a:spcBef>
                <a:spcPts val="0"/>
              </a:spcBef>
              <a:buNone/>
            </a:pPr>
            <a:r>
              <a:rPr lang="en-US" sz="1000"/>
              <a:t>The PVC Pipe Tank design was fabricated using PVC parts available in Honduras. The team fabricated the tank (shown in Figure \ref{BarbedPVCFVPipeTankSchematic}) using a clear PVC pipe (6" long and 4" inner diameter) and a 4" inner diameter schedule 40 white PVC pipe cap. The PVC pipe cap provided a sloped bottom where the precipitate would settle out over time. The pipe and cap were joined using PVC cement. </a:t>
            </a:r>
          </a:p>
          <a:p>
            <a:pPr lvl="0">
              <a:spcBef>
                <a:spcPts val="0"/>
              </a:spcBef>
              <a:buNone/>
            </a:pPr>
            <a:endParaRPr sz="1000"/>
          </a:p>
          <a:p>
            <a:pPr lvl="0">
              <a:spcBef>
                <a:spcPts val="0"/>
              </a:spcBef>
              <a:buNone/>
            </a:pPr>
            <a:r>
              <a:rPr lang="en-US" sz="1000"/>
              <a:t>Three holes were drilled into the tank (One 7/16" diameter hole for the float valve and two 3/8" diameter threaded holes for fittings that lead to the exit to the Dosing Manifolds and to the Drain Channel). Nylon barbed fittings (3/8" outer diameter) were used to attach the flexible tubing that leads to the dosing manifolds and to the drain channel. An adjustable float valve with 1/4" barbed inlet (with the replaced float), in combination with a 1/4" to 3/8" outer diameter barbed reducer, bulkhead fitting and an o-ring, were used at the entrance to the tank.. The float valve is oriented upside-down in order to keep the float valve orifice submerged and not exposed to the atmosphere. The pipe wall around the float valve hole was flattened out (using the heat from a PVC welder) in order to have a straight surface that will ensure that the O-ring provides a watertight seal.</a:t>
            </a:r>
          </a:p>
          <a:p>
            <a:pPr lvl="0">
              <a:spcBef>
                <a:spcPts val="0"/>
              </a:spcBef>
              <a:buNone/>
            </a:pPr>
            <a:endParaRPr sz="1000"/>
          </a:p>
          <a:p>
            <a:pPr lvl="0">
              <a:spcBef>
                <a:spcPts val="0"/>
              </a:spcBef>
              <a:buNone/>
            </a:pPr>
            <a:r>
              <a:rPr lang="en-US" sz="1000"/>
              <a:t>A Nylon Wye barbed fitting (3/8") and an appended piece of flexible tubing serve as a collection basin to capture any particles that precipitate before passing through the float valve. During regular operation, this appended piece of tubing will be clamped with a plastic tube clamp. </a:t>
            </a:r>
          </a:p>
          <a:p>
            <a:pPr lvl="0">
              <a:spcBef>
                <a:spcPts val="0"/>
              </a:spcBef>
              <a:buNone/>
            </a:pPr>
            <a:endParaRPr sz="1000"/>
          </a:p>
          <a:p>
            <a:pPr lvl="0">
              <a:spcBef>
                <a:spcPts val="0"/>
              </a:spcBef>
              <a:buNone/>
            </a:pPr>
            <a:r>
              <a:rPr lang="en-US" sz="1000"/>
              <a:t>In-place cleaning will be performed in the same way as the PVC Welded Tank Design. However, the valves are replaced with plastic clamps and rather than pouring the vinegar directly into the tank, it will be poured into the appended piece of flexible tubing located before the float valve on the outside of the tank. When cleaning, the appended piece of tubing will be pointed towards the ceiling. Then, the clamp will be removed and vinegar will slowly be poured into the tube. This process will remove any scaling on the float valve orifice without the need  to remove the float valve from the tank. When the float valve and the tank are clean, water is flushed down the same tubing and the clamp can be returned to its original position. There are plastic tube clamps on each piece of flexible tubing that are closed during cleaning in order to prevent contamination during cleaning.</a:t>
            </a:r>
          </a:p>
          <a:p>
            <a:pPr lvl="0">
              <a:spcBef>
                <a:spcPts val="0"/>
              </a:spcBef>
              <a:buNone/>
            </a:pPr>
            <a:endParaRPr sz="1000"/>
          </a:p>
          <a:p>
            <a:pPr lvl="0">
              <a:spcBef>
                <a:spcPts val="0"/>
              </a:spcBef>
              <a:buClr>
                <a:schemeClr val="dk1"/>
              </a:buClr>
              <a:buFont typeface="Arial"/>
              <a:buNone/>
            </a:pPr>
            <a:endParaRPr sz="1000"/>
          </a:p>
          <a:p>
            <a:pPr lvl="0">
              <a:spcBef>
                <a:spcPts val="0"/>
              </a:spcBef>
              <a:buNone/>
            </a:pPr>
            <a:endParaRPr sz="1000" b="1"/>
          </a:p>
          <a:p>
            <a:pPr lvl="0">
              <a:spcBef>
                <a:spcPts val="0"/>
              </a:spcBef>
              <a:buNone/>
            </a:pPr>
            <a:r>
              <a:rPr lang="en-US" sz="1000" b="1"/>
              <a:t>Figure Caption:</a:t>
            </a:r>
            <a:r>
              <a:rPr lang="en-US" sz="1000"/>
              <a:t>This photo shows the flattened portion of the outer tubing. This was done in order to increase the contact between the fitting and the wall. During the fabrication process, the team used a PVC welder to heat up the PVC pipe. However, this molding step can also be done without a PVC welder. PVC molding is currently done in Honduras by heating up the PVC in vegetable oil and the molding the shape.</a:t>
            </a:r>
          </a:p>
          <a:p>
            <a:pPr lvl="0" rtl="0">
              <a:spcBef>
                <a:spcPts val="0"/>
              </a:spcBef>
              <a:buNone/>
            </a:pPr>
            <a:endParaRPr sz="1000"/>
          </a:p>
        </p:txBody>
      </p:sp>
      <p:sp>
        <p:nvSpPr>
          <p:cNvPr id="130" name="Shape 13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Clr>
                <a:schemeClr val="dk1"/>
              </a:buClr>
              <a:buFont typeface="Arial"/>
              <a:buNone/>
            </a:pPr>
            <a:endParaRPr sz="1000"/>
          </a:p>
          <a:p>
            <a:pPr lvl="0" rtl="0">
              <a:spcBef>
                <a:spcPts val="0"/>
              </a:spcBef>
              <a:buNone/>
            </a:pPr>
            <a:r>
              <a:rPr lang="en-US" sz="1000" b="1"/>
              <a:t>Figure Caption:</a:t>
            </a:r>
            <a:r>
              <a:rPr lang="en-US" sz="1000"/>
              <a:t>Schematic of the PVC Pipe Tank Design showing the mounting system of an individual CHT. The CHT is attached to a rectangular PVC bar using two large hose clamps. This PVC bar is secured to the 1" mounting pipe .</a:t>
            </a:r>
          </a:p>
          <a:p>
            <a:pPr lvl="0" rtl="0">
              <a:spcBef>
                <a:spcPts val="0"/>
              </a:spcBef>
              <a:buNone/>
            </a:pPr>
            <a:endParaRPr sz="1000"/>
          </a:p>
          <a:p>
            <a:pPr lvl="0" rtl="0">
              <a:spcBef>
                <a:spcPts val="0"/>
              </a:spcBef>
              <a:buNone/>
            </a:pPr>
            <a:r>
              <a:rPr lang="en-US" sz="1000">
                <a:solidFill>
                  <a:schemeClr val="dk1"/>
                </a:solidFill>
              </a:rPr>
              <a:t>See appendix 1 for a close up schematic of the connection used for the float valve. </a:t>
            </a:r>
          </a:p>
        </p:txBody>
      </p:sp>
      <p:sp>
        <p:nvSpPr>
          <p:cNvPr id="140" name="Shape 14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SzPct val="110000"/>
              <a:buFont typeface="Arial"/>
              <a:buNone/>
            </a:pPr>
            <a:r>
              <a:rPr lang="en-US" sz="1000"/>
              <a:t>During regular operation, Calcium Carbonate precipitate settles in the “Settling Basins.” When these basins are full, the operators will clean out the system. </a:t>
            </a:r>
          </a:p>
          <a:p>
            <a:pPr lvl="0">
              <a:spcBef>
                <a:spcPts val="0"/>
              </a:spcBef>
              <a:buClr>
                <a:schemeClr val="dk1"/>
              </a:buClr>
              <a:buFont typeface="Arial"/>
              <a:buNone/>
            </a:pPr>
            <a:endParaRPr sz="1000"/>
          </a:p>
          <a:p>
            <a:pPr lvl="0">
              <a:spcBef>
                <a:spcPts val="0"/>
              </a:spcBef>
              <a:buClr>
                <a:schemeClr val="dk1"/>
              </a:buClr>
              <a:buFont typeface="Arial"/>
              <a:buNone/>
            </a:pPr>
            <a:endParaRPr sz="1000"/>
          </a:p>
          <a:p>
            <a:pPr lvl="0" rtl="0">
              <a:spcBef>
                <a:spcPts val="0"/>
              </a:spcBef>
              <a:buClr>
                <a:schemeClr val="dk1"/>
              </a:buClr>
              <a:buFont typeface="Arial"/>
              <a:buNone/>
            </a:pPr>
            <a:endParaRPr sz="1000"/>
          </a:p>
          <a:p>
            <a:pPr lvl="0" rtl="0">
              <a:spcBef>
                <a:spcPts val="0"/>
              </a:spcBef>
              <a:buNone/>
            </a:pPr>
            <a:r>
              <a:rPr lang="en-US" sz="1000" b="1"/>
              <a:t>Figure Caption:</a:t>
            </a:r>
            <a:r>
              <a:rPr lang="en-US" sz="1000"/>
              <a:t>Schematic of the PVC Pipe Tank Design in Regular Operation</a:t>
            </a:r>
          </a:p>
          <a:p>
            <a:pPr lvl="0" rtl="0">
              <a:spcBef>
                <a:spcPts val="0"/>
              </a:spcBef>
              <a:buNone/>
            </a:pPr>
            <a:endParaRPr sz="1000"/>
          </a:p>
          <a:p>
            <a:pPr lvl="0" rtl="0">
              <a:spcBef>
                <a:spcPts val="0"/>
              </a:spcBef>
              <a:buNone/>
            </a:pPr>
            <a:endParaRPr sz="1000"/>
          </a:p>
        </p:txBody>
      </p:sp>
      <p:sp>
        <p:nvSpPr>
          <p:cNvPr id="149" name="Shape 14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sz="1000">
                <a:solidFill>
                  <a:schemeClr val="dk1"/>
                </a:solidFill>
              </a:rPr>
              <a:t>When the settling basins are full, the operators will clamp the tubes from the Chemical Stock tanks and to the dosing tubes. This essentially cuts off the CHT from the rest of the CDC system. The clamps on the two settling basins are removed. The fluid in the tank now leaves through the drain tube. Any scaling (From the Calcium Carbonate)  that exists on the system will be removed when the Operator pours vinegar into the short tube that served as a settling basin. Following the vinegar, water is flushed through the system. </a:t>
            </a:r>
          </a:p>
          <a:p>
            <a:pPr lvl="0">
              <a:spcBef>
                <a:spcPts val="0"/>
              </a:spcBef>
              <a:buNone/>
            </a:pPr>
            <a:endParaRPr sz="1000">
              <a:solidFill>
                <a:schemeClr val="dk1"/>
              </a:solidFill>
            </a:endParaRPr>
          </a:p>
          <a:p>
            <a:pPr lvl="0">
              <a:spcBef>
                <a:spcPts val="0"/>
              </a:spcBef>
              <a:buNone/>
            </a:pPr>
            <a:endParaRPr sz="1000">
              <a:solidFill>
                <a:schemeClr val="dk1"/>
              </a:solidFill>
            </a:endParaRPr>
          </a:p>
          <a:p>
            <a:pPr lvl="0">
              <a:spcBef>
                <a:spcPts val="0"/>
              </a:spcBef>
              <a:buNone/>
            </a:pPr>
            <a:endParaRPr sz="1000">
              <a:solidFill>
                <a:schemeClr val="dk1"/>
              </a:solidFill>
            </a:endParaRPr>
          </a:p>
          <a:p>
            <a:pPr lvl="0">
              <a:spcBef>
                <a:spcPts val="0"/>
              </a:spcBef>
              <a:buNone/>
            </a:pPr>
            <a:r>
              <a:rPr lang="en-US" sz="1000" b="1">
                <a:solidFill>
                  <a:schemeClr val="dk1"/>
                </a:solidFill>
              </a:rPr>
              <a:t>Figure Caption:</a:t>
            </a:r>
            <a:r>
              <a:rPr lang="en-US" sz="1000">
                <a:solidFill>
                  <a:schemeClr val="dk1"/>
                </a:solidFill>
              </a:rPr>
              <a:t>Schematic of the PVC Pipe Tank Design during cleaning</a:t>
            </a:r>
          </a:p>
          <a:p>
            <a:pPr lvl="0">
              <a:spcBef>
                <a:spcPts val="0"/>
              </a:spcBef>
              <a:buNone/>
            </a:pPr>
            <a:endParaRPr sz="1000">
              <a:solidFill>
                <a:schemeClr val="dk1"/>
              </a:solidFill>
            </a:endParaRPr>
          </a:p>
          <a:p>
            <a:pPr lvl="0">
              <a:spcBef>
                <a:spcPts val="0"/>
              </a:spcBef>
              <a:buNone/>
            </a:pPr>
            <a:endParaRPr sz="1000">
              <a:solidFill>
                <a:schemeClr val="dk1"/>
              </a:solidFill>
            </a:endParaRPr>
          </a:p>
          <a:p>
            <a:pPr lvl="0" rtl="0">
              <a:spcBef>
                <a:spcPts val="0"/>
              </a:spcBef>
              <a:buNone/>
            </a:pPr>
            <a:endParaRPr sz="1000"/>
          </a:p>
        </p:txBody>
      </p:sp>
      <p:sp>
        <p:nvSpPr>
          <p:cNvPr id="158" name="Shape 158"/>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
        <p:cNvGrpSpPr/>
        <p:nvPr/>
      </p:nvGrpSpPr>
      <p:grpSpPr>
        <a:xfrm>
          <a:off x="0" y="0"/>
          <a:ext cx="0" cy="0"/>
          <a:chOff x="0" y="0"/>
          <a:chExt cx="0" cy="0"/>
        </a:xfrm>
      </p:grpSpPr>
      <p:sp>
        <p:nvSpPr>
          <p:cNvPr id="12" name="Shape 12"/>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3" name="Shape 13"/>
          <p:cNvSpPr txBox="1">
            <a:spLocks noGrp="1"/>
          </p:cNvSpPr>
          <p:nvPr>
            <p:ph type="body" idx="1"/>
          </p:nvPr>
        </p:nvSpPr>
        <p:spPr>
          <a:xfrm>
            <a:off x="457200" y="1200150"/>
            <a:ext cx="8229600" cy="3394472"/>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14" name="Shape 14"/>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5" name="Shape 15"/>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6" name="Shape 16"/>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txBox="1">
            <a:spLocks noGrp="1"/>
          </p:cNvSpPr>
          <p:nvPr>
            <p:ph type="body" idx="1"/>
          </p:nvPr>
        </p:nvSpPr>
        <p:spPr>
          <a:xfrm rot="5400000">
            <a:off x="2874763" y="-1217413"/>
            <a:ext cx="3394472" cy="8229600"/>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71" name="Shape 71"/>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2" name="Shape 72"/>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3" name="Shape 73"/>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7649568" y="1920676"/>
            <a:ext cx="6144815" cy="2879724"/>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6" name="Shape 76"/>
          <p:cNvSpPr txBox="1">
            <a:spLocks noGrp="1"/>
          </p:cNvSpPr>
          <p:nvPr>
            <p:ph type="body" idx="1"/>
          </p:nvPr>
        </p:nvSpPr>
        <p:spPr>
          <a:xfrm rot="5400000">
            <a:off x="1812330" y="-884436"/>
            <a:ext cx="6144815" cy="8489949"/>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77" name="Shape 77"/>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8" name="Shape 78"/>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9" name="Shape 79"/>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685800" y="1597819"/>
            <a:ext cx="7772400" cy="110251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9" name="Shape 19"/>
          <p:cNvSpPr txBox="1">
            <a:spLocks noGrp="1"/>
          </p:cNvSpPr>
          <p:nvPr>
            <p:ph type="subTitle" idx="1"/>
          </p:nvPr>
        </p:nvSpPr>
        <p:spPr>
          <a:xfrm>
            <a:off x="1371600" y="2914650"/>
            <a:ext cx="6400799" cy="1314449"/>
          </a:xfrm>
          <a:prstGeom prst="rect">
            <a:avLst/>
          </a:prstGeom>
          <a:noFill/>
          <a:ln>
            <a:noFill/>
          </a:ln>
        </p:spPr>
        <p:txBody>
          <a:bodyPr lIns="91425" tIns="91425" rIns="91425" bIns="91425" anchor="t" anchorCtr="0"/>
          <a:lstStyle>
            <a:lvl1pPr marL="0" marR="0" lvl="0" indent="0" algn="ctr" rtl="0">
              <a:spcBef>
                <a:spcPts val="580"/>
              </a:spcBef>
              <a:buClr>
                <a:srgbClr val="888888"/>
              </a:buClr>
              <a:buFont typeface="Arial"/>
              <a:buNone/>
              <a:defRPr/>
            </a:lvl1pPr>
            <a:lvl2pPr marL="408179" marR="0" lvl="1" indent="-1779" algn="ctr" rtl="0">
              <a:spcBef>
                <a:spcPts val="500"/>
              </a:spcBef>
              <a:buClr>
                <a:srgbClr val="888888"/>
              </a:buClr>
              <a:buFont typeface="Arial"/>
              <a:buNone/>
              <a:defRPr/>
            </a:lvl2pPr>
            <a:lvl3pPr marL="816358" marR="0" lvl="2" indent="-3558" algn="ctr" rtl="0">
              <a:spcBef>
                <a:spcPts val="440"/>
              </a:spcBef>
              <a:buClr>
                <a:srgbClr val="888888"/>
              </a:buClr>
              <a:buFont typeface="Arial"/>
              <a:buNone/>
              <a:defRPr/>
            </a:lvl3pPr>
            <a:lvl4pPr marL="1224537" marR="0" lvl="3" indent="-5336" algn="ctr" rtl="0">
              <a:spcBef>
                <a:spcPts val="360"/>
              </a:spcBef>
              <a:buClr>
                <a:srgbClr val="888888"/>
              </a:buClr>
              <a:buFont typeface="Arial"/>
              <a:buNone/>
              <a:defRPr/>
            </a:lvl4pPr>
            <a:lvl5pPr marL="1632716" marR="0" lvl="4" indent="-7116" algn="ctr" rtl="0">
              <a:spcBef>
                <a:spcPts val="360"/>
              </a:spcBef>
              <a:buClr>
                <a:srgbClr val="888888"/>
              </a:buClr>
              <a:buFont typeface="Arial"/>
              <a:buNone/>
              <a:defRPr/>
            </a:lvl5pPr>
            <a:lvl6pPr marL="2040895" marR="0" lvl="5" indent="-8895" algn="ctr" rtl="0">
              <a:spcBef>
                <a:spcPts val="360"/>
              </a:spcBef>
              <a:buClr>
                <a:srgbClr val="888888"/>
              </a:buClr>
              <a:buFont typeface="Arial"/>
              <a:buNone/>
              <a:defRPr/>
            </a:lvl6pPr>
            <a:lvl7pPr marL="2449074" marR="0" lvl="6" indent="-10673" algn="ctr" rtl="0">
              <a:spcBef>
                <a:spcPts val="360"/>
              </a:spcBef>
              <a:buClr>
                <a:srgbClr val="888888"/>
              </a:buClr>
              <a:buFont typeface="Arial"/>
              <a:buNone/>
              <a:defRPr/>
            </a:lvl7pPr>
            <a:lvl8pPr marL="2857253" marR="0" lvl="7" indent="-12452" algn="ctr" rtl="0">
              <a:spcBef>
                <a:spcPts val="360"/>
              </a:spcBef>
              <a:buClr>
                <a:srgbClr val="888888"/>
              </a:buClr>
              <a:buFont typeface="Arial"/>
              <a:buNone/>
              <a:defRPr/>
            </a:lvl8pPr>
            <a:lvl9pPr marL="3265432" marR="0" lvl="8" indent="-1532" algn="ctr" rtl="0">
              <a:spcBef>
                <a:spcPts val="360"/>
              </a:spcBef>
              <a:buClr>
                <a:srgbClr val="888888"/>
              </a:buClr>
              <a:buFont typeface="Arial"/>
              <a:buNone/>
              <a:defRPr/>
            </a:lvl9pPr>
          </a:lstStyle>
          <a:p>
            <a:endParaRPr/>
          </a:p>
        </p:txBody>
      </p:sp>
      <p:sp>
        <p:nvSpPr>
          <p:cNvPr id="20" name="Shape 20"/>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1" name="Shape 21"/>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2" name="Shape 22"/>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2" y="3305176"/>
            <a:ext cx="7772400" cy="1021555"/>
          </a:xfrm>
          <a:prstGeom prst="rect">
            <a:avLst/>
          </a:prstGeom>
          <a:noFill/>
          <a:ln>
            <a:noFill/>
          </a:ln>
        </p:spPr>
        <p:txBody>
          <a:bodyPr lIns="91425" tIns="91425" rIns="91425" bIns="91425" anchor="t"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5" name="Shape 25"/>
          <p:cNvSpPr txBox="1">
            <a:spLocks noGrp="1"/>
          </p:cNvSpPr>
          <p:nvPr>
            <p:ph type="body" idx="1"/>
          </p:nvPr>
        </p:nvSpPr>
        <p:spPr>
          <a:xfrm>
            <a:off x="722312" y="2180034"/>
            <a:ext cx="7772400" cy="1125140"/>
          </a:xfrm>
          <a:prstGeom prst="rect">
            <a:avLst/>
          </a:prstGeom>
          <a:noFill/>
          <a:ln>
            <a:noFill/>
          </a:ln>
        </p:spPr>
        <p:txBody>
          <a:bodyPr lIns="91425" tIns="91425" rIns="91425" bIns="91425" anchor="b" anchorCtr="0"/>
          <a:lstStyle>
            <a:lvl1pPr marL="0" lvl="0" indent="0" rtl="0">
              <a:spcBef>
                <a:spcPts val="0"/>
              </a:spcBef>
              <a:buClr>
                <a:srgbClr val="888888"/>
              </a:buClr>
              <a:buFont typeface="Calibri"/>
              <a:buNone/>
              <a:defRPr/>
            </a:lvl1pPr>
            <a:lvl2pPr marL="408179" lvl="1" indent="-1779" rtl="0">
              <a:spcBef>
                <a:spcPts val="0"/>
              </a:spcBef>
              <a:buClr>
                <a:srgbClr val="888888"/>
              </a:buClr>
              <a:buFont typeface="Calibri"/>
              <a:buNone/>
              <a:defRPr/>
            </a:lvl2pPr>
            <a:lvl3pPr marL="816358" lvl="2" indent="-3558" rtl="0">
              <a:spcBef>
                <a:spcPts val="0"/>
              </a:spcBef>
              <a:buClr>
                <a:srgbClr val="888888"/>
              </a:buClr>
              <a:buFont typeface="Calibri"/>
              <a:buNone/>
              <a:defRPr/>
            </a:lvl3pPr>
            <a:lvl4pPr marL="1224537" lvl="3" indent="-5336" rtl="0">
              <a:spcBef>
                <a:spcPts val="0"/>
              </a:spcBef>
              <a:buClr>
                <a:srgbClr val="888888"/>
              </a:buClr>
              <a:buFont typeface="Calibri"/>
              <a:buNone/>
              <a:defRPr/>
            </a:lvl4pPr>
            <a:lvl5pPr marL="1632716" lvl="4" indent="-7116" rtl="0">
              <a:spcBef>
                <a:spcPts val="0"/>
              </a:spcBef>
              <a:buClr>
                <a:srgbClr val="888888"/>
              </a:buClr>
              <a:buFont typeface="Calibri"/>
              <a:buNone/>
              <a:defRPr/>
            </a:lvl5pPr>
            <a:lvl6pPr marL="2040895" lvl="5" indent="-8895" rtl="0">
              <a:spcBef>
                <a:spcPts val="0"/>
              </a:spcBef>
              <a:buClr>
                <a:srgbClr val="888888"/>
              </a:buClr>
              <a:buFont typeface="Calibri"/>
              <a:buNone/>
              <a:defRPr/>
            </a:lvl6pPr>
            <a:lvl7pPr marL="2449074" lvl="6" indent="-10673" rtl="0">
              <a:spcBef>
                <a:spcPts val="0"/>
              </a:spcBef>
              <a:buClr>
                <a:srgbClr val="888888"/>
              </a:buClr>
              <a:buFont typeface="Calibri"/>
              <a:buNone/>
              <a:defRPr/>
            </a:lvl7pPr>
            <a:lvl8pPr marL="2857253" lvl="7" indent="-12452" rtl="0">
              <a:spcBef>
                <a:spcPts val="0"/>
              </a:spcBef>
              <a:buClr>
                <a:srgbClr val="888888"/>
              </a:buClr>
              <a:buFont typeface="Calibri"/>
              <a:buNone/>
              <a:defRPr/>
            </a:lvl8pPr>
            <a:lvl9pPr marL="3265432" lvl="8" indent="-1532" rtl="0">
              <a:spcBef>
                <a:spcPts val="0"/>
              </a:spcBef>
              <a:buClr>
                <a:srgbClr val="888888"/>
              </a:buClr>
              <a:buFont typeface="Calibri"/>
              <a:buNone/>
              <a:defRPr/>
            </a:lvl9pPr>
          </a:lstStyle>
          <a:p>
            <a:endParaRPr/>
          </a:p>
        </p:txBody>
      </p:sp>
      <p:sp>
        <p:nvSpPr>
          <p:cNvPr id="26" name="Shape 26"/>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7" name="Shape 27"/>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8" name="Shape 28"/>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1" name="Shape 31"/>
          <p:cNvSpPr txBox="1">
            <a:spLocks noGrp="1"/>
          </p:cNvSpPr>
          <p:nvPr>
            <p:ph type="body" idx="1"/>
          </p:nvPr>
        </p:nvSpPr>
        <p:spPr>
          <a:xfrm>
            <a:off x="639764" y="1679972"/>
            <a:ext cx="5684836" cy="475297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2"/>
          </p:nvPr>
        </p:nvSpPr>
        <p:spPr>
          <a:xfrm>
            <a:off x="6477000" y="1679972"/>
            <a:ext cx="5684837" cy="475297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3" name="Shape 33"/>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34" name="Shape 34"/>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35" name="Shape 35"/>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457200" y="1151334"/>
            <a:ext cx="4040187" cy="479821"/>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39" name="Shape 39"/>
          <p:cNvSpPr txBox="1">
            <a:spLocks noGrp="1"/>
          </p:cNvSpPr>
          <p:nvPr>
            <p:ph type="body" idx="2"/>
          </p:nvPr>
        </p:nvSpPr>
        <p:spPr>
          <a:xfrm>
            <a:off x="457200" y="1631155"/>
            <a:ext cx="4040187" cy="296346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3"/>
          </p:nvPr>
        </p:nvSpPr>
        <p:spPr>
          <a:xfrm>
            <a:off x="4645026" y="1151334"/>
            <a:ext cx="4041774" cy="479821"/>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41" name="Shape 41"/>
          <p:cNvSpPr txBox="1">
            <a:spLocks noGrp="1"/>
          </p:cNvSpPr>
          <p:nvPr>
            <p:ph type="body" idx="4"/>
          </p:nvPr>
        </p:nvSpPr>
        <p:spPr>
          <a:xfrm>
            <a:off x="4645026" y="1631155"/>
            <a:ext cx="4041774" cy="296346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2" name="Shape 42"/>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3" name="Shape 43"/>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4" name="Shape 44"/>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7" name="Shape 47"/>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8" name="Shape 48"/>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9" name="Shape 49"/>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2" name="Shape 52"/>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3" name="Shape 53"/>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4786"/>
            <a:ext cx="3008313" cy="871538"/>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6" name="Shape 56"/>
          <p:cNvSpPr txBox="1">
            <a:spLocks noGrp="1"/>
          </p:cNvSpPr>
          <p:nvPr>
            <p:ph type="body" idx="1"/>
          </p:nvPr>
        </p:nvSpPr>
        <p:spPr>
          <a:xfrm>
            <a:off x="3575050" y="204788"/>
            <a:ext cx="5111750" cy="438983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7" name="Shape 57"/>
          <p:cNvSpPr txBox="1">
            <a:spLocks noGrp="1"/>
          </p:cNvSpPr>
          <p:nvPr>
            <p:ph type="body" idx="2"/>
          </p:nvPr>
        </p:nvSpPr>
        <p:spPr>
          <a:xfrm>
            <a:off x="457200" y="1076325"/>
            <a:ext cx="3008313" cy="3518296"/>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58" name="Shape 58"/>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9" name="Shape 59"/>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0" name="Shape 60"/>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3600450"/>
            <a:ext cx="5486399" cy="425053"/>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a:spLocks noGrp="1"/>
          </p:cNvSpPr>
          <p:nvPr>
            <p:ph type="pic" idx="2"/>
          </p:nvPr>
        </p:nvSpPr>
        <p:spPr>
          <a:xfrm>
            <a:off x="1792288" y="459581"/>
            <a:ext cx="5486399" cy="3086099"/>
          </a:xfrm>
          <a:prstGeom prst="rect">
            <a:avLst/>
          </a:prstGeom>
          <a:noFill/>
          <a:ln>
            <a:noFill/>
          </a:ln>
        </p:spPr>
      </p:sp>
      <p:sp>
        <p:nvSpPr>
          <p:cNvPr id="64" name="Shape 64"/>
          <p:cNvSpPr txBox="1">
            <a:spLocks noGrp="1"/>
          </p:cNvSpPr>
          <p:nvPr>
            <p:ph type="body" idx="1"/>
          </p:nvPr>
        </p:nvSpPr>
        <p:spPr>
          <a:xfrm>
            <a:off x="1792288" y="4025503"/>
            <a:ext cx="5486399" cy="603647"/>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65" name="Shape 65"/>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6" name="Shape 66"/>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7" name="Shape 67"/>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7" name="Shape 7"/>
          <p:cNvSpPr txBox="1">
            <a:spLocks noGrp="1"/>
          </p:cNvSpPr>
          <p:nvPr>
            <p:ph type="body" idx="1"/>
          </p:nvPr>
        </p:nvSpPr>
        <p:spPr>
          <a:xfrm>
            <a:off x="457200" y="1200150"/>
            <a:ext cx="8229600" cy="3394472"/>
          </a:xfrm>
          <a:prstGeom prst="rect">
            <a:avLst/>
          </a:prstGeom>
          <a:noFill/>
          <a:ln>
            <a:noFill/>
          </a:ln>
        </p:spPr>
        <p:txBody>
          <a:bodyPr lIns="91425" tIns="91425" rIns="91425" bIns="91425" anchor="t" anchorCtr="0"/>
          <a:lstStyle>
            <a:lvl1pPr marL="306134" marR="0" lvl="0" indent="-121984" algn="l" rtl="0">
              <a:spcBef>
                <a:spcPts val="580"/>
              </a:spcBef>
              <a:buClr>
                <a:schemeClr val="dk1"/>
              </a:buClr>
              <a:buFont typeface="Arial"/>
              <a:buChar char="•"/>
              <a:defRPr/>
            </a:lvl1pPr>
            <a:lvl2pPr marL="663291" marR="0" lvl="1" indent="-98141" algn="l" rtl="0">
              <a:spcBef>
                <a:spcPts val="500"/>
              </a:spcBef>
              <a:buClr>
                <a:schemeClr val="dk1"/>
              </a:buClr>
              <a:buFont typeface="Arial"/>
              <a:buChar char="–"/>
              <a:defRPr/>
            </a:lvl2pPr>
            <a:lvl3pPr marL="1020448" marR="0" lvl="2" indent="-67947" algn="l" rtl="0">
              <a:spcBef>
                <a:spcPts val="440"/>
              </a:spcBef>
              <a:buClr>
                <a:schemeClr val="dk1"/>
              </a:buClr>
              <a:buFont typeface="Arial"/>
              <a:buChar char="•"/>
              <a:defRPr/>
            </a:lvl3pPr>
            <a:lvl4pPr marL="1428627" marR="0" lvl="3" indent="-95127" algn="l" rtl="0">
              <a:spcBef>
                <a:spcPts val="360"/>
              </a:spcBef>
              <a:buClr>
                <a:schemeClr val="dk1"/>
              </a:buClr>
              <a:buFont typeface="Arial"/>
              <a:buChar char="–"/>
              <a:defRPr/>
            </a:lvl4pPr>
            <a:lvl5pPr marL="1836805" marR="0" lvl="4" indent="-96905" algn="l" rtl="0">
              <a:spcBef>
                <a:spcPts val="360"/>
              </a:spcBef>
              <a:buClr>
                <a:schemeClr val="dk1"/>
              </a:buClr>
              <a:buFont typeface="Arial"/>
              <a:buChar char="»"/>
              <a:defRPr/>
            </a:lvl5pPr>
            <a:lvl6pPr marL="2244985" marR="0" lvl="5" indent="-98685" algn="l" rtl="0">
              <a:spcBef>
                <a:spcPts val="360"/>
              </a:spcBef>
              <a:buClr>
                <a:schemeClr val="dk1"/>
              </a:buClr>
              <a:buFont typeface="Arial"/>
              <a:buChar char="•"/>
              <a:defRPr/>
            </a:lvl6pPr>
            <a:lvl7pPr marL="2653164" marR="0" lvl="6" indent="-100464" algn="l" rtl="0">
              <a:spcBef>
                <a:spcPts val="360"/>
              </a:spcBef>
              <a:buClr>
                <a:schemeClr val="dk1"/>
              </a:buClr>
              <a:buFont typeface="Arial"/>
              <a:buChar char="•"/>
              <a:defRPr/>
            </a:lvl7pPr>
            <a:lvl8pPr marL="3061343" marR="0" lvl="7" indent="-102242" algn="l" rtl="0">
              <a:spcBef>
                <a:spcPts val="360"/>
              </a:spcBef>
              <a:buClr>
                <a:schemeClr val="dk1"/>
              </a:buClr>
              <a:buFont typeface="Arial"/>
              <a:buChar char="•"/>
              <a:defRPr/>
            </a:lvl8pPr>
            <a:lvl9pPr marL="3469522" marR="0" lvl="8" indent="-91321" algn="l" rtl="0">
              <a:spcBef>
                <a:spcPts val="360"/>
              </a:spcBef>
              <a:buClr>
                <a:schemeClr val="dk1"/>
              </a:buClr>
              <a:buFont typeface="Arial"/>
              <a:buChar char="•"/>
              <a:defRPr/>
            </a:lvl9pPr>
          </a:lstStyle>
          <a:p>
            <a:endParaRPr/>
          </a:p>
        </p:txBody>
      </p:sp>
      <p:sp>
        <p:nvSpPr>
          <p:cNvPr id="8" name="Shape 8"/>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9" name="Shape 9"/>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0" name="Shape 10"/>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t>‹#›</a:t>
            </a:fld>
            <a:endParaRPr lang="en-US" sz="11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p:nvPr/>
        </p:nvSpPr>
        <p:spPr>
          <a:xfrm>
            <a:off x="1730162" y="2897537"/>
            <a:ext cx="6121800" cy="954000"/>
          </a:xfrm>
          <a:prstGeom prst="rect">
            <a:avLst/>
          </a:prstGeom>
          <a:noFill/>
          <a:ln>
            <a:noFill/>
          </a:ln>
        </p:spPr>
        <p:txBody>
          <a:bodyPr lIns="91425" tIns="45700" rIns="91425" bIns="45700" anchor="t" anchorCtr="0">
            <a:noAutofit/>
          </a:bodyPr>
          <a:lstStyle/>
          <a:p>
            <a:pPr marL="0" marR="0" lvl="0" indent="0" algn="ctr" rtl="0">
              <a:spcBef>
                <a:spcPts val="0"/>
              </a:spcBef>
              <a:buNone/>
            </a:pPr>
            <a:r>
              <a:rPr lang="en-US">
                <a:solidFill>
                  <a:srgbClr val="7F7F7F"/>
                </a:solidFill>
              </a:rPr>
              <a:t>The Spring 2016 Constant Head Tank Sub-team developed two new CHT designs. This presentation will review and compare the new CHT designs in terms of ease of construction, functionality, and costs. A detailed report of this research is available on the Fabrication Team AguaClara wiki page. </a:t>
            </a:r>
          </a:p>
        </p:txBody>
      </p:sp>
      <p:sp>
        <p:nvSpPr>
          <p:cNvPr id="85" name="Shape 85"/>
          <p:cNvSpPr txBox="1"/>
          <p:nvPr/>
        </p:nvSpPr>
        <p:spPr>
          <a:xfrm>
            <a:off x="5429132" y="4763421"/>
            <a:ext cx="35676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Fabrication </a:t>
            </a:r>
            <a:r>
              <a:rPr lang="en-US">
                <a:solidFill>
                  <a:srgbClr val="7700C7"/>
                </a:solidFil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86" name="Shape 86"/>
          <p:cNvPicPr preferRelativeResize="0"/>
          <p:nvPr/>
        </p:nvPicPr>
        <p:blipFill>
          <a:blip r:embed="rId3">
            <a:alphaModFix/>
          </a:blip>
          <a:stretch>
            <a:fillRect/>
          </a:stretch>
        </p:blipFill>
        <p:spPr>
          <a:xfrm>
            <a:off x="7294200" y="65800"/>
            <a:ext cx="1764899" cy="513500"/>
          </a:xfrm>
          <a:prstGeom prst="rect">
            <a:avLst/>
          </a:prstGeom>
          <a:noFill/>
          <a:ln>
            <a:noFill/>
          </a:ln>
        </p:spPr>
      </p:pic>
      <p:pic>
        <p:nvPicPr>
          <p:cNvPr id="87" name="Shape 87"/>
          <p:cNvPicPr preferRelativeResize="0"/>
          <p:nvPr/>
        </p:nvPicPr>
        <p:blipFill rotWithShape="1">
          <a:blip r:embed="rId3">
            <a:alphaModFix/>
          </a:blip>
          <a:srcRect l="4313" r="75452"/>
          <a:stretch/>
        </p:blipFill>
        <p:spPr>
          <a:xfrm>
            <a:off x="0" y="1739425"/>
            <a:ext cx="2275725" cy="3270224"/>
          </a:xfrm>
          <a:prstGeom prst="rect">
            <a:avLst/>
          </a:prstGeom>
          <a:noFill/>
          <a:ln>
            <a:noFill/>
          </a:ln>
        </p:spPr>
      </p:pic>
      <p:sp>
        <p:nvSpPr>
          <p:cNvPr id="88" name="Shape 88"/>
          <p:cNvSpPr txBox="1"/>
          <p:nvPr/>
        </p:nvSpPr>
        <p:spPr>
          <a:xfrm>
            <a:off x="1778000" y="1638648"/>
            <a:ext cx="6026100" cy="1200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a:solidFill>
                  <a:srgbClr val="7700C7"/>
                </a:solidFill>
              </a:rPr>
              <a:t>Constant Head Tank</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Shape 169"/>
          <p:cNvPicPr preferRelativeResize="0"/>
          <p:nvPr/>
        </p:nvPicPr>
        <p:blipFill>
          <a:blip r:embed="rId3">
            <a:alphaModFix/>
          </a:blip>
          <a:stretch>
            <a:fillRect/>
          </a:stretch>
        </p:blipFill>
        <p:spPr>
          <a:xfrm>
            <a:off x="698837" y="165775"/>
            <a:ext cx="7746325" cy="4811925"/>
          </a:xfrm>
          <a:prstGeom prst="rect">
            <a:avLst/>
          </a:prstGeom>
          <a:noFill/>
          <a:ln>
            <a:noFill/>
          </a:ln>
        </p:spPr>
      </p:pic>
      <p:pic>
        <p:nvPicPr>
          <p:cNvPr id="170" name="Shape 170"/>
          <p:cNvPicPr preferRelativeResize="0"/>
          <p:nvPr/>
        </p:nvPicPr>
        <p:blipFill/>
        <p:spPr>
          <a:xfrm>
            <a:off x="7514490" y="45563"/>
            <a:ext cx="718200" cy="718200"/>
          </a:xfrm>
          <a:prstGeom prst="rect">
            <a:avLst/>
          </a:prstGeom>
          <a:solidFill>
            <a:srgbClr val="FFFFFF"/>
          </a:solidFill>
          <a:ln>
            <a:noFill/>
          </a:ln>
        </p:spPr>
      </p:pic>
      <p:pic>
        <p:nvPicPr>
          <p:cNvPr id="171" name="Shape 171"/>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172" name="Shape 172"/>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73" name="Shape 173"/>
          <p:cNvSpPr txBox="1"/>
          <p:nvPr/>
        </p:nvSpPr>
        <p:spPr>
          <a:xfrm>
            <a:off x="0" y="-66625"/>
            <a:ext cx="7021500" cy="942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Clean Tank</a:t>
            </a: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Shape 178"/>
          <p:cNvPicPr preferRelativeResize="0"/>
          <p:nvPr/>
        </p:nvPicPr>
        <p:blipFill/>
        <p:spPr>
          <a:xfrm>
            <a:off x="7514490" y="45563"/>
            <a:ext cx="718200" cy="718200"/>
          </a:xfrm>
          <a:prstGeom prst="rect">
            <a:avLst/>
          </a:prstGeom>
          <a:solidFill>
            <a:srgbClr val="FFFFFF"/>
          </a:solidFill>
          <a:ln>
            <a:noFill/>
          </a:ln>
        </p:spPr>
      </p:pic>
      <p:pic>
        <p:nvPicPr>
          <p:cNvPr id="179" name="Shape 17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0" name="Shape 18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81" name="Shape 181"/>
          <p:cNvSpPr txBox="1"/>
          <p:nvPr/>
        </p:nvSpPr>
        <p:spPr>
          <a:xfrm>
            <a:off x="108725" y="102100"/>
            <a:ext cx="7059900" cy="12162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Modular mounting system can be retrofitted to existing plants</a:t>
            </a:r>
          </a:p>
        </p:txBody>
      </p:sp>
      <p:pic>
        <p:nvPicPr>
          <p:cNvPr id="182" name="Shape 182"/>
          <p:cNvPicPr preferRelativeResize="0"/>
          <p:nvPr/>
        </p:nvPicPr>
        <p:blipFill>
          <a:blip r:embed="rId4">
            <a:alphaModFix/>
          </a:blip>
          <a:stretch>
            <a:fillRect/>
          </a:stretch>
        </p:blipFill>
        <p:spPr>
          <a:xfrm rot="-5400000">
            <a:off x="2786775" y="597899"/>
            <a:ext cx="3570450" cy="4760601"/>
          </a:xfrm>
          <a:prstGeom prst="rect">
            <a:avLst/>
          </a:prstGeom>
          <a:noFill/>
          <a:ln>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Shape 187"/>
          <p:cNvPicPr preferRelativeResize="0"/>
          <p:nvPr/>
        </p:nvPicPr>
        <p:blipFill>
          <a:blip r:embed="rId3">
            <a:alphaModFix/>
          </a:blip>
          <a:stretch>
            <a:fillRect/>
          </a:stretch>
        </p:blipFill>
        <p:spPr>
          <a:xfrm>
            <a:off x="2009250" y="1318300"/>
            <a:ext cx="5125475" cy="3441000"/>
          </a:xfrm>
          <a:prstGeom prst="rect">
            <a:avLst/>
          </a:prstGeom>
          <a:noFill/>
          <a:ln>
            <a:noFill/>
          </a:ln>
        </p:spPr>
      </p:pic>
      <p:pic>
        <p:nvPicPr>
          <p:cNvPr id="188" name="Shape 188"/>
          <p:cNvPicPr preferRelativeResize="0"/>
          <p:nvPr/>
        </p:nvPicPr>
        <p:blipFill/>
        <p:spPr>
          <a:xfrm>
            <a:off x="7514490" y="45563"/>
            <a:ext cx="718200" cy="718200"/>
          </a:xfrm>
          <a:prstGeom prst="rect">
            <a:avLst/>
          </a:prstGeom>
          <a:solidFill>
            <a:srgbClr val="FFFFFF"/>
          </a:solidFill>
          <a:ln>
            <a:noFill/>
          </a:ln>
        </p:spPr>
      </p:pic>
      <p:pic>
        <p:nvPicPr>
          <p:cNvPr id="189" name="Shape 189"/>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190" name="Shape 19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91" name="Shape 191"/>
          <p:cNvSpPr txBox="1"/>
          <p:nvPr/>
        </p:nvSpPr>
        <p:spPr>
          <a:xfrm>
            <a:off x="108725" y="102100"/>
            <a:ext cx="7059900" cy="12162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Achieve Stability by reducing spaces in hose clamps</a:t>
            </a: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Shape 196"/>
          <p:cNvPicPr preferRelativeResize="0"/>
          <p:nvPr/>
        </p:nvPicPr>
        <p:blipFill/>
        <p:spPr>
          <a:xfrm>
            <a:off x="7514490" y="45563"/>
            <a:ext cx="718200" cy="718200"/>
          </a:xfrm>
          <a:prstGeom prst="rect">
            <a:avLst/>
          </a:prstGeom>
          <a:solidFill>
            <a:srgbClr val="FFFFFF"/>
          </a:solidFill>
          <a:ln>
            <a:noFill/>
          </a:ln>
        </p:spPr>
      </p:pic>
      <p:sp>
        <p:nvSpPr>
          <p:cNvPr id="197" name="Shape 197"/>
          <p:cNvSpPr txBox="1"/>
          <p:nvPr/>
        </p:nvSpPr>
        <p:spPr>
          <a:xfrm>
            <a:off x="281550" y="1100675"/>
            <a:ext cx="8340300" cy="1368000"/>
          </a:xfrm>
          <a:prstGeom prst="rect">
            <a:avLst/>
          </a:prstGeom>
          <a:noFill/>
          <a:ln>
            <a:noFill/>
          </a:ln>
        </p:spPr>
        <p:txBody>
          <a:bodyPr lIns="91425" tIns="45700" rIns="91425" bIns="45700" anchor="t" anchorCtr="0">
            <a:noAutofit/>
          </a:bodyPr>
          <a:lstStyle/>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Easy to fabricate</a:t>
            </a:r>
          </a:p>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Easily attainable parts and tools</a:t>
            </a:r>
          </a:p>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Less expensive</a:t>
            </a:r>
          </a:p>
          <a:p>
            <a:pPr lvl="0" rtl="0">
              <a:spcBef>
                <a:spcPts val="0"/>
              </a:spcBef>
              <a:buNone/>
            </a:pPr>
            <a:endParaRPr sz="3000">
              <a:solidFill>
                <a:srgbClr val="595959"/>
              </a:solidFill>
              <a:latin typeface="Calibri"/>
              <a:ea typeface="Calibri"/>
              <a:cs typeface="Calibri"/>
              <a:sym typeface="Calibri"/>
            </a:endParaRPr>
          </a:p>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NO PVC WELDING</a:t>
            </a:r>
          </a:p>
          <a:p>
            <a:pPr lvl="0" rtl="0">
              <a:spcBef>
                <a:spcPts val="0"/>
              </a:spcBef>
              <a:buNone/>
            </a:pPr>
            <a:endParaRPr sz="3000">
              <a:solidFill>
                <a:srgbClr val="595959"/>
              </a:solidFill>
              <a:latin typeface="Calibri"/>
              <a:ea typeface="Calibri"/>
              <a:cs typeface="Calibri"/>
              <a:sym typeface="Calibri"/>
            </a:endParaRPr>
          </a:p>
          <a:p>
            <a:pPr lvl="0" rtl="0">
              <a:spcBef>
                <a:spcPts val="0"/>
              </a:spcBef>
              <a:buClr>
                <a:schemeClr val="dk1"/>
              </a:buClr>
              <a:buFont typeface="Arial"/>
              <a:buNone/>
            </a:pPr>
            <a:endParaRPr sz="3000">
              <a:solidFill>
                <a:srgbClr val="595959"/>
              </a:solidFill>
              <a:latin typeface="Calibri"/>
              <a:ea typeface="Calibri"/>
              <a:cs typeface="Calibri"/>
              <a:sym typeface="Calibri"/>
            </a:endParaRPr>
          </a:p>
          <a:p>
            <a:pPr lvl="0" rtl="0">
              <a:spcBef>
                <a:spcPts val="0"/>
              </a:spcBef>
              <a:buNone/>
            </a:pPr>
            <a:endParaRPr sz="3000">
              <a:solidFill>
                <a:srgbClr val="595959"/>
              </a:solidFill>
              <a:latin typeface="Calibri"/>
              <a:ea typeface="Calibri"/>
              <a:cs typeface="Calibri"/>
              <a:sym typeface="Calibri"/>
            </a:endParaRPr>
          </a:p>
          <a:p>
            <a:pPr marR="0" lvl="0" algn="l" rtl="0">
              <a:spcBef>
                <a:spcPts val="0"/>
              </a:spcBef>
              <a:buNone/>
            </a:pPr>
            <a:endParaRPr>
              <a:solidFill>
                <a:srgbClr val="595959"/>
              </a:solidFill>
              <a:latin typeface="Calibri"/>
              <a:ea typeface="Calibri"/>
              <a:cs typeface="Calibri"/>
              <a:sym typeface="Calibri"/>
            </a:endParaRPr>
          </a:p>
        </p:txBody>
      </p:sp>
      <p:sp>
        <p:nvSpPr>
          <p:cNvPr id="198" name="Shape 198"/>
          <p:cNvSpPr txBox="1"/>
          <p:nvPr/>
        </p:nvSpPr>
        <p:spPr>
          <a:xfrm>
            <a:off x="108724" y="261825"/>
            <a:ext cx="61080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7700C7"/>
                </a:solidFill>
              </a:rPr>
              <a:t>Advantages/Comparison</a:t>
            </a:r>
          </a:p>
        </p:txBody>
      </p:sp>
      <p:sp>
        <p:nvSpPr>
          <p:cNvPr id="199" name="Shape 199"/>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200" name="Shape 200"/>
          <p:cNvPicPr preferRelativeResize="0"/>
          <p:nvPr/>
        </p:nvPicPr>
        <p:blipFill>
          <a:blip r:embed="rId3">
            <a:alphaModFix/>
          </a:blip>
          <a:stretch>
            <a:fillRect/>
          </a:stretch>
        </p:blipFill>
        <p:spPr>
          <a:xfrm>
            <a:off x="7318450" y="45562"/>
            <a:ext cx="1764899" cy="513500"/>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Shape 205"/>
          <p:cNvPicPr preferRelativeResize="0"/>
          <p:nvPr/>
        </p:nvPicPr>
        <p:blipFill/>
        <p:spPr>
          <a:xfrm>
            <a:off x="7514490" y="45563"/>
            <a:ext cx="718200" cy="718200"/>
          </a:xfrm>
          <a:prstGeom prst="rect">
            <a:avLst/>
          </a:prstGeom>
          <a:solidFill>
            <a:srgbClr val="FFFFFF"/>
          </a:solidFill>
          <a:ln>
            <a:noFill/>
          </a:ln>
        </p:spPr>
      </p:pic>
      <p:sp>
        <p:nvSpPr>
          <p:cNvPr id="206" name="Shape 206"/>
          <p:cNvSpPr txBox="1"/>
          <p:nvPr/>
        </p:nvSpPr>
        <p:spPr>
          <a:xfrm>
            <a:off x="281550" y="1100675"/>
            <a:ext cx="8380200" cy="1368000"/>
          </a:xfrm>
          <a:prstGeom prst="rect">
            <a:avLst/>
          </a:prstGeom>
          <a:noFill/>
          <a:ln>
            <a:noFill/>
          </a:ln>
        </p:spPr>
        <p:txBody>
          <a:bodyPr lIns="91425" tIns="45700" rIns="91425" bIns="45700" anchor="t" anchorCtr="0">
            <a:noAutofit/>
          </a:bodyPr>
          <a:lstStyle/>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NEW design challenge: PVC Pipe Tank design</a:t>
            </a:r>
          </a:p>
          <a:p>
            <a:pPr marL="457200" lvl="0" indent="-419100"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Implementation in future AguaClara treatment plants</a:t>
            </a:r>
          </a:p>
        </p:txBody>
      </p:sp>
      <p:sp>
        <p:nvSpPr>
          <p:cNvPr id="207" name="Shape 207"/>
          <p:cNvSpPr txBox="1"/>
          <p:nvPr/>
        </p:nvSpPr>
        <p:spPr>
          <a:xfrm>
            <a:off x="108724" y="261825"/>
            <a:ext cx="61080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7700C7"/>
                </a:solidFill>
              </a:rPr>
              <a:t>Future Work</a:t>
            </a:r>
          </a:p>
        </p:txBody>
      </p:sp>
      <p:sp>
        <p:nvSpPr>
          <p:cNvPr id="208" name="Shape 208"/>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209" name="Shape 209"/>
          <p:cNvPicPr preferRelativeResize="0"/>
          <p:nvPr/>
        </p:nvPicPr>
        <p:blipFill>
          <a:blip r:embed="rId3">
            <a:alphaModFix/>
          </a:blip>
          <a:stretch>
            <a:fillRect/>
          </a:stretch>
        </p:blipFill>
        <p:spPr>
          <a:xfrm>
            <a:off x="7318450" y="45562"/>
            <a:ext cx="1764899" cy="513500"/>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Shape 214"/>
          <p:cNvPicPr preferRelativeResize="0"/>
          <p:nvPr/>
        </p:nvPicPr>
        <p:blipFill/>
        <p:spPr>
          <a:xfrm>
            <a:off x="7514490" y="45563"/>
            <a:ext cx="718200" cy="718200"/>
          </a:xfrm>
          <a:prstGeom prst="rect">
            <a:avLst/>
          </a:prstGeom>
          <a:solidFill>
            <a:srgbClr val="FFFFFF"/>
          </a:solidFill>
          <a:ln>
            <a:noFill/>
          </a:ln>
        </p:spPr>
      </p:pic>
      <p:sp>
        <p:nvSpPr>
          <p:cNvPr id="215" name="Shape 215"/>
          <p:cNvSpPr txBox="1"/>
          <p:nvPr/>
        </p:nvSpPr>
        <p:spPr>
          <a:xfrm>
            <a:off x="1878149" y="559075"/>
            <a:ext cx="5387700" cy="2125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0" i="0" u="none" strike="noStrike" cap="none">
                <a:solidFill>
                  <a:srgbClr val="7700C7"/>
                </a:solidFill>
                <a:latin typeface="Arial"/>
                <a:ea typeface="Arial"/>
                <a:cs typeface="Arial"/>
                <a:sym typeface="Arial"/>
              </a:rPr>
              <a:t>Q</a:t>
            </a:r>
            <a:r>
              <a:rPr lang="en-US" sz="4800">
                <a:solidFill>
                  <a:srgbClr val="7700C7"/>
                </a:solidFill>
              </a:rPr>
              <a:t>uestions</a:t>
            </a:r>
          </a:p>
          <a:p>
            <a:pPr marL="0" marR="0" lvl="0" indent="0" algn="ctr" rtl="0">
              <a:spcBef>
                <a:spcPts val="0"/>
              </a:spcBef>
              <a:buSzPct val="25000"/>
              <a:buNone/>
            </a:pPr>
            <a:r>
              <a:rPr lang="en-US" sz="4800">
                <a:solidFill>
                  <a:srgbClr val="7700C7"/>
                </a:solidFill>
              </a:rPr>
              <a:t>and</a:t>
            </a:r>
          </a:p>
          <a:p>
            <a:pPr marL="0" marR="0" lvl="0" indent="0" algn="ctr" rtl="0">
              <a:spcBef>
                <a:spcPts val="0"/>
              </a:spcBef>
              <a:buSzPct val="25000"/>
              <a:buNone/>
            </a:pPr>
            <a:r>
              <a:rPr lang="en-US" sz="4800">
                <a:solidFill>
                  <a:srgbClr val="7700C7"/>
                </a:solidFill>
              </a:rPr>
              <a:t>Recommendations</a:t>
            </a:r>
          </a:p>
        </p:txBody>
      </p:sp>
      <p:pic>
        <p:nvPicPr>
          <p:cNvPr id="216" name="Shape 21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17" name="Shape 217"/>
          <p:cNvSpPr txBox="1"/>
          <p:nvPr/>
        </p:nvSpPr>
        <p:spPr>
          <a:xfrm>
            <a:off x="4643275" y="2937150"/>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t>Valerie Shao</a:t>
            </a:r>
          </a:p>
          <a:p>
            <a:pPr marL="0" marR="0" lvl="0" indent="0" algn="ctr" rtl="0">
              <a:spcBef>
                <a:spcPts val="0"/>
              </a:spcBef>
              <a:buSzPct val="25000"/>
              <a:buNone/>
            </a:pPr>
            <a:r>
              <a:rPr lang="en-US" sz="1200"/>
              <a:t>Bachelor of Science</a:t>
            </a:r>
          </a:p>
          <a:p>
            <a:pPr marL="0" marR="0" lvl="0" indent="0" algn="ctr" rtl="0">
              <a:spcBef>
                <a:spcPts val="0"/>
              </a:spcBef>
              <a:buSzPct val="25000"/>
              <a:buNone/>
            </a:pPr>
            <a:r>
              <a:rPr lang="en-US" sz="1200"/>
              <a:t>ves33@cornell.edu</a:t>
            </a:r>
          </a:p>
        </p:txBody>
      </p:sp>
      <p:sp>
        <p:nvSpPr>
          <p:cNvPr id="218" name="Shape 218"/>
          <p:cNvSpPr txBox="1"/>
          <p:nvPr/>
        </p:nvSpPr>
        <p:spPr>
          <a:xfrm>
            <a:off x="2315525" y="2937125"/>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t>Anna Doyle</a:t>
            </a:r>
          </a:p>
          <a:p>
            <a:pPr marL="0" marR="0" lvl="0" indent="0" algn="ctr" rtl="0">
              <a:spcBef>
                <a:spcPts val="0"/>
              </a:spcBef>
              <a:buSzPct val="25000"/>
              <a:buNone/>
            </a:pPr>
            <a:r>
              <a:rPr lang="en-US" sz="1200"/>
              <a:t>Bachelor of Science</a:t>
            </a:r>
          </a:p>
          <a:p>
            <a:pPr marL="0" marR="0" lvl="0" indent="0" algn="ctr" rtl="0">
              <a:spcBef>
                <a:spcPts val="0"/>
              </a:spcBef>
              <a:buSzPct val="25000"/>
              <a:buNone/>
            </a:pPr>
            <a:r>
              <a:rPr lang="en-US" sz="1200"/>
              <a:t>ard73@cornell.edu</a:t>
            </a:r>
          </a:p>
        </p:txBody>
      </p:sp>
      <p:pic>
        <p:nvPicPr>
          <p:cNvPr id="219" name="Shape 219"/>
          <p:cNvPicPr preferRelativeResize="0"/>
          <p:nvPr/>
        </p:nvPicPr>
        <p:blipFill rotWithShape="1">
          <a:blip r:embed="rId3">
            <a:alphaModFix/>
          </a:blip>
          <a:srcRect l="4313" r="75452"/>
          <a:stretch/>
        </p:blipFill>
        <p:spPr>
          <a:xfrm>
            <a:off x="-1" y="1739425"/>
            <a:ext cx="2274172" cy="3270224"/>
          </a:xfrm>
          <a:prstGeom prst="rect">
            <a:avLst/>
          </a:prstGeom>
          <a:noFill/>
          <a:ln>
            <a:noFill/>
          </a:ln>
        </p:spPr>
      </p:pic>
      <p:sp>
        <p:nvSpPr>
          <p:cNvPr id="220" name="Shape 220"/>
          <p:cNvSpPr txBox="1"/>
          <p:nvPr/>
        </p:nvSpPr>
        <p:spPr>
          <a:xfrm>
            <a:off x="3446225" y="3811950"/>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t>Serena Takada</a:t>
            </a:r>
          </a:p>
          <a:p>
            <a:pPr marL="0" marR="0" lvl="0" indent="0" algn="ctr" rtl="0">
              <a:spcBef>
                <a:spcPts val="0"/>
              </a:spcBef>
              <a:buSzPct val="25000"/>
              <a:buNone/>
            </a:pPr>
            <a:r>
              <a:rPr lang="en-US" sz="1200"/>
              <a:t>Bachelor of Science</a:t>
            </a:r>
          </a:p>
          <a:p>
            <a:pPr marL="0" marR="0" lvl="0" indent="0" algn="ctr" rtl="0">
              <a:spcBef>
                <a:spcPts val="0"/>
              </a:spcBef>
              <a:buSzPct val="25000"/>
              <a:buNone/>
            </a:pPr>
            <a:r>
              <a:rPr lang="en-US" sz="1200"/>
              <a:t>st587@cornell.edu</a:t>
            </a:r>
          </a:p>
        </p:txBody>
      </p:sp>
      <p:sp>
        <p:nvSpPr>
          <p:cNvPr id="221" name="Shape 221"/>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Shape 226"/>
          <p:cNvPicPr preferRelativeResize="0"/>
          <p:nvPr/>
        </p:nvPicPr>
        <p:blipFill/>
        <p:spPr>
          <a:xfrm>
            <a:off x="7514490" y="45563"/>
            <a:ext cx="718110" cy="718110"/>
          </a:xfrm>
          <a:prstGeom prst="rect">
            <a:avLst/>
          </a:prstGeom>
          <a:solidFill>
            <a:srgbClr val="FFFFFF"/>
          </a:solidFill>
          <a:ln>
            <a:noFill/>
          </a:ln>
        </p:spPr>
      </p:pic>
      <p:sp>
        <p:nvSpPr>
          <p:cNvPr id="227" name="Shape 227"/>
          <p:cNvSpPr txBox="1"/>
          <p:nvPr/>
        </p:nvSpPr>
        <p:spPr>
          <a:xfrm>
            <a:off x="1293600" y="1667775"/>
            <a:ext cx="6556800" cy="1459800"/>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r>
              <a:rPr lang="en-US" sz="6000">
                <a:solidFill>
                  <a:srgbClr val="7700C7"/>
                </a:solidFill>
              </a:rPr>
              <a:t>Appendix</a:t>
            </a:r>
          </a:p>
          <a:p>
            <a:pPr marL="0" marR="0" lvl="0" indent="0" algn="ctr" rtl="0">
              <a:spcBef>
                <a:spcPts val="0"/>
              </a:spcBef>
              <a:buSzPct val="25000"/>
              <a:buNone/>
            </a:pPr>
            <a:r>
              <a:rPr lang="en-US" sz="6000">
                <a:solidFill>
                  <a:srgbClr val="7700C7"/>
                </a:solidFill>
              </a:rPr>
              <a:t>Slides</a:t>
            </a:r>
          </a:p>
        </p:txBody>
      </p:sp>
      <p:pic>
        <p:nvPicPr>
          <p:cNvPr id="228" name="Shape 22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229" name="Shape 229"/>
          <p:cNvPicPr preferRelativeResize="0"/>
          <p:nvPr/>
        </p:nvPicPr>
        <p:blipFill rotWithShape="1">
          <a:blip r:embed="rId3">
            <a:alphaModFix/>
          </a:blip>
          <a:srcRect l="4313" r="75452"/>
          <a:stretch/>
        </p:blipFill>
        <p:spPr>
          <a:xfrm>
            <a:off x="-1" y="1739425"/>
            <a:ext cx="2274172" cy="3270224"/>
          </a:xfrm>
          <a:prstGeom prst="rect">
            <a:avLst/>
          </a:prstGeom>
          <a:noFill/>
          <a:ln>
            <a:noFill/>
          </a:ln>
        </p:spPr>
      </p:pic>
      <p:sp>
        <p:nvSpPr>
          <p:cNvPr id="230" name="Shape 23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Shape 235"/>
          <p:cNvPicPr preferRelativeResize="0"/>
          <p:nvPr/>
        </p:nvPicPr>
        <p:blipFill/>
        <p:spPr>
          <a:xfrm>
            <a:off x="7514490" y="45563"/>
            <a:ext cx="718200" cy="718200"/>
          </a:xfrm>
          <a:prstGeom prst="rect">
            <a:avLst/>
          </a:prstGeom>
          <a:solidFill>
            <a:srgbClr val="FFFFFF"/>
          </a:solidFill>
          <a:ln>
            <a:noFill/>
          </a:ln>
        </p:spPr>
      </p:pic>
      <p:pic>
        <p:nvPicPr>
          <p:cNvPr id="236" name="Shape 23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37" name="Shape 23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238" name="Shape 238"/>
          <p:cNvSpPr txBox="1"/>
          <p:nvPr/>
        </p:nvSpPr>
        <p:spPr>
          <a:xfrm>
            <a:off x="0" y="326350"/>
            <a:ext cx="7021500" cy="942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Schematic of the Float Valve Connection</a:t>
            </a:r>
          </a:p>
        </p:txBody>
      </p:sp>
      <p:pic>
        <p:nvPicPr>
          <p:cNvPr id="239" name="Shape 239"/>
          <p:cNvPicPr preferRelativeResize="0"/>
          <p:nvPr/>
        </p:nvPicPr>
        <p:blipFill>
          <a:blip r:embed="rId4">
            <a:alphaModFix/>
          </a:blip>
          <a:stretch>
            <a:fillRect/>
          </a:stretch>
        </p:blipFill>
        <p:spPr>
          <a:xfrm>
            <a:off x="2627912" y="667675"/>
            <a:ext cx="5419725" cy="4095750"/>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Shape 244"/>
          <p:cNvPicPr preferRelativeResize="0"/>
          <p:nvPr/>
        </p:nvPicPr>
        <p:blipFill rotWithShape="1">
          <a:blip r:embed="rId3">
            <a:alphaModFix/>
          </a:blip>
          <a:srcRect t="7444" r="7097" b="28043"/>
          <a:stretch/>
        </p:blipFill>
        <p:spPr>
          <a:xfrm>
            <a:off x="793800" y="1084849"/>
            <a:ext cx="7308150" cy="3806200"/>
          </a:xfrm>
          <a:prstGeom prst="rect">
            <a:avLst/>
          </a:prstGeom>
          <a:noFill/>
          <a:ln>
            <a:noFill/>
          </a:ln>
        </p:spPr>
      </p:pic>
      <p:pic>
        <p:nvPicPr>
          <p:cNvPr id="245" name="Shape 245"/>
          <p:cNvPicPr preferRelativeResize="0"/>
          <p:nvPr/>
        </p:nvPicPr>
        <p:blipFill/>
        <p:spPr>
          <a:xfrm>
            <a:off x="7514490" y="45563"/>
            <a:ext cx="718200" cy="718200"/>
          </a:xfrm>
          <a:prstGeom prst="rect">
            <a:avLst/>
          </a:prstGeom>
          <a:solidFill>
            <a:srgbClr val="FFFFFF"/>
          </a:solidFill>
          <a:ln>
            <a:noFill/>
          </a:ln>
        </p:spPr>
      </p:pic>
      <p:pic>
        <p:nvPicPr>
          <p:cNvPr id="246" name="Shape 246"/>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247" name="Shape 24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248" name="Shape 248"/>
          <p:cNvSpPr txBox="1"/>
          <p:nvPr/>
        </p:nvSpPr>
        <p:spPr>
          <a:xfrm>
            <a:off x="108725" y="102100"/>
            <a:ext cx="7059900" cy="12162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Schematic of Modular Mounting System</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Shape 93"/>
          <p:cNvPicPr preferRelativeResize="0"/>
          <p:nvPr/>
        </p:nvPicPr>
        <p:blipFill/>
        <p:spPr>
          <a:xfrm>
            <a:off x="7514490" y="45563"/>
            <a:ext cx="718110" cy="718110"/>
          </a:xfrm>
          <a:prstGeom prst="rect">
            <a:avLst/>
          </a:prstGeom>
          <a:solidFill>
            <a:srgbClr val="FFFFFF"/>
          </a:solidFill>
          <a:ln>
            <a:noFill/>
          </a:ln>
        </p:spPr>
      </p:pic>
      <p:sp>
        <p:nvSpPr>
          <p:cNvPr id="94" name="Shape 94"/>
          <p:cNvSpPr txBox="1"/>
          <p:nvPr/>
        </p:nvSpPr>
        <p:spPr>
          <a:xfrm>
            <a:off x="70425" y="45575"/>
            <a:ext cx="7059900" cy="1006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000">
                <a:solidFill>
                  <a:srgbClr val="7700C7"/>
                </a:solidFill>
              </a:rPr>
              <a:t>The CDC system regulates the flow of chemicals into the treatment train</a:t>
            </a:r>
          </a:p>
        </p:txBody>
      </p:sp>
      <p:sp>
        <p:nvSpPr>
          <p:cNvPr id="95" name="Shape 95"/>
          <p:cNvSpPr txBox="1"/>
          <p:nvPr/>
        </p:nvSpPr>
        <p:spPr>
          <a:xfrm>
            <a:off x="4593771" y="4763421"/>
            <a:ext cx="4403022" cy="24622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a:t>
            </a:r>
            <a:r>
              <a:rPr lang="en-US">
                <a:solidFill>
                  <a:srgbClr val="7700C7"/>
                </a:solidFill>
              </a:rPr>
              <a:t>|</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96" name="Shape 96"/>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97" name="Shape 97"/>
          <p:cNvPicPr preferRelativeResize="0"/>
          <p:nvPr/>
        </p:nvPicPr>
        <p:blipFill>
          <a:blip r:embed="rId4">
            <a:alphaModFix/>
          </a:blip>
          <a:stretch>
            <a:fillRect/>
          </a:stretch>
        </p:blipFill>
        <p:spPr>
          <a:xfrm>
            <a:off x="1965400" y="928450"/>
            <a:ext cx="5353050" cy="3924300"/>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Shape 102"/>
          <p:cNvPicPr preferRelativeResize="0"/>
          <p:nvPr/>
        </p:nvPicPr>
        <p:blipFill/>
        <p:spPr>
          <a:xfrm>
            <a:off x="7514490" y="45563"/>
            <a:ext cx="718200" cy="718200"/>
          </a:xfrm>
          <a:prstGeom prst="rect">
            <a:avLst/>
          </a:prstGeom>
          <a:solidFill>
            <a:srgbClr val="FFFFFF"/>
          </a:solidFill>
          <a:ln>
            <a:noFill/>
          </a:ln>
        </p:spPr>
      </p:pic>
      <p:sp>
        <p:nvSpPr>
          <p:cNvPr id="103" name="Shape 103"/>
          <p:cNvSpPr txBox="1"/>
          <p:nvPr/>
        </p:nvSpPr>
        <p:spPr>
          <a:xfrm>
            <a:off x="108725" y="261825"/>
            <a:ext cx="7059900" cy="1006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Existing CHTs are not chlorine resistant</a:t>
            </a:r>
          </a:p>
        </p:txBody>
      </p:sp>
      <p:sp>
        <p:nvSpPr>
          <p:cNvPr id="104" name="Shape 104"/>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a:t>
            </a:r>
            <a:r>
              <a:rPr lang="en-US">
                <a:solidFill>
                  <a:srgbClr val="7700C7"/>
                </a:solidFill>
              </a:rPr>
              <a:t>|</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105" name="Shape 105"/>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106" name="Shape 106"/>
          <p:cNvPicPr preferRelativeResize="0"/>
          <p:nvPr/>
        </p:nvPicPr>
        <p:blipFill rotWithShape="1">
          <a:blip r:embed="rId4">
            <a:alphaModFix/>
          </a:blip>
          <a:srcRect t="14434"/>
          <a:stretch/>
        </p:blipFill>
        <p:spPr>
          <a:xfrm>
            <a:off x="3015775" y="906599"/>
            <a:ext cx="3292036" cy="3764325"/>
          </a:xfrm>
          <a:prstGeom prst="rect">
            <a:avLst/>
          </a:prstGeom>
          <a:noFill/>
          <a:ln>
            <a:noFill/>
          </a:ln>
        </p:spPr>
      </p:pic>
      <p:cxnSp>
        <p:nvCxnSpPr>
          <p:cNvPr id="107" name="Shape 107"/>
          <p:cNvCxnSpPr/>
          <p:nvPr/>
        </p:nvCxnSpPr>
        <p:spPr>
          <a:xfrm flipH="1">
            <a:off x="5183850" y="1433013"/>
            <a:ext cx="1424400" cy="506700"/>
          </a:xfrm>
          <a:prstGeom prst="straightConnector1">
            <a:avLst/>
          </a:prstGeom>
          <a:noFill/>
          <a:ln w="38100" cap="flat" cmpd="sng">
            <a:solidFill>
              <a:srgbClr val="FF0000"/>
            </a:solidFill>
            <a:prstDash val="solid"/>
            <a:round/>
            <a:headEnd type="none" w="lg" len="lg"/>
            <a:tailEnd type="triangle" w="lg" len="lg"/>
          </a:ln>
        </p:spPr>
      </p:cxnSp>
      <p:sp>
        <p:nvSpPr>
          <p:cNvPr id="108" name="Shape 108"/>
          <p:cNvSpPr/>
          <p:nvPr/>
        </p:nvSpPr>
        <p:spPr>
          <a:xfrm>
            <a:off x="3414746" y="906599"/>
            <a:ext cx="2343600" cy="29016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1000"/>
                                        <p:tgtEl>
                                          <p:spTgt spid="108"/>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additive="base">
                                        <p:cTn id="12" dur="1000"/>
                                        <p:tgtEl>
                                          <p:spTgt spid="10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Shape 113"/>
          <p:cNvPicPr preferRelativeResize="0"/>
          <p:nvPr/>
        </p:nvPicPr>
        <p:blipFill/>
        <p:spPr>
          <a:xfrm>
            <a:off x="7514490" y="45563"/>
            <a:ext cx="718200" cy="718200"/>
          </a:xfrm>
          <a:prstGeom prst="rect">
            <a:avLst/>
          </a:prstGeom>
          <a:solidFill>
            <a:srgbClr val="FFFFFF"/>
          </a:solidFill>
          <a:ln>
            <a:noFill/>
          </a:ln>
        </p:spPr>
      </p:pic>
      <p:pic>
        <p:nvPicPr>
          <p:cNvPr id="114" name="Shape 11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5" name="Shape 115"/>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16" name="Shape 116"/>
          <p:cNvSpPr txBox="1"/>
          <p:nvPr/>
        </p:nvSpPr>
        <p:spPr>
          <a:xfrm>
            <a:off x="70450" y="712225"/>
            <a:ext cx="66867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PVC welded tanks are chlorine resistant</a:t>
            </a:r>
          </a:p>
        </p:txBody>
      </p:sp>
      <p:pic>
        <p:nvPicPr>
          <p:cNvPr id="117" name="Shape 117"/>
          <p:cNvPicPr preferRelativeResize="0"/>
          <p:nvPr/>
        </p:nvPicPr>
        <p:blipFill>
          <a:blip r:embed="rId4">
            <a:alphaModFix/>
          </a:blip>
          <a:stretch>
            <a:fillRect/>
          </a:stretch>
        </p:blipFill>
        <p:spPr>
          <a:xfrm>
            <a:off x="563463" y="1254619"/>
            <a:ext cx="4619049" cy="3464268"/>
          </a:xfrm>
          <a:prstGeom prst="rect">
            <a:avLst/>
          </a:prstGeom>
          <a:noFill/>
          <a:ln>
            <a:noFill/>
          </a:ln>
        </p:spPr>
      </p:pic>
      <p:pic>
        <p:nvPicPr>
          <p:cNvPr id="118" name="Shape 118"/>
          <p:cNvPicPr preferRelativeResize="0"/>
          <p:nvPr/>
        </p:nvPicPr>
        <p:blipFill>
          <a:blip r:embed="rId5">
            <a:alphaModFix/>
          </a:blip>
          <a:stretch>
            <a:fillRect/>
          </a:stretch>
        </p:blipFill>
        <p:spPr>
          <a:xfrm>
            <a:off x="5582211" y="763775"/>
            <a:ext cx="2998322" cy="3997747"/>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Shape 123"/>
          <p:cNvPicPr preferRelativeResize="0"/>
          <p:nvPr/>
        </p:nvPicPr>
        <p:blipFill/>
        <p:spPr>
          <a:xfrm>
            <a:off x="7514490" y="45563"/>
            <a:ext cx="718200" cy="718200"/>
          </a:xfrm>
          <a:prstGeom prst="rect">
            <a:avLst/>
          </a:prstGeom>
          <a:solidFill>
            <a:srgbClr val="FFFFFF"/>
          </a:solidFill>
          <a:ln>
            <a:noFill/>
          </a:ln>
        </p:spPr>
      </p:pic>
      <p:sp>
        <p:nvSpPr>
          <p:cNvPr id="124" name="Shape 124"/>
          <p:cNvSpPr txBox="1"/>
          <p:nvPr/>
        </p:nvSpPr>
        <p:spPr>
          <a:xfrm>
            <a:off x="281550" y="1100675"/>
            <a:ext cx="8451300" cy="1368000"/>
          </a:xfrm>
          <a:prstGeom prst="rect">
            <a:avLst/>
          </a:prstGeom>
          <a:noFill/>
          <a:ln>
            <a:noFill/>
          </a:ln>
        </p:spPr>
        <p:txBody>
          <a:bodyPr lIns="91425" tIns="45700" rIns="91425" bIns="45700" anchor="t" anchorCtr="0">
            <a:noAutofit/>
          </a:bodyPr>
          <a:lstStyle/>
          <a:p>
            <a:pPr marR="0" lvl="0" algn="l" rtl="0">
              <a:spcBef>
                <a:spcPts val="0"/>
              </a:spcBef>
              <a:buNone/>
            </a:pPr>
            <a:r>
              <a:rPr lang="en-US" sz="3000">
                <a:solidFill>
                  <a:srgbClr val="595959"/>
                </a:solidFill>
                <a:latin typeface="Calibri"/>
                <a:ea typeface="Calibri"/>
                <a:cs typeface="Calibri"/>
                <a:sym typeface="Calibri"/>
              </a:rPr>
              <a:t>Compared to the current CHT design,</a:t>
            </a:r>
          </a:p>
          <a:p>
            <a:pPr marL="457200" marR="0" lvl="0" indent="-419100" algn="l"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Fabrication is more difficult, more time-consuming, and more costly</a:t>
            </a:r>
          </a:p>
          <a:p>
            <a:pPr marL="457200" marR="0" lvl="0" indent="-419100" algn="l"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A water-tight seal is difficult to fabricate</a:t>
            </a:r>
          </a:p>
          <a:p>
            <a:pPr marR="0" lvl="0" algn="l" rtl="0">
              <a:spcBef>
                <a:spcPts val="0"/>
              </a:spcBef>
              <a:buNone/>
            </a:pPr>
            <a:endParaRPr sz="3000">
              <a:solidFill>
                <a:srgbClr val="595959"/>
              </a:solidFill>
              <a:latin typeface="Calibri"/>
              <a:ea typeface="Calibri"/>
              <a:cs typeface="Calibri"/>
              <a:sym typeface="Calibri"/>
            </a:endParaRPr>
          </a:p>
          <a:p>
            <a:pPr marL="457200" marR="0" lvl="0" indent="-419100" algn="l" rtl="0">
              <a:spcBef>
                <a:spcPts val="0"/>
              </a:spcBef>
              <a:buClr>
                <a:srgbClr val="595959"/>
              </a:buClr>
              <a:buSzPct val="100000"/>
              <a:buFont typeface="Calibri"/>
              <a:buChar char="●"/>
            </a:pPr>
            <a:r>
              <a:rPr lang="en-US" sz="3000">
                <a:solidFill>
                  <a:srgbClr val="595959"/>
                </a:solidFill>
                <a:latin typeface="Calibri"/>
                <a:ea typeface="Calibri"/>
                <a:cs typeface="Calibri"/>
                <a:sym typeface="Calibri"/>
              </a:rPr>
              <a:t>PVC welding is difficult and expensive</a:t>
            </a:r>
          </a:p>
        </p:txBody>
      </p:sp>
      <p:sp>
        <p:nvSpPr>
          <p:cNvPr id="125" name="Shape 125"/>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7700C7"/>
                </a:solidFill>
              </a:rPr>
              <a:t>Problems Identified</a:t>
            </a:r>
          </a:p>
        </p:txBody>
      </p:sp>
      <p:sp>
        <p:nvSpPr>
          <p:cNvPr id="126" name="Shape 126"/>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127" name="Shape 127"/>
          <p:cNvPicPr preferRelativeResize="0"/>
          <p:nvPr/>
        </p:nvPicPr>
        <p:blipFill>
          <a:blip r:embed="rId3">
            <a:alphaModFix/>
          </a:blip>
          <a:stretch>
            <a:fillRect/>
          </a:stretch>
        </p:blipFill>
        <p:spPr>
          <a:xfrm>
            <a:off x="7318450" y="45562"/>
            <a:ext cx="1764899" cy="513500"/>
          </a:xfrm>
          <a:prstGeom prst="rect">
            <a:avLst/>
          </a:prstGeom>
          <a:noFill/>
          <a:ln>
            <a:noFill/>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Shape 132"/>
          <p:cNvPicPr preferRelativeResize="0"/>
          <p:nvPr/>
        </p:nvPicPr>
        <p:blipFill/>
        <p:spPr>
          <a:xfrm>
            <a:off x="7514490" y="45563"/>
            <a:ext cx="718200" cy="718200"/>
          </a:xfrm>
          <a:prstGeom prst="rect">
            <a:avLst/>
          </a:prstGeom>
          <a:solidFill>
            <a:srgbClr val="FFFFFF"/>
          </a:solidFill>
          <a:ln>
            <a:noFill/>
          </a:ln>
        </p:spPr>
      </p:pic>
      <p:pic>
        <p:nvPicPr>
          <p:cNvPr id="133" name="Shape 13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34" name="Shape 134"/>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35" name="Shape 135"/>
          <p:cNvSpPr txBox="1"/>
          <p:nvPr/>
        </p:nvSpPr>
        <p:spPr>
          <a:xfrm>
            <a:off x="0" y="147675"/>
            <a:ext cx="7021500" cy="942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000">
                <a:solidFill>
                  <a:srgbClr val="7700C7"/>
                </a:solidFill>
              </a:rPr>
              <a:t>PVC pipes and caps are also chlorine resistant but easier to construct</a:t>
            </a:r>
          </a:p>
        </p:txBody>
      </p:sp>
      <p:pic>
        <p:nvPicPr>
          <p:cNvPr id="136" name="Shape 136"/>
          <p:cNvPicPr preferRelativeResize="0"/>
          <p:nvPr/>
        </p:nvPicPr>
        <p:blipFill>
          <a:blip r:embed="rId4">
            <a:alphaModFix/>
          </a:blip>
          <a:stretch>
            <a:fillRect/>
          </a:stretch>
        </p:blipFill>
        <p:spPr>
          <a:xfrm>
            <a:off x="1195474" y="927874"/>
            <a:ext cx="2827776" cy="3835550"/>
          </a:xfrm>
          <a:prstGeom prst="rect">
            <a:avLst/>
          </a:prstGeom>
          <a:noFill/>
          <a:ln>
            <a:noFill/>
          </a:ln>
        </p:spPr>
      </p:pic>
      <p:pic>
        <p:nvPicPr>
          <p:cNvPr id="137" name="Shape 137"/>
          <p:cNvPicPr preferRelativeResize="0"/>
          <p:nvPr/>
        </p:nvPicPr>
        <p:blipFill>
          <a:blip r:embed="rId5">
            <a:alphaModFix/>
          </a:blip>
          <a:stretch>
            <a:fillRect/>
          </a:stretch>
        </p:blipFill>
        <p:spPr>
          <a:xfrm>
            <a:off x="5120750" y="927890"/>
            <a:ext cx="2827776" cy="3835534"/>
          </a:xfrm>
          <a:prstGeom prst="rect">
            <a:avLst/>
          </a:prstGeom>
          <a:noFill/>
          <a:ln>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Shape 142"/>
          <p:cNvPicPr preferRelativeResize="0"/>
          <p:nvPr/>
        </p:nvPicPr>
        <p:blipFill>
          <a:blip r:embed="rId3">
            <a:alphaModFix/>
          </a:blip>
          <a:stretch>
            <a:fillRect/>
          </a:stretch>
        </p:blipFill>
        <p:spPr>
          <a:xfrm>
            <a:off x="1832925" y="638149"/>
            <a:ext cx="5828774" cy="4371575"/>
          </a:xfrm>
          <a:prstGeom prst="rect">
            <a:avLst/>
          </a:prstGeom>
          <a:noFill/>
          <a:ln>
            <a:noFill/>
          </a:ln>
        </p:spPr>
      </p:pic>
      <p:pic>
        <p:nvPicPr>
          <p:cNvPr id="143" name="Shape 143"/>
          <p:cNvPicPr preferRelativeResize="0"/>
          <p:nvPr/>
        </p:nvPicPr>
        <p:blipFill/>
        <p:spPr>
          <a:xfrm>
            <a:off x="7514490" y="45563"/>
            <a:ext cx="718200" cy="718200"/>
          </a:xfrm>
          <a:prstGeom prst="rect">
            <a:avLst/>
          </a:prstGeom>
          <a:solidFill>
            <a:srgbClr val="FFFFFF"/>
          </a:solidFill>
          <a:ln>
            <a:noFill/>
          </a:ln>
        </p:spPr>
      </p:pic>
      <p:pic>
        <p:nvPicPr>
          <p:cNvPr id="144" name="Shape 144"/>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145" name="Shape 145"/>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46" name="Shape 146"/>
          <p:cNvSpPr txBox="1"/>
          <p:nvPr/>
        </p:nvSpPr>
        <p:spPr>
          <a:xfrm>
            <a:off x="0" y="326350"/>
            <a:ext cx="7021500" cy="942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Schematic of the PVC Pipe CHT design</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Shape 151"/>
          <p:cNvPicPr preferRelativeResize="0"/>
          <p:nvPr/>
        </p:nvPicPr>
        <p:blipFill>
          <a:blip r:embed="rId3">
            <a:alphaModFix/>
          </a:blip>
          <a:stretch>
            <a:fillRect/>
          </a:stretch>
        </p:blipFill>
        <p:spPr>
          <a:xfrm>
            <a:off x="815922" y="354850"/>
            <a:ext cx="7363600" cy="4584425"/>
          </a:xfrm>
          <a:prstGeom prst="rect">
            <a:avLst/>
          </a:prstGeom>
          <a:noFill/>
          <a:ln>
            <a:noFill/>
          </a:ln>
        </p:spPr>
      </p:pic>
      <p:pic>
        <p:nvPicPr>
          <p:cNvPr id="152" name="Shape 152"/>
          <p:cNvPicPr preferRelativeResize="0"/>
          <p:nvPr/>
        </p:nvPicPr>
        <p:blipFill/>
        <p:spPr>
          <a:xfrm>
            <a:off x="7514490" y="45563"/>
            <a:ext cx="718200" cy="718200"/>
          </a:xfrm>
          <a:prstGeom prst="rect">
            <a:avLst/>
          </a:prstGeom>
          <a:solidFill>
            <a:srgbClr val="FFFFFF"/>
          </a:solidFill>
          <a:ln>
            <a:noFill/>
          </a:ln>
        </p:spPr>
      </p:pic>
      <p:pic>
        <p:nvPicPr>
          <p:cNvPr id="153" name="Shape 153"/>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154" name="Shape 154"/>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55" name="Shape 155"/>
          <p:cNvSpPr txBox="1"/>
          <p:nvPr/>
        </p:nvSpPr>
        <p:spPr>
          <a:xfrm>
            <a:off x="0" y="-66625"/>
            <a:ext cx="7021500" cy="942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Regular Operation</a:t>
            </a: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Shape 160"/>
          <p:cNvPicPr preferRelativeResize="0"/>
          <p:nvPr/>
        </p:nvPicPr>
        <p:blipFill>
          <a:blip r:embed="rId3">
            <a:alphaModFix/>
          </a:blip>
          <a:stretch>
            <a:fillRect/>
          </a:stretch>
        </p:blipFill>
        <p:spPr>
          <a:xfrm>
            <a:off x="1169025" y="0"/>
            <a:ext cx="6345476" cy="4795501"/>
          </a:xfrm>
          <a:prstGeom prst="rect">
            <a:avLst/>
          </a:prstGeom>
          <a:noFill/>
          <a:ln>
            <a:noFill/>
          </a:ln>
        </p:spPr>
      </p:pic>
      <p:pic>
        <p:nvPicPr>
          <p:cNvPr id="161" name="Shape 161"/>
          <p:cNvPicPr preferRelativeResize="0"/>
          <p:nvPr/>
        </p:nvPicPr>
        <p:blipFill/>
        <p:spPr>
          <a:xfrm>
            <a:off x="7514490" y="45563"/>
            <a:ext cx="718200" cy="718200"/>
          </a:xfrm>
          <a:prstGeom prst="rect">
            <a:avLst/>
          </a:prstGeom>
          <a:solidFill>
            <a:srgbClr val="FFFFFF"/>
          </a:solidFill>
          <a:ln>
            <a:noFill/>
          </a:ln>
        </p:spPr>
      </p:pic>
      <p:pic>
        <p:nvPicPr>
          <p:cNvPr id="162" name="Shape 162"/>
          <p:cNvPicPr preferRelativeResize="0"/>
          <p:nvPr/>
        </p:nvPicPr>
        <p:blipFill>
          <a:blip r:embed="rId4">
            <a:alphaModFix/>
          </a:blip>
          <a:stretch>
            <a:fillRect/>
          </a:stretch>
        </p:blipFill>
        <p:spPr>
          <a:xfrm>
            <a:off x="7318450" y="45562"/>
            <a:ext cx="1764899" cy="513500"/>
          </a:xfrm>
          <a:prstGeom prst="rect">
            <a:avLst/>
          </a:prstGeom>
          <a:noFill/>
          <a:ln>
            <a:noFill/>
          </a:ln>
        </p:spPr>
      </p:pic>
      <p:sp>
        <p:nvSpPr>
          <p:cNvPr id="163" name="Shape 163"/>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7700C7"/>
                </a:solidFill>
              </a:rPr>
              <a:t>CHT | Fabrication | </a:t>
            </a:r>
            <a:r>
              <a:rPr lang="en-US" sz="1000" b="1" i="0" u="none" strike="noStrike" cap="none">
                <a:solidFill>
                  <a:srgbClr val="0B68FF"/>
                </a:solidFill>
                <a:latin typeface="Arial"/>
                <a:ea typeface="Arial"/>
                <a:cs typeface="Arial"/>
                <a:sym typeface="Arial"/>
              </a:rPr>
              <a:t>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sp>
        <p:nvSpPr>
          <p:cNvPr id="164" name="Shape 164"/>
          <p:cNvSpPr txBox="1"/>
          <p:nvPr/>
        </p:nvSpPr>
        <p:spPr>
          <a:xfrm>
            <a:off x="0" y="45575"/>
            <a:ext cx="3416100" cy="1768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7700C7"/>
                </a:solidFill>
              </a:rPr>
              <a:t>Operators Clean with Vinegar</a:t>
            </a:r>
          </a:p>
        </p:txBody>
      </p:sp>
    </p:spTree>
  </p:cSld>
  <p:clrMapOvr>
    <a:masterClrMapping/>
  </p:clrMapOvr>
  <p:transition spd="slow">
    <p:fade/>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3230</Words>
  <Application>Microsoft Office PowerPoint</Application>
  <PresentationFormat>On-screen Show (16:9)</PresentationFormat>
  <Paragraphs>152</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Valerie</cp:lastModifiedBy>
  <cp:revision>1</cp:revision>
  <dcterms:modified xsi:type="dcterms:W3CDTF">2016-05-20T13:37:34Z</dcterms:modified>
</cp:coreProperties>
</file>