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F3A49F7-EAA0-4EED-B5B4-6057B3D25A54}">
  <a:tblStyle styleId="{9F3A49F7-EAA0-4EED-B5B4-6057B3D25A54}" styleName="Table_0">
    <a:wholeTbl>
      <a:tcStyle>
        <a:tcBdr>
          <a:lef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" Type="http://schemas.openxmlformats.org/officeDocument/2006/relationships/presProps" Target="presProps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" Type="http://schemas.openxmlformats.org/officeDocument/2006/relationships/image" Target="../media/image0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01.jpg"/><Relationship Id="rId3" Type="http://schemas.openxmlformats.org/officeDocument/2006/relationships/image" Target="../media/image04.jpg"/><Relationship Id="rId6" Type="http://schemas.openxmlformats.org/officeDocument/2006/relationships/image" Target="../media/image05.png"/><Relationship Id="rId5" Type="http://schemas.openxmlformats.org/officeDocument/2006/relationships/image" Target="../media/image00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40" name="Shape 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03.png"/><Relationship Id="rId4" Type="http://schemas.openxmlformats.org/officeDocument/2006/relationships/slideLayout" Target="../slideLayouts/slideLayout3.xml"/><Relationship Id="rId3" Type="http://schemas.openxmlformats.org/officeDocument/2006/relationships/slideLayout" Target="../slideLayouts/slideLayout2.xml"/><Relationship Id="rId9" Type="http://schemas.openxmlformats.org/officeDocument/2006/relationships/theme" Target="../theme/theme3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cxnSp>
        <p:nvCxnSpPr>
          <p:cNvPr id="14" name="Shape 14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07.jpg"/><Relationship Id="rId3" Type="http://schemas.openxmlformats.org/officeDocument/2006/relationships/image" Target="../media/image09.jpg"/><Relationship Id="rId6" Type="http://schemas.openxmlformats.org/officeDocument/2006/relationships/image" Target="../media/image06.jpg"/><Relationship Id="rId5" Type="http://schemas.openxmlformats.org/officeDocument/2006/relationships/image" Target="../media/image08.jp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idx="1" type="subTitle"/>
          </p:nvPr>
        </p:nvSpPr>
        <p:spPr>
          <a:xfrm>
            <a:off x="3505200" y="5191049"/>
            <a:ext cx="3438599" cy="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Andres Larraza 5/15/2015</a:t>
            </a: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69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5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DOM Sensor </a:t>
            </a: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5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Final Presentation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Basic Introduction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DOM: Dissolved Organic Matter, affects amount of coagulant needed in water treatment.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Long-Term Goal: create an affordable model that accurately measures DOM in water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Short-Term Goal: is this possible with an Arduino board</a:t>
            </a: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The set up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6146" y="1528575"/>
            <a:ext cx="2495674" cy="4436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02275" y="3939375"/>
            <a:ext cx="1641723" cy="2918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" y="1528575"/>
            <a:ext cx="2495674" cy="443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00475" y="1528477"/>
            <a:ext cx="2495674" cy="4436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-US" sz="4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</a:p>
        </p:txBody>
      </p:sp>
      <p:graphicFrame>
        <p:nvGraphicFramePr>
          <p:cNvPr id="91" name="Shape 91"/>
          <p:cNvGraphicFramePr/>
          <p:nvPr/>
        </p:nvGraphicFramePr>
        <p:xfrm>
          <a:off x="186775" y="1802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{9F3A49F7-EAA0-4EED-B5B4-6057B3D25A54}</a:tableStyleId>
              </a:tblPr>
              <a:tblGrid>
                <a:gridCol w="602425"/>
                <a:gridCol w="707200"/>
                <a:gridCol w="746475"/>
                <a:gridCol w="707200"/>
                <a:gridCol w="733400"/>
                <a:gridCol w="720300"/>
                <a:gridCol w="720300"/>
                <a:gridCol w="720300"/>
                <a:gridCol w="707200"/>
                <a:gridCol w="720300"/>
                <a:gridCol w="772675"/>
                <a:gridCol w="746475"/>
              </a:tblGrid>
              <a:tr h="6611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Trial #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2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3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4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6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7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8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9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10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Photo color</a:t>
                      </a:r>
                    </a:p>
                  </a:txBody>
                  <a:tcPr marT="63500" marB="63500" marR="63500" marL="63500"/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9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A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9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C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D1B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D1B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E1C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E1C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E1C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A1A1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F4848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2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D2A3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3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3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DF6A60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3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D3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D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D3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D6A64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4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02C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02C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B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C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C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C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DF7272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9324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7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FF88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