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handoutMasterIdLst>
    <p:handoutMasterId r:id="rId20"/>
  </p:handoutMasterIdLst>
  <p:sldIdLst>
    <p:sldId id="475" r:id="rId2"/>
    <p:sldId id="488" r:id="rId3"/>
    <p:sldId id="489" r:id="rId4"/>
    <p:sldId id="490" r:id="rId5"/>
    <p:sldId id="491" r:id="rId6"/>
    <p:sldId id="492" r:id="rId7"/>
    <p:sldId id="477" r:id="rId8"/>
    <p:sldId id="476" r:id="rId9"/>
    <p:sldId id="478" r:id="rId10"/>
    <p:sldId id="479" r:id="rId11"/>
    <p:sldId id="480" r:id="rId12"/>
    <p:sldId id="481" r:id="rId13"/>
    <p:sldId id="482" r:id="rId14"/>
    <p:sldId id="483" r:id="rId15"/>
    <p:sldId id="484" r:id="rId16"/>
    <p:sldId id="485" r:id="rId17"/>
    <p:sldId id="487" r:id="rId1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096" autoAdjust="0"/>
  </p:normalViewPr>
  <p:slideViewPr>
    <p:cSldViewPr>
      <p:cViewPr varScale="1">
        <p:scale>
          <a:sx n="60" d="100"/>
          <a:sy n="60" d="100"/>
        </p:scale>
        <p:origin x="-78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ulia\Documents\Spring%20Semester%2011'\Test%205-2-1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emilyclamp:Documents:Microsoft%20User%20Data:Office%202011%20AutoRecovery:Workbook1%20(version%201).xlsb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scatterChart>
        <c:scatterStyle val="smoothMarker"/>
        <c:ser>
          <c:idx val="0"/>
          <c:order val="0"/>
          <c:tx>
            <c:v>Test 1 - "AguaClara" Letters</c:v>
          </c:tx>
          <c:trendline>
            <c:trendlineType val="power"/>
            <c:dispRSqr val="1"/>
            <c:dispEq val="1"/>
            <c:trendlineLbl>
              <c:layout>
                <c:manualLayout>
                  <c:x val="1.0237970253718304E-2"/>
                  <c:y val="-0.50881525226013613"/>
                </c:manualLayout>
              </c:layout>
              <c:numFmt formatCode="General" sourceLinked="0"/>
              <c:spPr>
                <a:solidFill>
                  <a:schemeClr val="accent1"/>
                </a:solidFill>
              </c:spPr>
            </c:trendlineLbl>
          </c:trendline>
          <c:xVal>
            <c:numRef>
              <c:f>Data!$B$2:$B$23</c:f>
              <c:numCache>
                <c:formatCode>General</c:formatCode>
                <c:ptCount val="22"/>
                <c:pt idx="0">
                  <c:v>102.5</c:v>
                </c:pt>
                <c:pt idx="1">
                  <c:v>91</c:v>
                </c:pt>
                <c:pt idx="2">
                  <c:v>69</c:v>
                </c:pt>
                <c:pt idx="3">
                  <c:v>59</c:v>
                </c:pt>
                <c:pt idx="4">
                  <c:v>55</c:v>
                </c:pt>
                <c:pt idx="5">
                  <c:v>49</c:v>
                </c:pt>
                <c:pt idx="6">
                  <c:v>44</c:v>
                </c:pt>
                <c:pt idx="7">
                  <c:v>40</c:v>
                </c:pt>
                <c:pt idx="8">
                  <c:v>40</c:v>
                </c:pt>
                <c:pt idx="9">
                  <c:v>36</c:v>
                </c:pt>
                <c:pt idx="10">
                  <c:v>36</c:v>
                </c:pt>
                <c:pt idx="11">
                  <c:v>25</c:v>
                </c:pt>
                <c:pt idx="12">
                  <c:v>22</c:v>
                </c:pt>
                <c:pt idx="13">
                  <c:v>18</c:v>
                </c:pt>
                <c:pt idx="14">
                  <c:v>15</c:v>
                </c:pt>
                <c:pt idx="15">
                  <c:v>15</c:v>
                </c:pt>
                <c:pt idx="16">
                  <c:v>12</c:v>
                </c:pt>
                <c:pt idx="17">
                  <c:v>10</c:v>
                </c:pt>
                <c:pt idx="18">
                  <c:v>9</c:v>
                </c:pt>
                <c:pt idx="19">
                  <c:v>8</c:v>
                </c:pt>
                <c:pt idx="20">
                  <c:v>7</c:v>
                </c:pt>
                <c:pt idx="21">
                  <c:v>7</c:v>
                </c:pt>
              </c:numCache>
            </c:numRef>
          </c:xVal>
          <c:yVal>
            <c:numRef>
              <c:f>Data!$A$2:$A$23</c:f>
              <c:numCache>
                <c:formatCode>General</c:formatCode>
                <c:ptCount val="22"/>
                <c:pt idx="0">
                  <c:v>3.077</c:v>
                </c:pt>
                <c:pt idx="1">
                  <c:v>4.1669999999999865</c:v>
                </c:pt>
                <c:pt idx="2">
                  <c:v>4.6149999999999798</c:v>
                </c:pt>
                <c:pt idx="3">
                  <c:v>5.1319999999999997</c:v>
                </c:pt>
                <c:pt idx="4">
                  <c:v>6.4810000000000034</c:v>
                </c:pt>
                <c:pt idx="5">
                  <c:v>7.0119999999999996</c:v>
                </c:pt>
                <c:pt idx="6">
                  <c:v>8.6610000000000014</c:v>
                </c:pt>
                <c:pt idx="7">
                  <c:v>9.31</c:v>
                </c:pt>
                <c:pt idx="8">
                  <c:v>10.003</c:v>
                </c:pt>
                <c:pt idx="9">
                  <c:v>11.609</c:v>
                </c:pt>
                <c:pt idx="10">
                  <c:v>15.167</c:v>
                </c:pt>
                <c:pt idx="11">
                  <c:v>20.300999999999988</c:v>
                </c:pt>
                <c:pt idx="12">
                  <c:v>30.126000000000001</c:v>
                </c:pt>
                <c:pt idx="13">
                  <c:v>39.676000000000002</c:v>
                </c:pt>
                <c:pt idx="14">
                  <c:v>51.461000000000006</c:v>
                </c:pt>
                <c:pt idx="15">
                  <c:v>61.634</c:v>
                </c:pt>
                <c:pt idx="16">
                  <c:v>77.946000000000026</c:v>
                </c:pt>
                <c:pt idx="17">
                  <c:v>104.81</c:v>
                </c:pt>
                <c:pt idx="18">
                  <c:v>136.34</c:v>
                </c:pt>
                <c:pt idx="19">
                  <c:v>182.93</c:v>
                </c:pt>
                <c:pt idx="20">
                  <c:v>251.60999999999999</c:v>
                </c:pt>
                <c:pt idx="21">
                  <c:v>311.91999999999905</c:v>
                </c:pt>
              </c:numCache>
            </c:numRef>
          </c:yVal>
          <c:smooth val="1"/>
        </c:ser>
        <c:ser>
          <c:idx val="1"/>
          <c:order val="1"/>
          <c:tx>
            <c:v>Test 1 - Black Line</c:v>
          </c:tx>
          <c:trendline>
            <c:trendlineType val="power"/>
            <c:dispRSqr val="1"/>
            <c:dispEq val="1"/>
            <c:trendlineLbl>
              <c:layout>
                <c:manualLayout>
                  <c:x val="7.5989501312335991E-2"/>
                  <c:y val="-0.32363006707495112"/>
                </c:manualLayout>
              </c:layout>
              <c:numFmt formatCode="General" sourceLinked="0"/>
              <c:spPr>
                <a:solidFill>
                  <a:schemeClr val="accent2"/>
                </a:solidFill>
              </c:spPr>
            </c:trendlineLbl>
          </c:trendline>
          <c:xVal>
            <c:numRef>
              <c:f>Data!$C$12:$C$23</c:f>
              <c:numCache>
                <c:formatCode>General</c:formatCode>
                <c:ptCount val="12"/>
                <c:pt idx="0">
                  <c:v>90</c:v>
                </c:pt>
                <c:pt idx="1">
                  <c:v>53</c:v>
                </c:pt>
                <c:pt idx="2">
                  <c:v>33</c:v>
                </c:pt>
                <c:pt idx="3">
                  <c:v>28</c:v>
                </c:pt>
                <c:pt idx="4">
                  <c:v>22</c:v>
                </c:pt>
                <c:pt idx="5">
                  <c:v>17</c:v>
                </c:pt>
                <c:pt idx="6">
                  <c:v>14</c:v>
                </c:pt>
                <c:pt idx="7">
                  <c:v>12</c:v>
                </c:pt>
                <c:pt idx="8">
                  <c:v>11</c:v>
                </c:pt>
                <c:pt idx="9">
                  <c:v>10</c:v>
                </c:pt>
                <c:pt idx="10">
                  <c:v>9</c:v>
                </c:pt>
                <c:pt idx="11">
                  <c:v>9</c:v>
                </c:pt>
              </c:numCache>
            </c:numRef>
          </c:xVal>
          <c:yVal>
            <c:numRef>
              <c:f>Data!$A$12:$A$23</c:f>
              <c:numCache>
                <c:formatCode>General</c:formatCode>
                <c:ptCount val="12"/>
                <c:pt idx="0">
                  <c:v>15.167</c:v>
                </c:pt>
                <c:pt idx="1">
                  <c:v>20.300999999999988</c:v>
                </c:pt>
                <c:pt idx="2">
                  <c:v>30.126000000000001</c:v>
                </c:pt>
                <c:pt idx="3">
                  <c:v>39.676000000000002</c:v>
                </c:pt>
                <c:pt idx="4">
                  <c:v>51.461000000000006</c:v>
                </c:pt>
                <c:pt idx="5">
                  <c:v>61.634</c:v>
                </c:pt>
                <c:pt idx="6">
                  <c:v>77.946000000000026</c:v>
                </c:pt>
                <c:pt idx="7">
                  <c:v>104.81</c:v>
                </c:pt>
                <c:pt idx="8">
                  <c:v>136.34</c:v>
                </c:pt>
                <c:pt idx="9">
                  <c:v>182.93</c:v>
                </c:pt>
                <c:pt idx="10">
                  <c:v>251.60999999999999</c:v>
                </c:pt>
                <c:pt idx="11">
                  <c:v>311.91999999999905</c:v>
                </c:pt>
              </c:numCache>
            </c:numRef>
          </c:yVal>
          <c:smooth val="1"/>
        </c:ser>
        <c:dLbls/>
        <c:axId val="54065792"/>
        <c:axId val="55781632"/>
      </c:scatterChart>
      <c:valAx>
        <c:axId val="540657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Depth</a:t>
                </a:r>
                <a:r>
                  <a:rPr lang="en-US" baseline="0"/>
                  <a:t> (cm)</a:t>
                </a:r>
                <a:endParaRPr lang="en-US"/>
              </a:p>
            </c:rich>
          </c:tx>
          <c:layout/>
        </c:title>
        <c:numFmt formatCode="General" sourceLinked="1"/>
        <c:tickLblPos val="nextTo"/>
        <c:crossAx val="55781632"/>
        <c:crosses val="autoZero"/>
        <c:crossBetween val="midCat"/>
      </c:valAx>
      <c:valAx>
        <c:axId val="5578163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Turbidity (NTU)</a:t>
                </a:r>
              </a:p>
            </c:rich>
          </c:tx>
          <c:layout/>
        </c:title>
        <c:numFmt formatCode="General" sourceLinked="1"/>
        <c:tickLblPos val="nextTo"/>
        <c:crossAx val="54065792"/>
        <c:crosses val="autoZero"/>
        <c:crossBetween val="midCat"/>
      </c:valAx>
    </c:plotArea>
    <c:legend>
      <c:legendPos val="r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autoTitleDeleted val="1"/>
    <c:plotArea>
      <c:layout/>
      <c:scatterChart>
        <c:scatterStyle val="smoothMarker"/>
        <c:ser>
          <c:idx val="0"/>
          <c:order val="0"/>
          <c:tx>
            <c:v>Agua Clara Prototype Scale Values</c:v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pPr>
              <a:solidFill>
                <a:schemeClr val="accent6"/>
              </a:solidFill>
            </c:spPr>
          </c:marker>
          <c:trendline>
            <c:trendlineType val="power"/>
            <c:dispRSqr val="1"/>
            <c:dispEq val="1"/>
            <c:trendlineLbl>
              <c:layout>
                <c:manualLayout>
                  <c:x val="0.29645006874140706"/>
                  <c:y val="-0.5315735728346459"/>
                </c:manualLayout>
              </c:layout>
              <c:numFmt formatCode="General" sourceLinked="0"/>
              <c:spPr>
                <a:solidFill>
                  <a:schemeClr val="bg1"/>
                </a:solidFill>
                <a:ln>
                  <a:solidFill>
                    <a:schemeClr val="tx1"/>
                  </a:solidFill>
                </a:ln>
              </c:spPr>
              <c:txPr>
                <a:bodyPr/>
                <a:lstStyle/>
                <a:p>
                  <a:pPr>
                    <a:defRPr sz="1400"/>
                  </a:pPr>
                  <a:endParaRPr lang="en-US"/>
                </a:p>
              </c:txPr>
            </c:trendlineLbl>
          </c:trendline>
          <c:xVal>
            <c:numRef>
              <c:f>Sheet1!$E$4:$E$23</c:f>
              <c:numCache>
                <c:formatCode>General</c:formatCode>
                <c:ptCount val="20"/>
                <c:pt idx="0">
                  <c:v>69</c:v>
                </c:pt>
                <c:pt idx="1">
                  <c:v>59</c:v>
                </c:pt>
                <c:pt idx="2">
                  <c:v>55</c:v>
                </c:pt>
                <c:pt idx="3">
                  <c:v>49</c:v>
                </c:pt>
                <c:pt idx="4">
                  <c:v>44</c:v>
                </c:pt>
                <c:pt idx="5">
                  <c:v>40</c:v>
                </c:pt>
                <c:pt idx="6">
                  <c:v>40</c:v>
                </c:pt>
                <c:pt idx="7">
                  <c:v>36</c:v>
                </c:pt>
                <c:pt idx="8">
                  <c:v>36</c:v>
                </c:pt>
                <c:pt idx="9">
                  <c:v>25</c:v>
                </c:pt>
                <c:pt idx="10">
                  <c:v>22</c:v>
                </c:pt>
                <c:pt idx="11">
                  <c:v>18</c:v>
                </c:pt>
                <c:pt idx="12">
                  <c:v>15</c:v>
                </c:pt>
                <c:pt idx="13">
                  <c:v>15</c:v>
                </c:pt>
                <c:pt idx="14">
                  <c:v>12</c:v>
                </c:pt>
                <c:pt idx="15">
                  <c:v>10</c:v>
                </c:pt>
                <c:pt idx="16">
                  <c:v>9</c:v>
                </c:pt>
                <c:pt idx="17">
                  <c:v>8</c:v>
                </c:pt>
                <c:pt idx="18">
                  <c:v>7</c:v>
                </c:pt>
                <c:pt idx="19">
                  <c:v>7</c:v>
                </c:pt>
              </c:numCache>
            </c:numRef>
          </c:xVal>
          <c:yVal>
            <c:numRef>
              <c:f>Sheet1!$F$4:$F$23</c:f>
              <c:numCache>
                <c:formatCode>General</c:formatCode>
                <c:ptCount val="20"/>
                <c:pt idx="0">
                  <c:v>4.6149999999999878</c:v>
                </c:pt>
                <c:pt idx="1">
                  <c:v>5.1319999999999997</c:v>
                </c:pt>
                <c:pt idx="2">
                  <c:v>6.4810000000000034</c:v>
                </c:pt>
                <c:pt idx="3">
                  <c:v>7.0119999999999996</c:v>
                </c:pt>
                <c:pt idx="4">
                  <c:v>8.6610000000000014</c:v>
                </c:pt>
                <c:pt idx="5">
                  <c:v>9.31</c:v>
                </c:pt>
                <c:pt idx="6">
                  <c:v>10.003</c:v>
                </c:pt>
                <c:pt idx="7">
                  <c:v>11.609</c:v>
                </c:pt>
                <c:pt idx="8">
                  <c:v>15.167</c:v>
                </c:pt>
                <c:pt idx="9">
                  <c:v>20.301000000000023</c:v>
                </c:pt>
                <c:pt idx="10">
                  <c:v>39.676000000000002</c:v>
                </c:pt>
                <c:pt idx="11">
                  <c:v>39.676000000000002</c:v>
                </c:pt>
                <c:pt idx="12">
                  <c:v>51.461000000000006</c:v>
                </c:pt>
                <c:pt idx="13">
                  <c:v>61.634</c:v>
                </c:pt>
                <c:pt idx="14">
                  <c:v>77.946000000000026</c:v>
                </c:pt>
                <c:pt idx="15">
                  <c:v>104.81</c:v>
                </c:pt>
                <c:pt idx="16">
                  <c:v>136.34</c:v>
                </c:pt>
                <c:pt idx="17">
                  <c:v>182.93</c:v>
                </c:pt>
                <c:pt idx="18">
                  <c:v>251.60999999999999</c:v>
                </c:pt>
                <c:pt idx="19">
                  <c:v>311.91999999999945</c:v>
                </c:pt>
              </c:numCache>
            </c:numRef>
          </c:yVal>
          <c:smooth val="1"/>
        </c:ser>
        <c:dLbls/>
        <c:axId val="61637376"/>
        <c:axId val="61640064"/>
      </c:scatterChart>
      <c:valAx>
        <c:axId val="61637376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Depth (cm)</a:t>
                </a:r>
              </a:p>
            </c:rich>
          </c:tx>
          <c:layout/>
        </c:title>
        <c:numFmt formatCode="General" sourceLinked="1"/>
        <c:tickLblPos val="nextTo"/>
        <c:crossAx val="61640064"/>
        <c:crosses val="autoZero"/>
        <c:crossBetween val="midCat"/>
      </c:valAx>
      <c:valAx>
        <c:axId val="6164006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Turbidity ()NTU</a:t>
                </a:r>
              </a:p>
            </c:rich>
          </c:tx>
          <c:layout/>
        </c:title>
        <c:numFmt formatCode="General" sourceLinked="1"/>
        <c:tickLblPos val="nextTo"/>
        <c:crossAx val="61637376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/>
    </c:legend>
    <c:plotVisOnly val="1"/>
    <c:dispBlanksAs val="gap"/>
  </c:chart>
  <c:spPr>
    <a:solidFill>
      <a:schemeClr val="bg1"/>
    </a:solidFill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/>
              <a:t>LED Depth vs. Turbidity</a:t>
            </a:r>
          </a:p>
        </c:rich>
      </c:tx>
      <c:layout>
        <c:manualLayout>
          <c:xMode val="edge"/>
          <c:yMode val="edge"/>
          <c:x val="0.27659839231995809"/>
          <c:y val="4.2878220319547425E-2"/>
        </c:manualLayout>
      </c:layout>
      <c:overlay val="1"/>
    </c:title>
    <c:plotArea>
      <c:layout/>
      <c:scatterChart>
        <c:scatterStyle val="smoothMarker"/>
        <c:ser>
          <c:idx val="0"/>
          <c:order val="0"/>
          <c:tx>
            <c:v>AguaClara Scale Values</c:v>
          </c:tx>
          <c:trendline>
            <c:trendlineType val="power"/>
            <c:dispRSqr val="1"/>
            <c:dispEq val="1"/>
            <c:trendlineLbl>
              <c:layout>
                <c:manualLayout>
                  <c:x val="-0.14142346983578702"/>
                  <c:y val="-0.35655349274001302"/>
                </c:manualLayout>
              </c:layout>
              <c:numFmt formatCode="General" sourceLinked="0"/>
              <c:spPr>
                <a:solidFill>
                  <a:schemeClr val="accent1"/>
                </a:solidFill>
              </c:spPr>
            </c:trendlineLbl>
          </c:trendline>
          <c:xVal>
            <c:numRef>
              <c:f>Sheet1!$A$20:$A$36</c:f>
              <c:numCache>
                <c:formatCode>General</c:formatCode>
                <c:ptCount val="17"/>
                <c:pt idx="0">
                  <c:v>5.1319999999999997</c:v>
                </c:pt>
                <c:pt idx="1">
                  <c:v>6.4810000000000016</c:v>
                </c:pt>
                <c:pt idx="2">
                  <c:v>7.0119999999999996</c:v>
                </c:pt>
                <c:pt idx="3">
                  <c:v>8.6610000000000014</c:v>
                </c:pt>
                <c:pt idx="4">
                  <c:v>9.31</c:v>
                </c:pt>
                <c:pt idx="5">
                  <c:v>10.003</c:v>
                </c:pt>
                <c:pt idx="6">
                  <c:v>11.609</c:v>
                </c:pt>
                <c:pt idx="7">
                  <c:v>15.167</c:v>
                </c:pt>
                <c:pt idx="8">
                  <c:v>20.301000000000013</c:v>
                </c:pt>
                <c:pt idx="9">
                  <c:v>39.676000000000002</c:v>
                </c:pt>
                <c:pt idx="10">
                  <c:v>51.461000000000006</c:v>
                </c:pt>
                <c:pt idx="11">
                  <c:v>61.634</c:v>
                </c:pt>
                <c:pt idx="12">
                  <c:v>77.946000000000026</c:v>
                </c:pt>
                <c:pt idx="13">
                  <c:v>104.81</c:v>
                </c:pt>
                <c:pt idx="14">
                  <c:v>136.34</c:v>
                </c:pt>
                <c:pt idx="15">
                  <c:v>182.93</c:v>
                </c:pt>
                <c:pt idx="16">
                  <c:v>251.60999999999999</c:v>
                </c:pt>
              </c:numCache>
            </c:numRef>
          </c:xVal>
          <c:yVal>
            <c:numRef>
              <c:f>Sheet1!$B$20:$B$36</c:f>
              <c:numCache>
                <c:formatCode>General</c:formatCode>
                <c:ptCount val="17"/>
                <c:pt idx="0">
                  <c:v>59</c:v>
                </c:pt>
                <c:pt idx="1">
                  <c:v>55</c:v>
                </c:pt>
                <c:pt idx="2">
                  <c:v>49</c:v>
                </c:pt>
                <c:pt idx="3">
                  <c:v>44</c:v>
                </c:pt>
                <c:pt idx="4">
                  <c:v>40</c:v>
                </c:pt>
                <c:pt idx="5">
                  <c:v>40</c:v>
                </c:pt>
                <c:pt idx="6">
                  <c:v>36</c:v>
                </c:pt>
                <c:pt idx="7">
                  <c:v>36</c:v>
                </c:pt>
                <c:pt idx="8">
                  <c:v>25</c:v>
                </c:pt>
                <c:pt idx="9">
                  <c:v>18</c:v>
                </c:pt>
                <c:pt idx="10">
                  <c:v>15</c:v>
                </c:pt>
                <c:pt idx="11">
                  <c:v>15</c:v>
                </c:pt>
                <c:pt idx="12">
                  <c:v>12</c:v>
                </c:pt>
                <c:pt idx="13">
                  <c:v>10</c:v>
                </c:pt>
                <c:pt idx="14">
                  <c:v>9</c:v>
                </c:pt>
                <c:pt idx="15">
                  <c:v>8</c:v>
                </c:pt>
                <c:pt idx="16">
                  <c:v>7</c:v>
                </c:pt>
              </c:numCache>
            </c:numRef>
          </c:yVal>
          <c:smooth val="1"/>
        </c:ser>
        <c:dLbls/>
        <c:axId val="61696256"/>
        <c:axId val="61703680"/>
      </c:scatterChart>
      <c:valAx>
        <c:axId val="6169625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Turbidity (NTU)</a:t>
                </a:r>
              </a:p>
            </c:rich>
          </c:tx>
          <c:layout/>
        </c:title>
        <c:numFmt formatCode="General" sourceLinked="1"/>
        <c:tickLblPos val="nextTo"/>
        <c:crossAx val="61703680"/>
        <c:crosses val="autoZero"/>
        <c:crossBetween val="midCat"/>
      </c:valAx>
      <c:valAx>
        <c:axId val="6170368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Depth (cm)</a:t>
                </a:r>
              </a:p>
            </c:rich>
          </c:tx>
          <c:layout/>
        </c:title>
        <c:numFmt formatCode="General" sourceLinked="1"/>
        <c:tickLblPos val="nextTo"/>
        <c:crossAx val="61696256"/>
        <c:crosses val="autoZero"/>
        <c:crossBetween val="midCat"/>
      </c:valAx>
    </c:plotArea>
    <c:legend>
      <c:legendPos val="r"/>
      <c:layout/>
    </c:legend>
    <c:plotVisOnly val="1"/>
    <c:dispBlanksAs val="gap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3652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3652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36526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Final Presentation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err="1" smtClean="0"/>
              <a:t>Turbidimeter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343400" cy="4525963"/>
          </a:xfrm>
        </p:spPr>
        <p:txBody>
          <a:bodyPr/>
          <a:lstStyle/>
          <a:p>
            <a:r>
              <a:rPr lang="en-US" dirty="0" smtClean="0"/>
              <a:t>Measurement Procedure</a:t>
            </a:r>
          </a:p>
          <a:p>
            <a:pPr marL="914400" lvl="1" indent="-457200">
              <a:buAutoNum type="arabicPeriod"/>
            </a:pPr>
            <a:r>
              <a:rPr lang="en-US" dirty="0" smtClean="0"/>
              <a:t>Turn pump on</a:t>
            </a:r>
          </a:p>
          <a:p>
            <a:pPr marL="914400" lvl="1" indent="-457200">
              <a:buAutoNum type="arabicPeriod"/>
            </a:pPr>
            <a:r>
              <a:rPr lang="en-US" dirty="0" smtClean="0"/>
              <a:t>Add clay stock solution</a:t>
            </a:r>
          </a:p>
          <a:p>
            <a:pPr marL="914400" lvl="1" indent="-457200">
              <a:buAutoNum type="arabicPeriod"/>
            </a:pPr>
            <a:r>
              <a:rPr lang="en-US" dirty="0" smtClean="0"/>
              <a:t>Once a steady NTU measurement is achieved, turn pump off </a:t>
            </a:r>
          </a:p>
          <a:p>
            <a:pPr marL="914400" lvl="1" indent="-457200">
              <a:buAutoNum type="arabicPeriod"/>
            </a:pPr>
            <a:r>
              <a:rPr lang="en-US" dirty="0" smtClean="0"/>
              <a:t>Measure depth that “</a:t>
            </a:r>
            <a:r>
              <a:rPr lang="en-US" dirty="0" err="1" smtClean="0"/>
              <a:t>AguaClara</a:t>
            </a:r>
            <a:r>
              <a:rPr lang="en-US" dirty="0" smtClean="0"/>
              <a:t>” is not legible</a:t>
            </a:r>
          </a:p>
        </p:txBody>
      </p:sp>
      <p:pic>
        <p:nvPicPr>
          <p:cNvPr id="4" name="Picture 3" descr="C:\Users\Julia\Downloads\photo (5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676400"/>
            <a:ext cx="3484091" cy="48006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with Online </a:t>
            </a:r>
            <a:r>
              <a:rPr lang="en-US" dirty="0" err="1" smtClean="0"/>
              <a:t>Turbidimeter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981200"/>
            <a:ext cx="4445000" cy="39624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86300" y="1981200"/>
            <a:ext cx="4457700" cy="27686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with Online </a:t>
            </a:r>
            <a:r>
              <a:rPr lang="en-US" dirty="0" err="1" smtClean="0"/>
              <a:t>Turbidimeter</a:t>
            </a:r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685800" y="1676400"/>
          <a:ext cx="77724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with Online </a:t>
            </a:r>
            <a:r>
              <a:rPr lang="en-US" dirty="0" err="1" smtClean="0"/>
              <a:t>Turbidimeter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00200"/>
            <a:ext cx="7391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with Online </a:t>
            </a:r>
            <a:r>
              <a:rPr lang="en-US" dirty="0" err="1" smtClean="0"/>
              <a:t>Turbidimeter</a:t>
            </a:r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609600" y="1752600"/>
          <a:ext cx="80010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with Online </a:t>
            </a:r>
            <a:r>
              <a:rPr lang="en-US" dirty="0" err="1" smtClean="0"/>
              <a:t>Turbidimeter</a:t>
            </a:r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609600" y="1600200"/>
          <a:ext cx="77724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</a:t>
            </a:r>
            <a:r>
              <a:rPr lang="en-US" dirty="0" err="1" smtClean="0"/>
              <a:t>Turbidimeter</a:t>
            </a:r>
            <a:r>
              <a:rPr lang="en-US" dirty="0" smtClean="0"/>
              <a:t> Scale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828800"/>
            <a:ext cx="4495800" cy="4368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1905000"/>
            <a:ext cx="4318000" cy="41402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 accuracy of our scale</a:t>
            </a:r>
          </a:p>
          <a:p>
            <a:r>
              <a:rPr lang="en-US" dirty="0" smtClean="0"/>
              <a:t>Consider possible sources of operator error</a:t>
            </a:r>
          </a:p>
          <a:p>
            <a:r>
              <a:rPr lang="en-US" dirty="0" smtClean="0"/>
              <a:t>Standardize materials for production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novel approach to measure turbidity...</a:t>
            </a:r>
            <a:endParaRPr lang="en-US" dirty="0"/>
          </a:p>
        </p:txBody>
      </p:sp>
      <p:pic>
        <p:nvPicPr>
          <p:cNvPr id="10" name="Content Placeholder 9" descr="led lights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174" b="11174"/>
          <a:stretch>
            <a:fillRect/>
          </a:stretch>
        </p:blipFill>
        <p:spPr>
          <a:xfrm>
            <a:off x="1828800" y="2133600"/>
            <a:ext cx="5265096" cy="2895600"/>
          </a:xfrm>
        </p:spPr>
      </p:pic>
    </p:spTree>
    <p:extLst>
      <p:ext uri="{BB962C8B-B14F-4D97-AF65-F5344CB8AC3E}">
        <p14:creationId xmlns:p14="http://schemas.microsoft.com/office/powerpoint/2010/main" xmlns="" val="16025670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Design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PVC pipe</a:t>
            </a:r>
          </a:p>
          <a:p>
            <a:endParaRPr lang="en-US" dirty="0"/>
          </a:p>
          <a:p>
            <a:r>
              <a:rPr lang="en-US" dirty="0" smtClean="0"/>
              <a:t>LED light</a:t>
            </a:r>
          </a:p>
          <a:p>
            <a:endParaRPr lang="en-US" dirty="0" smtClean="0"/>
          </a:p>
          <a:p>
            <a:r>
              <a:rPr lang="en-US" dirty="0" smtClean="0"/>
              <a:t>depth testing pattern on LED</a:t>
            </a:r>
          </a:p>
          <a:p>
            <a:endParaRPr lang="en-US" dirty="0"/>
          </a:p>
          <a:p>
            <a:r>
              <a:rPr lang="en-US" dirty="0" smtClean="0"/>
              <a:t>Lowering rod with LED attached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488145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 1</a:t>
            </a:r>
            <a:endParaRPr lang="en-US" dirty="0"/>
          </a:p>
        </p:txBody>
      </p:sp>
      <p:pic>
        <p:nvPicPr>
          <p:cNvPr id="13" name="Picture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34200" y="2819400"/>
            <a:ext cx="1371600" cy="1371600"/>
          </a:xfrm>
          <a:prstGeom prst="rect">
            <a:avLst/>
          </a:prstGeom>
        </p:spPr>
      </p:pic>
      <p:pic>
        <p:nvPicPr>
          <p:cNvPr id="14" name="Picture 13" descr="ping pong b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2800" y="2514600"/>
            <a:ext cx="2726422" cy="1981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4400" y="2819400"/>
            <a:ext cx="1490869" cy="13716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895600" y="3124200"/>
            <a:ext cx="60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+</a:t>
            </a:r>
            <a:endParaRPr lang="en-US" sz="5400" dirty="0"/>
          </a:p>
        </p:txBody>
      </p:sp>
      <p:sp>
        <p:nvSpPr>
          <p:cNvPr id="21" name="TextBox 20"/>
          <p:cNvSpPr txBox="1"/>
          <p:nvPr/>
        </p:nvSpPr>
        <p:spPr>
          <a:xfrm>
            <a:off x="5867400" y="3124200"/>
            <a:ext cx="60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+</a:t>
            </a:r>
            <a:endParaRPr lang="en-US" sz="5400" dirty="0"/>
          </a:p>
        </p:txBody>
      </p:sp>
      <p:sp>
        <p:nvSpPr>
          <p:cNvPr id="22" name="TextBox 21"/>
          <p:cNvSpPr txBox="1"/>
          <p:nvPr/>
        </p:nvSpPr>
        <p:spPr>
          <a:xfrm>
            <a:off x="762000" y="4724400"/>
            <a:ext cx="182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Arial"/>
                <a:cs typeface="Arial"/>
              </a:rPr>
              <a:t>LED light</a:t>
            </a:r>
          </a:p>
          <a:p>
            <a:pPr algn="ctr"/>
            <a:r>
              <a:rPr lang="en-US" sz="3000" dirty="0" smtClean="0">
                <a:latin typeface="Arial"/>
                <a:cs typeface="Arial"/>
              </a:rPr>
              <a:t>source</a:t>
            </a:r>
            <a:endParaRPr lang="en-US" sz="3000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33800" y="4724400"/>
            <a:ext cx="2057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Arial"/>
                <a:cs typeface="Arial"/>
              </a:rPr>
              <a:t>Ping pong ball</a:t>
            </a:r>
            <a:endParaRPr lang="en-US" sz="3000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29400" y="4800600"/>
            <a:ext cx="2209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err="1" smtClean="0">
                <a:latin typeface="Arial"/>
                <a:cs typeface="Arial"/>
              </a:rPr>
              <a:t>Secchi</a:t>
            </a:r>
            <a:r>
              <a:rPr lang="en-US" sz="3000" dirty="0" smtClean="0">
                <a:latin typeface="Arial"/>
                <a:cs typeface="Arial"/>
              </a:rPr>
              <a:t> disk</a:t>
            </a:r>
          </a:p>
          <a:p>
            <a:pPr algn="ctr"/>
            <a:r>
              <a:rPr lang="en-US" sz="3000" dirty="0" smtClean="0">
                <a:latin typeface="Arial"/>
                <a:cs typeface="Arial"/>
              </a:rPr>
              <a:t>design</a:t>
            </a:r>
            <a:endParaRPr lang="en-US" sz="3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46531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 Designs Tested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1752600"/>
            <a:ext cx="1371600" cy="1371600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 bwMode="auto">
          <a:xfrm>
            <a:off x="1295400" y="3429000"/>
            <a:ext cx="0" cy="114300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lg" len="med"/>
            <a:tailEnd type="triangle" w="lg" len="lg"/>
          </a:ln>
          <a:effectLst/>
        </p:spPr>
      </p:cxnSp>
      <p:pic>
        <p:nvPicPr>
          <p:cNvPr id="21" name="Picture 2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4800600"/>
            <a:ext cx="2362200" cy="16002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" name="Straight Arrow Connector 22"/>
          <p:cNvCxnSpPr/>
          <p:nvPr/>
        </p:nvCxnSpPr>
        <p:spPr bwMode="auto">
          <a:xfrm>
            <a:off x="2971800" y="6019800"/>
            <a:ext cx="28956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lg" len="med"/>
            <a:tailEnd type="triangle" w="lg" len="lg"/>
          </a:ln>
          <a:effectLst/>
        </p:spPr>
      </p:cxnSp>
      <p:sp>
        <p:nvSpPr>
          <p:cNvPr id="28" name="Oval 18"/>
          <p:cNvSpPr>
            <a:spLocks noChangeArrowheads="1"/>
          </p:cNvSpPr>
          <p:nvPr/>
        </p:nvSpPr>
        <p:spPr bwMode="auto">
          <a:xfrm>
            <a:off x="6629400" y="1752600"/>
            <a:ext cx="1371600" cy="137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5A5A5A"/>
            </a:solidFill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Agua</a:t>
            </a: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charset="0"/>
              <a:ea typeface="ÇlÇr ñæí©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Clara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 flipV="1">
            <a:off x="7315200" y="3352800"/>
            <a:ext cx="0" cy="121920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lg" len="med"/>
            <a:tailEnd type="triangle" w="lg" len="lg"/>
          </a:ln>
          <a:effectLst/>
        </p:spPr>
      </p:cxnSp>
      <p:sp>
        <p:nvSpPr>
          <p:cNvPr id="70" name="TextBox 69"/>
          <p:cNvSpPr txBox="1"/>
          <p:nvPr/>
        </p:nvSpPr>
        <p:spPr>
          <a:xfrm>
            <a:off x="1905000" y="1828800"/>
            <a:ext cx="129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err="1" smtClean="0">
                <a:latin typeface="Arial"/>
                <a:cs typeface="Arial"/>
              </a:rPr>
              <a:t>Secchi</a:t>
            </a:r>
            <a:r>
              <a:rPr lang="en-US" sz="2200" dirty="0" smtClean="0">
                <a:latin typeface="Arial"/>
                <a:cs typeface="Arial"/>
              </a:rPr>
              <a:t> disk pattern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905000" y="4876800"/>
            <a:ext cx="1676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Arial"/>
                <a:cs typeface="Arial"/>
              </a:rPr>
              <a:t>Thick, black stripe</a:t>
            </a:r>
          </a:p>
        </p:txBody>
      </p:sp>
      <p:sp>
        <p:nvSpPr>
          <p:cNvPr id="72" name="Rectangle 71"/>
          <p:cNvSpPr/>
          <p:nvPr/>
        </p:nvSpPr>
        <p:spPr>
          <a:xfrm>
            <a:off x="152400" y="1600200"/>
            <a:ext cx="5768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latin typeface="Arial"/>
                <a:cs typeface="Arial"/>
              </a:rPr>
              <a:t># 1 </a:t>
            </a:r>
            <a:endParaRPr lang="en-US" sz="2200" b="1" dirty="0"/>
          </a:p>
        </p:txBody>
      </p:sp>
      <p:sp>
        <p:nvSpPr>
          <p:cNvPr id="73" name="Rectangle 72"/>
          <p:cNvSpPr/>
          <p:nvPr/>
        </p:nvSpPr>
        <p:spPr>
          <a:xfrm>
            <a:off x="152400" y="4724400"/>
            <a:ext cx="5768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latin typeface="Arial"/>
                <a:cs typeface="Arial"/>
              </a:rPr>
              <a:t># </a:t>
            </a:r>
            <a:r>
              <a:rPr lang="en-US" sz="2200" b="1" dirty="0" smtClean="0">
                <a:latin typeface="Arial"/>
                <a:cs typeface="Arial"/>
              </a:rPr>
              <a:t>2 </a:t>
            </a:r>
            <a:endParaRPr lang="en-US" sz="2200" b="1" dirty="0"/>
          </a:p>
        </p:txBody>
      </p:sp>
      <p:sp>
        <p:nvSpPr>
          <p:cNvPr id="74" name="Rectangle 73"/>
          <p:cNvSpPr/>
          <p:nvPr/>
        </p:nvSpPr>
        <p:spPr>
          <a:xfrm>
            <a:off x="8153400" y="4876800"/>
            <a:ext cx="5768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latin typeface="Arial"/>
                <a:cs typeface="Arial"/>
              </a:rPr>
              <a:t># 3</a:t>
            </a:r>
            <a:r>
              <a:rPr lang="en-US" sz="2200" b="1" dirty="0" smtClean="0">
                <a:latin typeface="Arial"/>
                <a:cs typeface="Arial"/>
              </a:rPr>
              <a:t> </a:t>
            </a:r>
            <a:endParaRPr lang="en-US" sz="2200" b="1" dirty="0"/>
          </a:p>
        </p:txBody>
      </p:sp>
      <p:sp>
        <p:nvSpPr>
          <p:cNvPr id="75" name="Rectangle 74"/>
          <p:cNvSpPr/>
          <p:nvPr/>
        </p:nvSpPr>
        <p:spPr>
          <a:xfrm>
            <a:off x="8153400" y="1600200"/>
            <a:ext cx="5768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latin typeface="Arial"/>
                <a:cs typeface="Arial"/>
              </a:rPr>
              <a:t># 4</a:t>
            </a:r>
            <a:r>
              <a:rPr lang="en-US" sz="2200" b="1" dirty="0" smtClean="0">
                <a:latin typeface="Arial"/>
                <a:cs typeface="Arial"/>
              </a:rPr>
              <a:t> </a:t>
            </a:r>
            <a:endParaRPr lang="en-US" sz="22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5257800" y="1752600"/>
            <a:ext cx="152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Arial"/>
                <a:cs typeface="Arial"/>
              </a:rPr>
              <a:t>“Agua Clara” words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5334000" y="4953000"/>
            <a:ext cx="137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Arial"/>
                <a:cs typeface="Arial"/>
              </a:rPr>
              <a:t>Fine, grid of lines </a:t>
            </a:r>
          </a:p>
        </p:txBody>
      </p:sp>
      <p:pic>
        <p:nvPicPr>
          <p:cNvPr id="91" name="Picture 90" descr="fine grid line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4953000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398652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75" grpId="0"/>
      <p:bldP spid="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“Agua Clara” design</a:t>
            </a:r>
          </a:p>
          <a:p>
            <a:endParaRPr lang="en-US" dirty="0"/>
          </a:p>
          <a:p>
            <a:r>
              <a:rPr lang="en-US" dirty="0" smtClean="0"/>
              <a:t>Light cylindrical diffuser</a:t>
            </a:r>
          </a:p>
          <a:p>
            <a:endParaRPr lang="en-US" dirty="0"/>
          </a:p>
          <a:p>
            <a:r>
              <a:rPr lang="en-US" dirty="0" err="1" smtClean="0"/>
              <a:t>Stuctured</a:t>
            </a:r>
            <a:r>
              <a:rPr lang="en-US" dirty="0" smtClean="0"/>
              <a:t> rod with LED attached</a:t>
            </a:r>
            <a:endParaRPr lang="en-US" dirty="0"/>
          </a:p>
        </p:txBody>
      </p:sp>
      <p:pic>
        <p:nvPicPr>
          <p:cNvPr id="4" name="Picture 3" descr="isoanglcll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67000" y="4724400"/>
            <a:ext cx="23622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575074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Methods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4525963"/>
          </a:xfrm>
        </p:spPr>
        <p:txBody>
          <a:bodyPr/>
          <a:lstStyle/>
          <a:p>
            <a:r>
              <a:rPr lang="en-US" dirty="0" smtClean="0"/>
              <a:t>Testing using portable </a:t>
            </a:r>
            <a:r>
              <a:rPr lang="en-US" dirty="0" err="1" smtClean="0"/>
              <a:t>turbidimeter</a:t>
            </a:r>
            <a:endParaRPr lang="en-US" dirty="0" smtClean="0"/>
          </a:p>
          <a:p>
            <a:pPr lvl="1"/>
            <a:r>
              <a:rPr lang="en-US" dirty="0" smtClean="0"/>
              <a:t>Clay added directly to tube</a:t>
            </a:r>
          </a:p>
          <a:p>
            <a:pPr lvl="1"/>
            <a:r>
              <a:rPr lang="en-US" dirty="0" smtClean="0"/>
              <a:t>Mixed by inverting tube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743200"/>
            <a:ext cx="3026229" cy="2843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Methods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648200"/>
          </a:xfrm>
        </p:spPr>
        <p:txBody>
          <a:bodyPr/>
          <a:lstStyle/>
          <a:p>
            <a:r>
              <a:rPr lang="en-US" dirty="0" smtClean="0"/>
              <a:t>Problems  with this method</a:t>
            </a:r>
          </a:p>
          <a:p>
            <a:pPr lvl="1"/>
            <a:r>
              <a:rPr lang="en-US" dirty="0" smtClean="0"/>
              <a:t>Portable </a:t>
            </a:r>
            <a:r>
              <a:rPr lang="en-US" dirty="0" err="1" smtClean="0"/>
              <a:t>turbidimeter</a:t>
            </a:r>
            <a:r>
              <a:rPr lang="en-US" dirty="0" smtClean="0"/>
              <a:t> unreliable</a:t>
            </a:r>
          </a:p>
          <a:p>
            <a:pPr lvl="1"/>
            <a:r>
              <a:rPr lang="en-US" dirty="0" smtClean="0"/>
              <a:t>Settling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Solution</a:t>
            </a:r>
          </a:p>
          <a:p>
            <a:pPr lvl="1"/>
            <a:r>
              <a:rPr lang="en-US" dirty="0" smtClean="0"/>
              <a:t>Constant Mix Experimental Setup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dirty="0" smtClean="0"/>
              <a:t>Constant Mix Schematic </a:t>
            </a:r>
          </a:p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752600" y="2057400"/>
            <a:ext cx="5791200" cy="4582299"/>
            <a:chOff x="1600200" y="1104900"/>
            <a:chExt cx="5486400" cy="4277499"/>
          </a:xfrm>
        </p:grpSpPr>
        <p:grpSp>
          <p:nvGrpSpPr>
            <p:cNvPr id="6" name="Group 5"/>
            <p:cNvGrpSpPr/>
            <p:nvPr/>
          </p:nvGrpSpPr>
          <p:grpSpPr>
            <a:xfrm>
              <a:off x="2286000" y="1104900"/>
              <a:ext cx="4800600" cy="4277499"/>
              <a:chOff x="2286000" y="1104900"/>
              <a:chExt cx="4800600" cy="4277499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2438400" y="1981200"/>
                <a:ext cx="838200" cy="68580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800" dirty="0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743200" y="2286000"/>
                <a:ext cx="228600" cy="1524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800" dirty="0" smtClean="0"/>
                  <a:t>1</a:t>
                </a:r>
                <a:endParaRPr lang="en-US" sz="800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667000" y="1905000"/>
                <a:ext cx="76200" cy="7620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971800" y="1905000"/>
                <a:ext cx="76200" cy="7620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267200" y="2133600"/>
                <a:ext cx="457200" cy="4572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4381500" y="2362200"/>
                <a:ext cx="228600" cy="2286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419600" y="2286000"/>
                <a:ext cx="45719" cy="76200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4457700" y="2438400"/>
                <a:ext cx="762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9" name="TextBox 12"/>
              <p:cNvSpPr txBox="1"/>
              <p:nvPr/>
            </p:nvSpPr>
            <p:spPr>
              <a:xfrm>
                <a:off x="4724400" y="2209800"/>
                <a:ext cx="6096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dirty="0" smtClean="0"/>
                  <a:t>Pump</a:t>
                </a:r>
                <a:endParaRPr lang="en-US" sz="1200" dirty="0"/>
              </a:p>
            </p:txBody>
          </p:sp>
          <p:sp>
            <p:nvSpPr>
              <p:cNvPr id="20" name="Can 19"/>
              <p:cNvSpPr/>
              <p:nvPr/>
            </p:nvSpPr>
            <p:spPr>
              <a:xfrm>
                <a:off x="5638800" y="1524000"/>
                <a:ext cx="228600" cy="3352800"/>
              </a:xfrm>
              <a:prstGeom prst="can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1" name="Can 20"/>
              <p:cNvSpPr/>
              <p:nvPr/>
            </p:nvSpPr>
            <p:spPr>
              <a:xfrm>
                <a:off x="5676900" y="4724400"/>
                <a:ext cx="152400" cy="76200"/>
              </a:xfrm>
              <a:prstGeom prst="can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5791200" y="1219200"/>
                <a:ext cx="45719" cy="358140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23" name="Curved Connector 22"/>
              <p:cNvCxnSpPr>
                <a:stCxn id="14" idx="0"/>
                <a:endCxn id="17" idx="0"/>
              </p:cNvCxnSpPr>
              <p:nvPr/>
            </p:nvCxnSpPr>
            <p:spPr>
              <a:xfrm rot="16200000" flipH="1">
                <a:off x="3535680" y="1379220"/>
                <a:ext cx="381000" cy="1432560"/>
              </a:xfrm>
              <a:prstGeom prst="curvedConnector3">
                <a:avLst>
                  <a:gd name="adj1" fmla="val -60000"/>
                </a:avLst>
              </a:prstGeom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5562600" y="1676400"/>
                <a:ext cx="76200" cy="45719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5562600" y="4724400"/>
                <a:ext cx="76200" cy="45719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26" name="Shape 25"/>
              <p:cNvCxnSpPr>
                <a:stCxn id="18" idx="4"/>
                <a:endCxn id="25" idx="1"/>
              </p:cNvCxnSpPr>
              <p:nvPr/>
            </p:nvCxnSpPr>
            <p:spPr>
              <a:xfrm rot="16200000" flipH="1">
                <a:off x="3912870" y="3097530"/>
                <a:ext cx="2232660" cy="1066800"/>
              </a:xfrm>
              <a:prstGeom prst="curvedConnector2">
                <a:avLst/>
              </a:prstGeom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sp>
            <p:nvSpPr>
              <p:cNvPr id="27" name="Freeform 26"/>
              <p:cNvSpPr/>
              <p:nvPr/>
            </p:nvSpPr>
            <p:spPr>
              <a:xfrm>
                <a:off x="2715768" y="1104900"/>
                <a:ext cx="2862072" cy="806196"/>
              </a:xfrm>
              <a:custGeom>
                <a:avLst/>
                <a:gdLst>
                  <a:gd name="connsiteX0" fmla="*/ 2862072 w 2862072"/>
                  <a:gd name="connsiteY0" fmla="*/ 577596 h 806196"/>
                  <a:gd name="connsiteX1" fmla="*/ 1298448 w 2862072"/>
                  <a:gd name="connsiteY1" fmla="*/ 38100 h 806196"/>
                  <a:gd name="connsiteX2" fmla="*/ 0 w 2862072"/>
                  <a:gd name="connsiteY2" fmla="*/ 806196 h 806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62072" h="806196">
                    <a:moveTo>
                      <a:pt x="2862072" y="577596"/>
                    </a:moveTo>
                    <a:cubicBezTo>
                      <a:pt x="2318766" y="288798"/>
                      <a:pt x="1775460" y="0"/>
                      <a:pt x="1298448" y="38100"/>
                    </a:cubicBezTo>
                    <a:cubicBezTo>
                      <a:pt x="821436" y="76200"/>
                      <a:pt x="410718" y="441198"/>
                      <a:pt x="0" y="806196"/>
                    </a:cubicBezTo>
                  </a:path>
                </a:pathLst>
              </a:custGeom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28" name="Straight Arrow Connector 27"/>
              <p:cNvCxnSpPr>
                <a:endCxn id="21" idx="3"/>
              </p:cNvCxnSpPr>
              <p:nvPr/>
            </p:nvCxnSpPr>
            <p:spPr>
              <a:xfrm rot="10800000">
                <a:off x="5753100" y="4800600"/>
                <a:ext cx="495300" cy="3810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TextBox 34"/>
              <p:cNvSpPr txBox="1"/>
              <p:nvPr/>
            </p:nvSpPr>
            <p:spPr>
              <a:xfrm>
                <a:off x="6248400" y="5105400"/>
                <a:ext cx="4572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200" dirty="0" smtClean="0"/>
                  <a:t>LED</a:t>
                </a:r>
                <a:endParaRPr lang="en-US" sz="1200" dirty="0"/>
              </a:p>
            </p:txBody>
          </p:sp>
          <p:cxnSp>
            <p:nvCxnSpPr>
              <p:cNvPr id="30" name="Straight Arrow Connector 29"/>
              <p:cNvCxnSpPr/>
              <p:nvPr/>
            </p:nvCxnSpPr>
            <p:spPr>
              <a:xfrm rot="5400000">
                <a:off x="5791200" y="1524000"/>
                <a:ext cx="457200" cy="4572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1" name="TextBox 37"/>
              <p:cNvSpPr txBox="1"/>
              <p:nvPr/>
            </p:nvSpPr>
            <p:spPr>
              <a:xfrm>
                <a:off x="6003758" y="1318294"/>
                <a:ext cx="1082842" cy="2585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dirty="0" smtClean="0"/>
                  <a:t>Lowering Rod </a:t>
                </a:r>
                <a:endParaRPr lang="en-US" sz="1200" dirty="0"/>
              </a:p>
            </p:txBody>
          </p:sp>
          <p:cxnSp>
            <p:nvCxnSpPr>
              <p:cNvPr id="32" name="Straight Arrow Connector 31"/>
              <p:cNvCxnSpPr/>
              <p:nvPr/>
            </p:nvCxnSpPr>
            <p:spPr>
              <a:xfrm>
                <a:off x="5257800" y="1981200"/>
                <a:ext cx="381000" cy="1524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3" name="TextBox 42"/>
              <p:cNvSpPr txBox="1"/>
              <p:nvPr/>
            </p:nvSpPr>
            <p:spPr>
              <a:xfrm>
                <a:off x="4876800" y="1752600"/>
                <a:ext cx="533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dirty="0" smtClean="0"/>
                  <a:t>Tube</a:t>
                </a:r>
                <a:endParaRPr lang="en-US" sz="1200" dirty="0"/>
              </a:p>
            </p:txBody>
          </p:sp>
          <p:sp>
            <p:nvSpPr>
              <p:cNvPr id="34" name="TextBox 43"/>
              <p:cNvSpPr txBox="1"/>
              <p:nvPr/>
            </p:nvSpPr>
            <p:spPr>
              <a:xfrm>
                <a:off x="2286000" y="2743200"/>
                <a:ext cx="11430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dirty="0" smtClean="0"/>
                  <a:t>Turbidimeter connected to Process </a:t>
                </a:r>
                <a:r>
                  <a:rPr lang="en-US" sz="1000" dirty="0"/>
                  <a:t>C</a:t>
                </a:r>
                <a:r>
                  <a:rPr lang="en-US" sz="1000" dirty="0" smtClean="0"/>
                  <a:t>ontroller</a:t>
                </a:r>
                <a:endParaRPr lang="en-US" sz="1000" dirty="0"/>
              </a:p>
            </p:txBody>
          </p:sp>
        </p:grpSp>
        <p:cxnSp>
          <p:nvCxnSpPr>
            <p:cNvPr id="7" name="Straight Arrow Connector 6"/>
            <p:cNvCxnSpPr>
              <a:endCxn id="14" idx="0"/>
            </p:cNvCxnSpPr>
            <p:nvPr/>
          </p:nvCxnSpPr>
          <p:spPr>
            <a:xfrm rot="16200000" flipH="1">
              <a:off x="2724150" y="1619250"/>
              <a:ext cx="457200" cy="1143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>
              <a:endCxn id="13" idx="0"/>
            </p:cNvCxnSpPr>
            <p:nvPr/>
          </p:nvCxnSpPr>
          <p:spPr>
            <a:xfrm>
              <a:off x="2286000" y="1752600"/>
              <a:ext cx="41910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35"/>
            <p:cNvSpPr txBox="1"/>
            <p:nvPr/>
          </p:nvSpPr>
          <p:spPr>
            <a:xfrm>
              <a:off x="1600200" y="1600200"/>
              <a:ext cx="76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/>
                <a:t>Outlet</a:t>
              </a:r>
              <a:endParaRPr lang="en-US" sz="1200" dirty="0"/>
            </a:p>
          </p:txBody>
        </p:sp>
        <p:sp>
          <p:nvSpPr>
            <p:cNvPr id="10" name="TextBox 38"/>
            <p:cNvSpPr txBox="1"/>
            <p:nvPr/>
          </p:nvSpPr>
          <p:spPr>
            <a:xfrm>
              <a:off x="2438400" y="1219200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/>
                <a:t>Inlet</a:t>
              </a:r>
              <a:endParaRPr lang="en-US" sz="12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3040</TotalTime>
  <Words>238</Words>
  <Application>Microsoft Office PowerPoint</Application>
  <PresentationFormat>On-screen Show (4:3)</PresentationFormat>
  <Paragraphs>86</Paragraphs>
  <Slides>17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1_AguaClara the road</vt:lpstr>
      <vt:lpstr>Turbidimeter</vt:lpstr>
      <vt:lpstr>A novel approach to measure turbidity...</vt:lpstr>
      <vt:lpstr>Basic Design Components</vt:lpstr>
      <vt:lpstr>Prototype 1</vt:lpstr>
      <vt:lpstr>Prototype Designs Tested</vt:lpstr>
      <vt:lpstr>Final prototype</vt:lpstr>
      <vt:lpstr>Experimental Methods</vt:lpstr>
      <vt:lpstr>Experimental Methods</vt:lpstr>
      <vt:lpstr>Experimental Methods</vt:lpstr>
      <vt:lpstr>Experimental Methods</vt:lpstr>
      <vt:lpstr>Results with Online Turbidimeter</vt:lpstr>
      <vt:lpstr>Results with Online Turbidimeter</vt:lpstr>
      <vt:lpstr>Results with Online Turbidimeter</vt:lpstr>
      <vt:lpstr>Results with Online Turbidimeter</vt:lpstr>
      <vt:lpstr>Results with Online Turbidimeter</vt:lpstr>
      <vt:lpstr>Final Turbidimeter Scale</vt:lpstr>
      <vt:lpstr>Future Work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Julia Morris</cp:lastModifiedBy>
  <cp:revision>296</cp:revision>
  <dcterms:created xsi:type="dcterms:W3CDTF">2011-05-14T15:57:29Z</dcterms:created>
  <dcterms:modified xsi:type="dcterms:W3CDTF">2011-05-17T01:42:16Z</dcterms:modified>
</cp:coreProperties>
</file>