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  <p:sldMasterId id="2147483672" r:id="rId2"/>
  </p:sldMasterIdLst>
  <p:notesMasterIdLst>
    <p:notesMasterId r:id="rId16"/>
  </p:notesMasterIdLst>
  <p:sldIdLst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2.xml"/><Relationship Id="rId20" Type="http://schemas.openxmlformats.org/officeDocument/2006/relationships/theme" Target="theme/theme1.xml"/><Relationship Id="rId4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2" Type="http://schemas.openxmlformats.org/officeDocument/2006/relationships/slide" Target="slides/slide10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Relationship Id="rId1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5BB62-429E-0D48-83C9-21358C9D0664}" type="datetimeFigureOut">
              <a:rPr lang="en-US" smtClean="0"/>
              <a:t>12/4/11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26029-28E3-4646-B8B6-61275340DA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DA826A-2BFB-0A46-8E94-E05844C61839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During this slide we could have people come up and use the turbidimeter if they want to 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0FD13C-7684-B242-AC54-735DCD016AD7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Extend range of </a:t>
            </a:r>
            <a:r>
              <a:rPr lang="en-US" dirty="0" err="1" smtClean="0"/>
              <a:t>turbidimeter</a:t>
            </a:r>
            <a:r>
              <a:rPr lang="en-US" baseline="0" dirty="0" smtClean="0"/>
              <a:t> by doubling the light path using a mirror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1BBFA84-A434-C048-A4FE-27C62FBAB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F46E8-E5A9-3442-AC30-C8F0D3276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A719D-98D5-4541-84DB-E323AF5EB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F457-8973-354A-9260-544DA2275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7489A-5566-3148-96D1-0D38DA5BC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0C407-A8ED-3A4C-9100-7867EC4B3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B4928-2C39-1F49-A58A-021513431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FC912-1AB0-474D-AE05-C1BA06C72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8DC16-3BFC-3347-A131-6D20E7013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57C56-5CA9-6940-A7A2-861866211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B98C1-0943-6440-AA14-2A3C042C9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ndara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8A636B97-C2AD-A046-90BB-A3CF605FA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Relationship Id="rId5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Relationship Id="rId5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3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z="3600" b="1"/>
              <a:t>TEACH-IN</a:t>
            </a:r>
          </a:p>
        </p:txBody>
      </p:sp>
      <p:sp>
        <p:nvSpPr>
          <p:cNvPr id="15363" name="Title 5"/>
          <p:cNvSpPr>
            <a:spLocks noGrp="1"/>
          </p:cNvSpPr>
          <p:nvPr>
            <p:ph type="ctrTitle" sz="quarter"/>
          </p:nvPr>
        </p:nvSpPr>
        <p:spPr>
          <a:ln w="0"/>
        </p:spPr>
        <p:txBody>
          <a:bodyPr/>
          <a:lstStyle/>
          <a:p>
            <a:pPr eaLnBrk="1" hangingPunct="1"/>
            <a:r>
              <a:rPr lang="en-US" smtClean="0"/>
              <a:t>Turbidimeter </a:t>
            </a:r>
            <a:r>
              <a:rPr lang="en-US" dirty="0"/>
              <a:t>Team</a:t>
            </a:r>
          </a:p>
        </p:txBody>
      </p:sp>
      <p:pic>
        <p:nvPicPr>
          <p:cNvPr id="1536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126163" y="2460625"/>
            <a:ext cx="3048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Julia Morris</a:t>
            </a:r>
          </a:p>
          <a:p>
            <a:pPr>
              <a:defRPr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Andrew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Gorodetsky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Heidi Rausch</a:t>
            </a:r>
          </a:p>
        </p:txBody>
      </p:sp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3386138" y="3263900"/>
            <a:ext cx="1857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Add clay</a:t>
            </a:r>
          </a:p>
          <a:p>
            <a:pPr>
              <a:buNone/>
            </a:pPr>
            <a:r>
              <a:rPr lang="en-US" dirty="0" smtClean="0"/>
              <a:t>2. Run pump system for 4 minutes</a:t>
            </a:r>
          </a:p>
          <a:p>
            <a:pPr>
              <a:buNone/>
            </a:pPr>
            <a:r>
              <a:rPr lang="en-US" dirty="0" smtClean="0"/>
              <a:t>3. Turn off pump</a:t>
            </a:r>
          </a:p>
          <a:p>
            <a:pPr>
              <a:buNone/>
            </a:pPr>
            <a:r>
              <a:rPr lang="en-US" dirty="0" smtClean="0"/>
              <a:t>4. Team member takes depth reading</a:t>
            </a:r>
          </a:p>
          <a:p>
            <a:pPr>
              <a:buNone/>
            </a:pPr>
            <a:r>
              <a:rPr lang="en-US" dirty="0" smtClean="0"/>
              <a:t>5. Turn on pump</a:t>
            </a:r>
          </a:p>
          <a:p>
            <a:pPr>
              <a:buNone/>
            </a:pPr>
            <a:r>
              <a:rPr lang="en-US" dirty="0" smtClean="0"/>
              <a:t>6. Wait 60 seconds</a:t>
            </a:r>
          </a:p>
          <a:p>
            <a:pPr>
              <a:buNone/>
            </a:pPr>
            <a:r>
              <a:rPr lang="en-US" dirty="0" smtClean="0"/>
              <a:t>7. Repeat steps 3 – 6 for each team member</a:t>
            </a:r>
          </a:p>
          <a:p>
            <a:pPr>
              <a:buNone/>
            </a:pPr>
            <a:r>
              <a:rPr lang="en-US" dirty="0" smtClean="0"/>
              <a:t>8. Repeat steps 1 – 7 for each addition of clay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 LED Results</a:t>
            </a:r>
            <a:endParaRPr lang="en-US" dirty="0"/>
          </a:p>
        </p:txBody>
      </p:sp>
      <p:pic>
        <p:nvPicPr>
          <p:cNvPr id="5124" name="Picture 4" descr="C:\Users\Julia\Dropbox\aguaclara fall 2011\turbidimeter\Final Report\Log-log  Plot Blue LE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8646" y="1981200"/>
            <a:ext cx="6546709" cy="396319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 LED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Relationship found</a:t>
            </a:r>
          </a:p>
          <a:p>
            <a:pPr lvl="1"/>
            <a:r>
              <a:rPr lang="en-US" dirty="0" smtClean="0"/>
              <a:t>Depth=715.2*(Turbidity)</a:t>
            </a:r>
            <a:r>
              <a:rPr lang="en-US" baseline="30000" dirty="0" smtClean="0"/>
              <a:t>-1.1119</a:t>
            </a:r>
          </a:p>
          <a:p>
            <a:pPr lvl="1"/>
            <a:endParaRPr lang="en-US" baseline="30000" dirty="0" smtClean="0"/>
          </a:p>
          <a:p>
            <a:r>
              <a:rPr lang="en-US" dirty="0" smtClean="0"/>
              <a:t>5 NTU can be measured at 119 cm</a:t>
            </a:r>
          </a:p>
          <a:p>
            <a:endParaRPr lang="en-US" dirty="0" smtClean="0"/>
          </a:p>
          <a:p>
            <a:r>
              <a:rPr lang="en-US" dirty="0" smtClean="0"/>
              <a:t>Larger R-squared value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Turbidimeter</a:t>
            </a:r>
            <a:r>
              <a:rPr lang="en-US" dirty="0" smtClean="0"/>
              <a:t> Future Work </a:t>
            </a:r>
            <a:endParaRPr lang="en-US" dirty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Revisiting the use of mirrors</a:t>
            </a:r>
          </a:p>
          <a:p>
            <a:r>
              <a:rPr lang="en-US" dirty="0" smtClean="0"/>
              <a:t>Using lights other than </a:t>
            </a:r>
            <a:r>
              <a:rPr lang="en-US" dirty="0" err="1" smtClean="0"/>
              <a:t>LEDs</a:t>
            </a:r>
            <a:endParaRPr lang="en-US" dirty="0" smtClean="0"/>
          </a:p>
          <a:p>
            <a:r>
              <a:rPr lang="en-US" dirty="0" smtClean="0"/>
              <a:t>Changing the HDPE block</a:t>
            </a:r>
          </a:p>
          <a:p>
            <a:r>
              <a:rPr lang="en-US" dirty="0" smtClean="0"/>
              <a:t>Using </a:t>
            </a:r>
            <a:r>
              <a:rPr lang="en-US" dirty="0" err="1" smtClean="0"/>
              <a:t>humic</a:t>
            </a:r>
            <a:r>
              <a:rPr lang="en-US" dirty="0" smtClean="0"/>
              <a:t> acid </a:t>
            </a:r>
          </a:p>
          <a:p>
            <a:r>
              <a:rPr lang="en-US" dirty="0" smtClean="0"/>
              <a:t>Write paper to be submitted to the Journal of Environmental Engineering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7652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0425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Turbidity?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Turbidity is caused by particles suspended in a water supply (sediment, phytoplankton, and pollutants)</a:t>
            </a:r>
          </a:p>
          <a:p>
            <a:r>
              <a:rPr lang="en-US"/>
              <a:t>Gives water a haziness or cloudiness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NTU = Nephelometric Turbidity Unit</a:t>
            </a:r>
          </a:p>
          <a:p>
            <a:pPr>
              <a:buFont typeface="Wingdings" charset="2"/>
              <a:buNone/>
            </a:pPr>
            <a:endParaRPr lang="en-US"/>
          </a:p>
          <a:p>
            <a:pPr>
              <a:buFont typeface="Wingdings" charset="2"/>
              <a:buNone/>
            </a:pPr>
            <a:endParaRPr lang="en-US"/>
          </a:p>
          <a:p>
            <a:pPr>
              <a:buFont typeface="Wingdings" charset="2"/>
              <a:buNone/>
            </a:pPr>
            <a:endParaRPr lang="en-US"/>
          </a:p>
          <a:p>
            <a:pPr>
              <a:buFont typeface="Wingdings" charset="2"/>
              <a:buNone/>
            </a:pPr>
            <a:endParaRPr lang="en-US"/>
          </a:p>
          <a:p>
            <a:pPr>
              <a:buFont typeface="Wingdings" charset="2"/>
              <a:buNone/>
            </a:pPr>
            <a:endParaRPr lang="en-US"/>
          </a:p>
          <a:p>
            <a:pPr>
              <a:buFont typeface="Wingdings" charset="2"/>
              <a:buNone/>
            </a:pPr>
            <a:endParaRPr lang="en-US"/>
          </a:p>
        </p:txBody>
      </p:sp>
      <p:pic>
        <p:nvPicPr>
          <p:cNvPr id="17412" name="Picture 3" descr="Untitle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810000"/>
            <a:ext cx="2554288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0425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measure it?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Gives a good approximation of how clean the water is</a:t>
            </a:r>
          </a:p>
          <a:p>
            <a:pPr>
              <a:buFont typeface="Wingdings" charset="2"/>
              <a:buNone/>
            </a:pPr>
            <a:endParaRPr lang="en-US"/>
          </a:p>
          <a:p>
            <a:r>
              <a:rPr lang="en-US"/>
              <a:t>Drinking water &lt;5 NTU</a:t>
            </a:r>
          </a:p>
          <a:p>
            <a:endParaRPr lang="en-US"/>
          </a:p>
          <a:p>
            <a:r>
              <a:rPr lang="en-US"/>
              <a:t>According to the WHO drinking water should be &lt;1.0 NTU</a:t>
            </a:r>
          </a:p>
        </p:txBody>
      </p:sp>
      <p:pic>
        <p:nvPicPr>
          <p:cNvPr id="18436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0425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/>
              <a:t>Electronic Turbidimeters too expensive</a:t>
            </a:r>
          </a:p>
          <a:p>
            <a:pPr>
              <a:buFont typeface="Wingdings" charset="2"/>
              <a:buNone/>
            </a:pPr>
            <a:endParaRPr lang="en-US"/>
          </a:p>
          <a:p>
            <a:r>
              <a:rPr lang="en-US"/>
              <a:t>Alternative handheld measurement</a:t>
            </a:r>
            <a:br>
              <a:rPr lang="en-US"/>
            </a:br>
            <a:r>
              <a:rPr lang="en-US"/>
              <a:t>	&lt;$20 for materials</a:t>
            </a:r>
          </a:p>
          <a:p>
            <a:endParaRPr lang="en-US"/>
          </a:p>
          <a:p>
            <a:pPr>
              <a:buFont typeface="Wingdings" charset="2"/>
              <a:buNone/>
            </a:pPr>
            <a:endParaRPr lang="en-US"/>
          </a:p>
        </p:txBody>
      </p:sp>
      <p:pic>
        <p:nvPicPr>
          <p:cNvPr id="19460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0425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turbidimeter0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4950" y="1371600"/>
            <a:ext cx="382905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0712111234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371600"/>
            <a:ext cx="533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Turbidimeter</a:t>
            </a:r>
            <a:r>
              <a:rPr lang="en-US" dirty="0" smtClean="0"/>
              <a:t> Goals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 Current Prototype only measures down to 15 NTU </a:t>
            </a:r>
          </a:p>
          <a:p>
            <a:r>
              <a:rPr lang="en-US" dirty="0" smtClean="0"/>
              <a:t>Would like  a low cost </a:t>
            </a:r>
            <a:r>
              <a:rPr lang="en-US" dirty="0" err="1" smtClean="0"/>
              <a:t>turbidimeter</a:t>
            </a:r>
            <a:r>
              <a:rPr lang="en-US" dirty="0" smtClean="0"/>
              <a:t> that can read down to 5 NTU or lower</a:t>
            </a:r>
          </a:p>
          <a:p>
            <a:r>
              <a:rPr lang="en-US" dirty="0" smtClean="0"/>
              <a:t>Improve prototype by either lowering cost or improving reading accuracy</a:t>
            </a:r>
            <a:endParaRPr lang="en-US" dirty="0"/>
          </a:p>
        </p:txBody>
      </p:sp>
      <p:pic>
        <p:nvPicPr>
          <p:cNvPr id="5" name="Picture 4" descr="finaldesign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3647" y="1828800"/>
            <a:ext cx="3036722" cy="41148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Mirror Design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Double the light path using a mirror</a:t>
            </a:r>
          </a:p>
          <a:p>
            <a:endParaRPr lang="en-US" dirty="0" smtClean="0"/>
          </a:p>
          <a:p>
            <a:r>
              <a:rPr lang="en-US" dirty="0" smtClean="0"/>
              <a:t>Light source at top</a:t>
            </a:r>
          </a:p>
          <a:p>
            <a:endParaRPr lang="en-US" dirty="0" smtClean="0"/>
          </a:p>
          <a:p>
            <a:r>
              <a:rPr lang="en-US" dirty="0" smtClean="0"/>
              <a:t>Mirror attached to the end of the lowering rod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Julia\Dropbox\aguaclara fall 2011\turbidimeter\Final Report\Mirror Component Desig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7335" y="1600200"/>
            <a:ext cx="3380329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Mirror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Aligning mirror and LED pattern was difficult</a:t>
            </a:r>
          </a:p>
          <a:p>
            <a:endParaRPr lang="en-US" dirty="0" smtClean="0"/>
          </a:p>
          <a:p>
            <a:r>
              <a:rPr lang="en-US" dirty="0" smtClean="0"/>
              <a:t>Solutions cost too much</a:t>
            </a:r>
          </a:p>
          <a:p>
            <a:endParaRPr lang="en-US" dirty="0" smtClean="0"/>
          </a:p>
          <a:p>
            <a:r>
              <a:rPr lang="en-US" dirty="0" smtClean="0"/>
              <a:t>Focus on LED design 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Colored LED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Colored LED light (blue, green, and red)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Diffuser with pattern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Lowering rod</a:t>
            </a:r>
          </a:p>
        </p:txBody>
      </p:sp>
      <p:pic>
        <p:nvPicPr>
          <p:cNvPr id="3074" name="Picture 2" descr="C:\Users\Julia\Dropbox\aguaclara fall 2011\turbidimeter\Final Report\finaldesignsmal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1874520" cy="2540000"/>
          </a:xfrm>
          <a:prstGeom prst="rect">
            <a:avLst/>
          </a:prstGeom>
          <a:noFill/>
        </p:spPr>
      </p:pic>
      <p:pic>
        <p:nvPicPr>
          <p:cNvPr id="3075" name="Picture 3" descr="C:\Users\Julia\Dropbox\aguaclara fall 2011\turbidimeter\Final Report\Blue LED ligh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86200"/>
            <a:ext cx="2190750" cy="21907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pic>
        <p:nvPicPr>
          <p:cNvPr id="4098" name="Picture 2" descr="C:\Users\Julia\Dropbox\aguaclara fall 2011\turbidimeter\Final Report\Contstant Mix Schematic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445" y="1600200"/>
            <a:ext cx="7177110" cy="4525963"/>
          </a:xfrm>
          <a:prstGeom prst="rect">
            <a:avLst/>
          </a:prstGeom>
          <a:noFill/>
        </p:spPr>
      </p:pic>
      <p:grpSp>
        <p:nvGrpSpPr>
          <p:cNvPr id="3" name="Group 6"/>
          <p:cNvGrpSpPr/>
          <p:nvPr/>
        </p:nvGrpSpPr>
        <p:grpSpPr>
          <a:xfrm>
            <a:off x="876300" y="1752600"/>
            <a:ext cx="7391400" cy="4435042"/>
            <a:chOff x="914400" y="1828800"/>
            <a:chExt cx="7391400" cy="4435042"/>
          </a:xfrm>
        </p:grpSpPr>
        <p:pic>
          <p:nvPicPr>
            <p:cNvPr id="4" name="Picture 3" descr="C:\Users\Julia\Downloads\photo (5)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1828800"/>
              <a:ext cx="2667000" cy="4419600"/>
            </a:xfrm>
            <a:prstGeom prst="rect">
              <a:avLst/>
            </a:prstGeom>
            <a:noFill/>
          </p:spPr>
        </p:pic>
        <p:pic>
          <p:nvPicPr>
            <p:cNvPr id="5" name="Picture 4" descr="C:\Users\Julia\Downloads\photo (4).JP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14400" y="1828800"/>
              <a:ext cx="4676103" cy="443504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341</Words>
  <Application>Microsoft Macintosh PowerPoint</Application>
  <PresentationFormat>On-screen Show (4:3)</PresentationFormat>
  <Paragraphs>80</Paragraphs>
  <Slides>13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2_AguaClara the road</vt:lpstr>
      <vt:lpstr>1_AguaClara the road</vt:lpstr>
      <vt:lpstr>Turbidimeter Team</vt:lpstr>
      <vt:lpstr>What is Turbidity?</vt:lpstr>
      <vt:lpstr>Why measure it?</vt:lpstr>
      <vt:lpstr>Measurement</vt:lpstr>
      <vt:lpstr>Turbidimeter Goals </vt:lpstr>
      <vt:lpstr>Mirror Design</vt:lpstr>
      <vt:lpstr>Problems with Mirror Design</vt:lpstr>
      <vt:lpstr>Colored LED design</vt:lpstr>
      <vt:lpstr>Experimental Setup</vt:lpstr>
      <vt:lpstr>Experimental Methods</vt:lpstr>
      <vt:lpstr>Blue LED Results</vt:lpstr>
      <vt:lpstr>Blue LED Analysis</vt:lpstr>
      <vt:lpstr>Turbidimeter Future Work 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Turbidimeter Team</dc:title>
  <dc:creator>Heidi Rausch</dc:creator>
  <cp:lastModifiedBy>Heidi Rausch</cp:lastModifiedBy>
  <cp:revision>1</cp:revision>
  <dcterms:created xsi:type="dcterms:W3CDTF">2011-12-05T03:44:08Z</dcterms:created>
  <dcterms:modified xsi:type="dcterms:W3CDTF">2011-12-05T03:47:07Z</dcterms:modified>
</cp:coreProperties>
</file>