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50" r:id="rId2"/>
  </p:sldMasterIdLst>
  <p:notesMasterIdLst>
    <p:notesMasterId r:id="rId39"/>
  </p:notesMasterIdLst>
  <p:handoutMasterIdLst>
    <p:handoutMasterId r:id="rId40"/>
  </p:handoutMasterIdLst>
  <p:sldIdLst>
    <p:sldId id="358" r:id="rId3"/>
    <p:sldId id="370" r:id="rId4"/>
    <p:sldId id="397" r:id="rId5"/>
    <p:sldId id="400" r:id="rId6"/>
    <p:sldId id="398" r:id="rId7"/>
    <p:sldId id="396" r:id="rId8"/>
    <p:sldId id="399" r:id="rId9"/>
    <p:sldId id="373" r:id="rId10"/>
    <p:sldId id="376" r:id="rId11"/>
    <p:sldId id="374" r:id="rId12"/>
    <p:sldId id="394" r:id="rId13"/>
    <p:sldId id="372" r:id="rId14"/>
    <p:sldId id="359" r:id="rId15"/>
    <p:sldId id="371" r:id="rId16"/>
    <p:sldId id="377" r:id="rId17"/>
    <p:sldId id="360" r:id="rId18"/>
    <p:sldId id="364" r:id="rId19"/>
    <p:sldId id="365" r:id="rId20"/>
    <p:sldId id="381" r:id="rId21"/>
    <p:sldId id="380" r:id="rId22"/>
    <p:sldId id="382" r:id="rId23"/>
    <p:sldId id="383" r:id="rId24"/>
    <p:sldId id="378" r:id="rId25"/>
    <p:sldId id="379" r:id="rId26"/>
    <p:sldId id="366" r:id="rId27"/>
    <p:sldId id="384" r:id="rId28"/>
    <p:sldId id="385" r:id="rId29"/>
    <p:sldId id="386" r:id="rId30"/>
    <p:sldId id="363" r:id="rId31"/>
    <p:sldId id="391" r:id="rId32"/>
    <p:sldId id="362" r:id="rId33"/>
    <p:sldId id="387" r:id="rId34"/>
    <p:sldId id="388" r:id="rId35"/>
    <p:sldId id="390" r:id="rId36"/>
    <p:sldId id="361" r:id="rId37"/>
    <p:sldId id="389" r:id="rId38"/>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165F9"/>
    <a:srgbClr val="00FF00"/>
    <a:srgbClr val="66FF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8" autoAdjust="0"/>
    <p:restoredTop sz="94660"/>
  </p:normalViewPr>
  <p:slideViewPr>
    <p:cSldViewPr>
      <p:cViewPr varScale="1">
        <p:scale>
          <a:sx n="111" d="100"/>
          <a:sy n="111" d="100"/>
        </p:scale>
        <p:origin x="-71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565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1"/>
            </a:lvl1pPr>
          </a:lstStyle>
          <a:p>
            <a:endParaRPr lang="en-US"/>
          </a:p>
        </p:txBody>
      </p:sp>
      <p:sp>
        <p:nvSpPr>
          <p:cNvPr id="15565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1"/>
            </a:lvl1pPr>
          </a:lstStyle>
          <a:p>
            <a:fld id="{494B1A99-F483-49F0-AECF-379182E72BF5}" type="datetimeFigureOut">
              <a:rPr lang="en-US"/>
              <a:pPr/>
              <a:t>2/19/2011</a:t>
            </a:fld>
            <a:endParaRPr lang="en-US"/>
          </a:p>
        </p:txBody>
      </p:sp>
      <p:sp>
        <p:nvSpPr>
          <p:cNvPr id="15565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1"/>
            </a:lvl1pPr>
          </a:lstStyle>
          <a:p>
            <a:endParaRPr lang="en-US"/>
          </a:p>
        </p:txBody>
      </p:sp>
      <p:sp>
        <p:nvSpPr>
          <p:cNvPr id="15565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1"/>
            </a:lvl1pPr>
          </a:lstStyle>
          <a:p>
            <a:fld id="{9B000769-E60D-431D-BEF2-1F30D8FF9913}"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defTabSz="966788">
              <a:defRPr sz="1300"/>
            </a:lvl1pPr>
          </a:lstStyle>
          <a:p>
            <a:endParaRPr lang="es-HN"/>
          </a:p>
        </p:txBody>
      </p:sp>
      <p:sp>
        <p:nvSpPr>
          <p:cNvPr id="4099" name="Rectangle 3"/>
          <p:cNvSpPr>
            <a:spLocks noGrp="1" noChangeArrowheads="1"/>
          </p:cNvSpPr>
          <p:nvPr>
            <p:ph type="dt" idx="1"/>
          </p:nvPr>
        </p:nvSpPr>
        <p:spPr bwMode="auto">
          <a:xfrm>
            <a:off x="4143375" y="0"/>
            <a:ext cx="3170238" cy="479425"/>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lvl1pPr algn="r" defTabSz="966788">
              <a:defRPr sz="1300"/>
            </a:lvl1pPr>
          </a:lstStyle>
          <a:p>
            <a:endParaRPr lang="es-HN"/>
          </a:p>
        </p:txBody>
      </p:sp>
      <p:sp>
        <p:nvSpPr>
          <p:cNvPr id="1843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defTabSz="966788">
              <a:defRPr sz="1300"/>
            </a:lvl1pPr>
          </a:lstStyle>
          <a:p>
            <a:endParaRPr lang="es-HN"/>
          </a:p>
        </p:txBody>
      </p:sp>
      <p:sp>
        <p:nvSpPr>
          <p:cNvPr id="4103"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p:spPr>
        <p:txBody>
          <a:bodyPr vert="horz" wrap="square" lIns="96661" tIns="48331" rIns="96661" bIns="48331" numCol="1" anchor="b" anchorCtr="0" compatLnSpc="1">
            <a:prstTxWarp prst="textNoShape">
              <a:avLst/>
            </a:prstTxWarp>
          </a:bodyPr>
          <a:lstStyle>
            <a:lvl1pPr algn="r" defTabSz="966788">
              <a:defRPr sz="1300"/>
            </a:lvl1pPr>
          </a:lstStyle>
          <a:p>
            <a:fld id="{B41D8EC2-A0E9-457F-B1CC-A5C98B015440}"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www.wssinfo.org/fileadmin/user_upload/resources/1278061137-JMP_report_2010_en.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wssinfo.org/fileadmin/user_upload/resources/1278061137-JMP_report_2010_en.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Rot="1" noChangeAspect="1" noChangeArrowheads="1" noTextEdit="1"/>
          </p:cNvSpPr>
          <p:nvPr>
            <p:ph type="sldImg"/>
          </p:nvPr>
        </p:nvSpPr>
        <p:spPr>
          <a:ln/>
        </p:spPr>
      </p:sp>
      <p:sp>
        <p:nvSpPr>
          <p:cNvPr id="166915" name="Rectangle 3"/>
          <p:cNvSpPr>
            <a:spLocks noGrp="1" noChangeArrowheads="1"/>
          </p:cNvSpPr>
          <p:nvPr>
            <p:ph type="body" idx="1"/>
          </p:nvPr>
        </p:nvSpPr>
        <p:spPr/>
        <p:txBody>
          <a:bodyPr/>
          <a:lstStyle/>
          <a:p>
            <a:endParaRPr lang="es-HN"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a:t>
            </a:r>
            <a:r>
              <a:rPr lang="en-US" baseline="0" dirty="0" smtClean="0"/>
              <a:t> know this isn’t always possible…</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15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http://www.wssinfo.org/fileadmin/user_upload/resources/1278061137-JMP_report_2010_en.pdf</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http://www.wssinfo.org/fileadmin/user_upload/resources/1278061137-JMP_report_2010_en.pdf</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681D01-6608-4BFC-9CC8-7FA99C5B9460}" type="slidenum">
              <a:rPr lang="en-US"/>
              <a:pPr/>
              <a:t>8</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xfrm>
            <a:off x="974725" y="6586538"/>
            <a:ext cx="1276350" cy="277812"/>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19FBF6B-93B4-4648-BD40-02422F21E951}" type="slidenum">
              <a:rPr lang="en-US"/>
              <a:pPr/>
              <a:t>9</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xfrm>
            <a:off x="974725" y="6586538"/>
            <a:ext cx="1276350" cy="277812"/>
          </a:xfrm>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BD9344-B239-4217-821F-9424B876343B}" type="slidenum">
              <a:rPr lang="en-US"/>
              <a:pPr/>
              <a:t>10</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xfrm>
            <a:off x="974725" y="6586538"/>
            <a:ext cx="1276350" cy="277812"/>
          </a:xfrm>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681D01-6608-4BFC-9CC8-7FA99C5B9460}" type="slidenum">
              <a:rPr lang="en-US"/>
              <a:pPr/>
              <a:t>11</a:t>
            </a:fld>
            <a:endParaRPr lang="en-US"/>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xfrm>
            <a:off x="974725" y="6586538"/>
            <a:ext cx="1276350" cy="277812"/>
          </a:xfrm>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http://www.news.cornell.edu/stories/Jan10/BrashearsHappy.html</a:t>
            </a:r>
            <a:endParaRPr lang="en-US" dirty="0"/>
          </a:p>
        </p:txBody>
      </p:sp>
      <p:sp>
        <p:nvSpPr>
          <p:cNvPr id="4" name="Slide Number Placeholder 3"/>
          <p:cNvSpPr>
            <a:spLocks noGrp="1"/>
          </p:cNvSpPr>
          <p:nvPr>
            <p:ph type="sldNum" sz="quarter" idx="10"/>
          </p:nvPr>
        </p:nvSpPr>
        <p:spPr/>
        <p:txBody>
          <a:bodyPr/>
          <a:lstStyle/>
          <a:p>
            <a:fld id="{B41D8EC2-A0E9-457F-B1CC-A5C98B015440}" type="slidenum">
              <a:rPr lang="en-US" smtClean="0"/>
              <a:pPr/>
              <a:t>13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04800"/>
            <a:ext cx="220980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 y="304800"/>
            <a:ext cx="647700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524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47800" y="304800"/>
            <a:ext cx="7467600" cy="914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52400" y="1447800"/>
            <a:ext cx="8839200" cy="4953000"/>
          </a:xfrm>
        </p:spPr>
        <p:txBody>
          <a:bodyPr/>
          <a:lstStyle/>
          <a:p>
            <a:pPr lvl="0"/>
            <a:endParaRPr lang="en-US" noProof="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447800" y="304800"/>
            <a:ext cx="7467600" cy="9144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524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4478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524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4000500"/>
            <a:ext cx="4343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8850"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s-HN"/>
          </a:p>
        </p:txBody>
      </p:sp>
      <p:sp>
        <p:nvSpPr>
          <p:cNvPr id="78855" name="Rectangle 7"/>
          <p:cNvSpPr>
            <a:spLocks noGrp="1" noChangeArrowheads="1"/>
          </p:cNvSpPr>
          <p:nvPr>
            <p:ph type="dt" sz="half" idx="2"/>
          </p:nvPr>
        </p:nvSpPr>
        <p:spPr/>
        <p:txBody>
          <a:bodyPr/>
          <a:lstStyle>
            <a:lvl1pPr>
              <a:defRPr>
                <a:latin typeface="Arial" charset="0"/>
              </a:defRPr>
            </a:lvl1pPr>
          </a:lstStyle>
          <a:p>
            <a:fld id="{D010D19D-E8F4-46D5-B28A-A3FEFBBC1B5D}" type="datetimeFigureOut">
              <a:rPr lang="en-US"/>
              <a:pPr/>
              <a:t>2/19/2011</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7" name="Rectangle 9"/>
          <p:cNvSpPr>
            <a:spLocks noGrp="1" noChangeArrowheads="1"/>
          </p:cNvSpPr>
          <p:nvPr>
            <p:ph type="sldNum" sz="quarter" idx="4"/>
          </p:nvPr>
        </p:nvSpPr>
        <p:spPr/>
        <p:txBody>
          <a:bodyPr/>
          <a:lstStyle>
            <a:lvl1pPr>
              <a:defRPr>
                <a:latin typeface="Arial" charset="0"/>
              </a:defRPr>
            </a:lvl1pPr>
          </a:lstStyle>
          <a:p>
            <a:fld id="{598B1A88-A749-4CC2-9A45-355AB6EE232C}" type="slidenum">
              <a:rPr lang="en-US"/>
              <a:pPr/>
              <a:t>‹#›</a:t>
            </a:fld>
            <a:endParaRPr lang="en-US"/>
          </a:p>
        </p:txBody>
      </p:sp>
      <p:sp>
        <p:nvSpPr>
          <p:cNvPr id="7885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8860" name="Picture 12"/>
          <p:cNvPicPr>
            <a:picLocks noChangeAspect="1" noChangeArrowheads="1"/>
          </p:cNvPicPr>
          <p:nvPr userDrawn="1"/>
        </p:nvPicPr>
        <p:blipFill>
          <a:blip r:embed="rId3" cstate="print">
            <a:clrChange>
              <a:clrFrom>
                <a:srgbClr val="FFFFFF"/>
              </a:clrFrom>
              <a:clrTo>
                <a:srgbClr val="FFFFFF">
                  <a:alpha val="0"/>
                </a:srgbClr>
              </a:clrTo>
            </a:clrChange>
          </a:blip>
          <a:srcRect/>
          <a:stretch>
            <a:fillRect/>
          </a:stretch>
        </p:blipFill>
        <p:spPr bwMode="auto">
          <a:xfrm>
            <a:off x="4800600" y="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E9592E4-F34A-4AC3-80D4-D1D9C35E6743}" type="datetimeFigureOut">
              <a:rPr lang="en-US"/>
              <a:pPr/>
              <a:t>2/19/2011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D44171A-7A35-4D5F-8827-1F4D3D8C70DF}" type="slidenum">
              <a:rPr lang="en-US"/>
              <a:pPr/>
              <a:t>‹#›</a:t>
            </a:fld>
            <a:endParaRPr lang="en-US"/>
          </a:p>
        </p:txBody>
      </p:sp>
    </p:spTree>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9207388A-B88C-4557-A8D5-92357727A665}" type="datetimeFigureOut">
              <a:rPr lang="en-US"/>
              <a:pPr/>
              <a:t>2/19/2011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A6F60-EF66-41CF-B501-E4EE2490F3C3}" type="slidenum">
              <a:rPr lang="en-US"/>
              <a:pPr/>
              <a:t>‹#›</a:t>
            </a:fld>
            <a:endParaRPr lang="en-US"/>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B17D336-912D-40F9-A85D-4492C831E528}" type="datetimeFigureOut">
              <a:rPr lang="en-US"/>
              <a:pPr/>
              <a:t>2/19/2011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93C4D00-D2EC-4A77-B917-CB82B98B5366}" type="slidenum">
              <a:rPr lang="en-US"/>
              <a:pPr/>
              <a:t>‹#›</a:t>
            </a:fld>
            <a:endParaRPr lang="en-US"/>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D5894B8D-1F92-43B3-9EB3-59DA1A85F8C0}" type="datetimeFigureOut">
              <a:rPr lang="en-US"/>
              <a:pPr/>
              <a:t>2/19/2011</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E0FE347-EE72-462D-B675-71F29EDFB789}"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798D467-C720-4D88-A24F-05A92E51D7A9}" type="datetimeFigureOut">
              <a:rPr lang="en-US"/>
              <a:pPr/>
              <a:t>2/19/2011</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58240DEF-B945-44BE-B57F-AA1AB7DA7492}" type="slidenum">
              <a:rPr lang="en-US"/>
              <a:pPr/>
              <a:t>‹#›</a:t>
            </a:fld>
            <a:endParaRPr lang="en-US"/>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F0D4F05-8246-4E34-B549-A3CFB066B7BF}" type="datetimeFigureOut">
              <a:rPr lang="en-US"/>
              <a:pPr/>
              <a:t>2/19/2011</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5668A20A-DFDA-4CCA-A0C0-E722BD139090}" type="slidenum">
              <a:rPr lang="en-US"/>
              <a:pPr/>
              <a:t>‹#›</a:t>
            </a:fld>
            <a:endParaRPr lang="en-US"/>
          </a:p>
        </p:txBody>
      </p:sp>
    </p:spTree>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457FE65-FB6F-44AF-AFD5-81ABBBB677FF}" type="datetimeFigureOut">
              <a:rPr lang="en-US"/>
              <a:pPr/>
              <a:t>2/19/2011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1B511E2-EE6B-4F76-8C80-6D5FB517C9B7}" type="slidenum">
              <a:rPr lang="en-US"/>
              <a:pPr/>
              <a:t>‹#›</a:t>
            </a:fld>
            <a:endParaRPr lang="en-US"/>
          </a:p>
        </p:txBody>
      </p:sp>
    </p:spTree>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2F39018C-9CC6-45B3-8F76-1F282899F823}" type="datetimeFigureOut">
              <a:rPr lang="en-US"/>
              <a:pPr/>
              <a:t>2/19/2011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42CFC1F-205D-4BB6-8AFD-5B457649403E}" type="slidenum">
              <a:rPr lang="en-US"/>
              <a:pPr/>
              <a:t>‹#›</a:t>
            </a:fld>
            <a:endParaRPr lang="en-US"/>
          </a:p>
        </p:txBody>
      </p:sp>
    </p:spTree>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82B8DCAE-CCC7-4A18-8A75-4B13CB468722}" type="datetimeFigureOut">
              <a:rPr lang="en-US"/>
              <a:pPr/>
              <a:t>2/19/2011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D0E7663-C292-4EC0-A62D-44B51312C978}" type="slidenum">
              <a:rPr lang="en-US"/>
              <a:pPr/>
              <a:t>‹#›</a:t>
            </a:fld>
            <a:endParaRPr lang="en-US"/>
          </a:p>
        </p:txBody>
      </p:sp>
    </p:spTree>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24CEDEA-DCB4-418A-AA08-AA8A66A5870F}" type="datetimeFigureOut">
              <a:rPr lang="en-US"/>
              <a:pPr/>
              <a:t>2/19/2011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34EE29E-A6E8-4428-99C0-AA55561836F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3434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447800" y="3048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152400" y="1447800"/>
            <a:ext cx="8839200"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ChangeArrowheads="1"/>
          </p:cNvSpPr>
          <p:nvPr/>
        </p:nvSpPr>
        <p:spPr bwMode="auto">
          <a:xfrm>
            <a:off x="0" y="0"/>
            <a:ext cx="9144000" cy="3048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3" name="Rectangle 5"/>
          <p:cNvSpPr>
            <a:spLocks noChangeArrowheads="1"/>
          </p:cNvSpPr>
          <p:nvPr/>
        </p:nvSpPr>
        <p:spPr bwMode="auto">
          <a:xfrm>
            <a:off x="0" y="6629400"/>
            <a:ext cx="9144000" cy="228600"/>
          </a:xfrm>
          <a:prstGeom prst="rect">
            <a:avLst/>
          </a:prstGeom>
          <a:solidFill>
            <a:srgbClr val="003366"/>
          </a:solidFill>
          <a:ln w="9525">
            <a:noFill/>
            <a:miter lim="800000"/>
            <a:headEnd/>
            <a:tailEnd/>
          </a:ln>
          <a:effectLst/>
        </p:spPr>
        <p:txBody>
          <a:bodyPr wrap="none" anchor="ctr"/>
          <a:lstStyle/>
          <a:p>
            <a:pPr>
              <a:defRPr/>
            </a:pPr>
            <a:endParaRPr lang="en-US"/>
          </a:p>
        </p:txBody>
      </p:sp>
      <p:sp>
        <p:nvSpPr>
          <p:cNvPr id="48134" name="Line 6"/>
          <p:cNvSpPr>
            <a:spLocks noChangeShapeType="1"/>
          </p:cNvSpPr>
          <p:nvPr/>
        </p:nvSpPr>
        <p:spPr bwMode="auto">
          <a:xfrm>
            <a:off x="0" y="1219200"/>
            <a:ext cx="7086600" cy="0"/>
          </a:xfrm>
          <a:prstGeom prst="line">
            <a:avLst/>
          </a:prstGeom>
          <a:noFill/>
          <a:ln w="60325">
            <a:solidFill>
              <a:srgbClr val="C90000"/>
            </a:solidFill>
            <a:round/>
            <a:headEnd/>
            <a:tailEnd/>
          </a:ln>
          <a:effectLst/>
        </p:spPr>
        <p:txBody>
          <a:bodyPr/>
          <a:lstStyle/>
          <a:p>
            <a:pPr>
              <a:defRPr/>
            </a:pPr>
            <a:endParaRPr lang="en-US"/>
          </a:p>
        </p:txBody>
      </p:sp>
      <p:sp>
        <p:nvSpPr>
          <p:cNvPr id="48135" name="Text Box 7"/>
          <p:cNvSpPr txBox="1">
            <a:spLocks noChangeArrowheads="1"/>
          </p:cNvSpPr>
          <p:nvPr/>
        </p:nvSpPr>
        <p:spPr bwMode="auto">
          <a:xfrm>
            <a:off x="5334000" y="6400800"/>
            <a:ext cx="3429000" cy="366713"/>
          </a:xfrm>
          <a:prstGeom prst="rect">
            <a:avLst/>
          </a:prstGeom>
          <a:noFill/>
          <a:ln w="9525">
            <a:noFill/>
            <a:miter lim="800000"/>
            <a:headEnd/>
            <a:tailEnd/>
          </a:ln>
          <a:effectLst/>
        </p:spPr>
        <p:txBody>
          <a:bodyPr>
            <a:spAutoFit/>
          </a:bodyPr>
          <a:lstStyle/>
          <a:p>
            <a:pPr>
              <a:spcBef>
                <a:spcPct val="50000"/>
              </a:spcBef>
              <a:defRPr/>
            </a:pPr>
            <a:endParaRPr lang="en-US"/>
          </a:p>
        </p:txBody>
      </p:sp>
      <p:sp>
        <p:nvSpPr>
          <p:cNvPr id="48136" name="AutoShape 8"/>
          <p:cNvSpPr>
            <a:spLocks noChangeArrowheads="1"/>
          </p:cNvSpPr>
          <p:nvPr/>
        </p:nvSpPr>
        <p:spPr bwMode="auto">
          <a:xfrm rot="5400000">
            <a:off x="533400" y="-304800"/>
            <a:ext cx="990600" cy="2057400"/>
          </a:xfrm>
          <a:prstGeom prst="rtTriangle">
            <a:avLst/>
          </a:prstGeom>
          <a:solidFill>
            <a:srgbClr val="003366"/>
          </a:solidFill>
          <a:ln w="9525">
            <a:noFill/>
            <a:miter lim="800000"/>
            <a:headEnd/>
            <a:tailEnd/>
          </a:ln>
          <a:effectLst/>
        </p:spPr>
        <p:txBody>
          <a:bodyPr wrap="none" anchor="ctr"/>
          <a:lstStyle/>
          <a:p>
            <a:pPr>
              <a:defRPr/>
            </a:pPr>
            <a:endParaRPr lang="en-US"/>
          </a:p>
        </p:txBody>
      </p:sp>
      <p:sp>
        <p:nvSpPr>
          <p:cNvPr id="48137" name="AutoShape 9"/>
          <p:cNvSpPr>
            <a:spLocks noChangeArrowheads="1"/>
          </p:cNvSpPr>
          <p:nvPr/>
        </p:nvSpPr>
        <p:spPr bwMode="auto">
          <a:xfrm rot="10800000">
            <a:off x="4648200" y="6477000"/>
            <a:ext cx="4495800" cy="1524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rgbClr val="003366"/>
          </a:solidFill>
          <a:ln w="9525">
            <a:noFill/>
            <a:miter lim="800000"/>
            <a:headEnd/>
            <a:tailEnd/>
          </a:ln>
          <a:effectLst/>
        </p:spPr>
        <p:txBody>
          <a:bodyPr wrap="none" anchor="ctr"/>
          <a:lstStyle/>
          <a:p>
            <a:pPr>
              <a:defRPr/>
            </a:pPr>
            <a:endParaRPr lang="en-US"/>
          </a:p>
        </p:txBody>
      </p:sp>
      <p:sp>
        <p:nvSpPr>
          <p:cNvPr id="48138" name="Text Box 10"/>
          <p:cNvSpPr txBox="1">
            <a:spLocks noChangeArrowheads="1"/>
          </p:cNvSpPr>
          <p:nvPr/>
        </p:nvSpPr>
        <p:spPr bwMode="auto">
          <a:xfrm>
            <a:off x="5105400" y="6491288"/>
            <a:ext cx="3733800" cy="366712"/>
          </a:xfrm>
          <a:prstGeom prst="rect">
            <a:avLst/>
          </a:prstGeom>
          <a:noFill/>
          <a:ln w="9525">
            <a:noFill/>
            <a:miter lim="800000"/>
            <a:headEnd/>
            <a:tailEnd/>
          </a:ln>
          <a:effectLst/>
        </p:spPr>
        <p:txBody>
          <a:bodyPr>
            <a:spAutoFit/>
          </a:bodyPr>
          <a:lstStyle/>
          <a:p>
            <a:pPr algn="ctr">
              <a:spcBef>
                <a:spcPct val="50000"/>
              </a:spcBef>
              <a:defRPr/>
            </a:pPr>
            <a:r>
              <a:rPr lang="en-US" b="1">
                <a:solidFill>
                  <a:srgbClr val="CC0000"/>
                </a:solidFill>
              </a:rPr>
              <a:t>AguaClara</a:t>
            </a:r>
          </a:p>
        </p:txBody>
      </p:sp>
      <p:pic>
        <p:nvPicPr>
          <p:cNvPr id="3083" name="Picture 11"/>
          <p:cNvPicPr>
            <a:picLocks noChangeAspect="1" noChangeArrowheads="1"/>
          </p:cNvPicPr>
          <p:nvPr/>
        </p:nvPicPr>
        <p:blipFill>
          <a:blip r:embed="rId16" cstate="print">
            <a:clrChange>
              <a:clrFrom>
                <a:srgbClr val="FFFFFF"/>
              </a:clrFrom>
              <a:clrTo>
                <a:srgbClr val="FFFFFF">
                  <a:alpha val="0"/>
                </a:srgbClr>
              </a:clrTo>
            </a:clrChange>
          </a:blip>
          <a:srcRect/>
          <a:stretch>
            <a:fillRect/>
          </a:stretch>
        </p:blipFill>
        <p:spPr bwMode="auto">
          <a:xfrm>
            <a:off x="214313" y="195263"/>
            <a:ext cx="1295400" cy="9540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Lst>
  <p:timing>
    <p:tnLst>
      <p:par>
        <p:cTn id="1" dur="indefinite" restart="never" nodeType="tmRoot"/>
      </p:par>
    </p:tnLst>
  </p:timing>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Black" pitchFamily="34" charset="0"/>
          <a:cs typeface="Arial" charset="0"/>
        </a:defRPr>
      </a:lvl2pPr>
      <a:lvl3pPr algn="ctr" rtl="0" eaLnBrk="0" fontAlgn="base" hangingPunct="0">
        <a:spcBef>
          <a:spcPct val="0"/>
        </a:spcBef>
        <a:spcAft>
          <a:spcPct val="0"/>
        </a:spcAft>
        <a:defRPr sz="3200" b="1">
          <a:solidFill>
            <a:schemeClr val="tx2"/>
          </a:solidFill>
          <a:latin typeface="Arial Black" pitchFamily="34" charset="0"/>
          <a:cs typeface="Arial" charset="0"/>
        </a:defRPr>
      </a:lvl3pPr>
      <a:lvl4pPr algn="ctr" rtl="0" eaLnBrk="0" fontAlgn="base" hangingPunct="0">
        <a:spcBef>
          <a:spcPct val="0"/>
        </a:spcBef>
        <a:spcAft>
          <a:spcPct val="0"/>
        </a:spcAft>
        <a:defRPr sz="3200" b="1">
          <a:solidFill>
            <a:schemeClr val="tx2"/>
          </a:solidFill>
          <a:latin typeface="Arial Black" pitchFamily="34" charset="0"/>
          <a:cs typeface="Arial" charset="0"/>
        </a:defRPr>
      </a:lvl4pPr>
      <a:lvl5pPr algn="ctr" rtl="0" eaLnBrk="0" fontAlgn="base" hangingPunct="0">
        <a:spcBef>
          <a:spcPct val="0"/>
        </a:spcBef>
        <a:spcAft>
          <a:spcPct val="0"/>
        </a:spcAft>
        <a:defRPr sz="3200" b="1">
          <a:solidFill>
            <a:schemeClr val="tx2"/>
          </a:solidFill>
          <a:latin typeface="Arial Black" pitchFamily="34" charset="0"/>
          <a:cs typeface="Arial" charset="0"/>
        </a:defRPr>
      </a:lvl5pPr>
      <a:lvl6pPr marL="457200" algn="ctr" rtl="0" fontAlgn="base">
        <a:spcBef>
          <a:spcPct val="0"/>
        </a:spcBef>
        <a:spcAft>
          <a:spcPct val="0"/>
        </a:spcAft>
        <a:defRPr sz="3200" b="1">
          <a:solidFill>
            <a:schemeClr val="tx2"/>
          </a:solidFill>
          <a:latin typeface="Arial Black" pitchFamily="34" charset="0"/>
          <a:cs typeface="Arial" charset="0"/>
        </a:defRPr>
      </a:lvl6pPr>
      <a:lvl7pPr marL="914400" algn="ctr" rtl="0" fontAlgn="base">
        <a:spcBef>
          <a:spcPct val="0"/>
        </a:spcBef>
        <a:spcAft>
          <a:spcPct val="0"/>
        </a:spcAft>
        <a:defRPr sz="3200" b="1">
          <a:solidFill>
            <a:schemeClr val="tx2"/>
          </a:solidFill>
          <a:latin typeface="Arial Black" pitchFamily="34" charset="0"/>
          <a:cs typeface="Arial" charset="0"/>
        </a:defRPr>
      </a:lvl7pPr>
      <a:lvl8pPr marL="1371600" algn="ctr" rtl="0" fontAlgn="base">
        <a:spcBef>
          <a:spcPct val="0"/>
        </a:spcBef>
        <a:spcAft>
          <a:spcPct val="0"/>
        </a:spcAft>
        <a:defRPr sz="3200" b="1">
          <a:solidFill>
            <a:schemeClr val="tx2"/>
          </a:solidFill>
          <a:latin typeface="Arial Black" pitchFamily="34" charset="0"/>
          <a:cs typeface="Arial" charset="0"/>
        </a:defRPr>
      </a:lvl8pPr>
      <a:lvl9pPr marL="1828800" algn="ctr" rtl="0" fontAlgn="base">
        <a:spcBef>
          <a:spcPct val="0"/>
        </a:spcBef>
        <a:spcAft>
          <a:spcPct val="0"/>
        </a:spcAft>
        <a:defRPr sz="3200" b="1">
          <a:solidFill>
            <a:schemeClr val="tx2"/>
          </a:solidFill>
          <a:latin typeface="Arial Black" pitchFamily="34" charset="0"/>
          <a:cs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2"/>
          </a:solidFill>
          <a:latin typeface="+mn-lt"/>
          <a:cs typeface="+mn-cs"/>
        </a:defRPr>
      </a:lvl2pPr>
      <a:lvl3pPr marL="1143000" indent="-228600" algn="l" rtl="0" eaLnBrk="0" fontAlgn="base" hangingPunct="0">
        <a:spcBef>
          <a:spcPct val="20000"/>
        </a:spcBef>
        <a:spcAft>
          <a:spcPct val="0"/>
        </a:spcAft>
        <a:buChar char="•"/>
        <a:defRPr sz="2400">
          <a:solidFill>
            <a:schemeClr val="tx2"/>
          </a:solidFill>
          <a:latin typeface="+mn-lt"/>
          <a:cs typeface="+mn-cs"/>
        </a:defRPr>
      </a:lvl3pPr>
      <a:lvl4pPr marL="1600200" indent="-228600" algn="l" rtl="0" eaLnBrk="0" fontAlgn="base" hangingPunct="0">
        <a:spcBef>
          <a:spcPct val="20000"/>
        </a:spcBef>
        <a:spcAft>
          <a:spcPct val="0"/>
        </a:spcAft>
        <a:buChar char="–"/>
        <a:defRPr sz="2000">
          <a:solidFill>
            <a:schemeClr val="tx2"/>
          </a:solidFill>
          <a:latin typeface="+mn-lt"/>
          <a:cs typeface="+mn-cs"/>
        </a:defRPr>
      </a:lvl4pPr>
      <a:lvl5pPr marL="2057400" indent="-228600" algn="l" rtl="0" eaLnBrk="0" fontAlgn="base" hangingPunct="0">
        <a:spcBef>
          <a:spcPct val="20000"/>
        </a:spcBef>
        <a:spcAft>
          <a:spcPct val="0"/>
        </a:spcAft>
        <a:buChar char="»"/>
        <a:defRPr sz="2000">
          <a:solidFill>
            <a:schemeClr val="tx2"/>
          </a:solidFill>
          <a:latin typeface="+mn-lt"/>
          <a:cs typeface="+mn-cs"/>
        </a:defRPr>
      </a:lvl5pPr>
      <a:lvl6pPr marL="2514600" indent="-228600" algn="l" rtl="0" fontAlgn="base">
        <a:spcBef>
          <a:spcPct val="20000"/>
        </a:spcBef>
        <a:spcAft>
          <a:spcPct val="0"/>
        </a:spcAft>
        <a:buChar char="»"/>
        <a:defRPr sz="2000">
          <a:solidFill>
            <a:schemeClr val="tx2"/>
          </a:solidFill>
          <a:latin typeface="+mn-lt"/>
          <a:cs typeface="+mn-cs"/>
        </a:defRPr>
      </a:lvl6pPr>
      <a:lvl7pPr marL="2971800" indent="-228600" algn="l" rtl="0" fontAlgn="base">
        <a:spcBef>
          <a:spcPct val="20000"/>
        </a:spcBef>
        <a:spcAft>
          <a:spcPct val="0"/>
        </a:spcAft>
        <a:buChar char="»"/>
        <a:defRPr sz="2000">
          <a:solidFill>
            <a:schemeClr val="tx2"/>
          </a:solidFill>
          <a:latin typeface="+mn-lt"/>
          <a:cs typeface="+mn-cs"/>
        </a:defRPr>
      </a:lvl7pPr>
      <a:lvl8pPr marL="3429000" indent="-228600" algn="l" rtl="0" fontAlgn="base">
        <a:spcBef>
          <a:spcPct val="20000"/>
        </a:spcBef>
        <a:spcAft>
          <a:spcPct val="0"/>
        </a:spcAft>
        <a:buChar char="»"/>
        <a:defRPr sz="2000">
          <a:solidFill>
            <a:schemeClr val="tx2"/>
          </a:solidFill>
          <a:latin typeface="+mn-lt"/>
          <a:cs typeface="+mn-cs"/>
        </a:defRPr>
      </a:lvl8pPr>
      <a:lvl9pPr marL="3886200" indent="-228600" algn="l" rtl="0" fontAlgn="base">
        <a:spcBef>
          <a:spcPct val="20000"/>
        </a:spcBef>
        <a:spcAft>
          <a:spcPct val="0"/>
        </a:spcAft>
        <a:buChar char="»"/>
        <a:defRPr sz="2000">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75CF857B-CAD1-4A96-BA4D-C48777B548A4}" type="datetimeFigureOut">
              <a:rPr lang="en-US"/>
              <a:pPr/>
              <a:t>2/19/2011</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73D94622-6FE5-458B-AF9F-7540B354A4A1}" type="slidenum">
              <a:rPr lang="en-US"/>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1"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2" Type="http://schemas.openxmlformats.org/officeDocument/2006/relationships/hyperlink" Target="http://www.brainyquote.com/quotes/quotes/t/thomasaed149059.html" TargetMode="Externa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8" Type="http://schemas.openxmlformats.org/officeDocument/2006/relationships/hyperlink" Target="https://confluence.cornell.edu/display/AGUACLARA/IRWA" TargetMode="External"/><Relationship Id="rId3" Type="http://schemas.openxmlformats.org/officeDocument/2006/relationships/hyperlink" Target="https://confluence.cornell.edu/display/AGUACLARA/Implementation+Partners" TargetMode="External"/><Relationship Id="rId7" Type="http://schemas.openxmlformats.org/officeDocument/2006/relationships/hyperlink" Target="https://confluence.cornell.edu/display/AGUACLARA/Marcala"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hyperlink" Target="https://confluence.cornell.edu/display/AGUACLARA/Tamara" TargetMode="External"/><Relationship Id="rId5" Type="http://schemas.openxmlformats.org/officeDocument/2006/relationships/hyperlink" Target="https://confluence.cornell.edu/display/AGUACLARA/Agua+Para+el+Pueblo" TargetMode="External"/><Relationship Id="rId10" Type="http://schemas.openxmlformats.org/officeDocument/2006/relationships/hyperlink" Target="https://confluence.cornell.edu/display/AGUACLARA/Agalteca" TargetMode="External"/><Relationship Id="rId4" Type="http://schemas.openxmlformats.org/officeDocument/2006/relationships/hyperlink" Target="https://confluence.cornell.edu/display/AGUACLARA/Ojojona" TargetMode="External"/><Relationship Id="rId9" Type="http://schemas.openxmlformats.org/officeDocument/2006/relationships/hyperlink" Target="https://confluence.cornell.edu/display/AGUACLARA/Cuatro+Comunidade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confluence.cornell.edu/display/AGUACLARA/Marcala+El+Chiflador+2" TargetMode="External"/><Relationship Id="rId2" Type="http://schemas.openxmlformats.org/officeDocument/2006/relationships/hyperlink" Target="https://confluence.cornell.edu/display/AGUACLARA/Implementation+Partners" TargetMode="External"/><Relationship Id="rId1" Type="http://schemas.openxmlformats.org/officeDocument/2006/relationships/slideLayout" Target="../slideLayouts/slideLayout16.xml"/><Relationship Id="rId5" Type="http://schemas.openxmlformats.org/officeDocument/2006/relationships/hyperlink" Target="https://confluence.cornell.edu/display/AGUACLARA/Alauca" TargetMode="External"/><Relationship Id="rId4" Type="http://schemas.openxmlformats.org/officeDocument/2006/relationships/hyperlink" Target="https://confluence.cornell.edu/display/AGUACLARA/Agua+Para+el+Pueblo"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ctrTitle"/>
          </p:nvPr>
        </p:nvSpPr>
        <p:spPr>
          <a:xfrm>
            <a:off x="0" y="1066800"/>
            <a:ext cx="9144000" cy="1143000"/>
          </a:xfrm>
        </p:spPr>
        <p:txBody>
          <a:bodyPr/>
          <a:lstStyle/>
          <a:p>
            <a:pPr algn="r"/>
            <a:r>
              <a:rPr lang="en-US" sz="4000" i="1" dirty="0" smtClean="0"/>
              <a:t>Focused on Engineering Excellence </a:t>
            </a:r>
            <a:br>
              <a:rPr lang="en-US" sz="4000" i="1" dirty="0" smtClean="0"/>
            </a:br>
            <a:r>
              <a:rPr lang="en-US" sz="4000" i="1" dirty="0" smtClean="0"/>
              <a:t>But what facilitates the focus?</a:t>
            </a:r>
            <a:endParaRPr lang="en-US" sz="4000" i="1" dirty="0"/>
          </a:p>
        </p:txBody>
      </p:sp>
      <p:sp>
        <p:nvSpPr>
          <p:cNvPr id="165891" name="Rectangle 3"/>
          <p:cNvSpPr>
            <a:spLocks noGrp="1" noChangeArrowheads="1"/>
          </p:cNvSpPr>
          <p:nvPr>
            <p:ph type="subTitle" idx="1"/>
          </p:nvPr>
        </p:nvSpPr>
        <p:spPr>
          <a:xfrm>
            <a:off x="0" y="6019800"/>
            <a:ext cx="4648200" cy="685800"/>
          </a:xfrm>
        </p:spPr>
        <p:txBody>
          <a:bodyPr/>
          <a:lstStyle/>
          <a:p>
            <a:r>
              <a:rPr lang="en-US"/>
              <a:t>Monroe Weber-Shirk</a:t>
            </a:r>
          </a:p>
        </p:txBody>
      </p:sp>
      <p:pic>
        <p:nvPicPr>
          <p:cNvPr id="165892" name="Picture 6" descr="CULogo187"/>
          <p:cNvPicPr>
            <a:picLocks noChangeAspect="1" noChangeArrowheads="1"/>
          </p:cNvPicPr>
          <p:nvPr/>
        </p:nvPicPr>
        <p:blipFill>
          <a:blip r:embed="rId3" cstate="print"/>
          <a:srcRect/>
          <a:stretch>
            <a:fillRect/>
          </a:stretch>
        </p:blipFill>
        <p:spPr bwMode="auto">
          <a:xfrm>
            <a:off x="4805363" y="5507038"/>
            <a:ext cx="4338637" cy="1350962"/>
          </a:xfrm>
          <a:prstGeom prst="rect">
            <a:avLst/>
          </a:prstGeom>
          <a:noFill/>
          <a:ln w="9525">
            <a:noFill/>
            <a:miter lim="800000"/>
            <a:headEnd/>
            <a:tailEnd/>
          </a:ln>
        </p:spPr>
      </p:pic>
      <p:sp>
        <p:nvSpPr>
          <p:cNvPr id="165894" name="Text Box 6"/>
          <p:cNvSpPr txBox="1">
            <a:spLocks noChangeArrowheads="1"/>
          </p:cNvSpPr>
          <p:nvPr/>
        </p:nvSpPr>
        <p:spPr bwMode="auto">
          <a:xfrm>
            <a:off x="5791200" y="5181600"/>
            <a:ext cx="2121158" cy="369332"/>
          </a:xfrm>
          <a:prstGeom prst="rect">
            <a:avLst/>
          </a:prstGeom>
          <a:noFill/>
          <a:ln w="9525">
            <a:noFill/>
            <a:miter lim="800000"/>
            <a:headEnd/>
            <a:tailEnd/>
          </a:ln>
          <a:effectLst/>
        </p:spPr>
        <p:txBody>
          <a:bodyPr wrap="none">
            <a:spAutoFit/>
          </a:bodyPr>
          <a:lstStyle/>
          <a:p>
            <a:r>
              <a:rPr lang="en-US" b="1" dirty="0" smtClean="0"/>
              <a:t>February </a:t>
            </a:r>
            <a:r>
              <a:rPr lang="en-US" b="1" dirty="0" smtClean="0"/>
              <a:t>21, 2011</a:t>
            </a:r>
            <a:endParaRPr lang="en-US" b="1"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noFill/>
          <a:ln/>
          <a:effectLst/>
        </p:spPr>
        <p:txBody>
          <a:bodyPr lIns="90488" tIns="44450" rIns="90488" bIns="44450" anchor="b"/>
          <a:lstStyle/>
          <a:p>
            <a:r>
              <a:rPr lang="en-US"/>
              <a:t>High-performance Cooperative Learning Team</a:t>
            </a:r>
          </a:p>
        </p:txBody>
      </p:sp>
      <p:sp>
        <p:nvSpPr>
          <p:cNvPr id="10243" name="Rectangle 3"/>
          <p:cNvSpPr>
            <a:spLocks noGrp="1" noChangeArrowheads="1"/>
          </p:cNvSpPr>
          <p:nvPr>
            <p:ph type="body" idx="1"/>
          </p:nvPr>
        </p:nvSpPr>
        <p:spPr>
          <a:noFill/>
          <a:ln/>
        </p:spPr>
        <p:txBody>
          <a:bodyPr lIns="90488" tIns="44450" rIns="90488" bIns="44450"/>
          <a:lstStyle/>
          <a:p>
            <a:r>
              <a:rPr lang="en-US" sz="2800" u="sng" dirty="0" smtClean="0"/>
              <a:t>Outperforms </a:t>
            </a:r>
            <a:r>
              <a:rPr lang="en-US" sz="2800" u="sng" dirty="0"/>
              <a:t>all reasonable expectations</a:t>
            </a:r>
            <a:r>
              <a:rPr lang="en-US" sz="2800" dirty="0"/>
              <a:t>, given its membership</a:t>
            </a:r>
          </a:p>
          <a:p>
            <a:r>
              <a:rPr lang="en-US" sz="2800" dirty="0"/>
              <a:t>High level of </a:t>
            </a:r>
            <a:r>
              <a:rPr lang="en-US" sz="2800" u="sng" dirty="0"/>
              <a:t>commitment </a:t>
            </a:r>
          </a:p>
          <a:p>
            <a:r>
              <a:rPr lang="en-US" sz="2800" dirty="0"/>
              <a:t>Mutual concern for each other’s </a:t>
            </a:r>
            <a:r>
              <a:rPr lang="en-US" sz="2800" u="sng" dirty="0"/>
              <a:t>personal growth</a:t>
            </a:r>
          </a:p>
          <a:p>
            <a:r>
              <a:rPr lang="en-US" sz="2800" dirty="0"/>
              <a:t>Achieve high-performance and also have lots of </a:t>
            </a:r>
            <a:r>
              <a:rPr lang="en-US" sz="2800" u="sng" dirty="0" smtClean="0"/>
              <a:t>fun</a:t>
            </a:r>
            <a:endParaRPr lang="en-US" sz="2800" dirty="0" smtClean="0"/>
          </a:p>
          <a:p>
            <a:endParaRPr lang="en-US" sz="2800" dirty="0" smtClean="0"/>
          </a:p>
          <a:p>
            <a:r>
              <a:rPr lang="en-US" sz="2800" dirty="0" smtClean="0"/>
              <a:t>We are engineers.  That means we use equations that capture the physics of the real world to predict behaviors and to provide design constraints. We explore possibilities by playing with equations.</a:t>
            </a: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a:effectLst/>
        </p:spPr>
        <p:txBody>
          <a:bodyPr lIns="90488" tIns="44450" rIns="90488" bIns="44450" anchor="b"/>
          <a:lstStyle/>
          <a:p>
            <a:r>
              <a:rPr lang="en-US" dirty="0" smtClean="0"/>
              <a:t>Rank your Team</a:t>
            </a:r>
            <a:endParaRPr lang="en-US" dirty="0"/>
          </a:p>
        </p:txBody>
      </p:sp>
      <p:grpSp>
        <p:nvGrpSpPr>
          <p:cNvPr id="2" name="Group 6"/>
          <p:cNvGrpSpPr>
            <a:grpSpLocks/>
          </p:cNvGrpSpPr>
          <p:nvPr/>
        </p:nvGrpSpPr>
        <p:grpSpPr bwMode="auto">
          <a:xfrm>
            <a:off x="1066800" y="1676400"/>
            <a:ext cx="3594100" cy="2965450"/>
            <a:chOff x="1516" y="1580"/>
            <a:chExt cx="2264" cy="1868"/>
          </a:xfrm>
        </p:grpSpPr>
        <p:sp>
          <p:nvSpPr>
            <p:cNvPr id="6148" name="Line 4"/>
            <p:cNvSpPr>
              <a:spLocks noChangeShapeType="1"/>
            </p:cNvSpPr>
            <p:nvPr/>
          </p:nvSpPr>
          <p:spPr bwMode="auto">
            <a:xfrm>
              <a:off x="1520" y="1580"/>
              <a:ext cx="0" cy="1864"/>
            </a:xfrm>
            <a:prstGeom prst="line">
              <a:avLst/>
            </a:prstGeom>
            <a:noFill/>
            <a:ln w="12700">
              <a:solidFill>
                <a:schemeClr val="tx1"/>
              </a:solidFill>
              <a:round/>
              <a:headEnd type="triangle" w="med" len="med"/>
              <a:tailEnd/>
            </a:ln>
            <a:effectLst/>
          </p:spPr>
          <p:txBody>
            <a:bodyPr wrap="none" anchor="ctr"/>
            <a:lstStyle/>
            <a:p>
              <a:endParaRPr lang="en-US"/>
            </a:p>
          </p:txBody>
        </p:sp>
        <p:sp>
          <p:nvSpPr>
            <p:cNvPr id="6149" name="Line 5"/>
            <p:cNvSpPr>
              <a:spLocks noChangeShapeType="1"/>
            </p:cNvSpPr>
            <p:nvPr/>
          </p:nvSpPr>
          <p:spPr bwMode="auto">
            <a:xfrm flipH="1">
              <a:off x="1516" y="3448"/>
              <a:ext cx="2264" cy="0"/>
            </a:xfrm>
            <a:prstGeom prst="line">
              <a:avLst/>
            </a:prstGeom>
            <a:noFill/>
            <a:ln w="12700">
              <a:solidFill>
                <a:schemeClr val="tx1"/>
              </a:solidFill>
              <a:round/>
              <a:headEnd type="triangle" w="med" len="med"/>
              <a:tailEnd/>
            </a:ln>
            <a:effectLst/>
          </p:spPr>
          <p:txBody>
            <a:bodyPr wrap="none" anchor="ctr"/>
            <a:lstStyle/>
            <a:p>
              <a:endParaRPr lang="en-US"/>
            </a:p>
          </p:txBody>
        </p:sp>
      </p:grpSp>
      <p:sp>
        <p:nvSpPr>
          <p:cNvPr id="6151" name="Rectangle 7"/>
          <p:cNvSpPr>
            <a:spLocks noChangeArrowheads="1"/>
          </p:cNvSpPr>
          <p:nvPr/>
        </p:nvSpPr>
        <p:spPr bwMode="auto">
          <a:xfrm rot="16200000">
            <a:off x="-465930" y="3101181"/>
            <a:ext cx="2716212" cy="454025"/>
          </a:xfrm>
          <a:prstGeom prst="rect">
            <a:avLst/>
          </a:prstGeom>
          <a:noFill/>
          <a:ln w="12700">
            <a:noFill/>
            <a:miter lim="800000"/>
            <a:headEnd/>
            <a:tailEnd/>
          </a:ln>
          <a:effectLst/>
        </p:spPr>
        <p:txBody>
          <a:bodyPr wrap="none" lIns="90488" tIns="44450" rIns="90488" bIns="44450">
            <a:spAutoFit/>
          </a:bodyPr>
          <a:lstStyle/>
          <a:p>
            <a:r>
              <a:rPr lang="en-US" sz="2400">
                <a:latin typeface="Book Antiqua" pitchFamily="18" charset="0"/>
              </a:rPr>
              <a:t>Performance Level</a:t>
            </a:r>
          </a:p>
        </p:txBody>
      </p:sp>
      <p:sp>
        <p:nvSpPr>
          <p:cNvPr id="6152" name="Rectangle 8"/>
          <p:cNvSpPr>
            <a:spLocks noChangeArrowheads="1"/>
          </p:cNvSpPr>
          <p:nvPr/>
        </p:nvSpPr>
        <p:spPr bwMode="auto">
          <a:xfrm>
            <a:off x="1144588" y="4657725"/>
            <a:ext cx="3502025" cy="454025"/>
          </a:xfrm>
          <a:prstGeom prst="rect">
            <a:avLst/>
          </a:prstGeom>
          <a:noFill/>
          <a:ln w="12700">
            <a:noFill/>
            <a:miter lim="800000"/>
            <a:headEnd/>
            <a:tailEnd/>
          </a:ln>
          <a:effectLst/>
        </p:spPr>
        <p:txBody>
          <a:bodyPr lIns="90488" tIns="44450" rIns="90488" bIns="44450">
            <a:spAutoFit/>
          </a:bodyPr>
          <a:lstStyle/>
          <a:p>
            <a:pPr algn="ctr">
              <a:spcBef>
                <a:spcPct val="50000"/>
              </a:spcBef>
            </a:pPr>
            <a:r>
              <a:rPr lang="en-US" sz="2400">
                <a:latin typeface="Book Antiqua" pitchFamily="18" charset="0"/>
              </a:rPr>
              <a:t>Types of Teams</a:t>
            </a:r>
          </a:p>
        </p:txBody>
      </p:sp>
      <p:grpSp>
        <p:nvGrpSpPr>
          <p:cNvPr id="3" name="Group 13"/>
          <p:cNvGrpSpPr>
            <a:grpSpLocks/>
          </p:cNvGrpSpPr>
          <p:nvPr/>
        </p:nvGrpSpPr>
        <p:grpSpPr bwMode="auto">
          <a:xfrm>
            <a:off x="2247900" y="4241800"/>
            <a:ext cx="444500" cy="317500"/>
            <a:chOff x="2260" y="3196"/>
            <a:chExt cx="280" cy="200"/>
          </a:xfrm>
        </p:grpSpPr>
        <p:sp>
          <p:nvSpPr>
            <p:cNvPr id="6153" name="AutoShape 9"/>
            <p:cNvSpPr>
              <a:spLocks noChangeArrowheads="1"/>
            </p:cNvSpPr>
            <p:nvPr/>
          </p:nvSpPr>
          <p:spPr bwMode="auto">
            <a:xfrm>
              <a:off x="2260" y="3196"/>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54" name="Line 10"/>
            <p:cNvSpPr>
              <a:spLocks noChangeShapeType="1"/>
            </p:cNvSpPr>
            <p:nvPr/>
          </p:nvSpPr>
          <p:spPr bwMode="auto">
            <a:xfrm>
              <a:off x="2403" y="3200"/>
              <a:ext cx="0" cy="129"/>
            </a:xfrm>
            <a:prstGeom prst="line">
              <a:avLst/>
            </a:prstGeom>
            <a:noFill/>
            <a:ln w="12700">
              <a:solidFill>
                <a:schemeClr val="tx1"/>
              </a:solidFill>
              <a:round/>
              <a:headEnd/>
              <a:tailEnd/>
            </a:ln>
            <a:effectLst/>
          </p:spPr>
          <p:txBody>
            <a:bodyPr wrap="none" anchor="ctr"/>
            <a:lstStyle/>
            <a:p>
              <a:endParaRPr lang="en-US"/>
            </a:p>
          </p:txBody>
        </p:sp>
        <p:sp>
          <p:nvSpPr>
            <p:cNvPr id="6155" name="Line 11"/>
            <p:cNvSpPr>
              <a:spLocks noChangeShapeType="1"/>
            </p:cNvSpPr>
            <p:nvPr/>
          </p:nvSpPr>
          <p:spPr bwMode="auto">
            <a:xfrm flipH="1">
              <a:off x="2261" y="3335"/>
              <a:ext cx="143" cy="55"/>
            </a:xfrm>
            <a:prstGeom prst="line">
              <a:avLst/>
            </a:prstGeom>
            <a:noFill/>
            <a:ln w="12700">
              <a:solidFill>
                <a:schemeClr val="tx1"/>
              </a:solidFill>
              <a:round/>
              <a:headEnd/>
              <a:tailEnd/>
            </a:ln>
            <a:effectLst/>
          </p:spPr>
          <p:txBody>
            <a:bodyPr wrap="none" anchor="ctr"/>
            <a:lstStyle/>
            <a:p>
              <a:endParaRPr lang="en-US"/>
            </a:p>
          </p:txBody>
        </p:sp>
        <p:sp>
          <p:nvSpPr>
            <p:cNvPr id="6156" name="Line 12"/>
            <p:cNvSpPr>
              <a:spLocks noChangeShapeType="1"/>
            </p:cNvSpPr>
            <p:nvPr/>
          </p:nvSpPr>
          <p:spPr bwMode="auto">
            <a:xfrm>
              <a:off x="2407" y="3336"/>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4" name="Group 18"/>
          <p:cNvGrpSpPr>
            <a:grpSpLocks/>
          </p:cNvGrpSpPr>
          <p:nvPr/>
        </p:nvGrpSpPr>
        <p:grpSpPr bwMode="auto">
          <a:xfrm>
            <a:off x="1206500" y="3302000"/>
            <a:ext cx="266700" cy="977900"/>
            <a:chOff x="1604" y="2604"/>
            <a:chExt cx="168" cy="616"/>
          </a:xfrm>
        </p:grpSpPr>
        <p:sp>
          <p:nvSpPr>
            <p:cNvPr id="6158" name="Rectangle 14"/>
            <p:cNvSpPr>
              <a:spLocks noChangeArrowheads="1"/>
            </p:cNvSpPr>
            <p:nvPr/>
          </p:nvSpPr>
          <p:spPr bwMode="auto">
            <a:xfrm>
              <a:off x="1604" y="260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59" name="Rectangle 15"/>
            <p:cNvSpPr>
              <a:spLocks noChangeArrowheads="1"/>
            </p:cNvSpPr>
            <p:nvPr/>
          </p:nvSpPr>
          <p:spPr bwMode="auto">
            <a:xfrm>
              <a:off x="1604" y="27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0" name="Rectangle 16"/>
            <p:cNvSpPr>
              <a:spLocks noChangeArrowheads="1"/>
            </p:cNvSpPr>
            <p:nvPr/>
          </p:nvSpPr>
          <p:spPr bwMode="auto">
            <a:xfrm>
              <a:off x="1604" y="304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1" name="Rectangle 17"/>
            <p:cNvSpPr>
              <a:spLocks noChangeArrowheads="1"/>
            </p:cNvSpPr>
            <p:nvPr/>
          </p:nvSpPr>
          <p:spPr bwMode="auto">
            <a:xfrm>
              <a:off x="1604" y="31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grpSp>
      <p:sp>
        <p:nvSpPr>
          <p:cNvPr id="6163" name="Rectangle 19"/>
          <p:cNvSpPr>
            <a:spLocks noChangeArrowheads="1"/>
          </p:cNvSpPr>
          <p:nvPr/>
        </p:nvSpPr>
        <p:spPr bwMode="auto">
          <a:xfrm>
            <a:off x="2741613" y="4229100"/>
            <a:ext cx="842962" cy="333375"/>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Pseudo</a:t>
            </a:r>
          </a:p>
        </p:txBody>
      </p:sp>
      <p:grpSp>
        <p:nvGrpSpPr>
          <p:cNvPr id="5" name="Group 26"/>
          <p:cNvGrpSpPr>
            <a:grpSpLocks/>
          </p:cNvGrpSpPr>
          <p:nvPr/>
        </p:nvGrpSpPr>
        <p:grpSpPr bwMode="auto">
          <a:xfrm>
            <a:off x="3505200" y="2857500"/>
            <a:ext cx="1728788" cy="333375"/>
            <a:chOff x="3052" y="2324"/>
            <a:chExt cx="1089" cy="210"/>
          </a:xfrm>
        </p:grpSpPr>
        <p:grpSp>
          <p:nvGrpSpPr>
            <p:cNvPr id="6" name="Group 24"/>
            <p:cNvGrpSpPr>
              <a:grpSpLocks/>
            </p:cNvGrpSpPr>
            <p:nvPr/>
          </p:nvGrpSpPr>
          <p:grpSpPr bwMode="auto">
            <a:xfrm>
              <a:off x="3052" y="2332"/>
              <a:ext cx="280" cy="200"/>
              <a:chOff x="3052" y="2332"/>
              <a:chExt cx="280" cy="200"/>
            </a:xfrm>
          </p:grpSpPr>
          <p:sp>
            <p:nvSpPr>
              <p:cNvPr id="6164" name="AutoShape 20"/>
              <p:cNvSpPr>
                <a:spLocks noChangeArrowheads="1"/>
              </p:cNvSpPr>
              <p:nvPr/>
            </p:nvSpPr>
            <p:spPr bwMode="auto">
              <a:xfrm>
                <a:off x="3052" y="233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65" name="Line 21"/>
              <p:cNvSpPr>
                <a:spLocks noChangeShapeType="1"/>
              </p:cNvSpPr>
              <p:nvPr/>
            </p:nvSpPr>
            <p:spPr bwMode="auto">
              <a:xfrm>
                <a:off x="3195" y="2336"/>
                <a:ext cx="0" cy="129"/>
              </a:xfrm>
              <a:prstGeom prst="line">
                <a:avLst/>
              </a:prstGeom>
              <a:noFill/>
              <a:ln w="12700">
                <a:solidFill>
                  <a:schemeClr val="tx1"/>
                </a:solidFill>
                <a:round/>
                <a:headEnd/>
                <a:tailEnd/>
              </a:ln>
              <a:effectLst/>
            </p:spPr>
            <p:txBody>
              <a:bodyPr wrap="none" anchor="ctr"/>
              <a:lstStyle/>
              <a:p>
                <a:endParaRPr lang="en-US"/>
              </a:p>
            </p:txBody>
          </p:sp>
          <p:sp>
            <p:nvSpPr>
              <p:cNvPr id="6166" name="Line 22"/>
              <p:cNvSpPr>
                <a:spLocks noChangeShapeType="1"/>
              </p:cNvSpPr>
              <p:nvPr/>
            </p:nvSpPr>
            <p:spPr bwMode="auto">
              <a:xfrm flipH="1">
                <a:off x="3053" y="2471"/>
                <a:ext cx="143" cy="55"/>
              </a:xfrm>
              <a:prstGeom prst="line">
                <a:avLst/>
              </a:prstGeom>
              <a:noFill/>
              <a:ln w="12700">
                <a:solidFill>
                  <a:schemeClr val="tx1"/>
                </a:solidFill>
                <a:round/>
                <a:headEnd/>
                <a:tailEnd/>
              </a:ln>
              <a:effectLst/>
            </p:spPr>
            <p:txBody>
              <a:bodyPr wrap="none" anchor="ctr"/>
              <a:lstStyle/>
              <a:p>
                <a:endParaRPr lang="en-US"/>
              </a:p>
            </p:txBody>
          </p:sp>
          <p:sp>
            <p:nvSpPr>
              <p:cNvPr id="6167" name="Line 23"/>
              <p:cNvSpPr>
                <a:spLocks noChangeShapeType="1"/>
              </p:cNvSpPr>
              <p:nvPr/>
            </p:nvSpPr>
            <p:spPr bwMode="auto">
              <a:xfrm>
                <a:off x="3199" y="2472"/>
                <a:ext cx="126" cy="56"/>
              </a:xfrm>
              <a:prstGeom prst="line">
                <a:avLst/>
              </a:prstGeom>
              <a:noFill/>
              <a:ln w="12700">
                <a:solidFill>
                  <a:schemeClr val="tx1"/>
                </a:solidFill>
                <a:round/>
                <a:headEnd/>
                <a:tailEnd/>
              </a:ln>
              <a:effectLst/>
            </p:spPr>
            <p:txBody>
              <a:bodyPr wrap="none" anchor="ctr"/>
              <a:lstStyle/>
              <a:p>
                <a:endParaRPr lang="en-US"/>
              </a:p>
            </p:txBody>
          </p:sp>
        </p:grpSp>
        <p:sp>
          <p:nvSpPr>
            <p:cNvPr id="6169" name="Rectangle 25"/>
            <p:cNvSpPr>
              <a:spLocks noChangeArrowheads="1"/>
            </p:cNvSpPr>
            <p:nvPr/>
          </p:nvSpPr>
          <p:spPr bwMode="auto">
            <a:xfrm>
              <a:off x="3331" y="2324"/>
              <a:ext cx="810"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Cooperative</a:t>
              </a:r>
            </a:p>
          </p:txBody>
        </p:sp>
      </p:grpSp>
      <p:grpSp>
        <p:nvGrpSpPr>
          <p:cNvPr id="7" name="Group 33"/>
          <p:cNvGrpSpPr>
            <a:grpSpLocks/>
          </p:cNvGrpSpPr>
          <p:nvPr/>
        </p:nvGrpSpPr>
        <p:grpSpPr bwMode="auto">
          <a:xfrm>
            <a:off x="3759200" y="1638300"/>
            <a:ext cx="2132013" cy="577850"/>
            <a:chOff x="3212" y="1556"/>
            <a:chExt cx="1343" cy="364"/>
          </a:xfrm>
        </p:grpSpPr>
        <p:sp>
          <p:nvSpPr>
            <p:cNvPr id="6171" name="Rectangle 27"/>
            <p:cNvSpPr>
              <a:spLocks noChangeArrowheads="1"/>
            </p:cNvSpPr>
            <p:nvPr/>
          </p:nvSpPr>
          <p:spPr bwMode="auto">
            <a:xfrm>
              <a:off x="3459" y="1556"/>
              <a:ext cx="1096" cy="364"/>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High-Performing</a:t>
              </a:r>
            </a:p>
            <a:p>
              <a:r>
                <a:rPr lang="en-US" sz="1600">
                  <a:latin typeface="Book Antiqua" pitchFamily="18" charset="0"/>
                </a:rPr>
                <a:t>Cooperative</a:t>
              </a:r>
            </a:p>
          </p:txBody>
        </p:sp>
        <p:grpSp>
          <p:nvGrpSpPr>
            <p:cNvPr id="8" name="Group 32"/>
            <p:cNvGrpSpPr>
              <a:grpSpLocks/>
            </p:cNvGrpSpPr>
            <p:nvPr/>
          </p:nvGrpSpPr>
          <p:grpSpPr bwMode="auto">
            <a:xfrm>
              <a:off x="3212" y="1644"/>
              <a:ext cx="280" cy="200"/>
              <a:chOff x="3212" y="1644"/>
              <a:chExt cx="280" cy="200"/>
            </a:xfrm>
          </p:grpSpPr>
          <p:sp>
            <p:nvSpPr>
              <p:cNvPr id="6172" name="AutoShape 28"/>
              <p:cNvSpPr>
                <a:spLocks noChangeArrowheads="1"/>
              </p:cNvSpPr>
              <p:nvPr/>
            </p:nvSpPr>
            <p:spPr bwMode="auto">
              <a:xfrm>
                <a:off x="3212" y="16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73" name="Line 29"/>
              <p:cNvSpPr>
                <a:spLocks noChangeShapeType="1"/>
              </p:cNvSpPr>
              <p:nvPr/>
            </p:nvSpPr>
            <p:spPr bwMode="auto">
              <a:xfrm>
                <a:off x="3355" y="1648"/>
                <a:ext cx="0" cy="129"/>
              </a:xfrm>
              <a:prstGeom prst="line">
                <a:avLst/>
              </a:prstGeom>
              <a:noFill/>
              <a:ln w="12700">
                <a:solidFill>
                  <a:schemeClr val="tx1"/>
                </a:solidFill>
                <a:round/>
                <a:headEnd/>
                <a:tailEnd/>
              </a:ln>
              <a:effectLst/>
            </p:spPr>
            <p:txBody>
              <a:bodyPr wrap="none" anchor="ctr"/>
              <a:lstStyle/>
              <a:p>
                <a:endParaRPr lang="en-US"/>
              </a:p>
            </p:txBody>
          </p:sp>
          <p:sp>
            <p:nvSpPr>
              <p:cNvPr id="6174" name="Line 30"/>
              <p:cNvSpPr>
                <a:spLocks noChangeShapeType="1"/>
              </p:cNvSpPr>
              <p:nvPr/>
            </p:nvSpPr>
            <p:spPr bwMode="auto">
              <a:xfrm flipH="1">
                <a:off x="3213" y="1783"/>
                <a:ext cx="143" cy="55"/>
              </a:xfrm>
              <a:prstGeom prst="line">
                <a:avLst/>
              </a:prstGeom>
              <a:noFill/>
              <a:ln w="12700">
                <a:solidFill>
                  <a:schemeClr val="tx1"/>
                </a:solidFill>
                <a:round/>
                <a:headEnd/>
                <a:tailEnd/>
              </a:ln>
              <a:effectLst/>
            </p:spPr>
            <p:txBody>
              <a:bodyPr wrap="none" anchor="ctr"/>
              <a:lstStyle/>
              <a:p>
                <a:endParaRPr lang="en-US"/>
              </a:p>
            </p:txBody>
          </p:sp>
          <p:sp>
            <p:nvSpPr>
              <p:cNvPr id="6175" name="Line 31"/>
              <p:cNvSpPr>
                <a:spLocks noChangeShapeType="1"/>
              </p:cNvSpPr>
              <p:nvPr/>
            </p:nvSpPr>
            <p:spPr bwMode="auto">
              <a:xfrm>
                <a:off x="3359" y="1784"/>
                <a:ext cx="126" cy="56"/>
              </a:xfrm>
              <a:prstGeom prst="line">
                <a:avLst/>
              </a:prstGeom>
              <a:noFill/>
              <a:ln w="12700">
                <a:solidFill>
                  <a:schemeClr val="tx1"/>
                </a:solidFill>
                <a:round/>
                <a:headEnd/>
                <a:tailEnd/>
              </a:ln>
              <a:effectLst/>
            </p:spPr>
            <p:txBody>
              <a:bodyPr wrap="none" anchor="ctr"/>
              <a:lstStyle/>
              <a:p>
                <a:endParaRPr lang="en-US"/>
              </a:p>
            </p:txBody>
          </p:sp>
        </p:grpSp>
      </p:grpSp>
      <p:grpSp>
        <p:nvGrpSpPr>
          <p:cNvPr id="9" name="Group 39"/>
          <p:cNvGrpSpPr>
            <a:grpSpLocks/>
          </p:cNvGrpSpPr>
          <p:nvPr/>
        </p:nvGrpSpPr>
        <p:grpSpPr bwMode="auto">
          <a:xfrm>
            <a:off x="3200400" y="3632200"/>
            <a:ext cx="1590675" cy="358775"/>
            <a:chOff x="2860" y="2812"/>
            <a:chExt cx="1002" cy="226"/>
          </a:xfrm>
        </p:grpSpPr>
        <p:sp>
          <p:nvSpPr>
            <p:cNvPr id="6178" name="Rectangle 34"/>
            <p:cNvSpPr>
              <a:spLocks noChangeArrowheads="1"/>
            </p:cNvSpPr>
            <p:nvPr/>
          </p:nvSpPr>
          <p:spPr bwMode="auto">
            <a:xfrm>
              <a:off x="3115" y="2828"/>
              <a:ext cx="747"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Traditional</a:t>
              </a:r>
            </a:p>
          </p:txBody>
        </p:sp>
        <p:sp>
          <p:nvSpPr>
            <p:cNvPr id="6179" name="AutoShape 35"/>
            <p:cNvSpPr>
              <a:spLocks noChangeArrowheads="1"/>
            </p:cNvSpPr>
            <p:nvPr/>
          </p:nvSpPr>
          <p:spPr bwMode="auto">
            <a:xfrm>
              <a:off x="2860" y="281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0" name="Line 36"/>
            <p:cNvSpPr>
              <a:spLocks noChangeShapeType="1"/>
            </p:cNvSpPr>
            <p:nvPr/>
          </p:nvSpPr>
          <p:spPr bwMode="auto">
            <a:xfrm>
              <a:off x="3003" y="2816"/>
              <a:ext cx="0" cy="129"/>
            </a:xfrm>
            <a:prstGeom prst="line">
              <a:avLst/>
            </a:prstGeom>
            <a:noFill/>
            <a:ln w="12700">
              <a:solidFill>
                <a:schemeClr val="tx1"/>
              </a:solidFill>
              <a:round/>
              <a:headEnd/>
              <a:tailEnd/>
            </a:ln>
            <a:effectLst/>
          </p:spPr>
          <p:txBody>
            <a:bodyPr wrap="none" anchor="ctr"/>
            <a:lstStyle/>
            <a:p>
              <a:endParaRPr lang="en-US"/>
            </a:p>
          </p:txBody>
        </p:sp>
        <p:sp>
          <p:nvSpPr>
            <p:cNvPr id="6181" name="Line 37"/>
            <p:cNvSpPr>
              <a:spLocks noChangeShapeType="1"/>
            </p:cNvSpPr>
            <p:nvPr/>
          </p:nvSpPr>
          <p:spPr bwMode="auto">
            <a:xfrm flipH="1">
              <a:off x="2861" y="2951"/>
              <a:ext cx="143" cy="55"/>
            </a:xfrm>
            <a:prstGeom prst="line">
              <a:avLst/>
            </a:prstGeom>
            <a:noFill/>
            <a:ln w="12700">
              <a:solidFill>
                <a:schemeClr val="tx1"/>
              </a:solidFill>
              <a:round/>
              <a:headEnd/>
              <a:tailEnd/>
            </a:ln>
            <a:effectLst/>
          </p:spPr>
          <p:txBody>
            <a:bodyPr wrap="none" anchor="ctr"/>
            <a:lstStyle/>
            <a:p>
              <a:endParaRPr lang="en-US"/>
            </a:p>
          </p:txBody>
        </p:sp>
        <p:sp>
          <p:nvSpPr>
            <p:cNvPr id="6182" name="Line 38"/>
            <p:cNvSpPr>
              <a:spLocks noChangeShapeType="1"/>
            </p:cNvSpPr>
            <p:nvPr/>
          </p:nvSpPr>
          <p:spPr bwMode="auto">
            <a:xfrm>
              <a:off x="3007" y="2952"/>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8"/>
          <p:cNvGrpSpPr>
            <a:grpSpLocks/>
          </p:cNvGrpSpPr>
          <p:nvPr/>
        </p:nvGrpSpPr>
        <p:grpSpPr bwMode="auto">
          <a:xfrm>
            <a:off x="1638300" y="1892300"/>
            <a:ext cx="1701800" cy="965200"/>
            <a:chOff x="1876" y="1716"/>
            <a:chExt cx="1072" cy="608"/>
          </a:xfrm>
        </p:grpSpPr>
        <p:sp>
          <p:nvSpPr>
            <p:cNvPr id="6184" name="Rectangle 40"/>
            <p:cNvSpPr>
              <a:spLocks noChangeArrowheads="1"/>
            </p:cNvSpPr>
            <p:nvPr/>
          </p:nvSpPr>
          <p:spPr bwMode="auto">
            <a:xfrm>
              <a:off x="2020" y="1796"/>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85" name="Rectangle 41"/>
            <p:cNvSpPr>
              <a:spLocks noChangeArrowheads="1"/>
            </p:cNvSpPr>
            <p:nvPr/>
          </p:nvSpPr>
          <p:spPr bwMode="auto">
            <a:xfrm>
              <a:off x="2227" y="1716"/>
              <a:ext cx="638" cy="518"/>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members</a:t>
              </a:r>
            </a:p>
            <a:p>
              <a:endParaRPr lang="en-US" sz="1600">
                <a:latin typeface="Book Antiqua" pitchFamily="18" charset="0"/>
              </a:endParaRPr>
            </a:p>
            <a:p>
              <a:r>
                <a:rPr lang="en-US" sz="1600">
                  <a:latin typeface="Book Antiqua" pitchFamily="18" charset="0"/>
                </a:rPr>
                <a:t>team</a:t>
              </a:r>
            </a:p>
          </p:txBody>
        </p:sp>
        <p:grpSp>
          <p:nvGrpSpPr>
            <p:cNvPr id="11" name="Group 46"/>
            <p:cNvGrpSpPr>
              <a:grpSpLocks/>
            </p:cNvGrpSpPr>
            <p:nvPr/>
          </p:nvGrpSpPr>
          <p:grpSpPr bwMode="auto">
            <a:xfrm>
              <a:off x="1988" y="2044"/>
              <a:ext cx="280" cy="200"/>
              <a:chOff x="1988" y="2044"/>
              <a:chExt cx="280" cy="200"/>
            </a:xfrm>
          </p:grpSpPr>
          <p:sp>
            <p:nvSpPr>
              <p:cNvPr id="6186" name="AutoShape 42"/>
              <p:cNvSpPr>
                <a:spLocks noChangeArrowheads="1"/>
              </p:cNvSpPr>
              <p:nvPr/>
            </p:nvSpPr>
            <p:spPr bwMode="auto">
              <a:xfrm>
                <a:off x="1988" y="20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7" name="Line 43"/>
              <p:cNvSpPr>
                <a:spLocks noChangeShapeType="1"/>
              </p:cNvSpPr>
              <p:nvPr/>
            </p:nvSpPr>
            <p:spPr bwMode="auto">
              <a:xfrm>
                <a:off x="2131" y="2048"/>
                <a:ext cx="0" cy="129"/>
              </a:xfrm>
              <a:prstGeom prst="line">
                <a:avLst/>
              </a:prstGeom>
              <a:noFill/>
              <a:ln w="12700">
                <a:solidFill>
                  <a:schemeClr val="tx1"/>
                </a:solidFill>
                <a:round/>
                <a:headEnd/>
                <a:tailEnd/>
              </a:ln>
              <a:effectLst/>
            </p:spPr>
            <p:txBody>
              <a:bodyPr wrap="none" anchor="ctr"/>
              <a:lstStyle/>
              <a:p>
                <a:endParaRPr lang="en-US"/>
              </a:p>
            </p:txBody>
          </p:sp>
          <p:sp>
            <p:nvSpPr>
              <p:cNvPr id="6188" name="Line 44"/>
              <p:cNvSpPr>
                <a:spLocks noChangeShapeType="1"/>
              </p:cNvSpPr>
              <p:nvPr/>
            </p:nvSpPr>
            <p:spPr bwMode="auto">
              <a:xfrm flipH="1">
                <a:off x="1989" y="2183"/>
                <a:ext cx="143" cy="55"/>
              </a:xfrm>
              <a:prstGeom prst="line">
                <a:avLst/>
              </a:prstGeom>
              <a:noFill/>
              <a:ln w="12700">
                <a:solidFill>
                  <a:schemeClr val="tx1"/>
                </a:solidFill>
                <a:round/>
                <a:headEnd/>
                <a:tailEnd/>
              </a:ln>
              <a:effectLst/>
            </p:spPr>
            <p:txBody>
              <a:bodyPr wrap="none" anchor="ctr"/>
              <a:lstStyle/>
              <a:p>
                <a:endParaRPr lang="en-US"/>
              </a:p>
            </p:txBody>
          </p:sp>
          <p:sp>
            <p:nvSpPr>
              <p:cNvPr id="6189" name="Line 45"/>
              <p:cNvSpPr>
                <a:spLocks noChangeShapeType="1"/>
              </p:cNvSpPr>
              <p:nvPr/>
            </p:nvSpPr>
            <p:spPr bwMode="auto">
              <a:xfrm>
                <a:off x="2135" y="2184"/>
                <a:ext cx="126" cy="56"/>
              </a:xfrm>
              <a:prstGeom prst="line">
                <a:avLst/>
              </a:prstGeom>
              <a:noFill/>
              <a:ln w="12700">
                <a:solidFill>
                  <a:schemeClr val="tx1"/>
                </a:solidFill>
                <a:round/>
                <a:headEnd/>
                <a:tailEnd/>
              </a:ln>
              <a:effectLst/>
            </p:spPr>
            <p:txBody>
              <a:bodyPr wrap="none" anchor="ctr"/>
              <a:lstStyle/>
              <a:p>
                <a:endParaRPr lang="en-US"/>
              </a:p>
            </p:txBody>
          </p:sp>
        </p:grpSp>
        <p:sp>
          <p:nvSpPr>
            <p:cNvPr id="6191" name="Rectangle 47"/>
            <p:cNvSpPr>
              <a:spLocks noChangeArrowheads="1"/>
            </p:cNvSpPr>
            <p:nvPr/>
          </p:nvSpPr>
          <p:spPr bwMode="auto">
            <a:xfrm>
              <a:off x="1876" y="1732"/>
              <a:ext cx="1072" cy="592"/>
            </a:xfrm>
            <a:prstGeom prst="rect">
              <a:avLst/>
            </a:prstGeom>
            <a:noFill/>
            <a:ln w="12700">
              <a:solidFill>
                <a:schemeClr val="tx1"/>
              </a:solidFill>
              <a:miter lim="800000"/>
              <a:headEnd/>
              <a:tailEnd/>
            </a:ln>
            <a:effectLst/>
          </p:spPr>
          <p:txBody>
            <a:bodyPr wrap="none" anchor="ctr"/>
            <a:lstStyle/>
            <a:p>
              <a:endParaRPr lang="en-US"/>
            </a:p>
          </p:txBody>
        </p:sp>
      </p:grpSp>
      <p:sp>
        <p:nvSpPr>
          <p:cNvPr id="6193" name="Freeform 49"/>
          <p:cNvSpPr>
            <a:spLocks/>
          </p:cNvSpPr>
          <p:nvPr/>
        </p:nvSpPr>
        <p:spPr bwMode="auto">
          <a:xfrm>
            <a:off x="1314450" y="2000250"/>
            <a:ext cx="2668588" cy="2465388"/>
          </a:xfrm>
          <a:custGeom>
            <a:avLst/>
            <a:gdLst/>
            <a:ahLst/>
            <a:cxnLst>
              <a:cxn ang="0">
                <a:pos x="0" y="1136"/>
              </a:cxn>
              <a:cxn ang="0">
                <a:pos x="736" y="1552"/>
              </a:cxn>
              <a:cxn ang="0">
                <a:pos x="1328" y="1168"/>
              </a:cxn>
              <a:cxn ang="0">
                <a:pos x="1512" y="688"/>
              </a:cxn>
              <a:cxn ang="0">
                <a:pos x="1680" y="0"/>
              </a:cxn>
            </a:cxnLst>
            <a:rect l="0" t="0" r="r" b="b"/>
            <a:pathLst>
              <a:path w="1681" h="1553">
                <a:moveTo>
                  <a:pt x="0" y="1136"/>
                </a:moveTo>
                <a:lnTo>
                  <a:pt x="736" y="1552"/>
                </a:lnTo>
                <a:lnTo>
                  <a:pt x="1328" y="1168"/>
                </a:lnTo>
                <a:lnTo>
                  <a:pt x="1512" y="688"/>
                </a:lnTo>
                <a:lnTo>
                  <a:pt x="1680" y="0"/>
                </a:lnTo>
              </a:path>
            </a:pathLst>
          </a:custGeom>
          <a:noFill/>
          <a:ln w="25400" cap="rnd" cmpd="sng">
            <a:solidFill>
              <a:schemeClr val="tx1"/>
            </a:solidFill>
            <a:prstDash val="solid"/>
            <a:round/>
            <a:headEnd type="none" w="med" len="med"/>
            <a:tailEnd type="none" w="med" len="med"/>
          </a:ln>
          <a:effectLst/>
        </p:spPr>
        <p:txBody>
          <a:bodyPr/>
          <a:lstStyle/>
          <a:p>
            <a:endParaRPr lang="en-US"/>
          </a:p>
        </p:txBody>
      </p:sp>
      <p:sp>
        <p:nvSpPr>
          <p:cNvPr id="49" name="TextBox 48"/>
          <p:cNvSpPr txBox="1"/>
          <p:nvPr/>
        </p:nvSpPr>
        <p:spPr>
          <a:xfrm>
            <a:off x="457200" y="6096000"/>
            <a:ext cx="8374921" cy="646331"/>
          </a:xfrm>
          <a:prstGeom prst="rect">
            <a:avLst/>
          </a:prstGeom>
          <a:noFill/>
        </p:spPr>
        <p:txBody>
          <a:bodyPr wrap="none" rtlCol="0">
            <a:spAutoFit/>
          </a:bodyPr>
          <a:lstStyle/>
          <a:p>
            <a:r>
              <a:rPr lang="en-US" dirty="0" smtClean="0"/>
              <a:t>3 minutes… get into your teams. Discuss where you think your team is currently.</a:t>
            </a:r>
          </a:p>
          <a:p>
            <a:r>
              <a:rPr lang="en-US" dirty="0" smtClean="0"/>
              <a:t>Create one or more strategies to move your team further up the curve.</a:t>
            </a:r>
            <a:endParaRPr lang="en-US" dirty="0"/>
          </a:p>
        </p:txBody>
      </p:sp>
      <p:sp>
        <p:nvSpPr>
          <p:cNvPr id="51" name="TextBox 50"/>
          <p:cNvSpPr txBox="1"/>
          <p:nvPr/>
        </p:nvSpPr>
        <p:spPr>
          <a:xfrm>
            <a:off x="457200" y="5029200"/>
            <a:ext cx="8305800" cy="646331"/>
          </a:xfrm>
          <a:prstGeom prst="rect">
            <a:avLst/>
          </a:prstGeom>
          <a:noFill/>
        </p:spPr>
        <p:txBody>
          <a:bodyPr wrap="square" rtlCol="0">
            <a:spAutoFit/>
          </a:bodyPr>
          <a:lstStyle/>
          <a:p>
            <a:r>
              <a:rPr lang="en-US" dirty="0" smtClean="0"/>
              <a:t>How many times did you communicate with someone on your team about your project outside of class in the last week?</a:t>
            </a:r>
            <a:endParaRPr lang="en-US" dirty="0"/>
          </a:p>
        </p:txBody>
      </p:sp>
      <p:sp>
        <p:nvSpPr>
          <p:cNvPr id="52" name="Rectangle 51"/>
          <p:cNvSpPr/>
          <p:nvPr/>
        </p:nvSpPr>
        <p:spPr>
          <a:xfrm>
            <a:off x="6096000" y="1752600"/>
            <a:ext cx="2819400" cy="2862322"/>
          </a:xfrm>
          <a:prstGeom prst="rect">
            <a:avLst/>
          </a:prstGeom>
        </p:spPr>
        <p:txBody>
          <a:bodyPr wrap="square">
            <a:spAutoFit/>
          </a:bodyPr>
          <a:lstStyle/>
          <a:p>
            <a:r>
              <a:rPr lang="en-US" dirty="0" smtClean="0"/>
              <a:t>Our educational system has taught you to </a:t>
            </a:r>
            <a:r>
              <a:rPr lang="en-US" dirty="0" smtClean="0"/>
              <a:t>sit quietly, get </a:t>
            </a:r>
            <a:r>
              <a:rPr lang="en-US" dirty="0" smtClean="0"/>
              <a:t>in line, stand still, and wait for the teacher. </a:t>
            </a:r>
            <a:r>
              <a:rPr lang="en-US" dirty="0" smtClean="0"/>
              <a:t> You have been trained to be inefficient. </a:t>
            </a:r>
          </a:p>
          <a:p>
            <a:endParaRPr lang="en-US" dirty="0" smtClean="0"/>
          </a:p>
          <a:p>
            <a:r>
              <a:rPr lang="en-US" dirty="0" smtClean="0"/>
              <a:t>The planet needs your skills urgently. There is no time to sit around waiting.</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1" grpId="0"/>
      <p:bldP spid="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AguaClara as a Community?</a:t>
            </a:r>
            <a:endParaRPr lang="en-US" dirty="0"/>
          </a:p>
        </p:txBody>
      </p:sp>
      <p:sp>
        <p:nvSpPr>
          <p:cNvPr id="3" name="Content Placeholder 2"/>
          <p:cNvSpPr>
            <a:spLocks noGrp="1"/>
          </p:cNvSpPr>
          <p:nvPr>
            <p:ph idx="1"/>
          </p:nvPr>
        </p:nvSpPr>
        <p:spPr/>
        <p:txBody>
          <a:bodyPr/>
          <a:lstStyle/>
          <a:p>
            <a:r>
              <a:rPr lang="en-US" dirty="0" smtClean="0"/>
              <a:t>High performing teams create a strong sense of community</a:t>
            </a:r>
          </a:p>
          <a:p>
            <a:r>
              <a:rPr lang="en-US" dirty="0" smtClean="0"/>
              <a:t>AguaClara </a:t>
            </a:r>
            <a:r>
              <a:rPr lang="en-US" dirty="0" smtClean="0"/>
              <a:t>lunches </a:t>
            </a:r>
            <a:r>
              <a:rPr lang="en-US" dirty="0" smtClean="0"/>
              <a:t>(one method)</a:t>
            </a:r>
          </a:p>
          <a:p>
            <a:pPr lvl="1"/>
            <a:r>
              <a:rPr lang="en-US" dirty="0" smtClean="0"/>
              <a:t>I’ve been eating lunch most days in the grad lounge with the goal of fostering informal interactions with students</a:t>
            </a:r>
          </a:p>
          <a:p>
            <a:pPr lvl="1"/>
            <a:r>
              <a:rPr lang="en-US" dirty="0" smtClean="0"/>
              <a:t>That doesn’t seem to work for undergrads</a:t>
            </a:r>
          </a:p>
          <a:p>
            <a:pPr lvl="1"/>
            <a:r>
              <a:rPr lang="en-US" dirty="0" smtClean="0"/>
              <a:t>Proposals?</a:t>
            </a:r>
            <a:endParaRPr lang="en-US" dirty="0" smtClean="0"/>
          </a:p>
          <a:p>
            <a:r>
              <a:rPr lang="en-US" dirty="0" smtClean="0"/>
              <a:t>We </a:t>
            </a:r>
            <a:r>
              <a:rPr lang="en-US" dirty="0" smtClean="0"/>
              <a:t>need to take deliberate steps to build </a:t>
            </a:r>
            <a:r>
              <a:rPr lang="en-US" dirty="0" smtClean="0"/>
              <a:t>community spirit (ice skating!!!)</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Keys to happiness: Belief and the company of believers</a:t>
            </a:r>
            <a:endParaRPr lang="en-US" dirty="0"/>
          </a:p>
        </p:txBody>
      </p:sp>
      <p:sp>
        <p:nvSpPr>
          <p:cNvPr id="3" name="Content Placeholder 2"/>
          <p:cNvSpPr>
            <a:spLocks noGrp="1"/>
          </p:cNvSpPr>
          <p:nvPr>
            <p:ph idx="1"/>
          </p:nvPr>
        </p:nvSpPr>
        <p:spPr/>
        <p:txBody>
          <a:bodyPr/>
          <a:lstStyle/>
          <a:p>
            <a:r>
              <a:rPr lang="en-US" sz="2400" dirty="0" smtClean="0"/>
              <a:t>To make sense of a complicated world and our place in it, humans need to construct meaning. We need to know what is expected of us, how to behave and how to function among other people. Otherwise, our sense of self is at risk.</a:t>
            </a:r>
          </a:p>
          <a:p>
            <a:r>
              <a:rPr lang="en-US" sz="2400" dirty="0" smtClean="0"/>
              <a:t>But our protective systems of belief cannot work without the support of others. </a:t>
            </a:r>
          </a:p>
          <a:p>
            <a:r>
              <a:rPr lang="en-US" sz="2400" dirty="0" smtClean="0"/>
              <a:t>Regardless of "what religious or belief system you accept, if you have a set of philosophical beliefs that you hold strongly, and you have others who support you in those beliefs, there's less likelihood you'll be unhappy."</a:t>
            </a:r>
          </a:p>
        </p:txBody>
      </p:sp>
      <p:sp>
        <p:nvSpPr>
          <p:cNvPr id="4" name="Rectangle 3"/>
          <p:cNvSpPr/>
          <p:nvPr/>
        </p:nvSpPr>
        <p:spPr>
          <a:xfrm>
            <a:off x="4572000" y="6119336"/>
            <a:ext cx="4572000" cy="738664"/>
          </a:xfrm>
          <a:prstGeom prst="rect">
            <a:avLst/>
          </a:prstGeom>
        </p:spPr>
        <p:txBody>
          <a:bodyPr>
            <a:spAutoFit/>
          </a:bodyPr>
          <a:lstStyle/>
          <a:p>
            <a:r>
              <a:rPr lang="en-US" sz="1400" dirty="0" smtClean="0"/>
              <a:t>Keys to happiness: Belief and the company of believers</a:t>
            </a:r>
          </a:p>
          <a:p>
            <a:r>
              <a:rPr lang="en-US" sz="1400" dirty="0" smtClean="0"/>
              <a:t>By George Lowery</a:t>
            </a:r>
          </a:p>
          <a:p>
            <a:r>
              <a:rPr lang="en-US" sz="1400" dirty="0" err="1" smtClean="0"/>
              <a:t>Brashears</a:t>
            </a:r>
            <a:endParaRPr lang="en-US" sz="1400" dirty="0" smtClean="0"/>
          </a:p>
        </p:txBody>
      </p:sp>
      <p:sp>
        <p:nvSpPr>
          <p:cNvPr id="5" name="TextBox 4"/>
          <p:cNvSpPr txBox="1"/>
          <p:nvPr/>
        </p:nvSpPr>
        <p:spPr>
          <a:xfrm>
            <a:off x="685800" y="5638800"/>
            <a:ext cx="8076250" cy="400110"/>
          </a:xfrm>
          <a:prstGeom prst="rect">
            <a:avLst/>
          </a:prstGeom>
          <a:noFill/>
        </p:spPr>
        <p:txBody>
          <a:bodyPr wrap="none" rtlCol="0">
            <a:spAutoFit/>
          </a:bodyPr>
          <a:lstStyle/>
          <a:p>
            <a:r>
              <a:rPr lang="en-US" sz="2000" dirty="0" smtClean="0"/>
              <a:t>Hanging out with friends who share your values can make you happy!</a:t>
            </a:r>
            <a:endParaRPr lang="en-US" sz="20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talk about beliefs </a:t>
            </a:r>
            <a:br>
              <a:rPr lang="en-US" dirty="0" smtClean="0"/>
            </a:br>
            <a:r>
              <a:rPr lang="en-US" dirty="0" smtClean="0"/>
              <a:t>(or guiding principles)?</a:t>
            </a:r>
            <a:endParaRPr lang="en-US" dirty="0"/>
          </a:p>
        </p:txBody>
      </p:sp>
      <p:sp>
        <p:nvSpPr>
          <p:cNvPr id="3" name="Content Placeholder 2"/>
          <p:cNvSpPr>
            <a:spLocks noGrp="1"/>
          </p:cNvSpPr>
          <p:nvPr>
            <p:ph idx="1"/>
          </p:nvPr>
        </p:nvSpPr>
        <p:spPr/>
        <p:txBody>
          <a:bodyPr/>
          <a:lstStyle/>
          <a:p>
            <a:r>
              <a:rPr lang="en-US" dirty="0" smtClean="0"/>
              <a:t>Having the same guiding principles as the people you hang out with isn’t enough… (the guiding principles matter too)</a:t>
            </a:r>
          </a:p>
          <a:p>
            <a:r>
              <a:rPr lang="en-US" dirty="0" smtClean="0"/>
              <a:t>If you can connect what you are doing to your guiding principles, then you won’t need to compartmentalize your life into “earning money”, leisure, family, </a:t>
            </a:r>
            <a:r>
              <a:rPr lang="en-US" dirty="0" smtClean="0"/>
              <a:t>friends, and faith.</a:t>
            </a:r>
            <a:endParaRPr lang="en-US" dirty="0" smtClean="0"/>
          </a:p>
          <a:p>
            <a:r>
              <a:rPr lang="en-US" dirty="0" smtClean="0"/>
              <a:t>Connecting your passion, your skills, and your guiding principles is very powerful (and empowering)</a:t>
            </a:r>
          </a:p>
          <a:p>
            <a:endParaRPr lang="en-US" dirty="0"/>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guiding principles that influenced you to join AguaClara?</a:t>
            </a:r>
            <a:endParaRPr lang="en-US" dirty="0"/>
          </a:p>
        </p:txBody>
      </p:sp>
      <p:sp>
        <p:nvSpPr>
          <p:cNvPr id="3" name="Content Placeholder 2"/>
          <p:cNvSpPr>
            <a:spLocks noGrp="1"/>
          </p:cNvSpPr>
          <p:nvPr>
            <p:ph idx="1"/>
          </p:nvPr>
        </p:nvSpPr>
        <p:spPr/>
        <p:txBody>
          <a:bodyPr/>
          <a:lstStyle/>
          <a:p>
            <a:r>
              <a:rPr lang="en-US" dirty="0" smtClean="0"/>
              <a:t>Make the world better</a:t>
            </a:r>
          </a:p>
          <a:p>
            <a:r>
              <a:rPr lang="en-US" dirty="0" smtClean="0"/>
              <a:t>Do something that makes a lasting difference (legacy)</a:t>
            </a:r>
          </a:p>
          <a:p>
            <a:r>
              <a:rPr lang="en-US" dirty="0" smtClean="0"/>
              <a:t>Tired of years of school that didn’t include contributing to society</a:t>
            </a:r>
          </a:p>
          <a:p>
            <a:r>
              <a:rPr lang="en-US" dirty="0" smtClean="0"/>
              <a:t>Are you connecting with your </a:t>
            </a:r>
            <a:r>
              <a:rPr lang="en-US" dirty="0" smtClean="0"/>
              <a:t>passion?</a:t>
            </a:r>
            <a:endParaRPr lang="en-US" dirty="0" smtClean="0"/>
          </a:p>
          <a:p>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 – </a:t>
            </a:r>
            <a:br>
              <a:rPr lang="en-US" dirty="0" smtClean="0"/>
            </a:br>
            <a:r>
              <a:rPr lang="en-US" dirty="0" smtClean="0"/>
              <a:t>a work in progress</a:t>
            </a:r>
            <a:endParaRPr lang="en-US" dirty="0"/>
          </a:p>
        </p:txBody>
      </p:sp>
      <p:sp>
        <p:nvSpPr>
          <p:cNvPr id="3" name="Content Placeholder 2"/>
          <p:cNvSpPr>
            <a:spLocks noGrp="1"/>
          </p:cNvSpPr>
          <p:nvPr>
            <p:ph idx="1"/>
          </p:nvPr>
        </p:nvSpPr>
        <p:spPr/>
        <p:txBody>
          <a:bodyPr/>
          <a:lstStyle/>
          <a:p>
            <a:r>
              <a:rPr lang="en-US" dirty="0" smtClean="0"/>
              <a:t>Positive </a:t>
            </a:r>
            <a:r>
              <a:rPr lang="en-US" dirty="0" smtClean="0"/>
              <a:t>Energy – optimism - gratitude</a:t>
            </a:r>
            <a:endParaRPr lang="en-US" dirty="0" smtClean="0"/>
          </a:p>
          <a:p>
            <a:pPr lvl="1"/>
            <a:r>
              <a:rPr lang="en-US" dirty="0" smtClean="0"/>
              <a:t>Surround yourself with people who can dream</a:t>
            </a:r>
          </a:p>
          <a:p>
            <a:pPr lvl="1"/>
            <a:r>
              <a:rPr lang="en-US" dirty="0" smtClean="0"/>
              <a:t>Dreaming </a:t>
            </a:r>
            <a:r>
              <a:rPr lang="en-US" dirty="0" smtClean="0"/>
              <a:t>makes it possible to create </a:t>
            </a:r>
            <a:r>
              <a:rPr lang="en-US" dirty="0" smtClean="0"/>
              <a:t>a new reality</a:t>
            </a:r>
          </a:p>
          <a:p>
            <a:r>
              <a:rPr lang="en-US" dirty="0" smtClean="0"/>
              <a:t>If you feel boxed in, climb out of the box</a:t>
            </a:r>
          </a:p>
          <a:p>
            <a:r>
              <a:rPr lang="en-US" dirty="0" smtClean="0"/>
              <a:t>Don’t burn bridges</a:t>
            </a:r>
          </a:p>
          <a:p>
            <a:r>
              <a:rPr lang="en-US" dirty="0" smtClean="0"/>
              <a:t>You always have a choice – use it</a:t>
            </a:r>
            <a:r>
              <a:rPr lang="en-US" dirty="0" smtClean="0"/>
              <a:t>!</a:t>
            </a:r>
            <a:endParaRPr lang="en-US" dirty="0" smtClean="0"/>
          </a:p>
          <a:p>
            <a:r>
              <a:rPr lang="en-US" dirty="0" smtClean="0"/>
              <a:t>Exceed Expectations</a:t>
            </a:r>
          </a:p>
          <a:p>
            <a:r>
              <a:rPr lang="en-US" dirty="0" smtClean="0"/>
              <a:t>Identify a need and then invent</a:t>
            </a:r>
          </a:p>
          <a:p>
            <a:endParaRPr lang="en-US" dirty="0"/>
          </a:p>
        </p:txBody>
      </p:sp>
      <p:sp>
        <p:nvSpPr>
          <p:cNvPr id="4" name="Rectangle 3"/>
          <p:cNvSpPr/>
          <p:nvPr/>
        </p:nvSpPr>
        <p:spPr>
          <a:xfrm>
            <a:off x="228600" y="3657600"/>
            <a:ext cx="8305800" cy="3048000"/>
          </a:xfrm>
          <a:prstGeom prst="rect">
            <a:avLst/>
          </a:prstGeom>
          <a:solidFill>
            <a:srgbClr val="FFFFFF">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Optimist’s Perspective</a:t>
            </a:r>
            <a:endParaRPr lang="en-US" dirty="0"/>
          </a:p>
        </p:txBody>
      </p:sp>
      <p:sp>
        <p:nvSpPr>
          <p:cNvPr id="3" name="Content Placeholder 2"/>
          <p:cNvSpPr>
            <a:spLocks noGrp="1"/>
          </p:cNvSpPr>
          <p:nvPr>
            <p:ph idx="1"/>
          </p:nvPr>
        </p:nvSpPr>
        <p:spPr>
          <a:xfrm>
            <a:off x="228600" y="1600200"/>
            <a:ext cx="8763000" cy="4525963"/>
          </a:xfrm>
        </p:spPr>
        <p:txBody>
          <a:bodyPr/>
          <a:lstStyle/>
          <a:p>
            <a:r>
              <a:rPr lang="en-US" dirty="0" smtClean="0"/>
              <a:t>What is the minimum annual budget required to sustain AguaClara as an educational program?</a:t>
            </a:r>
          </a:p>
          <a:p>
            <a:pPr lvl="1"/>
            <a:r>
              <a:rPr lang="en-US" sz="2400" dirty="0" smtClean="0"/>
              <a:t>Trip to Honduras (</a:t>
            </a:r>
            <a:r>
              <a:rPr lang="en-US" sz="2400" dirty="0" smtClean="0"/>
              <a:t>25k</a:t>
            </a:r>
            <a:r>
              <a:rPr lang="en-US" sz="2400" dirty="0" smtClean="0"/>
              <a:t>)</a:t>
            </a:r>
          </a:p>
          <a:p>
            <a:pPr lvl="1"/>
            <a:r>
              <a:rPr lang="en-US" sz="2400" dirty="0" smtClean="0"/>
              <a:t>Research supplies (</a:t>
            </a:r>
            <a:r>
              <a:rPr lang="en-US" sz="2400" dirty="0" smtClean="0"/>
              <a:t>15k</a:t>
            </a:r>
            <a:r>
              <a:rPr lang="en-US" sz="2400" dirty="0" smtClean="0"/>
              <a:t>)</a:t>
            </a:r>
          </a:p>
          <a:p>
            <a:pPr lvl="1"/>
            <a:r>
              <a:rPr lang="en-US" sz="2400" dirty="0" smtClean="0"/>
              <a:t>Software for computers </a:t>
            </a:r>
            <a:r>
              <a:rPr lang="en-US" sz="2400" dirty="0" smtClean="0"/>
              <a:t>(3k</a:t>
            </a:r>
            <a:r>
              <a:rPr lang="en-US" sz="2400" dirty="0" smtClean="0"/>
              <a:t>)</a:t>
            </a:r>
          </a:p>
          <a:p>
            <a:pPr lvl="1"/>
            <a:r>
              <a:rPr lang="en-US" sz="2400" dirty="0" smtClean="0"/>
              <a:t>AguaClara Engineers </a:t>
            </a:r>
            <a:r>
              <a:rPr lang="en-US" sz="2400" dirty="0" smtClean="0"/>
              <a:t>(20k each)</a:t>
            </a:r>
          </a:p>
          <a:p>
            <a:pPr lvl="1"/>
            <a:r>
              <a:rPr lang="en-US" sz="2400" dirty="0" smtClean="0"/>
              <a:t>Grad students (75k each)</a:t>
            </a:r>
            <a:endParaRPr lang="en-US" sz="2400" dirty="0"/>
          </a:p>
        </p:txBody>
      </p:sp>
      <p:sp>
        <p:nvSpPr>
          <p:cNvPr id="4" name="TextBox 3"/>
          <p:cNvSpPr txBox="1"/>
          <p:nvPr/>
        </p:nvSpPr>
        <p:spPr>
          <a:xfrm>
            <a:off x="457200" y="5105400"/>
            <a:ext cx="7315200" cy="1477328"/>
          </a:xfrm>
          <a:prstGeom prst="rect">
            <a:avLst/>
          </a:prstGeom>
          <a:noFill/>
        </p:spPr>
        <p:txBody>
          <a:bodyPr wrap="square" rtlCol="0">
            <a:spAutoFit/>
          </a:bodyPr>
          <a:lstStyle/>
          <a:p>
            <a:r>
              <a:rPr lang="en-US" dirty="0" smtClean="0"/>
              <a:t>Do you like this question?</a:t>
            </a:r>
          </a:p>
          <a:p>
            <a:r>
              <a:rPr lang="en-US" dirty="0" smtClean="0"/>
              <a:t>Rephrased this question is: “When would you throw in the towel?”</a:t>
            </a:r>
          </a:p>
          <a:p>
            <a:r>
              <a:rPr lang="en-US" dirty="0" smtClean="0"/>
              <a:t>An optimist always sees the opportunities for creative engagement. From an optimist’s perspective this question can’t be answered! So climb out of the box and then create an answer.</a:t>
            </a: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optimist’s perspective</a:t>
            </a:r>
            <a:endParaRPr lang="en-US" dirty="0"/>
          </a:p>
        </p:txBody>
      </p:sp>
      <p:sp>
        <p:nvSpPr>
          <p:cNvPr id="3" name="Content Placeholder 2"/>
          <p:cNvSpPr>
            <a:spLocks noGrp="1"/>
          </p:cNvSpPr>
          <p:nvPr>
            <p:ph idx="1"/>
          </p:nvPr>
        </p:nvSpPr>
        <p:spPr/>
        <p:txBody>
          <a:bodyPr/>
          <a:lstStyle/>
          <a:p>
            <a:r>
              <a:rPr lang="en-US" dirty="0" smtClean="0"/>
              <a:t>I will creatively use whatever resources AguaClara is able to acquire to make the world a better place.</a:t>
            </a:r>
          </a:p>
          <a:p>
            <a:r>
              <a:rPr lang="en-US" dirty="0" smtClean="0"/>
              <a:t>Remember… we started this program with only a few thousands of dollars.</a:t>
            </a: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solidFill>
                  <a:schemeClr val="bg2"/>
                </a:solidFill>
              </a:rPr>
              <a:t>Positive Energy</a:t>
            </a:r>
          </a:p>
          <a:p>
            <a:pPr lvl="1"/>
            <a:r>
              <a:rPr lang="en-US" dirty="0" smtClean="0">
                <a:solidFill>
                  <a:schemeClr val="bg2"/>
                </a:solidFill>
              </a:rPr>
              <a:t>Surround yourself with people who can dream</a:t>
            </a:r>
          </a:p>
          <a:p>
            <a:pPr lvl="1"/>
            <a:r>
              <a:rPr lang="en-US" dirty="0" smtClean="0">
                <a:solidFill>
                  <a:schemeClr val="bg2"/>
                </a:solidFill>
              </a:rPr>
              <a:t>Dreaming creates a new reality</a:t>
            </a:r>
          </a:p>
          <a:p>
            <a:r>
              <a:rPr lang="en-US" dirty="0" smtClean="0">
                <a:solidFill>
                  <a:schemeClr val="bg2"/>
                </a:solidFill>
              </a:rPr>
              <a:t>If you feel boxed in, climb out of the box</a:t>
            </a:r>
          </a:p>
          <a:p>
            <a:r>
              <a:rPr lang="en-US" u="sng" dirty="0" smtClean="0"/>
              <a:t>Don’t burn bridges</a:t>
            </a:r>
          </a:p>
          <a:p>
            <a:r>
              <a:rPr lang="en-US" dirty="0" smtClean="0">
                <a:solidFill>
                  <a:schemeClr val="bg2"/>
                </a:solidFill>
              </a:rPr>
              <a:t>You always have a choice – use it!</a:t>
            </a:r>
          </a:p>
          <a:p>
            <a:r>
              <a:rPr lang="en-US" dirty="0" smtClean="0">
                <a:solidFill>
                  <a:schemeClr val="bg2"/>
                </a:solidFill>
              </a:rPr>
              <a:t>Exceed Expectations</a:t>
            </a:r>
          </a:p>
          <a:p>
            <a:r>
              <a:rPr lang="en-US" dirty="0" smtClean="0">
                <a:solidFill>
                  <a:schemeClr val="bg2"/>
                </a:solidFill>
              </a:rPr>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Threads</a:t>
            </a:r>
            <a:endParaRPr lang="en-US" dirty="0"/>
          </a:p>
        </p:txBody>
      </p:sp>
      <p:sp>
        <p:nvSpPr>
          <p:cNvPr id="3" name="Content Placeholder 2"/>
          <p:cNvSpPr>
            <a:spLocks noGrp="1"/>
          </p:cNvSpPr>
          <p:nvPr>
            <p:ph idx="1"/>
          </p:nvPr>
        </p:nvSpPr>
        <p:spPr/>
        <p:txBody>
          <a:bodyPr/>
          <a:lstStyle/>
          <a:p>
            <a:r>
              <a:rPr lang="en-US" dirty="0" smtClean="0"/>
              <a:t>Late breaking news – Market share for piped water is up</a:t>
            </a:r>
          </a:p>
          <a:p>
            <a:r>
              <a:rPr lang="en-US" b="1" dirty="0" smtClean="0"/>
              <a:t>Economics</a:t>
            </a:r>
            <a:r>
              <a:rPr lang="en-US" dirty="0" smtClean="0"/>
              <a:t> of the </a:t>
            </a:r>
            <a:r>
              <a:rPr lang="en-US" b="1" dirty="0" smtClean="0"/>
              <a:t>AguaClara RIDE</a:t>
            </a:r>
          </a:p>
          <a:p>
            <a:r>
              <a:rPr lang="en-US" dirty="0" smtClean="0"/>
              <a:t>AguaClara </a:t>
            </a:r>
            <a:r>
              <a:rPr lang="en-US" dirty="0" smtClean="0"/>
              <a:t>as a </a:t>
            </a:r>
            <a:r>
              <a:rPr lang="en-US" b="1" dirty="0" smtClean="0"/>
              <a:t>high performing </a:t>
            </a:r>
            <a:r>
              <a:rPr lang="en-US" dirty="0" smtClean="0"/>
              <a:t>team</a:t>
            </a:r>
            <a:endParaRPr lang="en-US" dirty="0" smtClean="0"/>
          </a:p>
          <a:p>
            <a:r>
              <a:rPr lang="en-US" dirty="0" smtClean="0"/>
              <a:t>Belonging to a </a:t>
            </a:r>
            <a:r>
              <a:rPr lang="en-US" b="1" dirty="0" smtClean="0"/>
              <a:t>community</a:t>
            </a:r>
            <a:r>
              <a:rPr lang="en-US" dirty="0" smtClean="0"/>
              <a:t> that supports your </a:t>
            </a:r>
            <a:r>
              <a:rPr lang="en-US" dirty="0" smtClean="0"/>
              <a:t>guiding principles leads </a:t>
            </a:r>
            <a:r>
              <a:rPr lang="en-US" dirty="0" smtClean="0"/>
              <a:t>to </a:t>
            </a:r>
            <a:r>
              <a:rPr lang="en-US" b="1" dirty="0" smtClean="0"/>
              <a:t>happiness</a:t>
            </a:r>
            <a:r>
              <a:rPr lang="en-US" dirty="0" smtClean="0"/>
              <a:t>!</a:t>
            </a:r>
          </a:p>
          <a:p>
            <a:r>
              <a:rPr lang="en-US" dirty="0" smtClean="0"/>
              <a:t>A few thoughts on </a:t>
            </a:r>
            <a:r>
              <a:rPr lang="en-US" b="1" dirty="0" smtClean="0"/>
              <a:t>guiding principles</a:t>
            </a:r>
          </a:p>
          <a:p>
            <a:r>
              <a:rPr lang="en-US" dirty="0" smtClean="0"/>
              <a:t>AguaClara: A </a:t>
            </a:r>
            <a:r>
              <a:rPr lang="en-US" b="1" dirty="0" smtClean="0"/>
              <a:t>shared dream </a:t>
            </a:r>
            <a:r>
              <a:rPr lang="en-US" dirty="0" smtClean="0"/>
              <a:t>that you are turning into reality</a:t>
            </a:r>
          </a:p>
        </p:txBody>
      </p:sp>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Don’t burn bridges</a:t>
            </a:r>
            <a:endParaRPr lang="en-US" dirty="0"/>
          </a:p>
        </p:txBody>
      </p:sp>
      <p:sp>
        <p:nvSpPr>
          <p:cNvPr id="3" name="Content Placeholder 2"/>
          <p:cNvSpPr>
            <a:spLocks noGrp="1"/>
          </p:cNvSpPr>
          <p:nvPr>
            <p:ph idx="1"/>
          </p:nvPr>
        </p:nvSpPr>
        <p:spPr/>
        <p:txBody>
          <a:bodyPr/>
          <a:lstStyle/>
          <a:p>
            <a:r>
              <a:rPr lang="en-US" dirty="0" smtClean="0"/>
              <a:t>The individual who frustrates you today may be a powerful ally tomorrow</a:t>
            </a:r>
          </a:p>
          <a:p>
            <a:r>
              <a:rPr lang="en-US" dirty="0" smtClean="0"/>
              <a:t>Everyone has the opportunity (and the right!) to mature and become a healthier person. </a:t>
            </a:r>
          </a:p>
          <a:p>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solidFill>
                  <a:schemeClr val="bg2"/>
                </a:solidFill>
              </a:rPr>
              <a:t>Positive Energy</a:t>
            </a:r>
          </a:p>
          <a:p>
            <a:pPr lvl="1"/>
            <a:r>
              <a:rPr lang="en-US" dirty="0" smtClean="0">
                <a:solidFill>
                  <a:schemeClr val="bg2"/>
                </a:solidFill>
              </a:rPr>
              <a:t>Surround yourself with people who can dream</a:t>
            </a:r>
          </a:p>
          <a:p>
            <a:pPr lvl="1"/>
            <a:r>
              <a:rPr lang="en-US" dirty="0" smtClean="0">
                <a:solidFill>
                  <a:schemeClr val="bg2"/>
                </a:solidFill>
              </a:rPr>
              <a:t>Dreaming creates a new reality</a:t>
            </a:r>
          </a:p>
          <a:p>
            <a:r>
              <a:rPr lang="en-US" dirty="0" smtClean="0">
                <a:solidFill>
                  <a:schemeClr val="bg2"/>
                </a:solidFill>
              </a:rPr>
              <a:t>If you feel boxed in, climb out of the box</a:t>
            </a:r>
          </a:p>
          <a:p>
            <a:r>
              <a:rPr lang="en-US" dirty="0" smtClean="0">
                <a:solidFill>
                  <a:schemeClr val="bg2"/>
                </a:solidFill>
              </a:rPr>
              <a:t>Don’t burn bridges</a:t>
            </a:r>
          </a:p>
          <a:p>
            <a:r>
              <a:rPr lang="en-US" u="sng" dirty="0" smtClean="0"/>
              <a:t>You always have a choice – use it!</a:t>
            </a:r>
          </a:p>
          <a:p>
            <a:r>
              <a:rPr lang="en-US" dirty="0" smtClean="0">
                <a:solidFill>
                  <a:schemeClr val="bg2"/>
                </a:solidFill>
              </a:rPr>
              <a:t>Exceed Expectations</a:t>
            </a:r>
          </a:p>
          <a:p>
            <a:r>
              <a:rPr lang="en-US" dirty="0" smtClean="0">
                <a:solidFill>
                  <a:schemeClr val="bg2"/>
                </a:solidFill>
              </a:rPr>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always have a choice</a:t>
            </a:r>
            <a:endParaRPr lang="en-US" dirty="0"/>
          </a:p>
        </p:txBody>
      </p:sp>
      <p:sp>
        <p:nvSpPr>
          <p:cNvPr id="3" name="Content Placeholder 2"/>
          <p:cNvSpPr>
            <a:spLocks noGrp="1"/>
          </p:cNvSpPr>
          <p:nvPr>
            <p:ph idx="1"/>
          </p:nvPr>
        </p:nvSpPr>
        <p:spPr/>
        <p:txBody>
          <a:bodyPr/>
          <a:lstStyle/>
          <a:p>
            <a:r>
              <a:rPr lang="en-US" dirty="0" smtClean="0"/>
              <a:t>There is a huge difference between not having much money and not having choices</a:t>
            </a:r>
          </a:p>
          <a:p>
            <a:r>
              <a:rPr lang="en-US" dirty="0" smtClean="0"/>
              <a:t>Learn to live so that even if you don’t have lots of money, that you still have choices</a:t>
            </a:r>
          </a:p>
          <a:p>
            <a:r>
              <a:rPr lang="en-US" dirty="0" smtClean="0"/>
              <a:t>Example… I wanted to be able to devote more time to AguaClara. I negotiated a reduction in my </a:t>
            </a:r>
            <a:r>
              <a:rPr lang="en-US" dirty="0" smtClean="0"/>
              <a:t>summer teaching </a:t>
            </a:r>
            <a:r>
              <a:rPr lang="en-US" dirty="0" smtClean="0"/>
              <a:t>load </a:t>
            </a:r>
            <a:r>
              <a:rPr lang="en-US" dirty="0" smtClean="0"/>
              <a:t>that included a 25% salary cut. </a:t>
            </a:r>
            <a:r>
              <a:rPr lang="en-US" dirty="0" smtClean="0"/>
              <a:t>I saw it as a choice because money isn’t my guiding principle.</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career goal: Connecting passion, skills, and guiding principles</a:t>
            </a:r>
            <a:endParaRPr lang="en-US" dirty="0"/>
          </a:p>
        </p:txBody>
      </p:sp>
      <p:sp>
        <p:nvSpPr>
          <p:cNvPr id="3" name="Content Placeholder 2"/>
          <p:cNvSpPr>
            <a:spLocks noGrp="1"/>
          </p:cNvSpPr>
          <p:nvPr>
            <p:ph idx="1"/>
          </p:nvPr>
        </p:nvSpPr>
        <p:spPr/>
        <p:txBody>
          <a:bodyPr/>
          <a:lstStyle/>
          <a:p>
            <a:r>
              <a:rPr lang="en-US" dirty="0" smtClean="0"/>
              <a:t>This is my choice…</a:t>
            </a:r>
          </a:p>
          <a:p>
            <a:r>
              <a:rPr lang="en-US" dirty="0" smtClean="0"/>
              <a:t>I want to maximize the amount of time that I am working on things that I am passionate about and that I can connect with my guiding </a:t>
            </a:r>
            <a:r>
              <a:rPr lang="en-US" dirty="0" smtClean="0"/>
              <a:t>principles</a:t>
            </a:r>
            <a:endParaRPr lang="en-US" dirty="0" smtClean="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Choice: How </a:t>
            </a:r>
            <a:r>
              <a:rPr lang="en-US" dirty="0" smtClean="0"/>
              <a:t>did AguaClara get started?</a:t>
            </a:r>
            <a:endParaRPr lang="en-US" dirty="0"/>
          </a:p>
        </p:txBody>
      </p:sp>
      <p:sp>
        <p:nvSpPr>
          <p:cNvPr id="3" name="Content Placeholder 2"/>
          <p:cNvSpPr>
            <a:spLocks noGrp="1"/>
          </p:cNvSpPr>
          <p:nvPr>
            <p:ph idx="1"/>
          </p:nvPr>
        </p:nvSpPr>
        <p:spPr/>
        <p:txBody>
          <a:bodyPr/>
          <a:lstStyle/>
          <a:p>
            <a:r>
              <a:rPr lang="en-US" dirty="0" smtClean="0"/>
              <a:t>Complicated series of events, but I (and others) identified the need and proceeded to organize a team to address that need.</a:t>
            </a:r>
          </a:p>
          <a:p>
            <a:r>
              <a:rPr lang="en-US" dirty="0" smtClean="0"/>
              <a:t>My job description does not include AguaClara!</a:t>
            </a:r>
          </a:p>
          <a:p>
            <a:r>
              <a:rPr lang="en-US" dirty="0" smtClean="0"/>
              <a:t>No one at Cornell has ever asked me to lead the AguaClara </a:t>
            </a:r>
            <a:r>
              <a:rPr lang="en-US" dirty="0" smtClean="0"/>
              <a:t>program.</a:t>
            </a:r>
            <a:endParaRPr lang="en-US" dirty="0" smtClean="0"/>
          </a:p>
          <a:p>
            <a:r>
              <a:rPr lang="en-US" dirty="0" smtClean="0"/>
              <a:t>If you wait for your employer to ask you to take on a cool new initiative, it might never happen!</a:t>
            </a: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your </a:t>
            </a:r>
            <a:r>
              <a:rPr lang="en-US" dirty="0" smtClean="0"/>
              <a:t>choice: Empowerment</a:t>
            </a:r>
            <a:endParaRPr lang="en-US" dirty="0"/>
          </a:p>
        </p:txBody>
      </p:sp>
      <p:sp>
        <p:nvSpPr>
          <p:cNvPr id="3" name="Content Placeholder 2"/>
          <p:cNvSpPr>
            <a:spLocks noGrp="1"/>
          </p:cNvSpPr>
          <p:nvPr>
            <p:ph idx="1"/>
          </p:nvPr>
        </p:nvSpPr>
        <p:spPr/>
        <p:txBody>
          <a:bodyPr/>
          <a:lstStyle/>
          <a:p>
            <a:r>
              <a:rPr lang="en-US" dirty="0" smtClean="0"/>
              <a:t>Maximize </a:t>
            </a:r>
            <a:r>
              <a:rPr lang="en-US" dirty="0" smtClean="0"/>
              <a:t>the amount of your time that you are doing what you want to do</a:t>
            </a:r>
          </a:p>
          <a:p>
            <a:r>
              <a:rPr lang="en-US" dirty="0" smtClean="0"/>
              <a:t>Mold your career by creating your own opportunities</a:t>
            </a:r>
            <a:endParaRPr lang="en-US" dirty="0"/>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solidFill>
                  <a:schemeClr val="bg2"/>
                </a:solidFill>
              </a:rPr>
              <a:t>Positive Energy</a:t>
            </a:r>
          </a:p>
          <a:p>
            <a:pPr lvl="1"/>
            <a:r>
              <a:rPr lang="en-US" dirty="0" smtClean="0">
                <a:solidFill>
                  <a:schemeClr val="bg2"/>
                </a:solidFill>
              </a:rPr>
              <a:t>Surround yourself with people who can dream</a:t>
            </a:r>
          </a:p>
          <a:p>
            <a:pPr lvl="1"/>
            <a:r>
              <a:rPr lang="en-US" dirty="0" smtClean="0">
                <a:solidFill>
                  <a:schemeClr val="bg2"/>
                </a:solidFill>
              </a:rPr>
              <a:t>Dreaming creates a new reality</a:t>
            </a:r>
          </a:p>
          <a:p>
            <a:r>
              <a:rPr lang="en-US" dirty="0" smtClean="0">
                <a:solidFill>
                  <a:schemeClr val="bg2"/>
                </a:solidFill>
              </a:rPr>
              <a:t>If you feel boxed in, climb out of the box</a:t>
            </a:r>
          </a:p>
          <a:p>
            <a:r>
              <a:rPr lang="en-US" dirty="0" smtClean="0">
                <a:solidFill>
                  <a:schemeClr val="bg2"/>
                </a:solidFill>
              </a:rPr>
              <a:t>Don’t burn bridges</a:t>
            </a:r>
          </a:p>
          <a:p>
            <a:r>
              <a:rPr lang="en-US" dirty="0" smtClean="0">
                <a:solidFill>
                  <a:schemeClr val="bg2"/>
                </a:solidFill>
              </a:rPr>
              <a:t>You always have a choice – use it!</a:t>
            </a:r>
          </a:p>
          <a:p>
            <a:r>
              <a:rPr lang="en-US" u="sng" dirty="0" smtClean="0"/>
              <a:t>Exceed Expectations</a:t>
            </a:r>
          </a:p>
          <a:p>
            <a:r>
              <a:rPr lang="en-US" dirty="0" smtClean="0">
                <a:solidFill>
                  <a:schemeClr val="bg2"/>
                </a:solidFill>
              </a:rPr>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Exceed Expectations</a:t>
            </a:r>
            <a:endParaRPr lang="en-US" dirty="0"/>
          </a:p>
        </p:txBody>
      </p:sp>
      <p:sp>
        <p:nvSpPr>
          <p:cNvPr id="3" name="Content Placeholder 2"/>
          <p:cNvSpPr>
            <a:spLocks noGrp="1"/>
          </p:cNvSpPr>
          <p:nvPr>
            <p:ph idx="1"/>
          </p:nvPr>
        </p:nvSpPr>
        <p:spPr/>
        <p:txBody>
          <a:bodyPr/>
          <a:lstStyle/>
          <a:p>
            <a:r>
              <a:rPr lang="en-US" dirty="0" smtClean="0"/>
              <a:t>When you are exceeding expectations you are doing it because you want to do it, not because someone told you what to do</a:t>
            </a:r>
          </a:p>
          <a:p>
            <a:r>
              <a:rPr lang="en-US" dirty="0" smtClean="0"/>
              <a:t>Exceeding Expectations opens up doors for new opportunities</a:t>
            </a:r>
          </a:p>
          <a:p>
            <a:r>
              <a:rPr lang="en-US" dirty="0" smtClean="0"/>
              <a:t>I like to maximize the amount of time that I am doing what I want to do</a:t>
            </a:r>
            <a:r>
              <a:rPr lang="en-US" dirty="0" smtClean="0"/>
              <a:t>… (efficiency matters)</a:t>
            </a:r>
          </a:p>
          <a:p>
            <a:endParaRPr lang="en-US"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solidFill>
                  <a:schemeClr val="bg2"/>
                </a:solidFill>
              </a:rPr>
              <a:t>Positive Energy</a:t>
            </a:r>
          </a:p>
          <a:p>
            <a:pPr lvl="1"/>
            <a:r>
              <a:rPr lang="en-US" dirty="0" smtClean="0">
                <a:solidFill>
                  <a:schemeClr val="bg2"/>
                </a:solidFill>
              </a:rPr>
              <a:t>Surround yourself with people who can dream</a:t>
            </a:r>
          </a:p>
          <a:p>
            <a:pPr lvl="1"/>
            <a:r>
              <a:rPr lang="en-US" dirty="0" smtClean="0">
                <a:solidFill>
                  <a:schemeClr val="bg2"/>
                </a:solidFill>
              </a:rPr>
              <a:t>Dreaming creates a new reality</a:t>
            </a:r>
          </a:p>
          <a:p>
            <a:r>
              <a:rPr lang="en-US" dirty="0" smtClean="0">
                <a:solidFill>
                  <a:schemeClr val="bg2"/>
                </a:solidFill>
              </a:rPr>
              <a:t>If you feel boxed in, climb out of the box</a:t>
            </a:r>
          </a:p>
          <a:p>
            <a:r>
              <a:rPr lang="en-US" dirty="0" smtClean="0">
                <a:solidFill>
                  <a:schemeClr val="bg2"/>
                </a:solidFill>
              </a:rPr>
              <a:t>Don’t burn bridges</a:t>
            </a:r>
          </a:p>
          <a:p>
            <a:r>
              <a:rPr lang="en-US" dirty="0" smtClean="0">
                <a:solidFill>
                  <a:schemeClr val="bg2"/>
                </a:solidFill>
              </a:rPr>
              <a:t>You always have a choice – use it!</a:t>
            </a:r>
          </a:p>
          <a:p>
            <a:r>
              <a:rPr lang="en-US" dirty="0" smtClean="0">
                <a:solidFill>
                  <a:schemeClr val="bg2"/>
                </a:solidFill>
              </a:rPr>
              <a:t>Exceed Expectations</a:t>
            </a:r>
          </a:p>
          <a:p>
            <a:r>
              <a:rPr lang="en-US" u="sng" dirty="0" smtClean="0"/>
              <a:t>Identify a need and then invent</a:t>
            </a:r>
          </a:p>
          <a:p>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Thomas A. Edison</a:t>
            </a:r>
            <a:r>
              <a:rPr lang="en-US" dirty="0" smtClean="0"/>
              <a:t> </a:t>
            </a:r>
            <a:endParaRPr lang="en-US" dirty="0"/>
          </a:p>
        </p:txBody>
      </p:sp>
      <p:sp>
        <p:nvSpPr>
          <p:cNvPr id="3" name="Content Placeholder 2"/>
          <p:cNvSpPr>
            <a:spLocks noGrp="1"/>
          </p:cNvSpPr>
          <p:nvPr>
            <p:ph idx="1"/>
          </p:nvPr>
        </p:nvSpPr>
        <p:spPr/>
        <p:txBody>
          <a:bodyPr/>
          <a:lstStyle/>
          <a:p>
            <a:r>
              <a:rPr lang="en-US" dirty="0" smtClean="0"/>
              <a:t>I never did a day's work in my life. It was all fun. </a:t>
            </a:r>
          </a:p>
          <a:p>
            <a:r>
              <a:rPr lang="en-US" dirty="0" smtClean="0"/>
              <a:t>I never pick up an item without thinking of how I might improve it. </a:t>
            </a:r>
          </a:p>
          <a:p>
            <a:r>
              <a:rPr lang="en-US" dirty="0" smtClean="0"/>
              <a:t>I never perfected an invention that I did not think about in terms of the service it might give others. </a:t>
            </a:r>
          </a:p>
          <a:p>
            <a:r>
              <a:rPr lang="en-US" dirty="0" smtClean="0"/>
              <a:t>I want to save and advance human life, not destroy it. I am proud of the fact that I never invented weapons to kill.</a:t>
            </a:r>
            <a:endParaRPr lang="en-US" dirty="0" smtClean="0">
              <a:hlinkClick r:id="rId2"/>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Piped water supplies dominate</a:t>
            </a:r>
            <a:endParaRPr lang="en-US" dirty="0"/>
          </a:p>
        </p:txBody>
      </p:sp>
      <p:sp>
        <p:nvSpPr>
          <p:cNvPr id="3" name="Content Placeholder 2"/>
          <p:cNvSpPr>
            <a:spLocks noGrp="1"/>
          </p:cNvSpPr>
          <p:nvPr>
            <p:ph idx="1"/>
          </p:nvPr>
        </p:nvSpPr>
        <p:spPr/>
        <p:txBody>
          <a:bodyPr/>
          <a:lstStyle/>
          <a:p>
            <a:r>
              <a:rPr lang="en-US" dirty="0" smtClean="0"/>
              <a:t>Between 1990 and 2008, more than </a:t>
            </a:r>
            <a:r>
              <a:rPr lang="en-US" b="1" dirty="0" smtClean="0"/>
              <a:t>1.2 billion</a:t>
            </a:r>
            <a:r>
              <a:rPr lang="en-US" dirty="0" smtClean="0"/>
              <a:t> people worldwide gained access to a piped connection on premises. </a:t>
            </a:r>
            <a:endParaRPr lang="en-US" dirty="0" smtClean="0"/>
          </a:p>
          <a:p>
            <a:r>
              <a:rPr lang="en-US" dirty="0" smtClean="0"/>
              <a:t>This </a:t>
            </a:r>
            <a:r>
              <a:rPr lang="en-US" dirty="0" smtClean="0"/>
              <a:t>is more than twice the population that gained access to </a:t>
            </a:r>
            <a:r>
              <a:rPr lang="en-US" dirty="0" smtClean="0"/>
              <a:t>all other </a:t>
            </a:r>
            <a:r>
              <a:rPr lang="en-US" dirty="0" smtClean="0"/>
              <a:t>improved drinking-water sources.</a:t>
            </a:r>
            <a:endParaRPr lang="en-US" dirty="0"/>
          </a:p>
        </p:txBody>
      </p:sp>
      <p:pic>
        <p:nvPicPr>
          <p:cNvPr id="2049" name="Picture 1"/>
          <p:cNvPicPr>
            <a:picLocks noChangeAspect="1" noChangeArrowheads="1"/>
          </p:cNvPicPr>
          <p:nvPr/>
        </p:nvPicPr>
        <p:blipFill>
          <a:blip r:embed="rId3" cstate="print"/>
          <a:srcRect/>
          <a:stretch>
            <a:fillRect/>
          </a:stretch>
        </p:blipFill>
        <p:spPr bwMode="auto">
          <a:xfrm>
            <a:off x="1828800" y="4686300"/>
            <a:ext cx="5219700" cy="21717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Monroe’s Philosophy</a:t>
            </a:r>
            <a:endParaRPr lang="en-US" dirty="0"/>
          </a:p>
        </p:txBody>
      </p:sp>
      <p:sp>
        <p:nvSpPr>
          <p:cNvPr id="3" name="Content Placeholder 2"/>
          <p:cNvSpPr>
            <a:spLocks noGrp="1"/>
          </p:cNvSpPr>
          <p:nvPr>
            <p:ph idx="1"/>
          </p:nvPr>
        </p:nvSpPr>
        <p:spPr/>
        <p:txBody>
          <a:bodyPr/>
          <a:lstStyle/>
          <a:p>
            <a:r>
              <a:rPr lang="en-US" dirty="0" smtClean="0"/>
              <a:t>One more… Sharing is more fun</a:t>
            </a:r>
          </a:p>
          <a:p>
            <a:r>
              <a:rPr lang="en-US" dirty="0" smtClean="0"/>
              <a:t>Life is a gift… my story…</a:t>
            </a:r>
          </a:p>
          <a:p>
            <a:r>
              <a:rPr lang="en-US" dirty="0" smtClean="0"/>
              <a:t>Turn </a:t>
            </a:r>
            <a:r>
              <a:rPr lang="en-US" dirty="0" smtClean="0"/>
              <a:t>gratitude into action</a:t>
            </a:r>
            <a:endParaRPr lang="en-US" dirty="0"/>
          </a:p>
        </p:txBody>
      </p:sp>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guiding principles</a:t>
            </a:r>
            <a:endParaRPr lang="en-US" dirty="0"/>
          </a:p>
        </p:txBody>
      </p:sp>
      <p:sp>
        <p:nvSpPr>
          <p:cNvPr id="3" name="Content Placeholder 2"/>
          <p:cNvSpPr>
            <a:spLocks noGrp="1"/>
          </p:cNvSpPr>
          <p:nvPr>
            <p:ph idx="1"/>
          </p:nvPr>
        </p:nvSpPr>
        <p:spPr/>
        <p:txBody>
          <a:bodyPr/>
          <a:lstStyle/>
          <a:p>
            <a:r>
              <a:rPr lang="en-US" dirty="0" smtClean="0"/>
              <a:t>Open Source</a:t>
            </a:r>
          </a:p>
          <a:p>
            <a:r>
              <a:rPr lang="en-US" dirty="0" smtClean="0"/>
              <a:t>Free hydraulic designs</a:t>
            </a:r>
          </a:p>
          <a:p>
            <a:r>
              <a:rPr lang="en-US" dirty="0" smtClean="0"/>
              <a:t>Empowerment of others</a:t>
            </a:r>
          </a:p>
          <a:p>
            <a:r>
              <a:rPr lang="en-US" dirty="0" smtClean="0"/>
              <a:t>Collaborative work environment</a:t>
            </a:r>
          </a:p>
          <a:p>
            <a:r>
              <a:rPr lang="en-US" dirty="0" smtClean="0"/>
              <a:t>Commitment to continual improvement</a:t>
            </a:r>
          </a:p>
          <a:p>
            <a:r>
              <a:rPr lang="en-US" dirty="0" smtClean="0"/>
              <a:t>Careful matching of our strengths and weaknesses with the task</a:t>
            </a:r>
          </a:p>
          <a:p>
            <a:r>
              <a:rPr lang="en-US" dirty="0" smtClean="0"/>
              <a:t>Distributed Intelligence!</a:t>
            </a:r>
          </a:p>
          <a:p>
            <a:endParaRPr lang="en-US" dirty="0" smtClean="0"/>
          </a:p>
          <a:p>
            <a:endParaRPr lang="en-US" dirty="0" smtClean="0"/>
          </a:p>
          <a:p>
            <a:pPr lvl="1"/>
            <a:endParaRPr lang="en-US" dirty="0"/>
          </a:p>
        </p:txBody>
      </p:sp>
      <p:pic>
        <p:nvPicPr>
          <p:cNvPr id="4" name="Picture 1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04800" y="91180"/>
            <a:ext cx="4343400" cy="1292225"/>
          </a:xfrm>
          <a:prstGeom prst="rect">
            <a:avLst/>
          </a:prstGeom>
          <a:noFill/>
          <a:ln w="9525">
            <a:noFill/>
            <a:miter lim="800000"/>
            <a:headEnd/>
            <a:tailEnd/>
          </a:ln>
          <a:effectLst/>
        </p:spPr>
      </p:pic>
      <p:sp>
        <p:nvSpPr>
          <p:cNvPr id="5" name="Rounded Rectangle 4"/>
          <p:cNvSpPr/>
          <p:nvPr/>
        </p:nvSpPr>
        <p:spPr>
          <a:xfrm>
            <a:off x="152400" y="685800"/>
            <a:ext cx="1524000" cy="6858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Design Challenge</a:t>
            </a:r>
            <a:endParaRPr lang="en-US" dirty="0"/>
          </a:p>
        </p:txBody>
      </p:sp>
      <p:sp>
        <p:nvSpPr>
          <p:cNvPr id="3" name="Content Placeholder 2"/>
          <p:cNvSpPr>
            <a:spLocks noGrp="1"/>
          </p:cNvSpPr>
          <p:nvPr>
            <p:ph idx="1"/>
          </p:nvPr>
        </p:nvSpPr>
        <p:spPr/>
        <p:txBody>
          <a:bodyPr/>
          <a:lstStyle/>
          <a:p>
            <a:r>
              <a:rPr lang="en-US" dirty="0" smtClean="0"/>
              <a:t>We are in a transitional stage where we have demonstrated that we can design plants that perform well. </a:t>
            </a:r>
          </a:p>
          <a:p>
            <a:r>
              <a:rPr lang="en-US" dirty="0" smtClean="0"/>
              <a:t>The demand for our designs is </a:t>
            </a:r>
            <a:r>
              <a:rPr lang="en-US" dirty="0" smtClean="0"/>
              <a:t>increasing. </a:t>
            </a:r>
            <a:endParaRPr lang="en-US" dirty="0" smtClean="0"/>
          </a:p>
          <a:p>
            <a:r>
              <a:rPr lang="en-US" dirty="0" smtClean="0"/>
              <a:t>With that increased demand comes the need for better </a:t>
            </a:r>
            <a:r>
              <a:rPr lang="en-US" dirty="0" smtClean="0"/>
              <a:t>documentation</a:t>
            </a:r>
          </a:p>
          <a:p>
            <a:r>
              <a:rPr lang="en-US" dirty="0" smtClean="0"/>
              <a:t>We need to be thinking now about the demands that we will have to meet in 5 </a:t>
            </a:r>
            <a:r>
              <a:rPr lang="en-US" dirty="0" smtClean="0"/>
              <a:t>years</a:t>
            </a:r>
            <a:endParaRPr lang="en-US" dirty="0" smtClean="0"/>
          </a:p>
        </p:txBody>
      </p:sp>
    </p:spTree>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Challenge</a:t>
            </a:r>
            <a:endParaRPr lang="en-US" dirty="0"/>
          </a:p>
        </p:txBody>
      </p:sp>
      <p:sp>
        <p:nvSpPr>
          <p:cNvPr id="3" name="Content Placeholder 2"/>
          <p:cNvSpPr>
            <a:spLocks noGrp="1"/>
          </p:cNvSpPr>
          <p:nvPr>
            <p:ph idx="1"/>
          </p:nvPr>
        </p:nvSpPr>
        <p:spPr/>
        <p:txBody>
          <a:bodyPr/>
          <a:lstStyle/>
          <a:p>
            <a:r>
              <a:rPr lang="en-US" dirty="0" smtClean="0"/>
              <a:t>There is so much to learn about optimizing the design </a:t>
            </a:r>
          </a:p>
          <a:p>
            <a:r>
              <a:rPr lang="en-US" dirty="0" smtClean="0"/>
              <a:t>There are new unit processes and design improvements that we need to invent</a:t>
            </a:r>
          </a:p>
          <a:p>
            <a:r>
              <a:rPr lang="en-US" dirty="0" smtClean="0"/>
              <a:t>We need strategies for methodically testing, validating, and incorporating improvements into the design </a:t>
            </a:r>
            <a:r>
              <a:rPr lang="en-US" dirty="0" smtClean="0"/>
              <a:t>tool</a:t>
            </a:r>
          </a:p>
          <a:p>
            <a:r>
              <a:rPr lang="en-US" dirty="0" smtClean="0"/>
              <a:t>We need to be thinking now about the demands that we will have to meet in 5 years</a:t>
            </a:r>
            <a:endParaRPr lang="en-US" dirty="0" smtClean="0"/>
          </a:p>
        </p:txBody>
      </p:sp>
    </p:spTree>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Outreach Challenges</a:t>
            </a:r>
            <a:endParaRPr lang="en-US" dirty="0"/>
          </a:p>
        </p:txBody>
      </p:sp>
      <p:sp>
        <p:nvSpPr>
          <p:cNvPr id="3" name="Content Placeholder 2"/>
          <p:cNvSpPr>
            <a:spLocks noGrp="1"/>
          </p:cNvSpPr>
          <p:nvPr>
            <p:ph idx="1"/>
          </p:nvPr>
        </p:nvSpPr>
        <p:spPr/>
        <p:txBody>
          <a:bodyPr/>
          <a:lstStyle/>
          <a:p>
            <a:r>
              <a:rPr lang="en-US" dirty="0" smtClean="0"/>
              <a:t>Professional presence on the </a:t>
            </a:r>
            <a:r>
              <a:rPr lang="en-US" dirty="0" smtClean="0"/>
              <a:t>web (well underway!!!!)</a:t>
            </a:r>
            <a:endParaRPr lang="en-US" dirty="0" smtClean="0"/>
          </a:p>
          <a:p>
            <a:r>
              <a:rPr lang="en-US" dirty="0" smtClean="0"/>
              <a:t>Sustainable </a:t>
            </a:r>
            <a:r>
              <a:rPr lang="en-US" dirty="0" smtClean="0"/>
              <a:t>funding strategy for the program here at Cornell</a:t>
            </a:r>
          </a:p>
          <a:p>
            <a:endParaRPr lang="en-US" dirty="0"/>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AguaClara going?</a:t>
            </a:r>
            <a:endParaRPr lang="en-US" dirty="0"/>
          </a:p>
        </p:txBody>
      </p:sp>
      <p:sp>
        <p:nvSpPr>
          <p:cNvPr id="3" name="Content Placeholder 2"/>
          <p:cNvSpPr>
            <a:spLocks noGrp="1"/>
          </p:cNvSpPr>
          <p:nvPr>
            <p:ph idx="1"/>
          </p:nvPr>
        </p:nvSpPr>
        <p:spPr/>
        <p:txBody>
          <a:bodyPr/>
          <a:lstStyle/>
          <a:p>
            <a:r>
              <a:rPr lang="en-US" dirty="0" smtClean="0"/>
              <a:t>Do you know why you are doing what you are </a:t>
            </a:r>
            <a:r>
              <a:rPr lang="en-US" dirty="0" smtClean="0"/>
              <a:t>doing and how it fits into the big picture?</a:t>
            </a:r>
            <a:endParaRPr lang="en-US" dirty="0" smtClean="0"/>
          </a:p>
          <a:p>
            <a:r>
              <a:rPr lang="en-US" dirty="0" smtClean="0"/>
              <a:t>Where are you taking AguaClara?</a:t>
            </a:r>
          </a:p>
          <a:p>
            <a:r>
              <a:rPr lang="en-US" dirty="0" smtClean="0"/>
              <a:t>Where do you want AguaClara to be 5 years from now</a:t>
            </a:r>
            <a:r>
              <a:rPr lang="en-US" dirty="0" smtClean="0"/>
              <a:t>?</a:t>
            </a:r>
          </a:p>
          <a:p>
            <a:r>
              <a:rPr lang="en-US" dirty="0" smtClean="0"/>
              <a:t>How many L/s will be </a:t>
            </a:r>
            <a:br>
              <a:rPr lang="en-US" dirty="0" smtClean="0"/>
            </a:br>
            <a:r>
              <a:rPr lang="en-US" dirty="0" smtClean="0"/>
              <a:t>built in 2016?</a:t>
            </a:r>
            <a:endParaRPr lang="en-US" dirty="0" smtClean="0"/>
          </a:p>
          <a:p>
            <a:r>
              <a:rPr lang="en-US" dirty="0" smtClean="0"/>
              <a:t>What steps do we need</a:t>
            </a:r>
            <a:br>
              <a:rPr lang="en-US" dirty="0" smtClean="0"/>
            </a:br>
            <a:r>
              <a:rPr lang="en-US" dirty="0" smtClean="0"/>
              <a:t>to take now to get </a:t>
            </a:r>
            <a:br>
              <a:rPr lang="en-US" dirty="0" smtClean="0"/>
            </a:br>
            <a:r>
              <a:rPr lang="en-US" dirty="0" smtClean="0"/>
              <a:t>where we want to go?</a:t>
            </a:r>
          </a:p>
          <a:p>
            <a:endParaRPr lang="en-US" dirty="0" smtClean="0"/>
          </a:p>
          <a:p>
            <a:endParaRPr lang="en-US" dirty="0"/>
          </a:p>
        </p:txBody>
      </p:sp>
      <p:grpSp>
        <p:nvGrpSpPr>
          <p:cNvPr id="4" name="Group 2"/>
          <p:cNvGrpSpPr>
            <a:grpSpLocks/>
          </p:cNvGrpSpPr>
          <p:nvPr/>
        </p:nvGrpSpPr>
        <p:grpSpPr bwMode="auto">
          <a:xfrm>
            <a:off x="5029200" y="3810000"/>
            <a:ext cx="4114800" cy="3048000"/>
            <a:chOff x="0" y="0"/>
            <a:chExt cx="5760" cy="4320"/>
          </a:xfrm>
        </p:grpSpPr>
        <p:pic>
          <p:nvPicPr>
            <p:cNvPr id="5"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6" name="Picture 4" descr="IMG_0249"/>
            <p:cNvPicPr>
              <a:picLocks noChangeAspect="1" noChangeArrowheads="1"/>
            </p:cNvPicPr>
            <p:nvPr/>
          </p:nvPicPr>
          <p:blipFill>
            <a:blip r:embed="rId2" cstate="print"/>
            <a:srcRect l="73334" t="74040" r="23334" b="17778"/>
            <a:stretch>
              <a:fillRect/>
            </a:stretch>
          </p:blipFill>
          <p:spPr bwMode="auto">
            <a:xfrm>
              <a:off x="4032" y="3216"/>
              <a:ext cx="192" cy="432"/>
            </a:xfrm>
            <a:prstGeom prst="rect">
              <a:avLst/>
            </a:prstGeom>
            <a:noFill/>
          </p:spPr>
        </p:pic>
        <p:pic>
          <p:nvPicPr>
            <p:cNvPr id="7" name="Picture 5" descr="IMG_0249"/>
            <p:cNvPicPr>
              <a:picLocks noChangeAspect="1" noChangeArrowheads="1"/>
            </p:cNvPicPr>
            <p:nvPr/>
          </p:nvPicPr>
          <p:blipFill>
            <a:blip r:embed="rId2" cstate="print"/>
            <a:srcRect l="65834" t="84445" r="29166" b="13333"/>
            <a:stretch>
              <a:fillRect/>
            </a:stretch>
          </p:blipFill>
          <p:spPr bwMode="auto">
            <a:xfrm>
              <a:off x="3792" y="3552"/>
              <a:ext cx="288" cy="96"/>
            </a:xfrm>
            <a:prstGeom prst="rect">
              <a:avLst/>
            </a:prstGeom>
            <a:noFill/>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8000" dirty="0" smtClean="0"/>
              <a:t>Continue to be a VERY HIGH PERFORMING TEAM and DREAM</a:t>
            </a:r>
          </a:p>
          <a:p>
            <a:pPr algn="ctr">
              <a:buNone/>
            </a:pPr>
            <a:endParaRPr lang="en-US" sz="8000" dirty="0"/>
          </a:p>
        </p:txBody>
      </p:sp>
      <p:sp>
        <p:nvSpPr>
          <p:cNvPr id="4" name="Title 1"/>
          <p:cNvSpPr>
            <a:spLocks noGrp="1"/>
          </p:cNvSpPr>
          <p:nvPr>
            <p:ph type="title"/>
          </p:nvPr>
        </p:nvSpPr>
        <p:spPr>
          <a:xfrm>
            <a:off x="289773" y="152400"/>
            <a:ext cx="8001000" cy="1143000"/>
          </a:xfrm>
        </p:spPr>
        <p:txBody>
          <a:bodyPr/>
          <a:lstStyle/>
          <a:p>
            <a:pPr algn="r"/>
            <a:r>
              <a:rPr lang="en-US" sz="6600" dirty="0" smtClean="0"/>
              <a:t>challenge</a:t>
            </a:r>
            <a:endParaRPr lang="en-US" sz="6600" dirty="0"/>
          </a:p>
        </p:txBody>
      </p:sp>
      <p:pic>
        <p:nvPicPr>
          <p:cNvPr id="5" name="Picture 1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04800" y="91180"/>
            <a:ext cx="4343400" cy="1292225"/>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Increase in piped water service</a:t>
            </a:r>
            <a:endParaRPr lang="en-US" dirty="0"/>
          </a:p>
        </p:txBody>
      </p:sp>
      <p:sp>
        <p:nvSpPr>
          <p:cNvPr id="4" name="Rectangle 3"/>
          <p:cNvSpPr/>
          <p:nvPr/>
        </p:nvSpPr>
        <p:spPr>
          <a:xfrm>
            <a:off x="4415547" y="3244334"/>
            <a:ext cx="312906" cy="369332"/>
          </a:xfrm>
          <a:prstGeom prst="rect">
            <a:avLst/>
          </a:prstGeom>
        </p:spPr>
        <p:txBody>
          <a:bodyPr wrap="none">
            <a:spAutoFit/>
          </a:bodyPr>
          <a:lstStyle/>
          <a:p>
            <a:r>
              <a:rPr lang="en-US" dirty="0" smtClean="0"/>
              <a:t>u</a:t>
            </a:r>
            <a:endParaRPr lang="en-US" dirty="0"/>
          </a:p>
        </p:txBody>
      </p:sp>
      <p:pic>
        <p:nvPicPr>
          <p:cNvPr id="911364" name="Picture 4"/>
          <p:cNvPicPr>
            <a:picLocks noChangeAspect="1" noChangeArrowheads="1"/>
          </p:cNvPicPr>
          <p:nvPr/>
        </p:nvPicPr>
        <p:blipFill>
          <a:blip r:embed="rId3" cstate="print"/>
          <a:srcRect l="18133" t="21765" r="1316" b="9779"/>
          <a:stretch>
            <a:fillRect/>
          </a:stretch>
        </p:blipFill>
        <p:spPr bwMode="auto">
          <a:xfrm>
            <a:off x="3581401" y="1600200"/>
            <a:ext cx="4876799" cy="4267200"/>
          </a:xfrm>
          <a:prstGeom prst="rect">
            <a:avLst/>
          </a:prstGeom>
          <a:noFill/>
          <a:ln w="9525">
            <a:noFill/>
            <a:miter lim="800000"/>
            <a:headEnd/>
            <a:tailEnd/>
          </a:ln>
        </p:spPr>
      </p:pic>
      <p:sp>
        <p:nvSpPr>
          <p:cNvPr id="8" name="Rectangle 7"/>
          <p:cNvSpPr/>
          <p:nvPr/>
        </p:nvSpPr>
        <p:spPr>
          <a:xfrm>
            <a:off x="76200" y="2286000"/>
            <a:ext cx="5791200" cy="53340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0" y="1676400"/>
            <a:ext cx="3570208" cy="3884397"/>
          </a:xfrm>
          <a:prstGeom prst="rect">
            <a:avLst/>
          </a:prstGeom>
          <a:noFill/>
        </p:spPr>
        <p:txBody>
          <a:bodyPr wrap="none" rtlCol="0">
            <a:spAutoFit/>
          </a:bodyPr>
          <a:lstStyle/>
          <a:p>
            <a:pPr algn="r">
              <a:lnSpc>
                <a:spcPct val="200000"/>
              </a:lnSpc>
            </a:pPr>
            <a:r>
              <a:rPr lang="en-US" dirty="0" smtClean="0"/>
              <a:t>Eastern Asia</a:t>
            </a:r>
          </a:p>
          <a:p>
            <a:pPr algn="r">
              <a:lnSpc>
                <a:spcPct val="200000"/>
              </a:lnSpc>
            </a:pPr>
            <a:r>
              <a:rPr lang="en-US" dirty="0" smtClean="0"/>
              <a:t>Latin-America and the Caribbean</a:t>
            </a:r>
          </a:p>
          <a:p>
            <a:pPr algn="r">
              <a:lnSpc>
                <a:spcPct val="200000"/>
              </a:lnSpc>
            </a:pPr>
            <a:r>
              <a:rPr lang="en-US" dirty="0" smtClean="0"/>
              <a:t>Southern Asia</a:t>
            </a:r>
          </a:p>
          <a:p>
            <a:pPr algn="r">
              <a:lnSpc>
                <a:spcPct val="200000"/>
              </a:lnSpc>
            </a:pPr>
            <a:r>
              <a:rPr lang="en-US" dirty="0" smtClean="0"/>
              <a:t>South Eastern Asia</a:t>
            </a:r>
          </a:p>
          <a:p>
            <a:pPr algn="r">
              <a:lnSpc>
                <a:spcPct val="200000"/>
              </a:lnSpc>
            </a:pPr>
            <a:r>
              <a:rPr lang="en-US" dirty="0" smtClean="0"/>
              <a:t>Western Asia</a:t>
            </a:r>
          </a:p>
          <a:p>
            <a:pPr algn="r">
              <a:lnSpc>
                <a:spcPct val="200000"/>
              </a:lnSpc>
            </a:pPr>
            <a:r>
              <a:rPr lang="en-US" dirty="0" smtClean="0"/>
              <a:t>Sub-Saharan Africa</a:t>
            </a:r>
          </a:p>
          <a:p>
            <a:pPr algn="r">
              <a:lnSpc>
                <a:spcPct val="200000"/>
              </a:lnSpc>
            </a:pPr>
            <a:r>
              <a:rPr lang="en-US" dirty="0" smtClean="0"/>
              <a:t>Northern Africa</a:t>
            </a:r>
            <a:endParaRPr lang="en-US" dirty="0"/>
          </a:p>
        </p:txBody>
      </p:sp>
      <p:sp>
        <p:nvSpPr>
          <p:cNvPr id="7" name="TextBox 6"/>
          <p:cNvSpPr txBox="1"/>
          <p:nvPr/>
        </p:nvSpPr>
        <p:spPr>
          <a:xfrm>
            <a:off x="152400" y="5657671"/>
            <a:ext cx="2916183" cy="1200329"/>
          </a:xfrm>
          <a:prstGeom prst="rect">
            <a:avLst/>
          </a:prstGeom>
          <a:noFill/>
        </p:spPr>
        <p:txBody>
          <a:bodyPr wrap="none" rtlCol="0">
            <a:spAutoFit/>
          </a:bodyPr>
          <a:lstStyle/>
          <a:p>
            <a:pPr algn="r">
              <a:lnSpc>
                <a:spcPct val="200000"/>
              </a:lnSpc>
            </a:pPr>
            <a:r>
              <a:rPr lang="en-US" dirty="0" smtClean="0"/>
              <a:t>Piped on premises</a:t>
            </a:r>
          </a:p>
          <a:p>
            <a:pPr algn="r">
              <a:lnSpc>
                <a:spcPct val="200000"/>
              </a:lnSpc>
            </a:pPr>
            <a:r>
              <a:rPr lang="en-US" dirty="0" smtClean="0"/>
              <a:t>All other improved sources</a:t>
            </a:r>
            <a:endParaRPr lang="en-US" dirty="0"/>
          </a:p>
        </p:txBody>
      </p:sp>
      <p:pic>
        <p:nvPicPr>
          <p:cNvPr id="9" name="Picture 4"/>
          <p:cNvPicPr>
            <a:picLocks noChangeAspect="1" noChangeArrowheads="1"/>
          </p:cNvPicPr>
          <p:nvPr/>
        </p:nvPicPr>
        <p:blipFill>
          <a:blip r:embed="rId3" cstate="print"/>
          <a:srcRect l="33236" t="35212" r="62988" b="62343"/>
          <a:stretch>
            <a:fillRect/>
          </a:stretch>
        </p:blipFill>
        <p:spPr bwMode="auto">
          <a:xfrm>
            <a:off x="3124200" y="5867400"/>
            <a:ext cx="342900" cy="228600"/>
          </a:xfrm>
          <a:prstGeom prst="rect">
            <a:avLst/>
          </a:prstGeom>
          <a:noFill/>
          <a:ln w="9525">
            <a:noFill/>
            <a:miter lim="800000"/>
            <a:headEnd/>
            <a:tailEnd/>
          </a:ln>
        </p:spPr>
      </p:pic>
      <p:pic>
        <p:nvPicPr>
          <p:cNvPr id="10" name="Picture 4"/>
          <p:cNvPicPr>
            <a:picLocks noChangeArrowheads="1"/>
          </p:cNvPicPr>
          <p:nvPr/>
        </p:nvPicPr>
        <p:blipFill>
          <a:blip r:embed="rId3" cstate="print"/>
          <a:srcRect l="33236" t="47437" r="60471" b="50118"/>
          <a:stretch>
            <a:fillRect/>
          </a:stretch>
        </p:blipFill>
        <p:spPr bwMode="auto">
          <a:xfrm>
            <a:off x="3124200" y="6477000"/>
            <a:ext cx="347472" cy="228600"/>
          </a:xfrm>
          <a:prstGeom prst="rect">
            <a:avLst/>
          </a:prstGeom>
          <a:noFill/>
          <a:ln w="9525">
            <a:noFill/>
            <a:miter lim="800000"/>
            <a:headEnd/>
            <a:tailEnd/>
          </a:ln>
        </p:spPr>
      </p:pic>
      <p:sp>
        <p:nvSpPr>
          <p:cNvPr id="11" name="TextBox 10"/>
          <p:cNvSpPr txBox="1"/>
          <p:nvPr/>
        </p:nvSpPr>
        <p:spPr>
          <a:xfrm>
            <a:off x="5029200" y="5791200"/>
            <a:ext cx="2146742" cy="646331"/>
          </a:xfrm>
          <a:prstGeom prst="rect">
            <a:avLst/>
          </a:prstGeom>
          <a:noFill/>
        </p:spPr>
        <p:txBody>
          <a:bodyPr wrap="none" rtlCol="0">
            <a:spAutoFit/>
          </a:bodyPr>
          <a:lstStyle/>
          <a:p>
            <a:pPr algn="r">
              <a:lnSpc>
                <a:spcPct val="200000"/>
              </a:lnSpc>
            </a:pPr>
            <a:r>
              <a:rPr lang="en-US" dirty="0" smtClean="0"/>
              <a:t>Population (million)</a:t>
            </a:r>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Installed capacity of AguaClara (L/s)</a:t>
            </a:r>
            <a:endParaRPr lang="en-US" dirty="0"/>
          </a:p>
        </p:txBody>
      </p:sp>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6" name="Table 5"/>
          <p:cNvGraphicFramePr>
            <a:graphicFrameLocks noGrp="1"/>
          </p:cNvGraphicFramePr>
          <p:nvPr/>
        </p:nvGraphicFramePr>
        <p:xfrm>
          <a:off x="76200" y="2057400"/>
          <a:ext cx="8915400" cy="4652505"/>
        </p:xfrm>
        <a:graphic>
          <a:graphicData uri="http://schemas.openxmlformats.org/drawingml/2006/table">
            <a:tbl>
              <a:tblPr/>
              <a:tblGrid>
                <a:gridCol w="1867988"/>
                <a:gridCol w="1103812"/>
                <a:gridCol w="1485900"/>
                <a:gridCol w="1485900"/>
                <a:gridCol w="1485900"/>
                <a:gridCol w="1485900"/>
              </a:tblGrid>
              <a:tr h="854995">
                <a:tc>
                  <a:txBody>
                    <a:bodyPr/>
                    <a:lstStyle/>
                    <a:p>
                      <a:pPr algn="ctr" fontAlgn="t"/>
                      <a:r>
                        <a:rPr lang="en-US" sz="1700" b="1" dirty="0">
                          <a:solidFill>
                            <a:srgbClr val="003366"/>
                          </a:solidFill>
                          <a:latin typeface="Arial"/>
                        </a:rPr>
                        <a:t>location</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700" b="1">
                          <a:solidFill>
                            <a:srgbClr val="003366"/>
                          </a:solidFill>
                          <a:latin typeface="Arial"/>
                          <a:hlinkClick r:id="rId3" tooltip="Implementation Partners"/>
                        </a:rPr>
                        <a:t>Partner</a:t>
                      </a:r>
                      <a:endParaRPr lang="en-US" sz="1700" b="1">
                        <a:solidFill>
                          <a:srgbClr val="003366"/>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700" b="1">
                          <a:solidFill>
                            <a:srgbClr val="003366"/>
                          </a:solidFill>
                          <a:latin typeface="Arial"/>
                        </a:rPr>
                        <a:t>Construction begins</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700" b="1">
                          <a:solidFill>
                            <a:srgbClr val="003366"/>
                          </a:solidFill>
                          <a:latin typeface="Arial"/>
                        </a:rPr>
                        <a:t>inauguration date</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700" b="1" dirty="0">
                          <a:solidFill>
                            <a:srgbClr val="003366"/>
                          </a:solidFill>
                          <a:latin typeface="Arial"/>
                        </a:rPr>
                        <a:t>population served</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700" b="1" dirty="0">
                          <a:solidFill>
                            <a:srgbClr val="003366"/>
                          </a:solidFill>
                          <a:latin typeface="Arial"/>
                        </a:rPr>
                        <a:t>design flow (L/s)</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r>
              <a:tr h="588503">
                <a:tc>
                  <a:txBody>
                    <a:bodyPr/>
                    <a:lstStyle/>
                    <a:p>
                      <a:pPr fontAlgn="t"/>
                      <a:r>
                        <a:rPr lang="en-US" sz="1700" b="0">
                          <a:solidFill>
                            <a:srgbClr val="000000"/>
                          </a:solidFill>
                          <a:latin typeface="Arial"/>
                        </a:rPr>
                        <a:t>1. </a:t>
                      </a:r>
                      <a:r>
                        <a:rPr lang="en-US" sz="1700" b="0">
                          <a:solidFill>
                            <a:srgbClr val="003366"/>
                          </a:solidFill>
                          <a:latin typeface="Arial"/>
                          <a:hlinkClick r:id="rId4" tooltip="Ojojona"/>
                        </a:rPr>
                        <a:t>Ojojona</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3366"/>
                          </a:solidFill>
                          <a:latin typeface="Arial"/>
                          <a:hlinkClick r:id="rId5" tooltip="Agua Para el Pueblo"/>
                        </a:rPr>
                        <a:t>APP</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June 2006</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January 2007</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2000</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6</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588503">
                <a:tc>
                  <a:txBody>
                    <a:bodyPr/>
                    <a:lstStyle/>
                    <a:p>
                      <a:pPr fontAlgn="t"/>
                      <a:r>
                        <a:rPr lang="en-US" sz="1700" b="0">
                          <a:solidFill>
                            <a:srgbClr val="000000"/>
                          </a:solidFill>
                          <a:latin typeface="Arial"/>
                        </a:rPr>
                        <a:t>2. </a:t>
                      </a:r>
                      <a:r>
                        <a:rPr lang="en-US" sz="1700" b="0">
                          <a:solidFill>
                            <a:srgbClr val="003366"/>
                          </a:solidFill>
                          <a:latin typeface="Arial"/>
                          <a:hlinkClick r:id="rId6" tooltip="Tamara"/>
                        </a:rPr>
                        <a:t>Tamara</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3366"/>
                          </a:solidFill>
                          <a:latin typeface="Arial"/>
                          <a:hlinkClick r:id="rId5" tooltip="Agua Para el Pueblo"/>
                        </a:rPr>
                        <a:t>APP</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January 2008</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June 15 2008</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3500</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12</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588503">
                <a:tc>
                  <a:txBody>
                    <a:bodyPr/>
                    <a:lstStyle/>
                    <a:p>
                      <a:pPr fontAlgn="t"/>
                      <a:r>
                        <a:rPr lang="en-US" sz="1700" b="0">
                          <a:solidFill>
                            <a:srgbClr val="000000"/>
                          </a:solidFill>
                          <a:latin typeface="Arial"/>
                        </a:rPr>
                        <a:t>3. </a:t>
                      </a:r>
                      <a:r>
                        <a:rPr lang="en-US" sz="1700" b="0">
                          <a:solidFill>
                            <a:srgbClr val="003366"/>
                          </a:solidFill>
                          <a:latin typeface="Arial"/>
                          <a:hlinkClick r:id="rId7" tooltip="Marcala"/>
                        </a:rPr>
                        <a:t>Marcala</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3366"/>
                          </a:solidFill>
                          <a:latin typeface="Arial"/>
                          <a:hlinkClick r:id="rId8" tooltip="IRWA"/>
                        </a:rPr>
                        <a:t>IRWA</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Fall 2007</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July 2008</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5500</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30</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854995">
                <a:tc>
                  <a:txBody>
                    <a:bodyPr/>
                    <a:lstStyle/>
                    <a:p>
                      <a:pPr fontAlgn="t"/>
                      <a:r>
                        <a:rPr lang="en-US" sz="1700" b="0">
                          <a:solidFill>
                            <a:srgbClr val="000000"/>
                          </a:solidFill>
                          <a:latin typeface="Arial"/>
                        </a:rPr>
                        <a:t>4. </a:t>
                      </a:r>
                      <a:r>
                        <a:rPr lang="en-US" sz="1700" b="0">
                          <a:solidFill>
                            <a:srgbClr val="003366"/>
                          </a:solidFill>
                          <a:latin typeface="Arial"/>
                          <a:hlinkClick r:id="rId9" tooltip="Cuatro Comunidades"/>
                        </a:rPr>
                        <a:t>Cuatro Comunidades</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3366"/>
                          </a:solidFill>
                          <a:latin typeface="Arial"/>
                          <a:hlinkClick r:id="rId5" tooltip="Agua Para el Pueblo"/>
                        </a:rPr>
                        <a:t>APP</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October 2008</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March 2009</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2000</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6</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588503">
                <a:tc>
                  <a:txBody>
                    <a:bodyPr/>
                    <a:lstStyle/>
                    <a:p>
                      <a:pPr fontAlgn="t"/>
                      <a:r>
                        <a:rPr lang="en-US" sz="1700" b="0">
                          <a:solidFill>
                            <a:srgbClr val="000000"/>
                          </a:solidFill>
                          <a:latin typeface="Arial"/>
                        </a:rPr>
                        <a:t>5. </a:t>
                      </a:r>
                      <a:r>
                        <a:rPr lang="en-US" sz="1700" b="0">
                          <a:solidFill>
                            <a:srgbClr val="003366"/>
                          </a:solidFill>
                          <a:latin typeface="Arial"/>
                          <a:hlinkClick r:id="rId10" tooltip="Agalteca"/>
                        </a:rPr>
                        <a:t>Agalteca</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3366"/>
                          </a:solidFill>
                          <a:latin typeface="Arial"/>
                          <a:hlinkClick r:id="rId5" tooltip="Agua Para el Pueblo"/>
                        </a:rPr>
                        <a:t>APP</a:t>
                      </a:r>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October 2009</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700" b="0">
                          <a:solidFill>
                            <a:srgbClr val="000000"/>
                          </a:solidFill>
                          <a:latin typeface="Arial"/>
                        </a:rPr>
                        <a:t>June 18, 2010</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2160</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a:solidFill>
                            <a:srgbClr val="000000"/>
                          </a:solidFill>
                          <a:latin typeface="Arial"/>
                        </a:rPr>
                        <a:t>6</a:t>
                      </a: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588503">
                <a:tc>
                  <a:txBody>
                    <a:bodyPr/>
                    <a:lstStyle/>
                    <a:p>
                      <a:pPr fontAlgn="t"/>
                      <a:endParaRPr lang="en-US" sz="1700" b="0" dirty="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endParaRPr lang="en-US" sz="1700" b="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smtClean="0">
                          <a:solidFill>
                            <a:srgbClr val="000000"/>
                          </a:solidFill>
                          <a:latin typeface="Arial"/>
                        </a:rPr>
                        <a:t>total</a:t>
                      </a:r>
                      <a:endParaRPr lang="en-US" sz="1700" b="0" dirty="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700" b="0" dirty="0" smtClean="0">
                          <a:solidFill>
                            <a:srgbClr val="000000"/>
                          </a:solidFill>
                          <a:latin typeface="Arial"/>
                        </a:rPr>
                        <a:t>60</a:t>
                      </a:r>
                      <a:endParaRPr lang="en-US" sz="1700" b="0" dirty="0">
                        <a:solidFill>
                          <a:srgbClr val="000000"/>
                        </a:solidFill>
                        <a:latin typeface="Arial"/>
                      </a:endParaRPr>
                    </a:p>
                  </a:txBody>
                  <a:tcPr marL="37013" marR="37013" marT="27760" marB="27760">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bl>
          </a:graphicData>
        </a:graphic>
      </p:graphicFrame>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Problem-Based Research is cost effective</a:t>
            </a:r>
            <a:endParaRPr lang="en-US" dirty="0"/>
          </a:p>
        </p:txBody>
      </p:sp>
      <p:sp>
        <p:nvSpPr>
          <p:cNvPr id="3" name="Content Placeholder 2"/>
          <p:cNvSpPr>
            <a:spLocks noGrp="1"/>
          </p:cNvSpPr>
          <p:nvPr>
            <p:ph idx="1"/>
          </p:nvPr>
        </p:nvSpPr>
        <p:spPr/>
        <p:txBody>
          <a:bodyPr/>
          <a:lstStyle/>
          <a:p>
            <a:r>
              <a:rPr lang="en-US" dirty="0" smtClean="0"/>
              <a:t>One conventional water treatment plant serving 15,000 people (60 L/s total installed capacity) would have cost $1.2 million ($20,000/(L/s)</a:t>
            </a:r>
          </a:p>
          <a:p>
            <a:r>
              <a:rPr lang="en-US" dirty="0" smtClean="0"/>
              <a:t>Our partners built these facilities for about $0.3 million </a:t>
            </a:r>
          </a:p>
          <a:p>
            <a:r>
              <a:rPr lang="en-US" dirty="0" smtClean="0"/>
              <a:t>At a savings of $0.9 million</a:t>
            </a:r>
          </a:p>
          <a:p>
            <a:r>
              <a:rPr lang="en-US" dirty="0" smtClean="0"/>
              <a:t>Thus every $1 we invested in research has already saved $1.8 in Honduras!</a:t>
            </a: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to come!</a:t>
            </a:r>
            <a:endParaRPr lang="en-US" dirty="0"/>
          </a:p>
        </p:txBody>
      </p:sp>
      <p:sp>
        <p:nvSpPr>
          <p:cNvPr id="3" name="Content Placeholder 2"/>
          <p:cNvSpPr>
            <a:spLocks noGrp="1"/>
          </p:cNvSpPr>
          <p:nvPr>
            <p:ph idx="1"/>
          </p:nvPr>
        </p:nvSpPr>
        <p:spPr/>
        <p:txBody>
          <a:bodyPr/>
          <a:lstStyle/>
          <a:p>
            <a:r>
              <a:rPr lang="en-US" dirty="0" smtClean="0"/>
              <a:t>And we are just getting started with implementation</a:t>
            </a:r>
          </a:p>
          <a:p>
            <a:endParaRPr lang="en-US" dirty="0"/>
          </a:p>
        </p:txBody>
      </p:sp>
      <p:graphicFrame>
        <p:nvGraphicFramePr>
          <p:cNvPr id="4" name="Table 3"/>
          <p:cNvGraphicFramePr>
            <a:graphicFrameLocks noGrp="1"/>
          </p:cNvGraphicFramePr>
          <p:nvPr/>
        </p:nvGraphicFramePr>
        <p:xfrm>
          <a:off x="762000" y="2667000"/>
          <a:ext cx="7620005" cy="2225521"/>
        </p:xfrm>
        <a:graphic>
          <a:graphicData uri="http://schemas.openxmlformats.org/drawingml/2006/table">
            <a:tbl>
              <a:tblPr/>
              <a:tblGrid>
                <a:gridCol w="1524001"/>
                <a:gridCol w="1524001"/>
                <a:gridCol w="1524001"/>
                <a:gridCol w="1524001"/>
                <a:gridCol w="1524001"/>
              </a:tblGrid>
              <a:tr h="596053">
                <a:tc>
                  <a:txBody>
                    <a:bodyPr/>
                    <a:lstStyle/>
                    <a:p>
                      <a:pPr algn="ctr" fontAlgn="t"/>
                      <a:r>
                        <a:rPr lang="en-US" sz="1600" b="1" dirty="0">
                          <a:solidFill>
                            <a:srgbClr val="003366"/>
                          </a:solidFill>
                          <a:latin typeface="Arial"/>
                        </a:rPr>
                        <a:t>location</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600" b="1" dirty="0">
                          <a:solidFill>
                            <a:srgbClr val="003366"/>
                          </a:solidFill>
                          <a:latin typeface="Arial"/>
                          <a:hlinkClick r:id="rId2" tooltip="Implementation Partners"/>
                        </a:rPr>
                        <a:t>Partner</a:t>
                      </a:r>
                      <a:endParaRPr lang="en-US" sz="1600" b="1" dirty="0">
                        <a:solidFill>
                          <a:srgbClr val="003366"/>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600" b="1" dirty="0">
                          <a:solidFill>
                            <a:srgbClr val="003366"/>
                          </a:solidFill>
                          <a:latin typeface="Arial"/>
                        </a:rPr>
                        <a:t>Construction begins</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600" b="1" dirty="0">
                          <a:solidFill>
                            <a:srgbClr val="003366"/>
                          </a:solidFill>
                          <a:latin typeface="Arial"/>
                        </a:rPr>
                        <a:t>population served</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c>
                  <a:txBody>
                    <a:bodyPr/>
                    <a:lstStyle/>
                    <a:p>
                      <a:pPr algn="ctr" fontAlgn="t"/>
                      <a:r>
                        <a:rPr lang="en-US" sz="1600" b="1">
                          <a:solidFill>
                            <a:srgbClr val="003366"/>
                          </a:solidFill>
                          <a:latin typeface="Arial"/>
                        </a:rPr>
                        <a:t>design flow (L/s)</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solidFill>
                      <a:srgbClr val="F0F0F0"/>
                    </a:solidFill>
                  </a:tcPr>
                </a:tc>
              </a:tr>
              <a:tr h="781836">
                <a:tc>
                  <a:txBody>
                    <a:bodyPr/>
                    <a:lstStyle/>
                    <a:p>
                      <a:pPr fontAlgn="t"/>
                      <a:r>
                        <a:rPr lang="es-ES" sz="1600" b="0" dirty="0">
                          <a:solidFill>
                            <a:srgbClr val="000000"/>
                          </a:solidFill>
                          <a:latin typeface="Arial"/>
                        </a:rPr>
                        <a:t>6. </a:t>
                      </a:r>
                      <a:r>
                        <a:rPr lang="es-ES" sz="1600" b="0" dirty="0">
                          <a:solidFill>
                            <a:srgbClr val="003366"/>
                          </a:solidFill>
                          <a:latin typeface="Arial"/>
                          <a:hlinkClick r:id="rId3" tooltip="Marcala El Chiflador 2"/>
                        </a:rPr>
                        <a:t>Marcala El </a:t>
                      </a:r>
                      <a:r>
                        <a:rPr lang="es-ES" sz="1600" b="0" dirty="0" err="1">
                          <a:solidFill>
                            <a:srgbClr val="003366"/>
                          </a:solidFill>
                          <a:latin typeface="Arial"/>
                          <a:hlinkClick r:id="rId3" tooltip="Marcala El Chiflador 2"/>
                        </a:rPr>
                        <a:t>Chiflador</a:t>
                      </a:r>
                      <a:r>
                        <a:rPr lang="es-ES" sz="1600" b="0" dirty="0">
                          <a:solidFill>
                            <a:srgbClr val="003366"/>
                          </a:solidFill>
                          <a:latin typeface="Arial"/>
                          <a:hlinkClick r:id="rId3" tooltip="Marcala El Chiflador 2"/>
                        </a:rPr>
                        <a:t> 2</a:t>
                      </a:r>
                      <a:endParaRPr lang="es-ES" sz="1600" b="0" dirty="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600" b="0">
                          <a:solidFill>
                            <a:srgbClr val="003366"/>
                          </a:solidFill>
                          <a:latin typeface="Arial"/>
                          <a:hlinkClick r:id="rId4" tooltip="Agua Para el Pueblo"/>
                        </a:rPr>
                        <a:t>APP</a:t>
                      </a:r>
                      <a:r>
                        <a:rPr lang="en-US" sz="1600" b="0">
                          <a:solidFill>
                            <a:srgbClr val="000000"/>
                          </a:solidFill>
                          <a:latin typeface="Arial"/>
                        </a:rPr>
                        <a:t>/ACRA</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600" b="0" dirty="0">
                          <a:solidFill>
                            <a:srgbClr val="000000"/>
                          </a:solidFill>
                          <a:latin typeface="Arial"/>
                        </a:rPr>
                        <a:t>November 2010</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dirty="0">
                          <a:solidFill>
                            <a:srgbClr val="000000"/>
                          </a:solidFill>
                          <a:latin typeface="Arial"/>
                        </a:rPr>
                        <a:t>3500</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a:solidFill>
                            <a:srgbClr val="000000"/>
                          </a:solidFill>
                          <a:latin typeface="Arial"/>
                        </a:rPr>
                        <a:t>22</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24488">
                <a:tc>
                  <a:txBody>
                    <a:bodyPr/>
                    <a:lstStyle/>
                    <a:p>
                      <a:pPr fontAlgn="t"/>
                      <a:r>
                        <a:rPr lang="en-US" sz="1600" b="0">
                          <a:solidFill>
                            <a:srgbClr val="003366"/>
                          </a:solidFill>
                          <a:latin typeface="Arial"/>
                          <a:hlinkClick r:id="rId5" tooltip="Alauca"/>
                        </a:rPr>
                        <a:t>Alauca</a:t>
                      </a:r>
                      <a:endParaRPr lang="en-US" sz="1600" b="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600" b="0">
                          <a:solidFill>
                            <a:srgbClr val="003366"/>
                          </a:solidFill>
                          <a:latin typeface="Arial"/>
                          <a:hlinkClick r:id="rId4" tooltip="Agua Para el Pueblo"/>
                        </a:rPr>
                        <a:t>APP</a:t>
                      </a:r>
                      <a:endParaRPr lang="en-US" sz="1600" b="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600" b="0" dirty="0" smtClean="0">
                          <a:solidFill>
                            <a:srgbClr val="000000"/>
                          </a:solidFill>
                          <a:latin typeface="Arial"/>
                        </a:rPr>
                        <a:t>February 2011</a:t>
                      </a:r>
                      <a:endParaRPr lang="en-US" sz="1600" b="0" dirty="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dirty="0">
                          <a:solidFill>
                            <a:srgbClr val="000000"/>
                          </a:solidFill>
                          <a:latin typeface="Arial"/>
                        </a:rPr>
                        <a:t> </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a:solidFill>
                            <a:srgbClr val="000000"/>
                          </a:solidFill>
                          <a:latin typeface="Arial"/>
                        </a:rPr>
                        <a:t>12</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24488">
                <a:tc>
                  <a:txBody>
                    <a:bodyPr/>
                    <a:lstStyle/>
                    <a:p>
                      <a:pPr fontAlgn="t"/>
                      <a:r>
                        <a:rPr lang="en-US" sz="1600" b="0">
                          <a:solidFill>
                            <a:srgbClr val="000000"/>
                          </a:solidFill>
                          <a:latin typeface="Arial"/>
                        </a:rPr>
                        <a:t>[Atima]</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600" b="0">
                          <a:solidFill>
                            <a:srgbClr val="003366"/>
                          </a:solidFill>
                          <a:latin typeface="Arial"/>
                          <a:hlinkClick r:id="rId4" tooltip="Agua Para el Pueblo"/>
                        </a:rPr>
                        <a:t>APP</a:t>
                      </a:r>
                      <a:endParaRPr lang="en-US" sz="1600" b="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r>
                        <a:rPr lang="en-US" sz="1600" b="0">
                          <a:solidFill>
                            <a:srgbClr val="000000"/>
                          </a:solidFill>
                          <a:latin typeface="Arial"/>
                        </a:rPr>
                        <a:t>pending</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dirty="0">
                          <a:solidFill>
                            <a:srgbClr val="000000"/>
                          </a:solidFill>
                          <a:latin typeface="Arial"/>
                        </a:rPr>
                        <a:t> </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dirty="0">
                          <a:solidFill>
                            <a:srgbClr val="000000"/>
                          </a:solidFill>
                          <a:latin typeface="Arial"/>
                        </a:rPr>
                        <a:t>16</a:t>
                      </a: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r h="224488">
                <a:tc>
                  <a:txBody>
                    <a:bodyPr/>
                    <a:lstStyle/>
                    <a:p>
                      <a:pPr fontAlgn="t"/>
                      <a:endParaRPr lang="en-US" sz="1600" b="0" dirty="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endParaRPr lang="en-US" sz="1600" b="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fontAlgn="t"/>
                      <a:endParaRPr lang="en-US" sz="1600" b="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dirty="0" smtClean="0">
                          <a:solidFill>
                            <a:srgbClr val="000000"/>
                          </a:solidFill>
                          <a:latin typeface="Arial"/>
                        </a:rPr>
                        <a:t>Total</a:t>
                      </a:r>
                      <a:endParaRPr lang="en-US" sz="1600" b="0" dirty="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c>
                  <a:txBody>
                    <a:bodyPr/>
                    <a:lstStyle/>
                    <a:p>
                      <a:pPr algn="ctr" fontAlgn="t"/>
                      <a:r>
                        <a:rPr lang="en-US" sz="1600" b="0" dirty="0" smtClean="0">
                          <a:solidFill>
                            <a:srgbClr val="000000"/>
                          </a:solidFill>
                          <a:latin typeface="Arial"/>
                        </a:rPr>
                        <a:t>50</a:t>
                      </a:r>
                      <a:endParaRPr lang="en-US" sz="1600" b="0" dirty="0">
                        <a:solidFill>
                          <a:srgbClr val="000000"/>
                        </a:solidFill>
                        <a:latin typeface="Arial"/>
                      </a:endParaRPr>
                    </a:p>
                  </a:txBody>
                  <a:tcPr marL="25803" marR="25803" marT="19352" marB="19352">
                    <a:lnL w="9525" cap="flat" cmpd="sng" algn="ctr">
                      <a:solidFill>
                        <a:srgbClr val="CCCCCC"/>
                      </a:solidFill>
                      <a:prstDash val="solid"/>
                      <a:round/>
                      <a:headEnd type="none" w="med" len="med"/>
                      <a:tailEnd type="none" w="med" len="med"/>
                    </a:lnL>
                    <a:lnR w="9525" cap="flat" cmpd="sng" algn="ctr">
                      <a:solidFill>
                        <a:srgbClr val="CCCCCC"/>
                      </a:solidFill>
                      <a:prstDash val="solid"/>
                      <a:round/>
                      <a:headEnd type="none" w="med" len="med"/>
                      <a:tailEnd type="none" w="med" len="med"/>
                    </a:lnR>
                    <a:lnT w="9525" cap="flat" cmpd="sng" algn="ctr">
                      <a:solidFill>
                        <a:srgbClr val="CCCCCC"/>
                      </a:solidFill>
                      <a:prstDash val="solid"/>
                      <a:round/>
                      <a:headEnd type="none" w="med" len="med"/>
                      <a:tailEnd type="none" w="med" len="med"/>
                    </a:lnT>
                    <a:lnB w="9525" cap="flat" cmpd="sng" algn="ctr">
                      <a:solidFill>
                        <a:srgbClr val="CCCCCC"/>
                      </a:solidFill>
                      <a:prstDash val="solid"/>
                      <a:round/>
                      <a:headEnd type="none" w="med" len="med"/>
                      <a:tailEnd type="none" w="med" len="med"/>
                    </a:lnB>
                  </a:tcPr>
                </a:tc>
              </a:tr>
            </a:tbl>
          </a:graphicData>
        </a:graphic>
      </p:graphicFrame>
      <p:sp>
        <p:nvSpPr>
          <p:cNvPr id="778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noFill/>
          <a:ln/>
          <a:effectLst/>
        </p:spPr>
        <p:txBody>
          <a:bodyPr lIns="90488" tIns="44450" rIns="90488" bIns="44450" anchor="b"/>
          <a:lstStyle/>
          <a:p>
            <a:r>
              <a:rPr lang="en-US"/>
              <a:t>Types of Teams</a:t>
            </a:r>
          </a:p>
        </p:txBody>
      </p:sp>
      <p:grpSp>
        <p:nvGrpSpPr>
          <p:cNvPr id="2" name="Group 6"/>
          <p:cNvGrpSpPr>
            <a:grpSpLocks/>
          </p:cNvGrpSpPr>
          <p:nvPr/>
        </p:nvGrpSpPr>
        <p:grpSpPr bwMode="auto">
          <a:xfrm>
            <a:off x="2406650" y="2508250"/>
            <a:ext cx="3594100" cy="2965450"/>
            <a:chOff x="1516" y="1580"/>
            <a:chExt cx="2264" cy="1868"/>
          </a:xfrm>
        </p:grpSpPr>
        <p:sp>
          <p:nvSpPr>
            <p:cNvPr id="6148" name="Line 4"/>
            <p:cNvSpPr>
              <a:spLocks noChangeShapeType="1"/>
            </p:cNvSpPr>
            <p:nvPr/>
          </p:nvSpPr>
          <p:spPr bwMode="auto">
            <a:xfrm>
              <a:off x="1520" y="1580"/>
              <a:ext cx="0" cy="1864"/>
            </a:xfrm>
            <a:prstGeom prst="line">
              <a:avLst/>
            </a:prstGeom>
            <a:noFill/>
            <a:ln w="12700">
              <a:solidFill>
                <a:schemeClr val="tx1"/>
              </a:solidFill>
              <a:round/>
              <a:headEnd type="triangle" w="med" len="med"/>
              <a:tailEnd/>
            </a:ln>
            <a:effectLst/>
          </p:spPr>
          <p:txBody>
            <a:bodyPr wrap="none" anchor="ctr"/>
            <a:lstStyle/>
            <a:p>
              <a:endParaRPr lang="en-US"/>
            </a:p>
          </p:txBody>
        </p:sp>
        <p:sp>
          <p:nvSpPr>
            <p:cNvPr id="6149" name="Line 5"/>
            <p:cNvSpPr>
              <a:spLocks noChangeShapeType="1"/>
            </p:cNvSpPr>
            <p:nvPr/>
          </p:nvSpPr>
          <p:spPr bwMode="auto">
            <a:xfrm flipH="1">
              <a:off x="1516" y="3448"/>
              <a:ext cx="2264" cy="0"/>
            </a:xfrm>
            <a:prstGeom prst="line">
              <a:avLst/>
            </a:prstGeom>
            <a:noFill/>
            <a:ln w="12700">
              <a:solidFill>
                <a:schemeClr val="tx1"/>
              </a:solidFill>
              <a:round/>
              <a:headEnd type="triangle" w="med" len="med"/>
              <a:tailEnd/>
            </a:ln>
            <a:effectLst/>
          </p:spPr>
          <p:txBody>
            <a:bodyPr wrap="none" anchor="ctr"/>
            <a:lstStyle/>
            <a:p>
              <a:endParaRPr lang="en-US"/>
            </a:p>
          </p:txBody>
        </p:sp>
      </p:grpSp>
      <p:sp>
        <p:nvSpPr>
          <p:cNvPr id="6151" name="Rectangle 7"/>
          <p:cNvSpPr>
            <a:spLocks noChangeArrowheads="1"/>
          </p:cNvSpPr>
          <p:nvPr/>
        </p:nvSpPr>
        <p:spPr bwMode="auto">
          <a:xfrm rot="16200000">
            <a:off x="873920" y="3933031"/>
            <a:ext cx="2716212" cy="454025"/>
          </a:xfrm>
          <a:prstGeom prst="rect">
            <a:avLst/>
          </a:prstGeom>
          <a:noFill/>
          <a:ln w="12700">
            <a:noFill/>
            <a:miter lim="800000"/>
            <a:headEnd/>
            <a:tailEnd/>
          </a:ln>
          <a:effectLst/>
        </p:spPr>
        <p:txBody>
          <a:bodyPr wrap="none" lIns="90488" tIns="44450" rIns="90488" bIns="44450">
            <a:spAutoFit/>
          </a:bodyPr>
          <a:lstStyle/>
          <a:p>
            <a:r>
              <a:rPr lang="en-US" sz="2400">
                <a:latin typeface="Book Antiqua" pitchFamily="18" charset="0"/>
              </a:rPr>
              <a:t>Performance Level</a:t>
            </a:r>
          </a:p>
        </p:txBody>
      </p:sp>
      <p:sp>
        <p:nvSpPr>
          <p:cNvPr id="6152" name="Rectangle 8"/>
          <p:cNvSpPr>
            <a:spLocks noChangeArrowheads="1"/>
          </p:cNvSpPr>
          <p:nvPr/>
        </p:nvSpPr>
        <p:spPr bwMode="auto">
          <a:xfrm>
            <a:off x="2484438" y="5489575"/>
            <a:ext cx="3502025" cy="454025"/>
          </a:xfrm>
          <a:prstGeom prst="rect">
            <a:avLst/>
          </a:prstGeom>
          <a:noFill/>
          <a:ln w="12700">
            <a:noFill/>
            <a:miter lim="800000"/>
            <a:headEnd/>
            <a:tailEnd/>
          </a:ln>
          <a:effectLst/>
        </p:spPr>
        <p:txBody>
          <a:bodyPr lIns="90488" tIns="44450" rIns="90488" bIns="44450">
            <a:spAutoFit/>
          </a:bodyPr>
          <a:lstStyle/>
          <a:p>
            <a:pPr algn="ctr">
              <a:spcBef>
                <a:spcPct val="50000"/>
              </a:spcBef>
            </a:pPr>
            <a:r>
              <a:rPr lang="en-US" sz="2400">
                <a:latin typeface="Book Antiqua" pitchFamily="18" charset="0"/>
              </a:rPr>
              <a:t>Types of Teams</a:t>
            </a:r>
          </a:p>
        </p:txBody>
      </p:sp>
      <p:grpSp>
        <p:nvGrpSpPr>
          <p:cNvPr id="3" name="Group 13"/>
          <p:cNvGrpSpPr>
            <a:grpSpLocks/>
          </p:cNvGrpSpPr>
          <p:nvPr/>
        </p:nvGrpSpPr>
        <p:grpSpPr bwMode="auto">
          <a:xfrm>
            <a:off x="3587750" y="5073650"/>
            <a:ext cx="444500" cy="317500"/>
            <a:chOff x="2260" y="3196"/>
            <a:chExt cx="280" cy="200"/>
          </a:xfrm>
        </p:grpSpPr>
        <p:sp>
          <p:nvSpPr>
            <p:cNvPr id="6153" name="AutoShape 9"/>
            <p:cNvSpPr>
              <a:spLocks noChangeArrowheads="1"/>
            </p:cNvSpPr>
            <p:nvPr/>
          </p:nvSpPr>
          <p:spPr bwMode="auto">
            <a:xfrm>
              <a:off x="2260" y="3196"/>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54" name="Line 10"/>
            <p:cNvSpPr>
              <a:spLocks noChangeShapeType="1"/>
            </p:cNvSpPr>
            <p:nvPr/>
          </p:nvSpPr>
          <p:spPr bwMode="auto">
            <a:xfrm>
              <a:off x="2403" y="3200"/>
              <a:ext cx="0" cy="129"/>
            </a:xfrm>
            <a:prstGeom prst="line">
              <a:avLst/>
            </a:prstGeom>
            <a:noFill/>
            <a:ln w="12700">
              <a:solidFill>
                <a:schemeClr val="tx1"/>
              </a:solidFill>
              <a:round/>
              <a:headEnd/>
              <a:tailEnd/>
            </a:ln>
            <a:effectLst/>
          </p:spPr>
          <p:txBody>
            <a:bodyPr wrap="none" anchor="ctr"/>
            <a:lstStyle/>
            <a:p>
              <a:endParaRPr lang="en-US"/>
            </a:p>
          </p:txBody>
        </p:sp>
        <p:sp>
          <p:nvSpPr>
            <p:cNvPr id="6155" name="Line 11"/>
            <p:cNvSpPr>
              <a:spLocks noChangeShapeType="1"/>
            </p:cNvSpPr>
            <p:nvPr/>
          </p:nvSpPr>
          <p:spPr bwMode="auto">
            <a:xfrm flipH="1">
              <a:off x="2261" y="3335"/>
              <a:ext cx="143" cy="55"/>
            </a:xfrm>
            <a:prstGeom prst="line">
              <a:avLst/>
            </a:prstGeom>
            <a:noFill/>
            <a:ln w="12700">
              <a:solidFill>
                <a:schemeClr val="tx1"/>
              </a:solidFill>
              <a:round/>
              <a:headEnd/>
              <a:tailEnd/>
            </a:ln>
            <a:effectLst/>
          </p:spPr>
          <p:txBody>
            <a:bodyPr wrap="none" anchor="ctr"/>
            <a:lstStyle/>
            <a:p>
              <a:endParaRPr lang="en-US"/>
            </a:p>
          </p:txBody>
        </p:sp>
        <p:sp>
          <p:nvSpPr>
            <p:cNvPr id="6156" name="Line 12"/>
            <p:cNvSpPr>
              <a:spLocks noChangeShapeType="1"/>
            </p:cNvSpPr>
            <p:nvPr/>
          </p:nvSpPr>
          <p:spPr bwMode="auto">
            <a:xfrm>
              <a:off x="2407" y="3336"/>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4" name="Group 18"/>
          <p:cNvGrpSpPr>
            <a:grpSpLocks/>
          </p:cNvGrpSpPr>
          <p:nvPr/>
        </p:nvGrpSpPr>
        <p:grpSpPr bwMode="auto">
          <a:xfrm>
            <a:off x="2546350" y="4133850"/>
            <a:ext cx="266700" cy="977900"/>
            <a:chOff x="1604" y="2604"/>
            <a:chExt cx="168" cy="616"/>
          </a:xfrm>
        </p:grpSpPr>
        <p:sp>
          <p:nvSpPr>
            <p:cNvPr id="6158" name="Rectangle 14"/>
            <p:cNvSpPr>
              <a:spLocks noChangeArrowheads="1"/>
            </p:cNvSpPr>
            <p:nvPr/>
          </p:nvSpPr>
          <p:spPr bwMode="auto">
            <a:xfrm>
              <a:off x="1604" y="260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59" name="Rectangle 15"/>
            <p:cNvSpPr>
              <a:spLocks noChangeArrowheads="1"/>
            </p:cNvSpPr>
            <p:nvPr/>
          </p:nvSpPr>
          <p:spPr bwMode="auto">
            <a:xfrm>
              <a:off x="1604" y="27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0" name="Rectangle 16"/>
            <p:cNvSpPr>
              <a:spLocks noChangeArrowheads="1"/>
            </p:cNvSpPr>
            <p:nvPr/>
          </p:nvSpPr>
          <p:spPr bwMode="auto">
            <a:xfrm>
              <a:off x="1604" y="304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61" name="Rectangle 17"/>
            <p:cNvSpPr>
              <a:spLocks noChangeArrowheads="1"/>
            </p:cNvSpPr>
            <p:nvPr/>
          </p:nvSpPr>
          <p:spPr bwMode="auto">
            <a:xfrm>
              <a:off x="1604" y="3164"/>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grpSp>
      <p:sp>
        <p:nvSpPr>
          <p:cNvPr id="6163" name="Rectangle 19"/>
          <p:cNvSpPr>
            <a:spLocks noChangeArrowheads="1"/>
          </p:cNvSpPr>
          <p:nvPr/>
        </p:nvSpPr>
        <p:spPr bwMode="auto">
          <a:xfrm>
            <a:off x="4081463" y="5060950"/>
            <a:ext cx="842962" cy="333375"/>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Pseudo</a:t>
            </a:r>
          </a:p>
        </p:txBody>
      </p:sp>
      <p:grpSp>
        <p:nvGrpSpPr>
          <p:cNvPr id="5" name="Group 26"/>
          <p:cNvGrpSpPr>
            <a:grpSpLocks/>
          </p:cNvGrpSpPr>
          <p:nvPr/>
        </p:nvGrpSpPr>
        <p:grpSpPr bwMode="auto">
          <a:xfrm>
            <a:off x="4845050" y="3689350"/>
            <a:ext cx="1728788" cy="333375"/>
            <a:chOff x="3052" y="2324"/>
            <a:chExt cx="1089" cy="210"/>
          </a:xfrm>
        </p:grpSpPr>
        <p:grpSp>
          <p:nvGrpSpPr>
            <p:cNvPr id="6" name="Group 24"/>
            <p:cNvGrpSpPr>
              <a:grpSpLocks/>
            </p:cNvGrpSpPr>
            <p:nvPr/>
          </p:nvGrpSpPr>
          <p:grpSpPr bwMode="auto">
            <a:xfrm>
              <a:off x="3052" y="2332"/>
              <a:ext cx="280" cy="200"/>
              <a:chOff x="3052" y="2332"/>
              <a:chExt cx="280" cy="200"/>
            </a:xfrm>
          </p:grpSpPr>
          <p:sp>
            <p:nvSpPr>
              <p:cNvPr id="6164" name="AutoShape 20"/>
              <p:cNvSpPr>
                <a:spLocks noChangeArrowheads="1"/>
              </p:cNvSpPr>
              <p:nvPr/>
            </p:nvSpPr>
            <p:spPr bwMode="auto">
              <a:xfrm>
                <a:off x="3052" y="233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65" name="Line 21"/>
              <p:cNvSpPr>
                <a:spLocks noChangeShapeType="1"/>
              </p:cNvSpPr>
              <p:nvPr/>
            </p:nvSpPr>
            <p:spPr bwMode="auto">
              <a:xfrm>
                <a:off x="3195" y="2336"/>
                <a:ext cx="0" cy="129"/>
              </a:xfrm>
              <a:prstGeom prst="line">
                <a:avLst/>
              </a:prstGeom>
              <a:noFill/>
              <a:ln w="12700">
                <a:solidFill>
                  <a:schemeClr val="tx1"/>
                </a:solidFill>
                <a:round/>
                <a:headEnd/>
                <a:tailEnd/>
              </a:ln>
              <a:effectLst/>
            </p:spPr>
            <p:txBody>
              <a:bodyPr wrap="none" anchor="ctr"/>
              <a:lstStyle/>
              <a:p>
                <a:endParaRPr lang="en-US"/>
              </a:p>
            </p:txBody>
          </p:sp>
          <p:sp>
            <p:nvSpPr>
              <p:cNvPr id="6166" name="Line 22"/>
              <p:cNvSpPr>
                <a:spLocks noChangeShapeType="1"/>
              </p:cNvSpPr>
              <p:nvPr/>
            </p:nvSpPr>
            <p:spPr bwMode="auto">
              <a:xfrm flipH="1">
                <a:off x="3053" y="2471"/>
                <a:ext cx="143" cy="55"/>
              </a:xfrm>
              <a:prstGeom prst="line">
                <a:avLst/>
              </a:prstGeom>
              <a:noFill/>
              <a:ln w="12700">
                <a:solidFill>
                  <a:schemeClr val="tx1"/>
                </a:solidFill>
                <a:round/>
                <a:headEnd/>
                <a:tailEnd/>
              </a:ln>
              <a:effectLst/>
            </p:spPr>
            <p:txBody>
              <a:bodyPr wrap="none" anchor="ctr"/>
              <a:lstStyle/>
              <a:p>
                <a:endParaRPr lang="en-US"/>
              </a:p>
            </p:txBody>
          </p:sp>
          <p:sp>
            <p:nvSpPr>
              <p:cNvPr id="6167" name="Line 23"/>
              <p:cNvSpPr>
                <a:spLocks noChangeShapeType="1"/>
              </p:cNvSpPr>
              <p:nvPr/>
            </p:nvSpPr>
            <p:spPr bwMode="auto">
              <a:xfrm>
                <a:off x="3199" y="2472"/>
                <a:ext cx="126" cy="56"/>
              </a:xfrm>
              <a:prstGeom prst="line">
                <a:avLst/>
              </a:prstGeom>
              <a:noFill/>
              <a:ln w="12700">
                <a:solidFill>
                  <a:schemeClr val="tx1"/>
                </a:solidFill>
                <a:round/>
                <a:headEnd/>
                <a:tailEnd/>
              </a:ln>
              <a:effectLst/>
            </p:spPr>
            <p:txBody>
              <a:bodyPr wrap="none" anchor="ctr"/>
              <a:lstStyle/>
              <a:p>
                <a:endParaRPr lang="en-US"/>
              </a:p>
            </p:txBody>
          </p:sp>
        </p:grpSp>
        <p:sp>
          <p:nvSpPr>
            <p:cNvPr id="6169" name="Rectangle 25"/>
            <p:cNvSpPr>
              <a:spLocks noChangeArrowheads="1"/>
            </p:cNvSpPr>
            <p:nvPr/>
          </p:nvSpPr>
          <p:spPr bwMode="auto">
            <a:xfrm>
              <a:off x="3331" y="2324"/>
              <a:ext cx="810"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Cooperative</a:t>
              </a:r>
            </a:p>
          </p:txBody>
        </p:sp>
      </p:grpSp>
      <p:grpSp>
        <p:nvGrpSpPr>
          <p:cNvPr id="7" name="Group 33"/>
          <p:cNvGrpSpPr>
            <a:grpSpLocks/>
          </p:cNvGrpSpPr>
          <p:nvPr/>
        </p:nvGrpSpPr>
        <p:grpSpPr bwMode="auto">
          <a:xfrm>
            <a:off x="5099050" y="2470150"/>
            <a:ext cx="2132013" cy="577850"/>
            <a:chOff x="3212" y="1556"/>
            <a:chExt cx="1343" cy="364"/>
          </a:xfrm>
        </p:grpSpPr>
        <p:sp>
          <p:nvSpPr>
            <p:cNvPr id="6171" name="Rectangle 27"/>
            <p:cNvSpPr>
              <a:spLocks noChangeArrowheads="1"/>
            </p:cNvSpPr>
            <p:nvPr/>
          </p:nvSpPr>
          <p:spPr bwMode="auto">
            <a:xfrm>
              <a:off x="3459" y="1556"/>
              <a:ext cx="1096" cy="364"/>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High-Performing</a:t>
              </a:r>
            </a:p>
            <a:p>
              <a:r>
                <a:rPr lang="en-US" sz="1600">
                  <a:latin typeface="Book Antiqua" pitchFamily="18" charset="0"/>
                </a:rPr>
                <a:t>Cooperative</a:t>
              </a:r>
            </a:p>
          </p:txBody>
        </p:sp>
        <p:grpSp>
          <p:nvGrpSpPr>
            <p:cNvPr id="8" name="Group 32"/>
            <p:cNvGrpSpPr>
              <a:grpSpLocks/>
            </p:cNvGrpSpPr>
            <p:nvPr/>
          </p:nvGrpSpPr>
          <p:grpSpPr bwMode="auto">
            <a:xfrm>
              <a:off x="3212" y="1644"/>
              <a:ext cx="280" cy="200"/>
              <a:chOff x="3212" y="1644"/>
              <a:chExt cx="280" cy="200"/>
            </a:xfrm>
          </p:grpSpPr>
          <p:sp>
            <p:nvSpPr>
              <p:cNvPr id="6172" name="AutoShape 28"/>
              <p:cNvSpPr>
                <a:spLocks noChangeArrowheads="1"/>
              </p:cNvSpPr>
              <p:nvPr/>
            </p:nvSpPr>
            <p:spPr bwMode="auto">
              <a:xfrm>
                <a:off x="3212" y="16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73" name="Line 29"/>
              <p:cNvSpPr>
                <a:spLocks noChangeShapeType="1"/>
              </p:cNvSpPr>
              <p:nvPr/>
            </p:nvSpPr>
            <p:spPr bwMode="auto">
              <a:xfrm>
                <a:off x="3355" y="1648"/>
                <a:ext cx="0" cy="129"/>
              </a:xfrm>
              <a:prstGeom prst="line">
                <a:avLst/>
              </a:prstGeom>
              <a:noFill/>
              <a:ln w="12700">
                <a:solidFill>
                  <a:schemeClr val="tx1"/>
                </a:solidFill>
                <a:round/>
                <a:headEnd/>
                <a:tailEnd/>
              </a:ln>
              <a:effectLst/>
            </p:spPr>
            <p:txBody>
              <a:bodyPr wrap="none" anchor="ctr"/>
              <a:lstStyle/>
              <a:p>
                <a:endParaRPr lang="en-US"/>
              </a:p>
            </p:txBody>
          </p:sp>
          <p:sp>
            <p:nvSpPr>
              <p:cNvPr id="6174" name="Line 30"/>
              <p:cNvSpPr>
                <a:spLocks noChangeShapeType="1"/>
              </p:cNvSpPr>
              <p:nvPr/>
            </p:nvSpPr>
            <p:spPr bwMode="auto">
              <a:xfrm flipH="1">
                <a:off x="3213" y="1783"/>
                <a:ext cx="143" cy="55"/>
              </a:xfrm>
              <a:prstGeom prst="line">
                <a:avLst/>
              </a:prstGeom>
              <a:noFill/>
              <a:ln w="12700">
                <a:solidFill>
                  <a:schemeClr val="tx1"/>
                </a:solidFill>
                <a:round/>
                <a:headEnd/>
                <a:tailEnd/>
              </a:ln>
              <a:effectLst/>
            </p:spPr>
            <p:txBody>
              <a:bodyPr wrap="none" anchor="ctr"/>
              <a:lstStyle/>
              <a:p>
                <a:endParaRPr lang="en-US"/>
              </a:p>
            </p:txBody>
          </p:sp>
          <p:sp>
            <p:nvSpPr>
              <p:cNvPr id="6175" name="Line 31"/>
              <p:cNvSpPr>
                <a:spLocks noChangeShapeType="1"/>
              </p:cNvSpPr>
              <p:nvPr/>
            </p:nvSpPr>
            <p:spPr bwMode="auto">
              <a:xfrm>
                <a:off x="3359" y="1784"/>
                <a:ext cx="126" cy="56"/>
              </a:xfrm>
              <a:prstGeom prst="line">
                <a:avLst/>
              </a:prstGeom>
              <a:noFill/>
              <a:ln w="12700">
                <a:solidFill>
                  <a:schemeClr val="tx1"/>
                </a:solidFill>
                <a:round/>
                <a:headEnd/>
                <a:tailEnd/>
              </a:ln>
              <a:effectLst/>
            </p:spPr>
            <p:txBody>
              <a:bodyPr wrap="none" anchor="ctr"/>
              <a:lstStyle/>
              <a:p>
                <a:endParaRPr lang="en-US"/>
              </a:p>
            </p:txBody>
          </p:sp>
        </p:grpSp>
      </p:grpSp>
      <p:grpSp>
        <p:nvGrpSpPr>
          <p:cNvPr id="9" name="Group 39"/>
          <p:cNvGrpSpPr>
            <a:grpSpLocks/>
          </p:cNvGrpSpPr>
          <p:nvPr/>
        </p:nvGrpSpPr>
        <p:grpSpPr bwMode="auto">
          <a:xfrm>
            <a:off x="4540250" y="4464050"/>
            <a:ext cx="1590675" cy="358775"/>
            <a:chOff x="2860" y="2812"/>
            <a:chExt cx="1002" cy="226"/>
          </a:xfrm>
        </p:grpSpPr>
        <p:sp>
          <p:nvSpPr>
            <p:cNvPr id="6178" name="Rectangle 34"/>
            <p:cNvSpPr>
              <a:spLocks noChangeArrowheads="1"/>
            </p:cNvSpPr>
            <p:nvPr/>
          </p:nvSpPr>
          <p:spPr bwMode="auto">
            <a:xfrm>
              <a:off x="3115" y="2828"/>
              <a:ext cx="747" cy="210"/>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Traditional</a:t>
              </a:r>
            </a:p>
          </p:txBody>
        </p:sp>
        <p:sp>
          <p:nvSpPr>
            <p:cNvPr id="6179" name="AutoShape 35"/>
            <p:cNvSpPr>
              <a:spLocks noChangeArrowheads="1"/>
            </p:cNvSpPr>
            <p:nvPr/>
          </p:nvSpPr>
          <p:spPr bwMode="auto">
            <a:xfrm>
              <a:off x="2860" y="2812"/>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0" name="Line 36"/>
            <p:cNvSpPr>
              <a:spLocks noChangeShapeType="1"/>
            </p:cNvSpPr>
            <p:nvPr/>
          </p:nvSpPr>
          <p:spPr bwMode="auto">
            <a:xfrm>
              <a:off x="3003" y="2816"/>
              <a:ext cx="0" cy="129"/>
            </a:xfrm>
            <a:prstGeom prst="line">
              <a:avLst/>
            </a:prstGeom>
            <a:noFill/>
            <a:ln w="12700">
              <a:solidFill>
                <a:schemeClr val="tx1"/>
              </a:solidFill>
              <a:round/>
              <a:headEnd/>
              <a:tailEnd/>
            </a:ln>
            <a:effectLst/>
          </p:spPr>
          <p:txBody>
            <a:bodyPr wrap="none" anchor="ctr"/>
            <a:lstStyle/>
            <a:p>
              <a:endParaRPr lang="en-US"/>
            </a:p>
          </p:txBody>
        </p:sp>
        <p:sp>
          <p:nvSpPr>
            <p:cNvPr id="6181" name="Line 37"/>
            <p:cNvSpPr>
              <a:spLocks noChangeShapeType="1"/>
            </p:cNvSpPr>
            <p:nvPr/>
          </p:nvSpPr>
          <p:spPr bwMode="auto">
            <a:xfrm flipH="1">
              <a:off x="2861" y="2951"/>
              <a:ext cx="143" cy="55"/>
            </a:xfrm>
            <a:prstGeom prst="line">
              <a:avLst/>
            </a:prstGeom>
            <a:noFill/>
            <a:ln w="12700">
              <a:solidFill>
                <a:schemeClr val="tx1"/>
              </a:solidFill>
              <a:round/>
              <a:headEnd/>
              <a:tailEnd/>
            </a:ln>
            <a:effectLst/>
          </p:spPr>
          <p:txBody>
            <a:bodyPr wrap="none" anchor="ctr"/>
            <a:lstStyle/>
            <a:p>
              <a:endParaRPr lang="en-US"/>
            </a:p>
          </p:txBody>
        </p:sp>
        <p:sp>
          <p:nvSpPr>
            <p:cNvPr id="6182" name="Line 38"/>
            <p:cNvSpPr>
              <a:spLocks noChangeShapeType="1"/>
            </p:cNvSpPr>
            <p:nvPr/>
          </p:nvSpPr>
          <p:spPr bwMode="auto">
            <a:xfrm>
              <a:off x="3007" y="2952"/>
              <a:ext cx="126" cy="56"/>
            </a:xfrm>
            <a:prstGeom prst="line">
              <a:avLst/>
            </a:prstGeom>
            <a:noFill/>
            <a:ln w="12700">
              <a:solidFill>
                <a:schemeClr val="tx1"/>
              </a:solidFill>
              <a:round/>
              <a:headEnd/>
              <a:tailEnd/>
            </a:ln>
            <a:effectLst/>
          </p:spPr>
          <p:txBody>
            <a:bodyPr wrap="none" anchor="ctr"/>
            <a:lstStyle/>
            <a:p>
              <a:endParaRPr lang="en-US"/>
            </a:p>
          </p:txBody>
        </p:sp>
      </p:grpSp>
      <p:grpSp>
        <p:nvGrpSpPr>
          <p:cNvPr id="10" name="Group 48"/>
          <p:cNvGrpSpPr>
            <a:grpSpLocks/>
          </p:cNvGrpSpPr>
          <p:nvPr/>
        </p:nvGrpSpPr>
        <p:grpSpPr bwMode="auto">
          <a:xfrm>
            <a:off x="2978150" y="2724150"/>
            <a:ext cx="1701800" cy="965200"/>
            <a:chOff x="1876" y="1716"/>
            <a:chExt cx="1072" cy="608"/>
          </a:xfrm>
        </p:grpSpPr>
        <p:sp>
          <p:nvSpPr>
            <p:cNvPr id="6184" name="Rectangle 40"/>
            <p:cNvSpPr>
              <a:spLocks noChangeArrowheads="1"/>
            </p:cNvSpPr>
            <p:nvPr/>
          </p:nvSpPr>
          <p:spPr bwMode="auto">
            <a:xfrm>
              <a:off x="2020" y="1796"/>
              <a:ext cx="168" cy="56"/>
            </a:xfrm>
            <a:prstGeom prst="rect">
              <a:avLst/>
            </a:prstGeom>
            <a:solidFill>
              <a:schemeClr val="accent1"/>
            </a:solidFill>
            <a:ln w="12700">
              <a:solidFill>
                <a:schemeClr val="tx1"/>
              </a:solidFill>
              <a:miter lim="800000"/>
              <a:headEnd/>
              <a:tailEnd/>
            </a:ln>
            <a:effectLst/>
          </p:spPr>
          <p:txBody>
            <a:bodyPr wrap="none" anchor="ctr"/>
            <a:lstStyle/>
            <a:p>
              <a:endParaRPr lang="en-US"/>
            </a:p>
          </p:txBody>
        </p:sp>
        <p:sp>
          <p:nvSpPr>
            <p:cNvPr id="6185" name="Rectangle 41"/>
            <p:cNvSpPr>
              <a:spLocks noChangeArrowheads="1"/>
            </p:cNvSpPr>
            <p:nvPr/>
          </p:nvSpPr>
          <p:spPr bwMode="auto">
            <a:xfrm>
              <a:off x="2227" y="1716"/>
              <a:ext cx="638" cy="518"/>
            </a:xfrm>
            <a:prstGeom prst="rect">
              <a:avLst/>
            </a:prstGeom>
            <a:noFill/>
            <a:ln w="12700">
              <a:noFill/>
              <a:miter lim="800000"/>
              <a:headEnd/>
              <a:tailEnd/>
            </a:ln>
            <a:effectLst/>
          </p:spPr>
          <p:txBody>
            <a:bodyPr wrap="none" lIns="90488" tIns="44450" rIns="90488" bIns="44450">
              <a:spAutoFit/>
            </a:bodyPr>
            <a:lstStyle/>
            <a:p>
              <a:r>
                <a:rPr lang="en-US" sz="1600">
                  <a:latin typeface="Book Antiqua" pitchFamily="18" charset="0"/>
                </a:rPr>
                <a:t>members</a:t>
              </a:r>
            </a:p>
            <a:p>
              <a:endParaRPr lang="en-US" sz="1600">
                <a:latin typeface="Book Antiqua" pitchFamily="18" charset="0"/>
              </a:endParaRPr>
            </a:p>
            <a:p>
              <a:r>
                <a:rPr lang="en-US" sz="1600">
                  <a:latin typeface="Book Antiqua" pitchFamily="18" charset="0"/>
                </a:rPr>
                <a:t>team</a:t>
              </a:r>
            </a:p>
          </p:txBody>
        </p:sp>
        <p:grpSp>
          <p:nvGrpSpPr>
            <p:cNvPr id="11" name="Group 46"/>
            <p:cNvGrpSpPr>
              <a:grpSpLocks/>
            </p:cNvGrpSpPr>
            <p:nvPr/>
          </p:nvGrpSpPr>
          <p:grpSpPr bwMode="auto">
            <a:xfrm>
              <a:off x="1988" y="2044"/>
              <a:ext cx="280" cy="200"/>
              <a:chOff x="1988" y="2044"/>
              <a:chExt cx="280" cy="200"/>
            </a:xfrm>
          </p:grpSpPr>
          <p:sp>
            <p:nvSpPr>
              <p:cNvPr id="6186" name="AutoShape 42"/>
              <p:cNvSpPr>
                <a:spLocks noChangeArrowheads="1"/>
              </p:cNvSpPr>
              <p:nvPr/>
            </p:nvSpPr>
            <p:spPr bwMode="auto">
              <a:xfrm>
                <a:off x="1988" y="2044"/>
                <a:ext cx="280" cy="200"/>
              </a:xfrm>
              <a:prstGeom prst="triangle">
                <a:avLst>
                  <a:gd name="adj" fmla="val 49995"/>
                </a:avLst>
              </a:prstGeom>
              <a:solidFill>
                <a:schemeClr val="accent1"/>
              </a:solidFill>
              <a:ln w="12700">
                <a:solidFill>
                  <a:schemeClr val="tx1"/>
                </a:solidFill>
                <a:miter lim="800000"/>
                <a:headEnd/>
                <a:tailEnd/>
              </a:ln>
              <a:effectLst/>
            </p:spPr>
            <p:txBody>
              <a:bodyPr wrap="none" anchor="ctr"/>
              <a:lstStyle/>
              <a:p>
                <a:endParaRPr lang="en-US"/>
              </a:p>
            </p:txBody>
          </p:sp>
          <p:sp>
            <p:nvSpPr>
              <p:cNvPr id="6187" name="Line 43"/>
              <p:cNvSpPr>
                <a:spLocks noChangeShapeType="1"/>
              </p:cNvSpPr>
              <p:nvPr/>
            </p:nvSpPr>
            <p:spPr bwMode="auto">
              <a:xfrm>
                <a:off x="2131" y="2048"/>
                <a:ext cx="0" cy="129"/>
              </a:xfrm>
              <a:prstGeom prst="line">
                <a:avLst/>
              </a:prstGeom>
              <a:noFill/>
              <a:ln w="12700">
                <a:solidFill>
                  <a:schemeClr val="tx1"/>
                </a:solidFill>
                <a:round/>
                <a:headEnd/>
                <a:tailEnd/>
              </a:ln>
              <a:effectLst/>
            </p:spPr>
            <p:txBody>
              <a:bodyPr wrap="none" anchor="ctr"/>
              <a:lstStyle/>
              <a:p>
                <a:endParaRPr lang="en-US"/>
              </a:p>
            </p:txBody>
          </p:sp>
          <p:sp>
            <p:nvSpPr>
              <p:cNvPr id="6188" name="Line 44"/>
              <p:cNvSpPr>
                <a:spLocks noChangeShapeType="1"/>
              </p:cNvSpPr>
              <p:nvPr/>
            </p:nvSpPr>
            <p:spPr bwMode="auto">
              <a:xfrm flipH="1">
                <a:off x="1989" y="2183"/>
                <a:ext cx="143" cy="55"/>
              </a:xfrm>
              <a:prstGeom prst="line">
                <a:avLst/>
              </a:prstGeom>
              <a:noFill/>
              <a:ln w="12700">
                <a:solidFill>
                  <a:schemeClr val="tx1"/>
                </a:solidFill>
                <a:round/>
                <a:headEnd/>
                <a:tailEnd/>
              </a:ln>
              <a:effectLst/>
            </p:spPr>
            <p:txBody>
              <a:bodyPr wrap="none" anchor="ctr"/>
              <a:lstStyle/>
              <a:p>
                <a:endParaRPr lang="en-US"/>
              </a:p>
            </p:txBody>
          </p:sp>
          <p:sp>
            <p:nvSpPr>
              <p:cNvPr id="6189" name="Line 45"/>
              <p:cNvSpPr>
                <a:spLocks noChangeShapeType="1"/>
              </p:cNvSpPr>
              <p:nvPr/>
            </p:nvSpPr>
            <p:spPr bwMode="auto">
              <a:xfrm>
                <a:off x="2135" y="2184"/>
                <a:ext cx="126" cy="56"/>
              </a:xfrm>
              <a:prstGeom prst="line">
                <a:avLst/>
              </a:prstGeom>
              <a:noFill/>
              <a:ln w="12700">
                <a:solidFill>
                  <a:schemeClr val="tx1"/>
                </a:solidFill>
                <a:round/>
                <a:headEnd/>
                <a:tailEnd/>
              </a:ln>
              <a:effectLst/>
            </p:spPr>
            <p:txBody>
              <a:bodyPr wrap="none" anchor="ctr"/>
              <a:lstStyle/>
              <a:p>
                <a:endParaRPr lang="en-US"/>
              </a:p>
            </p:txBody>
          </p:sp>
        </p:grpSp>
        <p:sp>
          <p:nvSpPr>
            <p:cNvPr id="6191" name="Rectangle 47"/>
            <p:cNvSpPr>
              <a:spLocks noChangeArrowheads="1"/>
            </p:cNvSpPr>
            <p:nvPr/>
          </p:nvSpPr>
          <p:spPr bwMode="auto">
            <a:xfrm>
              <a:off x="1876" y="1732"/>
              <a:ext cx="1072" cy="592"/>
            </a:xfrm>
            <a:prstGeom prst="rect">
              <a:avLst/>
            </a:prstGeom>
            <a:noFill/>
            <a:ln w="12700">
              <a:solidFill>
                <a:schemeClr val="tx1"/>
              </a:solidFill>
              <a:miter lim="800000"/>
              <a:headEnd/>
              <a:tailEnd/>
            </a:ln>
            <a:effectLst/>
          </p:spPr>
          <p:txBody>
            <a:bodyPr wrap="none" anchor="ctr"/>
            <a:lstStyle/>
            <a:p>
              <a:endParaRPr lang="en-US"/>
            </a:p>
          </p:txBody>
        </p:sp>
      </p:grpSp>
      <p:sp>
        <p:nvSpPr>
          <p:cNvPr id="6193" name="Freeform 49"/>
          <p:cNvSpPr>
            <a:spLocks/>
          </p:cNvSpPr>
          <p:nvPr/>
        </p:nvSpPr>
        <p:spPr bwMode="auto">
          <a:xfrm>
            <a:off x="2654300" y="2832100"/>
            <a:ext cx="2668588" cy="2465388"/>
          </a:xfrm>
          <a:custGeom>
            <a:avLst/>
            <a:gdLst/>
            <a:ahLst/>
            <a:cxnLst>
              <a:cxn ang="0">
                <a:pos x="0" y="1136"/>
              </a:cxn>
              <a:cxn ang="0">
                <a:pos x="736" y="1552"/>
              </a:cxn>
              <a:cxn ang="0">
                <a:pos x="1328" y="1168"/>
              </a:cxn>
              <a:cxn ang="0">
                <a:pos x="1512" y="688"/>
              </a:cxn>
              <a:cxn ang="0">
                <a:pos x="1680" y="0"/>
              </a:cxn>
            </a:cxnLst>
            <a:rect l="0" t="0" r="r" b="b"/>
            <a:pathLst>
              <a:path w="1681" h="1553">
                <a:moveTo>
                  <a:pt x="0" y="1136"/>
                </a:moveTo>
                <a:lnTo>
                  <a:pt x="736" y="1552"/>
                </a:lnTo>
                <a:lnTo>
                  <a:pt x="1328" y="1168"/>
                </a:lnTo>
                <a:lnTo>
                  <a:pt x="1512" y="688"/>
                </a:lnTo>
                <a:lnTo>
                  <a:pt x="1680" y="0"/>
                </a:lnTo>
              </a:path>
            </a:pathLst>
          </a:custGeom>
          <a:noFill/>
          <a:ln w="25400" cap="rnd" cmpd="sng">
            <a:solidFill>
              <a:schemeClr val="tx1"/>
            </a:solidFill>
            <a:prstDash val="solid"/>
            <a:round/>
            <a:headEnd type="none" w="med" len="med"/>
            <a:tailEnd type="none" w="med" len="med"/>
          </a:ln>
          <a:effectLst/>
        </p:spPr>
        <p:txBody>
          <a:bodyPr/>
          <a:lstStyle/>
          <a:p>
            <a:endParaRPr lang="en-US"/>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noFill/>
          <a:ln/>
          <a:effectLst/>
        </p:spPr>
        <p:txBody>
          <a:bodyPr lIns="90488" tIns="44450" rIns="90488" bIns="44450" anchor="b"/>
          <a:lstStyle/>
          <a:p>
            <a:r>
              <a:rPr lang="en-US"/>
              <a:t>Cooperative Learning Teams</a:t>
            </a:r>
          </a:p>
        </p:txBody>
      </p:sp>
      <p:sp>
        <p:nvSpPr>
          <p:cNvPr id="9219" name="Rectangle 3"/>
          <p:cNvSpPr>
            <a:spLocks noGrp="1" noChangeArrowheads="1"/>
          </p:cNvSpPr>
          <p:nvPr>
            <p:ph type="body" idx="1"/>
          </p:nvPr>
        </p:nvSpPr>
        <p:spPr>
          <a:xfrm>
            <a:off x="533400" y="1600200"/>
            <a:ext cx="8153400" cy="4114800"/>
          </a:xfrm>
          <a:noFill/>
          <a:ln/>
        </p:spPr>
        <p:txBody>
          <a:bodyPr lIns="90488" tIns="44450" rIns="90488" bIns="44450"/>
          <a:lstStyle/>
          <a:p>
            <a:pPr>
              <a:lnSpc>
                <a:spcPct val="90000"/>
              </a:lnSpc>
            </a:pPr>
            <a:r>
              <a:rPr lang="en-US" sz="2400" dirty="0"/>
              <a:t>Have a goal of </a:t>
            </a:r>
            <a:r>
              <a:rPr lang="en-US" sz="2400" u="sng" dirty="0"/>
              <a:t>maximizing</a:t>
            </a:r>
            <a:r>
              <a:rPr lang="en-US" sz="2400" dirty="0"/>
              <a:t> all members’ </a:t>
            </a:r>
            <a:r>
              <a:rPr lang="en-US" sz="2400" u="sng" dirty="0"/>
              <a:t>learning</a:t>
            </a:r>
          </a:p>
          <a:p>
            <a:pPr>
              <a:lnSpc>
                <a:spcPct val="90000"/>
              </a:lnSpc>
            </a:pPr>
            <a:r>
              <a:rPr lang="en-US" sz="2400" dirty="0"/>
              <a:t>Hold themselves </a:t>
            </a:r>
            <a:r>
              <a:rPr lang="en-US" sz="2400" u="sng" dirty="0"/>
              <a:t>accountable</a:t>
            </a:r>
            <a:r>
              <a:rPr lang="en-US" sz="2400" dirty="0"/>
              <a:t> for doing high quality work</a:t>
            </a:r>
          </a:p>
          <a:p>
            <a:pPr>
              <a:lnSpc>
                <a:spcPct val="90000"/>
              </a:lnSpc>
            </a:pPr>
            <a:r>
              <a:rPr lang="en-US" sz="2400" dirty="0"/>
              <a:t>Work </a:t>
            </a:r>
            <a:r>
              <a:rPr lang="en-US" sz="2400" u="sng" dirty="0"/>
              <a:t>face-to-face</a:t>
            </a:r>
            <a:r>
              <a:rPr lang="en-US" sz="2400" dirty="0"/>
              <a:t> to produce joint work-products</a:t>
            </a:r>
          </a:p>
          <a:p>
            <a:pPr>
              <a:lnSpc>
                <a:spcPct val="90000"/>
              </a:lnSpc>
            </a:pPr>
            <a:r>
              <a:rPr lang="en-US" sz="2400" dirty="0"/>
              <a:t>Promote success through helping, sharing, assisting, explaining, and encouraging</a:t>
            </a:r>
          </a:p>
          <a:p>
            <a:pPr>
              <a:lnSpc>
                <a:spcPct val="90000"/>
              </a:lnSpc>
            </a:pPr>
            <a:r>
              <a:rPr lang="en-US" sz="2400" dirty="0"/>
              <a:t>Provide both </a:t>
            </a:r>
            <a:r>
              <a:rPr lang="en-US" sz="2400" u="sng" dirty="0"/>
              <a:t>academic and personal support </a:t>
            </a:r>
            <a:r>
              <a:rPr lang="en-US" sz="2400" dirty="0"/>
              <a:t>based on a commitment to and caring about each other</a:t>
            </a:r>
          </a:p>
          <a:p>
            <a:pPr>
              <a:lnSpc>
                <a:spcPct val="90000"/>
              </a:lnSpc>
            </a:pPr>
            <a:r>
              <a:rPr lang="en-US" sz="2400" dirty="0"/>
              <a:t>Use teamwork skills to coordinate their efforts and achieve their goals</a:t>
            </a:r>
          </a:p>
          <a:p>
            <a:pPr>
              <a:lnSpc>
                <a:spcPct val="90000"/>
              </a:lnSpc>
            </a:pPr>
            <a:r>
              <a:rPr lang="en-US" sz="2400" u="sng" dirty="0"/>
              <a:t>Share</a:t>
            </a:r>
            <a:r>
              <a:rPr lang="en-US" sz="2400" dirty="0"/>
              <a:t> responsibility for providing </a:t>
            </a:r>
            <a:r>
              <a:rPr lang="en-US" sz="2400" u="sng" dirty="0"/>
              <a:t>leadership</a:t>
            </a:r>
          </a:p>
          <a:p>
            <a:pPr>
              <a:lnSpc>
                <a:spcPct val="90000"/>
              </a:lnSpc>
            </a:pPr>
            <a:r>
              <a:rPr lang="en-US" sz="2400" dirty="0" smtClean="0"/>
              <a:t>Emphasize </a:t>
            </a:r>
            <a:r>
              <a:rPr lang="en-US" sz="2400" u="sng" dirty="0"/>
              <a:t>continual improvement </a:t>
            </a:r>
            <a:r>
              <a:rPr lang="en-US" sz="2400" u="sng" dirty="0" smtClean="0"/>
              <a:t>(feedback) </a:t>
            </a:r>
            <a:r>
              <a:rPr lang="en-US" sz="2400" dirty="0" smtClean="0"/>
              <a:t>of </a:t>
            </a:r>
            <a:r>
              <a:rPr lang="en-US" sz="2400" dirty="0"/>
              <a:t>the teamwork process</a:t>
            </a: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fontScheme name="AguaClara">
      <a:majorFont>
        <a:latin typeface="Arial Black"/>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guaClara 1">
        <a:dk1>
          <a:srgbClr val="000000"/>
        </a:dk1>
        <a:lt1>
          <a:srgbClr val="EFF7FB"/>
        </a:lt1>
        <a:dk2>
          <a:srgbClr val="000000"/>
        </a:dk2>
        <a:lt2>
          <a:srgbClr val="969696"/>
        </a:lt2>
        <a:accent1>
          <a:srgbClr val="0099FF"/>
        </a:accent1>
        <a:accent2>
          <a:srgbClr val="156169"/>
        </a:accent2>
        <a:accent3>
          <a:srgbClr val="F6FAFD"/>
        </a:accent3>
        <a:accent4>
          <a:srgbClr val="000000"/>
        </a:accent4>
        <a:accent5>
          <a:srgbClr val="AACAFF"/>
        </a:accent5>
        <a:accent6>
          <a:srgbClr val="12575E"/>
        </a:accent6>
        <a:hlink>
          <a:srgbClr val="0000FF"/>
        </a:hlink>
        <a:folHlink>
          <a:srgbClr val="C50B1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guaClara the road">
  <a:themeElements>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44965</TotalTime>
  <Words>1972</Words>
  <Application>Microsoft Office PowerPoint</Application>
  <PresentationFormat>On-screen Show (4:3)</PresentationFormat>
  <Paragraphs>294</Paragraphs>
  <Slides>36</Slides>
  <Notes>11</Notes>
  <HiddenSlides>0</HiddenSlides>
  <MMClips>0</MMClips>
  <ScaleCrop>false</ScaleCrop>
  <HeadingPairs>
    <vt:vector size="4" baseType="variant">
      <vt:variant>
        <vt:lpstr>Theme</vt:lpstr>
      </vt:variant>
      <vt:variant>
        <vt:i4>2</vt:i4>
      </vt:variant>
      <vt:variant>
        <vt:lpstr>Slide Titles</vt:lpstr>
      </vt:variant>
      <vt:variant>
        <vt:i4>36</vt:i4>
      </vt:variant>
    </vt:vector>
  </HeadingPairs>
  <TitlesOfParts>
    <vt:vector size="38" baseType="lpstr">
      <vt:lpstr>AguaClara</vt:lpstr>
      <vt:lpstr>1_AguaClara the road</vt:lpstr>
      <vt:lpstr>Focused on Engineering Excellence  But what facilitates the focus?</vt:lpstr>
      <vt:lpstr>Threads</vt:lpstr>
      <vt:lpstr>Piped water supplies dominate</vt:lpstr>
      <vt:lpstr>Increase in piped water service</vt:lpstr>
      <vt:lpstr>Installed capacity of AguaClara (L/s)</vt:lpstr>
      <vt:lpstr>Problem-Based Research is cost effective</vt:lpstr>
      <vt:lpstr>More to come!</vt:lpstr>
      <vt:lpstr>Types of Teams</vt:lpstr>
      <vt:lpstr>Cooperative Learning Teams</vt:lpstr>
      <vt:lpstr>High-performance Cooperative Learning Team</vt:lpstr>
      <vt:lpstr>Rank your Team</vt:lpstr>
      <vt:lpstr>AguaClara as a Community?</vt:lpstr>
      <vt:lpstr>Keys to happiness: Belief and the company of believers</vt:lpstr>
      <vt:lpstr>Why talk about beliefs  (or guiding principles)?</vt:lpstr>
      <vt:lpstr>What are guiding principles that influenced you to join AguaClara?</vt:lpstr>
      <vt:lpstr>Monroe’s Philosophy –  a work in progress</vt:lpstr>
      <vt:lpstr>An Optimist’s Perspective</vt:lpstr>
      <vt:lpstr>An optimist’s perspective</vt:lpstr>
      <vt:lpstr>Monroe’s Philosophy</vt:lpstr>
      <vt:lpstr>Don’t burn bridges</vt:lpstr>
      <vt:lpstr>Monroe’s Philosophy</vt:lpstr>
      <vt:lpstr>You always have a choice</vt:lpstr>
      <vt:lpstr>A career goal: Connecting passion, skills, and guiding principles</vt:lpstr>
      <vt:lpstr>A Choice: How did AguaClara get started?</vt:lpstr>
      <vt:lpstr>Use your choice: Empowerment</vt:lpstr>
      <vt:lpstr>Monroe’s Philosophy</vt:lpstr>
      <vt:lpstr>Exceed Expectations</vt:lpstr>
      <vt:lpstr>Monroe’s Philosophy</vt:lpstr>
      <vt:lpstr>Thomas A. Edison </vt:lpstr>
      <vt:lpstr>Monroe’s Philosophy</vt:lpstr>
      <vt:lpstr>guiding principles</vt:lpstr>
      <vt:lpstr>Design Challenge</vt:lpstr>
      <vt:lpstr>Research Challenge</vt:lpstr>
      <vt:lpstr>Outreach Challenges</vt:lpstr>
      <vt:lpstr>Where is AguaClara going?</vt:lpstr>
      <vt:lpstr>challenge</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CIT Public Labs</dc:creator>
  <cp:lastModifiedBy>mw24</cp:lastModifiedBy>
  <cp:revision>1478</cp:revision>
  <dcterms:created xsi:type="dcterms:W3CDTF">2008-04-07T03:00:52Z</dcterms:created>
  <dcterms:modified xsi:type="dcterms:W3CDTF">2011-02-21T17:03:18Z</dcterms:modified>
</cp:coreProperties>
</file>