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8"/>
  </p:notesMasterIdLst>
  <p:handoutMasterIdLst>
    <p:handoutMasterId r:id="rId9"/>
  </p:handoutMasterIdLst>
  <p:sldIdLst>
    <p:sldId id="431" r:id="rId2"/>
    <p:sldId id="425" r:id="rId3"/>
    <p:sldId id="427" r:id="rId4"/>
    <p:sldId id="426" r:id="rId5"/>
    <p:sldId id="428" r:id="rId6"/>
    <p:sldId id="430" r:id="rId7"/>
  </p:sldIdLst>
  <p:sldSz cx="9144000" cy="6858000" type="screen4x3"/>
  <p:notesSz cx="7315200" cy="9601200"/>
  <p:defaultTextStyle>
    <a:defPPr>
      <a:defRPr lang="en-US"/>
    </a:defPPr>
    <a:lvl1pPr algn="l" rtl="0" eaLnBrk="0" fontAlgn="base" hangingPunct="0">
      <a:spcBef>
        <a:spcPct val="0"/>
      </a:spcBef>
      <a:spcAft>
        <a:spcPct val="0"/>
      </a:spcAft>
      <a:defRPr sz="2800" b="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800" b="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800" b="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800" b="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800" b="1" kern="1200">
        <a:solidFill>
          <a:schemeClr val="tx1"/>
        </a:solidFill>
        <a:latin typeface="Times New Roman" pitchFamily="18" charset="0"/>
        <a:ea typeface="+mn-ea"/>
        <a:cs typeface="+mn-cs"/>
      </a:defRPr>
    </a:lvl5pPr>
    <a:lvl6pPr marL="2286000" algn="l" defTabSz="914400" rtl="0" eaLnBrk="1" latinLnBrk="0" hangingPunct="1">
      <a:defRPr sz="2800" b="1" kern="1200">
        <a:solidFill>
          <a:schemeClr val="tx1"/>
        </a:solidFill>
        <a:latin typeface="Times New Roman" pitchFamily="18" charset="0"/>
        <a:ea typeface="+mn-ea"/>
        <a:cs typeface="+mn-cs"/>
      </a:defRPr>
    </a:lvl6pPr>
    <a:lvl7pPr marL="2743200" algn="l" defTabSz="914400" rtl="0" eaLnBrk="1" latinLnBrk="0" hangingPunct="1">
      <a:defRPr sz="2800" b="1" kern="1200">
        <a:solidFill>
          <a:schemeClr val="tx1"/>
        </a:solidFill>
        <a:latin typeface="Times New Roman" pitchFamily="18" charset="0"/>
        <a:ea typeface="+mn-ea"/>
        <a:cs typeface="+mn-cs"/>
      </a:defRPr>
    </a:lvl7pPr>
    <a:lvl8pPr marL="3200400" algn="l" defTabSz="914400" rtl="0" eaLnBrk="1" latinLnBrk="0" hangingPunct="1">
      <a:defRPr sz="2800" b="1" kern="1200">
        <a:solidFill>
          <a:schemeClr val="tx1"/>
        </a:solidFill>
        <a:latin typeface="Times New Roman" pitchFamily="18" charset="0"/>
        <a:ea typeface="+mn-ea"/>
        <a:cs typeface="+mn-cs"/>
      </a:defRPr>
    </a:lvl8pPr>
    <a:lvl9pPr marL="3657600" algn="l" defTabSz="914400" rtl="0" eaLnBrk="1" latinLnBrk="0" hangingPunct="1">
      <a:defRPr sz="28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rgbClr val="FF0000"/>
    </p:penClr>
  </p:showPr>
  <p:clrMru>
    <a:srgbClr val="080808"/>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9" autoAdjust="0"/>
    <p:restoredTop sz="83234" autoAdjust="0"/>
  </p:normalViewPr>
  <p:slideViewPr>
    <p:cSldViewPr snapToGrid="0">
      <p:cViewPr varScale="1">
        <p:scale>
          <a:sx n="79" d="100"/>
          <a:sy n="79" d="100"/>
        </p:scale>
        <p:origin x="-2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9" d="100"/>
          <a:sy n="79" d="100"/>
        </p:scale>
        <p:origin x="-1200" y="-84"/>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eaLnBrk="1" hangingPunct="1">
              <a:defRPr sz="1300" b="0">
                <a:latin typeface="Arial" pitchFamily="34" charset="0"/>
              </a:defRPr>
            </a:lvl1pPr>
          </a:lstStyle>
          <a:p>
            <a:endParaRPr lang="en-US"/>
          </a:p>
        </p:txBody>
      </p:sp>
      <p:sp>
        <p:nvSpPr>
          <p:cNvPr id="113667"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1" hangingPunct="1">
              <a:defRPr sz="1300" b="0">
                <a:latin typeface="Arial" pitchFamily="34" charset="0"/>
              </a:defRPr>
            </a:lvl1pPr>
          </a:lstStyle>
          <a:p>
            <a:endParaRPr lang="en-US"/>
          </a:p>
        </p:txBody>
      </p:sp>
      <p:sp>
        <p:nvSpPr>
          <p:cNvPr id="113668" name="Rectangle 4"/>
          <p:cNvSpPr>
            <a:spLocks noGrp="1" noChangeArrowheads="1"/>
          </p:cNvSpPr>
          <p:nvPr>
            <p:ph type="ftr" sz="quarter" idx="2"/>
          </p:nvPr>
        </p:nvSpPr>
        <p:spPr bwMode="auto">
          <a:xfrm>
            <a:off x="-1" y="9120188"/>
            <a:ext cx="4620127"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eaLnBrk="1" hangingPunct="1">
              <a:defRPr sz="1300" b="0">
                <a:latin typeface="Arial" pitchFamily="34" charset="0"/>
              </a:defRPr>
            </a:lvl1pPr>
          </a:lstStyle>
          <a:p>
            <a:r>
              <a:rPr lang="en-US" dirty="0" smtClean="0"/>
              <a:t>CEE 4540: Sustainable Municipal Drinking Water Treatment</a:t>
            </a:r>
          </a:p>
          <a:p>
            <a:r>
              <a:rPr lang="en-US" dirty="0" smtClean="0"/>
              <a:t>Monroe Weber-Shirk</a:t>
            </a:r>
          </a:p>
        </p:txBody>
      </p:sp>
      <p:sp>
        <p:nvSpPr>
          <p:cNvPr id="113669"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1" hangingPunct="1">
              <a:defRPr sz="1300" b="0">
                <a:latin typeface="Arial" pitchFamily="34" charset="0"/>
              </a:defRPr>
            </a:lvl1pPr>
          </a:lstStyle>
          <a:p>
            <a:fld id="{6E9A0431-2C4E-40E7-A0E7-A26E21DBBEF5}"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eaLnBrk="1" hangingPunct="1">
              <a:defRPr sz="1300" b="0">
                <a:latin typeface="Arial" pitchFamily="34" charset="0"/>
              </a:defRPr>
            </a:lvl1pPr>
          </a:lstStyle>
          <a:p>
            <a:endParaRPr lang="en-US"/>
          </a:p>
        </p:txBody>
      </p:sp>
      <p:sp>
        <p:nvSpPr>
          <p:cNvPr id="56323"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1" hangingPunct="1">
              <a:defRPr sz="1300" b="0">
                <a:latin typeface="Arial" pitchFamily="34" charset="0"/>
              </a:defRPr>
            </a:lvl1pPr>
          </a:lstStyle>
          <a:p>
            <a:endParaRPr lang="en-US"/>
          </a:p>
        </p:txBody>
      </p:sp>
      <p:sp>
        <p:nvSpPr>
          <p:cNvPr id="56324"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56325"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6"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eaLnBrk="1" hangingPunct="1">
              <a:defRPr sz="1300" b="0">
                <a:latin typeface="Arial" pitchFamily="34" charset="0"/>
              </a:defRPr>
            </a:lvl1pPr>
          </a:lstStyle>
          <a:p>
            <a:endParaRPr lang="en-US"/>
          </a:p>
        </p:txBody>
      </p:sp>
      <p:sp>
        <p:nvSpPr>
          <p:cNvPr id="56327"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1" hangingPunct="1">
              <a:defRPr sz="1300" b="0">
                <a:latin typeface="Arial" pitchFamily="34" charset="0"/>
              </a:defRPr>
            </a:lvl1pPr>
          </a:lstStyle>
          <a:p>
            <a:fld id="{F6B90027-AD36-416E-8B0F-CCCC7E8FF223}"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smtClean="0"/>
              <a:t>*This will require a slight increase in the depth of the filter to accommodate a larger change in water levels between filtration and backwash</a:t>
            </a:r>
          </a:p>
          <a:p>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Need to analyze the beginning of the siphon right after the air pressure is equalized with atmospheric pressure. It</a:t>
            </a:r>
            <a:r>
              <a:rPr lang="en-US" baseline="0" dirty="0" smtClean="0"/>
              <a:t> appears that we may need the height of water above the top of the siphon tube to equal the depth of submergence of the end of the siphon to initiate flow through the siphon</a:t>
            </a:r>
            <a:endParaRPr lang="en-US" dirty="0" smtClean="0"/>
          </a:p>
          <a:p>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a:t>
            </a:r>
            <a:r>
              <a:rPr lang="en-US" baseline="0" dirty="0" smtClean="0"/>
              <a:t> the end of backwash the water level in this control box will gradually rise and water will begin flow in turn into each of the inlets. Pipe 1 must be sized large enough so that it can contain a free fall of water during backwash or the box must be deep enough to guarantee that the water level is inside the box during backwash.</a:t>
            </a:r>
          </a:p>
        </p:txBody>
      </p:sp>
      <p:sp>
        <p:nvSpPr>
          <p:cNvPr id="4" name="Slide Number Placeholder 3"/>
          <p:cNvSpPr>
            <a:spLocks noGrp="1"/>
          </p:cNvSpPr>
          <p:nvPr>
            <p:ph type="sldNum" sz="quarter" idx="10"/>
          </p:nvPr>
        </p:nvSpPr>
        <p:spPr/>
        <p:txBody>
          <a:bodyPr/>
          <a:lstStyle/>
          <a:p>
            <a:fld id="{F6B90027-AD36-416E-8B0F-CCCC7E8FF22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weir configuration will not be as shown. It will be a single long weir that runs the length of this channel dividing it into two. The two exit pipes (4 and 5) will be on the downstream side of the weir.</a:t>
            </a:r>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cee.cornell.edu/faculty/info.cfm?abbrev=faculty&amp;shorttitle=bio&amp;netid=mw24" TargetMode="External"/><Relationship Id="rId7" Type="http://schemas.openxmlformats.org/officeDocument/2006/relationships/image" Target="../media/image2.png"/><Relationship Id="rId2" Type="http://schemas.openxmlformats.org/officeDocument/2006/relationships/hyperlink" Target="http://ceeserver.cee.cornell.edu/mw24/Default.htm" TargetMode="External"/><Relationship Id="rId1" Type="http://schemas.openxmlformats.org/officeDocument/2006/relationships/slideMaster" Target="../slideMasters/slideMaster1.xml"/><Relationship Id="rId6" Type="http://schemas.openxmlformats.org/officeDocument/2006/relationships/hyperlink" Target="http://www.cornell.edu/" TargetMode="External"/><Relationship Id="rId5" Type="http://schemas.openxmlformats.org/officeDocument/2006/relationships/hyperlink" Target="http://www.cee.cornell.edu/index.cfm" TargetMode="External"/><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ChangeArrowheads="1"/>
          </p:cNvSpPr>
          <p:nvPr/>
        </p:nvSpPr>
        <p:spPr bwMode="ltGray">
          <a:xfrm>
            <a:off x="0" y="32004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endParaRPr lang="en-US"/>
          </a:p>
        </p:txBody>
      </p:sp>
      <p:sp>
        <p:nvSpPr>
          <p:cNvPr id="5123" name="Rectangle 3"/>
          <p:cNvSpPr>
            <a:spLocks noChangeArrowheads="1"/>
          </p:cNvSpPr>
          <p:nvPr/>
        </p:nvSpPr>
        <p:spPr bwMode="ltGray">
          <a:xfrm>
            <a:off x="0" y="34099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endParaRPr lang="en-US"/>
          </a:p>
        </p:txBody>
      </p:sp>
      <p:sp>
        <p:nvSpPr>
          <p:cNvPr id="5124" name="Rectangle 4"/>
          <p:cNvSpPr>
            <a:spLocks noGrp="1" noChangeArrowheads="1"/>
          </p:cNvSpPr>
          <p:nvPr>
            <p:ph type="ctrTitle" sz="quarter"/>
          </p:nvPr>
        </p:nvSpPr>
        <p:spPr>
          <a:xfrm>
            <a:off x="762000" y="1905000"/>
            <a:ext cx="7772400" cy="1143000"/>
          </a:xfrm>
        </p:spPr>
        <p:txBody>
          <a:bodyPr/>
          <a:lstStyle>
            <a:lvl1pPr>
              <a:defRPr/>
            </a:lvl1pPr>
          </a:lstStyle>
          <a:p>
            <a:r>
              <a:rPr lang="en-US" smtClean="0"/>
              <a:t>Click to edit Master title style</a:t>
            </a:r>
            <a:endParaRPr lang="en-US"/>
          </a:p>
        </p:txBody>
      </p:sp>
      <p:sp>
        <p:nvSpPr>
          <p:cNvPr id="5125" name="Rectangle 5"/>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5126" name="Rectangle 6"/>
          <p:cNvSpPr>
            <a:spLocks noGrp="1" noChangeArrowheads="1"/>
          </p:cNvSpPr>
          <p:nvPr>
            <p:ph type="dt" sz="quarter" idx="2"/>
          </p:nvPr>
        </p:nvSpPr>
        <p:spPr>
          <a:xfrm>
            <a:off x="1212850" y="6232525"/>
            <a:ext cx="1905000" cy="457200"/>
          </a:xfrm>
        </p:spPr>
        <p:txBody>
          <a:bodyPr/>
          <a:lstStyle>
            <a:lvl1pPr>
              <a:defRPr/>
            </a:lvl1pPr>
          </a:lstStyle>
          <a:p>
            <a:endParaRPr lang="en-US"/>
          </a:p>
        </p:txBody>
      </p:sp>
      <p:sp>
        <p:nvSpPr>
          <p:cNvPr id="5127" name="Rectangle 7"/>
          <p:cNvSpPr>
            <a:spLocks noGrp="1" noChangeArrowheads="1"/>
          </p:cNvSpPr>
          <p:nvPr>
            <p:ph type="ftr" sz="quarter" idx="3"/>
          </p:nvPr>
        </p:nvSpPr>
        <p:spPr>
          <a:xfrm>
            <a:off x="3651250" y="6232525"/>
            <a:ext cx="2895600" cy="457200"/>
          </a:xfrm>
        </p:spPr>
        <p:txBody>
          <a:bodyPr/>
          <a:lstStyle>
            <a:lvl1pPr>
              <a:defRPr/>
            </a:lvl1pPr>
          </a:lstStyle>
          <a:p>
            <a:endParaRPr lang="en-US"/>
          </a:p>
        </p:txBody>
      </p:sp>
      <p:sp>
        <p:nvSpPr>
          <p:cNvPr id="5128" name="Rectangle 8"/>
          <p:cNvSpPr>
            <a:spLocks noGrp="1" noChangeArrowheads="1"/>
          </p:cNvSpPr>
          <p:nvPr>
            <p:ph type="sldNum" sz="quarter" idx="4"/>
          </p:nvPr>
        </p:nvSpPr>
        <p:spPr>
          <a:xfrm>
            <a:off x="7080250" y="6232525"/>
            <a:ext cx="1905000" cy="457200"/>
          </a:xfrm>
        </p:spPr>
        <p:txBody>
          <a:bodyPr/>
          <a:lstStyle>
            <a:lvl1pPr>
              <a:defRPr/>
            </a:lvl1pPr>
          </a:lstStyle>
          <a:p>
            <a:fld id="{56DCD3FC-9B2D-40E7-8769-F1716260CD2A}" type="slidenum">
              <a:rPr lang="en-US" smtClean="0"/>
              <a:pPr/>
              <a:t>‹#›</a:t>
            </a:fld>
            <a:endParaRPr lang="en-US"/>
          </a:p>
        </p:txBody>
      </p:sp>
      <p:sp>
        <p:nvSpPr>
          <p:cNvPr id="5129" name="Rectangle 9"/>
          <p:cNvSpPr>
            <a:spLocks noChangeArrowheads="1"/>
          </p:cNvSpPr>
          <p:nvPr/>
        </p:nvSpPr>
        <p:spPr bwMode="auto">
          <a:xfrm>
            <a:off x="609600" y="6451600"/>
            <a:ext cx="3276600" cy="381000"/>
          </a:xfrm>
          <a:prstGeom prst="rect">
            <a:avLst/>
          </a:prstGeom>
          <a:noFill/>
          <a:ln w="12700">
            <a:noFill/>
            <a:miter lim="800000"/>
            <a:headEnd type="none" w="lg" len="med"/>
            <a:tailEnd type="none" w="lg" len="med"/>
          </a:ln>
          <a:effectLst/>
        </p:spPr>
        <p:txBody>
          <a:bodyPr/>
          <a:lstStyle/>
          <a:p>
            <a:pPr>
              <a:spcBef>
                <a:spcPct val="0"/>
              </a:spcBef>
            </a:pPr>
            <a:r>
              <a:rPr lang="en-US" sz="2000">
                <a:hlinkClick r:id="rId2"/>
              </a:rPr>
              <a:t>Monroe L. Weber-Shirk </a:t>
            </a:r>
            <a:endParaRPr lang="en-US" sz="2000"/>
          </a:p>
        </p:txBody>
      </p:sp>
      <p:sp>
        <p:nvSpPr>
          <p:cNvPr id="5130" name="Rectangle 10"/>
          <p:cNvSpPr>
            <a:spLocks noChangeArrowheads="1"/>
          </p:cNvSpPr>
          <p:nvPr/>
        </p:nvSpPr>
        <p:spPr bwMode="auto">
          <a:xfrm>
            <a:off x="1117600" y="1520825"/>
            <a:ext cx="9144000" cy="0"/>
          </a:xfrm>
          <a:prstGeom prst="rect">
            <a:avLst/>
          </a:prstGeom>
          <a:noFill/>
          <a:ln w="12700">
            <a:noFill/>
            <a:miter lim="800000"/>
            <a:headEnd type="none" w="lg" len="med"/>
            <a:tailEnd type="none" w="lg" len="med"/>
          </a:ln>
          <a:effectLst/>
        </p:spPr>
        <p:txBody>
          <a:bodyPr>
            <a:spAutoFit/>
          </a:bodyPr>
          <a:lstStyle/>
          <a:p>
            <a:endParaRPr lang="en-US"/>
          </a:p>
        </p:txBody>
      </p:sp>
      <p:pic>
        <p:nvPicPr>
          <p:cNvPr id="5131" name="Picture 11" descr="mw24 photo">
            <a:hlinkClick r:id="rId3"/>
          </p:cNvPr>
          <p:cNvPicPr>
            <a:picLocks noChangeAspect="1" noChangeArrowheads="1"/>
          </p:cNvPicPr>
          <p:nvPr/>
        </p:nvPicPr>
        <p:blipFill>
          <a:blip r:embed="rId4" cstate="screen"/>
          <a:srcRect/>
          <a:stretch>
            <a:fillRect/>
          </a:stretch>
        </p:blipFill>
        <p:spPr bwMode="auto">
          <a:xfrm>
            <a:off x="0" y="6061075"/>
            <a:ext cx="542925" cy="796925"/>
          </a:xfrm>
          <a:prstGeom prst="rect">
            <a:avLst/>
          </a:prstGeom>
          <a:noFill/>
        </p:spPr>
      </p:pic>
      <p:sp>
        <p:nvSpPr>
          <p:cNvPr id="5132" name="Rectangle 12"/>
          <p:cNvSpPr>
            <a:spLocks noChangeArrowheads="1"/>
          </p:cNvSpPr>
          <p:nvPr/>
        </p:nvSpPr>
        <p:spPr bwMode="auto">
          <a:xfrm>
            <a:off x="-485775" y="2957513"/>
            <a:ext cx="9144000" cy="0"/>
          </a:xfrm>
          <a:prstGeom prst="rect">
            <a:avLst/>
          </a:prstGeom>
          <a:noFill/>
          <a:ln w="12700">
            <a:noFill/>
            <a:miter lim="800000"/>
            <a:headEnd type="none" w="lg" len="med"/>
            <a:tailEnd type="none" w="lg" len="med"/>
          </a:ln>
          <a:effectLst/>
        </p:spPr>
        <p:txBody>
          <a:bodyPr>
            <a:spAutoFit/>
          </a:bodyPr>
          <a:lstStyle/>
          <a:p>
            <a:endParaRPr lang="en-US"/>
          </a:p>
        </p:txBody>
      </p:sp>
      <p:sp>
        <p:nvSpPr>
          <p:cNvPr id="5133" name="Text Box 13"/>
          <p:cNvSpPr txBox="1">
            <a:spLocks noChangeArrowheads="1"/>
          </p:cNvSpPr>
          <p:nvPr/>
        </p:nvSpPr>
        <p:spPr bwMode="auto">
          <a:xfrm>
            <a:off x="3568700" y="6156325"/>
            <a:ext cx="3124200" cy="701675"/>
          </a:xfrm>
          <a:prstGeom prst="rect">
            <a:avLst/>
          </a:prstGeom>
          <a:noFill/>
          <a:ln w="12700">
            <a:noFill/>
            <a:miter lim="800000"/>
            <a:headEnd type="none" w="lg" len="med"/>
            <a:tailEnd type="none" w="lg" len="med"/>
          </a:ln>
          <a:effectLst/>
        </p:spPr>
        <p:txBody>
          <a:bodyPr>
            <a:spAutoFit/>
          </a:bodyPr>
          <a:lstStyle/>
          <a:p>
            <a:pPr algn="ctr">
              <a:spcBef>
                <a:spcPct val="0"/>
              </a:spcBef>
            </a:pPr>
            <a:r>
              <a:rPr lang="en-US" sz="2000">
                <a:hlinkClick r:id="rId5"/>
              </a:rPr>
              <a:t>S</a:t>
            </a:r>
            <a:r>
              <a:rPr lang="en-US" sz="1400">
                <a:hlinkClick r:id="rId5"/>
              </a:rPr>
              <a:t>chool of </a:t>
            </a:r>
            <a:r>
              <a:rPr lang="en-US" sz="2000">
                <a:hlinkClick r:id="rId5"/>
              </a:rPr>
              <a:t>Civil </a:t>
            </a:r>
            <a:r>
              <a:rPr lang="en-US" sz="1400">
                <a:hlinkClick r:id="rId5"/>
              </a:rPr>
              <a:t>and</a:t>
            </a:r>
            <a:r>
              <a:rPr lang="en-US" sz="2000">
                <a:hlinkClick r:id="rId5"/>
              </a:rPr>
              <a:t> Environmental Engineering</a:t>
            </a:r>
            <a:endParaRPr lang="en-US" sz="2000"/>
          </a:p>
        </p:txBody>
      </p:sp>
      <p:pic>
        <p:nvPicPr>
          <p:cNvPr id="5134" name="Picture 14" descr="culogo_web_60red">
            <a:hlinkClick r:id="rId6"/>
          </p:cNvPr>
          <p:cNvPicPr>
            <a:picLocks noChangeAspect="1" noChangeArrowheads="1"/>
          </p:cNvPicPr>
          <p:nvPr/>
        </p:nvPicPr>
        <p:blipFill>
          <a:blip r:embed="rId7" cstate="screen"/>
          <a:srcRect/>
          <a:stretch>
            <a:fillRect/>
          </a:stretch>
        </p:blipFill>
        <p:spPr bwMode="auto">
          <a:xfrm>
            <a:off x="6638925" y="6134100"/>
            <a:ext cx="2505075" cy="7239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14ECEBB-E763-4196-B1B3-0AC71A9825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394FC55-4C2F-45EC-AD73-4FB6B721845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04800"/>
            <a:ext cx="77724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0165A093-3008-48F0-87E8-D7DCDEB2701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D3F46E8-4335-45A0-82AF-7473F25C1D6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B9DD9C3-50C9-4DA3-9206-6CC8C708BD1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E7B0678-6247-4395-BEF1-D1B1B1D2FFA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36F59EA-8461-40A6-B8F4-26C8CC6A57E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406AE8C-0458-4CA7-BB34-F68D2288057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2067632-A360-4D36-9B7C-B5A1967F6D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68E9490-38AE-4F2E-A088-BC5D8848E96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C229868-D3B5-4BFB-8133-7391F275861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ltGray">
          <a:xfrm>
            <a:off x="0" y="15240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endParaRPr lang="en-US"/>
          </a:p>
        </p:txBody>
      </p:sp>
      <p:sp>
        <p:nvSpPr>
          <p:cNvPr id="4099" name="Rectangle 3"/>
          <p:cNvSpPr>
            <a:spLocks noChangeArrowheads="1"/>
          </p:cNvSpPr>
          <p:nvPr/>
        </p:nvSpPr>
        <p:spPr bwMode="ltGray">
          <a:xfrm>
            <a:off x="0" y="17335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endParaRPr lang="en-US"/>
          </a:p>
        </p:txBody>
      </p:sp>
      <p:sp>
        <p:nvSpPr>
          <p:cNvPr id="4100" name="Rectangle 4"/>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4101" name="Rectangle 5"/>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defRPr sz="1400">
                <a:effectLst>
                  <a:outerShdw blurRad="38100" dist="38100" dir="2700000" algn="tl">
                    <a:srgbClr val="C0C0C0"/>
                  </a:outerShdw>
                </a:effectLst>
                <a:latin typeface="Arial" charset="0"/>
              </a:defRPr>
            </a:lvl1pPr>
          </a:lstStyle>
          <a:p>
            <a:endParaRPr lang="en-US"/>
          </a:p>
        </p:txBody>
      </p:sp>
      <p:sp>
        <p:nvSpPr>
          <p:cNvPr id="4103"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defRPr sz="1400">
                <a:effectLst>
                  <a:outerShdw blurRad="38100" dist="38100" dir="2700000" algn="tl">
                    <a:srgbClr val="C0C0C0"/>
                  </a:outerShdw>
                </a:effectLst>
                <a:latin typeface="Arial" charset="0"/>
              </a:defRPr>
            </a:lvl1pPr>
          </a:lstStyle>
          <a:p>
            <a:endParaRPr lang="en-US"/>
          </a:p>
        </p:txBody>
      </p:sp>
      <p:sp>
        <p:nvSpPr>
          <p:cNvPr id="4104"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defRPr sz="1400">
                <a:effectLst>
                  <a:outerShdw blurRad="38100" dist="38100" dir="2700000" algn="tl">
                    <a:srgbClr val="C0C0C0"/>
                  </a:outerShdw>
                </a:effectLst>
                <a:latin typeface="Arial" charset="0"/>
              </a:defRPr>
            </a:lvl1pPr>
          </a:lstStyle>
          <a:p>
            <a:fld id="{0165A093-3008-48F0-87E8-D7DCDEB2701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valve control of a SRSF</a:t>
            </a:r>
            <a:endParaRPr lang="en-US" dirty="0"/>
          </a:p>
        </p:txBody>
      </p:sp>
      <p:sp>
        <p:nvSpPr>
          <p:cNvPr id="3" name="Content Placeholder 2"/>
          <p:cNvSpPr>
            <a:spLocks noGrp="1"/>
          </p:cNvSpPr>
          <p:nvPr>
            <p:ph idx="1"/>
          </p:nvPr>
        </p:nvSpPr>
        <p:spPr/>
        <p:txBody>
          <a:bodyPr/>
          <a:lstStyle/>
          <a:p>
            <a:r>
              <a:rPr lang="en-US" sz="2800" dirty="0" smtClean="0"/>
              <a:t>The following slides illustrate the possibility of using a siphon tube to initiate backwash</a:t>
            </a:r>
          </a:p>
          <a:p>
            <a:r>
              <a:rPr lang="en-US" sz="2800" dirty="0" smtClean="0"/>
              <a:t>The filter animation only shows how the siphon will work. It doesn’t yet show how the inlet and outlet manifolds will be controlled</a:t>
            </a:r>
          </a:p>
          <a:p>
            <a:r>
              <a:rPr lang="en-US" sz="2800" dirty="0" smtClean="0"/>
              <a:t>The Filter Inlet and Outlet control boxes will be designed so that water level changes* during backwash will cause all of the manifold pipes to be hydraulically separated and thus no valves will be required to turn off the inlet or outlet pipes</a:t>
            </a:r>
          </a:p>
          <a:p>
            <a:endParaRPr 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5" descr="Cork"/>
          <p:cNvSpPr>
            <a:spLocks noChangeArrowheads="1"/>
          </p:cNvSpPr>
          <p:nvPr/>
        </p:nvSpPr>
        <p:spPr bwMode="auto">
          <a:xfrm>
            <a:off x="1696744" y="2419127"/>
            <a:ext cx="1494503" cy="1819386"/>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5" name="Chord 64"/>
          <p:cNvSpPr/>
          <p:nvPr/>
        </p:nvSpPr>
        <p:spPr bwMode="auto">
          <a:xfrm rot="5400000" flipH="1">
            <a:off x="3268027" y="2137410"/>
            <a:ext cx="228600" cy="228600"/>
          </a:xfrm>
          <a:prstGeom prst="chord">
            <a:avLst>
              <a:gd name="adj1" fmla="val 15384200"/>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0" name="Rectangle 5" descr="Cork"/>
          <p:cNvSpPr>
            <a:spLocks noChangeArrowheads="1"/>
          </p:cNvSpPr>
          <p:nvPr/>
        </p:nvSpPr>
        <p:spPr bwMode="auto">
          <a:xfrm>
            <a:off x="3310390" y="4421393"/>
            <a:ext cx="433270" cy="1027164"/>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 name="Title 1"/>
          <p:cNvSpPr>
            <a:spLocks noGrp="1"/>
          </p:cNvSpPr>
          <p:nvPr>
            <p:ph type="title"/>
          </p:nvPr>
        </p:nvSpPr>
        <p:spPr/>
        <p:txBody>
          <a:bodyPr/>
          <a:lstStyle/>
          <a:p>
            <a:r>
              <a:rPr lang="en-US" dirty="0" smtClean="0"/>
              <a:t>Begin Filtration</a:t>
            </a:r>
            <a:endParaRPr lang="en-US" dirty="0"/>
          </a:p>
        </p:txBody>
      </p:sp>
      <p:sp>
        <p:nvSpPr>
          <p:cNvPr id="4" name="Rectangle 5" descr="Cork"/>
          <p:cNvSpPr>
            <a:spLocks noChangeArrowheads="1"/>
          </p:cNvSpPr>
          <p:nvPr/>
        </p:nvSpPr>
        <p:spPr bwMode="auto">
          <a:xfrm>
            <a:off x="1705709" y="4224618"/>
            <a:ext cx="1494503" cy="239936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57" name="Rectangle 5" descr="Cork"/>
          <p:cNvSpPr>
            <a:spLocks noChangeArrowheads="1"/>
          </p:cNvSpPr>
          <p:nvPr/>
        </p:nvSpPr>
        <p:spPr bwMode="auto">
          <a:xfrm>
            <a:off x="1716467" y="5461877"/>
            <a:ext cx="1494503" cy="1173921"/>
          </a:xfrm>
          <a:prstGeom prst="rect">
            <a:avLst/>
          </a:prstGeom>
          <a:blipFill>
            <a:blip r:embed="rId3" cstate="print"/>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7" name="Freeform 16"/>
          <p:cNvSpPr/>
          <p:nvPr/>
        </p:nvSpPr>
        <p:spPr bwMode="auto">
          <a:xfrm>
            <a:off x="1695876" y="2032656"/>
            <a:ext cx="1494504" cy="4603375"/>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Lst>
            <a:ahLst/>
            <a:cxnLst>
              <a:cxn ang="0">
                <a:pos x="connsiteX0" y="connsiteY0"/>
              </a:cxn>
              <a:cxn ang="0">
                <a:pos x="connsiteX1" y="connsiteY1"/>
              </a:cxn>
              <a:cxn ang="0">
                <a:pos x="connsiteX2" y="connsiteY2"/>
              </a:cxn>
              <a:cxn ang="0">
                <a:pos x="connsiteX3" y="connsiteY3"/>
              </a:cxn>
            </a:cxnLst>
            <a:rect l="l" t="t" r="r" b="b"/>
            <a:pathLst>
              <a:path w="2635046" h="3254859">
                <a:moveTo>
                  <a:pt x="0" y="0"/>
                </a:moveTo>
                <a:cubicBezTo>
                  <a:pt x="3278" y="1078271"/>
                  <a:pt x="6555" y="2176588"/>
                  <a:pt x="9833" y="3254859"/>
                </a:cubicBezTo>
                <a:lnTo>
                  <a:pt x="2635046" y="3254859"/>
                </a:lnTo>
                <a:lnTo>
                  <a:pt x="2635046" y="381"/>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9" name="Freeform 18"/>
          <p:cNvSpPr/>
          <p:nvPr/>
        </p:nvSpPr>
        <p:spPr bwMode="auto">
          <a:xfrm>
            <a:off x="3311315" y="4141700"/>
            <a:ext cx="432345" cy="131243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3" name="Freeform 32"/>
          <p:cNvSpPr/>
          <p:nvPr/>
        </p:nvSpPr>
        <p:spPr bwMode="auto">
          <a:xfrm flipH="1" flipV="1">
            <a:off x="4539596" y="4276689"/>
            <a:ext cx="150737" cy="213487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5" name="Rectangle 5" descr="Cork"/>
          <p:cNvSpPr>
            <a:spLocks noChangeArrowheads="1"/>
          </p:cNvSpPr>
          <p:nvPr/>
        </p:nvSpPr>
        <p:spPr bwMode="auto">
          <a:xfrm flipH="1" flipV="1">
            <a:off x="3727049" y="4279730"/>
            <a:ext cx="833848" cy="151953"/>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36" name="Straight Connector 35"/>
          <p:cNvCxnSpPr/>
          <p:nvPr/>
        </p:nvCxnSpPr>
        <p:spPr bwMode="auto">
          <a:xfrm flipH="1" flipV="1">
            <a:off x="3727049" y="4443839"/>
            <a:ext cx="833848" cy="0"/>
          </a:xfrm>
          <a:prstGeom prst="line">
            <a:avLst/>
          </a:prstGeom>
          <a:noFill/>
          <a:ln w="38100" cap="flat" cmpd="sng" algn="ctr">
            <a:solidFill>
              <a:schemeClr val="tx1"/>
            </a:solidFill>
            <a:prstDash val="solid"/>
            <a:round/>
            <a:headEnd type="none" w="lg" len="med"/>
            <a:tailEnd type="none" w="lg" len="med"/>
          </a:ln>
          <a:effectLst/>
        </p:spPr>
      </p:cxnSp>
      <p:cxnSp>
        <p:nvCxnSpPr>
          <p:cNvPr id="37" name="Straight Connector 36"/>
          <p:cNvCxnSpPr/>
          <p:nvPr/>
        </p:nvCxnSpPr>
        <p:spPr bwMode="auto">
          <a:xfrm flipH="1" flipV="1">
            <a:off x="3725154" y="4276690"/>
            <a:ext cx="833848" cy="0"/>
          </a:xfrm>
          <a:prstGeom prst="line">
            <a:avLst/>
          </a:prstGeom>
          <a:noFill/>
          <a:ln w="38100" cap="flat" cmpd="sng" algn="ctr">
            <a:solidFill>
              <a:schemeClr val="tx1"/>
            </a:solidFill>
            <a:prstDash val="solid"/>
            <a:round/>
            <a:headEnd type="none" w="lg" len="med"/>
            <a:tailEnd type="none" w="lg" len="med"/>
          </a:ln>
          <a:effectLst/>
        </p:spPr>
      </p:cxnSp>
      <p:grpSp>
        <p:nvGrpSpPr>
          <p:cNvPr id="31" name="Group 30"/>
          <p:cNvGrpSpPr/>
          <p:nvPr/>
        </p:nvGrpSpPr>
        <p:grpSpPr>
          <a:xfrm>
            <a:off x="2837111" y="2489571"/>
            <a:ext cx="751909" cy="2013849"/>
            <a:chOff x="2837111" y="2489571"/>
            <a:chExt cx="751909" cy="2013849"/>
          </a:xfrm>
          <a:solidFill>
            <a:schemeClr val="bg1"/>
          </a:solidFill>
        </p:grpSpPr>
        <p:sp>
          <p:nvSpPr>
            <p:cNvPr id="41" name="Rectangle 5" descr="Cork"/>
            <p:cNvSpPr>
              <a:spLocks noChangeArrowheads="1"/>
            </p:cNvSpPr>
            <p:nvPr/>
          </p:nvSpPr>
          <p:spPr bwMode="auto">
            <a:xfrm flipH="1" flipV="1">
              <a:off x="2842256" y="2493863"/>
              <a:ext cx="733427" cy="142656"/>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4" name="Rectangle 43" descr="Cork"/>
            <p:cNvSpPr>
              <a:spLocks noChangeArrowheads="1"/>
            </p:cNvSpPr>
            <p:nvPr/>
          </p:nvSpPr>
          <p:spPr bwMode="auto">
            <a:xfrm>
              <a:off x="2837111" y="248957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5" name="Rectangle 44" descr="Cork"/>
            <p:cNvSpPr>
              <a:spLocks noChangeArrowheads="1"/>
            </p:cNvSpPr>
            <p:nvPr/>
          </p:nvSpPr>
          <p:spPr bwMode="auto">
            <a:xfrm>
              <a:off x="3461951" y="249719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grpSp>
      <p:sp>
        <p:nvSpPr>
          <p:cNvPr id="43" name="Rectangle 5" descr="Cork"/>
          <p:cNvSpPr>
            <a:spLocks noChangeArrowheads="1"/>
          </p:cNvSpPr>
          <p:nvPr/>
        </p:nvSpPr>
        <p:spPr bwMode="auto">
          <a:xfrm>
            <a:off x="2700168" y="4226411"/>
            <a:ext cx="333487"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6" name="Rectangle 5" descr="Cork"/>
          <p:cNvSpPr>
            <a:spLocks noChangeArrowheads="1"/>
          </p:cNvSpPr>
          <p:nvPr/>
        </p:nvSpPr>
        <p:spPr bwMode="auto">
          <a:xfrm>
            <a:off x="3463961" y="4410635"/>
            <a:ext cx="107577" cy="892885"/>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9" name="Freeform 28"/>
          <p:cNvSpPr/>
          <p:nvPr/>
        </p:nvSpPr>
        <p:spPr bwMode="auto">
          <a:xfrm flipV="1">
            <a:off x="2818504" y="2475518"/>
            <a:ext cx="774550" cy="283852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244382"/>
                </a:moveTo>
                <a:cubicBezTo>
                  <a:pt x="3278" y="2322653"/>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0" name="Freeform 29"/>
          <p:cNvSpPr/>
          <p:nvPr/>
        </p:nvSpPr>
        <p:spPr bwMode="auto">
          <a:xfrm flipV="1">
            <a:off x="2969111" y="2627918"/>
            <a:ext cx="473337" cy="268636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 name="connsiteX0" fmla="*/ 0 w 2635046"/>
              <a:gd name="connsiteY0" fmla="*/ 1334470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334470"/>
                </a:moveTo>
                <a:cubicBezTo>
                  <a:pt x="3278" y="2412741"/>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5" name="Group 66"/>
          <p:cNvGrpSpPr/>
          <p:nvPr/>
        </p:nvGrpSpPr>
        <p:grpSpPr>
          <a:xfrm>
            <a:off x="3352800" y="1985010"/>
            <a:ext cx="60960" cy="491490"/>
            <a:chOff x="3352800" y="2125980"/>
            <a:chExt cx="60960" cy="350520"/>
          </a:xfrm>
        </p:grpSpPr>
        <p:cxnSp>
          <p:nvCxnSpPr>
            <p:cNvPr id="60" name="Straight Connector 59"/>
            <p:cNvCxnSpPr/>
            <p:nvPr/>
          </p:nvCxnSpPr>
          <p:spPr bwMode="auto">
            <a:xfrm rot="5400000" flipH="1" flipV="1">
              <a:off x="3177540" y="2301240"/>
              <a:ext cx="350520" cy="0"/>
            </a:xfrm>
            <a:prstGeom prst="line">
              <a:avLst/>
            </a:prstGeom>
            <a:noFill/>
            <a:ln w="19050" cap="flat" cmpd="sng" algn="ctr">
              <a:solidFill>
                <a:schemeClr val="tx1"/>
              </a:solidFill>
              <a:prstDash val="solid"/>
              <a:round/>
              <a:headEnd type="none" w="lg" len="med"/>
              <a:tailEnd type="none" w="lg" len="med"/>
            </a:ln>
            <a:effectLst/>
          </p:spPr>
        </p:cxnSp>
        <p:cxnSp>
          <p:nvCxnSpPr>
            <p:cNvPr id="61" name="Straight Connector 60"/>
            <p:cNvCxnSpPr/>
            <p:nvPr/>
          </p:nvCxnSpPr>
          <p:spPr bwMode="auto">
            <a:xfrm rot="5400000" flipH="1" flipV="1">
              <a:off x="3238500" y="2301240"/>
              <a:ext cx="350520" cy="0"/>
            </a:xfrm>
            <a:prstGeom prst="line">
              <a:avLst/>
            </a:prstGeom>
            <a:noFill/>
            <a:ln w="19050" cap="flat" cmpd="sng" algn="ctr">
              <a:solidFill>
                <a:schemeClr val="tx1"/>
              </a:solidFill>
              <a:prstDash val="solid"/>
              <a:round/>
              <a:headEnd type="none" w="lg" len="med"/>
              <a:tailEnd type="none" w="lg" len="med"/>
            </a:ln>
            <a:effectLst/>
          </p:spPr>
        </p:cxnSp>
      </p:grpSp>
      <p:grpSp>
        <p:nvGrpSpPr>
          <p:cNvPr id="6" name="Group 65"/>
          <p:cNvGrpSpPr/>
          <p:nvPr/>
        </p:nvGrpSpPr>
        <p:grpSpPr>
          <a:xfrm rot="5400000">
            <a:off x="3268027" y="2137410"/>
            <a:ext cx="228600" cy="228600"/>
            <a:chOff x="3844290" y="2049780"/>
            <a:chExt cx="228600" cy="228600"/>
          </a:xfrm>
        </p:grpSpPr>
        <p:sp>
          <p:nvSpPr>
            <p:cNvPr id="55" name="Chord 54"/>
            <p:cNvSpPr/>
            <p:nvPr/>
          </p:nvSpPr>
          <p:spPr bwMode="auto">
            <a:xfrm flipH="1">
              <a:off x="3844290" y="2049780"/>
              <a:ext cx="228600" cy="228600"/>
            </a:xfrm>
            <a:prstGeom prst="chord">
              <a:avLst>
                <a:gd name="adj1" fmla="val 6444352"/>
                <a:gd name="adj2" fmla="val 6302526"/>
              </a:avLst>
            </a:prstGeom>
            <a:solidFill>
              <a:schemeClr val="bg1"/>
            </a:solidFill>
            <a:ln w="12700"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3" name="Chord 52"/>
            <p:cNvSpPr/>
            <p:nvPr/>
          </p:nvSpPr>
          <p:spPr bwMode="auto">
            <a:xfrm>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4" name="Chord 53"/>
            <p:cNvSpPr/>
            <p:nvPr/>
          </p:nvSpPr>
          <p:spPr bwMode="auto">
            <a:xfrm flipH="1">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sp>
        <p:nvSpPr>
          <p:cNvPr id="63" name="Chord 62"/>
          <p:cNvSpPr/>
          <p:nvPr/>
        </p:nvSpPr>
        <p:spPr bwMode="auto">
          <a:xfrm rot="5400000" flipH="1">
            <a:off x="4732020" y="2872740"/>
            <a:ext cx="228600" cy="228600"/>
          </a:xfrm>
          <a:prstGeom prst="chord">
            <a:avLst>
              <a:gd name="adj1" fmla="val 6444352"/>
              <a:gd name="adj2" fmla="val 6302526"/>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8" name="Rectangle 67"/>
          <p:cNvSpPr/>
          <p:nvPr/>
        </p:nvSpPr>
        <p:spPr bwMode="auto">
          <a:xfrm>
            <a:off x="3366135" y="2417445"/>
            <a:ext cx="36576" cy="74295"/>
          </a:xfrm>
          <a:prstGeom prst="rect">
            <a:avLst/>
          </a:prstGeom>
          <a:solidFill>
            <a:schemeClr val="bg1"/>
          </a:solidFill>
          <a:ln w="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2" name="Rectangle 5" descr="Cork"/>
          <p:cNvSpPr>
            <a:spLocks noChangeArrowheads="1"/>
          </p:cNvSpPr>
          <p:nvPr/>
        </p:nvSpPr>
        <p:spPr bwMode="auto">
          <a:xfrm>
            <a:off x="2831054" y="4197724"/>
            <a:ext cx="118334"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6" name="Rectangle 5" descr="Cork"/>
          <p:cNvSpPr>
            <a:spLocks noChangeArrowheads="1"/>
          </p:cNvSpPr>
          <p:nvPr/>
        </p:nvSpPr>
        <p:spPr bwMode="auto">
          <a:xfrm>
            <a:off x="2832847" y="3130475"/>
            <a:ext cx="128016" cy="1081143"/>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7" name="Oval 14"/>
          <p:cNvSpPr>
            <a:spLocks noChangeArrowheads="1"/>
          </p:cNvSpPr>
          <p:nvPr/>
        </p:nvSpPr>
        <p:spPr bwMode="auto">
          <a:xfrm>
            <a:off x="3464094" y="5226984"/>
            <a:ext cx="106212" cy="96818"/>
          </a:xfrm>
          <a:prstGeom prst="ellipse">
            <a:avLst/>
          </a:prstGeom>
          <a:solidFill>
            <a:schemeClr val="bg1"/>
          </a:solidFill>
          <a:ln w="12700">
            <a:noFill/>
            <a:round/>
            <a:headEnd/>
            <a:tailEnd/>
          </a:ln>
          <a:effec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0"/>
                                        <p:tgtEl>
                                          <p:spTgt spid="6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wipe(down)">
                                      <p:cBhvr>
                                        <p:cTn id="10" dur="5000"/>
                                        <p:tgtEl>
                                          <p:spTgt spid="6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wipe(up)">
                                      <p:cBhvr>
                                        <p:cTn id="13" dur="2400"/>
                                        <p:tgtEl>
                                          <p:spTgt spid="46"/>
                                        </p:tgtEl>
                                      </p:cBhvr>
                                    </p:animEffect>
                                  </p:childTnLst>
                                </p:cTn>
                              </p:par>
                              <p:par>
                                <p:cTn id="14" presetID="1" presetClass="entr" presetSubtype="0" fill="hold" grpId="1" nodeType="withEffect">
                                  <p:stCondLst>
                                    <p:cond delay="2400"/>
                                  </p:stCondLst>
                                  <p:childTnLst>
                                    <p:set>
                                      <p:cBhvr>
                                        <p:cTn id="15" dur="1" fill="hold">
                                          <p:stCondLst>
                                            <p:cond delay="0"/>
                                          </p:stCondLst>
                                        </p:cTn>
                                        <p:tgtEl>
                                          <p:spTgt spid="67"/>
                                        </p:tgtEl>
                                        <p:attrNameLst>
                                          <p:attrName>style.visibility</p:attrName>
                                        </p:attrNameLst>
                                      </p:cBhvr>
                                      <p:to>
                                        <p:strVal val="visible"/>
                                      </p:to>
                                    </p:set>
                                  </p:childTnLst>
                                </p:cTn>
                              </p:par>
                              <p:par>
                                <p:cTn id="16" presetID="0" presetClass="path" presetSubtype="0" repeatCount="3000" accel="50000" fill="hold" grpId="0" nodeType="withEffect">
                                  <p:stCondLst>
                                    <p:cond delay="2500"/>
                                  </p:stCondLst>
                                  <p:childTnLst>
                                    <p:animMotion origin="layout" path="M 1.38889E-6 -2.96296E-6 C 0.00035 0.00209 -0.00104 0.01019 0.00156 0.01181 C 0.00417 0.01343 0.01233 0.0213 0.0151 0.00949 C 0.01788 -0.00231 0.01858 -0.0412 0.01823 -0.05949 C 0.01788 -0.07777 0.01371 -0.08981 0.01337 -0.10092 C 0.01302 -0.11203 0.01597 -0.12199 0.01649 -0.12615 " pathEditMode="relative" rAng="0" ptsTypes="aaaaaa">
                                      <p:cBhvr>
                                        <p:cTn id="17" dur="900" fill="hold"/>
                                        <p:tgtEl>
                                          <p:spTgt spid="67"/>
                                        </p:tgtEl>
                                        <p:attrNameLst>
                                          <p:attrName>ppt_x</p:attrName>
                                          <p:attrName>ppt_y</p:attrName>
                                        </p:attrNameLst>
                                      </p:cBhvr>
                                      <p:rCtr x="9" y="-53"/>
                                    </p:animMotion>
                                  </p:childTnLst>
                                </p:cTn>
                              </p:par>
                            </p:childTnLst>
                          </p:cTn>
                        </p:par>
                        <p:par>
                          <p:cTn id="18" fill="hold">
                            <p:stCondLst>
                              <p:cond delay="5200"/>
                            </p:stCondLst>
                            <p:childTnLst>
                              <p:par>
                                <p:cTn id="19" presetID="1" presetClass="exit" presetSubtype="0" fill="hold" grpId="2" nodeType="afterEffect">
                                  <p:stCondLst>
                                    <p:cond delay="0"/>
                                  </p:stCondLst>
                                  <p:childTnLst>
                                    <p:set>
                                      <p:cBhvr>
                                        <p:cTn id="20" dur="1" fill="hold">
                                          <p:stCondLst>
                                            <p:cond delay="0"/>
                                          </p:stCondLst>
                                        </p:cTn>
                                        <p:tgtEl>
                                          <p:spTgt spid="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46" grpId="0" animBg="1"/>
      <p:bldP spid="66" grpId="0" animBg="1"/>
      <p:bldP spid="67" grpId="0" animBg="1"/>
      <p:bldP spid="67" grpId="1" animBg="1"/>
      <p:bldP spid="67"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5" descr="Cork"/>
          <p:cNvSpPr>
            <a:spLocks noChangeArrowheads="1"/>
          </p:cNvSpPr>
          <p:nvPr/>
        </p:nvSpPr>
        <p:spPr bwMode="auto">
          <a:xfrm>
            <a:off x="1696744" y="2419127"/>
            <a:ext cx="1494503" cy="1819386"/>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5" name="Chord 64"/>
          <p:cNvSpPr/>
          <p:nvPr/>
        </p:nvSpPr>
        <p:spPr bwMode="auto">
          <a:xfrm rot="5400000" flipH="1">
            <a:off x="3268027" y="2137410"/>
            <a:ext cx="228600" cy="228600"/>
          </a:xfrm>
          <a:prstGeom prst="chord">
            <a:avLst>
              <a:gd name="adj1" fmla="val 15384200"/>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0" name="Rectangle 5" descr="Cork"/>
          <p:cNvSpPr>
            <a:spLocks noChangeArrowheads="1"/>
          </p:cNvSpPr>
          <p:nvPr/>
        </p:nvSpPr>
        <p:spPr bwMode="auto">
          <a:xfrm>
            <a:off x="3310390" y="4421393"/>
            <a:ext cx="433270" cy="1027164"/>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 name="Title 1"/>
          <p:cNvSpPr>
            <a:spLocks noGrp="1"/>
          </p:cNvSpPr>
          <p:nvPr>
            <p:ph type="title"/>
          </p:nvPr>
        </p:nvSpPr>
        <p:spPr/>
        <p:txBody>
          <a:bodyPr/>
          <a:lstStyle/>
          <a:p>
            <a:r>
              <a:rPr lang="en-US" dirty="0" smtClean="0"/>
              <a:t>Begin Backwash</a:t>
            </a:r>
            <a:endParaRPr lang="en-US" dirty="0"/>
          </a:p>
        </p:txBody>
      </p:sp>
      <p:sp>
        <p:nvSpPr>
          <p:cNvPr id="4" name="Rectangle 5" descr="Cork"/>
          <p:cNvSpPr>
            <a:spLocks noChangeArrowheads="1"/>
          </p:cNvSpPr>
          <p:nvPr/>
        </p:nvSpPr>
        <p:spPr bwMode="auto">
          <a:xfrm>
            <a:off x="1705709" y="4224618"/>
            <a:ext cx="1494503" cy="239936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8" name="Rectangle 5" descr="Cork"/>
          <p:cNvSpPr>
            <a:spLocks noChangeArrowheads="1"/>
          </p:cNvSpPr>
          <p:nvPr/>
        </p:nvSpPr>
        <p:spPr bwMode="auto">
          <a:xfrm>
            <a:off x="1705710" y="4767902"/>
            <a:ext cx="1494503" cy="1869117"/>
          </a:xfrm>
          <a:prstGeom prst="rect">
            <a:avLst/>
          </a:prstGeom>
          <a:blipFill dpi="0" rotWithShape="1">
            <a:blip r:embed="rId3" cstate="print">
              <a:alphaModFix amt="50000"/>
            </a:blip>
            <a:srcRect/>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57" name="Rectangle 5" descr="Cork"/>
          <p:cNvSpPr>
            <a:spLocks noChangeArrowheads="1"/>
          </p:cNvSpPr>
          <p:nvPr/>
        </p:nvSpPr>
        <p:spPr bwMode="auto">
          <a:xfrm>
            <a:off x="1716467" y="5461877"/>
            <a:ext cx="1494503" cy="1173921"/>
          </a:xfrm>
          <a:prstGeom prst="rect">
            <a:avLst/>
          </a:prstGeom>
          <a:blipFill>
            <a:blip r:embed="rId3" cstate="print"/>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52" name="Rectangle 5" descr="Cork"/>
          <p:cNvSpPr>
            <a:spLocks noChangeArrowheads="1"/>
          </p:cNvSpPr>
          <p:nvPr/>
        </p:nvSpPr>
        <p:spPr bwMode="auto">
          <a:xfrm>
            <a:off x="1698534" y="2410163"/>
            <a:ext cx="1494503" cy="1819386"/>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7" name="Freeform 16"/>
          <p:cNvSpPr/>
          <p:nvPr/>
        </p:nvSpPr>
        <p:spPr bwMode="auto">
          <a:xfrm>
            <a:off x="1695876" y="2032656"/>
            <a:ext cx="1494504" cy="4603375"/>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Lst>
            <a:ahLst/>
            <a:cxnLst>
              <a:cxn ang="0">
                <a:pos x="connsiteX0" y="connsiteY0"/>
              </a:cxn>
              <a:cxn ang="0">
                <a:pos x="connsiteX1" y="connsiteY1"/>
              </a:cxn>
              <a:cxn ang="0">
                <a:pos x="connsiteX2" y="connsiteY2"/>
              </a:cxn>
              <a:cxn ang="0">
                <a:pos x="connsiteX3" y="connsiteY3"/>
              </a:cxn>
            </a:cxnLst>
            <a:rect l="l" t="t" r="r" b="b"/>
            <a:pathLst>
              <a:path w="2635046" h="3254859">
                <a:moveTo>
                  <a:pt x="0" y="0"/>
                </a:moveTo>
                <a:cubicBezTo>
                  <a:pt x="3278" y="1078271"/>
                  <a:pt x="6555" y="2176588"/>
                  <a:pt x="9833" y="3254859"/>
                </a:cubicBezTo>
                <a:lnTo>
                  <a:pt x="2635046" y="3254859"/>
                </a:lnTo>
                <a:lnTo>
                  <a:pt x="2635046" y="381"/>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9" name="Freeform 18"/>
          <p:cNvSpPr/>
          <p:nvPr/>
        </p:nvSpPr>
        <p:spPr bwMode="auto">
          <a:xfrm>
            <a:off x="3311315" y="4141700"/>
            <a:ext cx="432345" cy="131243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3" name="Freeform 32"/>
          <p:cNvSpPr/>
          <p:nvPr/>
        </p:nvSpPr>
        <p:spPr bwMode="auto">
          <a:xfrm flipH="1" flipV="1">
            <a:off x="4539596" y="4276689"/>
            <a:ext cx="150737" cy="213487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5" name="Rectangle 5" descr="Cork"/>
          <p:cNvSpPr>
            <a:spLocks noChangeArrowheads="1"/>
          </p:cNvSpPr>
          <p:nvPr/>
        </p:nvSpPr>
        <p:spPr bwMode="auto">
          <a:xfrm flipH="1" flipV="1">
            <a:off x="3727049" y="4279730"/>
            <a:ext cx="833848" cy="151953"/>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36" name="Straight Connector 35"/>
          <p:cNvCxnSpPr/>
          <p:nvPr/>
        </p:nvCxnSpPr>
        <p:spPr bwMode="auto">
          <a:xfrm flipH="1" flipV="1">
            <a:off x="3727049" y="4443839"/>
            <a:ext cx="833848" cy="0"/>
          </a:xfrm>
          <a:prstGeom prst="line">
            <a:avLst/>
          </a:prstGeom>
          <a:noFill/>
          <a:ln w="38100" cap="flat" cmpd="sng" algn="ctr">
            <a:solidFill>
              <a:schemeClr val="tx1"/>
            </a:solidFill>
            <a:prstDash val="solid"/>
            <a:round/>
            <a:headEnd type="none" w="lg" len="med"/>
            <a:tailEnd type="none" w="lg" len="med"/>
          </a:ln>
          <a:effectLst/>
        </p:spPr>
      </p:cxnSp>
      <p:cxnSp>
        <p:nvCxnSpPr>
          <p:cNvPr id="37" name="Straight Connector 36"/>
          <p:cNvCxnSpPr/>
          <p:nvPr/>
        </p:nvCxnSpPr>
        <p:spPr bwMode="auto">
          <a:xfrm flipH="1" flipV="1">
            <a:off x="3725154" y="4276690"/>
            <a:ext cx="833848" cy="0"/>
          </a:xfrm>
          <a:prstGeom prst="line">
            <a:avLst/>
          </a:prstGeom>
          <a:noFill/>
          <a:ln w="38100" cap="flat" cmpd="sng" algn="ctr">
            <a:solidFill>
              <a:schemeClr val="tx1"/>
            </a:solidFill>
            <a:prstDash val="solid"/>
            <a:round/>
            <a:headEnd type="none" w="lg" len="med"/>
            <a:tailEnd type="none" w="lg" len="med"/>
          </a:ln>
          <a:effectLst/>
        </p:spPr>
      </p:cxnSp>
      <p:grpSp>
        <p:nvGrpSpPr>
          <p:cNvPr id="3" name="Group 30"/>
          <p:cNvGrpSpPr/>
          <p:nvPr/>
        </p:nvGrpSpPr>
        <p:grpSpPr>
          <a:xfrm>
            <a:off x="2837111" y="2489571"/>
            <a:ext cx="751909" cy="2013849"/>
            <a:chOff x="2837111" y="2489571"/>
            <a:chExt cx="751909" cy="2013849"/>
          </a:xfrm>
          <a:solidFill>
            <a:schemeClr val="bg1"/>
          </a:solidFill>
        </p:grpSpPr>
        <p:sp>
          <p:nvSpPr>
            <p:cNvPr id="41" name="Rectangle 5" descr="Cork"/>
            <p:cNvSpPr>
              <a:spLocks noChangeArrowheads="1"/>
            </p:cNvSpPr>
            <p:nvPr/>
          </p:nvSpPr>
          <p:spPr bwMode="auto">
            <a:xfrm flipH="1" flipV="1">
              <a:off x="2842256" y="2493863"/>
              <a:ext cx="733427" cy="142656"/>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4" name="Rectangle 43" descr="Cork"/>
            <p:cNvSpPr>
              <a:spLocks noChangeArrowheads="1"/>
            </p:cNvSpPr>
            <p:nvPr/>
          </p:nvSpPr>
          <p:spPr bwMode="auto">
            <a:xfrm>
              <a:off x="2837111" y="248957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5" name="Rectangle 44" descr="Cork"/>
            <p:cNvSpPr>
              <a:spLocks noChangeArrowheads="1"/>
            </p:cNvSpPr>
            <p:nvPr/>
          </p:nvSpPr>
          <p:spPr bwMode="auto">
            <a:xfrm>
              <a:off x="3461951" y="249719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grpSp>
      <p:sp>
        <p:nvSpPr>
          <p:cNvPr id="43" name="Rectangle 5" descr="Cork"/>
          <p:cNvSpPr>
            <a:spLocks noChangeArrowheads="1"/>
          </p:cNvSpPr>
          <p:nvPr/>
        </p:nvSpPr>
        <p:spPr bwMode="auto">
          <a:xfrm>
            <a:off x="2700168" y="4226411"/>
            <a:ext cx="333487"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6" name="Rectangle 5" descr="Cork"/>
          <p:cNvSpPr>
            <a:spLocks noChangeArrowheads="1"/>
          </p:cNvSpPr>
          <p:nvPr/>
        </p:nvSpPr>
        <p:spPr bwMode="auto">
          <a:xfrm>
            <a:off x="3463961" y="4410635"/>
            <a:ext cx="107577" cy="892885"/>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38" name="Rectangle 5" descr="Cork"/>
          <p:cNvSpPr>
            <a:spLocks noChangeArrowheads="1"/>
          </p:cNvSpPr>
          <p:nvPr/>
        </p:nvSpPr>
        <p:spPr bwMode="auto">
          <a:xfrm flipH="1" flipV="1">
            <a:off x="2833286" y="2474135"/>
            <a:ext cx="733427" cy="142656"/>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39" name="Rectangle 38" descr="Cork"/>
          <p:cNvSpPr>
            <a:spLocks noChangeArrowheads="1"/>
          </p:cNvSpPr>
          <p:nvPr/>
        </p:nvSpPr>
        <p:spPr bwMode="auto">
          <a:xfrm>
            <a:off x="2828141" y="2469843"/>
            <a:ext cx="130212" cy="68214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9" name="Rectangle 5" descr="Cork"/>
          <p:cNvSpPr>
            <a:spLocks noChangeArrowheads="1"/>
          </p:cNvSpPr>
          <p:nvPr/>
        </p:nvSpPr>
        <p:spPr bwMode="auto">
          <a:xfrm flipH="1" flipV="1">
            <a:off x="3324112" y="4292301"/>
            <a:ext cx="1355117" cy="129092"/>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0" name="Rectangle 39" descr="Cork"/>
          <p:cNvSpPr>
            <a:spLocks noChangeArrowheads="1"/>
          </p:cNvSpPr>
          <p:nvPr/>
        </p:nvSpPr>
        <p:spPr bwMode="auto">
          <a:xfrm>
            <a:off x="3452981" y="2477463"/>
            <a:ext cx="140073" cy="286908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9" name="Freeform 28"/>
          <p:cNvSpPr/>
          <p:nvPr/>
        </p:nvSpPr>
        <p:spPr bwMode="auto">
          <a:xfrm flipV="1">
            <a:off x="2818504" y="2475518"/>
            <a:ext cx="774550" cy="283852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244382"/>
                </a:moveTo>
                <a:cubicBezTo>
                  <a:pt x="3278" y="2322653"/>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0" name="Freeform 29"/>
          <p:cNvSpPr/>
          <p:nvPr/>
        </p:nvSpPr>
        <p:spPr bwMode="auto">
          <a:xfrm flipV="1">
            <a:off x="2969111" y="2627918"/>
            <a:ext cx="473337" cy="268636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 name="connsiteX0" fmla="*/ 0 w 2635046"/>
              <a:gd name="connsiteY0" fmla="*/ 1334470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334470"/>
                </a:moveTo>
                <a:cubicBezTo>
                  <a:pt x="3278" y="2412741"/>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5" name="Group 66"/>
          <p:cNvGrpSpPr/>
          <p:nvPr/>
        </p:nvGrpSpPr>
        <p:grpSpPr>
          <a:xfrm>
            <a:off x="3352800" y="1985010"/>
            <a:ext cx="60960" cy="491490"/>
            <a:chOff x="3352800" y="2125980"/>
            <a:chExt cx="60960" cy="350520"/>
          </a:xfrm>
        </p:grpSpPr>
        <p:cxnSp>
          <p:nvCxnSpPr>
            <p:cNvPr id="60" name="Straight Connector 59"/>
            <p:cNvCxnSpPr/>
            <p:nvPr/>
          </p:nvCxnSpPr>
          <p:spPr bwMode="auto">
            <a:xfrm rot="5400000" flipH="1" flipV="1">
              <a:off x="3177540" y="2301240"/>
              <a:ext cx="350520" cy="0"/>
            </a:xfrm>
            <a:prstGeom prst="line">
              <a:avLst/>
            </a:prstGeom>
            <a:noFill/>
            <a:ln w="19050" cap="flat" cmpd="sng" algn="ctr">
              <a:solidFill>
                <a:schemeClr val="tx1"/>
              </a:solidFill>
              <a:prstDash val="solid"/>
              <a:round/>
              <a:headEnd type="none" w="lg" len="med"/>
              <a:tailEnd type="none" w="lg" len="med"/>
            </a:ln>
            <a:effectLst/>
          </p:spPr>
        </p:cxnSp>
        <p:cxnSp>
          <p:nvCxnSpPr>
            <p:cNvPr id="61" name="Straight Connector 60"/>
            <p:cNvCxnSpPr/>
            <p:nvPr/>
          </p:nvCxnSpPr>
          <p:spPr bwMode="auto">
            <a:xfrm rot="5400000" flipH="1" flipV="1">
              <a:off x="3238500" y="2301240"/>
              <a:ext cx="350520" cy="0"/>
            </a:xfrm>
            <a:prstGeom prst="line">
              <a:avLst/>
            </a:prstGeom>
            <a:noFill/>
            <a:ln w="19050" cap="flat" cmpd="sng" algn="ctr">
              <a:solidFill>
                <a:schemeClr val="tx1"/>
              </a:solidFill>
              <a:prstDash val="solid"/>
              <a:round/>
              <a:headEnd type="none" w="lg" len="med"/>
              <a:tailEnd type="none" w="lg" len="med"/>
            </a:ln>
            <a:effectLst/>
          </p:spPr>
        </p:cxnSp>
      </p:grpSp>
      <p:grpSp>
        <p:nvGrpSpPr>
          <p:cNvPr id="6" name="Group 65"/>
          <p:cNvGrpSpPr/>
          <p:nvPr/>
        </p:nvGrpSpPr>
        <p:grpSpPr>
          <a:xfrm rot="5400000">
            <a:off x="3268027" y="2137410"/>
            <a:ext cx="228600" cy="228600"/>
            <a:chOff x="3844290" y="2049780"/>
            <a:chExt cx="228600" cy="228600"/>
          </a:xfrm>
        </p:grpSpPr>
        <p:sp>
          <p:nvSpPr>
            <p:cNvPr id="55" name="Chord 54"/>
            <p:cNvSpPr/>
            <p:nvPr/>
          </p:nvSpPr>
          <p:spPr bwMode="auto">
            <a:xfrm flipH="1">
              <a:off x="3844290" y="2049780"/>
              <a:ext cx="228600" cy="228600"/>
            </a:xfrm>
            <a:prstGeom prst="chord">
              <a:avLst>
                <a:gd name="adj1" fmla="val 6444352"/>
                <a:gd name="adj2" fmla="val 6302526"/>
              </a:avLst>
            </a:prstGeom>
            <a:solidFill>
              <a:schemeClr val="bg1"/>
            </a:solidFill>
            <a:ln w="12700"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3" name="Chord 52"/>
            <p:cNvSpPr/>
            <p:nvPr/>
          </p:nvSpPr>
          <p:spPr bwMode="auto">
            <a:xfrm>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4" name="Chord 53"/>
            <p:cNvSpPr/>
            <p:nvPr/>
          </p:nvSpPr>
          <p:spPr bwMode="auto">
            <a:xfrm flipH="1">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sp>
        <p:nvSpPr>
          <p:cNvPr id="68" name="Rectangle 67"/>
          <p:cNvSpPr/>
          <p:nvPr/>
        </p:nvSpPr>
        <p:spPr bwMode="auto">
          <a:xfrm>
            <a:off x="3366135" y="2417445"/>
            <a:ext cx="36576" cy="74295"/>
          </a:xfrm>
          <a:prstGeom prst="rect">
            <a:avLst/>
          </a:prstGeom>
          <a:solidFill>
            <a:schemeClr val="bg1"/>
          </a:solidFill>
          <a:ln w="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2" name="Rectangle 5" descr="Cork"/>
          <p:cNvSpPr>
            <a:spLocks noChangeArrowheads="1"/>
          </p:cNvSpPr>
          <p:nvPr/>
        </p:nvSpPr>
        <p:spPr bwMode="auto">
          <a:xfrm>
            <a:off x="2831054" y="4197724"/>
            <a:ext cx="118334"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6" name="Rectangle 5" descr="Cork"/>
          <p:cNvSpPr>
            <a:spLocks noChangeArrowheads="1"/>
          </p:cNvSpPr>
          <p:nvPr/>
        </p:nvSpPr>
        <p:spPr bwMode="auto">
          <a:xfrm>
            <a:off x="2832847" y="3130475"/>
            <a:ext cx="125506" cy="1081143"/>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7" name="Oval 14"/>
          <p:cNvSpPr>
            <a:spLocks noChangeArrowheads="1"/>
          </p:cNvSpPr>
          <p:nvPr/>
        </p:nvSpPr>
        <p:spPr bwMode="auto">
          <a:xfrm>
            <a:off x="3464094" y="5226984"/>
            <a:ext cx="106212" cy="96818"/>
          </a:xfrm>
          <a:prstGeom prst="ellipse">
            <a:avLst/>
          </a:prstGeom>
          <a:solidFill>
            <a:schemeClr val="bg1"/>
          </a:solidFill>
          <a:ln w="12700">
            <a:noFill/>
            <a:round/>
            <a:headEnd/>
            <a:tailEnd/>
          </a:ln>
          <a:effectLst/>
        </p:spPr>
        <p:txBody>
          <a:bodyPr wrap="none" anchor="ctr"/>
          <a:lstStyle/>
          <a:p>
            <a:endParaRPr lang="en-US"/>
          </a:p>
        </p:txBody>
      </p:sp>
      <p:sp>
        <p:nvSpPr>
          <p:cNvPr id="42" name="Rectangle 5" descr="Cork"/>
          <p:cNvSpPr>
            <a:spLocks noChangeArrowheads="1"/>
          </p:cNvSpPr>
          <p:nvPr/>
        </p:nvSpPr>
        <p:spPr bwMode="auto">
          <a:xfrm>
            <a:off x="3465749" y="4476971"/>
            <a:ext cx="107577" cy="892885"/>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7" name="Rectangle 5" descr="Cork"/>
          <p:cNvSpPr>
            <a:spLocks noChangeArrowheads="1"/>
          </p:cNvSpPr>
          <p:nvPr/>
        </p:nvSpPr>
        <p:spPr bwMode="auto">
          <a:xfrm flipH="1" flipV="1">
            <a:off x="4553617" y="4302194"/>
            <a:ext cx="137160" cy="229224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5400000">
                                      <p:cBhvr>
                                        <p:cTn id="6" dur="1000" fill="hold"/>
                                        <p:tgtEl>
                                          <p:spTgt spid="6"/>
                                        </p:tgtEl>
                                        <p:attrNameLst>
                                          <p:attrName>r</p:attrName>
                                        </p:attrNameLst>
                                      </p:cBhvr>
                                    </p:animRot>
                                  </p:childTnLst>
                                </p:cTn>
                              </p:par>
                            </p:childTnLst>
                          </p:cTn>
                        </p:par>
                        <p:par>
                          <p:cTn id="7" fill="hold">
                            <p:stCondLst>
                              <p:cond delay="1000"/>
                            </p:stCondLst>
                            <p:childTnLst>
                              <p:par>
                                <p:cTn id="8" presetID="22" presetClass="entr" presetSubtype="4" fill="hold" grpId="0" nodeType="after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down)">
                                      <p:cBhvr>
                                        <p:cTn id="10" dur="500"/>
                                        <p:tgtEl>
                                          <p:spTgt spid="3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wipe(down)">
                                      <p:cBhvr>
                                        <p:cTn id="13" dur="500"/>
                                        <p:tgtEl>
                                          <p:spTgt spid="42"/>
                                        </p:tgtEl>
                                      </p:cBhvr>
                                    </p:animEffect>
                                  </p:childTnLst>
                                </p:cTn>
                              </p:par>
                            </p:childTnLst>
                          </p:cTn>
                        </p:par>
                        <p:par>
                          <p:cTn id="14" fill="hold">
                            <p:stCondLst>
                              <p:cond delay="1500"/>
                            </p:stCondLst>
                            <p:childTnLst>
                              <p:par>
                                <p:cTn id="15" presetID="8" presetClass="emph" presetSubtype="0" fill="hold" nodeType="afterEffect">
                                  <p:stCondLst>
                                    <p:cond delay="0"/>
                                  </p:stCondLst>
                                  <p:childTnLst>
                                    <p:animRot by="-5400000">
                                      <p:cBhvr>
                                        <p:cTn id="16" dur="500" fill="hold"/>
                                        <p:tgtEl>
                                          <p:spTgt spid="6"/>
                                        </p:tgtEl>
                                        <p:attrNameLst>
                                          <p:attrName>r</p:attrName>
                                        </p:attrNameLst>
                                      </p:cBhvr>
                                    </p:animRot>
                                  </p:childTnLst>
                                </p:cTn>
                              </p:par>
                              <p:par>
                                <p:cTn id="17" presetID="22" presetClass="entr" presetSubtype="8"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left)">
                                      <p:cBhvr>
                                        <p:cTn id="19" dur="500"/>
                                        <p:tgtEl>
                                          <p:spTgt spid="38"/>
                                        </p:tgtEl>
                                      </p:cBhvr>
                                    </p:animEffect>
                                  </p:childTnLst>
                                </p:cTn>
                              </p:par>
                              <p:par>
                                <p:cTn id="20" presetID="22" presetClass="exit" presetSubtype="1" fill="hold" grpId="1" nodeType="withEffect">
                                  <p:stCondLst>
                                    <p:cond delay="400"/>
                                  </p:stCondLst>
                                  <p:childTnLst>
                                    <p:animEffect transition="out" filter="wipe(up)">
                                      <p:cBhvr>
                                        <p:cTn id="21" dur="500"/>
                                        <p:tgtEl>
                                          <p:spTgt spid="42"/>
                                        </p:tgtEl>
                                      </p:cBhvr>
                                    </p:animEffect>
                                    <p:set>
                                      <p:cBhvr>
                                        <p:cTn id="22" dur="1" fill="hold">
                                          <p:stCondLst>
                                            <p:cond delay="499"/>
                                          </p:stCondLst>
                                        </p:cTn>
                                        <p:tgtEl>
                                          <p:spTgt spid="42"/>
                                        </p:tgtEl>
                                        <p:attrNameLst>
                                          <p:attrName>style.visibility</p:attrName>
                                        </p:attrNameLst>
                                      </p:cBhvr>
                                      <p:to>
                                        <p:strVal val="hidden"/>
                                      </p:to>
                                    </p:set>
                                  </p:childTnLst>
                                </p:cTn>
                              </p:par>
                              <p:par>
                                <p:cTn id="23" presetID="22" presetClass="entr" presetSubtype="1" fill="hold" grpId="0" nodeType="withEffect">
                                  <p:stCondLst>
                                    <p:cond delay="500"/>
                                  </p:stCondLst>
                                  <p:childTnLst>
                                    <p:set>
                                      <p:cBhvr>
                                        <p:cTn id="24" dur="1" fill="hold">
                                          <p:stCondLst>
                                            <p:cond delay="0"/>
                                          </p:stCondLst>
                                        </p:cTn>
                                        <p:tgtEl>
                                          <p:spTgt spid="40"/>
                                        </p:tgtEl>
                                        <p:attrNameLst>
                                          <p:attrName>style.visibility</p:attrName>
                                        </p:attrNameLst>
                                      </p:cBhvr>
                                      <p:to>
                                        <p:strVal val="visible"/>
                                      </p:to>
                                    </p:set>
                                    <p:animEffect transition="in" filter="wipe(up)">
                                      <p:cBhvr>
                                        <p:cTn id="25" dur="500"/>
                                        <p:tgtEl>
                                          <p:spTgt spid="40"/>
                                        </p:tgtEl>
                                      </p:cBhvr>
                                    </p:animEffect>
                                  </p:childTnLst>
                                </p:cTn>
                              </p:par>
                              <p:par>
                                <p:cTn id="26" presetID="0" presetClass="path" presetSubtype="0" repeatCount="5000" accel="50000" fill="hold" grpId="0" nodeType="withEffect">
                                  <p:stCondLst>
                                    <p:cond delay="800"/>
                                  </p:stCondLst>
                                  <p:childTnLst>
                                    <p:animMotion origin="layout" path="M 1.38889E-6 -2.96296E-6 C 0.00035 0.00209 -0.00104 0.01019 0.00156 0.01181 C 0.00417 0.01343 0.01233 0.0213 0.0151 0.00949 C 0.01788 -0.00231 0.01858 -0.0412 0.01823 -0.05949 C 0.01788 -0.07777 0.01371 -0.08981 0.01337 -0.10092 C 0.01302 -0.11203 0.01597 -0.12199 0.01649 -0.12615 " pathEditMode="relative" rAng="0" ptsTypes="aaaaaa">
                                      <p:cBhvr>
                                        <p:cTn id="27" dur="100" fill="hold"/>
                                        <p:tgtEl>
                                          <p:spTgt spid="67"/>
                                        </p:tgtEl>
                                        <p:attrNameLst>
                                          <p:attrName>ppt_x</p:attrName>
                                          <p:attrName>ppt_y</p:attrName>
                                        </p:attrNameLst>
                                      </p:cBhvr>
                                      <p:rCtr x="9" y="-53"/>
                                    </p:animMotion>
                                  </p:childTnLst>
                                </p:cTn>
                              </p:par>
                            </p:childTnLst>
                          </p:cTn>
                        </p:par>
                        <p:par>
                          <p:cTn id="28" fill="hold">
                            <p:stCondLst>
                              <p:cond delay="2800"/>
                            </p:stCondLst>
                            <p:childTnLst>
                              <p:par>
                                <p:cTn id="29" presetID="1" presetClass="exit" presetSubtype="0" fill="hold" grpId="1" nodeType="afterEffect">
                                  <p:stCondLst>
                                    <p:cond delay="0"/>
                                  </p:stCondLst>
                                  <p:childTnLst>
                                    <p:set>
                                      <p:cBhvr>
                                        <p:cTn id="30" dur="1" fill="hold">
                                          <p:stCondLst>
                                            <p:cond delay="0"/>
                                          </p:stCondLst>
                                        </p:cTn>
                                        <p:tgtEl>
                                          <p:spTgt spid="67"/>
                                        </p:tgtEl>
                                        <p:attrNameLst>
                                          <p:attrName>style.visibility</p:attrName>
                                        </p:attrNameLst>
                                      </p:cBhvr>
                                      <p:to>
                                        <p:strVal val="hidden"/>
                                      </p:to>
                                    </p:set>
                                  </p:childTnLst>
                                </p:cTn>
                              </p:par>
                            </p:childTnLst>
                          </p:cTn>
                        </p:par>
                        <p:par>
                          <p:cTn id="31" fill="hold">
                            <p:stCondLst>
                              <p:cond delay="2800"/>
                            </p:stCondLst>
                            <p:childTnLst>
                              <p:par>
                                <p:cTn id="32" presetID="22" presetClass="entr" presetSubtype="8" fill="hold" grpId="0" nodeType="after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wipe(left)">
                                      <p:cBhvr>
                                        <p:cTn id="34" dur="500"/>
                                        <p:tgtEl>
                                          <p:spTgt spid="49"/>
                                        </p:tgtEl>
                                      </p:cBhvr>
                                    </p:animEffect>
                                  </p:childTnLst>
                                </p:cTn>
                              </p:par>
                            </p:childTnLst>
                          </p:cTn>
                        </p:par>
                        <p:par>
                          <p:cTn id="35" fill="hold">
                            <p:stCondLst>
                              <p:cond delay="3300"/>
                            </p:stCondLst>
                            <p:childTnLst>
                              <p:par>
                                <p:cTn id="36" presetID="22" presetClass="entr" presetSubtype="1" fill="hold" grpId="0" nodeType="after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wipe(up)">
                                      <p:cBhvr>
                                        <p:cTn id="38" dur="500"/>
                                        <p:tgtEl>
                                          <p:spTgt spid="47"/>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wipe(up)">
                                      <p:cBhvr>
                                        <p:cTn id="41" dur="3000"/>
                                        <p:tgtEl>
                                          <p:spTgt spid="52"/>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wipe(down)">
                                      <p:cBhvr>
                                        <p:cTn id="44" dur="3000"/>
                                        <p:tgtEl>
                                          <p:spTgt spid="48"/>
                                        </p:tgtEl>
                                      </p:cBhvr>
                                    </p:animEffect>
                                  </p:childTnLst>
                                </p:cTn>
                              </p:par>
                              <p:par>
                                <p:cTn id="45" presetID="10" presetClass="exit" presetSubtype="0" fill="hold" grpId="0" nodeType="withEffect">
                                  <p:stCondLst>
                                    <p:cond delay="0"/>
                                  </p:stCondLst>
                                  <p:childTnLst>
                                    <p:animEffect transition="out" filter="fade">
                                      <p:cBhvr>
                                        <p:cTn id="46" dur="3000"/>
                                        <p:tgtEl>
                                          <p:spTgt spid="57"/>
                                        </p:tgtEl>
                                      </p:cBhvr>
                                    </p:animEffect>
                                    <p:set>
                                      <p:cBhvr>
                                        <p:cTn id="47" dur="1" fill="hold">
                                          <p:stCondLst>
                                            <p:cond delay="2999"/>
                                          </p:stCondLst>
                                        </p:cTn>
                                        <p:tgtEl>
                                          <p:spTgt spid="57"/>
                                        </p:tgtEl>
                                        <p:attrNameLst>
                                          <p:attrName>style.visibility</p:attrName>
                                        </p:attrNameLst>
                                      </p:cBhvr>
                                      <p:to>
                                        <p:strVal val="hidden"/>
                                      </p:to>
                                    </p:set>
                                  </p:childTnLst>
                                </p:cTn>
                              </p:par>
                            </p:childTnLst>
                          </p:cTn>
                        </p:par>
                        <p:par>
                          <p:cTn id="48" fill="hold">
                            <p:stCondLst>
                              <p:cond delay="6300"/>
                            </p:stCondLst>
                            <p:childTnLst>
                              <p:par>
                                <p:cTn id="49" presetID="1" presetClass="exit" presetSubtype="0" fill="hold" grpId="2" nodeType="afterEffect">
                                  <p:stCondLst>
                                    <p:cond delay="0"/>
                                  </p:stCondLst>
                                  <p:childTnLst>
                                    <p:set>
                                      <p:cBhvr>
                                        <p:cTn id="50" dur="1" fill="hold">
                                          <p:stCondLst>
                                            <p:cond delay="0"/>
                                          </p:stCondLst>
                                        </p:cTn>
                                        <p:tgtEl>
                                          <p:spTgt spid="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7" grpId="0" animBg="1"/>
      <p:bldP spid="52" grpId="0" animBg="1"/>
      <p:bldP spid="38" grpId="0" animBg="1"/>
      <p:bldP spid="39" grpId="0" animBg="1"/>
      <p:bldP spid="49" grpId="0" animBg="1"/>
      <p:bldP spid="40" grpId="0" animBg="1"/>
      <p:bldP spid="67" grpId="0" animBg="1"/>
      <p:bldP spid="67" grpId="1" animBg="1"/>
      <p:bldP spid="67" grpId="2" animBg="1"/>
      <p:bldP spid="42" grpId="0" animBg="1"/>
      <p:bldP spid="42" grpId="1" animBg="1"/>
      <p:bldP spid="4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Chord 64"/>
          <p:cNvSpPr/>
          <p:nvPr/>
        </p:nvSpPr>
        <p:spPr bwMode="auto">
          <a:xfrm rot="5400000" flipH="1">
            <a:off x="3268027" y="2137410"/>
            <a:ext cx="228600" cy="228600"/>
          </a:xfrm>
          <a:prstGeom prst="chord">
            <a:avLst>
              <a:gd name="adj1" fmla="val 15384200"/>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0" name="Rectangle 5" descr="Cork"/>
          <p:cNvSpPr>
            <a:spLocks noChangeArrowheads="1"/>
          </p:cNvSpPr>
          <p:nvPr/>
        </p:nvSpPr>
        <p:spPr bwMode="auto">
          <a:xfrm>
            <a:off x="3310390" y="4292300"/>
            <a:ext cx="433270" cy="115625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 name="Title 1"/>
          <p:cNvSpPr>
            <a:spLocks noGrp="1"/>
          </p:cNvSpPr>
          <p:nvPr>
            <p:ph type="title"/>
          </p:nvPr>
        </p:nvSpPr>
        <p:spPr/>
        <p:txBody>
          <a:bodyPr/>
          <a:lstStyle/>
          <a:p>
            <a:r>
              <a:rPr lang="en-US" dirty="0" smtClean="0"/>
              <a:t>End Backwash</a:t>
            </a:r>
            <a:endParaRPr lang="en-US" dirty="0"/>
          </a:p>
        </p:txBody>
      </p:sp>
      <p:sp>
        <p:nvSpPr>
          <p:cNvPr id="4" name="Rectangle 5" descr="Cork"/>
          <p:cNvSpPr>
            <a:spLocks noChangeArrowheads="1"/>
          </p:cNvSpPr>
          <p:nvPr/>
        </p:nvSpPr>
        <p:spPr bwMode="auto">
          <a:xfrm>
            <a:off x="1705709" y="4224618"/>
            <a:ext cx="1494503" cy="239936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4" name="Rectangle 5" descr="Cork"/>
          <p:cNvSpPr>
            <a:spLocks noChangeArrowheads="1"/>
          </p:cNvSpPr>
          <p:nvPr/>
        </p:nvSpPr>
        <p:spPr bwMode="auto">
          <a:xfrm>
            <a:off x="1705710" y="4767902"/>
            <a:ext cx="1494503" cy="1869117"/>
          </a:xfrm>
          <a:prstGeom prst="rect">
            <a:avLst/>
          </a:prstGeom>
          <a:blipFill dpi="0" rotWithShape="1">
            <a:blip r:embed="rId3" cstate="print">
              <a:alphaModFix amt="50000"/>
            </a:blip>
            <a:srcRect/>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57" name="Rectangle 5" descr="Cork"/>
          <p:cNvSpPr>
            <a:spLocks noChangeArrowheads="1"/>
          </p:cNvSpPr>
          <p:nvPr/>
        </p:nvSpPr>
        <p:spPr bwMode="auto">
          <a:xfrm>
            <a:off x="1716467" y="5461877"/>
            <a:ext cx="1494503" cy="1173921"/>
          </a:xfrm>
          <a:prstGeom prst="rect">
            <a:avLst/>
          </a:prstGeom>
          <a:blipFill>
            <a:blip r:embed="rId3" cstate="print"/>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7" name="Freeform 16"/>
          <p:cNvSpPr/>
          <p:nvPr/>
        </p:nvSpPr>
        <p:spPr bwMode="auto">
          <a:xfrm>
            <a:off x="1695876" y="2032656"/>
            <a:ext cx="1494504" cy="4603375"/>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Lst>
            <a:ahLst/>
            <a:cxnLst>
              <a:cxn ang="0">
                <a:pos x="connsiteX0" y="connsiteY0"/>
              </a:cxn>
              <a:cxn ang="0">
                <a:pos x="connsiteX1" y="connsiteY1"/>
              </a:cxn>
              <a:cxn ang="0">
                <a:pos x="connsiteX2" y="connsiteY2"/>
              </a:cxn>
              <a:cxn ang="0">
                <a:pos x="connsiteX3" y="connsiteY3"/>
              </a:cxn>
            </a:cxnLst>
            <a:rect l="l" t="t" r="r" b="b"/>
            <a:pathLst>
              <a:path w="2635046" h="3254859">
                <a:moveTo>
                  <a:pt x="0" y="0"/>
                </a:moveTo>
                <a:cubicBezTo>
                  <a:pt x="3278" y="1078271"/>
                  <a:pt x="6555" y="2176588"/>
                  <a:pt x="9833" y="3254859"/>
                </a:cubicBezTo>
                <a:lnTo>
                  <a:pt x="2635046" y="3254859"/>
                </a:lnTo>
                <a:lnTo>
                  <a:pt x="2635046" y="381"/>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9" name="Freeform 18"/>
          <p:cNvSpPr/>
          <p:nvPr/>
        </p:nvSpPr>
        <p:spPr bwMode="auto">
          <a:xfrm>
            <a:off x="3311315" y="4141700"/>
            <a:ext cx="432345" cy="131243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2" name="Rectangle 5" descr="Cork"/>
          <p:cNvSpPr>
            <a:spLocks noChangeArrowheads="1"/>
          </p:cNvSpPr>
          <p:nvPr/>
        </p:nvSpPr>
        <p:spPr bwMode="auto">
          <a:xfrm flipH="1" flipV="1">
            <a:off x="4553617" y="4291436"/>
            <a:ext cx="137160" cy="229224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33" name="Freeform 32"/>
          <p:cNvSpPr/>
          <p:nvPr/>
        </p:nvSpPr>
        <p:spPr bwMode="auto">
          <a:xfrm flipH="1" flipV="1">
            <a:off x="4539596" y="4276689"/>
            <a:ext cx="150737" cy="213487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3" name="Group 33"/>
          <p:cNvGrpSpPr/>
          <p:nvPr/>
        </p:nvGrpSpPr>
        <p:grpSpPr>
          <a:xfrm flipH="1" flipV="1">
            <a:off x="3725154" y="4276690"/>
            <a:ext cx="835743" cy="167149"/>
            <a:chOff x="1179871" y="5447071"/>
            <a:chExt cx="2168013" cy="270387"/>
          </a:xfrm>
        </p:grpSpPr>
        <p:sp>
          <p:nvSpPr>
            <p:cNvPr id="35" name="Rectangle 5" descr="Cork"/>
            <p:cNvSpPr>
              <a:spLocks noChangeArrowheads="1"/>
            </p:cNvSpPr>
            <p:nvPr/>
          </p:nvSpPr>
          <p:spPr bwMode="auto">
            <a:xfrm>
              <a:off x="1179872" y="5466735"/>
              <a:ext cx="2163096" cy="245806"/>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36" name="Straight Connector 35"/>
            <p:cNvCxnSpPr/>
            <p:nvPr/>
          </p:nvCxnSpPr>
          <p:spPr bwMode="auto">
            <a:xfrm>
              <a:off x="1179871" y="5447071"/>
              <a:ext cx="2163097" cy="0"/>
            </a:xfrm>
            <a:prstGeom prst="line">
              <a:avLst/>
            </a:prstGeom>
            <a:noFill/>
            <a:ln w="38100" cap="flat" cmpd="sng" algn="ctr">
              <a:solidFill>
                <a:schemeClr val="tx1"/>
              </a:solidFill>
              <a:prstDash val="solid"/>
              <a:round/>
              <a:headEnd type="none" w="lg" len="med"/>
              <a:tailEnd type="none" w="lg" len="med"/>
            </a:ln>
            <a:effectLst/>
          </p:spPr>
        </p:cxnSp>
        <p:cxnSp>
          <p:nvCxnSpPr>
            <p:cNvPr id="37" name="Straight Connector 36"/>
            <p:cNvCxnSpPr/>
            <p:nvPr/>
          </p:nvCxnSpPr>
          <p:spPr bwMode="auto">
            <a:xfrm>
              <a:off x="1184787" y="5717458"/>
              <a:ext cx="2163097" cy="0"/>
            </a:xfrm>
            <a:prstGeom prst="line">
              <a:avLst/>
            </a:prstGeom>
            <a:noFill/>
            <a:ln w="38100" cap="flat" cmpd="sng" algn="ctr">
              <a:solidFill>
                <a:schemeClr val="tx1"/>
              </a:solidFill>
              <a:prstDash val="solid"/>
              <a:round/>
              <a:headEnd type="none" w="lg" len="med"/>
              <a:tailEnd type="none" w="lg" len="med"/>
            </a:ln>
            <a:effectLst/>
          </p:spPr>
        </p:cxnSp>
      </p:grpSp>
      <p:grpSp>
        <p:nvGrpSpPr>
          <p:cNvPr id="5" name="Group 30"/>
          <p:cNvGrpSpPr/>
          <p:nvPr/>
        </p:nvGrpSpPr>
        <p:grpSpPr>
          <a:xfrm>
            <a:off x="2837111" y="2489571"/>
            <a:ext cx="751909" cy="2013849"/>
            <a:chOff x="2837111" y="2489571"/>
            <a:chExt cx="751909" cy="2013849"/>
          </a:xfrm>
        </p:grpSpPr>
        <p:sp>
          <p:nvSpPr>
            <p:cNvPr id="41" name="Rectangle 5" descr="Cork"/>
            <p:cNvSpPr>
              <a:spLocks noChangeArrowheads="1"/>
            </p:cNvSpPr>
            <p:nvPr/>
          </p:nvSpPr>
          <p:spPr bwMode="auto">
            <a:xfrm flipH="1" flipV="1">
              <a:off x="2842256" y="2493863"/>
              <a:ext cx="733427" cy="142656"/>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4" name="Rectangle 43" descr="Cork"/>
            <p:cNvSpPr>
              <a:spLocks noChangeArrowheads="1"/>
            </p:cNvSpPr>
            <p:nvPr/>
          </p:nvSpPr>
          <p:spPr bwMode="auto">
            <a:xfrm>
              <a:off x="2837111" y="2489571"/>
              <a:ext cx="127069" cy="2006229"/>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5" name="Rectangle 44" descr="Cork"/>
            <p:cNvSpPr>
              <a:spLocks noChangeArrowheads="1"/>
            </p:cNvSpPr>
            <p:nvPr/>
          </p:nvSpPr>
          <p:spPr bwMode="auto">
            <a:xfrm>
              <a:off x="3461951" y="2497191"/>
              <a:ext cx="127069" cy="2006229"/>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grpSp>
      <p:grpSp>
        <p:nvGrpSpPr>
          <p:cNvPr id="6" name="Group 33"/>
          <p:cNvGrpSpPr/>
          <p:nvPr/>
        </p:nvGrpSpPr>
        <p:grpSpPr>
          <a:xfrm>
            <a:off x="2828141" y="2480601"/>
            <a:ext cx="751909" cy="2013849"/>
            <a:chOff x="2837111" y="2489571"/>
            <a:chExt cx="751909" cy="2013849"/>
          </a:xfrm>
          <a:solidFill>
            <a:schemeClr val="bg1"/>
          </a:solidFill>
        </p:grpSpPr>
        <p:sp>
          <p:nvSpPr>
            <p:cNvPr id="39" name="Rectangle 5" descr="Cork"/>
            <p:cNvSpPr>
              <a:spLocks noChangeArrowheads="1"/>
            </p:cNvSpPr>
            <p:nvPr/>
          </p:nvSpPr>
          <p:spPr bwMode="auto">
            <a:xfrm flipH="1" flipV="1">
              <a:off x="2842256" y="2493863"/>
              <a:ext cx="733427" cy="142656"/>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0" name="Rectangle 39" descr="Cork"/>
            <p:cNvSpPr>
              <a:spLocks noChangeArrowheads="1"/>
            </p:cNvSpPr>
            <p:nvPr/>
          </p:nvSpPr>
          <p:spPr bwMode="auto">
            <a:xfrm>
              <a:off x="2837111" y="248957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2" name="Rectangle 41" descr="Cork"/>
            <p:cNvSpPr>
              <a:spLocks noChangeArrowheads="1"/>
            </p:cNvSpPr>
            <p:nvPr/>
          </p:nvSpPr>
          <p:spPr bwMode="auto">
            <a:xfrm>
              <a:off x="3461951" y="249719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grpSp>
      <p:sp>
        <p:nvSpPr>
          <p:cNvPr id="43" name="Rectangle 5" descr="Cork"/>
          <p:cNvSpPr>
            <a:spLocks noChangeArrowheads="1"/>
          </p:cNvSpPr>
          <p:nvPr/>
        </p:nvSpPr>
        <p:spPr bwMode="auto">
          <a:xfrm>
            <a:off x="2700168" y="4226411"/>
            <a:ext cx="333487"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6" name="Rectangle 5" descr="Cork"/>
          <p:cNvSpPr>
            <a:spLocks noChangeArrowheads="1"/>
          </p:cNvSpPr>
          <p:nvPr/>
        </p:nvSpPr>
        <p:spPr bwMode="auto">
          <a:xfrm>
            <a:off x="3401208" y="4292750"/>
            <a:ext cx="234877"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7" name="Rectangle 5" descr="Cork"/>
          <p:cNvSpPr>
            <a:spLocks noChangeArrowheads="1"/>
          </p:cNvSpPr>
          <p:nvPr/>
        </p:nvSpPr>
        <p:spPr bwMode="auto">
          <a:xfrm flipH="1" flipV="1">
            <a:off x="4554350" y="4293229"/>
            <a:ext cx="138221" cy="2292247"/>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9" name="Rectangle 5" descr="Cork"/>
          <p:cNvSpPr>
            <a:spLocks noChangeArrowheads="1"/>
          </p:cNvSpPr>
          <p:nvPr/>
        </p:nvSpPr>
        <p:spPr bwMode="auto">
          <a:xfrm flipH="1" flipV="1">
            <a:off x="3334873" y="4292281"/>
            <a:ext cx="1269845" cy="139870"/>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9" name="Freeform 28"/>
          <p:cNvSpPr/>
          <p:nvPr/>
        </p:nvSpPr>
        <p:spPr bwMode="auto">
          <a:xfrm flipV="1">
            <a:off x="2818504" y="2475518"/>
            <a:ext cx="774550" cy="283852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244382"/>
                </a:moveTo>
                <a:cubicBezTo>
                  <a:pt x="3278" y="2322653"/>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0" name="Freeform 29"/>
          <p:cNvSpPr/>
          <p:nvPr/>
        </p:nvSpPr>
        <p:spPr bwMode="auto">
          <a:xfrm flipV="1">
            <a:off x="2969111" y="2627918"/>
            <a:ext cx="473337" cy="268636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 name="connsiteX0" fmla="*/ 0 w 2635046"/>
              <a:gd name="connsiteY0" fmla="*/ 1334470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334470"/>
                </a:moveTo>
                <a:cubicBezTo>
                  <a:pt x="3278" y="2412741"/>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7" name="Group 66"/>
          <p:cNvGrpSpPr/>
          <p:nvPr/>
        </p:nvGrpSpPr>
        <p:grpSpPr>
          <a:xfrm>
            <a:off x="3352800" y="1985010"/>
            <a:ext cx="60960" cy="491490"/>
            <a:chOff x="3352800" y="2125980"/>
            <a:chExt cx="60960" cy="350520"/>
          </a:xfrm>
        </p:grpSpPr>
        <p:cxnSp>
          <p:nvCxnSpPr>
            <p:cNvPr id="60" name="Straight Connector 59"/>
            <p:cNvCxnSpPr/>
            <p:nvPr/>
          </p:nvCxnSpPr>
          <p:spPr bwMode="auto">
            <a:xfrm rot="5400000" flipH="1" flipV="1">
              <a:off x="3177540" y="2301240"/>
              <a:ext cx="350520" cy="0"/>
            </a:xfrm>
            <a:prstGeom prst="line">
              <a:avLst/>
            </a:prstGeom>
            <a:noFill/>
            <a:ln w="19050" cap="flat" cmpd="sng" algn="ctr">
              <a:solidFill>
                <a:schemeClr val="tx1"/>
              </a:solidFill>
              <a:prstDash val="solid"/>
              <a:round/>
              <a:headEnd type="none" w="lg" len="med"/>
              <a:tailEnd type="none" w="lg" len="med"/>
            </a:ln>
            <a:effectLst/>
          </p:spPr>
        </p:cxnSp>
        <p:cxnSp>
          <p:nvCxnSpPr>
            <p:cNvPr id="61" name="Straight Connector 60"/>
            <p:cNvCxnSpPr/>
            <p:nvPr/>
          </p:nvCxnSpPr>
          <p:spPr bwMode="auto">
            <a:xfrm rot="5400000" flipH="1" flipV="1">
              <a:off x="3238500" y="2301240"/>
              <a:ext cx="350520" cy="0"/>
            </a:xfrm>
            <a:prstGeom prst="line">
              <a:avLst/>
            </a:prstGeom>
            <a:noFill/>
            <a:ln w="19050" cap="flat" cmpd="sng" algn="ctr">
              <a:solidFill>
                <a:schemeClr val="tx1"/>
              </a:solidFill>
              <a:prstDash val="solid"/>
              <a:round/>
              <a:headEnd type="none" w="lg" len="med"/>
              <a:tailEnd type="none" w="lg" len="med"/>
            </a:ln>
            <a:effectLst/>
          </p:spPr>
        </p:cxnSp>
      </p:grpSp>
      <p:grpSp>
        <p:nvGrpSpPr>
          <p:cNvPr id="8" name="Group 65"/>
          <p:cNvGrpSpPr/>
          <p:nvPr/>
        </p:nvGrpSpPr>
        <p:grpSpPr>
          <a:xfrm rot="5400000">
            <a:off x="3268027" y="2137410"/>
            <a:ext cx="228600" cy="228600"/>
            <a:chOff x="3844290" y="2049780"/>
            <a:chExt cx="228600" cy="228600"/>
          </a:xfrm>
        </p:grpSpPr>
        <p:sp>
          <p:nvSpPr>
            <p:cNvPr id="55" name="Chord 54"/>
            <p:cNvSpPr/>
            <p:nvPr/>
          </p:nvSpPr>
          <p:spPr bwMode="auto">
            <a:xfrm flipH="1">
              <a:off x="3844290" y="2049780"/>
              <a:ext cx="228600" cy="228600"/>
            </a:xfrm>
            <a:prstGeom prst="chord">
              <a:avLst>
                <a:gd name="adj1" fmla="val 6444352"/>
                <a:gd name="adj2" fmla="val 6302526"/>
              </a:avLst>
            </a:prstGeom>
            <a:solidFill>
              <a:schemeClr val="bg1"/>
            </a:solidFill>
            <a:ln w="12700"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3" name="Chord 52"/>
            <p:cNvSpPr/>
            <p:nvPr/>
          </p:nvSpPr>
          <p:spPr bwMode="auto">
            <a:xfrm>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4" name="Chord 53"/>
            <p:cNvSpPr/>
            <p:nvPr/>
          </p:nvSpPr>
          <p:spPr bwMode="auto">
            <a:xfrm flipH="1">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sp>
        <p:nvSpPr>
          <p:cNvPr id="63" name="Chord 62"/>
          <p:cNvSpPr/>
          <p:nvPr/>
        </p:nvSpPr>
        <p:spPr bwMode="auto">
          <a:xfrm rot="5400000" flipH="1">
            <a:off x="4732020" y="2872740"/>
            <a:ext cx="228600" cy="228600"/>
          </a:xfrm>
          <a:prstGeom prst="chord">
            <a:avLst>
              <a:gd name="adj1" fmla="val 6444352"/>
              <a:gd name="adj2" fmla="val 6302526"/>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8" name="Rectangle 67"/>
          <p:cNvSpPr/>
          <p:nvPr/>
        </p:nvSpPr>
        <p:spPr bwMode="auto">
          <a:xfrm>
            <a:off x="3366135" y="2417445"/>
            <a:ext cx="36576" cy="74295"/>
          </a:xfrm>
          <a:prstGeom prst="rect">
            <a:avLst/>
          </a:prstGeom>
          <a:solidFill>
            <a:schemeClr val="bg1"/>
          </a:solidFill>
          <a:ln w="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8" name="Rectangle 5" descr="Cork"/>
          <p:cNvSpPr>
            <a:spLocks noChangeArrowheads="1"/>
          </p:cNvSpPr>
          <p:nvPr/>
        </p:nvSpPr>
        <p:spPr bwMode="auto">
          <a:xfrm>
            <a:off x="1729019" y="4765637"/>
            <a:ext cx="1444488" cy="720763"/>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5400000">
                                      <p:cBhvr>
                                        <p:cTn id="6" dur="2000" fill="hold"/>
                                        <p:tgtEl>
                                          <p:spTgt spid="8"/>
                                        </p:tgtEl>
                                        <p:attrNameLst>
                                          <p:attrName>r</p:attrName>
                                        </p:attrNameLst>
                                      </p:cBhvr>
                                    </p:animRot>
                                  </p:childTnLst>
                                </p:cTn>
                              </p:par>
                            </p:childTnLst>
                          </p:cTn>
                        </p:par>
                        <p:par>
                          <p:cTn id="7" fill="hold">
                            <p:stCondLst>
                              <p:cond delay="2000"/>
                            </p:stCondLst>
                            <p:childTnLst>
                              <p:par>
                                <p:cTn id="8" presetID="22" presetClass="entr" presetSubtype="1" fill="hold"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000"/>
                                        <p:tgtEl>
                                          <p:spTgt spid="6"/>
                                        </p:tgtEl>
                                      </p:cBhvr>
                                    </p:animEffect>
                                  </p:childTnLst>
                                </p:cTn>
                              </p:par>
                            </p:childTnLst>
                          </p:cTn>
                        </p:par>
                        <p:par>
                          <p:cTn id="11" fill="hold">
                            <p:stCondLst>
                              <p:cond delay="3000"/>
                            </p:stCondLst>
                            <p:childTnLst>
                              <p:par>
                                <p:cTn id="12" presetID="8" presetClass="emph" presetSubtype="0" fill="hold" nodeType="afterEffect">
                                  <p:stCondLst>
                                    <p:cond delay="0"/>
                                  </p:stCondLst>
                                  <p:childTnLst>
                                    <p:animRot by="-5400000">
                                      <p:cBhvr>
                                        <p:cTn id="13" dur="2000" fill="hold"/>
                                        <p:tgtEl>
                                          <p:spTgt spid="8"/>
                                        </p:tgtEl>
                                        <p:attrNameLst>
                                          <p:attrName>r</p:attrName>
                                        </p:attrNameLst>
                                      </p:cBhvr>
                                    </p:animRot>
                                  </p:childTnLst>
                                </p:cTn>
                              </p:par>
                              <p:par>
                                <p:cTn id="14" presetID="22" presetClass="entr" presetSubtype="8" fill="hold" grpId="0" nodeType="with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wipe(left)">
                                      <p:cBhvr>
                                        <p:cTn id="16" dur="500"/>
                                        <p:tgtEl>
                                          <p:spTgt spid="49"/>
                                        </p:tgtEl>
                                      </p:cBhvr>
                                    </p:animEffect>
                                  </p:childTnLst>
                                </p:cTn>
                              </p:par>
                              <p:par>
                                <p:cTn id="17" presetID="22" presetClass="entr" presetSubtype="1" fill="hold" grpId="0" nodeType="withEffect">
                                  <p:stCondLst>
                                    <p:cond delay="500"/>
                                  </p:stCondLst>
                                  <p:childTnLst>
                                    <p:set>
                                      <p:cBhvr>
                                        <p:cTn id="18" dur="1" fill="hold">
                                          <p:stCondLst>
                                            <p:cond delay="0"/>
                                          </p:stCondLst>
                                        </p:cTn>
                                        <p:tgtEl>
                                          <p:spTgt spid="47"/>
                                        </p:tgtEl>
                                        <p:attrNameLst>
                                          <p:attrName>style.visibility</p:attrName>
                                        </p:attrNameLst>
                                      </p:cBhvr>
                                      <p:to>
                                        <p:strVal val="visible"/>
                                      </p:to>
                                    </p:set>
                                    <p:animEffect transition="in" filter="wipe(up)">
                                      <p:cBhvr>
                                        <p:cTn id="19" dur="500"/>
                                        <p:tgtEl>
                                          <p:spTgt spid="47"/>
                                        </p:tgtEl>
                                      </p:cBhvr>
                                    </p:animEffect>
                                  </p:childTnLst>
                                </p:cTn>
                              </p:par>
                            </p:childTnLst>
                          </p:cTn>
                        </p:par>
                        <p:par>
                          <p:cTn id="20" fill="hold">
                            <p:stCondLst>
                              <p:cond delay="5000"/>
                            </p:stCondLst>
                            <p:childTnLst>
                              <p:par>
                                <p:cTn id="21" presetID="22" presetClass="entr" presetSubtype="1" fill="hold" grpId="0" nodeType="after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wipe(up)">
                                      <p:cBhvr>
                                        <p:cTn id="23" dur="1000"/>
                                        <p:tgtEl>
                                          <p:spTgt spid="5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7"/>
                                        </p:tgtEl>
                                        <p:attrNameLst>
                                          <p:attrName>style.visibility</p:attrName>
                                        </p:attrNameLst>
                                      </p:cBhvr>
                                      <p:to>
                                        <p:strVal val="visible"/>
                                      </p:to>
                                    </p:set>
                                    <p:animEffect transition="in" filter="fade">
                                      <p:cBhvr>
                                        <p:cTn id="26" dur="1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47" grpId="0" animBg="1"/>
      <p:bldP spid="49" grpId="0" animBg="1"/>
      <p:bldP spid="5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5" descr="Cork"/>
          <p:cNvSpPr>
            <a:spLocks noChangeArrowheads="1"/>
          </p:cNvSpPr>
          <p:nvPr/>
        </p:nvSpPr>
        <p:spPr bwMode="auto">
          <a:xfrm>
            <a:off x="425549" y="2266726"/>
            <a:ext cx="3006140" cy="239936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 name="Title 1"/>
          <p:cNvSpPr>
            <a:spLocks noGrp="1"/>
          </p:cNvSpPr>
          <p:nvPr>
            <p:ph type="title"/>
          </p:nvPr>
        </p:nvSpPr>
        <p:spPr/>
        <p:txBody>
          <a:bodyPr/>
          <a:lstStyle/>
          <a:p>
            <a:r>
              <a:rPr lang="en-US" dirty="0" smtClean="0"/>
              <a:t>Filter inlet control box</a:t>
            </a:r>
            <a:endParaRPr lang="en-US" dirty="0"/>
          </a:p>
        </p:txBody>
      </p:sp>
      <p:sp>
        <p:nvSpPr>
          <p:cNvPr id="4" name="Freeform 3"/>
          <p:cNvSpPr/>
          <p:nvPr/>
        </p:nvSpPr>
        <p:spPr bwMode="auto">
          <a:xfrm>
            <a:off x="426472" y="1935837"/>
            <a:ext cx="3005217" cy="2743739"/>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Lst>
            <a:ahLst/>
            <a:cxnLst>
              <a:cxn ang="0">
                <a:pos x="connsiteX0" y="connsiteY0"/>
              </a:cxn>
              <a:cxn ang="0">
                <a:pos x="connsiteX1" y="connsiteY1"/>
              </a:cxn>
              <a:cxn ang="0">
                <a:pos x="connsiteX2" y="connsiteY2"/>
              </a:cxn>
              <a:cxn ang="0">
                <a:pos x="connsiteX3" y="connsiteY3"/>
              </a:cxn>
            </a:cxnLst>
            <a:rect l="l" t="t" r="r" b="b"/>
            <a:pathLst>
              <a:path w="2635046" h="3254859">
                <a:moveTo>
                  <a:pt x="0" y="0"/>
                </a:moveTo>
                <a:cubicBezTo>
                  <a:pt x="3278" y="1078271"/>
                  <a:pt x="6555" y="2176588"/>
                  <a:pt x="9833" y="3254859"/>
                </a:cubicBezTo>
                <a:lnTo>
                  <a:pt x="2635046" y="3254859"/>
                </a:lnTo>
                <a:lnTo>
                  <a:pt x="2635046" y="381"/>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10" name="Group 9"/>
          <p:cNvGrpSpPr/>
          <p:nvPr/>
        </p:nvGrpSpPr>
        <p:grpSpPr>
          <a:xfrm>
            <a:off x="669286" y="4647289"/>
            <a:ext cx="223599" cy="1828800"/>
            <a:chOff x="669286" y="4679575"/>
            <a:chExt cx="223599" cy="2000922"/>
          </a:xfrm>
        </p:grpSpPr>
        <p:sp>
          <p:nvSpPr>
            <p:cNvPr id="7" name="Rectangle 5" descr="Cork"/>
            <p:cNvSpPr>
              <a:spLocks noChangeArrowheads="1"/>
            </p:cNvSpPr>
            <p:nvPr/>
          </p:nvSpPr>
          <p:spPr bwMode="auto">
            <a:xfrm rot="5400000" flipH="1" flipV="1">
              <a:off x="-222037" y="5579345"/>
              <a:ext cx="1993178" cy="19363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5" name="Straight Connector 4"/>
            <p:cNvCxnSpPr/>
            <p:nvPr/>
          </p:nvCxnSpPr>
          <p:spPr bwMode="auto">
            <a:xfrm rot="5400000" flipH="1" flipV="1">
              <a:off x="-325566" y="5685646"/>
              <a:ext cx="1989703" cy="0"/>
            </a:xfrm>
            <a:prstGeom prst="line">
              <a:avLst/>
            </a:prstGeom>
            <a:noFill/>
            <a:ln w="38100" cap="flat" cmpd="sng" algn="ctr">
              <a:solidFill>
                <a:schemeClr val="tx1"/>
              </a:solidFill>
              <a:prstDash val="solid"/>
              <a:round/>
              <a:headEnd type="none" w="lg" len="med"/>
              <a:tailEnd type="none" w="lg" len="med"/>
            </a:ln>
            <a:effectLst/>
          </p:spPr>
        </p:cxnSp>
        <p:cxnSp>
          <p:nvCxnSpPr>
            <p:cNvPr id="6" name="Straight Connector 5"/>
            <p:cNvCxnSpPr/>
            <p:nvPr/>
          </p:nvCxnSpPr>
          <p:spPr bwMode="auto">
            <a:xfrm rot="5400000" flipH="1" flipV="1">
              <a:off x="-101967" y="5681125"/>
              <a:ext cx="1989703" cy="0"/>
            </a:xfrm>
            <a:prstGeom prst="line">
              <a:avLst/>
            </a:prstGeom>
            <a:noFill/>
            <a:ln w="38100" cap="flat" cmpd="sng" algn="ctr">
              <a:solidFill>
                <a:schemeClr val="tx1"/>
              </a:solidFill>
              <a:prstDash val="solid"/>
              <a:round/>
              <a:headEnd type="none" w="lg" len="med"/>
              <a:tailEnd type="none" w="lg" len="med"/>
            </a:ln>
            <a:effectLst/>
          </p:spPr>
        </p:cxnSp>
      </p:grpSp>
      <p:grpSp>
        <p:nvGrpSpPr>
          <p:cNvPr id="11" name="Group 10"/>
          <p:cNvGrpSpPr/>
          <p:nvPr/>
        </p:nvGrpSpPr>
        <p:grpSpPr>
          <a:xfrm>
            <a:off x="1370326" y="4144369"/>
            <a:ext cx="223599" cy="2331720"/>
            <a:chOff x="669286" y="4679575"/>
            <a:chExt cx="223599" cy="2000922"/>
          </a:xfrm>
        </p:grpSpPr>
        <p:sp>
          <p:nvSpPr>
            <p:cNvPr id="12" name="Rectangle 5" descr="Cork"/>
            <p:cNvSpPr>
              <a:spLocks noChangeArrowheads="1"/>
            </p:cNvSpPr>
            <p:nvPr/>
          </p:nvSpPr>
          <p:spPr bwMode="auto">
            <a:xfrm rot="5400000" flipH="1" flipV="1">
              <a:off x="-222037" y="5579345"/>
              <a:ext cx="1993178" cy="19363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13" name="Straight Connector 12"/>
            <p:cNvCxnSpPr/>
            <p:nvPr/>
          </p:nvCxnSpPr>
          <p:spPr bwMode="auto">
            <a:xfrm rot="5400000" flipH="1" flipV="1">
              <a:off x="-325566" y="5685646"/>
              <a:ext cx="1989703" cy="0"/>
            </a:xfrm>
            <a:prstGeom prst="line">
              <a:avLst/>
            </a:prstGeom>
            <a:noFill/>
            <a:ln w="38100" cap="flat" cmpd="sng" algn="ctr">
              <a:solidFill>
                <a:schemeClr val="tx1"/>
              </a:solidFill>
              <a:prstDash val="solid"/>
              <a:round/>
              <a:headEnd type="none" w="lg" len="med"/>
              <a:tailEnd type="none" w="lg" len="med"/>
            </a:ln>
            <a:effectLst/>
          </p:spPr>
        </p:cxnSp>
        <p:cxnSp>
          <p:nvCxnSpPr>
            <p:cNvPr id="14" name="Straight Connector 13"/>
            <p:cNvCxnSpPr/>
            <p:nvPr/>
          </p:nvCxnSpPr>
          <p:spPr bwMode="auto">
            <a:xfrm rot="5400000" flipH="1" flipV="1">
              <a:off x="-101967" y="5681125"/>
              <a:ext cx="1989703" cy="0"/>
            </a:xfrm>
            <a:prstGeom prst="line">
              <a:avLst/>
            </a:prstGeom>
            <a:noFill/>
            <a:ln w="38100" cap="flat" cmpd="sng" algn="ctr">
              <a:solidFill>
                <a:schemeClr val="tx1"/>
              </a:solidFill>
              <a:prstDash val="solid"/>
              <a:round/>
              <a:headEnd type="none" w="lg" len="med"/>
              <a:tailEnd type="none" w="lg" len="med"/>
            </a:ln>
            <a:effectLst/>
          </p:spPr>
        </p:cxnSp>
      </p:grpSp>
      <p:grpSp>
        <p:nvGrpSpPr>
          <p:cNvPr id="15" name="Group 14"/>
          <p:cNvGrpSpPr/>
          <p:nvPr/>
        </p:nvGrpSpPr>
        <p:grpSpPr>
          <a:xfrm>
            <a:off x="2071366" y="4052929"/>
            <a:ext cx="223599" cy="2423160"/>
            <a:chOff x="669286" y="4679575"/>
            <a:chExt cx="223599" cy="2000922"/>
          </a:xfrm>
        </p:grpSpPr>
        <p:sp>
          <p:nvSpPr>
            <p:cNvPr id="16" name="Rectangle 5" descr="Cork"/>
            <p:cNvSpPr>
              <a:spLocks noChangeArrowheads="1"/>
            </p:cNvSpPr>
            <p:nvPr/>
          </p:nvSpPr>
          <p:spPr bwMode="auto">
            <a:xfrm rot="5400000" flipH="1" flipV="1">
              <a:off x="-222037" y="5579345"/>
              <a:ext cx="1993178" cy="19363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17" name="Straight Connector 16"/>
            <p:cNvCxnSpPr/>
            <p:nvPr/>
          </p:nvCxnSpPr>
          <p:spPr bwMode="auto">
            <a:xfrm rot="5400000" flipH="1" flipV="1">
              <a:off x="-325566" y="5685646"/>
              <a:ext cx="1989703" cy="0"/>
            </a:xfrm>
            <a:prstGeom prst="line">
              <a:avLst/>
            </a:prstGeom>
            <a:noFill/>
            <a:ln w="38100" cap="flat" cmpd="sng" algn="ctr">
              <a:solidFill>
                <a:schemeClr val="tx1"/>
              </a:solidFill>
              <a:prstDash val="solid"/>
              <a:round/>
              <a:headEnd type="none" w="lg" len="med"/>
              <a:tailEnd type="none" w="lg" len="med"/>
            </a:ln>
            <a:effectLst/>
          </p:spPr>
        </p:cxnSp>
        <p:cxnSp>
          <p:nvCxnSpPr>
            <p:cNvPr id="18" name="Straight Connector 17"/>
            <p:cNvCxnSpPr/>
            <p:nvPr/>
          </p:nvCxnSpPr>
          <p:spPr bwMode="auto">
            <a:xfrm rot="5400000" flipH="1" flipV="1">
              <a:off x="-101967" y="5681125"/>
              <a:ext cx="1989703" cy="0"/>
            </a:xfrm>
            <a:prstGeom prst="line">
              <a:avLst/>
            </a:prstGeom>
            <a:noFill/>
            <a:ln w="38100" cap="flat" cmpd="sng" algn="ctr">
              <a:solidFill>
                <a:schemeClr val="tx1"/>
              </a:solidFill>
              <a:prstDash val="solid"/>
              <a:round/>
              <a:headEnd type="none" w="lg" len="med"/>
              <a:tailEnd type="none" w="lg" len="med"/>
            </a:ln>
            <a:effectLst/>
          </p:spPr>
        </p:cxnSp>
      </p:grpSp>
      <p:grpSp>
        <p:nvGrpSpPr>
          <p:cNvPr id="19" name="Group 18"/>
          <p:cNvGrpSpPr/>
          <p:nvPr/>
        </p:nvGrpSpPr>
        <p:grpSpPr>
          <a:xfrm>
            <a:off x="2772406" y="3961489"/>
            <a:ext cx="223599" cy="2514600"/>
            <a:chOff x="669286" y="4679575"/>
            <a:chExt cx="223599" cy="2000922"/>
          </a:xfrm>
        </p:grpSpPr>
        <p:sp>
          <p:nvSpPr>
            <p:cNvPr id="20" name="Rectangle 5" descr="Cork"/>
            <p:cNvSpPr>
              <a:spLocks noChangeArrowheads="1"/>
            </p:cNvSpPr>
            <p:nvPr/>
          </p:nvSpPr>
          <p:spPr bwMode="auto">
            <a:xfrm rot="5400000" flipH="1" flipV="1">
              <a:off x="-222037" y="5579345"/>
              <a:ext cx="1993178" cy="19363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21" name="Straight Connector 20"/>
            <p:cNvCxnSpPr/>
            <p:nvPr/>
          </p:nvCxnSpPr>
          <p:spPr bwMode="auto">
            <a:xfrm rot="5400000" flipH="1" flipV="1">
              <a:off x="-325566" y="5685646"/>
              <a:ext cx="1989703" cy="0"/>
            </a:xfrm>
            <a:prstGeom prst="line">
              <a:avLst/>
            </a:prstGeom>
            <a:noFill/>
            <a:ln w="38100" cap="flat" cmpd="sng" algn="ctr">
              <a:solidFill>
                <a:schemeClr val="tx1"/>
              </a:solidFill>
              <a:prstDash val="solid"/>
              <a:round/>
              <a:headEnd type="none" w="lg" len="med"/>
              <a:tailEnd type="none" w="lg" len="med"/>
            </a:ln>
            <a:effectLst/>
          </p:spPr>
        </p:cxnSp>
        <p:cxnSp>
          <p:nvCxnSpPr>
            <p:cNvPr id="22" name="Straight Connector 21"/>
            <p:cNvCxnSpPr/>
            <p:nvPr/>
          </p:nvCxnSpPr>
          <p:spPr bwMode="auto">
            <a:xfrm rot="5400000" flipH="1" flipV="1">
              <a:off x="-101967" y="5681125"/>
              <a:ext cx="1989703" cy="0"/>
            </a:xfrm>
            <a:prstGeom prst="line">
              <a:avLst/>
            </a:prstGeom>
            <a:noFill/>
            <a:ln w="38100" cap="flat" cmpd="sng" algn="ctr">
              <a:solidFill>
                <a:schemeClr val="tx1"/>
              </a:solidFill>
              <a:prstDash val="solid"/>
              <a:round/>
              <a:headEnd type="none" w="lg" len="med"/>
              <a:tailEnd type="none" w="lg" len="med"/>
            </a:ln>
            <a:effectLst/>
          </p:spPr>
        </p:cxnSp>
      </p:grpSp>
      <p:cxnSp>
        <p:nvCxnSpPr>
          <p:cNvPr id="25" name="Straight Arrow Connector 24"/>
          <p:cNvCxnSpPr/>
          <p:nvPr/>
        </p:nvCxnSpPr>
        <p:spPr bwMode="auto">
          <a:xfrm rot="10800000">
            <a:off x="3453206" y="2280621"/>
            <a:ext cx="645459" cy="1588"/>
          </a:xfrm>
          <a:prstGeom prst="straightConnector1">
            <a:avLst/>
          </a:prstGeom>
          <a:noFill/>
          <a:ln w="12700" cap="flat" cmpd="sng" algn="ctr">
            <a:solidFill>
              <a:schemeClr val="tx1"/>
            </a:solidFill>
            <a:prstDash val="solid"/>
            <a:round/>
            <a:headEnd type="none" w="lg" len="med"/>
            <a:tailEnd type="arrow"/>
          </a:ln>
          <a:effectLst/>
        </p:spPr>
      </p:cxnSp>
      <p:cxnSp>
        <p:nvCxnSpPr>
          <p:cNvPr id="26" name="Straight Arrow Connector 25"/>
          <p:cNvCxnSpPr/>
          <p:nvPr/>
        </p:nvCxnSpPr>
        <p:spPr bwMode="auto">
          <a:xfrm rot="10800000">
            <a:off x="3454998" y="3616363"/>
            <a:ext cx="645459" cy="1588"/>
          </a:xfrm>
          <a:prstGeom prst="straightConnector1">
            <a:avLst/>
          </a:prstGeom>
          <a:noFill/>
          <a:ln w="12700" cap="flat" cmpd="sng" algn="ctr">
            <a:solidFill>
              <a:schemeClr val="tx1"/>
            </a:solidFill>
            <a:prstDash val="solid"/>
            <a:round/>
            <a:headEnd type="none" w="lg" len="med"/>
            <a:tailEnd type="arrow"/>
          </a:ln>
          <a:effectLst/>
        </p:spPr>
      </p:cxnSp>
      <p:sp>
        <p:nvSpPr>
          <p:cNvPr id="27" name="TextBox 26"/>
          <p:cNvSpPr txBox="1"/>
          <p:nvPr/>
        </p:nvSpPr>
        <p:spPr>
          <a:xfrm>
            <a:off x="4163211" y="2119256"/>
            <a:ext cx="3934188" cy="923330"/>
          </a:xfrm>
          <a:prstGeom prst="rect">
            <a:avLst/>
          </a:prstGeom>
          <a:noFill/>
        </p:spPr>
        <p:txBody>
          <a:bodyPr wrap="square" rtlCol="0">
            <a:spAutoFit/>
          </a:bodyPr>
          <a:lstStyle/>
          <a:p>
            <a:r>
              <a:rPr lang="en-US" sz="1800" b="0" dirty="0" smtClean="0"/>
              <a:t>Max water level at end of filtration cycle</a:t>
            </a:r>
          </a:p>
          <a:p>
            <a:r>
              <a:rPr lang="en-US" sz="1800" b="0" dirty="0" smtClean="0"/>
              <a:t>Backed up to within 10 cm of </a:t>
            </a:r>
            <a:r>
              <a:rPr lang="en-US" sz="1800" b="0" dirty="0" err="1" smtClean="0"/>
              <a:t>sed</a:t>
            </a:r>
            <a:r>
              <a:rPr lang="en-US" sz="1800" b="0" dirty="0" smtClean="0"/>
              <a:t> tank exit weir height</a:t>
            </a:r>
            <a:endParaRPr lang="en-US" sz="1800" b="0" dirty="0"/>
          </a:p>
        </p:txBody>
      </p:sp>
      <p:sp>
        <p:nvSpPr>
          <p:cNvPr id="28" name="TextBox 27"/>
          <p:cNvSpPr txBox="1"/>
          <p:nvPr/>
        </p:nvSpPr>
        <p:spPr>
          <a:xfrm>
            <a:off x="4120180" y="3442447"/>
            <a:ext cx="4103175" cy="369332"/>
          </a:xfrm>
          <a:prstGeom prst="rect">
            <a:avLst/>
          </a:prstGeom>
          <a:noFill/>
        </p:spPr>
        <p:txBody>
          <a:bodyPr wrap="none" rtlCol="0">
            <a:spAutoFit/>
          </a:bodyPr>
          <a:lstStyle/>
          <a:p>
            <a:r>
              <a:rPr lang="en-US" sz="1800" b="0" dirty="0" smtClean="0"/>
              <a:t>Water level at beginning of filtration cycle</a:t>
            </a:r>
            <a:endParaRPr lang="en-US" sz="1800" b="0" dirty="0"/>
          </a:p>
        </p:txBody>
      </p:sp>
      <p:cxnSp>
        <p:nvCxnSpPr>
          <p:cNvPr id="29" name="Straight Arrow Connector 28"/>
          <p:cNvCxnSpPr/>
          <p:nvPr/>
        </p:nvCxnSpPr>
        <p:spPr bwMode="auto">
          <a:xfrm rot="10800000">
            <a:off x="3432964" y="4376526"/>
            <a:ext cx="645459" cy="1588"/>
          </a:xfrm>
          <a:prstGeom prst="straightConnector1">
            <a:avLst/>
          </a:prstGeom>
          <a:noFill/>
          <a:ln w="12700" cap="flat" cmpd="sng" algn="ctr">
            <a:solidFill>
              <a:schemeClr val="tx1"/>
            </a:solidFill>
            <a:prstDash val="solid"/>
            <a:round/>
            <a:headEnd type="none" w="lg" len="med"/>
            <a:tailEnd type="arrow"/>
          </a:ln>
          <a:effectLst/>
        </p:spPr>
      </p:cxnSp>
      <p:sp>
        <p:nvSpPr>
          <p:cNvPr id="30" name="TextBox 29"/>
          <p:cNvSpPr txBox="1"/>
          <p:nvPr/>
        </p:nvSpPr>
        <p:spPr>
          <a:xfrm>
            <a:off x="4130161" y="4168394"/>
            <a:ext cx="3934188" cy="369332"/>
          </a:xfrm>
          <a:prstGeom prst="rect">
            <a:avLst/>
          </a:prstGeom>
          <a:noFill/>
        </p:spPr>
        <p:txBody>
          <a:bodyPr wrap="square" rtlCol="0">
            <a:spAutoFit/>
          </a:bodyPr>
          <a:lstStyle/>
          <a:p>
            <a:r>
              <a:rPr lang="en-US" sz="1800" b="0" dirty="0" smtClean="0"/>
              <a:t>Max water level during backwash</a:t>
            </a:r>
            <a:endParaRPr lang="en-US" sz="1800" b="0" dirty="0"/>
          </a:p>
        </p:txBody>
      </p:sp>
      <p:sp>
        <p:nvSpPr>
          <p:cNvPr id="31" name="TextBox 30"/>
          <p:cNvSpPr txBox="1"/>
          <p:nvPr/>
        </p:nvSpPr>
        <p:spPr>
          <a:xfrm>
            <a:off x="605927" y="6334780"/>
            <a:ext cx="364202" cy="523220"/>
          </a:xfrm>
          <a:prstGeom prst="rect">
            <a:avLst/>
          </a:prstGeom>
          <a:noFill/>
        </p:spPr>
        <p:txBody>
          <a:bodyPr wrap="none" rtlCol="0">
            <a:spAutoFit/>
          </a:bodyPr>
          <a:lstStyle/>
          <a:p>
            <a:r>
              <a:rPr lang="en-US" b="0" dirty="0" smtClean="0"/>
              <a:t>1</a:t>
            </a:r>
            <a:endParaRPr lang="en-US" b="0" dirty="0"/>
          </a:p>
        </p:txBody>
      </p:sp>
      <p:sp>
        <p:nvSpPr>
          <p:cNvPr id="32" name="TextBox 31"/>
          <p:cNvSpPr txBox="1"/>
          <p:nvPr/>
        </p:nvSpPr>
        <p:spPr>
          <a:xfrm>
            <a:off x="1298153" y="6334780"/>
            <a:ext cx="364202" cy="523220"/>
          </a:xfrm>
          <a:prstGeom prst="rect">
            <a:avLst/>
          </a:prstGeom>
          <a:noFill/>
        </p:spPr>
        <p:txBody>
          <a:bodyPr wrap="none" rtlCol="0">
            <a:spAutoFit/>
          </a:bodyPr>
          <a:lstStyle/>
          <a:p>
            <a:r>
              <a:rPr lang="en-US" b="0" dirty="0" smtClean="0"/>
              <a:t>2</a:t>
            </a:r>
            <a:endParaRPr lang="en-US" b="0" dirty="0"/>
          </a:p>
        </p:txBody>
      </p:sp>
      <p:sp>
        <p:nvSpPr>
          <p:cNvPr id="33" name="TextBox 32"/>
          <p:cNvSpPr txBox="1"/>
          <p:nvPr/>
        </p:nvSpPr>
        <p:spPr>
          <a:xfrm>
            <a:off x="1990379" y="6334780"/>
            <a:ext cx="364202" cy="523220"/>
          </a:xfrm>
          <a:prstGeom prst="rect">
            <a:avLst/>
          </a:prstGeom>
          <a:noFill/>
        </p:spPr>
        <p:txBody>
          <a:bodyPr wrap="none" rtlCol="0">
            <a:spAutoFit/>
          </a:bodyPr>
          <a:lstStyle/>
          <a:p>
            <a:r>
              <a:rPr lang="en-US" b="0" dirty="0" smtClean="0"/>
              <a:t>3</a:t>
            </a:r>
            <a:endParaRPr lang="en-US" b="0" dirty="0"/>
          </a:p>
        </p:txBody>
      </p:sp>
      <p:sp>
        <p:nvSpPr>
          <p:cNvPr id="34" name="TextBox 33"/>
          <p:cNvSpPr txBox="1"/>
          <p:nvPr/>
        </p:nvSpPr>
        <p:spPr>
          <a:xfrm>
            <a:off x="2682605" y="6334780"/>
            <a:ext cx="364202" cy="523220"/>
          </a:xfrm>
          <a:prstGeom prst="rect">
            <a:avLst/>
          </a:prstGeom>
          <a:noFill/>
        </p:spPr>
        <p:txBody>
          <a:bodyPr wrap="none" rtlCol="0">
            <a:spAutoFit/>
          </a:bodyPr>
          <a:lstStyle/>
          <a:p>
            <a:r>
              <a:rPr lang="en-US" b="0" dirty="0" smtClean="0"/>
              <a:t>4</a:t>
            </a:r>
            <a:endParaRPr lang="en-US" b="0" dirty="0"/>
          </a:p>
        </p:txBody>
      </p:sp>
      <p:sp>
        <p:nvSpPr>
          <p:cNvPr id="35" name="TextBox 34"/>
          <p:cNvSpPr txBox="1"/>
          <p:nvPr/>
        </p:nvSpPr>
        <p:spPr>
          <a:xfrm>
            <a:off x="3149659" y="5657671"/>
            <a:ext cx="4661300" cy="1200329"/>
          </a:xfrm>
          <a:prstGeom prst="rect">
            <a:avLst/>
          </a:prstGeom>
          <a:noFill/>
        </p:spPr>
        <p:txBody>
          <a:bodyPr wrap="square" rtlCol="0">
            <a:spAutoFit/>
          </a:bodyPr>
          <a:lstStyle/>
          <a:p>
            <a:pPr marL="342900" indent="-342900">
              <a:buFont typeface="+mj-lt"/>
              <a:buAutoNum type="arabicPeriod"/>
            </a:pPr>
            <a:r>
              <a:rPr lang="en-US" sz="1800" b="0" dirty="0" smtClean="0"/>
              <a:t>Inlet to bottom of filter (used for backwash)</a:t>
            </a:r>
          </a:p>
          <a:p>
            <a:pPr marL="342900" indent="-342900">
              <a:buFont typeface="+mj-lt"/>
              <a:buAutoNum type="arabicPeriod"/>
            </a:pPr>
            <a:r>
              <a:rPr lang="en-US" sz="1800" b="0" dirty="0" smtClean="0"/>
              <a:t>Inlet to lower middle of filter</a:t>
            </a:r>
          </a:p>
          <a:p>
            <a:pPr marL="342900" indent="-342900">
              <a:buFont typeface="+mj-lt"/>
              <a:buAutoNum type="arabicPeriod"/>
            </a:pPr>
            <a:r>
              <a:rPr lang="en-US" sz="1800" b="0" dirty="0" smtClean="0"/>
              <a:t>Inlet to upper middle of filter</a:t>
            </a:r>
          </a:p>
          <a:p>
            <a:pPr marL="342900" indent="-342900">
              <a:buFont typeface="+mj-lt"/>
              <a:buAutoNum type="arabicPeriod"/>
            </a:pPr>
            <a:r>
              <a:rPr lang="en-US" sz="1800" b="0" dirty="0" smtClean="0"/>
              <a:t>Inlet to top of filter </a:t>
            </a:r>
            <a:endParaRPr lang="en-US" sz="1800" b="0" dirty="0"/>
          </a:p>
        </p:txBody>
      </p:sp>
      <p:sp>
        <p:nvSpPr>
          <p:cNvPr id="36" name="TextBox 35"/>
          <p:cNvSpPr txBox="1"/>
          <p:nvPr/>
        </p:nvSpPr>
        <p:spPr>
          <a:xfrm>
            <a:off x="3733552" y="4611069"/>
            <a:ext cx="4661300" cy="923330"/>
          </a:xfrm>
          <a:prstGeom prst="rect">
            <a:avLst/>
          </a:prstGeom>
          <a:noFill/>
        </p:spPr>
        <p:txBody>
          <a:bodyPr wrap="square" rtlCol="0">
            <a:spAutoFit/>
          </a:bodyPr>
          <a:lstStyle/>
          <a:p>
            <a:r>
              <a:rPr lang="en-US" sz="1800" b="0" dirty="0" smtClean="0"/>
              <a:t>No need to use plugs to shut off inlets to filter. The water lever during backwash is low enough that the 3 upper inlets are effectively isolated.</a:t>
            </a:r>
            <a:endParaRPr lang="en-US" sz="1800" b="0" dirty="0"/>
          </a:p>
        </p:txBody>
      </p:sp>
      <p:cxnSp>
        <p:nvCxnSpPr>
          <p:cNvPr id="37" name="Straight Arrow Connector 36"/>
          <p:cNvCxnSpPr/>
          <p:nvPr/>
        </p:nvCxnSpPr>
        <p:spPr bwMode="auto">
          <a:xfrm rot="5400000">
            <a:off x="2331675" y="2963800"/>
            <a:ext cx="1392286" cy="3643"/>
          </a:xfrm>
          <a:prstGeom prst="straightConnector1">
            <a:avLst/>
          </a:prstGeom>
          <a:noFill/>
          <a:ln w="12700" cap="flat" cmpd="sng" algn="ctr">
            <a:solidFill>
              <a:schemeClr val="tx1"/>
            </a:solidFill>
            <a:prstDash val="solid"/>
            <a:round/>
            <a:headEnd type="arrow" w="lg" len="med"/>
            <a:tailEnd type="arrow" w="lg" len="med"/>
          </a:ln>
          <a:effectLst/>
        </p:spPr>
      </p:cxnSp>
      <p:sp>
        <p:nvSpPr>
          <p:cNvPr id="39" name="TextBox 38"/>
          <p:cNvSpPr txBox="1"/>
          <p:nvPr/>
        </p:nvSpPr>
        <p:spPr>
          <a:xfrm>
            <a:off x="1410160" y="2649231"/>
            <a:ext cx="1674564" cy="646331"/>
          </a:xfrm>
          <a:prstGeom prst="rect">
            <a:avLst/>
          </a:prstGeom>
          <a:noFill/>
        </p:spPr>
        <p:txBody>
          <a:bodyPr wrap="square" rtlCol="0">
            <a:spAutoFit/>
          </a:bodyPr>
          <a:lstStyle/>
          <a:p>
            <a:pPr algn="r"/>
            <a:r>
              <a:rPr lang="en-US" sz="1800" b="0" dirty="0" smtClean="0"/>
              <a:t>Max filter head loss (30 cm)</a:t>
            </a:r>
            <a:endParaRPr lang="en-US" sz="1800" b="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5" descr="Cork"/>
          <p:cNvSpPr>
            <a:spLocks noChangeArrowheads="1"/>
          </p:cNvSpPr>
          <p:nvPr/>
        </p:nvSpPr>
        <p:spPr bwMode="auto">
          <a:xfrm>
            <a:off x="425549" y="4044876"/>
            <a:ext cx="3006140" cy="62121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 name="Title 1"/>
          <p:cNvSpPr>
            <a:spLocks noGrp="1"/>
          </p:cNvSpPr>
          <p:nvPr>
            <p:ph type="title"/>
          </p:nvPr>
        </p:nvSpPr>
        <p:spPr/>
        <p:txBody>
          <a:bodyPr/>
          <a:lstStyle/>
          <a:p>
            <a:r>
              <a:rPr lang="en-US" dirty="0" smtClean="0"/>
              <a:t>Filter outlet control box</a:t>
            </a:r>
            <a:endParaRPr lang="en-US" dirty="0"/>
          </a:p>
        </p:txBody>
      </p:sp>
      <p:sp>
        <p:nvSpPr>
          <p:cNvPr id="4" name="Freeform 3"/>
          <p:cNvSpPr/>
          <p:nvPr/>
        </p:nvSpPr>
        <p:spPr bwMode="auto">
          <a:xfrm>
            <a:off x="426472" y="3797448"/>
            <a:ext cx="3005217" cy="882127"/>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Lst>
            <a:ahLst/>
            <a:cxnLst>
              <a:cxn ang="0">
                <a:pos x="connsiteX0" y="connsiteY0"/>
              </a:cxn>
              <a:cxn ang="0">
                <a:pos x="connsiteX1" y="connsiteY1"/>
              </a:cxn>
              <a:cxn ang="0">
                <a:pos x="connsiteX2" y="connsiteY2"/>
              </a:cxn>
              <a:cxn ang="0">
                <a:pos x="connsiteX3" y="connsiteY3"/>
              </a:cxn>
            </a:cxnLst>
            <a:rect l="l" t="t" r="r" b="b"/>
            <a:pathLst>
              <a:path w="2635046" h="3254859">
                <a:moveTo>
                  <a:pt x="0" y="0"/>
                </a:moveTo>
                <a:cubicBezTo>
                  <a:pt x="3278" y="1078271"/>
                  <a:pt x="6555" y="2176588"/>
                  <a:pt x="9833" y="3254859"/>
                </a:cubicBezTo>
                <a:lnTo>
                  <a:pt x="2635046" y="3254859"/>
                </a:lnTo>
                <a:lnTo>
                  <a:pt x="2635046" y="381"/>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3" name="Group 9"/>
          <p:cNvGrpSpPr/>
          <p:nvPr/>
        </p:nvGrpSpPr>
        <p:grpSpPr>
          <a:xfrm>
            <a:off x="669286" y="4647289"/>
            <a:ext cx="223599" cy="1828800"/>
            <a:chOff x="669286" y="4679575"/>
            <a:chExt cx="223599" cy="2000922"/>
          </a:xfrm>
        </p:grpSpPr>
        <p:sp>
          <p:nvSpPr>
            <p:cNvPr id="7" name="Rectangle 5" descr="Cork"/>
            <p:cNvSpPr>
              <a:spLocks noChangeArrowheads="1"/>
            </p:cNvSpPr>
            <p:nvPr/>
          </p:nvSpPr>
          <p:spPr bwMode="auto">
            <a:xfrm rot="5400000" flipH="1" flipV="1">
              <a:off x="-222037" y="5579345"/>
              <a:ext cx="1993178" cy="19363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5" name="Straight Connector 4"/>
            <p:cNvCxnSpPr/>
            <p:nvPr/>
          </p:nvCxnSpPr>
          <p:spPr bwMode="auto">
            <a:xfrm rot="5400000" flipH="1" flipV="1">
              <a:off x="-325566" y="5685646"/>
              <a:ext cx="1989703" cy="0"/>
            </a:xfrm>
            <a:prstGeom prst="line">
              <a:avLst/>
            </a:prstGeom>
            <a:noFill/>
            <a:ln w="38100" cap="flat" cmpd="sng" algn="ctr">
              <a:solidFill>
                <a:schemeClr val="tx1"/>
              </a:solidFill>
              <a:prstDash val="solid"/>
              <a:round/>
              <a:headEnd type="none" w="lg" len="med"/>
              <a:tailEnd type="none" w="lg" len="med"/>
            </a:ln>
            <a:effectLst/>
          </p:spPr>
        </p:cxnSp>
        <p:cxnSp>
          <p:nvCxnSpPr>
            <p:cNvPr id="6" name="Straight Connector 5"/>
            <p:cNvCxnSpPr/>
            <p:nvPr/>
          </p:nvCxnSpPr>
          <p:spPr bwMode="auto">
            <a:xfrm rot="5400000" flipH="1" flipV="1">
              <a:off x="-101967" y="5681125"/>
              <a:ext cx="1989703" cy="0"/>
            </a:xfrm>
            <a:prstGeom prst="line">
              <a:avLst/>
            </a:prstGeom>
            <a:noFill/>
            <a:ln w="38100" cap="flat" cmpd="sng" algn="ctr">
              <a:solidFill>
                <a:schemeClr val="tx1"/>
              </a:solidFill>
              <a:prstDash val="solid"/>
              <a:round/>
              <a:headEnd type="none" w="lg" len="med"/>
              <a:tailEnd type="none" w="lg" len="med"/>
            </a:ln>
            <a:effectLst/>
          </p:spPr>
        </p:cxnSp>
      </p:grpSp>
      <p:cxnSp>
        <p:nvCxnSpPr>
          <p:cNvPr id="25" name="Straight Arrow Connector 24"/>
          <p:cNvCxnSpPr/>
          <p:nvPr/>
        </p:nvCxnSpPr>
        <p:spPr bwMode="auto">
          <a:xfrm rot="10800000">
            <a:off x="806825" y="2366682"/>
            <a:ext cx="645459" cy="1588"/>
          </a:xfrm>
          <a:prstGeom prst="straightConnector1">
            <a:avLst/>
          </a:prstGeom>
          <a:noFill/>
          <a:ln w="12700" cap="flat" cmpd="sng" algn="ctr">
            <a:solidFill>
              <a:schemeClr val="tx1"/>
            </a:solidFill>
            <a:prstDash val="solid"/>
            <a:round/>
            <a:headEnd type="none" w="lg" len="med"/>
            <a:tailEnd type="arrow"/>
          </a:ln>
          <a:effectLst/>
        </p:spPr>
      </p:cxnSp>
      <p:sp>
        <p:nvSpPr>
          <p:cNvPr id="31" name="TextBox 30"/>
          <p:cNvSpPr txBox="1"/>
          <p:nvPr/>
        </p:nvSpPr>
        <p:spPr>
          <a:xfrm>
            <a:off x="605927" y="6334780"/>
            <a:ext cx="364202" cy="523220"/>
          </a:xfrm>
          <a:prstGeom prst="rect">
            <a:avLst/>
          </a:prstGeom>
          <a:noFill/>
        </p:spPr>
        <p:txBody>
          <a:bodyPr wrap="none" rtlCol="0">
            <a:spAutoFit/>
          </a:bodyPr>
          <a:lstStyle/>
          <a:p>
            <a:r>
              <a:rPr lang="en-US" b="0" dirty="0" smtClean="0"/>
              <a:t>1</a:t>
            </a:r>
            <a:endParaRPr lang="en-US" b="0" dirty="0"/>
          </a:p>
        </p:txBody>
      </p:sp>
      <p:sp>
        <p:nvSpPr>
          <p:cNvPr id="32" name="TextBox 31"/>
          <p:cNvSpPr txBox="1"/>
          <p:nvPr/>
        </p:nvSpPr>
        <p:spPr>
          <a:xfrm>
            <a:off x="1018445" y="6334780"/>
            <a:ext cx="364202" cy="523220"/>
          </a:xfrm>
          <a:prstGeom prst="rect">
            <a:avLst/>
          </a:prstGeom>
          <a:noFill/>
        </p:spPr>
        <p:txBody>
          <a:bodyPr wrap="none" rtlCol="0">
            <a:spAutoFit/>
          </a:bodyPr>
          <a:lstStyle/>
          <a:p>
            <a:r>
              <a:rPr lang="en-US" b="0" dirty="0" smtClean="0"/>
              <a:t>2</a:t>
            </a:r>
            <a:endParaRPr lang="en-US" b="0" dirty="0"/>
          </a:p>
        </p:txBody>
      </p:sp>
      <p:sp>
        <p:nvSpPr>
          <p:cNvPr id="33" name="TextBox 32"/>
          <p:cNvSpPr txBox="1"/>
          <p:nvPr/>
        </p:nvSpPr>
        <p:spPr>
          <a:xfrm>
            <a:off x="1463237" y="6334780"/>
            <a:ext cx="364202" cy="523220"/>
          </a:xfrm>
          <a:prstGeom prst="rect">
            <a:avLst/>
          </a:prstGeom>
          <a:noFill/>
        </p:spPr>
        <p:txBody>
          <a:bodyPr wrap="none" rtlCol="0">
            <a:spAutoFit/>
          </a:bodyPr>
          <a:lstStyle/>
          <a:p>
            <a:r>
              <a:rPr lang="en-US" b="0" dirty="0" smtClean="0"/>
              <a:t>3</a:t>
            </a:r>
            <a:endParaRPr lang="en-US" b="0" dirty="0"/>
          </a:p>
        </p:txBody>
      </p:sp>
      <p:sp>
        <p:nvSpPr>
          <p:cNvPr id="35" name="TextBox 34"/>
          <p:cNvSpPr txBox="1"/>
          <p:nvPr/>
        </p:nvSpPr>
        <p:spPr>
          <a:xfrm>
            <a:off x="3590723" y="4883120"/>
            <a:ext cx="4661300" cy="1477328"/>
          </a:xfrm>
          <a:prstGeom prst="rect">
            <a:avLst/>
          </a:prstGeom>
          <a:noFill/>
        </p:spPr>
        <p:txBody>
          <a:bodyPr wrap="square" rtlCol="0">
            <a:spAutoFit/>
          </a:bodyPr>
          <a:lstStyle/>
          <a:p>
            <a:pPr marL="342900" indent="-342900">
              <a:buFont typeface="+mj-lt"/>
              <a:buAutoNum type="arabicPeriod"/>
            </a:pPr>
            <a:r>
              <a:rPr lang="en-US" sz="1800" b="0" dirty="0" smtClean="0"/>
              <a:t>Outlet from bottom of filter</a:t>
            </a:r>
          </a:p>
          <a:p>
            <a:pPr marL="342900" indent="-342900">
              <a:buFont typeface="+mj-lt"/>
              <a:buAutoNum type="arabicPeriod"/>
            </a:pPr>
            <a:r>
              <a:rPr lang="en-US" sz="1800" b="0" dirty="0" smtClean="0"/>
              <a:t>Outlet from middle of filter</a:t>
            </a:r>
          </a:p>
          <a:p>
            <a:pPr marL="342900" indent="-342900">
              <a:buFont typeface="+mj-lt"/>
              <a:buAutoNum type="arabicPeriod"/>
            </a:pPr>
            <a:r>
              <a:rPr lang="en-US" sz="1800" b="0" dirty="0" smtClean="0"/>
              <a:t>Outlet from top of filter </a:t>
            </a:r>
          </a:p>
          <a:p>
            <a:pPr marL="342900" indent="-342900">
              <a:buFont typeface="+mj-lt"/>
              <a:buAutoNum type="arabicPeriod"/>
            </a:pPr>
            <a:r>
              <a:rPr lang="en-US" sz="1800" b="0" dirty="0" smtClean="0"/>
              <a:t>Filter to waste drain line</a:t>
            </a:r>
          </a:p>
          <a:p>
            <a:pPr marL="342900" indent="-342900">
              <a:buFont typeface="+mj-lt"/>
              <a:buAutoNum type="arabicPeriod"/>
            </a:pPr>
            <a:r>
              <a:rPr lang="en-US" sz="1800" b="0" dirty="0" smtClean="0"/>
              <a:t>Filter to clear well</a:t>
            </a:r>
            <a:endParaRPr lang="en-US" sz="1800" b="0" dirty="0"/>
          </a:p>
        </p:txBody>
      </p:sp>
      <p:grpSp>
        <p:nvGrpSpPr>
          <p:cNvPr id="38" name="Group 9"/>
          <p:cNvGrpSpPr/>
          <p:nvPr/>
        </p:nvGrpSpPr>
        <p:grpSpPr>
          <a:xfrm>
            <a:off x="1122901" y="4647289"/>
            <a:ext cx="223599" cy="1828800"/>
            <a:chOff x="669286" y="4679575"/>
            <a:chExt cx="223599" cy="2000922"/>
          </a:xfrm>
        </p:grpSpPr>
        <p:sp>
          <p:nvSpPr>
            <p:cNvPr id="40" name="Rectangle 5" descr="Cork"/>
            <p:cNvSpPr>
              <a:spLocks noChangeArrowheads="1"/>
            </p:cNvSpPr>
            <p:nvPr/>
          </p:nvSpPr>
          <p:spPr bwMode="auto">
            <a:xfrm rot="5400000" flipH="1" flipV="1">
              <a:off x="-222037" y="5579345"/>
              <a:ext cx="1993178" cy="19363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41" name="Straight Connector 40"/>
            <p:cNvCxnSpPr/>
            <p:nvPr/>
          </p:nvCxnSpPr>
          <p:spPr bwMode="auto">
            <a:xfrm rot="5400000" flipH="1" flipV="1">
              <a:off x="-325566" y="5685646"/>
              <a:ext cx="1989703" cy="0"/>
            </a:xfrm>
            <a:prstGeom prst="line">
              <a:avLst/>
            </a:prstGeom>
            <a:noFill/>
            <a:ln w="38100" cap="flat" cmpd="sng" algn="ctr">
              <a:solidFill>
                <a:schemeClr val="tx1"/>
              </a:solidFill>
              <a:prstDash val="solid"/>
              <a:round/>
              <a:headEnd type="none" w="lg" len="med"/>
              <a:tailEnd type="none" w="lg" len="med"/>
            </a:ln>
            <a:effectLst/>
          </p:spPr>
        </p:cxnSp>
        <p:cxnSp>
          <p:nvCxnSpPr>
            <p:cNvPr id="42" name="Straight Connector 41"/>
            <p:cNvCxnSpPr/>
            <p:nvPr/>
          </p:nvCxnSpPr>
          <p:spPr bwMode="auto">
            <a:xfrm rot="5400000" flipH="1" flipV="1">
              <a:off x="-101967" y="5681125"/>
              <a:ext cx="1989703" cy="0"/>
            </a:xfrm>
            <a:prstGeom prst="line">
              <a:avLst/>
            </a:prstGeom>
            <a:noFill/>
            <a:ln w="38100" cap="flat" cmpd="sng" algn="ctr">
              <a:solidFill>
                <a:schemeClr val="tx1"/>
              </a:solidFill>
              <a:prstDash val="solid"/>
              <a:round/>
              <a:headEnd type="none" w="lg" len="med"/>
              <a:tailEnd type="none" w="lg" len="med"/>
            </a:ln>
            <a:effectLst/>
          </p:spPr>
        </p:cxnSp>
      </p:grpSp>
      <p:grpSp>
        <p:nvGrpSpPr>
          <p:cNvPr id="43" name="Group 9"/>
          <p:cNvGrpSpPr/>
          <p:nvPr/>
        </p:nvGrpSpPr>
        <p:grpSpPr>
          <a:xfrm>
            <a:off x="1544242" y="4647289"/>
            <a:ext cx="223599" cy="1828800"/>
            <a:chOff x="669286" y="4679575"/>
            <a:chExt cx="223599" cy="2000922"/>
          </a:xfrm>
        </p:grpSpPr>
        <p:sp>
          <p:nvSpPr>
            <p:cNvPr id="44" name="Rectangle 5" descr="Cork"/>
            <p:cNvSpPr>
              <a:spLocks noChangeArrowheads="1"/>
            </p:cNvSpPr>
            <p:nvPr/>
          </p:nvSpPr>
          <p:spPr bwMode="auto">
            <a:xfrm rot="5400000" flipH="1" flipV="1">
              <a:off x="-222037" y="5579345"/>
              <a:ext cx="1993178" cy="19363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45" name="Straight Connector 44"/>
            <p:cNvCxnSpPr/>
            <p:nvPr/>
          </p:nvCxnSpPr>
          <p:spPr bwMode="auto">
            <a:xfrm rot="5400000" flipH="1" flipV="1">
              <a:off x="-325566" y="5685646"/>
              <a:ext cx="1989703" cy="0"/>
            </a:xfrm>
            <a:prstGeom prst="line">
              <a:avLst/>
            </a:prstGeom>
            <a:noFill/>
            <a:ln w="38100" cap="flat" cmpd="sng" algn="ctr">
              <a:solidFill>
                <a:schemeClr val="tx1"/>
              </a:solidFill>
              <a:prstDash val="solid"/>
              <a:round/>
              <a:headEnd type="none" w="lg" len="med"/>
              <a:tailEnd type="none" w="lg" len="med"/>
            </a:ln>
            <a:effectLst/>
          </p:spPr>
        </p:cxnSp>
        <p:cxnSp>
          <p:nvCxnSpPr>
            <p:cNvPr id="46" name="Straight Connector 45"/>
            <p:cNvCxnSpPr/>
            <p:nvPr/>
          </p:nvCxnSpPr>
          <p:spPr bwMode="auto">
            <a:xfrm rot="5400000" flipH="1" flipV="1">
              <a:off x="-101967" y="5681125"/>
              <a:ext cx="1989703" cy="0"/>
            </a:xfrm>
            <a:prstGeom prst="line">
              <a:avLst/>
            </a:prstGeom>
            <a:noFill/>
            <a:ln w="38100" cap="flat" cmpd="sng" algn="ctr">
              <a:solidFill>
                <a:schemeClr val="tx1"/>
              </a:solidFill>
              <a:prstDash val="solid"/>
              <a:round/>
              <a:headEnd type="none" w="lg" len="med"/>
              <a:tailEnd type="none" w="lg" len="med"/>
            </a:ln>
            <a:effectLst/>
          </p:spPr>
        </p:cxnSp>
      </p:grpSp>
      <p:grpSp>
        <p:nvGrpSpPr>
          <p:cNvPr id="47" name="Group 9"/>
          <p:cNvGrpSpPr/>
          <p:nvPr/>
        </p:nvGrpSpPr>
        <p:grpSpPr>
          <a:xfrm>
            <a:off x="2137716" y="4647289"/>
            <a:ext cx="476393" cy="1828800"/>
            <a:chOff x="669286" y="4679575"/>
            <a:chExt cx="223600" cy="2000922"/>
          </a:xfrm>
        </p:grpSpPr>
        <p:sp>
          <p:nvSpPr>
            <p:cNvPr id="48" name="Rectangle 5" descr="Cork"/>
            <p:cNvSpPr>
              <a:spLocks noChangeArrowheads="1"/>
            </p:cNvSpPr>
            <p:nvPr/>
          </p:nvSpPr>
          <p:spPr bwMode="auto">
            <a:xfrm rot="5400000" flipH="1" flipV="1">
              <a:off x="-211279" y="5568587"/>
              <a:ext cx="1993178" cy="215153"/>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49" name="Straight Connector 48"/>
            <p:cNvCxnSpPr/>
            <p:nvPr/>
          </p:nvCxnSpPr>
          <p:spPr bwMode="auto">
            <a:xfrm rot="5400000" flipH="1" flipV="1">
              <a:off x="-325566" y="5685646"/>
              <a:ext cx="1989703" cy="0"/>
            </a:xfrm>
            <a:prstGeom prst="line">
              <a:avLst/>
            </a:prstGeom>
            <a:noFill/>
            <a:ln w="38100" cap="flat" cmpd="sng" algn="ctr">
              <a:solidFill>
                <a:schemeClr val="tx1"/>
              </a:solidFill>
              <a:prstDash val="solid"/>
              <a:round/>
              <a:headEnd type="none" w="lg" len="med"/>
              <a:tailEnd type="none" w="lg" len="med"/>
            </a:ln>
            <a:effectLst/>
          </p:spPr>
        </p:cxnSp>
        <p:cxnSp>
          <p:nvCxnSpPr>
            <p:cNvPr id="50" name="Straight Connector 49"/>
            <p:cNvCxnSpPr/>
            <p:nvPr/>
          </p:nvCxnSpPr>
          <p:spPr bwMode="auto">
            <a:xfrm rot="5400000" flipH="1" flipV="1">
              <a:off x="-101967" y="5681125"/>
              <a:ext cx="1989703" cy="0"/>
            </a:xfrm>
            <a:prstGeom prst="line">
              <a:avLst/>
            </a:prstGeom>
            <a:noFill/>
            <a:ln w="38100" cap="flat" cmpd="sng" algn="ctr">
              <a:solidFill>
                <a:schemeClr val="tx1"/>
              </a:solidFill>
              <a:prstDash val="solid"/>
              <a:round/>
              <a:headEnd type="none" w="lg" len="med"/>
              <a:tailEnd type="none" w="lg" len="med"/>
            </a:ln>
            <a:effectLst/>
          </p:spPr>
        </p:cxnSp>
      </p:grpSp>
      <p:grpSp>
        <p:nvGrpSpPr>
          <p:cNvPr id="51" name="Group 9"/>
          <p:cNvGrpSpPr/>
          <p:nvPr/>
        </p:nvGrpSpPr>
        <p:grpSpPr>
          <a:xfrm>
            <a:off x="2860272" y="4647289"/>
            <a:ext cx="476393" cy="1828800"/>
            <a:chOff x="669286" y="4679575"/>
            <a:chExt cx="223600" cy="2000922"/>
          </a:xfrm>
        </p:grpSpPr>
        <p:sp>
          <p:nvSpPr>
            <p:cNvPr id="52" name="Rectangle 5" descr="Cork"/>
            <p:cNvSpPr>
              <a:spLocks noChangeArrowheads="1"/>
            </p:cNvSpPr>
            <p:nvPr/>
          </p:nvSpPr>
          <p:spPr bwMode="auto">
            <a:xfrm rot="5400000" flipH="1" flipV="1">
              <a:off x="-211279" y="5568587"/>
              <a:ext cx="1993178" cy="215153"/>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53" name="Straight Connector 52"/>
            <p:cNvCxnSpPr/>
            <p:nvPr/>
          </p:nvCxnSpPr>
          <p:spPr bwMode="auto">
            <a:xfrm rot="5400000" flipH="1" flipV="1">
              <a:off x="-325566" y="5685646"/>
              <a:ext cx="1989703" cy="0"/>
            </a:xfrm>
            <a:prstGeom prst="line">
              <a:avLst/>
            </a:prstGeom>
            <a:noFill/>
            <a:ln w="38100" cap="flat" cmpd="sng" algn="ctr">
              <a:solidFill>
                <a:schemeClr val="tx1"/>
              </a:solidFill>
              <a:prstDash val="solid"/>
              <a:round/>
              <a:headEnd type="none" w="lg" len="med"/>
              <a:tailEnd type="none" w="lg" len="med"/>
            </a:ln>
            <a:effectLst/>
          </p:spPr>
        </p:cxnSp>
        <p:cxnSp>
          <p:nvCxnSpPr>
            <p:cNvPr id="54" name="Straight Connector 53"/>
            <p:cNvCxnSpPr/>
            <p:nvPr/>
          </p:nvCxnSpPr>
          <p:spPr bwMode="auto">
            <a:xfrm rot="5400000" flipH="1" flipV="1">
              <a:off x="-101967" y="5681125"/>
              <a:ext cx="1989703" cy="0"/>
            </a:xfrm>
            <a:prstGeom prst="line">
              <a:avLst/>
            </a:prstGeom>
            <a:noFill/>
            <a:ln w="38100" cap="flat" cmpd="sng" algn="ctr">
              <a:solidFill>
                <a:schemeClr val="tx1"/>
              </a:solidFill>
              <a:prstDash val="solid"/>
              <a:round/>
              <a:headEnd type="none" w="lg" len="med"/>
              <a:tailEnd type="none" w="lg" len="med"/>
            </a:ln>
            <a:effectLst/>
          </p:spPr>
        </p:cxnSp>
      </p:grpSp>
      <p:sp>
        <p:nvSpPr>
          <p:cNvPr id="55" name="Rectangle 54"/>
          <p:cNvSpPr/>
          <p:nvPr/>
        </p:nvSpPr>
        <p:spPr bwMode="auto">
          <a:xfrm>
            <a:off x="2700169" y="4324574"/>
            <a:ext cx="86062" cy="344245"/>
          </a:xfrm>
          <a:prstGeom prst="rect">
            <a:avLst/>
          </a:prstGeom>
          <a:solidFill>
            <a:schemeClr val="tx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6" name="Rectangle 55"/>
          <p:cNvSpPr/>
          <p:nvPr/>
        </p:nvSpPr>
        <p:spPr bwMode="auto">
          <a:xfrm>
            <a:off x="1927412" y="4326367"/>
            <a:ext cx="86062" cy="344245"/>
          </a:xfrm>
          <a:prstGeom prst="rect">
            <a:avLst/>
          </a:prstGeom>
          <a:solidFill>
            <a:schemeClr val="tx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7" name="TextBox 56"/>
          <p:cNvSpPr txBox="1"/>
          <p:nvPr/>
        </p:nvSpPr>
        <p:spPr>
          <a:xfrm>
            <a:off x="2196569" y="6336568"/>
            <a:ext cx="364202" cy="523220"/>
          </a:xfrm>
          <a:prstGeom prst="rect">
            <a:avLst/>
          </a:prstGeom>
          <a:noFill/>
        </p:spPr>
        <p:txBody>
          <a:bodyPr wrap="none" rtlCol="0">
            <a:spAutoFit/>
          </a:bodyPr>
          <a:lstStyle/>
          <a:p>
            <a:r>
              <a:rPr lang="en-US" b="0" dirty="0" smtClean="0"/>
              <a:t>4</a:t>
            </a:r>
            <a:endParaRPr lang="en-US" b="0" dirty="0"/>
          </a:p>
        </p:txBody>
      </p:sp>
      <p:sp>
        <p:nvSpPr>
          <p:cNvPr id="58" name="TextBox 57"/>
          <p:cNvSpPr txBox="1"/>
          <p:nvPr/>
        </p:nvSpPr>
        <p:spPr>
          <a:xfrm>
            <a:off x="2940659" y="6338356"/>
            <a:ext cx="364202" cy="523220"/>
          </a:xfrm>
          <a:prstGeom prst="rect">
            <a:avLst/>
          </a:prstGeom>
          <a:noFill/>
        </p:spPr>
        <p:txBody>
          <a:bodyPr wrap="none" rtlCol="0">
            <a:spAutoFit/>
          </a:bodyPr>
          <a:lstStyle/>
          <a:p>
            <a:r>
              <a:rPr lang="en-US" b="0" dirty="0" smtClean="0"/>
              <a:t>5</a:t>
            </a:r>
            <a:endParaRPr lang="en-US" b="0" dirty="0"/>
          </a:p>
        </p:txBody>
      </p:sp>
      <p:grpSp>
        <p:nvGrpSpPr>
          <p:cNvPr id="59" name="Group 9"/>
          <p:cNvGrpSpPr/>
          <p:nvPr/>
        </p:nvGrpSpPr>
        <p:grpSpPr>
          <a:xfrm>
            <a:off x="310707" y="1871830"/>
            <a:ext cx="476391" cy="1056035"/>
            <a:chOff x="669286" y="4686273"/>
            <a:chExt cx="223599" cy="1994224"/>
          </a:xfrm>
        </p:grpSpPr>
        <p:cxnSp>
          <p:nvCxnSpPr>
            <p:cNvPr id="61" name="Straight Connector 60"/>
            <p:cNvCxnSpPr/>
            <p:nvPr/>
          </p:nvCxnSpPr>
          <p:spPr bwMode="auto">
            <a:xfrm rot="5400000" flipH="1" flipV="1">
              <a:off x="-325566" y="5685646"/>
              <a:ext cx="1989703" cy="0"/>
            </a:xfrm>
            <a:prstGeom prst="line">
              <a:avLst/>
            </a:prstGeom>
            <a:noFill/>
            <a:ln w="38100" cap="flat" cmpd="sng" algn="ctr">
              <a:solidFill>
                <a:schemeClr val="accent1"/>
              </a:solidFill>
              <a:prstDash val="solid"/>
              <a:round/>
              <a:headEnd type="none" w="lg" len="med"/>
              <a:tailEnd type="none" w="lg" len="med"/>
            </a:ln>
            <a:effectLst/>
          </p:spPr>
        </p:cxnSp>
        <p:cxnSp>
          <p:nvCxnSpPr>
            <p:cNvPr id="62" name="Straight Connector 61"/>
            <p:cNvCxnSpPr/>
            <p:nvPr/>
          </p:nvCxnSpPr>
          <p:spPr bwMode="auto">
            <a:xfrm rot="5400000" flipH="1" flipV="1">
              <a:off x="-101967" y="5681125"/>
              <a:ext cx="1989703" cy="0"/>
            </a:xfrm>
            <a:prstGeom prst="line">
              <a:avLst/>
            </a:prstGeom>
            <a:noFill/>
            <a:ln w="38100" cap="flat" cmpd="sng" algn="ctr">
              <a:solidFill>
                <a:schemeClr val="accent1"/>
              </a:solidFill>
              <a:prstDash val="solid"/>
              <a:round/>
              <a:headEnd type="none" w="lg" len="med"/>
              <a:tailEnd type="none" w="lg" len="med"/>
            </a:ln>
            <a:effectLst/>
          </p:spPr>
        </p:cxnSp>
      </p:grpSp>
      <p:sp>
        <p:nvSpPr>
          <p:cNvPr id="63" name="TextBox 62"/>
          <p:cNvSpPr txBox="1"/>
          <p:nvPr/>
        </p:nvSpPr>
        <p:spPr>
          <a:xfrm>
            <a:off x="1505532" y="2098682"/>
            <a:ext cx="2087521" cy="1477328"/>
          </a:xfrm>
          <a:prstGeom prst="rect">
            <a:avLst/>
          </a:prstGeom>
          <a:noFill/>
        </p:spPr>
        <p:txBody>
          <a:bodyPr wrap="square" rtlCol="0">
            <a:spAutoFit/>
          </a:bodyPr>
          <a:lstStyle/>
          <a:p>
            <a:r>
              <a:rPr lang="en-US" sz="1800" b="0" dirty="0" smtClean="0"/>
              <a:t>Pipe plug that can be used to shut off flow to waste so that flow goes to clear well.</a:t>
            </a:r>
            <a:endParaRPr lang="en-US" sz="1800" b="0" dirty="0"/>
          </a:p>
        </p:txBody>
      </p:sp>
      <p:sp>
        <p:nvSpPr>
          <p:cNvPr id="64" name="TextBox 63"/>
          <p:cNvSpPr txBox="1"/>
          <p:nvPr/>
        </p:nvSpPr>
        <p:spPr>
          <a:xfrm>
            <a:off x="4001307" y="1980347"/>
            <a:ext cx="4661300" cy="2862322"/>
          </a:xfrm>
          <a:prstGeom prst="rect">
            <a:avLst/>
          </a:prstGeom>
          <a:noFill/>
        </p:spPr>
        <p:txBody>
          <a:bodyPr wrap="square" rtlCol="0">
            <a:spAutoFit/>
          </a:bodyPr>
          <a:lstStyle/>
          <a:p>
            <a:r>
              <a:rPr lang="en-US" sz="1800" b="0" dirty="0" smtClean="0"/>
              <a:t>During backwash the water level is lower than the base of this channel so that water can not flow through any of these outlets. This means that the base of this channel must be at most 20 cm below the max water level during backwash (shown in previous slide).</a:t>
            </a:r>
          </a:p>
          <a:p>
            <a:r>
              <a:rPr lang="en-US" sz="1800" b="0" dirty="0" smtClean="0"/>
              <a:t>The outlet pipes will not need to be closed off during backwash because the water level during backwash will be below the channel bottom effectively blocking flow between pipes.</a:t>
            </a:r>
            <a:endParaRPr lang="en-US" sz="1800" b="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nroe's Teaching">
  <a:themeElements>
    <a:clrScheme name="classroom">
      <a:dk1>
        <a:srgbClr val="663300"/>
      </a:dk1>
      <a:lt1>
        <a:srgbClr val="FFFFFF"/>
      </a:lt1>
      <a:dk2>
        <a:srgbClr val="003A1A"/>
      </a:dk2>
      <a:lt2>
        <a:srgbClr val="FFFFFF"/>
      </a:lt2>
      <a:accent1>
        <a:srgbClr val="F14343"/>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teaching">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eaching 1">
        <a:dk1>
          <a:srgbClr val="000000"/>
        </a:dk1>
        <a:lt1>
          <a:srgbClr val="FFFFFF"/>
        </a:lt1>
        <a:dk2>
          <a:srgbClr val="000000"/>
        </a:dk2>
        <a:lt2>
          <a:srgbClr val="FFFFFF"/>
        </a:lt2>
        <a:accent1>
          <a:srgbClr val="969696"/>
        </a:accent1>
        <a:accent2>
          <a:srgbClr val="C0C0C0"/>
        </a:accent2>
        <a:accent3>
          <a:srgbClr val="FFFFFF"/>
        </a:accent3>
        <a:accent4>
          <a:srgbClr val="000000"/>
        </a:accent4>
        <a:accent5>
          <a:srgbClr val="C9C9C9"/>
        </a:accent5>
        <a:accent6>
          <a:srgbClr val="AEAEAE"/>
        </a:accent6>
        <a:hlink>
          <a:srgbClr val="EAEAEA"/>
        </a:hlink>
        <a:folHlink>
          <a:srgbClr val="000000"/>
        </a:folHlink>
      </a:clrScheme>
      <a:clrMap bg1="lt1" tx1="dk1" bg2="lt2" tx2="dk2" accent1="accent1" accent2="accent2" accent3="accent3" accent4="accent4" accent5="accent5" accent6="accent6" hlink="hlink" folHlink="folHlink"/>
    </a:extraClrScheme>
    <a:extraClrScheme>
      <a:clrScheme name="teaching 2">
        <a:dk1>
          <a:srgbClr val="000000"/>
        </a:dk1>
        <a:lt1>
          <a:srgbClr val="FFFFFF"/>
        </a:lt1>
        <a:dk2>
          <a:srgbClr val="003225"/>
        </a:dk2>
        <a:lt2>
          <a:srgbClr val="85FFBC"/>
        </a:lt2>
        <a:accent1>
          <a:srgbClr val="FA3A57"/>
        </a:accent1>
        <a:accent2>
          <a:srgbClr val="FBA305"/>
        </a:accent2>
        <a:accent3>
          <a:srgbClr val="AAADAC"/>
        </a:accent3>
        <a:accent4>
          <a:srgbClr val="DADADA"/>
        </a:accent4>
        <a:accent5>
          <a:srgbClr val="FCAEB4"/>
        </a:accent5>
        <a:accent6>
          <a:srgbClr val="E39304"/>
        </a:accent6>
        <a:hlink>
          <a:srgbClr val="3DA3FF"/>
        </a:hlink>
        <a:folHlink>
          <a:srgbClr val="FFFF00"/>
        </a:folHlink>
      </a:clrScheme>
      <a:clrMap bg1="dk2" tx1="lt1" bg2="dk1" tx2="lt2" accent1="accent1" accent2="accent2" accent3="accent3" accent4="accent4" accent5="accent5" accent6="accent6" hlink="hlink" folHlink="folHlink"/>
    </a:extraClrScheme>
    <a:extraClrScheme>
      <a:clrScheme name="teaching 3">
        <a:dk1>
          <a:srgbClr val="000000"/>
        </a:dk1>
        <a:lt1>
          <a:srgbClr val="FFFFFF"/>
        </a:lt1>
        <a:dk2>
          <a:srgbClr val="000044"/>
        </a:dk2>
        <a:lt2>
          <a:srgbClr val="FBBFF4"/>
        </a:lt2>
        <a:accent1>
          <a:srgbClr val="BC3C48"/>
        </a:accent1>
        <a:accent2>
          <a:srgbClr val="FF00FF"/>
        </a:accent2>
        <a:accent3>
          <a:srgbClr val="AAAAB0"/>
        </a:accent3>
        <a:accent4>
          <a:srgbClr val="DADADA"/>
        </a:accent4>
        <a:accent5>
          <a:srgbClr val="DAAFB1"/>
        </a:accent5>
        <a:accent6>
          <a:srgbClr val="E700E7"/>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4">
        <a:dk1>
          <a:srgbClr val="000000"/>
        </a:dk1>
        <a:lt1>
          <a:srgbClr val="F8F8F8"/>
        </a:lt1>
        <a:dk2>
          <a:srgbClr val="2A002A"/>
        </a:dk2>
        <a:lt2>
          <a:srgbClr val="FFC9FF"/>
        </a:lt2>
        <a:accent1>
          <a:srgbClr val="CB9661"/>
        </a:accent1>
        <a:accent2>
          <a:srgbClr val="90F4B8"/>
        </a:accent2>
        <a:accent3>
          <a:srgbClr val="ACAAAC"/>
        </a:accent3>
        <a:accent4>
          <a:srgbClr val="D4D4D4"/>
        </a:accent4>
        <a:accent5>
          <a:srgbClr val="E2C9B7"/>
        </a:accent5>
        <a:accent6>
          <a:srgbClr val="82DDA6"/>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5">
        <a:dk1>
          <a:srgbClr val="000000"/>
        </a:dk1>
        <a:lt1>
          <a:srgbClr val="FFFFFF"/>
        </a:lt1>
        <a:dk2>
          <a:srgbClr val="000000"/>
        </a:dk2>
        <a:lt2>
          <a:srgbClr val="FFFFFF"/>
        </a:lt2>
        <a:accent1>
          <a:srgbClr val="5F5F5F"/>
        </a:accent1>
        <a:accent2>
          <a:srgbClr val="808080"/>
        </a:accent2>
        <a:accent3>
          <a:srgbClr val="FFFFFF"/>
        </a:accent3>
        <a:accent4>
          <a:srgbClr val="000000"/>
        </a:accent4>
        <a:accent5>
          <a:srgbClr val="B6B6B6"/>
        </a:accent5>
        <a:accent6>
          <a:srgbClr val="737373"/>
        </a:accent6>
        <a:hlink>
          <a:srgbClr val="B2B2B2"/>
        </a:hlink>
        <a:folHlink>
          <a:srgbClr val="FFFFFF"/>
        </a:folHlink>
      </a:clrScheme>
      <a:clrMap bg1="lt1" tx1="dk1" bg2="lt2" tx2="dk2" accent1="accent1" accent2="accent2" accent3="accent3" accent4="accent4" accent5="accent5" accent6="accent6" hlink="hlink" folHlink="folHlink"/>
    </a:extraClrScheme>
    <a:extraClrScheme>
      <a:clrScheme name="teaching 6">
        <a:dk1>
          <a:srgbClr val="663300"/>
        </a:dk1>
        <a:lt1>
          <a:srgbClr val="FFFFFF"/>
        </a:lt1>
        <a:dk2>
          <a:srgbClr val="85FFBC"/>
        </a:dk2>
        <a:lt2>
          <a:srgbClr val="000000"/>
        </a:lt2>
        <a:accent1>
          <a:srgbClr val="FA3A57"/>
        </a:accent1>
        <a:accent2>
          <a:srgbClr val="FBA305"/>
        </a:accent2>
        <a:accent3>
          <a:srgbClr val="FFFFFF"/>
        </a:accent3>
        <a:accent4>
          <a:srgbClr val="562A00"/>
        </a:accent4>
        <a:accent5>
          <a:srgbClr val="FCAEB4"/>
        </a:accent5>
        <a:accent6>
          <a:srgbClr val="E39304"/>
        </a:accent6>
        <a:hlink>
          <a:srgbClr val="3DA3FF"/>
        </a:hlink>
        <a:folHlink>
          <a:srgbClr val="FFFF00"/>
        </a:folHlink>
      </a:clrScheme>
      <a:clrMap bg1="lt1" tx1="dk1" bg2="lt2" tx2="dk2" accent1="accent1" accent2="accent2" accent3="accent3" accent4="accent4" accent5="accent5" accent6="accent6" hlink="hlink" folHlink="folHlink"/>
    </a:extraClrScheme>
    <a:extraClrScheme>
      <a:clrScheme name="teaching 7">
        <a:dk1>
          <a:srgbClr val="663300"/>
        </a:dk1>
        <a:lt1>
          <a:srgbClr val="FFFFFF"/>
        </a:lt1>
        <a:dk2>
          <a:srgbClr val="003A1A"/>
        </a:dk2>
        <a:lt2>
          <a:srgbClr val="000000"/>
        </a:lt2>
        <a:accent1>
          <a:srgbClr val="F14343"/>
        </a:accent1>
        <a:accent2>
          <a:srgbClr val="FBA305"/>
        </a:accent2>
        <a:accent3>
          <a:srgbClr val="FFFFFF"/>
        </a:accent3>
        <a:accent4>
          <a:srgbClr val="562A00"/>
        </a:accent4>
        <a:accent5>
          <a:srgbClr val="F7B0B0"/>
        </a:accent5>
        <a:accent6>
          <a:srgbClr val="E39304"/>
        </a:accent6>
        <a:hlink>
          <a:srgbClr val="7E69FF"/>
        </a:hlink>
        <a:folHlink>
          <a:srgbClr val="AC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Template>
  <TotalTime>67827</TotalTime>
  <Words>532</Words>
  <Application>Microsoft Office PowerPoint</Application>
  <PresentationFormat>On-screen Show (4:3)</PresentationFormat>
  <Paragraphs>46</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Monroe's Teaching</vt:lpstr>
      <vt:lpstr>One valve control of a SRSF</vt:lpstr>
      <vt:lpstr>Begin Filtration</vt:lpstr>
      <vt:lpstr>Begin Backwash</vt:lpstr>
      <vt:lpstr>End Backwash</vt:lpstr>
      <vt:lpstr>Filter inlet control box</vt:lpstr>
      <vt:lpstr>Filter outlet control box</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Filtration Theory</dc:title>
  <dc:creator>Monroe Weber-Shirk</dc:creator>
  <cp:lastModifiedBy>mw24</cp:lastModifiedBy>
  <cp:revision>4420</cp:revision>
  <dcterms:created xsi:type="dcterms:W3CDTF">2004-05-06T14:53:47Z</dcterms:created>
  <dcterms:modified xsi:type="dcterms:W3CDTF">2011-01-04T14:26:42Z</dcterms:modified>
</cp:coreProperties>
</file>