
<file path=[Content_Types].xml><?xml version="1.0" encoding="utf-8"?>
<Types xmlns="http://schemas.openxmlformats.org/package/2006/content-types">
  <Override PartName="/ppt/charts/chart1.xml" ContentType="application/vnd.openxmlformats-officedocument.drawingml.chart+xml"/>
  <Override PartName="/ppt/slideLayouts/slideLayout1.xml" ContentType="application/vnd.openxmlformats-officedocument.presentationml.slideLayout+xml"/>
  <Default Extension="png" ContentType="image/png"/>
  <Default Extension="rels" ContentType="application/vnd.openxmlformats-package.relationships+xml"/>
  <Default Extension="jpeg" ContentType="image/jpeg"/>
  <Default Extension="xml" ContentType="application/xml"/>
  <Override PartName="/ppt/slides/slide9.xml" ContentType="application/vnd.openxmlformats-officedocument.presentationml.slide+xml"/>
  <Override PartName="/ppt/slides/slide11.xml" ContentType="application/vnd.openxmlformats-officedocument.presentationml.slide+xml"/>
  <Override PartName="/ppt/notesSlides/notesSlide3.xml" ContentType="application/vnd.openxmlformats-officedocument.presentationml.notesSlide+xml"/>
  <Override PartName="/ppt/tableStyles.xml" ContentType="application/vnd.openxmlformats-officedocument.presentationml.tableStyles+xml"/>
  <Override PartName="/ppt/slideLayouts/slideLayout8.xml" ContentType="application/vnd.openxmlformats-officedocument.presentationml.slideLayout+xml"/>
  <Override PartName="/ppt/slides/slide7.xml" ContentType="application/vnd.openxmlformats-officedocument.presentationml.slide+xml"/>
  <Override PartName="/ppt/notesSlides/notesSlide1.xml" ContentType="application/vnd.openxmlformats-officedocument.presentationml.notesSlide+xml"/>
  <Override PartName="/ppt/slideLayouts/slideLayout6.xml" ContentType="application/vnd.openxmlformats-officedocument.presentationml.slideLayout+xml"/>
  <Override PartName="/ppt/slides/slide5.xml" ContentType="application/vnd.openxmlformats-officedocument.presentationml.slide+xml"/>
  <Override PartName="/ppt/slideLayouts/slideLayout12.xml" ContentType="application/vnd.openxmlformats-officedocument.presentationml.slideLayout+xml"/>
  <Override PartName="/ppt/slides/slide16.xml" ContentType="application/vnd.openxmlformats-officedocument.presentationml.slide+xml"/>
  <Override PartName="/ppt/theme/theme2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slides/slide3.xml" ContentType="application/vnd.openxmlformats-officedocument.presentationml.slide+xml"/>
  <Override PartName="/ppt/slideLayouts/slideLayout10.xml" ContentType="application/vnd.openxmlformats-officedocument.presentationml.slideLayout+xml"/>
  <Override PartName="/ppt/slides/slide14.xml" ContentType="application/vnd.openxmlformats-officedocument.presentationml.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rts/chart2.xml" ContentType="application/vnd.openxmlformats-officedocument.drawingml.chart+xml"/>
  <Override PartName="/ppt/slideLayouts/slideLayout2.xml" ContentType="application/vnd.openxmlformats-officedocument.presentationml.slideLayout+xml"/>
  <Override PartName="/ppt/slides/slide1.xml" ContentType="application/vnd.openxmlformats-officedocument.presentationml.slide+xml"/>
  <Override PartName="/ppt/slides/slide12.xml" ContentType="application/vnd.openxmlformats-officedocument.presentationml.slide+xml"/>
  <Default Extension="bin" ContentType="application/vnd.openxmlformats-officedocument.presentationml.printerSettings"/>
  <Override PartName="/ppt/slides/slide10.xml" ContentType="application/vnd.openxmlformats-officedocument.presentationml.slide+xml"/>
  <Override PartName="/ppt/viewProps.xml" ContentType="application/vnd.openxmlformats-officedocument.presentationml.viewProps+xml"/>
  <Override PartName="/ppt/slides/slide8.xml" ContentType="application/vnd.openxmlformats-officedocument.presentationml.slide+xml"/>
  <Override PartName="/ppt/presentation.xml" ContentType="application/vnd.openxmlformats-officedocument.presentationml.presentation.main+xml"/>
  <Override PartName="/ppt/slideLayouts/slideLayout9.xml" ContentType="application/vnd.openxmlformats-officedocument.presentationml.slideLayout+xml"/>
  <Override PartName="/ppt/notesSlides/notesSlide2.xml" ContentType="application/vnd.openxmlformats-officedocument.presentationml.notesSlide+xml"/>
  <Override PartName="/ppt/slideLayouts/slideLayout7.xml" ContentType="application/vnd.openxmlformats-officedocument.presentationml.slideLayout+xml"/>
  <Override PartName="/ppt/slides/slide6.xml" ContentType="application/vnd.openxmlformats-officedocument.presentationml.slide+xml"/>
  <Override PartName="/ppt/slideLayouts/slideLayout13.xml" ContentType="application/vnd.openxmlformats-officedocument.presentationml.slideLayout+xml"/>
  <Override PartName="/ppt/notesMasters/notesMaster1.xml" ContentType="application/vnd.openxmlformats-officedocument.presentationml.notesMaster+xml"/>
  <Override PartName="/ppt/slideLayouts/slideLayout5.xml" ContentType="application/vnd.openxmlformats-officedocument.presentationml.slideLayout+xml"/>
  <Override PartName="/ppt/slides/slide4.xml" ContentType="application/vnd.openxmlformats-officedocument.presentationml.slide+xml"/>
  <Override PartName="/ppt/slideLayouts/slideLayout11.xml" ContentType="application/vnd.openxmlformats-officedocument.presentationml.slideLayout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charts/chart3.xml" ContentType="application/vnd.openxmlformats-officedocument.drawingml.chart+xml"/>
  <Override PartName="/ppt/slideLayouts/slideLayout3.xml" ContentType="application/vnd.openxmlformats-officedocument.presentationml.slideLayout+xml"/>
  <Override PartName="/ppt/slides/slide2.xml" ContentType="application/vnd.openxmlformats-officedocument.presentationml.slide+xml"/>
  <Override PartName="/ppt/slides/slide13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>
  <p:sldMasterIdLst>
    <p:sldMasterId id="2147483834" r:id="rId1"/>
  </p:sldMasterIdLst>
  <p:notesMasterIdLst>
    <p:notesMasterId r:id="rId18"/>
  </p:notesMasterIdLst>
  <p:sldIdLst>
    <p:sldId id="256" r:id="rId2"/>
    <p:sldId id="257" r:id="rId3"/>
    <p:sldId id="259" r:id="rId4"/>
    <p:sldId id="272" r:id="rId5"/>
    <p:sldId id="260" r:id="rId6"/>
    <p:sldId id="261" r:id="rId7"/>
    <p:sldId id="263" r:id="rId8"/>
    <p:sldId id="262" r:id="rId9"/>
    <p:sldId id="269" r:id="rId10"/>
    <p:sldId id="273" r:id="rId11"/>
    <p:sldId id="270" r:id="rId12"/>
    <p:sldId id="264" r:id="rId13"/>
    <p:sldId id="265" r:id="rId14"/>
    <p:sldId id="268" r:id="rId15"/>
    <p:sldId id="267" r:id="rId16"/>
    <p:sldId id="271" r:id="rId1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extLst>
    <p:ext uri="{E76CE94A-603C-4142-B9EB-6D1370010A27}">
      <p14:discardImageEditData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0"/>
    </p:ext>
    <p:ext uri="{D31A062A-798A-4329-ABDD-BBA856620510}">
      <p14:defaultImageDpi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normalViewPr>
    <p:restoredLeft sz="15620"/>
    <p:restoredTop sz="94660"/>
  </p:normalViewPr>
  <p:slideViewPr>
    <p:cSldViewPr>
      <p:cViewPr varScale="1">
        <p:scale>
          <a:sx n="72" d="100"/>
          <a:sy n="72" d="100"/>
        </p:scale>
        <p:origin x="-1392" y="-11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notesMaster" Target="notesMasters/notesMaster1.xml"/><Relationship Id="rId19" Type="http://schemas.openxmlformats.org/officeDocument/2006/relationships/printerSettings" Target="printerSettings/printerSettings1.bin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Owner1\Desktop\Julie\Gantt%20chart-%20insulation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tding\Desktop\Gantt%20chart-%20concentrated%20cooker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tding\Desktop\Gantt%20chart-%20oven%20building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style val="2"/>
  <c:chart>
    <c:title>
      <c:tx>
        <c:rich>
          <a:bodyPr/>
          <a:lstStyle/>
          <a:p>
            <a:pPr>
              <a:defRPr/>
            </a:pPr>
            <a:r>
              <a:rPr lang="en-US"/>
              <a:t>Insulation</a:t>
            </a:r>
          </a:p>
        </c:rich>
      </c:tx>
      <c:layout>
        <c:manualLayout>
          <c:xMode val="edge"/>
          <c:yMode val="edge"/>
          <c:x val="0.396583333333335"/>
          <c:y val="0.0416666666666667"/>
        </c:manualLayout>
      </c:layout>
    </c:title>
    <c:plotArea>
      <c:layout/>
      <c:barChart>
        <c:barDir val="bar"/>
        <c:grouping val="stacked"/>
        <c:ser>
          <c:idx val="0"/>
          <c:order val="0"/>
          <c:spPr>
            <a:noFill/>
          </c:spPr>
          <c:cat>
            <c:strRef>
              <c:f>Sheet1!$A$2:$A$6</c:f>
              <c:strCache>
                <c:ptCount val="5"/>
                <c:pt idx="0">
                  <c:v>Finalize Experimental Design</c:v>
                </c:pt>
                <c:pt idx="1">
                  <c:v>Acquire Materials</c:v>
                </c:pt>
                <c:pt idx="2">
                  <c:v>Complete Unit Destruction</c:v>
                </c:pt>
                <c:pt idx="3">
                  <c:v>Experimentation</c:v>
                </c:pt>
                <c:pt idx="4">
                  <c:v>Put Together Final Report</c:v>
                </c:pt>
              </c:strCache>
            </c:strRef>
          </c:cat>
          <c:val>
            <c:numRef>
              <c:f>Sheet1!$B$2:$B$6</c:f>
              <c:numCache>
                <c:formatCode>d\-mmm</c:formatCode>
                <c:ptCount val="5"/>
                <c:pt idx="0">
                  <c:v>40455.0</c:v>
                </c:pt>
                <c:pt idx="1">
                  <c:v>40469.0</c:v>
                </c:pt>
                <c:pt idx="2">
                  <c:v>40476.0</c:v>
                </c:pt>
                <c:pt idx="3">
                  <c:v>40490.0</c:v>
                </c:pt>
                <c:pt idx="4">
                  <c:v>40504.0</c:v>
                </c:pt>
              </c:numCache>
            </c:numRef>
          </c:val>
        </c:ser>
        <c:ser>
          <c:idx val="1"/>
          <c:order val="1"/>
          <c:cat>
            <c:strRef>
              <c:f>Sheet1!$A$2:$A$6</c:f>
              <c:strCache>
                <c:ptCount val="5"/>
                <c:pt idx="0">
                  <c:v>Finalize Experimental Design</c:v>
                </c:pt>
                <c:pt idx="1">
                  <c:v>Acquire Materials</c:v>
                </c:pt>
                <c:pt idx="2">
                  <c:v>Complete Unit Destruction</c:v>
                </c:pt>
                <c:pt idx="3">
                  <c:v>Experimentation</c:v>
                </c:pt>
                <c:pt idx="4">
                  <c:v>Put Together Final Report</c:v>
                </c:pt>
              </c:strCache>
            </c:strRef>
          </c:cat>
          <c:val>
            <c:numRef>
              <c:f>Sheet1!$C$2:$C$6</c:f>
              <c:numCache>
                <c:formatCode>General</c:formatCode>
                <c:ptCount val="5"/>
                <c:pt idx="0">
                  <c:v>14.0</c:v>
                </c:pt>
                <c:pt idx="1">
                  <c:v>7.0</c:v>
                </c:pt>
                <c:pt idx="2">
                  <c:v>14.0</c:v>
                </c:pt>
                <c:pt idx="3">
                  <c:v>14.0</c:v>
                </c:pt>
                <c:pt idx="4">
                  <c:v>11.0</c:v>
                </c:pt>
              </c:numCache>
            </c:numRef>
          </c:val>
        </c:ser>
        <c:dLbls/>
        <c:gapWidth val="55"/>
        <c:overlap val="100"/>
        <c:axId val="501251624"/>
        <c:axId val="501254728"/>
      </c:barChart>
      <c:catAx>
        <c:axId val="501251624"/>
        <c:scaling>
          <c:orientation val="maxMin"/>
        </c:scaling>
        <c:axPos val="l"/>
        <c:majorTickMark val="none"/>
        <c:tickLblPos val="nextTo"/>
        <c:crossAx val="501254728"/>
        <c:crosses val="autoZero"/>
        <c:auto val="1"/>
        <c:lblAlgn val="ctr"/>
        <c:lblOffset val="100"/>
      </c:catAx>
      <c:valAx>
        <c:axId val="501254728"/>
        <c:scaling>
          <c:orientation val="minMax"/>
          <c:max val="40515.0"/>
          <c:min val="40455.0"/>
        </c:scaling>
        <c:axPos val="t"/>
        <c:majorGridlines/>
        <c:numFmt formatCode="d\-mmm" sourceLinked="1"/>
        <c:majorTickMark val="none"/>
        <c:tickLblPos val="nextTo"/>
        <c:crossAx val="501251624"/>
        <c:crosses val="autoZero"/>
        <c:crossBetween val="between"/>
      </c:valAx>
    </c:plotArea>
    <c:plotVisOnly val="1"/>
    <c:dispBlanksAs val="gap"/>
  </c:chart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style val="2"/>
  <c:chart>
    <c:title>
      <c:tx>
        <c:rich>
          <a:bodyPr/>
          <a:lstStyle/>
          <a:p>
            <a:pPr>
              <a:defRPr/>
            </a:pPr>
            <a:r>
              <a:rPr lang="en-US"/>
              <a:t>Concentrated</a:t>
            </a:r>
            <a:r>
              <a:rPr lang="en-US" baseline="0"/>
              <a:t> Cooker</a:t>
            </a:r>
            <a:endParaRPr lang="en-US"/>
          </a:p>
        </c:rich>
      </c:tx>
      <c:layout>
        <c:manualLayout>
          <c:xMode val="edge"/>
          <c:yMode val="edge"/>
          <c:x val="0.274361111111111"/>
          <c:y val="0.0416666209406752"/>
        </c:manualLayout>
      </c:layout>
    </c:title>
    <c:plotArea>
      <c:layout/>
      <c:barChart>
        <c:barDir val="bar"/>
        <c:grouping val="stacked"/>
        <c:ser>
          <c:idx val="0"/>
          <c:order val="0"/>
          <c:spPr>
            <a:noFill/>
          </c:spPr>
          <c:cat>
            <c:strRef>
              <c:f>Sheet1!$A$2:$A$9</c:f>
              <c:strCache>
                <c:ptCount val="6"/>
                <c:pt idx="0">
                  <c:v>Research</c:v>
                </c:pt>
                <c:pt idx="1">
                  <c:v>Design Ovens</c:v>
                </c:pt>
                <c:pt idx="2">
                  <c:v>Determine Materials</c:v>
                </c:pt>
                <c:pt idx="3">
                  <c:v>Choose Best Design</c:v>
                </c:pt>
                <c:pt idx="4">
                  <c:v>Build Design</c:v>
                </c:pt>
                <c:pt idx="5">
                  <c:v>Test Prototype</c:v>
                </c:pt>
              </c:strCache>
            </c:strRef>
          </c:cat>
          <c:val>
            <c:numRef>
              <c:f>Sheet1!$B$2:$B$7</c:f>
              <c:numCache>
                <c:formatCode>d\-mmm</c:formatCode>
                <c:ptCount val="6"/>
                <c:pt idx="0">
                  <c:v>40447.0</c:v>
                </c:pt>
                <c:pt idx="1">
                  <c:v>40461.0</c:v>
                </c:pt>
                <c:pt idx="2">
                  <c:v>40476.0</c:v>
                </c:pt>
                <c:pt idx="3">
                  <c:v>40478.0</c:v>
                </c:pt>
                <c:pt idx="4">
                  <c:v>40485.0</c:v>
                </c:pt>
                <c:pt idx="5">
                  <c:v>40507.0</c:v>
                </c:pt>
              </c:numCache>
            </c:numRef>
          </c:val>
        </c:ser>
        <c:ser>
          <c:idx val="1"/>
          <c:order val="1"/>
          <c:cat>
            <c:strRef>
              <c:f>Sheet1!$A$2:$A$9</c:f>
              <c:strCache>
                <c:ptCount val="6"/>
                <c:pt idx="0">
                  <c:v>Research</c:v>
                </c:pt>
                <c:pt idx="1">
                  <c:v>Design Ovens</c:v>
                </c:pt>
                <c:pt idx="2">
                  <c:v>Determine Materials</c:v>
                </c:pt>
                <c:pt idx="3">
                  <c:v>Choose Best Design</c:v>
                </c:pt>
                <c:pt idx="4">
                  <c:v>Build Design</c:v>
                </c:pt>
                <c:pt idx="5">
                  <c:v>Test Prototype</c:v>
                </c:pt>
              </c:strCache>
            </c:strRef>
          </c:cat>
          <c:val>
            <c:numRef>
              <c:f>Sheet1!$C$2:$C$7</c:f>
              <c:numCache>
                <c:formatCode>General</c:formatCode>
                <c:ptCount val="6"/>
                <c:pt idx="0">
                  <c:v>21.0</c:v>
                </c:pt>
                <c:pt idx="1">
                  <c:v>21.0</c:v>
                </c:pt>
                <c:pt idx="2">
                  <c:v>9.0</c:v>
                </c:pt>
                <c:pt idx="3">
                  <c:v>7.0</c:v>
                </c:pt>
                <c:pt idx="4">
                  <c:v>22.0</c:v>
                </c:pt>
                <c:pt idx="5">
                  <c:v>9.0</c:v>
                </c:pt>
              </c:numCache>
            </c:numRef>
          </c:val>
        </c:ser>
        <c:dLbls/>
        <c:gapWidth val="55"/>
        <c:overlap val="100"/>
        <c:axId val="513953080"/>
        <c:axId val="513956136"/>
      </c:barChart>
      <c:catAx>
        <c:axId val="513953080"/>
        <c:scaling>
          <c:orientation val="maxMin"/>
        </c:scaling>
        <c:axPos val="l"/>
        <c:majorTickMark val="none"/>
        <c:tickLblPos val="nextTo"/>
        <c:crossAx val="513956136"/>
        <c:crosses val="autoZero"/>
        <c:auto val="1"/>
        <c:lblAlgn val="ctr"/>
        <c:lblOffset val="100"/>
      </c:catAx>
      <c:valAx>
        <c:axId val="513956136"/>
        <c:scaling>
          <c:orientation val="minMax"/>
          <c:max val="40515.0"/>
          <c:min val="40447.0"/>
        </c:scaling>
        <c:axPos val="t"/>
        <c:majorGridlines/>
        <c:numFmt formatCode="d\-mmm" sourceLinked="1"/>
        <c:majorTickMark val="none"/>
        <c:tickLblPos val="nextTo"/>
        <c:crossAx val="513953080"/>
        <c:crosses val="autoZero"/>
        <c:crossBetween val="between"/>
      </c:valAx>
    </c:plotArea>
    <c:plotVisOnly val="1"/>
    <c:dispBlanksAs val="gap"/>
  </c:chart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style val="2"/>
  <c:chart>
    <c:title>
      <c:tx>
        <c:rich>
          <a:bodyPr/>
          <a:lstStyle/>
          <a:p>
            <a:pPr>
              <a:defRPr/>
            </a:pPr>
            <a:r>
              <a:rPr lang="en-US"/>
              <a:t>Small </a:t>
            </a:r>
            <a:r>
              <a:rPr lang="en-US" baseline="0"/>
              <a:t>Solar Ovens</a:t>
            </a:r>
            <a:endParaRPr lang="en-US"/>
          </a:p>
        </c:rich>
      </c:tx>
      <c:layout>
        <c:manualLayout>
          <c:xMode val="edge"/>
          <c:yMode val="edge"/>
          <c:x val="0.299361111111111"/>
          <c:y val="0.0416666209406752"/>
        </c:manualLayout>
      </c:layout>
    </c:title>
    <c:plotArea>
      <c:layout/>
      <c:barChart>
        <c:barDir val="bar"/>
        <c:grouping val="stacked"/>
        <c:ser>
          <c:idx val="0"/>
          <c:order val="0"/>
          <c:spPr>
            <a:noFill/>
          </c:spPr>
          <c:cat>
            <c:strRef>
              <c:f>Sheet1!$A$2:$A$9</c:f>
              <c:strCache>
                <c:ptCount val="8"/>
                <c:pt idx="0">
                  <c:v>Research</c:v>
                </c:pt>
                <c:pt idx="1">
                  <c:v>Update Solar Cooker Design</c:v>
                </c:pt>
                <c:pt idx="2">
                  <c:v>Determine Materials</c:v>
                </c:pt>
                <c:pt idx="3">
                  <c:v>Gather Materials</c:v>
                </c:pt>
                <c:pt idx="4">
                  <c:v>Build Prototype</c:v>
                </c:pt>
                <c:pt idx="5">
                  <c:v>Test Prototype</c:v>
                </c:pt>
                <c:pt idx="6">
                  <c:v>Make Changes to Design</c:v>
                </c:pt>
                <c:pt idx="7">
                  <c:v>Build More Ovens</c:v>
                </c:pt>
              </c:strCache>
            </c:strRef>
          </c:cat>
          <c:val>
            <c:numRef>
              <c:f>Sheet1!$B$2:$B$9</c:f>
              <c:numCache>
                <c:formatCode>d\-mmm</c:formatCode>
                <c:ptCount val="8"/>
                <c:pt idx="0">
                  <c:v>40447.0</c:v>
                </c:pt>
                <c:pt idx="1">
                  <c:v>40461.0</c:v>
                </c:pt>
                <c:pt idx="2">
                  <c:v>40468.0</c:v>
                </c:pt>
                <c:pt idx="3">
                  <c:v>40468.0</c:v>
                </c:pt>
                <c:pt idx="4">
                  <c:v>40475.0</c:v>
                </c:pt>
                <c:pt idx="5">
                  <c:v>40489.0</c:v>
                </c:pt>
                <c:pt idx="6">
                  <c:v>40496.0</c:v>
                </c:pt>
                <c:pt idx="7">
                  <c:v>40503.0</c:v>
                </c:pt>
              </c:numCache>
            </c:numRef>
          </c:val>
        </c:ser>
        <c:ser>
          <c:idx val="1"/>
          <c:order val="1"/>
          <c:cat>
            <c:strRef>
              <c:f>Sheet1!$A$2:$A$9</c:f>
              <c:strCache>
                <c:ptCount val="8"/>
                <c:pt idx="0">
                  <c:v>Research</c:v>
                </c:pt>
                <c:pt idx="1">
                  <c:v>Update Solar Cooker Design</c:v>
                </c:pt>
                <c:pt idx="2">
                  <c:v>Determine Materials</c:v>
                </c:pt>
                <c:pt idx="3">
                  <c:v>Gather Materials</c:v>
                </c:pt>
                <c:pt idx="4">
                  <c:v>Build Prototype</c:v>
                </c:pt>
                <c:pt idx="5">
                  <c:v>Test Prototype</c:v>
                </c:pt>
                <c:pt idx="6">
                  <c:v>Make Changes to Design</c:v>
                </c:pt>
                <c:pt idx="7">
                  <c:v>Build More Ovens</c:v>
                </c:pt>
              </c:strCache>
            </c:strRef>
          </c:cat>
          <c:val>
            <c:numRef>
              <c:f>Sheet1!$C$2:$C$9</c:f>
              <c:numCache>
                <c:formatCode>General</c:formatCode>
                <c:ptCount val="8"/>
                <c:pt idx="0">
                  <c:v>14.0</c:v>
                </c:pt>
                <c:pt idx="1">
                  <c:v>14.0</c:v>
                </c:pt>
                <c:pt idx="2">
                  <c:v>7.0</c:v>
                </c:pt>
                <c:pt idx="3">
                  <c:v>7.0</c:v>
                </c:pt>
                <c:pt idx="4">
                  <c:v>14.0</c:v>
                </c:pt>
                <c:pt idx="5">
                  <c:v>7.0</c:v>
                </c:pt>
                <c:pt idx="6">
                  <c:v>14.0</c:v>
                </c:pt>
                <c:pt idx="7">
                  <c:v>14.0</c:v>
                </c:pt>
              </c:numCache>
            </c:numRef>
          </c:val>
        </c:ser>
        <c:dLbls/>
        <c:gapWidth val="55"/>
        <c:overlap val="100"/>
        <c:axId val="514000040"/>
        <c:axId val="514003096"/>
      </c:barChart>
      <c:catAx>
        <c:axId val="514000040"/>
        <c:scaling>
          <c:orientation val="maxMin"/>
        </c:scaling>
        <c:axPos val="l"/>
        <c:majorTickMark val="none"/>
        <c:tickLblPos val="nextTo"/>
        <c:crossAx val="514003096"/>
        <c:crosses val="autoZero"/>
        <c:auto val="1"/>
        <c:lblAlgn val="ctr"/>
        <c:lblOffset val="100"/>
      </c:catAx>
      <c:valAx>
        <c:axId val="514003096"/>
        <c:scaling>
          <c:orientation val="minMax"/>
          <c:max val="40515.0"/>
          <c:min val="40447.0"/>
        </c:scaling>
        <c:axPos val="t"/>
        <c:majorGridlines/>
        <c:numFmt formatCode="d\-mmm" sourceLinked="1"/>
        <c:majorTickMark val="none"/>
        <c:tickLblPos val="nextTo"/>
        <c:crossAx val="514000040"/>
        <c:crosses val="autoZero"/>
        <c:crossBetween val="between"/>
      </c:valAx>
    </c:plotArea>
    <c:plotVisOnly val="1"/>
    <c:dispBlanksAs val="gap"/>
  </c:chart>
  <c:externalData r:id="rId1"/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4A6BFEA-E059-4082-9298-187D2B4B493D}" type="datetimeFigureOut">
              <a:rPr lang="en-US" smtClean="0"/>
              <a:pPr/>
              <a:t>10/6/10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534595-483C-40D5-A23C-8649CE11BD7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1027032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F578F1C-0F55-41CF-B0CF-8834BA828338}" type="slidenum">
              <a:rPr lang="en-US"/>
              <a:pPr/>
              <a:t>12</a:t>
            </a:fld>
            <a:endParaRPr lang="en-US"/>
          </a:p>
        </p:txBody>
      </p:sp>
      <p:sp>
        <p:nvSpPr>
          <p:cNvPr id="61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1D5433D-CE62-4E6C-82FE-79FAF5170E6D}" type="slidenum">
              <a:rPr lang="en-US"/>
              <a:pPr/>
              <a:t>13</a:t>
            </a:fld>
            <a:endParaRPr lang="en-US"/>
          </a:p>
        </p:txBody>
      </p:sp>
      <p:sp>
        <p:nvSpPr>
          <p:cNvPr id="102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31193F8-7F2D-44B0-82EC-6D7991E6F0BF}" type="slidenum">
              <a:rPr lang="en-US"/>
              <a:pPr/>
              <a:t>15</a:t>
            </a:fld>
            <a:endParaRPr lang="en-US"/>
          </a:p>
        </p:txBody>
      </p:sp>
      <p:sp>
        <p:nvSpPr>
          <p:cNvPr id="204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328166" y="1295400"/>
            <a:ext cx="6487668" cy="3152887"/>
          </a:xfrm>
          <a:prstGeom prst="rect">
            <a:avLst/>
          </a:prstGeom>
          <a:ln w="3175">
            <a:solidFill>
              <a:schemeClr val="bg1"/>
            </a:solidFill>
          </a:ln>
          <a:effectLst>
            <a:outerShdw blurRad="63500" sx="100500" sy="100500" algn="ctr" rotWithShape="0">
              <a:prstClr val="black">
                <a:alpha val="50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/>
          <a:p>
            <a:pPr marL="0" indent="0" algn="l" defTabSz="914400" rtl="0" eaLnBrk="1" latinLnBrk="0" hangingPunct="1">
              <a:spcBef>
                <a:spcPts val="2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None/>
            </a:pPr>
            <a:endParaRPr sz="3200" kern="120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22921" y="1523999"/>
            <a:ext cx="6498158" cy="1724867"/>
          </a:xfrm>
        </p:spPr>
        <p:txBody>
          <a:bodyPr vert="horz" lIns="91440" tIns="45720" rIns="91440" bIns="45720" rtlCol="0" anchor="b" anchorCtr="0">
            <a:noAutofit/>
          </a:bodyPr>
          <a:lstStyle>
            <a:lvl1pPr marL="0" indent="0" algn="ctr" defTabSz="914400" rtl="0" eaLnBrk="1" latinLnBrk="0" hangingPunct="1">
              <a:spcBef>
                <a:spcPct val="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None/>
              <a:defRPr sz="4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22921" y="3299012"/>
            <a:ext cx="6498159" cy="916641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ts val="3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694C0-01FA-4EFB-B0B8-24D055E40391}" type="datetimeFigureOut">
              <a:rPr lang="en-US" smtClean="0"/>
              <a:pPr/>
              <a:t>10/6/10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A957AF-53C0-420B-9C2D-77DB1416566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398" y="611872"/>
            <a:ext cx="4079545" cy="1162050"/>
          </a:xfrm>
        </p:spPr>
        <p:txBody>
          <a:bodyPr anchor="b"/>
          <a:lstStyle>
            <a:lvl1pPr algn="ctr">
              <a:defRPr sz="3600" b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3398" y="1787856"/>
            <a:ext cx="4079545" cy="3720152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694C0-01FA-4EFB-B0B8-24D055E40391}" type="datetimeFigureOut">
              <a:rPr lang="en-US" smtClean="0"/>
              <a:pPr/>
              <a:t>10/6/10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F1AA9-9087-4E9C-8A5F-4DD7F0722CD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Picture Placeholder 2"/>
          <p:cNvSpPr>
            <a:spLocks noGrp="1"/>
          </p:cNvSpPr>
          <p:nvPr>
            <p:ph type="pic" idx="1"/>
          </p:nvPr>
        </p:nvSpPr>
        <p:spPr>
          <a:xfrm>
            <a:off x="5090617" y="359392"/>
            <a:ext cx="3657600" cy="5318077"/>
          </a:xfrm>
          <a:ln w="3175">
            <a:solidFill>
              <a:schemeClr val="bg1"/>
            </a:solidFill>
          </a:ln>
          <a:effectLst>
            <a:outerShdw blurRad="63500" sx="100500" sy="100500" algn="ctr" rotWithShape="0">
              <a:prstClr val="black">
                <a:alpha val="50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ts val="2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None/>
              <a:defRPr sz="32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694C0-01FA-4EFB-B0B8-24D055E40391}" type="datetimeFigureOut">
              <a:rPr lang="en-US" smtClean="0"/>
              <a:pPr/>
              <a:t>10/6/10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F1AA9-9087-4E9C-8A5F-4DD7F0722CD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69792" y="368301"/>
            <a:ext cx="1524000" cy="55753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49274" y="368301"/>
            <a:ext cx="6689726" cy="55753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694C0-01FA-4EFB-B0B8-24D055E40391}" type="datetimeFigureOut">
              <a:rPr lang="en-US" smtClean="0"/>
              <a:pPr/>
              <a:t>10/6/10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F1AA9-9087-4E9C-8A5F-4DD7F0722CD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763202A9-1A6A-4590-8DFA-8758DBBF9E91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54740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694C0-01FA-4EFB-B0B8-24D055E40391}" type="datetimeFigureOut">
              <a:rPr lang="en-US" smtClean="0"/>
              <a:pPr/>
              <a:t>10/6/10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F1AA9-9087-4E9C-8A5F-4DD7F0722CD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>
  <p:cSld name="Title Slid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3538" y="3352801"/>
            <a:ext cx="8416925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63538" y="4771029"/>
            <a:ext cx="8416925" cy="972671"/>
          </a:xfrm>
        </p:spPr>
        <p:txBody>
          <a:bodyPr>
            <a:normAutofit/>
          </a:bodyPr>
          <a:lstStyle>
            <a:lvl1pPr marL="0" indent="0" algn="ctr">
              <a:spcBef>
                <a:spcPts val="300"/>
              </a:spcBef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694C0-01FA-4EFB-B0B8-24D055E40391}" type="datetimeFigureOut">
              <a:rPr lang="en-US" smtClean="0"/>
              <a:pPr/>
              <a:t>10/6/10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F1AA9-9087-4E9C-8A5F-4DD7F0722CD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Picture Placeholder 2"/>
          <p:cNvSpPr>
            <a:spLocks noGrp="1"/>
          </p:cNvSpPr>
          <p:nvPr>
            <p:ph type="pic" idx="13"/>
          </p:nvPr>
        </p:nvSpPr>
        <p:spPr>
          <a:xfrm>
            <a:off x="370980" y="363538"/>
            <a:ext cx="8402040" cy="2836862"/>
          </a:xfrm>
          <a:ln w="3175">
            <a:solidFill>
              <a:schemeClr val="bg1"/>
            </a:solidFill>
          </a:ln>
          <a:effectLst>
            <a:outerShdw blurRad="63500" sx="100500" sy="100500" algn="ctr" rotWithShape="0">
              <a:prstClr val="black">
                <a:alpha val="50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9275" y="2403144"/>
            <a:ext cx="8056563" cy="1362075"/>
          </a:xfrm>
        </p:spPr>
        <p:txBody>
          <a:bodyPr anchor="b" anchorCtr="0"/>
          <a:lstStyle>
            <a:lvl1pPr algn="ctr">
              <a:defRPr sz="4600" b="0" cap="none" baseline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9275" y="3736005"/>
            <a:ext cx="8056563" cy="1500187"/>
          </a:xfrm>
        </p:spPr>
        <p:txBody>
          <a:bodyPr anchor="t" anchorCtr="0">
            <a:normAutofit/>
          </a:bodyPr>
          <a:lstStyle>
            <a:lvl1pPr marL="0" indent="0" algn="ctr">
              <a:spcBef>
                <a:spcPts val="300"/>
              </a:spcBef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694C0-01FA-4EFB-B0B8-24D055E40391}" type="datetimeFigureOut">
              <a:rPr lang="en-US" smtClean="0"/>
              <a:pPr/>
              <a:t>10/6/10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F1AA9-9087-4E9C-8A5F-4DD7F0722CD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9275" y="107576"/>
            <a:ext cx="8042276" cy="1336956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49275" y="1600201"/>
            <a:ext cx="3840480" cy="4343400"/>
          </a:xfrm>
        </p:spPr>
        <p:txBody>
          <a:bodyPr>
            <a:normAutofit/>
          </a:bodyPr>
          <a:lstStyle>
            <a:lvl1pPr>
              <a:spcBef>
                <a:spcPts val="1600"/>
              </a:spcBef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1071" y="1600201"/>
            <a:ext cx="3840480" cy="4343400"/>
          </a:xfrm>
        </p:spPr>
        <p:txBody>
          <a:bodyPr>
            <a:normAutofit/>
          </a:bodyPr>
          <a:lstStyle>
            <a:lvl1pPr>
              <a:spcBef>
                <a:spcPts val="1600"/>
              </a:spcBef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694C0-01FA-4EFB-B0B8-24D055E40391}" type="datetimeFigureOut">
              <a:rPr lang="en-US" smtClean="0"/>
              <a:pPr/>
              <a:t>10/6/10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F1AA9-9087-4E9C-8A5F-4DD7F0722CD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9274" y="107576"/>
            <a:ext cx="8042276" cy="1336956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9274" y="1453224"/>
            <a:ext cx="3840480" cy="750887"/>
          </a:xfrm>
        </p:spPr>
        <p:txBody>
          <a:bodyPr anchor="b">
            <a:noAutofit/>
          </a:bodyPr>
          <a:lstStyle>
            <a:lvl1pPr marL="0" indent="0" algn="ctr">
              <a:spcBef>
                <a:spcPts val="0"/>
              </a:spcBef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9274" y="2347415"/>
            <a:ext cx="3840480" cy="3596185"/>
          </a:xfrm>
        </p:spPr>
        <p:txBody>
          <a:bodyPr>
            <a:normAutofit/>
          </a:bodyPr>
          <a:lstStyle>
            <a:lvl1pPr>
              <a:spcBef>
                <a:spcPts val="1600"/>
              </a:spcBef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1070" y="1453224"/>
            <a:ext cx="3840480" cy="750887"/>
          </a:xfrm>
        </p:spPr>
        <p:txBody>
          <a:bodyPr anchor="b">
            <a:noAutofit/>
          </a:bodyPr>
          <a:lstStyle>
            <a:lvl1pPr marL="0" indent="0" algn="ctr">
              <a:spcBef>
                <a:spcPts val="0"/>
              </a:spcBef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1070" y="2347415"/>
            <a:ext cx="3840480" cy="3596185"/>
          </a:xfrm>
        </p:spPr>
        <p:txBody>
          <a:bodyPr>
            <a:normAutofit/>
          </a:bodyPr>
          <a:lstStyle>
            <a:lvl1pPr>
              <a:spcBef>
                <a:spcPts val="1600"/>
              </a:spcBef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694C0-01FA-4EFB-B0B8-24D055E40391}" type="datetimeFigureOut">
              <a:rPr lang="en-US" smtClean="0"/>
              <a:pPr/>
              <a:t>10/6/10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F1AA9-9087-4E9C-8A5F-4DD7F0722CD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694C0-01FA-4EFB-B0B8-24D055E40391}" type="datetimeFigureOut">
              <a:rPr lang="en-US" smtClean="0"/>
              <a:pPr/>
              <a:t>10/6/10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F1AA9-9087-4E9C-8A5F-4DD7F0722CD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694C0-01FA-4EFB-B0B8-24D055E40391}" type="datetimeFigureOut">
              <a:rPr lang="en-US" smtClean="0"/>
              <a:pPr/>
              <a:t>10/6/10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F1AA9-9087-4E9C-8A5F-4DD7F0722CD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399" y="611872"/>
            <a:ext cx="3840480" cy="1162050"/>
          </a:xfrm>
        </p:spPr>
        <p:txBody>
          <a:bodyPr anchor="b"/>
          <a:lstStyle>
            <a:lvl1pPr algn="ctr">
              <a:defRPr sz="3600" b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2824" y="368300"/>
            <a:ext cx="3840480" cy="5575300"/>
          </a:xfrm>
        </p:spPr>
        <p:txBody>
          <a:bodyPr>
            <a:normAutofit/>
          </a:bodyPr>
          <a:lstStyle>
            <a:lvl1pPr>
              <a:spcBef>
                <a:spcPts val="2000"/>
              </a:spcBef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3399" y="1787856"/>
            <a:ext cx="3840480" cy="3720152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694C0-01FA-4EFB-B0B8-24D055E40391}" type="datetimeFigureOut">
              <a:rPr lang="en-US" smtClean="0"/>
              <a:pPr/>
              <a:t>10/6/10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F1AA9-9087-4E9C-8A5F-4DD7F0722CD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49275" y="107576"/>
            <a:ext cx="8042276" cy="1336956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9275" y="1600201"/>
            <a:ext cx="8042276" cy="4343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629835" y="627566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211694C0-01FA-4EFB-B0B8-24D055E40391}" type="datetimeFigureOut">
              <a:rPr lang="en-US" smtClean="0"/>
              <a:pPr/>
              <a:t>10/6/10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64458" y="6275668"/>
            <a:ext cx="484094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97906" y="6275668"/>
            <a:ext cx="990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fld id="{F47F1AA9-9087-4E9C-8A5F-4DD7F0722CD9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35" r:id="rId1"/>
    <p:sldLayoutId id="2147483836" r:id="rId2"/>
    <p:sldLayoutId id="2147483837" r:id="rId3"/>
    <p:sldLayoutId id="2147483838" r:id="rId4"/>
    <p:sldLayoutId id="2147483839" r:id="rId5"/>
    <p:sldLayoutId id="2147483840" r:id="rId6"/>
    <p:sldLayoutId id="2147483841" r:id="rId7"/>
    <p:sldLayoutId id="2147483842" r:id="rId8"/>
    <p:sldLayoutId id="2147483843" r:id="rId9"/>
    <p:sldLayoutId id="2147483844" r:id="rId10"/>
    <p:sldLayoutId id="2147483845" r:id="rId11"/>
    <p:sldLayoutId id="2147483846" r:id="rId12"/>
    <p:sldLayoutId id="2147483847" r:id="rId13"/>
  </p:sldLayoutIdLst>
  <p:txStyles>
    <p:titleStyle>
      <a:lvl1pPr algn="ctr" defTabSz="914400" rtl="0" eaLnBrk="1" latinLnBrk="0" hangingPunct="1">
        <a:spcBef>
          <a:spcPct val="0"/>
        </a:spcBef>
        <a:buNone/>
        <a:defRPr sz="46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349250" indent="-349250" algn="l" defTabSz="914400" rtl="0" eaLnBrk="1" latinLnBrk="0" hangingPunct="1">
        <a:spcBef>
          <a:spcPts val="20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"/>
        <a:defRPr sz="2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336550" algn="l" defTabSz="914400" rtl="0" eaLnBrk="1" latinLnBrk="0" hangingPunct="1">
        <a:spcBef>
          <a:spcPts val="600"/>
        </a:spcBef>
        <a:buClr>
          <a:schemeClr val="accent1">
            <a:lumMod val="75000"/>
          </a:schemeClr>
        </a:buClr>
        <a:buSzPct val="110000"/>
        <a:buFont typeface="Wingdings 2" pitchFamily="18" charset="2"/>
        <a:buChar char=""/>
        <a:defRPr sz="22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968375" indent="-282575" algn="l" defTabSz="914400" rtl="0" eaLnBrk="1" latinLnBrk="0" hangingPunct="1">
        <a:spcBef>
          <a:spcPts val="6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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263650" indent="-295275" algn="l" defTabSz="914400" rtl="0" eaLnBrk="1" latinLnBrk="0" hangingPunct="1">
        <a:spcBef>
          <a:spcPts val="600"/>
        </a:spcBef>
        <a:buClr>
          <a:schemeClr val="accent1">
            <a:lumMod val="75000"/>
          </a:schemeClr>
        </a:buClr>
        <a:buSzPct val="110000"/>
        <a:buFont typeface="Wingdings 2" pitchFamily="18" charset="2"/>
        <a:buChar char="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1546225" indent="-282575" algn="l" defTabSz="914400" rtl="0" eaLnBrk="1" latinLnBrk="0" hangingPunct="1">
        <a:spcBef>
          <a:spcPts val="6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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chart" Target="../charts/char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4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chart" Target="../charts/char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chart" Target="../charts/char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895600" y="914400"/>
            <a:ext cx="3553007" cy="4610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 idx="4294967295"/>
          </p:nvPr>
        </p:nvSpPr>
        <p:spPr>
          <a:xfrm>
            <a:off x="762000" y="0"/>
            <a:ext cx="7772400" cy="914400"/>
          </a:xfrm>
        </p:spPr>
        <p:txBody>
          <a:bodyPr/>
          <a:lstStyle/>
          <a:p>
            <a:r>
              <a:rPr lang="en-US" dirty="0" smtClean="0"/>
              <a:t>Solar </a:t>
            </a:r>
            <a:r>
              <a:rPr lang="en-US" dirty="0" err="1" smtClean="0"/>
              <a:t>Lovin</a:t>
            </a:r>
            <a:r>
              <a:rPr lang="en-US" dirty="0" smtClean="0"/>
              <a:t>'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4294967295"/>
          </p:nvPr>
        </p:nvSpPr>
        <p:spPr>
          <a:xfrm>
            <a:off x="1600200" y="5638800"/>
            <a:ext cx="6400800" cy="1219200"/>
          </a:xfrm>
        </p:spPr>
        <p:txBody>
          <a:bodyPr/>
          <a:lstStyle/>
          <a:p>
            <a:pPr algn="ctr">
              <a:buNone/>
            </a:pPr>
            <a:r>
              <a:rPr lang="en-US" dirty="0" smtClean="0">
                <a:solidFill>
                  <a:srgbClr val="000000"/>
                </a:solidFill>
              </a:rPr>
              <a:t>Project Proposal</a:t>
            </a:r>
          </a:p>
          <a:p>
            <a:pPr algn="ctr">
              <a:buNone/>
            </a:pPr>
            <a:r>
              <a:rPr lang="en-US" dirty="0" smtClean="0">
                <a:solidFill>
                  <a:srgbClr val="000000"/>
                </a:solidFill>
              </a:rPr>
              <a:t>10/7/2010</a:t>
            </a:r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429253316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Concentrated Cooker: Criteria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600201"/>
            <a:ext cx="8042276" cy="5257799"/>
          </a:xfrm>
        </p:spPr>
        <p:txBody>
          <a:bodyPr numCol="2">
            <a:normAutofit fontScale="85000" lnSpcReduction="10000"/>
          </a:bodyPr>
          <a:lstStyle/>
          <a:p>
            <a:pPr>
              <a:buNone/>
            </a:pPr>
            <a:r>
              <a:rPr lang="en-US" dirty="0" smtClean="0"/>
              <a:t>Technical</a:t>
            </a:r>
            <a:endParaRPr lang="en-US" dirty="0" smtClean="0"/>
          </a:p>
          <a:p>
            <a:r>
              <a:rPr lang="en-US" dirty="0" smtClean="0"/>
              <a:t>D</a:t>
            </a:r>
            <a:r>
              <a:rPr lang="en-US" dirty="0" smtClean="0"/>
              <a:t>esign </a:t>
            </a:r>
            <a:r>
              <a:rPr lang="en-US" dirty="0" smtClean="0"/>
              <a:t>should be user-friendly such </a:t>
            </a:r>
            <a:r>
              <a:rPr lang="en-US" dirty="0" smtClean="0"/>
              <a:t>that</a:t>
            </a:r>
            <a:r>
              <a:rPr lang="en-US" dirty="0" smtClean="0"/>
              <a:t> </a:t>
            </a:r>
            <a:r>
              <a:rPr lang="en-US" dirty="0" smtClean="0"/>
              <a:t>components </a:t>
            </a:r>
            <a:r>
              <a:rPr lang="en-US" dirty="0" smtClean="0"/>
              <a:t>may be removed and/or replaced </a:t>
            </a:r>
            <a:r>
              <a:rPr lang="en-US" dirty="0" smtClean="0"/>
              <a:t>accordingly</a:t>
            </a:r>
          </a:p>
          <a:p>
            <a:r>
              <a:rPr lang="en-US" dirty="0" smtClean="0"/>
              <a:t>A</a:t>
            </a:r>
            <a:r>
              <a:rPr lang="en-US" dirty="0" smtClean="0"/>
              <a:t>ble </a:t>
            </a:r>
            <a:r>
              <a:rPr lang="en-US" dirty="0" smtClean="0"/>
              <a:t>to meet the temperature requirements for frying </a:t>
            </a:r>
            <a:r>
              <a:rPr lang="en-US" dirty="0" smtClean="0"/>
              <a:t>foods</a:t>
            </a:r>
          </a:p>
          <a:p>
            <a:r>
              <a:rPr lang="en-US" dirty="0" smtClean="0"/>
              <a:t>E</a:t>
            </a:r>
            <a:r>
              <a:rPr lang="en-US" dirty="0" smtClean="0"/>
              <a:t>fficient</a:t>
            </a:r>
            <a:r>
              <a:rPr lang="en-US" dirty="0" smtClean="0"/>
              <a:t>, durable, and </a:t>
            </a:r>
            <a:r>
              <a:rPr lang="en-US" dirty="0" smtClean="0"/>
              <a:t>practical and should </a:t>
            </a:r>
            <a:r>
              <a:rPr lang="en-US" dirty="0" smtClean="0"/>
              <a:t>be relatively mobile in order to track the path of the sun.</a:t>
            </a:r>
          </a:p>
          <a:p>
            <a:pPr>
              <a:buNone/>
            </a:pPr>
            <a:r>
              <a:rPr lang="en-US" dirty="0" smtClean="0"/>
              <a:t>Social</a:t>
            </a:r>
            <a:endParaRPr lang="en-US" dirty="0" smtClean="0"/>
          </a:p>
          <a:p>
            <a:r>
              <a:rPr lang="en-US" dirty="0" smtClean="0"/>
              <a:t>A</a:t>
            </a:r>
            <a:r>
              <a:rPr lang="en-US" dirty="0" smtClean="0"/>
              <a:t>llow </a:t>
            </a:r>
            <a:r>
              <a:rPr lang="en-US" dirty="0" smtClean="0"/>
              <a:t>women to reduce their use of wood-burning stoves in unsafe </a:t>
            </a:r>
            <a:r>
              <a:rPr lang="en-US" dirty="0" smtClean="0"/>
              <a:t>conditions</a:t>
            </a:r>
          </a:p>
          <a:p>
            <a:r>
              <a:rPr lang="en-US" dirty="0" smtClean="0"/>
              <a:t>L</a:t>
            </a:r>
            <a:r>
              <a:rPr lang="en-US" dirty="0" smtClean="0"/>
              <a:t>essen </a:t>
            </a:r>
            <a:r>
              <a:rPr lang="en-US" dirty="0" smtClean="0"/>
              <a:t>their time spent gathering </a:t>
            </a:r>
            <a:r>
              <a:rPr lang="en-US" dirty="0" smtClean="0"/>
              <a:t>wood</a:t>
            </a:r>
          </a:p>
          <a:p>
            <a:pPr>
              <a:buNone/>
            </a:pPr>
            <a:r>
              <a:rPr lang="en-US" dirty="0" smtClean="0"/>
              <a:t>Economic</a:t>
            </a:r>
          </a:p>
          <a:p>
            <a:r>
              <a:rPr lang="en-US" dirty="0" smtClean="0"/>
              <a:t>Materials in the final design must be available (in terms of location and cost) to residents in </a:t>
            </a:r>
            <a:r>
              <a:rPr lang="en-US" dirty="0" smtClean="0"/>
              <a:t>Nicaragua</a:t>
            </a:r>
          </a:p>
          <a:p>
            <a:pPr>
              <a:buNone/>
            </a:pPr>
            <a:r>
              <a:rPr lang="en-US" dirty="0" smtClean="0"/>
              <a:t>Environmental</a:t>
            </a:r>
          </a:p>
          <a:p>
            <a:r>
              <a:rPr lang="en-US" dirty="0" smtClean="0"/>
              <a:t>Resources used in the fabrication of the parabolic oven should be renewable and </a:t>
            </a:r>
            <a:r>
              <a:rPr lang="en-US" dirty="0" smtClean="0"/>
              <a:t>sustainable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Concentrated Cooker: Gantt </a:t>
            </a:r>
            <a:r>
              <a:rPr lang="en-US" dirty="0" smtClean="0"/>
              <a:t>Chart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549275" y="1600200"/>
          <a:ext cx="8042275" cy="4343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77415916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4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000000"/>
                </a:solidFill>
              </a:rPr>
              <a:t>Small Solar Oven: Problem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5125" name="Rectangle 5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r>
              <a:rPr lang="en-US" sz="2800"/>
              <a:t>Smaller, more portable ovens</a:t>
            </a:r>
          </a:p>
          <a:p>
            <a:r>
              <a:rPr lang="en-US" sz="2800"/>
              <a:t>Design for Ithaca climate</a:t>
            </a:r>
          </a:p>
          <a:p>
            <a:r>
              <a:rPr lang="en-US" sz="2800"/>
              <a:t>Promote and raise awareness</a:t>
            </a:r>
          </a:p>
        </p:txBody>
      </p:sp>
      <p:pic>
        <p:nvPicPr>
          <p:cNvPr id="5127" name="Picture 7" descr="2970719696_654dcffbcf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/>
          <a:stretch>
            <a:fillRect/>
          </a:stretch>
        </p:blipFill>
        <p:spPr>
          <a:xfrm>
            <a:off x="4419600" y="2133600"/>
            <a:ext cx="4038600" cy="3028950"/>
          </a:xfrm>
          <a:noFill/>
          <a:ln/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05949015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0"/>
            <a:ext cx="8042276" cy="1143000"/>
          </a:xfrm>
        </p:spPr>
        <p:txBody>
          <a:bodyPr/>
          <a:lstStyle/>
          <a:p>
            <a:r>
              <a:rPr lang="en-US" dirty="0" smtClean="0">
                <a:solidFill>
                  <a:srgbClr val="000000"/>
                </a:solidFill>
              </a:rPr>
              <a:t>Small Solar </a:t>
            </a:r>
            <a:r>
              <a:rPr lang="en-US" dirty="0" smtClean="0">
                <a:solidFill>
                  <a:srgbClr val="000000"/>
                </a:solidFill>
              </a:rPr>
              <a:t>Oven: </a:t>
            </a:r>
            <a:r>
              <a:rPr lang="en-US" dirty="0" smtClean="0">
                <a:solidFill>
                  <a:srgbClr val="000000"/>
                </a:solidFill>
              </a:rPr>
              <a:t>Criteria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9219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219200"/>
            <a:ext cx="8229600" cy="5638800"/>
          </a:xfrm>
        </p:spPr>
        <p:txBody>
          <a:bodyPr numCol="2">
            <a:normAutofit/>
          </a:bodyPr>
          <a:lstStyle/>
          <a:p>
            <a:r>
              <a:rPr lang="en-US" sz="2800" dirty="0"/>
              <a:t>Technical</a:t>
            </a:r>
          </a:p>
          <a:p>
            <a:pPr lvl="1"/>
            <a:r>
              <a:rPr lang="en-US" sz="2400" dirty="0"/>
              <a:t>Smaller than current design</a:t>
            </a:r>
          </a:p>
          <a:p>
            <a:pPr lvl="1"/>
            <a:r>
              <a:rPr lang="en-US" sz="2400" dirty="0"/>
              <a:t>Must perform adequately</a:t>
            </a:r>
          </a:p>
          <a:p>
            <a:pPr lvl="1"/>
            <a:r>
              <a:rPr lang="en-US" sz="2400" dirty="0"/>
              <a:t>Design for Ithaca</a:t>
            </a:r>
          </a:p>
          <a:p>
            <a:pPr lvl="1"/>
            <a:r>
              <a:rPr lang="en-US" sz="2400" dirty="0"/>
              <a:t>Similar </a:t>
            </a:r>
            <a:r>
              <a:rPr lang="en-US" sz="2400" dirty="0" smtClean="0"/>
              <a:t>materials</a:t>
            </a:r>
          </a:p>
          <a:p>
            <a:pPr>
              <a:buFontTx/>
              <a:buChar char="•"/>
            </a:pPr>
            <a:r>
              <a:rPr lang="en-US" sz="2800" dirty="0" smtClean="0"/>
              <a:t>Social</a:t>
            </a:r>
          </a:p>
          <a:p>
            <a:pPr lvl="1">
              <a:buFontTx/>
              <a:buChar char="–"/>
            </a:pPr>
            <a:r>
              <a:rPr lang="en-US" sz="2400" dirty="0" smtClean="0"/>
              <a:t>Demonstrate cooking outside</a:t>
            </a:r>
          </a:p>
          <a:p>
            <a:pPr lvl="1">
              <a:buFontTx/>
              <a:buChar char="–"/>
            </a:pPr>
            <a:r>
              <a:rPr lang="en-US" sz="2400" dirty="0" smtClean="0"/>
              <a:t>Raise awareness</a:t>
            </a:r>
          </a:p>
          <a:p>
            <a:pPr lvl="1">
              <a:buFontTx/>
              <a:buChar char="–"/>
            </a:pPr>
            <a:r>
              <a:rPr lang="en-US" sz="2400" dirty="0" smtClean="0"/>
              <a:t>Reproducible in </a:t>
            </a:r>
            <a:r>
              <a:rPr lang="en-US" sz="2400" dirty="0" smtClean="0"/>
              <a:t>Nicaragua</a:t>
            </a:r>
            <a:endParaRPr lang="en-US" sz="2800" dirty="0" smtClean="0"/>
          </a:p>
          <a:p>
            <a:r>
              <a:rPr lang="en-US" sz="2800" dirty="0" smtClean="0"/>
              <a:t>Economic</a:t>
            </a:r>
            <a:endParaRPr lang="en-US" sz="2800" dirty="0" smtClean="0"/>
          </a:p>
          <a:p>
            <a:pPr lvl="1"/>
            <a:r>
              <a:rPr lang="en-US" sz="2400" dirty="0" smtClean="0"/>
              <a:t>Minimize cost of materials</a:t>
            </a:r>
          </a:p>
          <a:p>
            <a:pPr lvl="1"/>
            <a:r>
              <a:rPr lang="en-US" sz="2400" dirty="0" smtClean="0"/>
              <a:t>Local materials</a:t>
            </a:r>
          </a:p>
          <a:p>
            <a:pPr>
              <a:buFontTx/>
              <a:buChar char="•"/>
            </a:pPr>
            <a:r>
              <a:rPr lang="en-US" sz="2800" dirty="0" smtClean="0"/>
              <a:t>Environmental</a:t>
            </a:r>
          </a:p>
          <a:p>
            <a:pPr lvl="1">
              <a:buFontTx/>
              <a:buChar char="–"/>
            </a:pPr>
            <a:r>
              <a:rPr lang="en-US" sz="2400" dirty="0" smtClean="0"/>
              <a:t>Minimize energy consumption</a:t>
            </a:r>
          </a:p>
          <a:p>
            <a:pPr lvl="1">
              <a:buFontTx/>
              <a:buChar char="–"/>
            </a:pPr>
            <a:r>
              <a:rPr lang="en-US" sz="2400" dirty="0" smtClean="0"/>
              <a:t>Durable, not </a:t>
            </a:r>
            <a:r>
              <a:rPr lang="en-US" sz="2400" dirty="0" smtClean="0"/>
              <a:t>unbreakable</a:t>
            </a:r>
            <a:r>
              <a:rPr lang="en-US" dirty="0" smtClean="0"/>
              <a:t> </a:t>
            </a: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1998144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Small Solar Oven: Gantt </a:t>
            </a:r>
            <a:r>
              <a:rPr lang="en-US" dirty="0" smtClean="0"/>
              <a:t>Chart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549275" y="1600200"/>
          <a:ext cx="8042275" cy="4343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63009602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Criteria for Success</a:t>
            </a:r>
            <a:endParaRPr lang="en-US" dirty="0"/>
          </a:p>
        </p:txBody>
      </p:sp>
      <p:sp>
        <p:nvSpPr>
          <p:cNvPr id="1945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Completion of stoves</a:t>
            </a:r>
          </a:p>
          <a:p>
            <a:r>
              <a:rPr lang="en-US"/>
              <a:t>Adherence to principles</a:t>
            </a:r>
          </a:p>
          <a:p>
            <a:r>
              <a:rPr lang="en-US"/>
              <a:t>Test stoves (FOOD!)</a:t>
            </a:r>
          </a:p>
          <a:p>
            <a:r>
              <a:rPr lang="en-US"/>
              <a:t>Staying within budget</a:t>
            </a: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82742704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Solar Oven Budget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9275" y="1447800"/>
            <a:ext cx="8042276" cy="5410200"/>
          </a:xfrm>
        </p:spPr>
        <p:txBody>
          <a:bodyPr numCol="2">
            <a:normAutofit fontScale="92500"/>
          </a:bodyPr>
          <a:lstStyle/>
          <a:p>
            <a:r>
              <a:rPr lang="en-US" dirty="0" smtClean="0"/>
              <a:t>Insulation</a:t>
            </a:r>
          </a:p>
          <a:p>
            <a:pPr lvl="1"/>
            <a:r>
              <a:rPr lang="en-US" dirty="0"/>
              <a:t>Rice Hulls: $17</a:t>
            </a:r>
            <a:endParaRPr lang="en-US" sz="2400" dirty="0"/>
          </a:p>
          <a:p>
            <a:pPr lvl="1"/>
            <a:r>
              <a:rPr lang="en-US" dirty="0"/>
              <a:t>Wood:  $20</a:t>
            </a:r>
            <a:endParaRPr lang="en-US" sz="2400" dirty="0"/>
          </a:p>
          <a:p>
            <a:pPr lvl="1"/>
            <a:r>
              <a:rPr lang="en-US" dirty="0"/>
              <a:t>Aluminum: $12</a:t>
            </a:r>
            <a:endParaRPr lang="en-US" sz="2400" dirty="0"/>
          </a:p>
          <a:p>
            <a:pPr lvl="1"/>
            <a:r>
              <a:rPr lang="en-US" dirty="0"/>
              <a:t>Fiber board: $5</a:t>
            </a:r>
            <a:endParaRPr lang="en-US" sz="2400" dirty="0"/>
          </a:p>
          <a:p>
            <a:pPr lvl="1"/>
            <a:r>
              <a:rPr lang="en-US" dirty="0"/>
              <a:t>Sheet metal: $15</a:t>
            </a:r>
            <a:endParaRPr lang="en-US" sz="2400" dirty="0"/>
          </a:p>
          <a:p>
            <a:pPr lvl="1"/>
            <a:r>
              <a:rPr lang="en-US" dirty="0" smtClean="0"/>
              <a:t>Other materials</a:t>
            </a:r>
            <a:r>
              <a:rPr lang="en-US" dirty="0"/>
              <a:t>: $</a:t>
            </a:r>
            <a:r>
              <a:rPr lang="en-US" dirty="0" smtClean="0"/>
              <a:t>30</a:t>
            </a:r>
          </a:p>
          <a:p>
            <a:r>
              <a:rPr lang="en-US" dirty="0" smtClean="0"/>
              <a:t>Concentrated Solar Cooker</a:t>
            </a:r>
          </a:p>
          <a:p>
            <a:pPr lvl="1"/>
            <a:r>
              <a:rPr lang="en-US" dirty="0"/>
              <a:t>Online resources requiring viewing fee: n/a</a:t>
            </a:r>
            <a:endParaRPr lang="en-US" sz="2400" dirty="0"/>
          </a:p>
          <a:p>
            <a:pPr lvl="1"/>
            <a:r>
              <a:rPr lang="en-US" dirty="0"/>
              <a:t>Potential material costs: n/a</a:t>
            </a:r>
            <a:endParaRPr lang="en-US" sz="2400" dirty="0"/>
          </a:p>
          <a:p>
            <a:pPr lvl="1"/>
            <a:r>
              <a:rPr lang="en-US" dirty="0"/>
              <a:t>Trip to Nicaragua over Spring Break: </a:t>
            </a:r>
            <a:r>
              <a:rPr lang="en-US" dirty="0" smtClean="0"/>
              <a:t>n/a</a:t>
            </a:r>
          </a:p>
          <a:p>
            <a:r>
              <a:rPr lang="en-US" dirty="0" smtClean="0"/>
              <a:t>Small Solar Oven</a:t>
            </a:r>
          </a:p>
          <a:p>
            <a:pPr lvl="1"/>
            <a:r>
              <a:rPr lang="en-US" dirty="0"/>
              <a:t>Small sheets of glass: $20</a:t>
            </a:r>
            <a:endParaRPr lang="en-US" sz="2400" dirty="0"/>
          </a:p>
          <a:p>
            <a:pPr lvl="1"/>
            <a:r>
              <a:rPr lang="en-US" dirty="0"/>
              <a:t>Wood/fiberboard: $20</a:t>
            </a:r>
            <a:endParaRPr lang="en-US" sz="2400" dirty="0"/>
          </a:p>
          <a:p>
            <a:pPr lvl="1"/>
            <a:r>
              <a:rPr lang="en-US" dirty="0"/>
              <a:t>Sheet metal and paint:  $10</a:t>
            </a:r>
            <a:endParaRPr lang="en-US" sz="2400" dirty="0"/>
          </a:p>
          <a:p>
            <a:pPr lvl="1"/>
            <a:r>
              <a:rPr lang="en-US" dirty="0"/>
              <a:t>Rice hulls/wood shavings: free</a:t>
            </a:r>
            <a:endParaRPr lang="en-US" sz="2400" dirty="0"/>
          </a:p>
          <a:p>
            <a:pPr lvl="1"/>
            <a:r>
              <a:rPr lang="en-US" dirty="0"/>
              <a:t>Mineral wool: up to $10</a:t>
            </a:r>
            <a:endParaRPr lang="en-US" sz="2400" dirty="0"/>
          </a:p>
          <a:p>
            <a:pPr lvl="1"/>
            <a:r>
              <a:rPr lang="en-US" dirty="0"/>
              <a:t>Hinges, screws/bolts: available at </a:t>
            </a:r>
            <a:r>
              <a:rPr lang="en-US" dirty="0" smtClean="0"/>
              <a:t>lab</a:t>
            </a:r>
          </a:p>
          <a:p>
            <a:r>
              <a:rPr lang="en-US" dirty="0" smtClean="0"/>
              <a:t>Total Solar Oven Budget for Fall 2010 =</a:t>
            </a:r>
            <a:r>
              <a:rPr lang="en-US" dirty="0" smtClean="0"/>
              <a:t> $149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42177358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Subteams</a:t>
            </a:r>
            <a:r>
              <a:rPr lang="en-US" dirty="0" smtClean="0"/>
              <a:t> for Fall 2010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Insulation</a:t>
            </a:r>
          </a:p>
          <a:p>
            <a:r>
              <a:rPr lang="en-US" dirty="0" smtClean="0"/>
              <a:t>Concentrated Solar Cooker</a:t>
            </a:r>
          </a:p>
          <a:p>
            <a:r>
              <a:rPr lang="en-US" dirty="0" smtClean="0"/>
              <a:t>Small Solar Cooker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1684572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Insulation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419600"/>
          </a:xfrm>
        </p:spPr>
        <p:txBody>
          <a:bodyPr/>
          <a:lstStyle/>
          <a:p>
            <a:r>
              <a:rPr lang="en-US" dirty="0" smtClean="0"/>
              <a:t>Problem</a:t>
            </a:r>
          </a:p>
          <a:p>
            <a:pPr lvl="1"/>
            <a:r>
              <a:rPr lang="en-US" dirty="0" smtClean="0"/>
              <a:t>Reduction of box cooker efficiency after one year of operation</a:t>
            </a:r>
          </a:p>
          <a:p>
            <a:pPr lvl="1"/>
            <a:r>
              <a:rPr lang="en-US" dirty="0" smtClean="0"/>
              <a:t>Box cookers have life expectancy of 10-12 years</a:t>
            </a:r>
          </a:p>
          <a:p>
            <a:r>
              <a:rPr lang="en-US" dirty="0" smtClean="0"/>
              <a:t>Possible Cause</a:t>
            </a:r>
          </a:p>
          <a:p>
            <a:pPr lvl="1"/>
            <a:r>
              <a:rPr lang="en-US" dirty="0" smtClean="0"/>
              <a:t>Insulation settling</a:t>
            </a:r>
          </a:p>
          <a:p>
            <a:pPr lvl="1"/>
            <a:r>
              <a:rPr lang="en-US" dirty="0" smtClean="0"/>
              <a:t>Breakdown of resin (absorbs more water)</a:t>
            </a:r>
            <a:endParaRPr lang="en-US" dirty="0"/>
          </a:p>
          <a:p>
            <a:pPr lvl="1"/>
            <a:r>
              <a:rPr lang="en-US" dirty="0" smtClean="0"/>
              <a:t>No longer prevents convective heat transfer</a:t>
            </a:r>
          </a:p>
          <a:p>
            <a:pPr lvl="1"/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10513285" y="2540327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0696196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Insulation: Criteria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76800"/>
          </a:xfrm>
        </p:spPr>
        <p:txBody>
          <a:bodyPr numCol="2">
            <a:normAutofit fontScale="92500" lnSpcReduction="20000"/>
          </a:bodyPr>
          <a:lstStyle/>
          <a:p>
            <a:pPr>
              <a:buNone/>
            </a:pPr>
            <a:r>
              <a:rPr lang="en-US" sz="3429" dirty="0" smtClean="0"/>
              <a:t> Technical</a:t>
            </a:r>
          </a:p>
          <a:p>
            <a:r>
              <a:rPr lang="en-US" dirty="0" smtClean="0"/>
              <a:t>M</a:t>
            </a:r>
            <a:r>
              <a:rPr lang="en-US" dirty="0" smtClean="0"/>
              <a:t>aterial </a:t>
            </a:r>
            <a:r>
              <a:rPr lang="en-US" dirty="0" smtClean="0"/>
              <a:t>must perform equal to or superior to the current </a:t>
            </a:r>
            <a:r>
              <a:rPr lang="en-US" dirty="0" smtClean="0"/>
              <a:t>material  </a:t>
            </a:r>
          </a:p>
          <a:p>
            <a:pPr>
              <a:buNone/>
            </a:pPr>
            <a:r>
              <a:rPr lang="en-US" sz="3429" dirty="0" smtClean="0"/>
              <a:t>Social</a:t>
            </a:r>
          </a:p>
          <a:p>
            <a:r>
              <a:rPr lang="en-US" dirty="0" smtClean="0"/>
              <a:t>M</a:t>
            </a:r>
            <a:r>
              <a:rPr lang="en-US" dirty="0" smtClean="0"/>
              <a:t>ust </a:t>
            </a:r>
            <a:r>
              <a:rPr lang="en-US" dirty="0" smtClean="0"/>
              <a:t>effectively explain the benefits of </a:t>
            </a:r>
            <a:r>
              <a:rPr lang="en-US" dirty="0" smtClean="0"/>
              <a:t>using </a:t>
            </a:r>
            <a:r>
              <a:rPr lang="en-US" dirty="0" smtClean="0"/>
              <a:t>new material to the Nicaraguan </a:t>
            </a:r>
            <a:r>
              <a:rPr lang="en-US" dirty="0" smtClean="0"/>
              <a:t>women</a:t>
            </a:r>
          </a:p>
          <a:p>
            <a:pPr>
              <a:buNone/>
            </a:pPr>
            <a:r>
              <a:rPr lang="en-US" sz="3429" dirty="0" smtClean="0"/>
              <a:t>Economic</a:t>
            </a:r>
          </a:p>
          <a:p>
            <a:r>
              <a:rPr lang="en-US" dirty="0" smtClean="0"/>
              <a:t>The materials used for the insulation must be both inexpensive and readily available in Nicaragua.   </a:t>
            </a:r>
          </a:p>
          <a:p>
            <a:pPr>
              <a:buNone/>
            </a:pPr>
            <a:r>
              <a:rPr lang="en-US" sz="3429" dirty="0" smtClean="0"/>
              <a:t>Environmental</a:t>
            </a:r>
            <a:endParaRPr lang="en-US" sz="3429" dirty="0" smtClean="0"/>
          </a:p>
          <a:p>
            <a:r>
              <a:rPr lang="en-US" dirty="0" smtClean="0"/>
              <a:t>Ensure </a:t>
            </a:r>
            <a:r>
              <a:rPr lang="en-US" dirty="0" smtClean="0"/>
              <a:t>all material and energy inputs and outputs are as inherently nonhazardous as </a:t>
            </a:r>
            <a:r>
              <a:rPr lang="en-US" dirty="0" smtClean="0"/>
              <a:t>possible</a:t>
            </a:r>
          </a:p>
          <a:p>
            <a:r>
              <a:rPr lang="en-US" dirty="0" smtClean="0"/>
              <a:t>A</a:t>
            </a:r>
            <a:r>
              <a:rPr lang="en-US" dirty="0" smtClean="0"/>
              <a:t>ttempt </a:t>
            </a:r>
            <a:r>
              <a:rPr lang="en-US" dirty="0" smtClean="0"/>
              <a:t>to design the products, processes, and systems to maximize mass, energy, space, and time efficiency. 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Insulation: Tasks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Investigate the source of the problem</a:t>
            </a:r>
          </a:p>
          <a:p>
            <a:r>
              <a:rPr lang="en-US" dirty="0" smtClean="0"/>
              <a:t>Investigate possible solutions</a:t>
            </a:r>
          </a:p>
          <a:p>
            <a:r>
              <a:rPr lang="en-US" dirty="0" smtClean="0"/>
              <a:t>Identify alternate materials for insulation</a:t>
            </a:r>
          </a:p>
          <a:p>
            <a:r>
              <a:rPr lang="en-US" dirty="0" smtClean="0"/>
              <a:t>Design and construct experiment</a:t>
            </a:r>
          </a:p>
          <a:p>
            <a:r>
              <a:rPr lang="en-US" dirty="0" smtClean="0"/>
              <a:t>Conduct experimental testing</a:t>
            </a:r>
          </a:p>
          <a:p>
            <a:r>
              <a:rPr lang="en-US" dirty="0" smtClean="0"/>
              <a:t>Data analysis</a:t>
            </a:r>
          </a:p>
          <a:p>
            <a:r>
              <a:rPr lang="en-US" dirty="0" smtClean="0"/>
              <a:t>Communicate with Nicaraguan Community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2571145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Insulation: Experimental </a:t>
            </a:r>
            <a:r>
              <a:rPr lang="en-US" dirty="0" smtClean="0"/>
              <a:t>Setup</a:t>
            </a:r>
            <a:endParaRPr lang="en-US" dirty="0"/>
          </a:p>
        </p:txBody>
      </p:sp>
      <p:pic>
        <p:nvPicPr>
          <p:cNvPr id="11266" name="Picture 2" descr="https://confluence.cornell.edu/download/attachments/118754694/diagram%20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-20399" r="-20399"/>
          <a:stretch>
            <a:fillRect/>
          </a:stretch>
        </p:blipFill>
        <p:spPr bwMode="auto"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7569283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Insulation: Gantt </a:t>
            </a:r>
            <a:r>
              <a:rPr lang="en-US" dirty="0" smtClean="0"/>
              <a:t>Chart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549275" y="1600200"/>
          <a:ext cx="8042275" cy="4343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4767565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Criteria for Success!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Did we reach any conclusions?</a:t>
            </a:r>
          </a:p>
          <a:p>
            <a:r>
              <a:rPr lang="en-US" dirty="0" smtClean="0"/>
              <a:t>Is the insulation effective?</a:t>
            </a:r>
          </a:p>
          <a:p>
            <a:r>
              <a:rPr lang="en-US" dirty="0" smtClean="0"/>
              <a:t>Is the new method economical?</a:t>
            </a:r>
          </a:p>
          <a:p>
            <a:r>
              <a:rPr lang="en-US" dirty="0" smtClean="0"/>
              <a:t>Is the new method sustainable?</a:t>
            </a:r>
          </a:p>
          <a:p>
            <a:r>
              <a:rPr lang="en-US" dirty="0" smtClean="0"/>
              <a:t>Did we communicate with the community in Nicaragua?</a:t>
            </a:r>
          </a:p>
          <a:p>
            <a:r>
              <a:rPr lang="en-US" dirty="0" smtClean="0"/>
              <a:t>Did we have fun?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31771700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Concentrated Cooker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sz="2800" i="1" dirty="0" smtClean="0"/>
              <a:t>Problem</a:t>
            </a:r>
          </a:p>
          <a:p>
            <a:pPr>
              <a:buNone/>
            </a:pPr>
            <a:r>
              <a:rPr lang="en-US" sz="2800" i="1" dirty="0"/>
              <a:t>	</a:t>
            </a:r>
            <a:r>
              <a:rPr lang="en-US" sz="2800" dirty="0" smtClean="0"/>
              <a:t>Current solar box cookers do not reach high enough temperatures to fry foods (i.e. tortillas)</a:t>
            </a:r>
            <a:endParaRPr lang="en-US" sz="2800" i="1" dirty="0" smtClean="0"/>
          </a:p>
          <a:p>
            <a:r>
              <a:rPr lang="en-US" sz="2800" i="1" dirty="0" smtClean="0"/>
              <a:t>Approach</a:t>
            </a:r>
          </a:p>
          <a:p>
            <a:pPr>
              <a:buNone/>
            </a:pPr>
            <a:r>
              <a:rPr lang="en-US" sz="2800" i="1" dirty="0"/>
              <a:t>	</a:t>
            </a:r>
            <a:r>
              <a:rPr lang="en-US" sz="2800" dirty="0" smtClean="0"/>
              <a:t>Research 3D parabolic cookers in order to create and execute an optimal design for the Nicaraguan women</a:t>
            </a:r>
            <a:endParaRPr lang="en-US" sz="2800" i="1" dirty="0" smtClean="0"/>
          </a:p>
          <a:p>
            <a:r>
              <a:rPr lang="en-US" sz="2800" i="1" dirty="0" smtClean="0"/>
              <a:t>Measure</a:t>
            </a:r>
          </a:p>
          <a:p>
            <a:pPr>
              <a:buNone/>
            </a:pPr>
            <a:r>
              <a:rPr lang="en-US" sz="2800" i="1" dirty="0"/>
              <a:t>	</a:t>
            </a:r>
            <a:r>
              <a:rPr lang="en-US" sz="2800" dirty="0" smtClean="0"/>
              <a:t>Determine prototype’s ability to effectively fry food (temperature readings), as well as its buildability</a:t>
            </a:r>
            <a:endParaRPr lang="en-US" sz="2800" i="1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63430606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Breeze">
  <a:themeElements>
    <a:clrScheme name="Origin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Breeze">
      <a:majorFont>
        <a:latin typeface="News Gothic MT"/>
        <a:ea typeface=""/>
        <a:cs typeface=""/>
        <a:font script="Jpan" typeface="ＭＳ Ｐゴシック"/>
      </a:majorFont>
      <a:minorFont>
        <a:latin typeface="News Gothic MT"/>
        <a:ea typeface=""/>
        <a:cs typeface=""/>
        <a:font script="Jpan" typeface="ＭＳ Ｐゴシック"/>
      </a:minorFont>
    </a:fontScheme>
    <a:fmtScheme name="Breeze">
      <a:fillStyleLst>
        <a:solidFill>
          <a:schemeClr val="phClr"/>
        </a:solidFill>
        <a:gradFill rotWithShape="1">
          <a:gsLst>
            <a:gs pos="31000">
              <a:schemeClr val="phClr">
                <a:tint val="100000"/>
                <a:shade val="100000"/>
                <a:satMod val="120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shade val="100000"/>
                <a:satMod val="120000"/>
              </a:schemeClr>
            </a:gs>
            <a:gs pos="69000">
              <a:schemeClr val="phClr">
                <a:tint val="80000"/>
                <a:shade val="100000"/>
                <a:satMod val="150000"/>
              </a:schemeClr>
            </a:gs>
            <a:gs pos="100000">
              <a:schemeClr val="phClr">
                <a:tint val="50000"/>
                <a:shade val="100000"/>
                <a:satMod val="15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dbl" algn="ctr">
          <a:solidFill>
            <a:schemeClr val="phClr"/>
          </a:solidFill>
          <a:prstDash val="solid"/>
        </a:ln>
        <a:ln w="31750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63500" dist="25400" dir="5400000" sx="101000" sy="101000" rotWithShape="0">
              <a:srgbClr val="000000">
                <a:alpha val="40000"/>
              </a:srgbClr>
            </a:outerShdw>
          </a:effectLst>
        </a:effectStyle>
        <a:effectStyle>
          <a:effectLst>
            <a:innerShdw blurRad="127000" dist="25400" dir="13500000">
              <a:srgbClr val="C0C0C0">
                <a:alpha val="75000"/>
              </a:srgbClr>
            </a:innerShdw>
            <a:outerShdw blurRad="88900" dist="25400" dir="5400000" sx="102000" sy="102000" algn="ctr" rotWithShape="0">
              <a:srgbClr val="C0C0C0">
                <a:alpha val="40000"/>
              </a:srgbClr>
            </a:outerShdw>
          </a:effectLst>
          <a:scene3d>
            <a:camera prst="perspectiveLeft" fov="300000"/>
            <a:lightRig rig="soft" dir="l">
              <a:rot lat="0" lon="0" rev="4200000"/>
            </a:lightRig>
          </a:scene3d>
          <a:sp3d extrusionH="38100" prstMaterial="powder">
            <a:bevelT w="50800" h="88900" prst="convex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40000"/>
                <a:satMod val="400000"/>
              </a:schemeClr>
              <a:schemeClr val="phClr">
                <a:tint val="10000"/>
                <a:satMod val="200000"/>
              </a:schemeClr>
            </a:duotone>
          </a:blip>
          <a:stretch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Breeze.thmx</Template>
  <TotalTime>42</TotalTime>
  <Words>608</Words>
  <Application>Microsoft Macintosh PowerPoint</Application>
  <PresentationFormat>On-screen Show (4:3)</PresentationFormat>
  <Paragraphs>115</Paragraphs>
  <Slides>16</Slides>
  <Notes>3</Notes>
  <HiddenSlides>0</HiddenSlides>
  <MMClips>0</MMClips>
  <ScaleCrop>false</ScaleCrop>
  <HeadingPairs>
    <vt:vector size="4" baseType="variant">
      <vt:variant>
        <vt:lpstr>Design Template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Breeze</vt:lpstr>
      <vt:lpstr>Solar Lovin'</vt:lpstr>
      <vt:lpstr>Subteams for Fall 2010</vt:lpstr>
      <vt:lpstr>Insulation</vt:lpstr>
      <vt:lpstr>Insulation: Criteria</vt:lpstr>
      <vt:lpstr>Insulation: Tasks</vt:lpstr>
      <vt:lpstr>Insulation: Experimental Setup</vt:lpstr>
      <vt:lpstr>Insulation: Gantt Chart</vt:lpstr>
      <vt:lpstr>Criteria for Success!</vt:lpstr>
      <vt:lpstr>Concentrated Cooker</vt:lpstr>
      <vt:lpstr>Concentrated Cooker: Criteria</vt:lpstr>
      <vt:lpstr>Concentrated Cooker: Gantt Chart</vt:lpstr>
      <vt:lpstr>Small Solar Oven: Problem</vt:lpstr>
      <vt:lpstr>Small Solar Oven: Criteria</vt:lpstr>
      <vt:lpstr>Small Solar Oven: Gantt Chart</vt:lpstr>
      <vt:lpstr>Criteria for Success</vt:lpstr>
      <vt:lpstr>Solar Oven Budget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Solar Lovin'</dc:title>
  <dc:creator>CIT Lab User</dc:creator>
  <cp:lastModifiedBy>Rachel Philipson</cp:lastModifiedBy>
  <cp:revision>3</cp:revision>
  <dcterms:created xsi:type="dcterms:W3CDTF">2010-10-07T01:55:46Z</dcterms:created>
  <dcterms:modified xsi:type="dcterms:W3CDTF">2010-10-07T02:24:28Z</dcterms:modified>
</cp:coreProperties>
</file>