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slides/slide47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36.xml" ContentType="application/vnd.openxmlformats-officedocument.presentationml.slide+xml"/>
  <Override PartName="/ppt/slides/slide54.xml" ContentType="application/vnd.openxmlformats-officedocument.presentationml.slide+xml"/>
  <Override PartName="/ppt/slideLayouts/slideLayout6.xml" ContentType="application/vnd.openxmlformats-officedocument.presentationml.slideLayout+xml"/>
  <Override PartName="/ppt/notesSlides/notesSlide38.xml" ContentType="application/vnd.openxmlformats-officedocument.presentationml.notesSlide+xml"/>
  <Override PartName="/ppt/notesSlides/notesSlide49.xml" ContentType="application/vnd.openxmlformats-officedocument.presentationml.notesSlide+xml"/>
  <Override PartName="/ppt/slides/slide25.xml" ContentType="application/vnd.openxmlformats-officedocument.presentationml.slide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notesSlides/notesSlide27.xml" ContentType="application/vnd.openxmlformats-officedocument.presentationml.notesSlide+xml"/>
  <Override PartName="/ppt/notesSlides/notesSlide45.xml" ContentType="application/vnd.openxmlformats-officedocument.presentationml.notesSlide+xml"/>
  <Default Extension="xml" ContentType="application/xml"/>
  <Override PartName="/ppt/slides/slide14.xml" ContentType="application/vnd.openxmlformats-officedocument.presentationml.slide+xml"/>
  <Override PartName="/ppt/slides/slide32.xml" ContentType="application/vnd.openxmlformats-officedocument.presentationml.slide+xml"/>
  <Override PartName="/ppt/slides/slide50.xml" ContentType="application/vnd.openxmlformats-officedocument.presentationml.slide+xml"/>
  <Override PartName="/ppt/notesMasters/notesMaster1.xml" ContentType="application/vnd.openxmlformats-officedocument.presentationml.notesMaster+xml"/>
  <Override PartName="/ppt/theme/themeOverride1.xml" ContentType="application/vnd.openxmlformats-officedocument.themeOverride+xml"/>
  <Override PartName="/ppt/notesSlides/notesSlide16.xml" ContentType="application/vnd.openxmlformats-officedocument.presentationml.notesSlide+xml"/>
  <Override PartName="/ppt/notesSlides/notesSlide34.xml" ContentType="application/vnd.openxmlformats-officedocument.presentationml.notesSlide+xml"/>
  <Override PartName="/ppt/slides/slide1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notesSlides/notesSlide23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7.xml" ContentType="application/vnd.openxmlformats-officedocument.presentationml.notesSlide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5.xml" ContentType="application/vnd.openxmlformats-officedocument.presentationml.notesSlide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slides/slide55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9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8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s/slide53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notesSlides/notesSlide1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46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Layouts/slideLayout1.xml" ContentType="application/vnd.openxmlformats-officedocument.presentationml.slideLayout+xml"/>
  <Override PartName="/ppt/theme/themeOverride2.xml" ContentType="application/vnd.openxmlformats-officedocument.themeOverride+xml"/>
  <Override PartName="/ppt/notesSlides/notesSlide15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44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notesSlides/notesSlide13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51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6.xml" ContentType="application/vnd.openxmlformats-officedocument.presentationml.notesSlide+xml"/>
  <Override PartName="/ppt/slides/slide8.xml" ContentType="application/vnd.openxmlformats-officedocument.presentationml.slide+xml"/>
  <Override PartName="/ppt/slides/slide49.xml" ContentType="application/vnd.openxmlformats-officedocument.presentationml.slide+xml"/>
  <Override PartName="/ppt/handoutMasters/handoutMaster1.xml" ContentType="application/vnd.openxmlformats-officedocument.presentationml.handoutMaster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s/slide45.xml" ContentType="application/vnd.openxmlformats-officedocument.presentationml.slide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notesSlides/notesSlide29.xml" ContentType="application/vnd.openxmlformats-officedocument.presentationml.notesSlide+xml"/>
  <Override PartName="/ppt/notesSlides/notesSlide47.xml" ContentType="application/vnd.openxmlformats-officedocument.presentationml.notesSlid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34.xml" ContentType="application/vnd.openxmlformats-officedocument.presentationml.slide+xml"/>
  <Override PartName="/ppt/slides/slide52.xml" ContentType="application/vnd.openxmlformats-officedocument.presentationml.slide+xml"/>
  <Default Extension="wmf" ContentType="image/x-wmf"/>
  <Override PartName="/ppt/notesSlides/notesSlide18.xml" ContentType="application/vnd.openxmlformats-officedocument.presentationml.notesSlide+xml"/>
  <Override PartName="/ppt/notesSlides/notesSlide36.xml" ContentType="application/vnd.openxmlformats-officedocument.presentationml.notesSlide+xml"/>
  <Default Extension="rels" ContentType="application/vnd.openxmlformats-package.relationships+xml"/>
  <Override PartName="/ppt/slides/slide23.xml" ContentType="application/vnd.openxmlformats-officedocument.presentationml.slide+xml"/>
  <Override PartName="/ppt/slides/slide41.xml" ContentType="application/vnd.openxmlformats-officedocument.presentationml.slide+xml"/>
  <Override PartName="/ppt/notesSlides/notesSlide25.xml" ContentType="application/vnd.openxmlformats-officedocument.presentationml.notesSlide+xml"/>
  <Override PartName="/ppt/notesSlides/notesSlide43.xml" ContentType="application/vnd.openxmlformats-officedocument.presentationml.notesSlide+xml"/>
  <Override PartName="/ppt/slides/slide12.xml" ContentType="application/vnd.openxmlformats-officedocument.presentationml.slide+xml"/>
  <Override PartName="/ppt/slides/slide30.xml" ContentType="application/vnd.openxmlformats-officedocument.presentationml.slide+xml"/>
  <Override PartName="/ppt/slideLayouts/slideLayout11.xml" ContentType="application/vnd.openxmlformats-officedocument.presentationml.slideLayout+xml"/>
  <Override PartName="/ppt/notesSlides/notesSlide14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10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57"/>
  </p:notesMasterIdLst>
  <p:handoutMasterIdLst>
    <p:handoutMasterId r:id="rId58"/>
  </p:handoutMasterIdLst>
  <p:sldIdLst>
    <p:sldId id="256" r:id="rId2"/>
    <p:sldId id="280" r:id="rId3"/>
    <p:sldId id="281" r:id="rId4"/>
    <p:sldId id="282" r:id="rId5"/>
    <p:sldId id="315" r:id="rId6"/>
    <p:sldId id="283" r:id="rId7"/>
    <p:sldId id="284" r:id="rId8"/>
    <p:sldId id="285" r:id="rId9"/>
    <p:sldId id="287" r:id="rId10"/>
    <p:sldId id="288" r:id="rId11"/>
    <p:sldId id="289" r:id="rId12"/>
    <p:sldId id="290" r:id="rId13"/>
    <p:sldId id="291" r:id="rId14"/>
    <p:sldId id="292" r:id="rId15"/>
    <p:sldId id="293" r:id="rId16"/>
    <p:sldId id="294" r:id="rId17"/>
    <p:sldId id="295" r:id="rId18"/>
    <p:sldId id="296" r:id="rId19"/>
    <p:sldId id="297" r:id="rId20"/>
    <p:sldId id="298" r:id="rId21"/>
    <p:sldId id="331" r:id="rId22"/>
    <p:sldId id="300" r:id="rId23"/>
    <p:sldId id="263" r:id="rId24"/>
    <p:sldId id="271" r:id="rId25"/>
    <p:sldId id="264" r:id="rId26"/>
    <p:sldId id="272" r:id="rId27"/>
    <p:sldId id="266" r:id="rId28"/>
    <p:sldId id="273" r:id="rId29"/>
    <p:sldId id="265" r:id="rId30"/>
    <p:sldId id="276" r:id="rId31"/>
    <p:sldId id="267" r:id="rId32"/>
    <p:sldId id="277" r:id="rId33"/>
    <p:sldId id="274" r:id="rId34"/>
    <p:sldId id="278" r:id="rId35"/>
    <p:sldId id="312" r:id="rId36"/>
    <p:sldId id="313" r:id="rId37"/>
    <p:sldId id="275" r:id="rId38"/>
    <p:sldId id="279" r:id="rId39"/>
    <p:sldId id="314" r:id="rId40"/>
    <p:sldId id="317" r:id="rId41"/>
    <p:sldId id="318" r:id="rId42"/>
    <p:sldId id="319" r:id="rId43"/>
    <p:sldId id="320" r:id="rId44"/>
    <p:sldId id="321" r:id="rId45"/>
    <p:sldId id="323" r:id="rId46"/>
    <p:sldId id="324" r:id="rId47"/>
    <p:sldId id="334" r:id="rId48"/>
    <p:sldId id="325" r:id="rId49"/>
    <p:sldId id="326" r:id="rId50"/>
    <p:sldId id="329" r:id="rId51"/>
    <p:sldId id="327" r:id="rId52"/>
    <p:sldId id="328" r:id="rId53"/>
    <p:sldId id="335" r:id="rId54"/>
    <p:sldId id="332" r:id="rId55"/>
    <p:sldId id="333" r:id="rId56"/>
  </p:sldIdLst>
  <p:sldSz cx="9144000" cy="6858000" type="screen4x3"/>
  <p:notesSz cx="6858000" cy="92964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clrMru>
    <a:srgbClr val="FFFFFF"/>
    <a:srgbClr val="0000FF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86522" autoAdjust="0"/>
  </p:normalViewPr>
  <p:slideViewPr>
    <p:cSldViewPr>
      <p:cViewPr varScale="1">
        <p:scale>
          <a:sx n="93" d="100"/>
          <a:sy n="93" d="100"/>
        </p:scale>
        <p:origin x="-504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notesMaster" Target="notesMasters/notesMaster1.xml"/><Relationship Id="rId61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6482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6482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4AEB098-7A97-461E-A5D7-C5922DB05367}" type="datetimeFigureOut">
              <a:rPr lang="en-US" smtClean="0"/>
              <a:pPr/>
              <a:t>11/4/2010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967"/>
            <a:ext cx="2971800" cy="4648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829967"/>
            <a:ext cx="2971800" cy="4648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A6EA2DE-3B10-4453-9EB4-EE47EBA7BCC6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6482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6482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cs typeface="+mn-cs"/>
              </a:defRPr>
            </a:lvl1pPr>
          </a:lstStyle>
          <a:p>
            <a:pPr>
              <a:defRPr/>
            </a:pPr>
            <a:fld id="{51659591-8B00-402B-988E-31715C540CD5}" type="datetimeFigureOut">
              <a:rPr lang="en-US"/>
              <a:pPr>
                <a:defRPr/>
              </a:pPr>
              <a:t>11/4/2010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04900" y="696913"/>
            <a:ext cx="46482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15790"/>
            <a:ext cx="5486400" cy="418338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US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2971800" cy="4648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829967"/>
            <a:ext cx="2971800" cy="4648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cs typeface="+mn-cs"/>
              </a:defRPr>
            </a:lvl1pPr>
          </a:lstStyle>
          <a:p>
            <a:pPr>
              <a:defRPr/>
            </a:pPr>
            <a:fld id="{67BBC9EE-DEF8-4B34-BC7E-2D690F1C1CC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69527333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7BBC9EE-DEF8-4B34-BC7E-2D690F1C1CCF}" type="slidenum">
              <a:rPr lang="en-US" smtClean="0"/>
              <a:pPr>
                <a:defRPr/>
              </a:pPr>
              <a:t>1</a:t>
            </a:fld>
            <a:endParaRPr 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7BBC9EE-DEF8-4B34-BC7E-2D690F1C1CCF}" type="slidenum">
              <a:rPr lang="en-US" smtClean="0"/>
              <a:pPr>
                <a:defRPr/>
              </a:pPr>
              <a:t>10</a:t>
            </a:fld>
            <a:endParaRPr 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7BBC9EE-DEF8-4B34-BC7E-2D690F1C1CCF}" type="slidenum">
              <a:rPr lang="en-US" smtClean="0"/>
              <a:pPr>
                <a:defRPr/>
              </a:pPr>
              <a:t>11</a:t>
            </a:fld>
            <a:endParaRPr 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7BBC9EE-DEF8-4B34-BC7E-2D690F1C1CCF}" type="slidenum">
              <a:rPr lang="en-US" smtClean="0"/>
              <a:pPr>
                <a:defRPr/>
              </a:pPr>
              <a:t>12</a:t>
            </a:fld>
            <a:endParaRPr 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7BBC9EE-DEF8-4B34-BC7E-2D690F1C1CCF}" type="slidenum">
              <a:rPr lang="en-US" smtClean="0"/>
              <a:pPr>
                <a:defRPr/>
              </a:pPr>
              <a:t>13</a:t>
            </a:fld>
            <a:endParaRPr 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7BBC9EE-DEF8-4B34-BC7E-2D690F1C1CCF}" type="slidenum">
              <a:rPr lang="en-US" smtClean="0"/>
              <a:pPr>
                <a:defRPr/>
              </a:pPr>
              <a:t>14</a:t>
            </a:fld>
            <a:endParaRPr 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7BBC9EE-DEF8-4B34-BC7E-2D690F1C1CCF}" type="slidenum">
              <a:rPr lang="en-US" smtClean="0"/>
              <a:pPr>
                <a:defRPr/>
              </a:pPr>
              <a:t>15</a:t>
            </a:fld>
            <a:endParaRPr lang="en-U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7BBC9EE-DEF8-4B34-BC7E-2D690F1C1CCF}" type="slidenum">
              <a:rPr lang="en-US" smtClean="0"/>
              <a:pPr>
                <a:defRPr/>
              </a:pPr>
              <a:t>16</a:t>
            </a:fld>
            <a:endParaRPr lang="en-US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7BBC9EE-DEF8-4B34-BC7E-2D690F1C1CCF}" type="slidenum">
              <a:rPr lang="en-US" smtClean="0"/>
              <a:pPr>
                <a:defRPr/>
              </a:pPr>
              <a:t>17</a:t>
            </a:fld>
            <a:endParaRPr lang="en-US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7BBC9EE-DEF8-4B34-BC7E-2D690F1C1CCF}" type="slidenum">
              <a:rPr lang="en-US" smtClean="0"/>
              <a:pPr>
                <a:defRPr/>
              </a:pPr>
              <a:t>18</a:t>
            </a:fld>
            <a:endParaRPr lang="en-US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7BBC9EE-DEF8-4B34-BC7E-2D690F1C1CCF}" type="slidenum">
              <a:rPr lang="en-US" smtClean="0"/>
              <a:pPr>
                <a:defRPr/>
              </a:pPr>
              <a:t>19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7BBC9EE-DEF8-4B34-BC7E-2D690F1C1CCF}" type="slidenum">
              <a:rPr lang="en-US" smtClean="0"/>
              <a:pPr>
                <a:defRPr/>
              </a:pPr>
              <a:t>2</a:t>
            </a:fld>
            <a:endParaRPr lang="en-US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7BBC9EE-DEF8-4B34-BC7E-2D690F1C1CCF}" type="slidenum">
              <a:rPr lang="en-US" smtClean="0"/>
              <a:pPr>
                <a:defRPr/>
              </a:pPr>
              <a:t>20</a:t>
            </a:fld>
            <a:endParaRPr lang="en-US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7BBC9EE-DEF8-4B34-BC7E-2D690F1C1CCF}" type="slidenum">
              <a:rPr lang="en-US" smtClean="0"/>
              <a:pPr>
                <a:defRPr/>
              </a:pPr>
              <a:t>22</a:t>
            </a:fld>
            <a:endParaRPr lang="en-US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7BBC9EE-DEF8-4B34-BC7E-2D690F1C1CCF}" type="slidenum">
              <a:rPr lang="en-US" smtClean="0"/>
              <a:pPr>
                <a:defRPr/>
              </a:pPr>
              <a:t>23</a:t>
            </a:fld>
            <a:endParaRPr lang="en-US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7BBC9EE-DEF8-4B34-BC7E-2D690F1C1CCF}" type="slidenum">
              <a:rPr lang="en-US" smtClean="0"/>
              <a:pPr>
                <a:defRPr/>
              </a:pPr>
              <a:t>24</a:t>
            </a:fld>
            <a:endParaRPr lang="en-US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7BBC9EE-DEF8-4B34-BC7E-2D690F1C1CCF}" type="slidenum">
              <a:rPr lang="en-US" smtClean="0"/>
              <a:pPr>
                <a:defRPr/>
              </a:pPr>
              <a:t>25</a:t>
            </a:fld>
            <a:endParaRPr lang="en-US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7BBC9EE-DEF8-4B34-BC7E-2D690F1C1CCF}" type="slidenum">
              <a:rPr lang="en-US" smtClean="0"/>
              <a:pPr>
                <a:defRPr/>
              </a:pPr>
              <a:t>26</a:t>
            </a:fld>
            <a:endParaRPr lang="en-US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7BBC9EE-DEF8-4B34-BC7E-2D690F1C1CCF}" type="slidenum">
              <a:rPr lang="en-US" smtClean="0"/>
              <a:pPr>
                <a:defRPr/>
              </a:pPr>
              <a:t>27</a:t>
            </a:fld>
            <a:endParaRPr lang="en-US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7BBC9EE-DEF8-4B34-BC7E-2D690F1C1CCF}" type="slidenum">
              <a:rPr lang="en-US" smtClean="0"/>
              <a:pPr>
                <a:defRPr/>
              </a:pPr>
              <a:t>28</a:t>
            </a:fld>
            <a:endParaRPr lang="en-US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7BBC9EE-DEF8-4B34-BC7E-2D690F1C1CCF}" type="slidenum">
              <a:rPr lang="en-US" smtClean="0"/>
              <a:pPr>
                <a:defRPr/>
              </a:pPr>
              <a:t>29</a:t>
            </a:fld>
            <a:endParaRPr lang="en-US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7BBC9EE-DEF8-4B34-BC7E-2D690F1C1CCF}" type="slidenum">
              <a:rPr lang="en-US" smtClean="0"/>
              <a:pPr>
                <a:defRPr/>
              </a:pPr>
              <a:t>30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7BBC9EE-DEF8-4B34-BC7E-2D690F1C1CCF}" type="slidenum">
              <a:rPr lang="en-US" smtClean="0"/>
              <a:pPr>
                <a:defRPr/>
              </a:pPr>
              <a:t>3</a:t>
            </a:fld>
            <a:endParaRPr lang="en-US"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7BBC9EE-DEF8-4B34-BC7E-2D690F1C1CCF}" type="slidenum">
              <a:rPr lang="en-US" smtClean="0"/>
              <a:pPr>
                <a:defRPr/>
              </a:pPr>
              <a:t>31</a:t>
            </a:fld>
            <a:endParaRPr lang="en-US"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7BBC9EE-DEF8-4B34-BC7E-2D690F1C1CCF}" type="slidenum">
              <a:rPr lang="en-US" smtClean="0"/>
              <a:pPr>
                <a:defRPr/>
              </a:pPr>
              <a:t>32</a:t>
            </a:fld>
            <a:endParaRPr lang="en-US"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7BBC9EE-DEF8-4B34-BC7E-2D690F1C1CCF}" type="slidenum">
              <a:rPr lang="en-US" smtClean="0"/>
              <a:pPr>
                <a:defRPr/>
              </a:pPr>
              <a:t>33</a:t>
            </a:fld>
            <a:endParaRPr lang="en-US"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7BBC9EE-DEF8-4B34-BC7E-2D690F1C1CCF}" type="slidenum">
              <a:rPr lang="en-US" smtClean="0"/>
              <a:pPr>
                <a:defRPr/>
              </a:pPr>
              <a:t>34</a:t>
            </a:fld>
            <a:endParaRPr lang="en-US"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7BBC9EE-DEF8-4B34-BC7E-2D690F1C1CCF}" type="slidenum">
              <a:rPr lang="en-US" smtClean="0"/>
              <a:pPr>
                <a:defRPr/>
              </a:pPr>
              <a:t>35</a:t>
            </a:fld>
            <a:endParaRPr lang="en-US"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7BBC9EE-DEF8-4B34-BC7E-2D690F1C1CCF}" type="slidenum">
              <a:rPr lang="en-US" smtClean="0"/>
              <a:pPr>
                <a:defRPr/>
              </a:pPr>
              <a:t>36</a:t>
            </a:fld>
            <a:endParaRPr lang="en-US"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7BBC9EE-DEF8-4B34-BC7E-2D690F1C1CCF}" type="slidenum">
              <a:rPr lang="en-US" smtClean="0"/>
              <a:pPr>
                <a:defRPr/>
              </a:pPr>
              <a:t>37</a:t>
            </a:fld>
            <a:endParaRPr lang="en-US"/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7BBC9EE-DEF8-4B34-BC7E-2D690F1C1CCF}" type="slidenum">
              <a:rPr lang="en-US" smtClean="0"/>
              <a:pPr>
                <a:defRPr/>
              </a:pPr>
              <a:t>38</a:t>
            </a:fld>
            <a:endParaRPr lang="en-US"/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7BBC9EE-DEF8-4B34-BC7E-2D690F1C1CCF}" type="slidenum">
              <a:rPr lang="en-US" smtClean="0"/>
              <a:pPr>
                <a:defRPr/>
              </a:pPr>
              <a:t>39</a:t>
            </a:fld>
            <a:endParaRPr lang="en-US"/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7BBC9EE-DEF8-4B34-BC7E-2D690F1C1CCF}" type="slidenum">
              <a:rPr lang="en-US" smtClean="0"/>
              <a:pPr>
                <a:defRPr/>
              </a:pPr>
              <a:t>40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7BBC9EE-DEF8-4B34-BC7E-2D690F1C1CCF}" type="slidenum">
              <a:rPr lang="en-US" smtClean="0"/>
              <a:pPr>
                <a:defRPr/>
              </a:pPr>
              <a:t>4</a:t>
            </a:fld>
            <a:endParaRPr lang="en-US"/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7BBC9EE-DEF8-4B34-BC7E-2D690F1C1CCF}" type="slidenum">
              <a:rPr lang="en-US" smtClean="0"/>
              <a:pPr>
                <a:defRPr/>
              </a:pPr>
              <a:t>41</a:t>
            </a:fld>
            <a:endParaRPr lang="en-US"/>
          </a:p>
        </p:txBody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7BBC9EE-DEF8-4B34-BC7E-2D690F1C1CCF}" type="slidenum">
              <a:rPr lang="en-US" smtClean="0"/>
              <a:pPr>
                <a:defRPr/>
              </a:pPr>
              <a:t>42</a:t>
            </a:fld>
            <a:endParaRPr lang="en-US"/>
          </a:p>
        </p:txBody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CON: it does nothing for pressure recovery</a:t>
            </a:r>
          </a:p>
          <a:p>
            <a:r>
              <a:rPr lang="en-US" dirty="0" smtClean="0"/>
              <a:t>PRO: </a:t>
            </a:r>
            <a:r>
              <a:rPr lang="en-US" baseline="0" dirty="0" smtClean="0"/>
              <a:t>It gets rid of horizontal.  </a:t>
            </a:r>
          </a:p>
          <a:p>
            <a:r>
              <a:rPr lang="en-US" baseline="0" dirty="0" smtClean="0"/>
              <a:t>The smaller the orifice, the more it is directed downward. </a:t>
            </a:r>
            <a:r>
              <a:rPr lang="en-US" dirty="0" smtClean="0"/>
              <a:t>Smaller holes,</a:t>
            </a:r>
            <a:r>
              <a:rPr lang="en-US" baseline="0" dirty="0" smtClean="0"/>
              <a:t> but will this break up </a:t>
            </a:r>
            <a:r>
              <a:rPr lang="en-US" baseline="0" dirty="0" err="1" smtClean="0"/>
              <a:t>floc</a:t>
            </a:r>
            <a:r>
              <a:rPr lang="en-US" baseline="0" dirty="0" smtClean="0"/>
              <a:t>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7BBC9EE-DEF8-4B34-BC7E-2D690F1C1CCF}" type="slidenum">
              <a:rPr lang="en-US" smtClean="0"/>
              <a:pPr>
                <a:defRPr/>
              </a:pPr>
              <a:t>43</a:t>
            </a:fld>
            <a:endParaRPr lang="en-US"/>
          </a:p>
        </p:txBody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baseline="0" dirty="0" smtClean="0"/>
              <a:t>*more head loss through the orifice, very little pressure differential from first to last (b/c horizontal negligible)</a:t>
            </a:r>
          </a:p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Same size would allow straightening, smaller would help with pressure recovery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7BBC9EE-DEF8-4B34-BC7E-2D690F1C1CCF}" type="slidenum">
              <a:rPr lang="en-US" smtClean="0"/>
              <a:pPr>
                <a:defRPr/>
              </a:pPr>
              <a:t>44</a:t>
            </a:fld>
            <a:endParaRPr lang="en-US"/>
          </a:p>
        </p:txBody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0" i="0" u="none" strike="noStrike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PRO:</a:t>
            </a:r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0" i="0" u="none" strike="noStrike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All the velocity</a:t>
            </a:r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is going into the tube instead of across the top of the hole.  It </a:t>
            </a:r>
            <a:r>
              <a:rPr lang="en-US" sz="1200" b="0" i="0" u="none" strike="noStrike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creates a </a:t>
            </a:r>
            <a:r>
              <a:rPr lang="en-US" sz="1200" b="0" i="0" u="none" strike="noStrike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pitot</a:t>
            </a:r>
            <a:r>
              <a:rPr lang="en-US" sz="1200" b="0" i="0" u="none" strike="noStrike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tube, this relates the water to the EGL instead of the HGL, which is more constant.  </a:t>
            </a:r>
          </a:p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0" i="0" u="none" strike="noStrike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CON: vena </a:t>
            </a:r>
            <a:r>
              <a:rPr lang="en-US" sz="1200" b="0" i="0" u="none" strike="noStrike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contracta</a:t>
            </a:r>
            <a:r>
              <a:rPr lang="en-US" sz="1200" b="0" i="0" u="none" strike="noStrike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effects, you still</a:t>
            </a:r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have an energy created by forcing the flow to turn the corner.  Eliminated pressure recovery but energy dissipation issue.  Manufacturing and cost.</a:t>
            </a:r>
            <a:endParaRPr lang="en-US" sz="1200" b="0" i="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7BBC9EE-DEF8-4B34-BC7E-2D690F1C1CCF}" type="slidenum">
              <a:rPr lang="en-US" smtClean="0"/>
              <a:pPr>
                <a:defRPr/>
              </a:pPr>
              <a:t>45</a:t>
            </a:fld>
            <a:endParaRPr lang="en-US"/>
          </a:p>
        </p:txBody>
      </p:sp>
    </p:spTree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PRO: somewhat easy</a:t>
            </a:r>
            <a:r>
              <a:rPr lang="en-US" baseline="0" dirty="0" smtClean="0"/>
              <a:t> to manufacture, breaks up flow so it goes over and down.  The flow is no longer seeing the horizontal component of flow b/c it wraps around.</a:t>
            </a:r>
          </a:p>
          <a:p>
            <a:r>
              <a:rPr lang="en-US" baseline="0" dirty="0" smtClean="0"/>
              <a:t>CON: unknown flow patters (?) If these are big compared to the pipe, the velocity will have to increase (same Q, smaller A) </a:t>
            </a:r>
            <a:r>
              <a:rPr lang="en-US" baseline="0" dirty="0" smtClean="0">
                <a:sym typeface="Wingdings" pitchFamily="2" charset="2"/>
              </a:rPr>
              <a:t> so is there energy dissipation?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7BBC9EE-DEF8-4B34-BC7E-2D690F1C1CCF}" type="slidenum">
              <a:rPr lang="en-US" smtClean="0"/>
              <a:pPr>
                <a:defRPr/>
              </a:pPr>
              <a:t>46</a:t>
            </a:fld>
            <a:endParaRPr lang="en-US"/>
          </a:p>
        </p:txBody>
      </p:sp>
    </p:spTree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2227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en-US" dirty="0" smtClean="0"/>
              <a:t>PRO: straightening</a:t>
            </a:r>
            <a:r>
              <a:rPr lang="en-US" baseline="0" dirty="0" smtClean="0"/>
              <a:t> the direction of the flow, Manifold can rest on the pipes beneath it as they rest on the “V” of the </a:t>
            </a:r>
            <a:r>
              <a:rPr lang="en-US" baseline="0" dirty="0" err="1" smtClean="0"/>
              <a:t>sed</a:t>
            </a:r>
            <a:r>
              <a:rPr lang="en-US" baseline="0" dirty="0" smtClean="0"/>
              <a:t> tank bottom</a:t>
            </a:r>
          </a:p>
          <a:p>
            <a:pPr>
              <a:spcBef>
                <a:spcPct val="0"/>
              </a:spcBef>
            </a:pPr>
            <a:r>
              <a:rPr lang="en-US" baseline="0" dirty="0" smtClean="0"/>
              <a:t>CON: by itself, it doesn’t do anything for pressure recovery, energy dissipation b/c it’s still taking a 90 turn </a:t>
            </a:r>
            <a:r>
              <a:rPr lang="en-US" baseline="0" dirty="0" smtClean="0">
                <a:sym typeface="Wingdings" pitchFamily="2" charset="2"/>
              </a:rPr>
              <a:t></a:t>
            </a:r>
            <a:endParaRPr lang="en-US" dirty="0" smtClean="0"/>
          </a:p>
        </p:txBody>
      </p:sp>
      <p:sp>
        <p:nvSpPr>
          <p:cNvPr id="5222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416FD211-D404-4207-923C-180157C60C3E}" type="slidenum">
              <a:rPr lang="en-US"/>
              <a:pPr fontAlgn="base">
                <a:spcBef>
                  <a:spcPct val="0"/>
                </a:spcBef>
                <a:spcAft>
                  <a:spcPct val="0"/>
                </a:spcAft>
              </a:pPr>
              <a:t>47</a:t>
            </a:fld>
            <a:endParaRPr lang="en-US"/>
          </a:p>
        </p:txBody>
      </p:sp>
    </p:spTree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PRO: less velocity, less pressure recovery</a:t>
            </a:r>
            <a:r>
              <a:rPr lang="en-US" baseline="0" dirty="0" smtClean="0"/>
              <a:t>, RIGHT: single channel, get sludge out more easily, reduce launder effect, build channel with less material</a:t>
            </a:r>
            <a:br>
              <a:rPr lang="en-US" baseline="0" dirty="0" smtClean="0"/>
            </a:br>
            <a:r>
              <a:rPr lang="en-US" baseline="0" dirty="0" smtClean="0"/>
              <a:t>CON: have to redesign </a:t>
            </a:r>
            <a:r>
              <a:rPr lang="en-US" baseline="0" dirty="0" err="1" smtClean="0"/>
              <a:t>agua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clara</a:t>
            </a:r>
            <a:r>
              <a:rPr lang="en-US" baseline="0" dirty="0" smtClean="0"/>
              <a:t> (one on left is easier to implement </a:t>
            </a:r>
            <a:r>
              <a:rPr lang="en-US" baseline="0" dirty="0" smtClean="0">
                <a:sym typeface="Wingdings" pitchFamily="2" charset="2"/>
              </a:rPr>
              <a:t> retrofit existing)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7BBC9EE-DEF8-4B34-BC7E-2D690F1C1CCF}" type="slidenum">
              <a:rPr lang="en-US" smtClean="0"/>
              <a:pPr>
                <a:defRPr/>
              </a:pPr>
              <a:t>48</a:t>
            </a:fld>
            <a:endParaRPr lang="en-US"/>
          </a:p>
        </p:txBody>
      </p:sp>
    </p:spTree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We will still have pressure recovery but it will be much less of a differential between the first and last port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7BBC9EE-DEF8-4B34-BC7E-2D690F1C1CCF}" type="slidenum">
              <a:rPr lang="en-US" smtClean="0"/>
              <a:pPr>
                <a:defRPr/>
              </a:pPr>
              <a:t>49</a:t>
            </a:fld>
            <a:endParaRPr lang="en-US"/>
          </a:p>
        </p:txBody>
      </p:sp>
    </p:spTree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Remember that Monroe wants a velocity</a:t>
            </a:r>
            <a:r>
              <a:rPr lang="en-US" baseline="0" dirty="0" smtClean="0"/>
              <a:t> less than 0.17 m/s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7BBC9EE-DEF8-4B34-BC7E-2D690F1C1CCF}" type="slidenum">
              <a:rPr lang="en-US" smtClean="0"/>
              <a:pPr>
                <a:defRPr/>
              </a:pPr>
              <a:t>50</a:t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7BBC9EE-DEF8-4B34-BC7E-2D690F1C1CCF}" type="slidenum">
              <a:rPr lang="en-US" smtClean="0"/>
              <a:pPr>
                <a:defRPr/>
              </a:pPr>
              <a:t>5</a:t>
            </a:fld>
            <a:endParaRPr lang="en-US"/>
          </a:p>
        </p:txBody>
      </p:sp>
    </p:spTree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7BBC9EE-DEF8-4B34-BC7E-2D690F1C1CCF}" type="slidenum">
              <a:rPr lang="en-US" smtClean="0"/>
              <a:pPr>
                <a:defRPr/>
              </a:pPr>
              <a:t>51</a:t>
            </a:fld>
            <a:endParaRPr lang="en-US"/>
          </a:p>
        </p:txBody>
      </p:sp>
    </p:spTree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7BBC9EE-DEF8-4B34-BC7E-2D690F1C1CCF}" type="slidenum">
              <a:rPr lang="en-US" smtClean="0"/>
              <a:pPr>
                <a:defRPr/>
              </a:pPr>
              <a:t>54</a:t>
            </a:fld>
            <a:endParaRPr lang="en-US"/>
          </a:p>
        </p:txBody>
      </p:sp>
    </p:spTree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7BBC9EE-DEF8-4B34-BC7E-2D690F1C1CCF}" type="slidenum">
              <a:rPr lang="en-US" smtClean="0"/>
              <a:pPr>
                <a:defRPr/>
              </a:pPr>
              <a:t>55</a:t>
            </a:fld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7BBC9EE-DEF8-4B34-BC7E-2D690F1C1CCF}" type="slidenum">
              <a:rPr lang="en-US" smtClean="0"/>
              <a:pPr>
                <a:defRPr/>
              </a:pPr>
              <a:t>6</a:t>
            </a:fld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7BBC9EE-DEF8-4B34-BC7E-2D690F1C1CCF}" type="slidenum">
              <a:rPr lang="en-US" smtClean="0"/>
              <a:pPr>
                <a:defRPr/>
              </a:pPr>
              <a:t>7</a:t>
            </a:fld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1203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smtClean="0"/>
          </a:p>
        </p:txBody>
      </p:sp>
      <p:sp>
        <p:nvSpPr>
          <p:cNvPr id="5120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9EA53736-9657-4529-942F-E52DEB6787FF}" type="slidenum">
              <a:rPr lang="en-US"/>
              <a:pPr fontAlgn="base">
                <a:spcBef>
                  <a:spcPct val="0"/>
                </a:spcBef>
                <a:spcAft>
                  <a:spcPct val="0"/>
                </a:spcAft>
              </a:pPr>
              <a:t>8</a:t>
            </a:fld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7BBC9EE-DEF8-4B34-BC7E-2D690F1C1CCF}" type="slidenum">
              <a:rPr lang="en-US" smtClean="0"/>
              <a:pPr>
                <a:defRPr/>
              </a:pPr>
              <a:t>9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tIns="0" rIns="18288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DE5CBF4-DA1C-4110-8F17-216192609F39}" type="datetimeFigureOut">
              <a:rPr lang="en-US"/>
              <a:pPr>
                <a:defRPr/>
              </a:pPr>
              <a:t>11/4/2010</a:t>
            </a:fld>
            <a:endParaRPr lang="en-US"/>
          </a:p>
        </p:txBody>
      </p:sp>
      <p:sp>
        <p:nvSpPr>
          <p:cNvPr id="5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8F85188-0E53-44FF-A7F7-CAC2BAF2954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90265D3-EEF6-4DEB-879B-FC9D164616A9}" type="datetimeFigureOut">
              <a:rPr lang="en-US"/>
              <a:pPr>
                <a:defRPr/>
              </a:pPr>
              <a:t>11/4/2010</a:t>
            </a:fld>
            <a:endParaRPr lang="en-US"/>
          </a:p>
        </p:txBody>
      </p:sp>
      <p:sp>
        <p:nvSpPr>
          <p:cNvPr id="5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6D6BD5-BCE9-4E18-AE6F-75E1CFA3A0B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652550E-F22F-4331-8E2D-8BB68DC81533}" type="datetimeFigureOut">
              <a:rPr lang="en-US"/>
              <a:pPr>
                <a:defRPr/>
              </a:pPr>
              <a:t>11/4/2010</a:t>
            </a:fld>
            <a:endParaRPr lang="en-US"/>
          </a:p>
        </p:txBody>
      </p:sp>
      <p:sp>
        <p:nvSpPr>
          <p:cNvPr id="5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9EBB3B7-8CD3-4D57-B0EC-7B7A4D94224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CF05F28-DC2D-4721-AE0F-1603227EFEAD}" type="datetimeFigureOut">
              <a:rPr lang="en-US"/>
              <a:pPr>
                <a:defRPr/>
              </a:pPr>
              <a:t>11/4/2010</a:t>
            </a:fld>
            <a:endParaRPr lang="en-US"/>
          </a:p>
        </p:txBody>
      </p:sp>
      <p:sp>
        <p:nvSpPr>
          <p:cNvPr id="5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1A56B2E-11AA-4F3F-960E-DD62DBA8417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tIns="0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58EDEA1-0690-4CC6-A98A-44ECFD3D6A0D}" type="datetimeFigureOut">
              <a:rPr lang="en-US"/>
              <a:pPr>
                <a:defRPr/>
              </a:pPr>
              <a:t>11/4/2010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7FC366F-46FD-4363-9B69-97AF00B846C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162CD76-D8EF-42F3-9FDF-2C11F48D62E9}" type="datetimeFigureOut">
              <a:rPr lang="en-US"/>
              <a:pPr>
                <a:defRPr/>
              </a:pPr>
              <a:t>11/4/2010</a:t>
            </a:fld>
            <a:endParaRPr lang="en-US"/>
          </a:p>
        </p:txBody>
      </p:sp>
      <p:sp>
        <p:nvSpPr>
          <p:cNvPr id="6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4EBB5E-8411-4EC5-8619-8E6087FF28F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1C05723-9120-4C2D-BB2C-6993FEACC6F1}" type="datetimeFigureOut">
              <a:rPr lang="en-US"/>
              <a:pPr>
                <a:defRPr/>
              </a:pPr>
              <a:t>11/4/2010</a:t>
            </a:fld>
            <a:endParaRPr lang="en-US"/>
          </a:p>
        </p:txBody>
      </p:sp>
      <p:sp>
        <p:nvSpPr>
          <p:cNvPr id="8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D861E2-50F9-4BB9-A0CF-DC48E668637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2A1538-D1A1-4CF4-926D-309182982EA2}" type="datetimeFigureOut">
              <a:rPr lang="en-US"/>
              <a:pPr>
                <a:defRPr/>
              </a:pPr>
              <a:t>11/4/2010</a:t>
            </a:fld>
            <a:endParaRPr lang="en-US"/>
          </a:p>
        </p:txBody>
      </p:sp>
      <p:sp>
        <p:nvSpPr>
          <p:cNvPr id="4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D463ADD-48BA-4049-9A42-8D28F1D3B9B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71DDA1A-0973-45F0-AE4A-4421ACA95CC8}" type="datetimeFigureOut">
              <a:rPr lang="en-US"/>
              <a:pPr>
                <a:defRPr/>
              </a:pPr>
              <a:t>11/4/2010</a:t>
            </a:fld>
            <a:endParaRPr lang="en-US"/>
          </a:p>
        </p:txBody>
      </p:sp>
      <p:sp>
        <p:nvSpPr>
          <p:cNvPr id="3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281C0CE-C397-4CDD-97D5-F9B9E35B300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570E27F-9650-4C16-8126-998AA2F8365F}" type="datetimeFigureOut">
              <a:rPr lang="en-US"/>
              <a:pPr>
                <a:defRPr/>
              </a:pPr>
              <a:t>11/4/2010</a:t>
            </a:fld>
            <a:endParaRPr lang="en-US"/>
          </a:p>
        </p:txBody>
      </p:sp>
      <p:sp>
        <p:nvSpPr>
          <p:cNvPr id="6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D2407AE-4AC4-4317-A456-F6C50A36AF0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nip and Round Single Corner Rectangle 4"/>
          <p:cNvSpPr/>
          <p:nvPr/>
        </p:nvSpPr>
        <p:spPr>
          <a:xfrm rot="420000" flipV="1">
            <a:off x="3165475" y="1108075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Right Triangle 5"/>
          <p:cNvSpPr/>
          <p:nvPr/>
        </p:nvSpPr>
        <p:spPr>
          <a:xfrm rot="420000" flipV="1">
            <a:off x="8004175" y="5359400"/>
            <a:ext cx="155575" cy="155575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7" name="Freeform 6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lIns="45720" rIns="45720" bIns="45720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9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7825FBA-DDC1-46BD-A375-673380F96D9F}" type="datetimeFigureOut">
              <a:rPr lang="en-US"/>
              <a:pPr>
                <a:defRPr/>
              </a:pPr>
              <a:t>11/4/2010</a:t>
            </a:fld>
            <a:endParaRPr lang="en-US"/>
          </a:p>
        </p:txBody>
      </p:sp>
      <p:sp>
        <p:nvSpPr>
          <p:cNvPr id="10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1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2F63B51-2B0C-42EC-A781-88A66F85F07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938"/>
            <a:ext cx="9163050" cy="104140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938"/>
            <a:ext cx="4762500" cy="6381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4100" name="Title Placeholder 8"/>
          <p:cNvSpPr>
            <a:spLocks noGrp="1"/>
          </p:cNvSpPr>
          <p:nvPr>
            <p:ph type="title"/>
          </p:nvPr>
        </p:nvSpPr>
        <p:spPr bwMode="auto">
          <a:xfrm>
            <a:off x="457200" y="704850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4101" name="Text Placeholder 29"/>
          <p:cNvSpPr>
            <a:spLocks noGrp="1"/>
          </p:cNvSpPr>
          <p:nvPr>
            <p:ph type="body" idx="1"/>
          </p:nvPr>
        </p:nvSpPr>
        <p:spPr bwMode="auto">
          <a:xfrm>
            <a:off x="457200" y="1935163"/>
            <a:ext cx="8229600" cy="438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 smtClean="0">
                <a:solidFill>
                  <a:schemeClr val="tx2">
                    <a:shade val="90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E15AFDBE-83DE-46F6-BAE2-93ECBB802292}" type="datetimeFigureOut">
              <a:rPr lang="en-US"/>
              <a:pPr>
                <a:defRPr/>
              </a:pPr>
              <a:t>11/4/2010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2">
                    <a:shade val="90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 smtClean="0">
                <a:solidFill>
                  <a:schemeClr val="tx2">
                    <a:shade val="90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0DA0ADF2-B77A-4C10-B649-C79C99EDDFB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grpSp>
        <p:nvGrpSpPr>
          <p:cNvPr id="4105" name="Group 1"/>
          <p:cNvGrpSpPr>
            <a:grpSpLocks/>
          </p:cNvGrpSpPr>
          <p:nvPr/>
        </p:nvGrpSpPr>
        <p:grpSpPr bwMode="auto">
          <a:xfrm>
            <a:off x="-19050" y="203200"/>
            <a:ext cx="9180513" cy="647700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cs typeface="+mn-cs"/>
              </a:endParaRPr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cs typeface="+mn-cs"/>
              </a:endParaRPr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3" r:id="rId1"/>
    <p:sldLayoutId id="2147483675" r:id="rId2"/>
    <p:sldLayoutId id="2147483684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5" r:id="rId9"/>
    <p:sldLayoutId id="2147483681" r:id="rId10"/>
    <p:sldLayoutId id="2147483682" r:id="rId11"/>
  </p:sldLayoutIdLst>
  <p:txStyles>
    <p:titleStyle>
      <a:lvl1pPr algn="l" rtl="0" fontAlgn="base">
        <a:spcBef>
          <a:spcPct val="0"/>
        </a:spcBef>
        <a:spcAft>
          <a:spcPct val="0"/>
        </a:spcAft>
        <a:defRPr sz="50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2pPr>
      <a:lvl3pPr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3pPr>
      <a:lvl4pPr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4pPr>
      <a:lvl5pPr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9pPr>
    </p:titleStyle>
    <p:bodyStyle>
      <a:lvl1pPr marL="273050" indent="-273050" algn="l" rtl="0" fontAlgn="base">
        <a:spcBef>
          <a:spcPct val="20000"/>
        </a:spcBef>
        <a:spcAft>
          <a:spcPct val="0"/>
        </a:spcAft>
        <a:buClr>
          <a:srgbClr val="0BD0D9"/>
        </a:buClr>
        <a:buSzPct val="95000"/>
        <a:buFont typeface="Wingdings 2" pitchFamily="18" charset="2"/>
        <a:buChar char=""/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46063" algn="l" rtl="0" fontAlgn="base">
        <a:spcBef>
          <a:spcPct val="20000"/>
        </a:spcBef>
        <a:spcAft>
          <a:spcPct val="0"/>
        </a:spcAft>
        <a:buClr>
          <a:schemeClr val="accent1"/>
        </a:buClr>
        <a:buSzPct val="85000"/>
        <a:buFont typeface="Wingdings 2" pitchFamily="18" charset="2"/>
        <a:buChar char="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063" algn="l" rtl="0" fontAlgn="base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 2" pitchFamily="18" charset="2"/>
        <a:buChar char="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7450" indent="-209550" algn="l" rtl="0" fontAlgn="base">
        <a:spcBef>
          <a:spcPct val="20000"/>
        </a:spcBef>
        <a:spcAft>
          <a:spcPct val="0"/>
        </a:spcAft>
        <a:buClr>
          <a:srgbClr val="0BD0D9"/>
        </a:buClr>
        <a:buSzPct val="65000"/>
        <a:buFont typeface="Wingdings 2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2088" indent="-209550" algn="l" rtl="0" fontAlgn="base">
        <a:spcBef>
          <a:spcPct val="20000"/>
        </a:spcBef>
        <a:spcAft>
          <a:spcPct val="0"/>
        </a:spcAft>
        <a:buClr>
          <a:srgbClr val="10CF9B"/>
        </a:buClr>
        <a:buSzPct val="65000"/>
        <a:buFont typeface="Wingdings 2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w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jpeg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youtube.com/user/happywaterdroplet#p/u/3/I3dmUofYeuc" TargetMode="External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youtube.com/user/happywaterdroplet#p/a/u/2/qd0OhYshVYA" TargetMode="External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hyperlink" Target="http://www.youtube.com/user/happywaterdroplet" TargetMode="External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hyperlink" Target="http://www.youtube.com/user/happywaterdroplet#p/a/u/1/T3kD9CgT9zc" TargetMode="External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0.jpe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.jpe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3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4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4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4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4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wm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3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3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wm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en-US" dirty="0" smtClean="0"/>
              <a:t>Inlet Manifold :: Fall 2010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33400" y="3228975"/>
            <a:ext cx="7854950" cy="1752600"/>
          </a:xfrm>
        </p:spPr>
        <p:txBody>
          <a:bodyPr>
            <a:normAutofit/>
          </a:bodyPr>
          <a:lstStyle/>
          <a:p>
            <a:pPr marR="0">
              <a:lnSpc>
                <a:spcPct val="90000"/>
              </a:lnSpc>
            </a:pPr>
            <a:r>
              <a:rPr lang="en-US" sz="2400" dirty="0" smtClean="0"/>
              <a:t>Steve </a:t>
            </a:r>
            <a:r>
              <a:rPr lang="en-US" sz="2400" dirty="0" err="1" smtClean="0"/>
              <a:t>Beyers</a:t>
            </a:r>
            <a:endParaRPr lang="en-US" sz="2400" dirty="0" smtClean="0"/>
          </a:p>
          <a:p>
            <a:pPr marR="0">
              <a:lnSpc>
                <a:spcPct val="90000"/>
              </a:lnSpc>
            </a:pPr>
            <a:r>
              <a:rPr lang="en-US" sz="2400" dirty="0" smtClean="0"/>
              <a:t>Anna Lee</a:t>
            </a:r>
          </a:p>
          <a:p>
            <a:pPr marR="0">
              <a:lnSpc>
                <a:spcPct val="90000"/>
              </a:lnSpc>
            </a:pPr>
            <a:r>
              <a:rPr lang="en-US" sz="2400" dirty="0" err="1" smtClean="0"/>
              <a:t>Ju</a:t>
            </a:r>
            <a:r>
              <a:rPr lang="en-US" sz="2400" dirty="0" smtClean="0"/>
              <a:t> </a:t>
            </a:r>
            <a:r>
              <a:rPr lang="en-US" sz="2400" dirty="0" err="1" smtClean="0"/>
              <a:t>Khuan</a:t>
            </a:r>
            <a:r>
              <a:rPr lang="en-US" sz="2400" dirty="0" smtClean="0"/>
              <a:t> Pan</a:t>
            </a:r>
          </a:p>
          <a:p>
            <a:pPr marR="0">
              <a:lnSpc>
                <a:spcPct val="90000"/>
              </a:lnSpc>
            </a:pPr>
            <a:r>
              <a:rPr lang="en-US" sz="2400" dirty="0" smtClean="0"/>
              <a:t>Katie </a:t>
            </a:r>
            <a:r>
              <a:rPr lang="en-US" sz="2400" dirty="0" err="1" smtClean="0"/>
              <a:t>Weible</a:t>
            </a:r>
            <a:endParaRPr lang="en-US" sz="24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Models and Designs</a:t>
            </a:r>
          </a:p>
        </p:txBody>
      </p:sp>
      <p:sp>
        <p:nvSpPr>
          <p:cNvPr id="16387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>
              <a:buFont typeface="Wingdings 2" pitchFamily="18" charset="2"/>
              <a:buNone/>
            </a:pPr>
            <a:r>
              <a:rPr lang="en-US" smtClean="0"/>
              <a:t>Sequential Model Development...</a:t>
            </a:r>
          </a:p>
          <a:p>
            <a:pPr lvl="2"/>
            <a:r>
              <a:rPr lang="en-US" smtClean="0"/>
              <a:t>Pipe with drilled holes- visual observation only!</a:t>
            </a:r>
          </a:p>
          <a:p>
            <a:pPr lvl="2"/>
            <a:r>
              <a:rPr lang="en-US" smtClean="0"/>
              <a:t>Pipe with drilled holes to measure pressures</a:t>
            </a:r>
          </a:p>
          <a:p>
            <a:pPr lvl="3"/>
            <a:r>
              <a:rPr lang="en-US" smtClean="0"/>
              <a:t>In air (maintain level)</a:t>
            </a:r>
          </a:p>
          <a:p>
            <a:pPr lvl="3"/>
            <a:r>
              <a:rPr lang="en-US" smtClean="0"/>
              <a:t>In water (after proving in air)</a:t>
            </a:r>
          </a:p>
          <a:p>
            <a:pPr lvl="3"/>
            <a:r>
              <a:rPr lang="en-US" smtClean="0"/>
              <a:t>First step – measure at first hole and last</a:t>
            </a:r>
          </a:p>
          <a:p>
            <a:pPr lvl="4"/>
            <a:r>
              <a:rPr lang="en-US" smtClean="0"/>
              <a:t>Tee and end of pipe</a:t>
            </a:r>
          </a:p>
          <a:p>
            <a:pPr lvl="2"/>
            <a:r>
              <a:rPr lang="en-US" smtClean="0"/>
              <a:t>Direct measurement of water out of pipe</a:t>
            </a:r>
          </a:p>
          <a:p>
            <a:pPr lvl="3"/>
            <a:r>
              <a:rPr lang="en-US" smtClean="0"/>
              <a:t>First step – measure at first hole and last</a:t>
            </a:r>
          </a:p>
          <a:p>
            <a:pPr lvl="2"/>
            <a:r>
              <a:rPr lang="en-US" smtClean="0"/>
              <a:t>Scale model of entire sediment tank to look at other hypotheses, using dye tests.</a:t>
            </a:r>
          </a:p>
          <a:p>
            <a:pPr lvl="1"/>
            <a:endParaRPr lang="en-US" smtClean="0"/>
          </a:p>
          <a:p>
            <a:pPr lvl="1"/>
            <a:endParaRPr lang="en-US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Model/Experiment Challenges</a:t>
            </a:r>
          </a:p>
        </p:txBody>
      </p:sp>
      <p:sp>
        <p:nvSpPr>
          <p:cNvPr id="17411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/>
            <a:r>
              <a:rPr lang="en-US" smtClean="0"/>
              <a:t>How do we measure pressure in a flowing manifold without disturbing flow?</a:t>
            </a:r>
          </a:p>
          <a:p>
            <a:pPr lvl="1"/>
            <a:r>
              <a:rPr lang="en-US" smtClean="0"/>
              <a:t>Pressures are very small – too small for many conventional measurement devices.</a:t>
            </a:r>
          </a:p>
          <a:p>
            <a:pPr lvl="1"/>
            <a:r>
              <a:rPr lang="en-US" smtClean="0"/>
              <a:t>How can we measure flow from tiny ports placed less than 1 cm apart (in scaled model)?</a:t>
            </a:r>
          </a:p>
          <a:p>
            <a:pPr lvl="1"/>
            <a:r>
              <a:rPr lang="en-US" smtClean="0"/>
              <a:t>Dampening pressure pulsations of the pump</a:t>
            </a:r>
          </a:p>
          <a:p>
            <a:pPr lvl="1"/>
            <a:r>
              <a:rPr lang="en-US" smtClean="0"/>
              <a:t>Eliminating noise in the pressure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704850"/>
            <a:ext cx="8686800" cy="895350"/>
          </a:xfrm>
        </p:spPr>
        <p:txBody>
          <a:bodyPr>
            <a:normAutofit fontScale="90000"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en-US" dirty="0" smtClean="0"/>
              <a:t>Pressure Measurement Model Sketch</a:t>
            </a:r>
            <a:endParaRPr lang="en-US" dirty="0"/>
          </a:p>
        </p:txBody>
      </p:sp>
      <p:pic>
        <p:nvPicPr>
          <p:cNvPr id="18435" name="Content Placeholder 3" descr="Experimental Design copy (2).jp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457200" y="2065338"/>
            <a:ext cx="8229600" cy="4129087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Modeling Challenges</a:t>
            </a:r>
          </a:p>
        </p:txBody>
      </p:sp>
      <p:sp>
        <p:nvSpPr>
          <p:cNvPr id="19459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mtClean="0"/>
              <a:t>Impracticality of keeping Reynolds Number Constant</a:t>
            </a:r>
          </a:p>
          <a:p>
            <a:pPr lvl="1"/>
            <a:r>
              <a:rPr lang="en-US" smtClean="0"/>
              <a:t>Are we really modeling the conditions we want?</a:t>
            </a:r>
          </a:p>
          <a:p>
            <a:r>
              <a:rPr lang="en-US" smtClean="0"/>
              <a:t>Scaling </a:t>
            </a:r>
          </a:p>
          <a:p>
            <a:pPr lvl="1"/>
            <a:r>
              <a:rPr lang="en-US" smtClean="0"/>
              <a:t>Scaling can distort some elements</a:t>
            </a:r>
          </a:p>
          <a:p>
            <a:pPr lvl="2"/>
            <a:r>
              <a:rPr lang="en-US" smtClean="0"/>
              <a:t>½” PVC pipe has much thicker wall section than 6”</a:t>
            </a:r>
          </a:p>
          <a:p>
            <a:pPr lvl="2"/>
            <a:r>
              <a:rPr lang="en-US" smtClean="0"/>
              <a:t>Launders can’t handle the high flowrate (relative to size)</a:t>
            </a:r>
          </a:p>
          <a:p>
            <a:pPr lvl="1"/>
            <a:r>
              <a:rPr lang="en-US" smtClean="0"/>
              <a:t>Scaling can really help too!</a:t>
            </a:r>
          </a:p>
          <a:p>
            <a:pPr lvl="2"/>
            <a:r>
              <a:rPr lang="en-US" smtClean="0"/>
              <a:t>Very low detention time means we see behavior easily and readily, not over many hours</a:t>
            </a:r>
          </a:p>
          <a:p>
            <a:pPr lvl="2"/>
            <a:r>
              <a:rPr lang="en-US" smtClean="0"/>
              <a:t>We can build multiple models with less spare $$$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742950"/>
          </a:xfrm>
        </p:spPr>
        <p:txBody>
          <a:bodyPr>
            <a:normAutofit fontScale="90000"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en-US" dirty="0" smtClean="0"/>
              <a:t>Reynolds Number</a:t>
            </a:r>
            <a:endParaRPr lang="en-US" dirty="0"/>
          </a:p>
        </p:txBody>
      </p:sp>
      <p:pic>
        <p:nvPicPr>
          <p:cNvPr id="20483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914400" y="1219200"/>
            <a:ext cx="7256463" cy="5376863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742950"/>
          </a:xfrm>
        </p:spPr>
        <p:txBody>
          <a:bodyPr>
            <a:normAutofit fontScale="90000"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en-US" dirty="0" smtClean="0"/>
              <a:t>Reynolds Number</a:t>
            </a:r>
            <a:endParaRPr lang="en-US" dirty="0"/>
          </a:p>
        </p:txBody>
      </p:sp>
      <p:sp>
        <p:nvSpPr>
          <p:cNvPr id="21507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mtClean="0"/>
              <a:t>For Agua Clara Plants, with inflow of 3 liters/second, Re = 140*3*60 = 25,200 (&gt;4000 = turbulent)</a:t>
            </a:r>
          </a:p>
          <a:p>
            <a:pPr lvl="1"/>
            <a:r>
              <a:rPr lang="en-US" smtClean="0"/>
              <a:t>But velocity slows – after 14 of 15 orifices, Re is about 1/15</a:t>
            </a:r>
            <a:r>
              <a:rPr lang="en-US" baseline="30000" smtClean="0"/>
              <a:t>th</a:t>
            </a:r>
            <a:r>
              <a:rPr lang="en-US" smtClean="0"/>
              <a:t> of that – or about 1680 (less than 2300) = laminar</a:t>
            </a:r>
          </a:p>
          <a:p>
            <a:r>
              <a:rPr lang="en-US" smtClean="0"/>
              <a:t>For our model, max pumping rate is about 3 liters/min; Re = 1670*3 = 5,010 (turbulent)</a:t>
            </a:r>
          </a:p>
          <a:p>
            <a:pPr lvl="1"/>
            <a:r>
              <a:rPr lang="en-US" smtClean="0"/>
              <a:t>But velocity slows – after 5 orifices, Re = 3340 (transitional); after 10, Re = 1670 (&lt;2300) = laminar	</a:t>
            </a:r>
          </a:p>
          <a:p>
            <a:r>
              <a:rPr lang="en-US" smtClean="0"/>
              <a:t>Will our model still replicate the full size situation?		</a:t>
            </a:r>
          </a:p>
          <a:p>
            <a:pPr lvl="1"/>
            <a:endParaRPr lang="en-US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Modeling Challenges</a:t>
            </a:r>
          </a:p>
        </p:txBody>
      </p:sp>
      <p:sp>
        <p:nvSpPr>
          <p:cNvPr id="22531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mtClean="0"/>
              <a:t>We would like clear PVC pipe – but not available with the thin enough walls to mimic the large-scale condition.</a:t>
            </a:r>
          </a:p>
          <a:p>
            <a:r>
              <a:rPr lang="en-US" smtClean="0"/>
              <a:t>Limited time, resources, and modeling expertise limits the number of models and design solutions we can attempt.  For example, pump not quite large enough; no rotometer large enough, limited fittings...</a:t>
            </a:r>
          </a:p>
          <a:p>
            <a:r>
              <a:rPr lang="en-US" smtClean="0"/>
              <a:t>Just like real life!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mtClean="0"/>
              <a:t>Wall thickness was critical!</a:t>
            </a:r>
          </a:p>
        </p:txBody>
      </p:sp>
      <p:pic>
        <p:nvPicPr>
          <p:cNvPr id="23555" name="Content Placeholder 3" descr="plastic vs copper.JP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1646238" y="1935163"/>
            <a:ext cx="5851525" cy="4389437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Models and Designs</a:t>
            </a:r>
          </a:p>
        </p:txBody>
      </p:sp>
      <p:sp>
        <p:nvSpPr>
          <p:cNvPr id="24579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mtClean="0"/>
              <a:t>The first model (1-1/2” diameter) needed the full flow of a bathtub spigot to provide  adequate flow!</a:t>
            </a:r>
          </a:p>
          <a:p>
            <a:pPr>
              <a:buFont typeface="Wingdings 2" pitchFamily="18" charset="2"/>
              <a:buNone/>
            </a:pPr>
            <a:endParaRPr lang="en-US" smtClean="0"/>
          </a:p>
          <a:p>
            <a:r>
              <a:rPr lang="en-US" smtClean="0"/>
              <a:t>We then built a 3/4 “ diameter pipe model – now we just needed the kitchen sink!</a:t>
            </a:r>
          </a:p>
          <a:p>
            <a:pPr>
              <a:buFont typeface="Wingdings 2" pitchFamily="18" charset="2"/>
              <a:buNone/>
            </a:pPr>
            <a:endParaRPr lang="en-US" smtClean="0"/>
          </a:p>
          <a:p>
            <a:r>
              <a:rPr lang="en-US" smtClean="0"/>
              <a:t>We settled on a ½” diameter modeling size.  Why?</a:t>
            </a:r>
          </a:p>
          <a:p>
            <a:pPr lvl="1"/>
            <a:r>
              <a:rPr lang="en-US" smtClean="0"/>
              <a:t>It was the only one we could support with our lab pump</a:t>
            </a:r>
          </a:p>
          <a:p>
            <a:pPr lvl="1"/>
            <a:r>
              <a:rPr lang="en-US" smtClean="0"/>
              <a:t>Smaller models are cheaper and allow multiple setups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Title 1"/>
          <p:cNvSpPr>
            <a:spLocks noGrp="1"/>
          </p:cNvSpPr>
          <p:nvPr>
            <p:ph type="title"/>
          </p:nvPr>
        </p:nvSpPr>
        <p:spPr>
          <a:xfrm>
            <a:off x="457200" y="609600"/>
            <a:ext cx="8229600" cy="1143000"/>
          </a:xfrm>
        </p:spPr>
        <p:txBody>
          <a:bodyPr/>
          <a:lstStyle/>
          <a:p>
            <a:pPr algn="ctr"/>
            <a:r>
              <a:rPr lang="en-US" smtClean="0"/>
              <a:t>Physical Model (1/2” copper)</a:t>
            </a:r>
          </a:p>
        </p:txBody>
      </p:sp>
      <p:pic>
        <p:nvPicPr>
          <p:cNvPr id="25603" name="Content Placeholder 3" descr="2010_09_30_copperhalfinchpipeflow.jp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901700" y="1935163"/>
            <a:ext cx="7340600" cy="4389437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685800"/>
            <a:ext cx="2895600" cy="857250"/>
          </a:xfrm>
        </p:spPr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dirty="0" smtClean="0"/>
              <a:t>Team Goal!  </a:t>
            </a:r>
            <a:endParaRPr lang="en-US" dirty="0"/>
          </a:p>
        </p:txBody>
      </p:sp>
      <p:sp>
        <p:nvSpPr>
          <p:cNvPr id="9219" name="Content Placeholder 2"/>
          <p:cNvSpPr>
            <a:spLocks noGrp="1"/>
          </p:cNvSpPr>
          <p:nvPr>
            <p:ph idx="1"/>
          </p:nvPr>
        </p:nvSpPr>
        <p:spPr>
          <a:xfrm>
            <a:off x="328613" y="1600200"/>
            <a:ext cx="8229600" cy="990600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en-US" sz="2800" smtClean="0"/>
              <a:t>Deliver water uniformly into the bottom of the sedimentation tank without breaking up the flocs. </a:t>
            </a:r>
          </a:p>
        </p:txBody>
      </p:sp>
      <p:pic>
        <p:nvPicPr>
          <p:cNvPr id="9220" name="Picture 3" descr="sed side view.wmf"/>
          <p:cNvPicPr>
            <a:picLocks noChangeAspect="1"/>
          </p:cNvPicPr>
          <p:nvPr/>
        </p:nvPicPr>
        <p:blipFill>
          <a:blip r:embed="rId3" cstate="print">
            <a:lum bright="-40000"/>
          </a:blip>
          <a:srcRect l="13287" t="15240" r="13287" b="4065"/>
          <a:stretch>
            <a:fillRect/>
          </a:stretch>
        </p:blipFill>
        <p:spPr bwMode="auto">
          <a:xfrm>
            <a:off x="838200" y="2681288"/>
            <a:ext cx="7210425" cy="374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4" descr="Courtesy of MWS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315200" y="6396303"/>
            <a:ext cx="1828800" cy="46169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Title 1"/>
          <p:cNvSpPr>
            <a:spLocks noGrp="1"/>
          </p:cNvSpPr>
          <p:nvPr>
            <p:ph type="title"/>
          </p:nvPr>
        </p:nvSpPr>
        <p:spPr>
          <a:xfrm>
            <a:off x="457200" y="704850"/>
            <a:ext cx="8229600" cy="895350"/>
          </a:xfrm>
        </p:spPr>
        <p:txBody>
          <a:bodyPr/>
          <a:lstStyle/>
          <a:p>
            <a:pPr algn="ctr"/>
            <a:r>
              <a:rPr lang="en-US" dirty="0" smtClean="0"/>
              <a:t>Full tank Models</a:t>
            </a:r>
          </a:p>
        </p:txBody>
      </p:sp>
      <p:sp>
        <p:nvSpPr>
          <p:cNvPr id="26627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We then built full-tank models for dye testing</a:t>
            </a:r>
          </a:p>
          <a:p>
            <a:pPr lvl="1"/>
            <a:r>
              <a:rPr lang="en-US" dirty="0" smtClean="0"/>
              <a:t>Wanted to confirm cumulative effect of horizontal flow</a:t>
            </a:r>
          </a:p>
          <a:p>
            <a:pPr lvl="1"/>
            <a:r>
              <a:rPr lang="en-US" dirty="0" smtClean="0"/>
              <a:t>Better way to communicate the overall effects</a:t>
            </a:r>
          </a:p>
          <a:p>
            <a:pPr lvl="1"/>
            <a:r>
              <a:rPr lang="en-US" dirty="0" smtClean="0"/>
              <a:t>Wanted to check for other effects</a:t>
            </a:r>
          </a:p>
          <a:p>
            <a:pPr lvl="1"/>
            <a:r>
              <a:rPr lang="en-US" dirty="0" smtClean="0"/>
              <a:t>Wanted way to “prove” alternative solutions</a:t>
            </a:r>
          </a:p>
          <a:p>
            <a:r>
              <a:rPr lang="en-US" dirty="0" smtClean="0"/>
              <a:t>Goals:</a:t>
            </a:r>
          </a:p>
          <a:p>
            <a:pPr lvl="1"/>
            <a:r>
              <a:rPr lang="en-US" dirty="0" smtClean="0"/>
              <a:t>Flexible – to try out different designs</a:t>
            </a:r>
          </a:p>
          <a:p>
            <a:pPr lvl="1"/>
            <a:r>
              <a:rPr lang="en-US" dirty="0" smtClean="0"/>
              <a:t>Simple – to allow clear visualization of issues and solutions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Full Tank Model for Dye Test</a:t>
            </a:r>
            <a:endParaRPr lang="en-US" dirty="0"/>
          </a:p>
        </p:txBody>
      </p:sp>
      <p:pic>
        <p:nvPicPr>
          <p:cNvPr id="7" name="Picture 6" descr="Inlet weir box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57200" y="2133600"/>
            <a:ext cx="3175000" cy="2667000"/>
          </a:xfrm>
          <a:prstGeom prst="rect">
            <a:avLst/>
          </a:prstGeom>
        </p:spPr>
      </p:pic>
      <p:pic>
        <p:nvPicPr>
          <p:cNvPr id="8" name="Picture 7" descr="Model set-up with center feed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962400" y="2895600"/>
            <a:ext cx="4673600" cy="3505200"/>
          </a:xfrm>
          <a:prstGeom prst="rect">
            <a:avLst/>
          </a:prstGeom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mtClean="0"/>
              <a:t>CAUTIONS!</a:t>
            </a:r>
          </a:p>
        </p:txBody>
      </p:sp>
      <p:sp>
        <p:nvSpPr>
          <p:cNvPr id="28675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mtClean="0"/>
              <a:t>Don’t want this solution to create other issues!</a:t>
            </a:r>
          </a:p>
          <a:p>
            <a:r>
              <a:rPr lang="en-US" smtClean="0"/>
              <a:t>Baffles must not reduce ability to remove sludge</a:t>
            </a:r>
          </a:p>
          <a:p>
            <a:r>
              <a:rPr lang="en-US" smtClean="0"/>
              <a:t>Flow patterns should support desire for sludge blanket</a:t>
            </a:r>
          </a:p>
          <a:p>
            <a:r>
              <a:rPr lang="en-US" smtClean="0"/>
              <a:t>Changes in baffle spacing could affect tank circulation?</a:t>
            </a:r>
          </a:p>
          <a:p>
            <a:r>
              <a:rPr lang="en-US" smtClean="0"/>
              <a:t>Re-design of inlet could affect launder design?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Pressure Sensor Experiment</a:t>
            </a:r>
          </a:p>
        </p:txBody>
      </p:sp>
      <p:sp>
        <p:nvSpPr>
          <p:cNvPr id="29699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400" smtClean="0"/>
              <a:t>Objective</a:t>
            </a:r>
          </a:p>
          <a:p>
            <a:pPr lvl="1"/>
            <a:r>
              <a:rPr lang="en-US" sz="2000" smtClean="0"/>
              <a:t>To measure the pressure difference between the first and last port on the model manifold</a:t>
            </a:r>
          </a:p>
          <a:p>
            <a:r>
              <a:rPr lang="en-US" sz="2400" smtClean="0"/>
              <a:t>Set-up</a:t>
            </a:r>
          </a:p>
          <a:p>
            <a:pPr lvl="1"/>
            <a:r>
              <a:rPr lang="en-US" sz="2000" smtClean="0"/>
              <a:t>Pressure sensor was attached to the beginning and end of the model manifold</a:t>
            </a:r>
          </a:p>
          <a:p>
            <a:endParaRPr lang="en-US" smtClean="0"/>
          </a:p>
        </p:txBody>
      </p:sp>
      <p:pic>
        <p:nvPicPr>
          <p:cNvPr id="29700" name="Picture 3" descr="IMG_8464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048000" y="4267200"/>
            <a:ext cx="2946400" cy="2209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Flowchart: Connector 4"/>
          <p:cNvSpPr/>
          <p:nvPr/>
        </p:nvSpPr>
        <p:spPr>
          <a:xfrm>
            <a:off x="4343400" y="4419600"/>
            <a:ext cx="533400" cy="533400"/>
          </a:xfrm>
          <a:prstGeom prst="flowChartConnector">
            <a:avLst/>
          </a:prstGeom>
          <a:noFill/>
          <a:ln>
            <a:solidFill>
              <a:schemeClr val="accent3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4953000" y="4383088"/>
            <a:ext cx="1066800" cy="64611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b="1" dirty="0">
                <a:solidFill>
                  <a:schemeClr val="accent3">
                    <a:lumMod val="40000"/>
                    <a:lumOff val="60000"/>
                  </a:schemeClr>
                </a:solidFill>
                <a:latin typeface="+mj-lt"/>
                <a:cs typeface="+mn-cs"/>
              </a:rPr>
              <a:t>Pressure Sensor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Pressure Sensor Experiment</a:t>
            </a:r>
          </a:p>
        </p:txBody>
      </p:sp>
      <p:sp>
        <p:nvSpPr>
          <p:cNvPr id="3072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mtClean="0"/>
              <a:t>Experimental Methodology:</a:t>
            </a:r>
          </a:p>
          <a:p>
            <a:pPr lvl="1"/>
            <a:r>
              <a:rPr lang="en-US" smtClean="0"/>
              <a:t>Ensure that pipe is level with the pressure sensor</a:t>
            </a:r>
          </a:p>
          <a:p>
            <a:pPr lvl="1"/>
            <a:r>
              <a:rPr lang="en-US" smtClean="0"/>
              <a:t>Run the pump to get rid of air bubbles</a:t>
            </a:r>
          </a:p>
          <a:p>
            <a:pPr lvl="1"/>
            <a:r>
              <a:rPr lang="en-US" smtClean="0"/>
              <a:t>Zero the reading on Process Controller</a:t>
            </a:r>
          </a:p>
          <a:p>
            <a:pPr lvl="1"/>
            <a:r>
              <a:rPr lang="en-US" smtClean="0"/>
              <a:t>Run the pump </a:t>
            </a:r>
          </a:p>
          <a:p>
            <a:pPr lvl="1"/>
            <a:r>
              <a:rPr lang="en-US" smtClean="0"/>
              <a:t>Log the pressure readings from the sensor</a:t>
            </a:r>
          </a:p>
          <a:p>
            <a:pPr lvl="1"/>
            <a:endParaRPr lang="en-US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Flow Capture Experiment</a:t>
            </a:r>
          </a:p>
        </p:txBody>
      </p:sp>
      <p:sp>
        <p:nvSpPr>
          <p:cNvPr id="31747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400" smtClean="0"/>
              <a:t>Objective</a:t>
            </a:r>
          </a:p>
          <a:p>
            <a:pPr lvl="1"/>
            <a:r>
              <a:rPr lang="en-US" sz="2000" smtClean="0"/>
              <a:t>To measure the difference in flow between the first and last port on the model manifold</a:t>
            </a:r>
          </a:p>
          <a:p>
            <a:pPr lvl="1"/>
            <a:r>
              <a:rPr lang="en-US" sz="2000" smtClean="0"/>
              <a:t>More flow = more pressure </a:t>
            </a:r>
          </a:p>
          <a:p>
            <a:r>
              <a:rPr lang="en-US" sz="2400" smtClean="0"/>
              <a:t>Set-up</a:t>
            </a:r>
          </a:p>
          <a:p>
            <a:pPr lvl="1"/>
            <a:r>
              <a:rPr lang="en-US" sz="2000" smtClean="0"/>
              <a:t>Ports #2,3,13 and 14 were sealed off to isolate the flow from the first and last port</a:t>
            </a:r>
          </a:p>
          <a:p>
            <a:pPr lvl="1"/>
            <a:endParaRPr lang="en-US" smtClean="0"/>
          </a:p>
          <a:p>
            <a:pPr lvl="1"/>
            <a:endParaRPr lang="en-US" smtClean="0"/>
          </a:p>
        </p:txBody>
      </p:sp>
      <p:pic>
        <p:nvPicPr>
          <p:cNvPr id="31748" name="Picture 3" descr="IMG_8336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048000" y="4495800"/>
            <a:ext cx="2819400" cy="2114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Flow Capture Experiment</a:t>
            </a:r>
          </a:p>
        </p:txBody>
      </p:sp>
      <p:sp>
        <p:nvSpPr>
          <p:cNvPr id="32771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mtClean="0"/>
              <a:t>Experimental Methodology</a:t>
            </a:r>
          </a:p>
          <a:p>
            <a:pPr lvl="1"/>
            <a:r>
              <a:rPr lang="en-US" smtClean="0"/>
              <a:t>Run the pump to get rid of air bubbles</a:t>
            </a:r>
          </a:p>
          <a:p>
            <a:pPr lvl="1"/>
            <a:r>
              <a:rPr lang="en-US" smtClean="0"/>
              <a:t>For a set period of time, collect the flow from the first and last ports in separate graduated cylinders</a:t>
            </a:r>
          </a:p>
          <a:p>
            <a:pPr lvl="1"/>
            <a:r>
              <a:rPr lang="en-US" smtClean="0"/>
              <a:t>Record the flow collected for each port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Results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05000"/>
            <a:ext cx="4038600" cy="4389438"/>
          </a:xfrm>
        </p:spPr>
        <p:txBody>
          <a:bodyPr>
            <a:normAutofit lnSpcReduction="10000"/>
          </a:bodyPr>
          <a:lstStyle/>
          <a:p>
            <a:pPr marL="274320" indent="-274320" fontAlgn="auto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en-US" dirty="0" smtClean="0"/>
              <a:t>Pressure Sensor:</a:t>
            </a:r>
          </a:p>
          <a:p>
            <a:pPr marL="640080" lvl="1" indent="-246888" fontAlgn="auto">
              <a:spcAft>
                <a:spcPts val="0"/>
              </a:spcAft>
              <a:buFont typeface="Wingdings 2"/>
              <a:buChar char=""/>
              <a:defRPr/>
            </a:pPr>
            <a:r>
              <a:rPr lang="en-US" dirty="0" smtClean="0"/>
              <a:t>Data was too noisy for any meaningful analysis</a:t>
            </a:r>
          </a:p>
          <a:p>
            <a:pPr marL="274320" indent="-274320" fontAlgn="auto">
              <a:lnSpc>
                <a:spcPct val="200000"/>
              </a:lnSpc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en-US" dirty="0" smtClean="0"/>
              <a:t>Flow Collection:</a:t>
            </a:r>
          </a:p>
          <a:p>
            <a:pPr marL="640080" lvl="1" indent="-246888" fontAlgn="auto">
              <a:spcAft>
                <a:spcPts val="0"/>
              </a:spcAft>
              <a:buFont typeface="Wingdings 2"/>
              <a:buChar char=""/>
              <a:defRPr/>
            </a:pPr>
            <a:r>
              <a:rPr lang="en-US" dirty="0" smtClean="0"/>
              <a:t>Flow from the last port was consistently higher (about 13 to 15% higher)</a:t>
            </a:r>
          </a:p>
          <a:p>
            <a:pPr marL="640080" lvl="1" indent="-246888" fontAlgn="auto">
              <a:spcAft>
                <a:spcPts val="0"/>
              </a:spcAft>
              <a:buFont typeface="Wingdings 2"/>
              <a:buChar char=""/>
              <a:defRPr/>
            </a:pPr>
            <a:r>
              <a:rPr lang="en-US" dirty="0" smtClean="0"/>
              <a:t>Expected increase in flow from the last port was 18%</a:t>
            </a:r>
          </a:p>
          <a:p>
            <a:pPr marL="640080" lvl="1" indent="-246888" fontAlgn="auto">
              <a:spcAft>
                <a:spcPts val="0"/>
              </a:spcAft>
              <a:buFont typeface="Wingdings 2"/>
              <a:buChar char=""/>
              <a:defRPr/>
            </a:pPr>
            <a:endParaRPr lang="en-US" dirty="0" smtClean="0"/>
          </a:p>
          <a:p>
            <a:pPr marL="274320" indent="-274320" fontAlgn="auto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endParaRPr lang="en-US" dirty="0" smtClean="0"/>
          </a:p>
          <a:p>
            <a:pPr marL="274320" indent="-274320" fontAlgn="auto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endParaRPr lang="en-US" dirty="0"/>
          </a:p>
        </p:txBody>
      </p:sp>
      <p:sp>
        <p:nvSpPr>
          <p:cNvPr id="33796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indent="457200"/>
            <a:endParaRPr lang="en-US"/>
          </a:p>
        </p:txBody>
      </p:sp>
      <p:grpSp>
        <p:nvGrpSpPr>
          <p:cNvPr id="33797" name="Group 7"/>
          <p:cNvGrpSpPr>
            <a:grpSpLocks/>
          </p:cNvGrpSpPr>
          <p:nvPr/>
        </p:nvGrpSpPr>
        <p:grpSpPr bwMode="auto">
          <a:xfrm>
            <a:off x="4572000" y="3581400"/>
            <a:ext cx="4267200" cy="2590800"/>
            <a:chOff x="1981200" y="3886200"/>
            <a:chExt cx="4610100" cy="2781300"/>
          </a:xfrm>
        </p:grpSpPr>
        <p:pic>
          <p:nvPicPr>
            <p:cNvPr id="33799" name="Picture 1" descr="Table of Flows (3)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1981200" y="3886200"/>
              <a:ext cx="4610100" cy="27813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7" name="Rectangle 6"/>
            <p:cNvSpPr/>
            <p:nvPr/>
          </p:nvSpPr>
          <p:spPr>
            <a:xfrm>
              <a:off x="5857251" y="4267947"/>
              <a:ext cx="457923" cy="22836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900" dirty="0">
                  <a:solidFill>
                    <a:schemeClr val="tx1"/>
                  </a:solidFill>
                  <a:latin typeface="+mj-lt"/>
                </a:rPr>
                <a:t>15</a:t>
              </a:r>
              <a:r>
                <a:rPr lang="en-US" sz="900" baseline="30000" dirty="0">
                  <a:solidFill>
                    <a:schemeClr val="tx1"/>
                  </a:solidFill>
                  <a:latin typeface="+mj-lt"/>
                </a:rPr>
                <a:t>th</a:t>
              </a:r>
              <a:r>
                <a:rPr lang="en-US" sz="900" dirty="0">
                  <a:solidFill>
                    <a:schemeClr val="tx1"/>
                  </a:solidFill>
                  <a:latin typeface="+mj-lt"/>
                </a:rPr>
                <a:t> Port</a:t>
              </a:r>
            </a:p>
          </p:txBody>
        </p:sp>
      </p:grpSp>
      <p:pic>
        <p:nvPicPr>
          <p:cNvPr id="33798" name="Picture 4" descr="Table of Flows (4)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495800" y="2286000"/>
            <a:ext cx="4467225" cy="98107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Conclusion</a:t>
            </a:r>
          </a:p>
        </p:txBody>
      </p:sp>
      <p:sp>
        <p:nvSpPr>
          <p:cNvPr id="34819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mtClean="0"/>
              <a:t>Pressure recovery is occurring at the end of the inlet manifold</a:t>
            </a:r>
          </a:p>
          <a:p>
            <a:pPr lvl="1"/>
            <a:r>
              <a:rPr lang="en-US" smtClean="0"/>
              <a:t>As expected, more flow is collected at the end of the manifold</a:t>
            </a:r>
          </a:p>
          <a:p>
            <a:pPr lvl="1"/>
            <a:r>
              <a:rPr lang="en-US" smtClean="0"/>
              <a:t>Since more flow = greater pressure, pressure recovery must have occurred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Dye Testing</a:t>
            </a:r>
          </a:p>
        </p:txBody>
      </p:sp>
      <p:sp>
        <p:nvSpPr>
          <p:cNvPr id="3584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400" smtClean="0"/>
              <a:t>Objective</a:t>
            </a:r>
          </a:p>
          <a:p>
            <a:pPr lvl="1"/>
            <a:r>
              <a:rPr lang="en-US" sz="2000" smtClean="0"/>
              <a:t>To visualize the effect of the horizontal flow component from a model manifold submerged in a model of a sedimentation tank</a:t>
            </a:r>
          </a:p>
          <a:p>
            <a:r>
              <a:rPr lang="en-US" sz="2400" smtClean="0"/>
              <a:t>Set-up and Methodology</a:t>
            </a:r>
          </a:p>
          <a:p>
            <a:pPr lvl="1"/>
            <a:r>
              <a:rPr lang="en-US" sz="2000" smtClean="0"/>
              <a:t>The model manifolds were removable, so the dye test experiments were repeated with:</a:t>
            </a:r>
          </a:p>
          <a:p>
            <a:pPr lvl="2"/>
            <a:r>
              <a:rPr lang="en-US" sz="1700" smtClean="0"/>
              <a:t>A scaled down model of the design manifold (Original)</a:t>
            </a:r>
          </a:p>
          <a:p>
            <a:pPr lvl="2"/>
            <a:r>
              <a:rPr lang="en-US" sz="1700" smtClean="0"/>
              <a:t>The original model manifold with baffles</a:t>
            </a:r>
          </a:p>
          <a:p>
            <a:pPr lvl="2"/>
            <a:r>
              <a:rPr lang="en-US" sz="1700" smtClean="0"/>
              <a:t>A model manifold with tapered spacing  with baffles</a:t>
            </a:r>
          </a:p>
          <a:p>
            <a:pPr lvl="2"/>
            <a:r>
              <a:rPr lang="en-US" sz="1700" smtClean="0"/>
              <a:t>A center-fed manifold with baffles</a:t>
            </a:r>
          </a:p>
          <a:p>
            <a:endParaRPr lang="en-US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itle 1"/>
          <p:cNvSpPr>
            <a:spLocks noGrp="1"/>
          </p:cNvSpPr>
          <p:nvPr>
            <p:ph type="title"/>
          </p:nvPr>
        </p:nvSpPr>
        <p:spPr>
          <a:xfrm>
            <a:off x="762000" y="685800"/>
            <a:ext cx="2895600" cy="857250"/>
          </a:xfrm>
        </p:spPr>
        <p:txBody>
          <a:bodyPr/>
          <a:lstStyle/>
          <a:p>
            <a:r>
              <a:rPr lang="en-US" smtClean="0"/>
              <a:t>Problems</a:t>
            </a:r>
          </a:p>
        </p:txBody>
      </p:sp>
      <p:sp>
        <p:nvSpPr>
          <p:cNvPr id="10243" name="Content Placeholder 2"/>
          <p:cNvSpPr>
            <a:spLocks noGrp="1"/>
          </p:cNvSpPr>
          <p:nvPr>
            <p:ph idx="1"/>
          </p:nvPr>
        </p:nvSpPr>
        <p:spPr>
          <a:xfrm>
            <a:off x="328613" y="2590800"/>
            <a:ext cx="8229600" cy="3733800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en-US" sz="2800" smtClean="0"/>
              <a:t>Lack of settling floc in one area of the tank</a:t>
            </a:r>
          </a:p>
          <a:p>
            <a:pPr>
              <a:lnSpc>
                <a:spcPct val="80000"/>
              </a:lnSpc>
            </a:pPr>
            <a:endParaRPr lang="en-US" sz="2800" smtClean="0"/>
          </a:p>
          <a:p>
            <a:pPr>
              <a:lnSpc>
                <a:spcPct val="80000"/>
              </a:lnSpc>
            </a:pPr>
            <a:r>
              <a:rPr lang="en-US" sz="2800" smtClean="0"/>
              <a:t>Circular Flow motion in the Sedimentation tank</a:t>
            </a:r>
          </a:p>
          <a:p>
            <a:pPr>
              <a:lnSpc>
                <a:spcPct val="80000"/>
              </a:lnSpc>
            </a:pPr>
            <a:endParaRPr lang="en-US" sz="2800" smtClean="0"/>
          </a:p>
          <a:p>
            <a:pPr lvl="1">
              <a:lnSpc>
                <a:spcPct val="80000"/>
              </a:lnSpc>
              <a:buFont typeface="Wingdings" pitchFamily="2" charset="2"/>
              <a:buChar char="Ø"/>
            </a:pPr>
            <a:r>
              <a:rPr lang="en-US" smtClean="0"/>
              <a:t>Indicates </a:t>
            </a:r>
            <a:r>
              <a:rPr lang="en-US" b="1" smtClean="0">
                <a:solidFill>
                  <a:srgbClr val="FF0000"/>
                </a:solidFill>
              </a:rPr>
              <a:t>non-uniform</a:t>
            </a:r>
            <a:r>
              <a:rPr lang="en-US" smtClean="0"/>
              <a:t> flow distribution in the sedimentation tank.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Title 1"/>
          <p:cNvSpPr>
            <a:spLocks noGrp="1"/>
          </p:cNvSpPr>
          <p:nvPr>
            <p:ph type="title"/>
          </p:nvPr>
        </p:nvSpPr>
        <p:spPr>
          <a:xfrm>
            <a:off x="457200" y="381000"/>
            <a:ext cx="8229600" cy="1143000"/>
          </a:xfrm>
        </p:spPr>
        <p:txBody>
          <a:bodyPr/>
          <a:lstStyle/>
          <a:p>
            <a:r>
              <a:rPr lang="en-US" smtClean="0"/>
              <a:t>Results</a:t>
            </a:r>
          </a:p>
        </p:txBody>
      </p:sp>
      <p:pic>
        <p:nvPicPr>
          <p:cNvPr id="36867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" y="2057400"/>
            <a:ext cx="2743200" cy="191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6868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876800" y="2057400"/>
            <a:ext cx="2819400" cy="196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6869" name="Picture 4"/>
          <p:cNvPicPr>
            <a:picLocks noChangeAspect="1" noChangeArrowheads="1"/>
          </p:cNvPicPr>
          <p:nvPr/>
        </p:nvPicPr>
        <p:blipFill>
          <a:blip r:embed="rId5" cstate="print"/>
          <a:srcRect l="22221" t="29333" r="45557" b="35110"/>
          <a:stretch>
            <a:fillRect/>
          </a:stretch>
        </p:blipFill>
        <p:spPr bwMode="auto">
          <a:xfrm>
            <a:off x="4876800" y="4495800"/>
            <a:ext cx="2982913" cy="2057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xtBox 6"/>
          <p:cNvSpPr txBox="1"/>
          <p:nvPr/>
        </p:nvSpPr>
        <p:spPr>
          <a:xfrm>
            <a:off x="381000" y="1676400"/>
            <a:ext cx="1752600" cy="4000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b="1" dirty="0">
                <a:solidFill>
                  <a:schemeClr val="accent1">
                    <a:lumMod val="75000"/>
                  </a:schemeClr>
                </a:solidFill>
                <a:latin typeface="+mj-lt"/>
                <a:cs typeface="+mn-cs"/>
              </a:rPr>
              <a:t>ORIGINAL PIPE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800600" y="1676400"/>
            <a:ext cx="3505200" cy="4000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b="1" dirty="0">
                <a:solidFill>
                  <a:schemeClr val="accent1">
                    <a:lumMod val="75000"/>
                  </a:schemeClr>
                </a:solidFill>
                <a:latin typeface="+mj-lt"/>
                <a:cs typeface="+mn-cs"/>
              </a:rPr>
              <a:t>ORIGINAL PIPE W/ BAFFLES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800600" y="4114800"/>
            <a:ext cx="3505200" cy="4000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b="1" dirty="0">
                <a:solidFill>
                  <a:schemeClr val="accent1">
                    <a:lumMod val="75000"/>
                  </a:schemeClr>
                </a:solidFill>
                <a:latin typeface="+mj-lt"/>
                <a:cs typeface="+mn-cs"/>
              </a:rPr>
              <a:t>CENTER-FED PIPE W/ BAFFLES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358775" y="4114800"/>
            <a:ext cx="4114800" cy="4000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b="1" dirty="0">
                <a:solidFill>
                  <a:schemeClr val="accent1">
                    <a:lumMod val="75000"/>
                  </a:schemeClr>
                </a:solidFill>
                <a:latin typeface="+mj-lt"/>
                <a:cs typeface="+mn-cs"/>
              </a:rPr>
              <a:t>TAPERED SPACING PIPE W/ BAFFLES</a:t>
            </a:r>
          </a:p>
        </p:txBody>
      </p:sp>
      <p:pic>
        <p:nvPicPr>
          <p:cNvPr id="48129" name="Picture 1"/>
          <p:cNvPicPr>
            <a:picLocks noChangeAspect="1" noChangeArrowheads="1"/>
          </p:cNvPicPr>
          <p:nvPr/>
        </p:nvPicPr>
        <p:blipFill>
          <a:blip r:embed="rId6" cstate="print"/>
          <a:srcRect l="21667" t="27556" r="47778" b="38666"/>
          <a:stretch>
            <a:fillRect/>
          </a:stretch>
        </p:blipFill>
        <p:spPr bwMode="auto">
          <a:xfrm>
            <a:off x="457200" y="4495800"/>
            <a:ext cx="2743200" cy="18953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Results: Original Pipe</a:t>
            </a:r>
          </a:p>
        </p:txBody>
      </p:sp>
      <p:sp>
        <p:nvSpPr>
          <p:cNvPr id="1028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>
                <a:hlinkClick r:id="rId3"/>
              </a:rPr>
              <a:t>http://www.youtube.com/user/happywaterdroplet#p/u/3/I3dmUofYeuc</a:t>
            </a:r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Conclusion</a:t>
            </a:r>
          </a:p>
        </p:txBody>
      </p:sp>
      <p:sp>
        <p:nvSpPr>
          <p:cNvPr id="37891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mtClean="0"/>
              <a:t>The circular flow in the tank is obvious</a:t>
            </a:r>
          </a:p>
          <a:p>
            <a:r>
              <a:rPr lang="en-US" smtClean="0"/>
              <a:t>The high concentration of dye at the end of the model manifold is indicative of a strong horizontal velocity of the water exiting from the ports</a:t>
            </a:r>
          </a:p>
          <a:p>
            <a:endParaRPr lang="en-US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dirty="0" smtClean="0"/>
              <a:t>Results: Original Pipe with Baffles</a:t>
            </a:r>
            <a:endParaRPr lang="en-US" dirty="0"/>
          </a:p>
        </p:txBody>
      </p:sp>
      <p:sp>
        <p:nvSpPr>
          <p:cNvPr id="2052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>
                <a:hlinkClick r:id="rId3"/>
              </a:rPr>
              <a:t>http://www.youtube.com/user/happywaterdroplet#p/a/u/2/qd0OhYshVYA</a:t>
            </a:r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Conclusion</a:t>
            </a:r>
          </a:p>
        </p:txBody>
      </p:sp>
      <p:sp>
        <p:nvSpPr>
          <p:cNvPr id="38915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mtClean="0"/>
              <a:t>The baffles have helped to distribute the flow more evenly</a:t>
            </a:r>
          </a:p>
          <a:p>
            <a:endParaRPr lang="en-US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dirty="0" smtClean="0"/>
              <a:t>Results: Tapered Spacing with Baffles</a:t>
            </a:r>
            <a:endParaRPr lang="en-US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>
                <a:hlinkClick r:id="rId3"/>
              </a:rPr>
              <a:t>http://www.youtube.com/user/happywaterdroplet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Conclusion</a:t>
            </a:r>
          </a:p>
        </p:txBody>
      </p:sp>
      <p:sp>
        <p:nvSpPr>
          <p:cNvPr id="38915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Still more concentration of dye at the end</a:t>
            </a:r>
          </a:p>
          <a:p>
            <a:r>
              <a:rPr lang="en-US" dirty="0" smtClean="0"/>
              <a:t>Experimental problem?</a:t>
            </a:r>
          </a:p>
          <a:p>
            <a:r>
              <a:rPr lang="en-US" dirty="0" smtClean="0"/>
              <a:t>Problem with our calculations for hole spacing?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dirty="0" smtClean="0"/>
              <a:t>Results: Center-Fed Pipe with Baffles</a:t>
            </a:r>
          </a:p>
        </p:txBody>
      </p:sp>
      <p:sp>
        <p:nvSpPr>
          <p:cNvPr id="3076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>
                <a:hlinkClick r:id="rId3"/>
              </a:rPr>
              <a:t>http://www.youtube.com/user/happywaterdroplet#p/a/u/1/T3kD9CgT9zc</a:t>
            </a:r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Conclusion</a:t>
            </a:r>
          </a:p>
        </p:txBody>
      </p:sp>
      <p:sp>
        <p:nvSpPr>
          <p:cNvPr id="39939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The dye is still more concentrated at the ends</a:t>
            </a:r>
          </a:p>
          <a:p>
            <a:r>
              <a:rPr lang="en-US" dirty="0" smtClean="0"/>
              <a:t>Dye more concentrated on the right side</a:t>
            </a:r>
          </a:p>
          <a:p>
            <a:pPr lvl="1"/>
            <a:r>
              <a:rPr lang="en-US" dirty="0" smtClean="0"/>
              <a:t>Experimental problem?</a:t>
            </a:r>
          </a:p>
          <a:p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400" dirty="0" smtClean="0"/>
              <a:t>Improvements to our experiments</a:t>
            </a:r>
            <a:endParaRPr lang="en-US" sz="4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Mostly preliminary testing of our proposed solutions</a:t>
            </a:r>
          </a:p>
          <a:p>
            <a:r>
              <a:rPr lang="en-US" dirty="0" smtClean="0"/>
              <a:t>Reliability of results</a:t>
            </a:r>
          </a:p>
          <a:p>
            <a:pPr lvl="1"/>
            <a:r>
              <a:rPr lang="en-US" dirty="0" smtClean="0"/>
              <a:t>For example, ensuring level set up</a:t>
            </a:r>
          </a:p>
          <a:p>
            <a:pPr lvl="1"/>
            <a:r>
              <a:rPr lang="en-US" dirty="0" smtClean="0"/>
              <a:t>Repeatability</a:t>
            </a:r>
          </a:p>
          <a:p>
            <a:r>
              <a:rPr lang="en-US" dirty="0" smtClean="0"/>
              <a:t>Improvements to models</a:t>
            </a:r>
          </a:p>
          <a:p>
            <a:pPr lvl="1"/>
            <a:r>
              <a:rPr lang="en-US" dirty="0" smtClean="0"/>
              <a:t>Tighter baffles</a:t>
            </a:r>
          </a:p>
          <a:p>
            <a:pPr lvl="1"/>
            <a:r>
              <a:rPr lang="en-US" dirty="0" smtClean="0"/>
              <a:t>Better launders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itle 1"/>
          <p:cNvSpPr>
            <a:spLocks noGrp="1"/>
          </p:cNvSpPr>
          <p:nvPr>
            <p:ph type="title"/>
          </p:nvPr>
        </p:nvSpPr>
        <p:spPr>
          <a:xfrm>
            <a:off x="777875" y="533400"/>
            <a:ext cx="4648200" cy="857250"/>
          </a:xfrm>
        </p:spPr>
        <p:txBody>
          <a:bodyPr/>
          <a:lstStyle/>
          <a:p>
            <a:r>
              <a:rPr lang="en-US" smtClean="0"/>
              <a:t>Initial Hypotheses</a:t>
            </a:r>
          </a:p>
        </p:txBody>
      </p:sp>
      <p:sp>
        <p:nvSpPr>
          <p:cNvPr id="11267" name="Content Placeholder 2"/>
          <p:cNvSpPr>
            <a:spLocks noGrp="1"/>
          </p:cNvSpPr>
          <p:nvPr>
            <p:ph idx="1"/>
          </p:nvPr>
        </p:nvSpPr>
        <p:spPr>
          <a:xfrm>
            <a:off x="381000" y="1447800"/>
            <a:ext cx="8229600" cy="1676400"/>
          </a:xfrm>
        </p:spPr>
        <p:txBody>
          <a:bodyPr/>
          <a:lstStyle/>
          <a:p>
            <a:r>
              <a:rPr lang="en-US" b="1" smtClean="0"/>
              <a:t>Pressure Recovery</a:t>
            </a:r>
          </a:p>
          <a:p>
            <a:pPr lvl="1"/>
            <a:r>
              <a:rPr lang="en-US" smtClean="0"/>
              <a:t>The kinetic energy in the flow through the manifold is converted to pressure, a form of potential energy. </a:t>
            </a:r>
          </a:p>
        </p:txBody>
      </p:sp>
      <p:grpSp>
        <p:nvGrpSpPr>
          <p:cNvPr id="35" name="Group 34"/>
          <p:cNvGrpSpPr/>
          <p:nvPr/>
        </p:nvGrpSpPr>
        <p:grpSpPr>
          <a:xfrm>
            <a:off x="-533400" y="2730500"/>
            <a:ext cx="9031288" cy="3705225"/>
            <a:chOff x="-533400" y="2730500"/>
            <a:chExt cx="9031288" cy="3705225"/>
          </a:xfrm>
        </p:grpSpPr>
        <p:grpSp>
          <p:nvGrpSpPr>
            <p:cNvPr id="11268" name="Group 24"/>
            <p:cNvGrpSpPr>
              <a:grpSpLocks/>
            </p:cNvGrpSpPr>
            <p:nvPr/>
          </p:nvGrpSpPr>
          <p:grpSpPr bwMode="auto">
            <a:xfrm>
              <a:off x="777875" y="4708525"/>
              <a:ext cx="7713663" cy="1727200"/>
              <a:chOff x="2564" y="2924"/>
              <a:chExt cx="2928" cy="1088"/>
            </a:xfrm>
          </p:grpSpPr>
          <p:sp>
            <p:nvSpPr>
              <p:cNvPr id="11297" name="Rectangle 25"/>
              <p:cNvSpPr>
                <a:spLocks noChangeArrowheads="1"/>
              </p:cNvSpPr>
              <p:nvPr/>
            </p:nvSpPr>
            <p:spPr bwMode="auto">
              <a:xfrm>
                <a:off x="2564" y="2924"/>
                <a:ext cx="2928" cy="48"/>
              </a:xfrm>
              <a:prstGeom prst="rect">
                <a:avLst/>
              </a:prstGeom>
              <a:solidFill>
                <a:schemeClr val="accent1"/>
              </a:solidFill>
              <a:ln w="127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>
                  <a:latin typeface="Constantia" pitchFamily="18" charset="0"/>
                </a:endParaRPr>
              </a:p>
            </p:txBody>
          </p:sp>
          <p:sp>
            <p:nvSpPr>
              <p:cNvPr id="11298" name="Rectangle 26"/>
              <p:cNvSpPr>
                <a:spLocks noChangeArrowheads="1"/>
              </p:cNvSpPr>
              <p:nvPr/>
            </p:nvSpPr>
            <p:spPr bwMode="auto">
              <a:xfrm>
                <a:off x="2564" y="3964"/>
                <a:ext cx="2928" cy="48"/>
              </a:xfrm>
              <a:prstGeom prst="rect">
                <a:avLst/>
              </a:prstGeom>
              <a:solidFill>
                <a:schemeClr val="accent1"/>
              </a:solidFill>
              <a:ln w="127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>
                  <a:latin typeface="Constantia" pitchFamily="18" charset="0"/>
                </a:endParaRPr>
              </a:p>
            </p:txBody>
          </p:sp>
        </p:grpSp>
        <p:grpSp>
          <p:nvGrpSpPr>
            <p:cNvPr id="11269" name="Group 67"/>
            <p:cNvGrpSpPr>
              <a:grpSpLocks/>
            </p:cNvGrpSpPr>
            <p:nvPr/>
          </p:nvGrpSpPr>
          <p:grpSpPr bwMode="auto">
            <a:xfrm>
              <a:off x="1295400" y="4267200"/>
              <a:ext cx="381000" cy="533400"/>
              <a:chOff x="2514600" y="4267200"/>
              <a:chExt cx="381000" cy="533400"/>
            </a:xfrm>
          </p:grpSpPr>
          <p:sp>
            <p:nvSpPr>
              <p:cNvPr id="11295" name="TextBox 55"/>
              <p:cNvSpPr txBox="1">
                <a:spLocks noChangeArrowheads="1"/>
              </p:cNvSpPr>
              <p:nvPr/>
            </p:nvSpPr>
            <p:spPr bwMode="auto">
              <a:xfrm>
                <a:off x="2514600" y="4267200"/>
                <a:ext cx="364202" cy="52322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>
                    <a:latin typeface="Constantia" pitchFamily="18" charset="0"/>
                  </a:rPr>
                  <a:t>1</a:t>
                </a:r>
              </a:p>
            </p:txBody>
          </p:sp>
          <p:sp>
            <p:nvSpPr>
              <p:cNvPr id="11296" name="Rectangle 57"/>
              <p:cNvSpPr>
                <a:spLocks noChangeArrowheads="1"/>
              </p:cNvSpPr>
              <p:nvPr/>
            </p:nvSpPr>
            <p:spPr bwMode="auto">
              <a:xfrm>
                <a:off x="2514600" y="4648200"/>
                <a:ext cx="381000" cy="152400"/>
              </a:xfrm>
              <a:prstGeom prst="rect">
                <a:avLst/>
              </a:prstGeom>
              <a:solidFill>
                <a:schemeClr val="bg1"/>
              </a:solidFill>
              <a:ln w="12700" algn="ctr">
                <a:noFill/>
                <a:round/>
                <a:headEnd type="none" w="lg" len="med"/>
                <a:tailEnd type="none" w="lg" len="med"/>
              </a:ln>
            </p:spPr>
            <p:txBody>
              <a:bodyPr wrap="none" anchor="ctr">
                <a:spAutoFit/>
              </a:bodyPr>
              <a:lstStyle/>
              <a:p>
                <a:endParaRPr lang="en-US">
                  <a:latin typeface="Constantia" pitchFamily="18" charset="0"/>
                </a:endParaRPr>
              </a:p>
            </p:txBody>
          </p:sp>
        </p:grpSp>
        <p:grpSp>
          <p:nvGrpSpPr>
            <p:cNvPr id="11270" name="Group 65"/>
            <p:cNvGrpSpPr>
              <a:grpSpLocks/>
            </p:cNvGrpSpPr>
            <p:nvPr/>
          </p:nvGrpSpPr>
          <p:grpSpPr bwMode="auto">
            <a:xfrm>
              <a:off x="5584825" y="4267200"/>
              <a:ext cx="663575" cy="533400"/>
              <a:chOff x="6248400" y="4267200"/>
              <a:chExt cx="663964" cy="533400"/>
            </a:xfrm>
          </p:grpSpPr>
          <p:sp>
            <p:nvSpPr>
              <p:cNvPr id="11293" name="Rectangle 58"/>
              <p:cNvSpPr>
                <a:spLocks noChangeArrowheads="1"/>
              </p:cNvSpPr>
              <p:nvPr/>
            </p:nvSpPr>
            <p:spPr bwMode="auto">
              <a:xfrm>
                <a:off x="6400800" y="4648200"/>
                <a:ext cx="381000" cy="152400"/>
              </a:xfrm>
              <a:prstGeom prst="rect">
                <a:avLst/>
              </a:prstGeom>
              <a:solidFill>
                <a:schemeClr val="bg1"/>
              </a:solidFill>
              <a:ln w="12700" algn="ctr">
                <a:noFill/>
                <a:round/>
                <a:headEnd type="none" w="lg" len="med"/>
                <a:tailEnd type="none" w="lg" len="med"/>
              </a:ln>
            </p:spPr>
            <p:txBody>
              <a:bodyPr wrap="none" anchor="ctr">
                <a:spAutoFit/>
              </a:bodyPr>
              <a:lstStyle/>
              <a:p>
                <a:endParaRPr lang="en-US">
                  <a:latin typeface="Constantia" pitchFamily="18" charset="0"/>
                </a:endParaRPr>
              </a:p>
            </p:txBody>
          </p:sp>
          <p:sp>
            <p:nvSpPr>
              <p:cNvPr id="11294" name="TextBox 59"/>
              <p:cNvSpPr txBox="1">
                <a:spLocks noChangeArrowheads="1"/>
              </p:cNvSpPr>
              <p:nvPr/>
            </p:nvSpPr>
            <p:spPr bwMode="auto">
              <a:xfrm>
                <a:off x="6248400" y="4267200"/>
                <a:ext cx="663964" cy="52322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>
                    <a:latin typeface="Constantia" pitchFamily="18" charset="0"/>
                  </a:rPr>
                  <a:t>n-1</a:t>
                </a:r>
              </a:p>
            </p:txBody>
          </p:sp>
        </p:grpSp>
        <p:grpSp>
          <p:nvGrpSpPr>
            <p:cNvPr id="11271" name="Group 66"/>
            <p:cNvGrpSpPr>
              <a:grpSpLocks/>
            </p:cNvGrpSpPr>
            <p:nvPr/>
          </p:nvGrpSpPr>
          <p:grpSpPr bwMode="auto">
            <a:xfrm>
              <a:off x="3505200" y="4267200"/>
              <a:ext cx="381000" cy="533400"/>
              <a:chOff x="4495800" y="4267200"/>
              <a:chExt cx="381000" cy="533400"/>
            </a:xfrm>
          </p:grpSpPr>
          <p:sp>
            <p:nvSpPr>
              <p:cNvPr id="11291" name="Rectangle 60"/>
              <p:cNvSpPr>
                <a:spLocks noChangeArrowheads="1"/>
              </p:cNvSpPr>
              <p:nvPr/>
            </p:nvSpPr>
            <p:spPr bwMode="auto">
              <a:xfrm>
                <a:off x="4495800" y="4648200"/>
                <a:ext cx="381000" cy="152400"/>
              </a:xfrm>
              <a:prstGeom prst="rect">
                <a:avLst/>
              </a:prstGeom>
              <a:solidFill>
                <a:schemeClr val="bg1"/>
              </a:solidFill>
              <a:ln w="12700" algn="ctr">
                <a:noFill/>
                <a:round/>
                <a:headEnd type="none" w="lg" len="med"/>
                <a:tailEnd type="none" w="lg" len="med"/>
              </a:ln>
            </p:spPr>
            <p:txBody>
              <a:bodyPr wrap="none" anchor="ctr">
                <a:spAutoFit/>
              </a:bodyPr>
              <a:lstStyle/>
              <a:p>
                <a:endParaRPr lang="en-US">
                  <a:latin typeface="Constantia" pitchFamily="18" charset="0"/>
                </a:endParaRPr>
              </a:p>
            </p:txBody>
          </p:sp>
          <p:sp>
            <p:nvSpPr>
              <p:cNvPr id="11292" name="TextBox 61"/>
              <p:cNvSpPr txBox="1">
                <a:spLocks noChangeArrowheads="1"/>
              </p:cNvSpPr>
              <p:nvPr/>
            </p:nvSpPr>
            <p:spPr bwMode="auto">
              <a:xfrm>
                <a:off x="4512598" y="4267200"/>
                <a:ext cx="364202" cy="52322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>
                    <a:latin typeface="Constantia" pitchFamily="18" charset="0"/>
                  </a:rPr>
                  <a:t>2</a:t>
                </a:r>
              </a:p>
            </p:txBody>
          </p:sp>
        </p:grpSp>
        <p:grpSp>
          <p:nvGrpSpPr>
            <p:cNvPr id="11272" name="Group 64"/>
            <p:cNvGrpSpPr>
              <a:grpSpLocks/>
            </p:cNvGrpSpPr>
            <p:nvPr/>
          </p:nvGrpSpPr>
          <p:grpSpPr bwMode="auto">
            <a:xfrm>
              <a:off x="7924800" y="4267200"/>
              <a:ext cx="381000" cy="533400"/>
              <a:chOff x="7924800" y="4267200"/>
              <a:chExt cx="381000" cy="533400"/>
            </a:xfrm>
          </p:grpSpPr>
          <p:sp>
            <p:nvSpPr>
              <p:cNvPr id="11289" name="Rectangle 62"/>
              <p:cNvSpPr>
                <a:spLocks noChangeArrowheads="1"/>
              </p:cNvSpPr>
              <p:nvPr/>
            </p:nvSpPr>
            <p:spPr bwMode="auto">
              <a:xfrm>
                <a:off x="7924800" y="4648200"/>
                <a:ext cx="381000" cy="152400"/>
              </a:xfrm>
              <a:prstGeom prst="rect">
                <a:avLst/>
              </a:prstGeom>
              <a:solidFill>
                <a:schemeClr val="bg1"/>
              </a:solidFill>
              <a:ln w="12700" algn="ctr">
                <a:noFill/>
                <a:round/>
                <a:headEnd type="none" w="lg" len="med"/>
                <a:tailEnd type="none" w="lg" len="med"/>
              </a:ln>
            </p:spPr>
            <p:txBody>
              <a:bodyPr wrap="none" anchor="ctr">
                <a:spAutoFit/>
              </a:bodyPr>
              <a:lstStyle/>
              <a:p>
                <a:endParaRPr lang="en-US">
                  <a:latin typeface="Constantia" pitchFamily="18" charset="0"/>
                </a:endParaRPr>
              </a:p>
            </p:txBody>
          </p:sp>
          <p:sp>
            <p:nvSpPr>
              <p:cNvPr id="11290" name="TextBox 63"/>
              <p:cNvSpPr txBox="1">
                <a:spLocks noChangeArrowheads="1"/>
              </p:cNvSpPr>
              <p:nvPr/>
            </p:nvSpPr>
            <p:spPr bwMode="auto">
              <a:xfrm>
                <a:off x="7941598" y="4267200"/>
                <a:ext cx="364202" cy="52322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>
                    <a:latin typeface="Constantia" pitchFamily="18" charset="0"/>
                  </a:rPr>
                  <a:t>n</a:t>
                </a:r>
              </a:p>
            </p:txBody>
          </p:sp>
        </p:grpSp>
        <p:sp>
          <p:nvSpPr>
            <p:cNvPr id="11273" name="Rectangle 25"/>
            <p:cNvSpPr>
              <a:spLocks noChangeArrowheads="1"/>
            </p:cNvSpPr>
            <p:nvPr/>
          </p:nvSpPr>
          <p:spPr bwMode="auto">
            <a:xfrm rot="5400000">
              <a:off x="7612856" y="5533232"/>
              <a:ext cx="1693863" cy="76200"/>
            </a:xfrm>
            <a:prstGeom prst="rect">
              <a:avLst/>
            </a:prstGeom>
            <a:solidFill>
              <a:schemeClr val="accent1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>
                <a:latin typeface="Constantia" pitchFamily="18" charset="0"/>
              </a:endParaRPr>
            </a:p>
          </p:txBody>
        </p:sp>
        <p:grpSp>
          <p:nvGrpSpPr>
            <p:cNvPr id="11274" name="Group 123"/>
            <p:cNvGrpSpPr>
              <a:grpSpLocks/>
            </p:cNvGrpSpPr>
            <p:nvPr/>
          </p:nvGrpSpPr>
          <p:grpSpPr bwMode="auto">
            <a:xfrm>
              <a:off x="1446213" y="4648200"/>
              <a:ext cx="6630987" cy="382588"/>
              <a:chOff x="1446211" y="4114006"/>
              <a:chExt cx="6630988" cy="915988"/>
            </a:xfrm>
          </p:grpSpPr>
          <p:cxnSp>
            <p:nvCxnSpPr>
              <p:cNvPr id="11285" name="Straight Arrow Connector 119"/>
              <p:cNvCxnSpPr>
                <a:cxnSpLocks noChangeShapeType="1"/>
              </p:cNvCxnSpPr>
              <p:nvPr/>
            </p:nvCxnSpPr>
            <p:spPr bwMode="auto">
              <a:xfrm rot="5400000" flipH="1" flipV="1">
                <a:off x="989805" y="4572000"/>
                <a:ext cx="914400" cy="1588"/>
              </a:xfrm>
              <a:prstGeom prst="straightConnector1">
                <a:avLst/>
              </a:prstGeom>
              <a:noFill/>
              <a:ln w="12700" algn="ctr">
                <a:solidFill>
                  <a:schemeClr val="tx1"/>
                </a:solidFill>
                <a:round/>
                <a:headEnd type="none" w="lg" len="med"/>
                <a:tailEnd type="arrow" w="med" len="med"/>
              </a:ln>
            </p:spPr>
          </p:cxnSp>
          <p:cxnSp>
            <p:nvCxnSpPr>
              <p:cNvPr id="11286" name="Straight Arrow Connector 120"/>
              <p:cNvCxnSpPr>
                <a:cxnSpLocks noChangeShapeType="1"/>
              </p:cNvCxnSpPr>
              <p:nvPr/>
            </p:nvCxnSpPr>
            <p:spPr bwMode="auto">
              <a:xfrm rot="5400000" flipH="1" flipV="1">
                <a:off x="3199605" y="4571206"/>
                <a:ext cx="914400" cy="1588"/>
              </a:xfrm>
              <a:prstGeom prst="straightConnector1">
                <a:avLst/>
              </a:prstGeom>
              <a:noFill/>
              <a:ln w="12700" algn="ctr">
                <a:solidFill>
                  <a:schemeClr val="tx1"/>
                </a:solidFill>
                <a:round/>
                <a:headEnd type="none" w="lg" len="med"/>
                <a:tailEnd type="arrow" w="med" len="med"/>
              </a:ln>
            </p:spPr>
          </p:cxnSp>
          <p:cxnSp>
            <p:nvCxnSpPr>
              <p:cNvPr id="11287" name="Straight Arrow Connector 121"/>
              <p:cNvCxnSpPr>
                <a:cxnSpLocks noChangeShapeType="1"/>
              </p:cNvCxnSpPr>
              <p:nvPr/>
            </p:nvCxnSpPr>
            <p:spPr bwMode="auto">
              <a:xfrm rot="5400000" flipH="1" flipV="1">
                <a:off x="5409405" y="4570412"/>
                <a:ext cx="914400" cy="1588"/>
              </a:xfrm>
              <a:prstGeom prst="straightConnector1">
                <a:avLst/>
              </a:prstGeom>
              <a:noFill/>
              <a:ln w="12700" algn="ctr">
                <a:solidFill>
                  <a:schemeClr val="tx1"/>
                </a:solidFill>
                <a:round/>
                <a:headEnd type="none" w="lg" len="med"/>
                <a:tailEnd type="arrow" w="med" len="med"/>
              </a:ln>
            </p:spPr>
          </p:cxnSp>
          <p:cxnSp>
            <p:nvCxnSpPr>
              <p:cNvPr id="11288" name="Straight Arrow Connector 122"/>
              <p:cNvCxnSpPr>
                <a:cxnSpLocks noChangeShapeType="1"/>
              </p:cNvCxnSpPr>
              <p:nvPr/>
            </p:nvCxnSpPr>
            <p:spPr bwMode="auto">
              <a:xfrm rot="5400000" flipH="1" flipV="1">
                <a:off x="7619205" y="4571206"/>
                <a:ext cx="914400" cy="1588"/>
              </a:xfrm>
              <a:prstGeom prst="straightConnector1">
                <a:avLst/>
              </a:prstGeom>
              <a:noFill/>
              <a:ln w="12700" algn="ctr">
                <a:solidFill>
                  <a:schemeClr val="tx1"/>
                </a:solidFill>
                <a:round/>
                <a:headEnd type="none" w="lg" len="med"/>
                <a:tailEnd type="arrow" w="med" len="med"/>
              </a:ln>
            </p:spPr>
          </p:cxnSp>
        </p:grpSp>
        <p:sp>
          <p:nvSpPr>
            <p:cNvPr id="11275" name="Line 27"/>
            <p:cNvSpPr>
              <a:spLocks noChangeShapeType="1"/>
            </p:cNvSpPr>
            <p:nvPr/>
          </p:nvSpPr>
          <p:spPr bwMode="auto">
            <a:xfrm>
              <a:off x="838200" y="5181600"/>
              <a:ext cx="5715000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lg" len="med"/>
              <a:tailEnd type="triangle" w="lg" len="med"/>
            </a:ln>
          </p:spPr>
          <p:txBody>
            <a:bodyPr wrap="none" anchor="ctr">
              <a:spAutoFit/>
            </a:bodyPr>
            <a:lstStyle/>
            <a:p>
              <a:endParaRPr lang="en-US"/>
            </a:p>
          </p:txBody>
        </p:sp>
        <p:sp>
          <p:nvSpPr>
            <p:cNvPr id="11276" name="Freeform 37"/>
            <p:cNvSpPr>
              <a:spLocks/>
            </p:cNvSpPr>
            <p:nvPr/>
          </p:nvSpPr>
          <p:spPr bwMode="auto">
            <a:xfrm>
              <a:off x="0" y="3581400"/>
              <a:ext cx="8305800" cy="381000"/>
            </a:xfrm>
            <a:custGeom>
              <a:avLst/>
              <a:gdLst>
                <a:gd name="T0" fmla="*/ 5232 w 5232"/>
                <a:gd name="T1" fmla="*/ 144 h 240"/>
                <a:gd name="T2" fmla="*/ 3840 w 5232"/>
                <a:gd name="T3" fmla="*/ 96 h 240"/>
                <a:gd name="T4" fmla="*/ 3840 w 5232"/>
                <a:gd name="T5" fmla="*/ 192 h 240"/>
                <a:gd name="T6" fmla="*/ 2448 w 5232"/>
                <a:gd name="T7" fmla="*/ 96 h 240"/>
                <a:gd name="T8" fmla="*/ 2448 w 5232"/>
                <a:gd name="T9" fmla="*/ 240 h 240"/>
                <a:gd name="T10" fmla="*/ 1056 w 5232"/>
                <a:gd name="T11" fmla="*/ 48 h 240"/>
                <a:gd name="T12" fmla="*/ 1056 w 5232"/>
                <a:gd name="T13" fmla="*/ 192 h 240"/>
                <a:gd name="T14" fmla="*/ 0 w 5232"/>
                <a:gd name="T15" fmla="*/ 0 h 240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5232"/>
                <a:gd name="T25" fmla="*/ 0 h 240"/>
                <a:gd name="T26" fmla="*/ 5232 w 5232"/>
                <a:gd name="T27" fmla="*/ 240 h 240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5232" h="240">
                  <a:moveTo>
                    <a:pt x="5232" y="144"/>
                  </a:moveTo>
                  <a:lnTo>
                    <a:pt x="3840" y="96"/>
                  </a:lnTo>
                  <a:lnTo>
                    <a:pt x="3840" y="192"/>
                  </a:lnTo>
                  <a:lnTo>
                    <a:pt x="2448" y="96"/>
                  </a:lnTo>
                  <a:lnTo>
                    <a:pt x="2448" y="240"/>
                  </a:lnTo>
                  <a:lnTo>
                    <a:pt x="1056" y="48"/>
                  </a:lnTo>
                  <a:lnTo>
                    <a:pt x="1056" y="192"/>
                  </a:lnTo>
                  <a:lnTo>
                    <a:pt x="0" y="0"/>
                  </a:lnTo>
                </a:path>
              </a:pathLst>
            </a:custGeom>
            <a:noFill/>
            <a:ln w="28575">
              <a:solidFill>
                <a:schemeClr val="accent1"/>
              </a:solidFill>
              <a:round/>
              <a:headEnd type="none" w="lg" len="med"/>
              <a:tailEnd type="none" w="lg" len="med"/>
            </a:ln>
          </p:spPr>
          <p:txBody>
            <a:bodyPr wrap="none" anchor="ctr">
              <a:spAutoFit/>
            </a:bodyPr>
            <a:lstStyle/>
            <a:p>
              <a:endParaRPr lang="en-US">
                <a:latin typeface="Constantia" pitchFamily="18" charset="0"/>
              </a:endParaRPr>
            </a:p>
          </p:txBody>
        </p:sp>
        <p:sp>
          <p:nvSpPr>
            <p:cNvPr id="11277" name="Rectangle 9"/>
            <p:cNvSpPr>
              <a:spLocks noChangeArrowheads="1"/>
            </p:cNvSpPr>
            <p:nvPr/>
          </p:nvSpPr>
          <p:spPr bwMode="auto">
            <a:xfrm>
              <a:off x="152400" y="3429000"/>
              <a:ext cx="854075" cy="454025"/>
            </a:xfrm>
            <a:prstGeom prst="rect">
              <a:avLst/>
            </a:prstGeom>
            <a:solidFill>
              <a:schemeClr val="bg1"/>
            </a:solidFill>
            <a:ln w="12700">
              <a:noFill/>
              <a:miter lim="800000"/>
              <a:headEnd/>
              <a:tailEnd/>
            </a:ln>
          </p:spPr>
          <p:txBody>
            <a:bodyPr wrap="none" lIns="90488" tIns="44450" rIns="90488" bIns="44450">
              <a:spAutoFit/>
            </a:bodyPr>
            <a:lstStyle/>
            <a:p>
              <a:r>
                <a:rPr lang="en-US" sz="2400">
                  <a:solidFill>
                    <a:schemeClr val="accent1"/>
                  </a:solidFill>
                  <a:latin typeface="Book Antiqua" pitchFamily="18" charset="0"/>
                </a:rPr>
                <a:t>HGL</a:t>
              </a:r>
            </a:p>
          </p:txBody>
        </p:sp>
        <p:sp>
          <p:nvSpPr>
            <p:cNvPr id="11278" name="Text Box 50"/>
            <p:cNvSpPr txBox="1">
              <a:spLocks noChangeArrowheads="1"/>
            </p:cNvSpPr>
            <p:nvPr/>
          </p:nvSpPr>
          <p:spPr bwMode="auto">
            <a:xfrm>
              <a:off x="381000" y="5486400"/>
              <a:ext cx="2452688" cy="519113"/>
            </a:xfrm>
            <a:prstGeom prst="rect">
              <a:avLst/>
            </a:prstGeom>
            <a:noFill/>
            <a:ln w="12700">
              <a:noFill/>
              <a:miter lim="800000"/>
              <a:headEnd type="none" w="lg" len="med"/>
              <a:tailEnd type="none" w="lg" len="med"/>
            </a:ln>
          </p:spPr>
          <p:txBody>
            <a:bodyPr wrap="none">
              <a:spAutoFit/>
            </a:bodyPr>
            <a:lstStyle/>
            <a:p>
              <a:r>
                <a:rPr lang="en-US">
                  <a:latin typeface="Constantia" pitchFamily="18" charset="0"/>
                </a:rPr>
                <a:t>Major head loss</a:t>
              </a:r>
            </a:p>
          </p:txBody>
        </p:sp>
        <p:grpSp>
          <p:nvGrpSpPr>
            <p:cNvPr id="11279" name="Group 42"/>
            <p:cNvGrpSpPr>
              <a:grpSpLocks/>
            </p:cNvGrpSpPr>
            <p:nvPr/>
          </p:nvGrpSpPr>
          <p:grpSpPr bwMode="auto">
            <a:xfrm>
              <a:off x="-533400" y="2730500"/>
              <a:ext cx="8839200" cy="1003300"/>
              <a:chOff x="-336" y="1720"/>
              <a:chExt cx="5568" cy="632"/>
            </a:xfrm>
          </p:grpSpPr>
          <p:sp>
            <p:nvSpPr>
              <p:cNvPr id="11281" name="Line 38"/>
              <p:cNvSpPr>
                <a:spLocks noChangeShapeType="1"/>
              </p:cNvSpPr>
              <p:nvPr/>
            </p:nvSpPr>
            <p:spPr bwMode="auto">
              <a:xfrm flipH="1" flipV="1">
                <a:off x="3840" y="2304"/>
                <a:ext cx="1392" cy="48"/>
              </a:xfrm>
              <a:prstGeom prst="line">
                <a:avLst/>
              </a:prstGeom>
              <a:noFill/>
              <a:ln w="28575">
                <a:solidFill>
                  <a:schemeClr val="accent2"/>
                </a:solidFill>
                <a:round/>
                <a:headEnd type="none" w="lg" len="med"/>
                <a:tailEnd type="none" w="lg" len="med"/>
              </a:ln>
            </p:spPr>
            <p:txBody>
              <a:bodyPr anchor="ctr"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11282" name="Line 39"/>
              <p:cNvSpPr>
                <a:spLocks noChangeShapeType="1"/>
              </p:cNvSpPr>
              <p:nvPr/>
            </p:nvSpPr>
            <p:spPr bwMode="auto">
              <a:xfrm flipH="1" flipV="1">
                <a:off x="2448" y="2192"/>
                <a:ext cx="1392" cy="96"/>
              </a:xfrm>
              <a:prstGeom prst="line">
                <a:avLst/>
              </a:prstGeom>
              <a:noFill/>
              <a:ln w="28575">
                <a:solidFill>
                  <a:schemeClr val="accent2"/>
                </a:solidFill>
                <a:round/>
                <a:headEnd type="none" w="lg" len="med"/>
                <a:tailEnd type="none" w="lg" len="med"/>
              </a:ln>
            </p:spPr>
            <p:txBody>
              <a:bodyPr anchor="ctr"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11283" name="Line 40"/>
              <p:cNvSpPr>
                <a:spLocks noChangeShapeType="1"/>
              </p:cNvSpPr>
              <p:nvPr/>
            </p:nvSpPr>
            <p:spPr bwMode="auto">
              <a:xfrm flipH="1" flipV="1">
                <a:off x="1056" y="1976"/>
                <a:ext cx="1392" cy="192"/>
              </a:xfrm>
              <a:prstGeom prst="line">
                <a:avLst/>
              </a:prstGeom>
              <a:noFill/>
              <a:ln w="28575">
                <a:solidFill>
                  <a:schemeClr val="accent2"/>
                </a:solidFill>
                <a:round/>
                <a:headEnd type="none" w="lg" len="med"/>
                <a:tailEnd type="none" w="lg" len="med"/>
              </a:ln>
            </p:spPr>
            <p:txBody>
              <a:bodyPr anchor="ctr"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11284" name="Line 41"/>
              <p:cNvSpPr>
                <a:spLocks noChangeShapeType="1"/>
              </p:cNvSpPr>
              <p:nvPr/>
            </p:nvSpPr>
            <p:spPr bwMode="auto">
              <a:xfrm flipH="1" flipV="1">
                <a:off x="-336" y="1720"/>
                <a:ext cx="1392" cy="240"/>
              </a:xfrm>
              <a:prstGeom prst="line">
                <a:avLst/>
              </a:prstGeom>
              <a:noFill/>
              <a:ln w="28575">
                <a:solidFill>
                  <a:schemeClr val="accent2"/>
                </a:solidFill>
                <a:round/>
                <a:headEnd type="none" w="lg" len="med"/>
                <a:tailEnd type="none" w="lg" len="med"/>
              </a:ln>
            </p:spPr>
            <p:txBody>
              <a:bodyPr anchor="ctr">
                <a:spAutoFit/>
              </a:bodyPr>
              <a:lstStyle/>
              <a:p>
                <a:endParaRPr lang="en-US"/>
              </a:p>
            </p:txBody>
          </p:sp>
        </p:grpSp>
        <p:sp>
          <p:nvSpPr>
            <p:cNvPr id="11280" name="Rectangle 9"/>
            <p:cNvSpPr>
              <a:spLocks noChangeArrowheads="1"/>
            </p:cNvSpPr>
            <p:nvPr/>
          </p:nvSpPr>
          <p:spPr bwMode="auto">
            <a:xfrm>
              <a:off x="685800" y="2819400"/>
              <a:ext cx="785813" cy="454025"/>
            </a:xfrm>
            <a:prstGeom prst="rect">
              <a:avLst/>
            </a:prstGeom>
            <a:solidFill>
              <a:schemeClr val="bg1"/>
            </a:solidFill>
            <a:ln w="12700">
              <a:noFill/>
              <a:miter lim="800000"/>
              <a:headEnd/>
              <a:tailEnd/>
            </a:ln>
          </p:spPr>
          <p:txBody>
            <a:bodyPr wrap="none" lIns="90488" tIns="44450" rIns="90488" bIns="44450">
              <a:spAutoFit/>
            </a:bodyPr>
            <a:lstStyle/>
            <a:p>
              <a:r>
                <a:rPr lang="en-US" sz="2400">
                  <a:solidFill>
                    <a:schemeClr val="accent2"/>
                  </a:solidFill>
                  <a:latin typeface="Book Antiqua" pitchFamily="18" charset="0"/>
                </a:rPr>
                <a:t>EGL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Next Steps?</a:t>
            </a:r>
          </a:p>
        </p:txBody>
      </p:sp>
      <p:sp>
        <p:nvSpPr>
          <p:cNvPr id="4096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Retrofit existing plants</a:t>
            </a:r>
          </a:p>
          <a:p>
            <a:pPr lvl="1"/>
            <a:r>
              <a:rPr lang="en-US" dirty="0" smtClean="0"/>
              <a:t>Specifically </a:t>
            </a:r>
            <a:r>
              <a:rPr lang="en-US" dirty="0" err="1" smtClean="0"/>
              <a:t>Agalteca</a:t>
            </a:r>
            <a:r>
              <a:rPr lang="en-US" dirty="0" smtClean="0"/>
              <a:t> that suffers from the “floating </a:t>
            </a:r>
            <a:r>
              <a:rPr lang="en-US" dirty="0" err="1" smtClean="0"/>
              <a:t>floc</a:t>
            </a:r>
            <a:r>
              <a:rPr lang="en-US" dirty="0" smtClean="0"/>
              <a:t>” problem</a:t>
            </a:r>
          </a:p>
          <a:p>
            <a:r>
              <a:rPr lang="en-US" dirty="0" smtClean="0"/>
              <a:t>Real world application considerations:</a:t>
            </a:r>
          </a:p>
          <a:p>
            <a:pPr lvl="1"/>
            <a:r>
              <a:rPr lang="en-US" dirty="0" smtClean="0"/>
              <a:t>Cost</a:t>
            </a:r>
          </a:p>
          <a:p>
            <a:pPr lvl="1"/>
            <a:r>
              <a:rPr lang="en-US" dirty="0" smtClean="0"/>
              <a:t>Constructability</a:t>
            </a:r>
          </a:p>
          <a:p>
            <a:pPr lvl="1"/>
            <a:r>
              <a:rPr lang="en-US" dirty="0" smtClean="0"/>
              <a:t>Material availability</a:t>
            </a:r>
          </a:p>
          <a:p>
            <a:r>
              <a:rPr lang="en-US" dirty="0" smtClean="0"/>
              <a:t>Agua Clara Design Tool considerations:</a:t>
            </a:r>
          </a:p>
          <a:p>
            <a:pPr lvl="1"/>
            <a:r>
              <a:rPr lang="en-US" dirty="0" smtClean="0"/>
              <a:t>Could someone code this design?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dirty="0" smtClean="0"/>
              <a:t>Things to consider as we redesign:</a:t>
            </a:r>
            <a:endParaRPr lang="en-US" dirty="0"/>
          </a:p>
        </p:txBody>
      </p:sp>
      <p:sp>
        <p:nvSpPr>
          <p:cNvPr id="41987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smtClean="0"/>
              <a:t>Baffles</a:t>
            </a:r>
            <a:r>
              <a:rPr lang="en-US" dirty="0" smtClean="0"/>
              <a:t> to impede the horizontal flow and cause smaller sections of the </a:t>
            </a:r>
            <a:r>
              <a:rPr lang="en-US" dirty="0" err="1" smtClean="0"/>
              <a:t>sed</a:t>
            </a:r>
            <a:r>
              <a:rPr lang="en-US" dirty="0" smtClean="0"/>
              <a:t> tank to have uniform rise of flocculated water</a:t>
            </a:r>
          </a:p>
          <a:p>
            <a:pPr lvl="1"/>
            <a:r>
              <a:rPr lang="en-US" dirty="0" smtClean="0"/>
              <a:t>After each port?  Grouping multiple ports?</a:t>
            </a:r>
          </a:p>
          <a:p>
            <a:pPr lvl="1"/>
            <a:r>
              <a:rPr lang="en-US" dirty="0" smtClean="0"/>
              <a:t>Built into the plant itself or separate?</a:t>
            </a:r>
          </a:p>
          <a:p>
            <a:r>
              <a:rPr lang="en-US" b="1" dirty="0" smtClean="0"/>
              <a:t>Tapered spacing </a:t>
            </a:r>
            <a:r>
              <a:rPr lang="en-US" dirty="0" smtClean="0"/>
              <a:t>of ports</a:t>
            </a:r>
          </a:p>
          <a:p>
            <a:pPr>
              <a:buFont typeface="Wingdings 2" pitchFamily="18" charset="2"/>
              <a:buNone/>
            </a:pPr>
            <a:endParaRPr lang="en-US" dirty="0" smtClean="0"/>
          </a:p>
          <a:p>
            <a:r>
              <a:rPr lang="en-US" b="1" dirty="0" smtClean="0"/>
              <a:t>Tapered sizing </a:t>
            </a:r>
            <a:r>
              <a:rPr lang="en-US" dirty="0" smtClean="0"/>
              <a:t>of the ports</a:t>
            </a:r>
          </a:p>
          <a:p>
            <a:pPr lvl="1"/>
            <a:endParaRPr lang="en-US" dirty="0" smtClean="0"/>
          </a:p>
        </p:txBody>
      </p:sp>
      <p:sp>
        <p:nvSpPr>
          <p:cNvPr id="5" name="Can 4"/>
          <p:cNvSpPr/>
          <p:nvPr/>
        </p:nvSpPr>
        <p:spPr>
          <a:xfrm rot="5400000">
            <a:off x="4762500" y="2857500"/>
            <a:ext cx="533400" cy="3962400"/>
          </a:xfrm>
          <a:prstGeom prst="can">
            <a:avLst>
              <a:gd name="adj" fmla="val 12302"/>
            </a:avLst>
          </a:prstGeom>
          <a:scene3d>
            <a:camera prst="orthographicFront">
              <a:rot lat="0" lon="30000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grpSp>
        <p:nvGrpSpPr>
          <p:cNvPr id="3" name="Group 31"/>
          <p:cNvGrpSpPr>
            <a:grpSpLocks/>
          </p:cNvGrpSpPr>
          <p:nvPr/>
        </p:nvGrpSpPr>
        <p:grpSpPr bwMode="auto">
          <a:xfrm>
            <a:off x="1676400" y="4572000"/>
            <a:ext cx="1066800" cy="276225"/>
            <a:chOff x="1676400" y="4572000"/>
            <a:chExt cx="1066800" cy="276999"/>
          </a:xfrm>
        </p:grpSpPr>
        <p:cxnSp>
          <p:nvCxnSpPr>
            <p:cNvPr id="7" name="Straight Arrow Connector 6"/>
            <p:cNvCxnSpPr/>
            <p:nvPr/>
          </p:nvCxnSpPr>
          <p:spPr>
            <a:xfrm>
              <a:off x="1676400" y="4801241"/>
              <a:ext cx="1066800" cy="1592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2012" name="TextBox 7"/>
            <p:cNvSpPr txBox="1">
              <a:spLocks noChangeArrowheads="1"/>
            </p:cNvSpPr>
            <p:nvPr/>
          </p:nvSpPr>
          <p:spPr bwMode="auto">
            <a:xfrm>
              <a:off x="1752600" y="4572000"/>
              <a:ext cx="762000" cy="27699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 sz="1200" dirty="0">
                  <a:latin typeface="Constantia" pitchFamily="18" charset="0"/>
                </a:rPr>
                <a:t>Flow</a:t>
              </a:r>
            </a:p>
          </p:txBody>
        </p:sp>
      </p:grpSp>
      <p:sp>
        <p:nvSpPr>
          <p:cNvPr id="9" name="Oval 8"/>
          <p:cNvSpPr/>
          <p:nvPr/>
        </p:nvSpPr>
        <p:spPr>
          <a:xfrm>
            <a:off x="3200400" y="4724400"/>
            <a:ext cx="228600" cy="228600"/>
          </a:xfrm>
          <a:prstGeom prst="ellipse">
            <a:avLst/>
          </a:prstGeom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3505200" y="4724400"/>
            <a:ext cx="228600" cy="228600"/>
          </a:xfrm>
          <a:prstGeom prst="ellipse">
            <a:avLst/>
          </a:prstGeom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3962400" y="4724400"/>
            <a:ext cx="228600" cy="228600"/>
          </a:xfrm>
          <a:prstGeom prst="ellipse">
            <a:avLst/>
          </a:prstGeom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2" name="Oval 11"/>
          <p:cNvSpPr/>
          <p:nvPr/>
        </p:nvSpPr>
        <p:spPr>
          <a:xfrm>
            <a:off x="4495800" y="4724400"/>
            <a:ext cx="228600" cy="228600"/>
          </a:xfrm>
          <a:prstGeom prst="ellipse">
            <a:avLst/>
          </a:prstGeom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3" name="Oval 12"/>
          <p:cNvSpPr/>
          <p:nvPr/>
        </p:nvSpPr>
        <p:spPr>
          <a:xfrm>
            <a:off x="5105400" y="4724400"/>
            <a:ext cx="228600" cy="228600"/>
          </a:xfrm>
          <a:prstGeom prst="ellipse">
            <a:avLst/>
          </a:prstGeom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5791200" y="4724400"/>
            <a:ext cx="228600" cy="228600"/>
          </a:xfrm>
          <a:prstGeom prst="ellipse">
            <a:avLst/>
          </a:prstGeom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5" name="Oval 14"/>
          <p:cNvSpPr/>
          <p:nvPr/>
        </p:nvSpPr>
        <p:spPr>
          <a:xfrm>
            <a:off x="6553200" y="4724400"/>
            <a:ext cx="228600" cy="228600"/>
          </a:xfrm>
          <a:prstGeom prst="ellipse">
            <a:avLst/>
          </a:prstGeom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9" name="Can 18"/>
          <p:cNvSpPr/>
          <p:nvPr/>
        </p:nvSpPr>
        <p:spPr>
          <a:xfrm rot="5400000">
            <a:off x="4762500" y="3848100"/>
            <a:ext cx="533400" cy="3962400"/>
          </a:xfrm>
          <a:prstGeom prst="can">
            <a:avLst>
              <a:gd name="adj" fmla="val 12302"/>
            </a:avLst>
          </a:prstGeom>
          <a:scene3d>
            <a:camera prst="orthographicFront">
              <a:rot lat="0" lon="30000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0" name="Oval 19"/>
          <p:cNvSpPr/>
          <p:nvPr/>
        </p:nvSpPr>
        <p:spPr>
          <a:xfrm>
            <a:off x="3200400" y="5638800"/>
            <a:ext cx="381000" cy="381000"/>
          </a:xfrm>
          <a:prstGeom prst="ellipse">
            <a:avLst/>
          </a:prstGeom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2" name="Oval 21"/>
          <p:cNvSpPr/>
          <p:nvPr/>
        </p:nvSpPr>
        <p:spPr>
          <a:xfrm>
            <a:off x="3657600" y="5638800"/>
            <a:ext cx="381000" cy="381000"/>
          </a:xfrm>
          <a:prstGeom prst="ellipse">
            <a:avLst/>
          </a:prstGeom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3" name="Oval 22"/>
          <p:cNvSpPr/>
          <p:nvPr/>
        </p:nvSpPr>
        <p:spPr>
          <a:xfrm>
            <a:off x="4114800" y="5638800"/>
            <a:ext cx="381000" cy="381000"/>
          </a:xfrm>
          <a:prstGeom prst="ellipse">
            <a:avLst/>
          </a:prstGeom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4" name="Oval 23"/>
          <p:cNvSpPr/>
          <p:nvPr/>
        </p:nvSpPr>
        <p:spPr>
          <a:xfrm>
            <a:off x="4648200" y="5715000"/>
            <a:ext cx="228600" cy="228600"/>
          </a:xfrm>
          <a:prstGeom prst="ellipse">
            <a:avLst/>
          </a:prstGeom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5" name="Oval 24"/>
          <p:cNvSpPr/>
          <p:nvPr/>
        </p:nvSpPr>
        <p:spPr>
          <a:xfrm>
            <a:off x="5029200" y="5715000"/>
            <a:ext cx="228600" cy="228600"/>
          </a:xfrm>
          <a:prstGeom prst="ellipse">
            <a:avLst/>
          </a:prstGeom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6" name="Oval 25"/>
          <p:cNvSpPr/>
          <p:nvPr/>
        </p:nvSpPr>
        <p:spPr>
          <a:xfrm>
            <a:off x="5410200" y="5715000"/>
            <a:ext cx="228600" cy="228600"/>
          </a:xfrm>
          <a:prstGeom prst="ellipse">
            <a:avLst/>
          </a:prstGeom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7" name="Oval 26"/>
          <p:cNvSpPr/>
          <p:nvPr/>
        </p:nvSpPr>
        <p:spPr>
          <a:xfrm>
            <a:off x="5791200" y="5791200"/>
            <a:ext cx="152400" cy="152400"/>
          </a:xfrm>
          <a:prstGeom prst="ellipse">
            <a:avLst/>
          </a:prstGeom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9" name="Oval 28"/>
          <p:cNvSpPr/>
          <p:nvPr/>
        </p:nvSpPr>
        <p:spPr>
          <a:xfrm>
            <a:off x="6096000" y="5791200"/>
            <a:ext cx="152400" cy="152400"/>
          </a:xfrm>
          <a:prstGeom prst="ellipse">
            <a:avLst/>
          </a:prstGeom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30" name="Oval 29"/>
          <p:cNvSpPr/>
          <p:nvPr/>
        </p:nvSpPr>
        <p:spPr>
          <a:xfrm>
            <a:off x="6400800" y="5791200"/>
            <a:ext cx="152400" cy="152400"/>
          </a:xfrm>
          <a:prstGeom prst="ellipse">
            <a:avLst/>
          </a:prstGeom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31" name="Oval 30"/>
          <p:cNvSpPr/>
          <p:nvPr/>
        </p:nvSpPr>
        <p:spPr>
          <a:xfrm>
            <a:off x="6705600" y="5791200"/>
            <a:ext cx="152400" cy="152400"/>
          </a:xfrm>
          <a:prstGeom prst="ellipse">
            <a:avLst/>
          </a:prstGeom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grpSp>
        <p:nvGrpSpPr>
          <p:cNvPr id="4" name="Group 32"/>
          <p:cNvGrpSpPr>
            <a:grpSpLocks/>
          </p:cNvGrpSpPr>
          <p:nvPr/>
        </p:nvGrpSpPr>
        <p:grpSpPr bwMode="auto">
          <a:xfrm>
            <a:off x="1676400" y="5715000"/>
            <a:ext cx="1066800" cy="276225"/>
            <a:chOff x="1676400" y="4572000"/>
            <a:chExt cx="1066800" cy="276999"/>
          </a:xfrm>
        </p:grpSpPr>
        <p:cxnSp>
          <p:nvCxnSpPr>
            <p:cNvPr id="34" name="Straight Arrow Connector 33"/>
            <p:cNvCxnSpPr/>
            <p:nvPr/>
          </p:nvCxnSpPr>
          <p:spPr>
            <a:xfrm>
              <a:off x="1676400" y="4801241"/>
              <a:ext cx="1066800" cy="1592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2010" name="TextBox 34"/>
            <p:cNvSpPr txBox="1">
              <a:spLocks noChangeArrowheads="1"/>
            </p:cNvSpPr>
            <p:nvPr/>
          </p:nvSpPr>
          <p:spPr bwMode="auto">
            <a:xfrm>
              <a:off x="1752600" y="4572000"/>
              <a:ext cx="762000" cy="27699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 sz="1200">
                  <a:latin typeface="Constantia" pitchFamily="18" charset="0"/>
                </a:rPr>
                <a:t>Flow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Title 1"/>
          <p:cNvSpPr>
            <a:spLocks noGrp="1"/>
          </p:cNvSpPr>
          <p:nvPr>
            <p:ph type="title"/>
          </p:nvPr>
        </p:nvSpPr>
        <p:spPr>
          <a:xfrm>
            <a:off x="457200" y="704850"/>
            <a:ext cx="8229600" cy="1143000"/>
          </a:xfrm>
        </p:spPr>
        <p:txBody>
          <a:bodyPr/>
          <a:lstStyle/>
          <a:p>
            <a:r>
              <a:rPr lang="en-US" smtClean="0"/>
              <a:t>Baffles		</a:t>
            </a:r>
          </a:p>
        </p:txBody>
      </p:sp>
      <p:sp>
        <p:nvSpPr>
          <p:cNvPr id="43011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875"/>
            <a:ext cx="4038600" cy="4433888"/>
          </a:xfrm>
        </p:spPr>
        <p:txBody>
          <a:bodyPr/>
          <a:lstStyle/>
          <a:p>
            <a:r>
              <a:rPr lang="en-US" smtClean="0"/>
              <a:t>Baffles after each port?</a:t>
            </a:r>
          </a:p>
        </p:txBody>
      </p:sp>
      <p:sp>
        <p:nvSpPr>
          <p:cNvPr id="43012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875"/>
            <a:ext cx="4038600" cy="4433888"/>
          </a:xfrm>
        </p:spPr>
        <p:txBody>
          <a:bodyPr/>
          <a:lstStyle/>
          <a:p>
            <a:r>
              <a:rPr lang="en-US" smtClean="0"/>
              <a:t>Baffles after several ports?</a:t>
            </a:r>
          </a:p>
        </p:txBody>
      </p:sp>
      <p:pic>
        <p:nvPicPr>
          <p:cNvPr id="43013" name="Picture 2" descr="https://confluence.cornell.edu/plugins/servlet/benryanconversion?pageId=127107639&amp;attachment=Inlet%20Manifold%20Reflection%20Report%201%20Final.doc&amp;name=127238245&amp;val=a8072be6d15b256037aa1a2468601d42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5800" y="2438400"/>
            <a:ext cx="3876675" cy="2314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3014" name="Picture 2" descr="https://confluence.cornell.edu/download/thumbnails/127122147/Baffles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096000" y="2514600"/>
            <a:ext cx="1981200" cy="3738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Jets (same size as original ports)</a:t>
            </a:r>
            <a:endParaRPr lang="en-US" dirty="0"/>
          </a:p>
        </p:txBody>
      </p:sp>
      <p:pic>
        <p:nvPicPr>
          <p:cNvPr id="75778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2400" y="2133600"/>
            <a:ext cx="8258175" cy="4371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TextBox 6"/>
          <p:cNvSpPr txBox="1"/>
          <p:nvPr/>
        </p:nvSpPr>
        <p:spPr>
          <a:xfrm>
            <a:off x="8077200" y="4648200"/>
            <a:ext cx="914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Jets!</a:t>
            </a:r>
            <a:endParaRPr lang="en-US" dirty="0"/>
          </a:p>
        </p:txBody>
      </p:sp>
      <p:cxnSp>
        <p:nvCxnSpPr>
          <p:cNvPr id="9" name="Straight Arrow Connector 8"/>
          <p:cNvCxnSpPr/>
          <p:nvPr/>
        </p:nvCxnSpPr>
        <p:spPr>
          <a:xfrm rot="5400000">
            <a:off x="7543800" y="5029200"/>
            <a:ext cx="685800" cy="685800"/>
          </a:xfrm>
          <a:prstGeom prst="straightConnector1">
            <a:avLst/>
          </a:prstGeom>
          <a:ln w="19050">
            <a:solidFill>
              <a:schemeClr val="accent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Picture 5" descr="Courtesy of MWS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315200" y="6396303"/>
            <a:ext cx="1828800" cy="46169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Jets (smaller sized ports)</a:t>
            </a:r>
            <a:endParaRPr lang="en-US" dirty="0"/>
          </a:p>
        </p:txBody>
      </p:sp>
      <p:pic>
        <p:nvPicPr>
          <p:cNvPr id="51203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05200" y="2444496"/>
            <a:ext cx="2728940" cy="22037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1204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09600" y="2438400"/>
            <a:ext cx="2628900" cy="21987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" name="TextBox 8"/>
          <p:cNvSpPr txBox="1"/>
          <p:nvPr/>
        </p:nvSpPr>
        <p:spPr>
          <a:xfrm>
            <a:off x="685800" y="4648200"/>
            <a:ext cx="2438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Jets to match the original size of ports</a:t>
            </a:r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3810000" y="4724400"/>
            <a:ext cx="2438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Jets that are smaller than the original ports</a:t>
            </a:r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6629400" y="3810000"/>
            <a:ext cx="2133600" cy="2031325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 smtClean="0"/>
              <a:t>This design results in the head loss through the orifice dominating </a:t>
            </a:r>
            <a:r>
              <a:rPr lang="en-US" dirty="0" smtClean="0">
                <a:sym typeface="Wingdings" pitchFamily="2" charset="2"/>
              </a:rPr>
              <a:t> little difference in pressure from first to last port</a:t>
            </a:r>
            <a:endParaRPr lang="en-US" dirty="0"/>
          </a:p>
        </p:txBody>
      </p:sp>
      <p:cxnSp>
        <p:nvCxnSpPr>
          <p:cNvPr id="13" name="Curved Connector 12"/>
          <p:cNvCxnSpPr>
            <a:stCxn id="11" idx="0"/>
          </p:cNvCxnSpPr>
          <p:nvPr/>
        </p:nvCxnSpPr>
        <p:spPr>
          <a:xfrm rot="16200000" flipV="1">
            <a:off x="6667500" y="2781300"/>
            <a:ext cx="762000" cy="1295400"/>
          </a:xfrm>
          <a:prstGeom prst="curvedConnector2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Elbows</a:t>
            </a:r>
          </a:p>
        </p:txBody>
      </p:sp>
      <p:grpSp>
        <p:nvGrpSpPr>
          <p:cNvPr id="2" name="Group 18"/>
          <p:cNvGrpSpPr>
            <a:grpSpLocks/>
          </p:cNvGrpSpPr>
          <p:nvPr/>
        </p:nvGrpSpPr>
        <p:grpSpPr bwMode="auto">
          <a:xfrm>
            <a:off x="457200" y="2286000"/>
            <a:ext cx="7467600" cy="839788"/>
            <a:chOff x="457200" y="2286000"/>
            <a:chExt cx="7467600" cy="839788"/>
          </a:xfrm>
        </p:grpSpPr>
        <p:cxnSp>
          <p:nvCxnSpPr>
            <p:cNvPr id="10" name="Straight Connector 9"/>
            <p:cNvCxnSpPr/>
            <p:nvPr/>
          </p:nvCxnSpPr>
          <p:spPr>
            <a:xfrm>
              <a:off x="457200" y="2286000"/>
              <a:ext cx="7467600" cy="158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>
              <a:off x="457200" y="3124200"/>
              <a:ext cx="7467600" cy="158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2" name="L-Shape 11"/>
          <p:cNvSpPr/>
          <p:nvPr/>
        </p:nvSpPr>
        <p:spPr>
          <a:xfrm rot="10800000">
            <a:off x="1143000" y="2743200"/>
            <a:ext cx="627063" cy="762000"/>
          </a:xfrm>
          <a:prstGeom prst="corner">
            <a:avLst/>
          </a:prstGeom>
          <a:ln cap="rnd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3" name="L-Shape 12"/>
          <p:cNvSpPr/>
          <p:nvPr/>
        </p:nvSpPr>
        <p:spPr>
          <a:xfrm rot="10800000">
            <a:off x="2209800" y="2743200"/>
            <a:ext cx="627063" cy="762000"/>
          </a:xfrm>
          <a:prstGeom prst="corner">
            <a:avLst/>
          </a:prstGeom>
          <a:ln cap="rnd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4" name="L-Shape 13"/>
          <p:cNvSpPr/>
          <p:nvPr/>
        </p:nvSpPr>
        <p:spPr>
          <a:xfrm rot="10800000">
            <a:off x="3276600" y="2743200"/>
            <a:ext cx="627063" cy="762000"/>
          </a:xfrm>
          <a:prstGeom prst="corner">
            <a:avLst/>
          </a:prstGeom>
          <a:ln cap="rnd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5" name="L-Shape 14"/>
          <p:cNvSpPr/>
          <p:nvPr/>
        </p:nvSpPr>
        <p:spPr>
          <a:xfrm rot="10800000">
            <a:off x="4343400" y="2743200"/>
            <a:ext cx="627063" cy="762000"/>
          </a:xfrm>
          <a:prstGeom prst="corner">
            <a:avLst/>
          </a:prstGeom>
          <a:ln cap="rnd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6" name="L-Shape 15"/>
          <p:cNvSpPr/>
          <p:nvPr/>
        </p:nvSpPr>
        <p:spPr>
          <a:xfrm rot="10800000">
            <a:off x="5392738" y="2743200"/>
            <a:ext cx="627062" cy="762000"/>
          </a:xfrm>
          <a:prstGeom prst="corner">
            <a:avLst/>
          </a:prstGeom>
          <a:ln cap="rnd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7" name="L-Shape 16"/>
          <p:cNvSpPr/>
          <p:nvPr/>
        </p:nvSpPr>
        <p:spPr>
          <a:xfrm rot="10800000">
            <a:off x="6383338" y="2743200"/>
            <a:ext cx="627062" cy="762000"/>
          </a:xfrm>
          <a:prstGeom prst="corner">
            <a:avLst/>
          </a:prstGeom>
          <a:ln cap="rnd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grpSp>
        <p:nvGrpSpPr>
          <p:cNvPr id="3" name="Group 19"/>
          <p:cNvGrpSpPr>
            <a:grpSpLocks/>
          </p:cNvGrpSpPr>
          <p:nvPr/>
        </p:nvGrpSpPr>
        <p:grpSpPr bwMode="auto">
          <a:xfrm>
            <a:off x="533400" y="4419600"/>
            <a:ext cx="7467600" cy="839788"/>
            <a:chOff x="457200" y="2286000"/>
            <a:chExt cx="7467600" cy="839788"/>
          </a:xfrm>
        </p:grpSpPr>
        <p:cxnSp>
          <p:nvCxnSpPr>
            <p:cNvPr id="21" name="Straight Connector 20"/>
            <p:cNvCxnSpPr/>
            <p:nvPr/>
          </p:nvCxnSpPr>
          <p:spPr>
            <a:xfrm>
              <a:off x="457200" y="2286000"/>
              <a:ext cx="7467600" cy="158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/>
            <p:cNvCxnSpPr/>
            <p:nvPr/>
          </p:nvCxnSpPr>
          <p:spPr>
            <a:xfrm>
              <a:off x="457200" y="3124200"/>
              <a:ext cx="7467600" cy="158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3" name="L-Shape 22"/>
          <p:cNvSpPr/>
          <p:nvPr/>
        </p:nvSpPr>
        <p:spPr>
          <a:xfrm rot="10800000">
            <a:off x="1219200" y="4876800"/>
            <a:ext cx="627063" cy="762000"/>
          </a:xfrm>
          <a:prstGeom prst="corner">
            <a:avLst/>
          </a:prstGeom>
          <a:ln cap="rnd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4" name="L-Shape 23"/>
          <p:cNvSpPr/>
          <p:nvPr/>
        </p:nvSpPr>
        <p:spPr>
          <a:xfrm rot="10800000">
            <a:off x="2286000" y="4572000"/>
            <a:ext cx="627063" cy="1066800"/>
          </a:xfrm>
          <a:prstGeom prst="corner">
            <a:avLst/>
          </a:prstGeom>
          <a:ln cap="rnd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5" name="L-Shape 24"/>
          <p:cNvSpPr/>
          <p:nvPr/>
        </p:nvSpPr>
        <p:spPr>
          <a:xfrm rot="10800000">
            <a:off x="5486400" y="4800600"/>
            <a:ext cx="627063" cy="762000"/>
          </a:xfrm>
          <a:prstGeom prst="corner">
            <a:avLst/>
          </a:prstGeom>
          <a:ln cap="rnd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6" name="L-Shape 25"/>
          <p:cNvSpPr/>
          <p:nvPr/>
        </p:nvSpPr>
        <p:spPr>
          <a:xfrm rot="10800000">
            <a:off x="3352800" y="4876800"/>
            <a:ext cx="627063" cy="762000"/>
          </a:xfrm>
          <a:prstGeom prst="corner">
            <a:avLst/>
          </a:prstGeom>
          <a:ln cap="rnd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7" name="L-Shape 26"/>
          <p:cNvSpPr/>
          <p:nvPr/>
        </p:nvSpPr>
        <p:spPr>
          <a:xfrm rot="10800000">
            <a:off x="4419600" y="4572000"/>
            <a:ext cx="627063" cy="1066800"/>
          </a:xfrm>
          <a:prstGeom prst="corner">
            <a:avLst/>
          </a:prstGeom>
          <a:ln cap="rnd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8" name="L-Shape 27"/>
          <p:cNvSpPr/>
          <p:nvPr/>
        </p:nvSpPr>
        <p:spPr>
          <a:xfrm rot="10800000">
            <a:off x="6553200" y="4572000"/>
            <a:ext cx="627063" cy="1066800"/>
          </a:xfrm>
          <a:prstGeom prst="corner">
            <a:avLst/>
          </a:prstGeom>
          <a:ln cap="rnd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pic>
        <p:nvPicPr>
          <p:cNvPr id="44054" name="Picture 22" descr="http://www-static.weddingbee.com/wp-content/uploads/2010/08/23/ce8e948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629400" y="533400"/>
            <a:ext cx="1447800" cy="1447800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</p:pic>
      <p:sp>
        <p:nvSpPr>
          <p:cNvPr id="29" name="Oval 28"/>
          <p:cNvSpPr/>
          <p:nvPr/>
        </p:nvSpPr>
        <p:spPr>
          <a:xfrm>
            <a:off x="5181600" y="2514600"/>
            <a:ext cx="1066800" cy="1143000"/>
          </a:xfrm>
          <a:prstGeom prst="ellipse">
            <a:avLst/>
          </a:prstGeom>
          <a:noFill/>
          <a:ln>
            <a:solidFill>
              <a:schemeClr val="accent1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1" name="Straight Connector 30"/>
          <p:cNvCxnSpPr>
            <a:endCxn id="29" idx="0"/>
          </p:cNvCxnSpPr>
          <p:nvPr/>
        </p:nvCxnSpPr>
        <p:spPr>
          <a:xfrm rot="10800000" flipV="1">
            <a:off x="5715000" y="1981200"/>
            <a:ext cx="914400" cy="533400"/>
          </a:xfrm>
          <a:prstGeom prst="line">
            <a:avLst/>
          </a:prstGeom>
          <a:ln w="25400">
            <a:solidFill>
              <a:schemeClr val="accent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" name="Group 31"/>
          <p:cNvGrpSpPr>
            <a:grpSpLocks/>
          </p:cNvGrpSpPr>
          <p:nvPr/>
        </p:nvGrpSpPr>
        <p:grpSpPr bwMode="auto">
          <a:xfrm>
            <a:off x="304800" y="4495800"/>
            <a:ext cx="1066800" cy="276225"/>
            <a:chOff x="1676400" y="4572000"/>
            <a:chExt cx="1066800" cy="276999"/>
          </a:xfrm>
        </p:grpSpPr>
        <p:cxnSp>
          <p:nvCxnSpPr>
            <p:cNvPr id="33" name="Straight Arrow Connector 32"/>
            <p:cNvCxnSpPr/>
            <p:nvPr/>
          </p:nvCxnSpPr>
          <p:spPr>
            <a:xfrm>
              <a:off x="1676400" y="4801241"/>
              <a:ext cx="1066800" cy="1592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4" name="TextBox 7"/>
            <p:cNvSpPr txBox="1">
              <a:spLocks noChangeArrowheads="1"/>
            </p:cNvSpPr>
            <p:nvPr/>
          </p:nvSpPr>
          <p:spPr bwMode="auto">
            <a:xfrm>
              <a:off x="1752600" y="4572000"/>
              <a:ext cx="762000" cy="27699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 sz="1200" dirty="0">
                  <a:latin typeface="Constantia" pitchFamily="18" charset="0"/>
                </a:rPr>
                <a:t>Flow</a:t>
              </a:r>
            </a:p>
          </p:txBody>
        </p:sp>
      </p:grpSp>
      <p:grpSp>
        <p:nvGrpSpPr>
          <p:cNvPr id="5" name="Group 31"/>
          <p:cNvGrpSpPr>
            <a:grpSpLocks/>
          </p:cNvGrpSpPr>
          <p:nvPr/>
        </p:nvGrpSpPr>
        <p:grpSpPr bwMode="auto">
          <a:xfrm>
            <a:off x="304800" y="2362200"/>
            <a:ext cx="1066800" cy="276225"/>
            <a:chOff x="1676400" y="4572000"/>
            <a:chExt cx="1066800" cy="276999"/>
          </a:xfrm>
        </p:grpSpPr>
        <p:cxnSp>
          <p:nvCxnSpPr>
            <p:cNvPr id="36" name="Straight Arrow Connector 35"/>
            <p:cNvCxnSpPr/>
            <p:nvPr/>
          </p:nvCxnSpPr>
          <p:spPr>
            <a:xfrm>
              <a:off x="1676400" y="4801241"/>
              <a:ext cx="1066800" cy="1592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7" name="TextBox 7"/>
            <p:cNvSpPr txBox="1">
              <a:spLocks noChangeArrowheads="1"/>
            </p:cNvSpPr>
            <p:nvPr/>
          </p:nvSpPr>
          <p:spPr bwMode="auto">
            <a:xfrm>
              <a:off x="1752600" y="4572000"/>
              <a:ext cx="762000" cy="27699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 sz="1200" dirty="0">
                  <a:latin typeface="Constantia" pitchFamily="18" charset="0"/>
                </a:rPr>
                <a:t>Flow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Title 1"/>
          <p:cNvSpPr>
            <a:spLocks noGrp="1"/>
          </p:cNvSpPr>
          <p:nvPr>
            <p:ph type="title"/>
          </p:nvPr>
        </p:nvSpPr>
        <p:spPr>
          <a:xfrm>
            <a:off x="457200" y="704850"/>
            <a:ext cx="8229600" cy="1143000"/>
          </a:xfrm>
        </p:spPr>
        <p:txBody>
          <a:bodyPr/>
          <a:lstStyle/>
          <a:p>
            <a:r>
              <a:rPr lang="en-US" dirty="0" smtClean="0"/>
              <a:t>Baffle before the port</a:t>
            </a:r>
          </a:p>
        </p:txBody>
      </p:sp>
      <p:grpSp>
        <p:nvGrpSpPr>
          <p:cNvPr id="2" name="Group 12"/>
          <p:cNvGrpSpPr>
            <a:grpSpLocks/>
          </p:cNvGrpSpPr>
          <p:nvPr/>
        </p:nvGrpSpPr>
        <p:grpSpPr bwMode="auto">
          <a:xfrm>
            <a:off x="1219200" y="2819400"/>
            <a:ext cx="457200" cy="1676400"/>
            <a:chOff x="1676400" y="4267200"/>
            <a:chExt cx="457200" cy="1676400"/>
          </a:xfrm>
        </p:grpSpPr>
        <p:sp>
          <p:nvSpPr>
            <p:cNvPr id="8" name="Can 7"/>
            <p:cNvSpPr/>
            <p:nvPr/>
          </p:nvSpPr>
          <p:spPr>
            <a:xfrm>
              <a:off x="1676400" y="4343400"/>
              <a:ext cx="457200" cy="1600200"/>
            </a:xfrm>
            <a:prstGeom prst="can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1905000" y="4267200"/>
              <a:ext cx="228600" cy="8382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dirty="0"/>
                <a:t>\</a:t>
              </a:r>
            </a:p>
          </p:txBody>
        </p:sp>
      </p:grpSp>
      <p:cxnSp>
        <p:nvCxnSpPr>
          <p:cNvPr id="11" name="Straight Connector 10"/>
          <p:cNvCxnSpPr/>
          <p:nvPr/>
        </p:nvCxnSpPr>
        <p:spPr>
          <a:xfrm>
            <a:off x="457200" y="1905000"/>
            <a:ext cx="76962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" name="Group 13"/>
          <p:cNvGrpSpPr>
            <a:grpSpLocks/>
          </p:cNvGrpSpPr>
          <p:nvPr/>
        </p:nvGrpSpPr>
        <p:grpSpPr bwMode="auto">
          <a:xfrm>
            <a:off x="2286000" y="2819400"/>
            <a:ext cx="457200" cy="1676400"/>
            <a:chOff x="1676400" y="4267200"/>
            <a:chExt cx="457200" cy="1676400"/>
          </a:xfrm>
        </p:grpSpPr>
        <p:sp>
          <p:nvSpPr>
            <p:cNvPr id="15" name="Can 14"/>
            <p:cNvSpPr/>
            <p:nvPr/>
          </p:nvSpPr>
          <p:spPr>
            <a:xfrm>
              <a:off x="1676400" y="4343400"/>
              <a:ext cx="457200" cy="1600200"/>
            </a:xfrm>
            <a:prstGeom prst="can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16" name="Rectangle 15"/>
            <p:cNvSpPr/>
            <p:nvPr/>
          </p:nvSpPr>
          <p:spPr>
            <a:xfrm>
              <a:off x="1905000" y="4267200"/>
              <a:ext cx="228600" cy="8382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dirty="0"/>
                <a:t>\</a:t>
              </a:r>
            </a:p>
          </p:txBody>
        </p:sp>
      </p:grpSp>
      <p:grpSp>
        <p:nvGrpSpPr>
          <p:cNvPr id="4" name="Group 16"/>
          <p:cNvGrpSpPr>
            <a:grpSpLocks/>
          </p:cNvGrpSpPr>
          <p:nvPr/>
        </p:nvGrpSpPr>
        <p:grpSpPr bwMode="auto">
          <a:xfrm>
            <a:off x="3352800" y="2819400"/>
            <a:ext cx="457200" cy="1676400"/>
            <a:chOff x="1676400" y="4267200"/>
            <a:chExt cx="457200" cy="1676400"/>
          </a:xfrm>
        </p:grpSpPr>
        <p:sp>
          <p:nvSpPr>
            <p:cNvPr id="18" name="Can 17"/>
            <p:cNvSpPr/>
            <p:nvPr/>
          </p:nvSpPr>
          <p:spPr>
            <a:xfrm>
              <a:off x="1676400" y="4343400"/>
              <a:ext cx="457200" cy="1600200"/>
            </a:xfrm>
            <a:prstGeom prst="can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19" name="Rectangle 18"/>
            <p:cNvSpPr/>
            <p:nvPr/>
          </p:nvSpPr>
          <p:spPr>
            <a:xfrm>
              <a:off x="1905000" y="4267200"/>
              <a:ext cx="228600" cy="8382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dirty="0"/>
                <a:t>\</a:t>
              </a:r>
            </a:p>
          </p:txBody>
        </p:sp>
      </p:grpSp>
      <p:grpSp>
        <p:nvGrpSpPr>
          <p:cNvPr id="5" name="Group 19"/>
          <p:cNvGrpSpPr>
            <a:grpSpLocks/>
          </p:cNvGrpSpPr>
          <p:nvPr/>
        </p:nvGrpSpPr>
        <p:grpSpPr bwMode="auto">
          <a:xfrm>
            <a:off x="4343400" y="2819400"/>
            <a:ext cx="457200" cy="1676400"/>
            <a:chOff x="1676400" y="4267200"/>
            <a:chExt cx="457200" cy="1676400"/>
          </a:xfrm>
        </p:grpSpPr>
        <p:sp>
          <p:nvSpPr>
            <p:cNvPr id="21" name="Can 20"/>
            <p:cNvSpPr/>
            <p:nvPr/>
          </p:nvSpPr>
          <p:spPr>
            <a:xfrm>
              <a:off x="1676400" y="4343400"/>
              <a:ext cx="457200" cy="1600200"/>
            </a:xfrm>
            <a:prstGeom prst="can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22" name="Rectangle 21"/>
            <p:cNvSpPr/>
            <p:nvPr/>
          </p:nvSpPr>
          <p:spPr>
            <a:xfrm>
              <a:off x="1905000" y="4267200"/>
              <a:ext cx="228600" cy="8382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dirty="0"/>
                <a:t>\</a:t>
              </a:r>
            </a:p>
          </p:txBody>
        </p:sp>
      </p:grpSp>
      <p:grpSp>
        <p:nvGrpSpPr>
          <p:cNvPr id="6" name="Group 22"/>
          <p:cNvGrpSpPr>
            <a:grpSpLocks/>
          </p:cNvGrpSpPr>
          <p:nvPr/>
        </p:nvGrpSpPr>
        <p:grpSpPr bwMode="auto">
          <a:xfrm>
            <a:off x="5334000" y="2819400"/>
            <a:ext cx="457200" cy="1676400"/>
            <a:chOff x="1676400" y="4267200"/>
            <a:chExt cx="457200" cy="1676400"/>
          </a:xfrm>
        </p:grpSpPr>
        <p:sp>
          <p:nvSpPr>
            <p:cNvPr id="24" name="Can 23"/>
            <p:cNvSpPr/>
            <p:nvPr/>
          </p:nvSpPr>
          <p:spPr>
            <a:xfrm>
              <a:off x="1676400" y="4343400"/>
              <a:ext cx="457200" cy="1600200"/>
            </a:xfrm>
            <a:prstGeom prst="can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25" name="Rectangle 24"/>
            <p:cNvSpPr/>
            <p:nvPr/>
          </p:nvSpPr>
          <p:spPr>
            <a:xfrm>
              <a:off x="1905000" y="4267200"/>
              <a:ext cx="228600" cy="8382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dirty="0"/>
                <a:t>\</a:t>
              </a:r>
            </a:p>
          </p:txBody>
        </p:sp>
      </p:grpSp>
      <p:grpSp>
        <p:nvGrpSpPr>
          <p:cNvPr id="7" name="Group 25"/>
          <p:cNvGrpSpPr>
            <a:grpSpLocks/>
          </p:cNvGrpSpPr>
          <p:nvPr/>
        </p:nvGrpSpPr>
        <p:grpSpPr bwMode="auto">
          <a:xfrm>
            <a:off x="6324600" y="2819400"/>
            <a:ext cx="457200" cy="1676400"/>
            <a:chOff x="1676400" y="4267200"/>
            <a:chExt cx="457200" cy="1676400"/>
          </a:xfrm>
        </p:grpSpPr>
        <p:sp>
          <p:nvSpPr>
            <p:cNvPr id="27" name="Can 26"/>
            <p:cNvSpPr/>
            <p:nvPr/>
          </p:nvSpPr>
          <p:spPr>
            <a:xfrm>
              <a:off x="1676400" y="4343400"/>
              <a:ext cx="457200" cy="1600200"/>
            </a:xfrm>
            <a:prstGeom prst="can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28" name="Rectangle 27"/>
            <p:cNvSpPr/>
            <p:nvPr/>
          </p:nvSpPr>
          <p:spPr>
            <a:xfrm>
              <a:off x="1905000" y="4267200"/>
              <a:ext cx="228600" cy="8382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dirty="0"/>
                <a:t>\</a:t>
              </a:r>
            </a:p>
          </p:txBody>
        </p:sp>
      </p:grpSp>
      <p:grpSp>
        <p:nvGrpSpPr>
          <p:cNvPr id="10" name="Group 28"/>
          <p:cNvGrpSpPr>
            <a:grpSpLocks/>
          </p:cNvGrpSpPr>
          <p:nvPr/>
        </p:nvGrpSpPr>
        <p:grpSpPr bwMode="auto">
          <a:xfrm>
            <a:off x="7315200" y="2819400"/>
            <a:ext cx="457200" cy="1676400"/>
            <a:chOff x="1676400" y="4267200"/>
            <a:chExt cx="457200" cy="1676400"/>
          </a:xfrm>
        </p:grpSpPr>
        <p:sp>
          <p:nvSpPr>
            <p:cNvPr id="30" name="Can 29"/>
            <p:cNvSpPr/>
            <p:nvPr/>
          </p:nvSpPr>
          <p:spPr>
            <a:xfrm>
              <a:off x="1676400" y="4343400"/>
              <a:ext cx="457200" cy="1600200"/>
            </a:xfrm>
            <a:prstGeom prst="can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31" name="Rectangle 30"/>
            <p:cNvSpPr/>
            <p:nvPr/>
          </p:nvSpPr>
          <p:spPr>
            <a:xfrm>
              <a:off x="1905000" y="4267200"/>
              <a:ext cx="228600" cy="8382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dirty="0"/>
                <a:t>\</a:t>
              </a:r>
            </a:p>
          </p:txBody>
        </p:sp>
      </p:grpSp>
      <p:cxnSp>
        <p:nvCxnSpPr>
          <p:cNvPr id="12" name="Straight Connector 11"/>
          <p:cNvCxnSpPr/>
          <p:nvPr/>
        </p:nvCxnSpPr>
        <p:spPr>
          <a:xfrm>
            <a:off x="533400" y="3657600"/>
            <a:ext cx="7696200" cy="1588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Oval 31"/>
          <p:cNvSpPr/>
          <p:nvPr/>
        </p:nvSpPr>
        <p:spPr>
          <a:xfrm>
            <a:off x="1981200" y="2667000"/>
            <a:ext cx="1066800" cy="2209800"/>
          </a:xfrm>
          <a:prstGeom prst="ellipse">
            <a:avLst/>
          </a:prstGeom>
          <a:noFill/>
          <a:ln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cxnSp>
        <p:nvCxnSpPr>
          <p:cNvPr id="34" name="Straight Connector 33"/>
          <p:cNvCxnSpPr>
            <a:stCxn id="32" idx="5"/>
          </p:cNvCxnSpPr>
          <p:nvPr/>
        </p:nvCxnSpPr>
        <p:spPr>
          <a:xfrm rot="16200000" flipH="1">
            <a:off x="3036888" y="4408487"/>
            <a:ext cx="1009650" cy="1298575"/>
          </a:xfrm>
          <a:prstGeom prst="line">
            <a:avLst/>
          </a:prstGeom>
          <a:ln w="25400"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Can 38"/>
          <p:cNvSpPr/>
          <p:nvPr/>
        </p:nvSpPr>
        <p:spPr>
          <a:xfrm>
            <a:off x="4267200" y="4876800"/>
            <a:ext cx="914400" cy="1828800"/>
          </a:xfrm>
          <a:prstGeom prst="ca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cxnSp>
        <p:nvCxnSpPr>
          <p:cNvPr id="41" name="Straight Connector 40"/>
          <p:cNvCxnSpPr>
            <a:stCxn id="39" idx="1"/>
            <a:endCxn id="39" idx="0"/>
          </p:cNvCxnSpPr>
          <p:nvPr/>
        </p:nvCxnSpPr>
        <p:spPr>
          <a:xfrm rot="16200000" flipH="1">
            <a:off x="4610101" y="4991100"/>
            <a:ext cx="228600" cy="3175"/>
          </a:xfrm>
          <a:prstGeom prst="line">
            <a:avLst/>
          </a:prstGeom>
          <a:ln w="25400"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Straight Connector 42"/>
          <p:cNvCxnSpPr/>
          <p:nvPr/>
        </p:nvCxnSpPr>
        <p:spPr>
          <a:xfrm rot="5400000">
            <a:off x="4381501" y="5448300"/>
            <a:ext cx="685800" cy="3175"/>
          </a:xfrm>
          <a:prstGeom prst="line">
            <a:avLst/>
          </a:prstGeom>
          <a:ln w="25400"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Straight Connector 44"/>
          <p:cNvCxnSpPr>
            <a:stCxn id="39" idx="4"/>
          </p:cNvCxnSpPr>
          <p:nvPr/>
        </p:nvCxnSpPr>
        <p:spPr>
          <a:xfrm flipH="1">
            <a:off x="4724400" y="5791200"/>
            <a:ext cx="457200" cy="1588"/>
          </a:xfrm>
          <a:prstGeom prst="line">
            <a:avLst/>
          </a:prstGeom>
          <a:ln w="25400"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3" name="Group 31"/>
          <p:cNvGrpSpPr>
            <a:grpSpLocks/>
          </p:cNvGrpSpPr>
          <p:nvPr/>
        </p:nvGrpSpPr>
        <p:grpSpPr bwMode="auto">
          <a:xfrm>
            <a:off x="533400" y="2133600"/>
            <a:ext cx="1066800" cy="276225"/>
            <a:chOff x="1676400" y="4572000"/>
            <a:chExt cx="1066800" cy="276999"/>
          </a:xfrm>
        </p:grpSpPr>
        <p:cxnSp>
          <p:nvCxnSpPr>
            <p:cNvPr id="35" name="Straight Arrow Connector 34"/>
            <p:cNvCxnSpPr/>
            <p:nvPr/>
          </p:nvCxnSpPr>
          <p:spPr>
            <a:xfrm>
              <a:off x="1676400" y="4801241"/>
              <a:ext cx="1066800" cy="1592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6" name="TextBox 7"/>
            <p:cNvSpPr txBox="1">
              <a:spLocks noChangeArrowheads="1"/>
            </p:cNvSpPr>
            <p:nvPr/>
          </p:nvSpPr>
          <p:spPr bwMode="auto">
            <a:xfrm>
              <a:off x="1752600" y="4572000"/>
              <a:ext cx="762000" cy="27699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 sz="1200" dirty="0">
                  <a:latin typeface="Constantia" pitchFamily="18" charset="0"/>
                </a:rPr>
                <a:t>Flow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Title 1"/>
          <p:cNvSpPr>
            <a:spLocks noGrp="1"/>
          </p:cNvSpPr>
          <p:nvPr>
            <p:ph type="title"/>
          </p:nvPr>
        </p:nvSpPr>
        <p:spPr>
          <a:xfrm>
            <a:off x="457200" y="704850"/>
            <a:ext cx="8229600" cy="1143000"/>
          </a:xfrm>
        </p:spPr>
        <p:txBody>
          <a:bodyPr/>
          <a:lstStyle/>
          <a:p>
            <a:r>
              <a:rPr lang="en-US" dirty="0" smtClean="0"/>
              <a:t>Splitting the flow at every port</a:t>
            </a:r>
          </a:p>
        </p:txBody>
      </p:sp>
      <p:pic>
        <p:nvPicPr>
          <p:cNvPr id="8" name="Picture 7" descr="PICT0090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09600" y="2133600"/>
            <a:ext cx="5562600" cy="4171950"/>
          </a:xfrm>
          <a:prstGeom prst="rect">
            <a:avLst/>
          </a:prstGeom>
        </p:spPr>
      </p:pic>
      <p:cxnSp>
        <p:nvCxnSpPr>
          <p:cNvPr id="10" name="Straight Connector 9"/>
          <p:cNvCxnSpPr/>
          <p:nvPr/>
        </p:nvCxnSpPr>
        <p:spPr>
          <a:xfrm rot="5400000">
            <a:off x="1029494" y="4228306"/>
            <a:ext cx="4648200" cy="1588"/>
          </a:xfrm>
          <a:prstGeom prst="line">
            <a:avLst/>
          </a:prstGeom>
          <a:ln w="38100">
            <a:solidFill>
              <a:schemeClr val="bg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/>
          <p:cNvCxnSpPr/>
          <p:nvPr/>
        </p:nvCxnSpPr>
        <p:spPr>
          <a:xfrm flipV="1">
            <a:off x="4419600" y="2667000"/>
            <a:ext cx="2133600" cy="1219200"/>
          </a:xfrm>
          <a:prstGeom prst="straightConnector1">
            <a:avLst/>
          </a:prstGeom>
          <a:ln w="254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/>
          <p:cNvSpPr txBox="1"/>
          <p:nvPr/>
        </p:nvSpPr>
        <p:spPr>
          <a:xfrm>
            <a:off x="6553200" y="2286000"/>
            <a:ext cx="1905000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Fabricated by Steve!</a:t>
            </a:r>
          </a:p>
          <a:p>
            <a:endParaRPr lang="en-US" dirty="0" smtClean="0"/>
          </a:p>
          <a:p>
            <a:r>
              <a:rPr lang="en-US" u="sng" dirty="0" smtClean="0"/>
              <a:t>TWO OPTIONS:</a:t>
            </a:r>
          </a:p>
          <a:p>
            <a:pPr marL="342900" indent="-342900">
              <a:buAutoNum type="arabicParenBoth"/>
            </a:pPr>
            <a:r>
              <a:rPr lang="en-US" dirty="0" smtClean="0"/>
              <a:t>The “sleeve” serves as a support and baffle</a:t>
            </a:r>
          </a:p>
          <a:p>
            <a:pPr marL="342900" indent="-342900">
              <a:buAutoNum type="arabicParenBoth"/>
            </a:pPr>
            <a:r>
              <a:rPr lang="en-US" dirty="0" smtClean="0"/>
              <a:t>The sleeve redirects the water to flow down and out </a:t>
            </a:r>
            <a:endParaRPr lang="en-US" dirty="0"/>
          </a:p>
        </p:txBody>
      </p:sp>
      <p:sp>
        <p:nvSpPr>
          <p:cNvPr id="18" name="TextBox 17"/>
          <p:cNvSpPr txBox="1"/>
          <p:nvPr/>
        </p:nvSpPr>
        <p:spPr>
          <a:xfrm>
            <a:off x="1600200" y="2286000"/>
            <a:ext cx="1143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solidFill>
                  <a:schemeClr val="bg1"/>
                </a:solidFill>
              </a:rPr>
              <a:t>(1)</a:t>
            </a:r>
            <a:endParaRPr lang="en-US" sz="4000" dirty="0">
              <a:solidFill>
                <a:schemeClr val="bg1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4267200" y="2286000"/>
            <a:ext cx="1143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solidFill>
                  <a:schemeClr val="bg1"/>
                </a:solidFill>
              </a:rPr>
              <a:t>(2)</a:t>
            </a:r>
            <a:endParaRPr lang="en-US" sz="40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Title 1"/>
          <p:cNvSpPr>
            <a:spLocks noGrp="1"/>
          </p:cNvSpPr>
          <p:nvPr>
            <p:ph type="title"/>
          </p:nvPr>
        </p:nvSpPr>
        <p:spPr>
          <a:xfrm>
            <a:off x="457200" y="704850"/>
            <a:ext cx="8229600" cy="1143000"/>
          </a:xfrm>
        </p:spPr>
        <p:txBody>
          <a:bodyPr/>
          <a:lstStyle/>
          <a:p>
            <a:r>
              <a:rPr lang="en-US" smtClean="0"/>
              <a:t>Splitting the flow into 2</a:t>
            </a:r>
          </a:p>
        </p:txBody>
      </p:sp>
      <p:grpSp>
        <p:nvGrpSpPr>
          <p:cNvPr id="2" name="Group 37"/>
          <p:cNvGrpSpPr/>
          <p:nvPr/>
        </p:nvGrpSpPr>
        <p:grpSpPr>
          <a:xfrm>
            <a:off x="152400" y="1752600"/>
            <a:ext cx="4884915" cy="3733800"/>
            <a:chOff x="0" y="1752600"/>
            <a:chExt cx="4884915" cy="3733800"/>
          </a:xfrm>
        </p:grpSpPr>
        <p:sp>
          <p:nvSpPr>
            <p:cNvPr id="47110" name="TextBox 7"/>
            <p:cNvSpPr txBox="1">
              <a:spLocks noChangeArrowheads="1"/>
            </p:cNvSpPr>
            <p:nvPr/>
          </p:nvSpPr>
          <p:spPr bwMode="auto">
            <a:xfrm>
              <a:off x="1143000" y="1752600"/>
              <a:ext cx="304800" cy="3693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en-US" b="1" dirty="0">
                  <a:latin typeface="Constantia" pitchFamily="18" charset="0"/>
                </a:rPr>
                <a:t>Q</a:t>
              </a:r>
            </a:p>
          </p:txBody>
        </p:sp>
        <p:grpSp>
          <p:nvGrpSpPr>
            <p:cNvPr id="3" name="Group 36"/>
            <p:cNvGrpSpPr/>
            <p:nvPr/>
          </p:nvGrpSpPr>
          <p:grpSpPr>
            <a:xfrm>
              <a:off x="0" y="2133600"/>
              <a:ext cx="4884915" cy="3352800"/>
              <a:chOff x="0" y="2133600"/>
              <a:chExt cx="4884915" cy="3352800"/>
            </a:xfrm>
          </p:grpSpPr>
          <p:grpSp>
            <p:nvGrpSpPr>
              <p:cNvPr id="4" name="Group 35"/>
              <p:cNvGrpSpPr/>
              <p:nvPr/>
            </p:nvGrpSpPr>
            <p:grpSpPr>
              <a:xfrm>
                <a:off x="0" y="2133600"/>
                <a:ext cx="3123608" cy="3352800"/>
                <a:chOff x="713751" y="2133600"/>
                <a:chExt cx="3123608" cy="3352800"/>
              </a:xfrm>
            </p:grpSpPr>
            <p:sp>
              <p:nvSpPr>
                <p:cNvPr id="24" name="Can 23"/>
                <p:cNvSpPr/>
                <p:nvPr/>
              </p:nvSpPr>
              <p:spPr>
                <a:xfrm rot="3212948">
                  <a:off x="1970755" y="2659286"/>
                  <a:ext cx="609600" cy="3123608"/>
                </a:xfrm>
                <a:prstGeom prst="can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/>
                </a:p>
              </p:txBody>
            </p:sp>
            <p:cxnSp>
              <p:nvCxnSpPr>
                <p:cNvPr id="25" name="Straight Arrow Connector 24"/>
                <p:cNvCxnSpPr/>
                <p:nvPr/>
              </p:nvCxnSpPr>
              <p:spPr>
                <a:xfrm rot="5400000">
                  <a:off x="2241551" y="2393950"/>
                  <a:ext cx="393700" cy="3175"/>
                </a:xfrm>
                <a:prstGeom prst="straightConnector1">
                  <a:avLst/>
                </a:prstGeom>
                <a:ln w="25400">
                  <a:solidFill>
                    <a:schemeClr val="tx1"/>
                  </a:solidFill>
                  <a:tailEnd type="arrow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6" name="Straight Arrow Connector 25"/>
                <p:cNvCxnSpPr/>
                <p:nvPr/>
              </p:nvCxnSpPr>
              <p:spPr>
                <a:xfrm rot="10800000" flipV="1">
                  <a:off x="914400" y="4344988"/>
                  <a:ext cx="457200" cy="303212"/>
                </a:xfrm>
                <a:prstGeom prst="straightConnector1">
                  <a:avLst/>
                </a:prstGeom>
                <a:ln w="25400">
                  <a:solidFill>
                    <a:schemeClr val="tx1"/>
                  </a:solidFill>
                  <a:tailEnd type="arrow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7" name="Straight Arrow Connector 26"/>
                <p:cNvCxnSpPr/>
                <p:nvPr/>
              </p:nvCxnSpPr>
              <p:spPr>
                <a:xfrm flipV="1">
                  <a:off x="2514600" y="3048000"/>
                  <a:ext cx="457200" cy="304800"/>
                </a:xfrm>
                <a:prstGeom prst="straightConnector1">
                  <a:avLst/>
                </a:prstGeom>
                <a:ln w="25400">
                  <a:solidFill>
                    <a:schemeClr val="tx1"/>
                  </a:solidFill>
                  <a:tailEnd type="arrow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28" name="TextBox 16"/>
                <p:cNvSpPr txBox="1">
                  <a:spLocks noChangeArrowheads="1"/>
                </p:cNvSpPr>
                <p:nvPr/>
              </p:nvSpPr>
              <p:spPr bwMode="auto">
                <a:xfrm>
                  <a:off x="2514600" y="2590800"/>
                  <a:ext cx="685800" cy="369887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>
                  <a:spAutoFit/>
                </a:bodyPr>
                <a:lstStyle/>
                <a:p>
                  <a:r>
                    <a:rPr lang="en-US" b="1">
                      <a:latin typeface="Constantia" pitchFamily="18" charset="0"/>
                    </a:rPr>
                    <a:t>½ Q</a:t>
                  </a:r>
                </a:p>
              </p:txBody>
            </p:sp>
            <p:sp>
              <p:nvSpPr>
                <p:cNvPr id="29" name="TextBox 17"/>
                <p:cNvSpPr txBox="1">
                  <a:spLocks noChangeArrowheads="1"/>
                </p:cNvSpPr>
                <p:nvPr/>
              </p:nvSpPr>
              <p:spPr bwMode="auto">
                <a:xfrm>
                  <a:off x="762000" y="3733800"/>
                  <a:ext cx="685800" cy="369887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>
                  <a:spAutoFit/>
                </a:bodyPr>
                <a:lstStyle/>
                <a:p>
                  <a:r>
                    <a:rPr lang="en-US" b="1" dirty="0">
                      <a:latin typeface="Constantia" pitchFamily="18" charset="0"/>
                    </a:rPr>
                    <a:t>½ Q</a:t>
                  </a:r>
                </a:p>
              </p:txBody>
            </p:sp>
            <p:sp>
              <p:nvSpPr>
                <p:cNvPr id="31" name="Can 30"/>
                <p:cNvSpPr/>
                <p:nvPr/>
              </p:nvSpPr>
              <p:spPr>
                <a:xfrm rot="5400000">
                  <a:off x="1905000" y="3810000"/>
                  <a:ext cx="609600" cy="2743200"/>
                </a:xfrm>
                <a:prstGeom prst="can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/>
                </a:p>
              </p:txBody>
            </p:sp>
            <p:sp>
              <p:nvSpPr>
                <p:cNvPr id="32" name="Can 31"/>
                <p:cNvSpPr/>
                <p:nvPr/>
              </p:nvSpPr>
              <p:spPr>
                <a:xfrm>
                  <a:off x="1752600" y="2133600"/>
                  <a:ext cx="609600" cy="2209800"/>
                </a:xfrm>
                <a:prstGeom prst="can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/>
                </a:p>
              </p:txBody>
            </p:sp>
          </p:grpSp>
          <p:sp>
            <p:nvSpPr>
              <p:cNvPr id="30" name="Can 29"/>
              <p:cNvSpPr/>
              <p:nvPr/>
            </p:nvSpPr>
            <p:spPr>
              <a:xfrm rot="5400000">
                <a:off x="3399015" y="2210030"/>
                <a:ext cx="609600" cy="2362200"/>
              </a:xfrm>
              <a:prstGeom prst="can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baseline="-25000" dirty="0"/>
              </a:p>
            </p:txBody>
          </p:sp>
        </p:grpSp>
      </p:grpSp>
      <p:grpSp>
        <p:nvGrpSpPr>
          <p:cNvPr id="6" name="Group 39"/>
          <p:cNvGrpSpPr/>
          <p:nvPr/>
        </p:nvGrpSpPr>
        <p:grpSpPr>
          <a:xfrm>
            <a:off x="5029200" y="3429000"/>
            <a:ext cx="3657600" cy="2819400"/>
            <a:chOff x="4724400" y="1752600"/>
            <a:chExt cx="3657600" cy="2819400"/>
          </a:xfrm>
        </p:grpSpPr>
        <p:sp>
          <p:nvSpPr>
            <p:cNvPr id="5" name="Can 4"/>
            <p:cNvSpPr/>
            <p:nvPr/>
          </p:nvSpPr>
          <p:spPr>
            <a:xfrm>
              <a:off x="6324600" y="2133600"/>
              <a:ext cx="609600" cy="2209800"/>
            </a:xfrm>
            <a:prstGeom prst="can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7" name="Can 6"/>
            <p:cNvSpPr/>
            <p:nvPr/>
          </p:nvSpPr>
          <p:spPr>
            <a:xfrm rot="5400000">
              <a:off x="6248400" y="2438400"/>
              <a:ext cx="609600" cy="3657600"/>
            </a:xfrm>
            <a:prstGeom prst="can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cxnSp>
          <p:nvCxnSpPr>
            <p:cNvPr id="10" name="Straight Arrow Connector 9"/>
            <p:cNvCxnSpPr/>
            <p:nvPr/>
          </p:nvCxnSpPr>
          <p:spPr>
            <a:xfrm rot="5400000">
              <a:off x="6432551" y="2393950"/>
              <a:ext cx="393700" cy="3175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Arrow Connector 10"/>
            <p:cNvCxnSpPr/>
            <p:nvPr/>
          </p:nvCxnSpPr>
          <p:spPr>
            <a:xfrm rot="10800000">
              <a:off x="5715000" y="3886200"/>
              <a:ext cx="457200" cy="1588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Arrow Connector 13"/>
            <p:cNvCxnSpPr/>
            <p:nvPr/>
          </p:nvCxnSpPr>
          <p:spPr>
            <a:xfrm flipV="1">
              <a:off x="7086600" y="3886200"/>
              <a:ext cx="457200" cy="1588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7114" name="TextBox 16"/>
            <p:cNvSpPr txBox="1">
              <a:spLocks noChangeArrowheads="1"/>
            </p:cNvSpPr>
            <p:nvPr/>
          </p:nvSpPr>
          <p:spPr bwMode="auto">
            <a:xfrm>
              <a:off x="7010400" y="3516313"/>
              <a:ext cx="685800" cy="36988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 b="1">
                  <a:latin typeface="Constantia" pitchFamily="18" charset="0"/>
                </a:rPr>
                <a:t>½ Q</a:t>
              </a:r>
            </a:p>
          </p:txBody>
        </p:sp>
        <p:sp>
          <p:nvSpPr>
            <p:cNvPr id="47115" name="TextBox 17"/>
            <p:cNvSpPr txBox="1">
              <a:spLocks noChangeArrowheads="1"/>
            </p:cNvSpPr>
            <p:nvPr/>
          </p:nvSpPr>
          <p:spPr bwMode="auto">
            <a:xfrm>
              <a:off x="5562600" y="3516313"/>
              <a:ext cx="685800" cy="36988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 b="1">
                  <a:latin typeface="Constantia" pitchFamily="18" charset="0"/>
                </a:rPr>
                <a:t>½ Q</a:t>
              </a:r>
            </a:p>
          </p:txBody>
        </p:sp>
        <p:sp>
          <p:nvSpPr>
            <p:cNvPr id="39" name="TextBox 7"/>
            <p:cNvSpPr txBox="1">
              <a:spLocks noChangeArrowheads="1"/>
            </p:cNvSpPr>
            <p:nvPr/>
          </p:nvSpPr>
          <p:spPr bwMode="auto">
            <a:xfrm>
              <a:off x="6477000" y="1752600"/>
              <a:ext cx="304800" cy="3693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en-US" b="1" dirty="0">
                  <a:latin typeface="Constantia" pitchFamily="18" charset="0"/>
                </a:rPr>
                <a:t>Q</a:t>
              </a:r>
            </a:p>
          </p:txBody>
        </p:sp>
      </p:grpSp>
      <p:cxnSp>
        <p:nvCxnSpPr>
          <p:cNvPr id="34" name="Straight Connector 33"/>
          <p:cNvCxnSpPr/>
          <p:nvPr/>
        </p:nvCxnSpPr>
        <p:spPr>
          <a:xfrm flipV="1">
            <a:off x="3048000" y="2209800"/>
            <a:ext cx="4038600" cy="3962400"/>
          </a:xfrm>
          <a:prstGeom prst="line">
            <a:avLst/>
          </a:prstGeom>
          <a:ln w="25400"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Why halve the flow?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35163"/>
            <a:ext cx="8229600" cy="4694237"/>
          </a:xfrm>
        </p:spPr>
        <p:txBody>
          <a:bodyPr/>
          <a:lstStyle/>
          <a:p>
            <a:r>
              <a:rPr lang="en-US" dirty="0" smtClean="0"/>
              <a:t>½ Q </a:t>
            </a:r>
            <a:r>
              <a:rPr lang="en-US" dirty="0" smtClean="0">
                <a:sym typeface="Wingdings" pitchFamily="2" charset="2"/>
              </a:rPr>
              <a:t> ½ V</a:t>
            </a:r>
            <a:r>
              <a:rPr lang="en-US" baseline="-25000" dirty="0" smtClean="0">
                <a:sym typeface="Wingdings" pitchFamily="2" charset="2"/>
              </a:rPr>
              <a:t>0</a:t>
            </a:r>
          </a:p>
          <a:p>
            <a:pPr lvl="1"/>
            <a:r>
              <a:rPr lang="en-US" dirty="0" smtClean="0">
                <a:sym typeface="Wingdings" pitchFamily="2" charset="2"/>
              </a:rPr>
              <a:t>Using Bernoulli’s, we know that</a:t>
            </a:r>
          </a:p>
          <a:p>
            <a:pPr lvl="1"/>
            <a:r>
              <a:rPr lang="en-US" dirty="0" smtClean="0">
                <a:sym typeface="Wingdings" pitchFamily="2" charset="2"/>
              </a:rPr>
              <a:t>By halving V</a:t>
            </a:r>
            <a:r>
              <a:rPr lang="en-US" baseline="-25000" dirty="0" smtClean="0">
                <a:sym typeface="Wingdings" pitchFamily="2" charset="2"/>
              </a:rPr>
              <a:t>o</a:t>
            </a:r>
            <a:r>
              <a:rPr lang="en-US" dirty="0" smtClean="0">
                <a:sym typeface="Wingdings" pitchFamily="2" charset="2"/>
              </a:rPr>
              <a:t>, we reduce the velocity term by ¼ (</a:t>
            </a:r>
            <a:r>
              <a:rPr lang="en-US" dirty="0" smtClean="0"/>
              <a:t>½</a:t>
            </a:r>
            <a:r>
              <a:rPr lang="en-US" baseline="30000" dirty="0" smtClean="0"/>
              <a:t>2</a:t>
            </a:r>
            <a:r>
              <a:rPr lang="en-US" dirty="0" smtClean="0"/>
              <a:t>)</a:t>
            </a:r>
          </a:p>
          <a:p>
            <a:r>
              <a:rPr lang="en-US" dirty="0" smtClean="0">
                <a:sym typeface="Wingdings" pitchFamily="2" charset="2"/>
              </a:rPr>
              <a:t>An example:</a:t>
            </a:r>
          </a:p>
          <a:p>
            <a:pPr>
              <a:buNone/>
            </a:pPr>
            <a:r>
              <a:rPr lang="en-US" dirty="0" smtClean="0">
                <a:sym typeface="Wingdings" pitchFamily="2" charset="2"/>
              </a:rPr>
              <a:t>V</a:t>
            </a:r>
            <a:r>
              <a:rPr lang="en-US" baseline="-25000" dirty="0" smtClean="0">
                <a:sym typeface="Wingdings" pitchFamily="2" charset="2"/>
              </a:rPr>
              <a:t>0</a:t>
            </a:r>
            <a:r>
              <a:rPr lang="en-US" dirty="0" smtClean="0">
                <a:sym typeface="Wingdings" pitchFamily="2" charset="2"/>
              </a:rPr>
              <a:t> = 2 m/s, V</a:t>
            </a:r>
            <a:r>
              <a:rPr lang="en-US" baseline="-25000" dirty="0" smtClean="0">
                <a:sym typeface="Wingdings" pitchFamily="2" charset="2"/>
              </a:rPr>
              <a:t>0</a:t>
            </a:r>
            <a:r>
              <a:rPr lang="en-US" baseline="30000" dirty="0" smtClean="0">
                <a:sym typeface="Wingdings" pitchFamily="2" charset="2"/>
              </a:rPr>
              <a:t>2</a:t>
            </a:r>
            <a:r>
              <a:rPr lang="en-US" dirty="0" smtClean="0">
                <a:sym typeface="Wingdings" pitchFamily="2" charset="2"/>
              </a:rPr>
              <a:t> = 4 m</a:t>
            </a:r>
            <a:r>
              <a:rPr lang="en-US" baseline="30000" dirty="0" smtClean="0">
                <a:sym typeface="Wingdings" pitchFamily="2" charset="2"/>
              </a:rPr>
              <a:t>2</a:t>
            </a:r>
            <a:r>
              <a:rPr lang="en-US" dirty="0" smtClean="0">
                <a:sym typeface="Wingdings" pitchFamily="2" charset="2"/>
              </a:rPr>
              <a:t>/s</a:t>
            </a:r>
            <a:r>
              <a:rPr lang="en-US" baseline="30000" dirty="0" smtClean="0">
                <a:sym typeface="Wingdings" pitchFamily="2" charset="2"/>
              </a:rPr>
              <a:t>2</a:t>
            </a:r>
          </a:p>
          <a:p>
            <a:pPr>
              <a:buNone/>
            </a:pPr>
            <a:r>
              <a:rPr lang="en-US" dirty="0" smtClean="0">
                <a:sym typeface="Wingdings" pitchFamily="2" charset="2"/>
              </a:rPr>
              <a:t>		P will vary by V</a:t>
            </a:r>
            <a:r>
              <a:rPr lang="en-US" baseline="30000" dirty="0" smtClean="0">
                <a:sym typeface="Wingdings" pitchFamily="2" charset="2"/>
              </a:rPr>
              <a:t>2</a:t>
            </a:r>
            <a:r>
              <a:rPr lang="en-US" dirty="0" smtClean="0">
                <a:sym typeface="Wingdings" pitchFamily="2" charset="2"/>
              </a:rPr>
              <a:t> as:	    V = 2 		     V = 0</a:t>
            </a:r>
          </a:p>
          <a:p>
            <a:pPr>
              <a:buNone/>
            </a:pPr>
            <a:r>
              <a:rPr lang="en-US" dirty="0" smtClean="0">
                <a:sym typeface="Wingdings" pitchFamily="2" charset="2"/>
              </a:rPr>
              <a:t>		 P</a:t>
            </a:r>
            <a:r>
              <a:rPr lang="en-US" baseline="-25000" dirty="0" smtClean="0">
                <a:sym typeface="Wingdings" pitchFamily="2" charset="2"/>
              </a:rPr>
              <a:t>final</a:t>
            </a:r>
            <a:r>
              <a:rPr lang="en-US" dirty="0" smtClean="0">
                <a:sym typeface="Wingdings" pitchFamily="2" charset="2"/>
              </a:rPr>
              <a:t> = P</a:t>
            </a:r>
            <a:r>
              <a:rPr lang="en-US" baseline="-25000" dirty="0" smtClean="0">
                <a:sym typeface="Wingdings" pitchFamily="2" charset="2"/>
              </a:rPr>
              <a:t>0</a:t>
            </a:r>
            <a:r>
              <a:rPr lang="en-US" dirty="0" smtClean="0">
                <a:sym typeface="Wingdings" pitchFamily="2" charset="2"/>
              </a:rPr>
              <a:t> + 4</a:t>
            </a:r>
          </a:p>
          <a:p>
            <a:pPr>
              <a:buNone/>
            </a:pPr>
            <a:r>
              <a:rPr lang="en-US" dirty="0" smtClean="0">
                <a:sym typeface="Wingdings" pitchFamily="2" charset="2"/>
              </a:rPr>
              <a:t>V</a:t>
            </a:r>
            <a:r>
              <a:rPr lang="en-US" baseline="-25000" dirty="0" smtClean="0">
                <a:sym typeface="Wingdings" pitchFamily="2" charset="2"/>
              </a:rPr>
              <a:t>o</a:t>
            </a:r>
            <a:r>
              <a:rPr lang="en-US" dirty="0" smtClean="0">
                <a:sym typeface="Wingdings" pitchFamily="2" charset="2"/>
              </a:rPr>
              <a:t> = 1 m/s, V</a:t>
            </a:r>
            <a:r>
              <a:rPr lang="en-US" baseline="-25000" dirty="0" smtClean="0">
                <a:sym typeface="Wingdings" pitchFamily="2" charset="2"/>
              </a:rPr>
              <a:t>o</a:t>
            </a:r>
            <a:r>
              <a:rPr lang="en-US" baseline="30000" dirty="0" smtClean="0">
                <a:sym typeface="Wingdings" pitchFamily="2" charset="2"/>
              </a:rPr>
              <a:t>2</a:t>
            </a:r>
            <a:r>
              <a:rPr lang="en-US" dirty="0" smtClean="0">
                <a:sym typeface="Wingdings" pitchFamily="2" charset="2"/>
              </a:rPr>
              <a:t> = 1 m</a:t>
            </a:r>
            <a:r>
              <a:rPr lang="en-US" baseline="30000" dirty="0" smtClean="0">
                <a:sym typeface="Wingdings" pitchFamily="2" charset="2"/>
              </a:rPr>
              <a:t>2</a:t>
            </a:r>
            <a:r>
              <a:rPr lang="en-US" dirty="0" smtClean="0">
                <a:sym typeface="Wingdings" pitchFamily="2" charset="2"/>
              </a:rPr>
              <a:t>/s</a:t>
            </a:r>
            <a:r>
              <a:rPr lang="en-US" baseline="30000" dirty="0" smtClean="0">
                <a:sym typeface="Wingdings" pitchFamily="2" charset="2"/>
              </a:rPr>
              <a:t>2</a:t>
            </a:r>
          </a:p>
          <a:p>
            <a:pPr>
              <a:buNone/>
            </a:pPr>
            <a:r>
              <a:rPr lang="en-US" dirty="0" smtClean="0">
                <a:sym typeface="Wingdings" pitchFamily="2" charset="2"/>
              </a:rPr>
              <a:t>		P will vary by V</a:t>
            </a:r>
            <a:r>
              <a:rPr lang="en-US" baseline="30000" dirty="0" smtClean="0">
                <a:sym typeface="Wingdings" pitchFamily="2" charset="2"/>
              </a:rPr>
              <a:t>2</a:t>
            </a:r>
            <a:r>
              <a:rPr lang="en-US" dirty="0" smtClean="0">
                <a:sym typeface="Wingdings" pitchFamily="2" charset="2"/>
              </a:rPr>
              <a:t> as:	   V = 1	  	    	     V = 0</a:t>
            </a:r>
          </a:p>
          <a:p>
            <a:pPr>
              <a:buNone/>
            </a:pPr>
            <a:r>
              <a:rPr lang="en-US" dirty="0" smtClean="0">
                <a:sym typeface="Wingdings" pitchFamily="2" charset="2"/>
              </a:rPr>
              <a:t>		P</a:t>
            </a:r>
            <a:r>
              <a:rPr lang="en-US" baseline="-25000" dirty="0" smtClean="0">
                <a:sym typeface="Wingdings" pitchFamily="2" charset="2"/>
              </a:rPr>
              <a:t>final</a:t>
            </a:r>
            <a:r>
              <a:rPr lang="en-US" dirty="0" smtClean="0">
                <a:sym typeface="Wingdings" pitchFamily="2" charset="2"/>
              </a:rPr>
              <a:t> = P</a:t>
            </a:r>
            <a:r>
              <a:rPr lang="en-US" baseline="-25000" dirty="0" smtClean="0">
                <a:sym typeface="Wingdings" pitchFamily="2" charset="2"/>
              </a:rPr>
              <a:t>0</a:t>
            </a:r>
            <a:r>
              <a:rPr lang="en-US" dirty="0" smtClean="0">
                <a:sym typeface="Wingdings" pitchFamily="2" charset="2"/>
              </a:rPr>
              <a:t> + 1</a:t>
            </a:r>
          </a:p>
        </p:txBody>
      </p:sp>
      <p:pic>
        <p:nvPicPr>
          <p:cNvPr id="5222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410200" y="2362200"/>
            <a:ext cx="2095500" cy="561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pSp>
        <p:nvGrpSpPr>
          <p:cNvPr id="4" name="Group 21"/>
          <p:cNvGrpSpPr/>
          <p:nvPr/>
        </p:nvGrpSpPr>
        <p:grpSpPr>
          <a:xfrm>
            <a:off x="4495800" y="3733800"/>
            <a:ext cx="3505200" cy="457200"/>
            <a:chOff x="4495800" y="4267200"/>
            <a:chExt cx="3505200" cy="457200"/>
          </a:xfrm>
        </p:grpSpPr>
        <p:sp>
          <p:nvSpPr>
            <p:cNvPr id="6" name="Can 5"/>
            <p:cNvSpPr/>
            <p:nvPr/>
          </p:nvSpPr>
          <p:spPr>
            <a:xfrm rot="5400000">
              <a:off x="6019800" y="2743200"/>
              <a:ext cx="457200" cy="3505200"/>
            </a:xfrm>
            <a:prstGeom prst="can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Oval 6"/>
            <p:cNvSpPr/>
            <p:nvPr/>
          </p:nvSpPr>
          <p:spPr>
            <a:xfrm>
              <a:off x="4572000" y="4419600"/>
              <a:ext cx="152400" cy="152400"/>
            </a:xfrm>
            <a:prstGeom prst="ellipse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Oval 8"/>
            <p:cNvSpPr/>
            <p:nvPr/>
          </p:nvSpPr>
          <p:spPr>
            <a:xfrm>
              <a:off x="4800600" y="4419600"/>
              <a:ext cx="152400" cy="152400"/>
            </a:xfrm>
            <a:prstGeom prst="ellipse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Oval 9"/>
            <p:cNvSpPr/>
            <p:nvPr/>
          </p:nvSpPr>
          <p:spPr>
            <a:xfrm>
              <a:off x="5029200" y="4419600"/>
              <a:ext cx="152400" cy="152400"/>
            </a:xfrm>
            <a:prstGeom prst="ellipse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Oval 10"/>
            <p:cNvSpPr/>
            <p:nvPr/>
          </p:nvSpPr>
          <p:spPr>
            <a:xfrm>
              <a:off x="5257800" y="4419600"/>
              <a:ext cx="152400" cy="152400"/>
            </a:xfrm>
            <a:prstGeom prst="ellipse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Oval 11"/>
            <p:cNvSpPr/>
            <p:nvPr/>
          </p:nvSpPr>
          <p:spPr>
            <a:xfrm>
              <a:off x="5486400" y="4419600"/>
              <a:ext cx="152400" cy="152400"/>
            </a:xfrm>
            <a:prstGeom prst="ellipse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Oval 12"/>
            <p:cNvSpPr/>
            <p:nvPr/>
          </p:nvSpPr>
          <p:spPr>
            <a:xfrm>
              <a:off x="5715000" y="4419600"/>
              <a:ext cx="152400" cy="152400"/>
            </a:xfrm>
            <a:prstGeom prst="ellipse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Oval 13"/>
            <p:cNvSpPr/>
            <p:nvPr/>
          </p:nvSpPr>
          <p:spPr>
            <a:xfrm>
              <a:off x="5943600" y="4419600"/>
              <a:ext cx="152400" cy="152400"/>
            </a:xfrm>
            <a:prstGeom prst="ellipse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Oval 14"/>
            <p:cNvSpPr/>
            <p:nvPr/>
          </p:nvSpPr>
          <p:spPr>
            <a:xfrm>
              <a:off x="6172200" y="4419600"/>
              <a:ext cx="152400" cy="152400"/>
            </a:xfrm>
            <a:prstGeom prst="ellipse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Oval 15"/>
            <p:cNvSpPr/>
            <p:nvPr/>
          </p:nvSpPr>
          <p:spPr>
            <a:xfrm>
              <a:off x="6400800" y="4419600"/>
              <a:ext cx="152400" cy="152400"/>
            </a:xfrm>
            <a:prstGeom prst="ellipse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Oval 16"/>
            <p:cNvSpPr/>
            <p:nvPr/>
          </p:nvSpPr>
          <p:spPr>
            <a:xfrm>
              <a:off x="6629400" y="4419600"/>
              <a:ext cx="152400" cy="152400"/>
            </a:xfrm>
            <a:prstGeom prst="ellipse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Oval 17"/>
            <p:cNvSpPr/>
            <p:nvPr/>
          </p:nvSpPr>
          <p:spPr>
            <a:xfrm>
              <a:off x="6858000" y="4419600"/>
              <a:ext cx="152400" cy="152400"/>
            </a:xfrm>
            <a:prstGeom prst="ellipse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Oval 18"/>
            <p:cNvSpPr/>
            <p:nvPr/>
          </p:nvSpPr>
          <p:spPr>
            <a:xfrm>
              <a:off x="7086600" y="4419600"/>
              <a:ext cx="152400" cy="152400"/>
            </a:xfrm>
            <a:prstGeom prst="ellipse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Oval 19"/>
            <p:cNvSpPr/>
            <p:nvPr/>
          </p:nvSpPr>
          <p:spPr>
            <a:xfrm>
              <a:off x="7315200" y="4419600"/>
              <a:ext cx="152400" cy="152400"/>
            </a:xfrm>
            <a:prstGeom prst="ellipse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Oval 20"/>
            <p:cNvSpPr/>
            <p:nvPr/>
          </p:nvSpPr>
          <p:spPr>
            <a:xfrm>
              <a:off x="7543800" y="4419600"/>
              <a:ext cx="152400" cy="152400"/>
            </a:xfrm>
            <a:prstGeom prst="ellipse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5" name="Group 22"/>
          <p:cNvGrpSpPr/>
          <p:nvPr/>
        </p:nvGrpSpPr>
        <p:grpSpPr>
          <a:xfrm>
            <a:off x="4419600" y="5105400"/>
            <a:ext cx="3505200" cy="457200"/>
            <a:chOff x="4495800" y="4267200"/>
            <a:chExt cx="3505200" cy="457200"/>
          </a:xfrm>
        </p:grpSpPr>
        <p:sp>
          <p:nvSpPr>
            <p:cNvPr id="24" name="Can 23"/>
            <p:cNvSpPr/>
            <p:nvPr/>
          </p:nvSpPr>
          <p:spPr>
            <a:xfrm rot="5400000">
              <a:off x="6019800" y="2743200"/>
              <a:ext cx="457200" cy="3505200"/>
            </a:xfrm>
            <a:prstGeom prst="can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Oval 24"/>
            <p:cNvSpPr/>
            <p:nvPr/>
          </p:nvSpPr>
          <p:spPr>
            <a:xfrm>
              <a:off x="4572000" y="4419600"/>
              <a:ext cx="152400" cy="152400"/>
            </a:xfrm>
            <a:prstGeom prst="ellipse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Oval 25"/>
            <p:cNvSpPr/>
            <p:nvPr/>
          </p:nvSpPr>
          <p:spPr>
            <a:xfrm>
              <a:off x="4800600" y="4419600"/>
              <a:ext cx="152400" cy="152400"/>
            </a:xfrm>
            <a:prstGeom prst="ellipse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" name="Oval 26"/>
            <p:cNvSpPr/>
            <p:nvPr/>
          </p:nvSpPr>
          <p:spPr>
            <a:xfrm>
              <a:off x="5029200" y="4419600"/>
              <a:ext cx="152400" cy="152400"/>
            </a:xfrm>
            <a:prstGeom prst="ellipse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Oval 27"/>
            <p:cNvSpPr/>
            <p:nvPr/>
          </p:nvSpPr>
          <p:spPr>
            <a:xfrm>
              <a:off x="5257800" y="4419600"/>
              <a:ext cx="152400" cy="152400"/>
            </a:xfrm>
            <a:prstGeom prst="ellipse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Oval 28"/>
            <p:cNvSpPr/>
            <p:nvPr/>
          </p:nvSpPr>
          <p:spPr>
            <a:xfrm>
              <a:off x="5486400" y="4419600"/>
              <a:ext cx="152400" cy="152400"/>
            </a:xfrm>
            <a:prstGeom prst="ellipse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Oval 29"/>
            <p:cNvSpPr/>
            <p:nvPr/>
          </p:nvSpPr>
          <p:spPr>
            <a:xfrm>
              <a:off x="5715000" y="4419600"/>
              <a:ext cx="152400" cy="152400"/>
            </a:xfrm>
            <a:prstGeom prst="ellipse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Oval 30"/>
            <p:cNvSpPr/>
            <p:nvPr/>
          </p:nvSpPr>
          <p:spPr>
            <a:xfrm>
              <a:off x="5943600" y="4419600"/>
              <a:ext cx="152400" cy="152400"/>
            </a:xfrm>
            <a:prstGeom prst="ellipse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Oval 31"/>
            <p:cNvSpPr/>
            <p:nvPr/>
          </p:nvSpPr>
          <p:spPr>
            <a:xfrm>
              <a:off x="6172200" y="4419600"/>
              <a:ext cx="152400" cy="152400"/>
            </a:xfrm>
            <a:prstGeom prst="ellipse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Oval 32"/>
            <p:cNvSpPr/>
            <p:nvPr/>
          </p:nvSpPr>
          <p:spPr>
            <a:xfrm>
              <a:off x="6400800" y="4419600"/>
              <a:ext cx="152400" cy="152400"/>
            </a:xfrm>
            <a:prstGeom prst="ellipse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Oval 33"/>
            <p:cNvSpPr/>
            <p:nvPr/>
          </p:nvSpPr>
          <p:spPr>
            <a:xfrm>
              <a:off x="6629400" y="4419600"/>
              <a:ext cx="152400" cy="152400"/>
            </a:xfrm>
            <a:prstGeom prst="ellipse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Oval 34"/>
            <p:cNvSpPr/>
            <p:nvPr/>
          </p:nvSpPr>
          <p:spPr>
            <a:xfrm>
              <a:off x="6858000" y="4419600"/>
              <a:ext cx="152400" cy="152400"/>
            </a:xfrm>
            <a:prstGeom prst="ellipse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Oval 35"/>
            <p:cNvSpPr/>
            <p:nvPr/>
          </p:nvSpPr>
          <p:spPr>
            <a:xfrm>
              <a:off x="7086600" y="4419600"/>
              <a:ext cx="152400" cy="152400"/>
            </a:xfrm>
            <a:prstGeom prst="ellipse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Oval 36"/>
            <p:cNvSpPr/>
            <p:nvPr/>
          </p:nvSpPr>
          <p:spPr>
            <a:xfrm>
              <a:off x="7315200" y="4419600"/>
              <a:ext cx="152400" cy="152400"/>
            </a:xfrm>
            <a:prstGeom prst="ellipse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Oval 37"/>
            <p:cNvSpPr/>
            <p:nvPr/>
          </p:nvSpPr>
          <p:spPr>
            <a:xfrm>
              <a:off x="7543800" y="4419600"/>
              <a:ext cx="152400" cy="152400"/>
            </a:xfrm>
            <a:prstGeom prst="ellipse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59393" name="Picture 1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867400" y="838200"/>
            <a:ext cx="2286000" cy="1152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0" name="TextBox 39"/>
          <p:cNvSpPr txBox="1"/>
          <p:nvPr/>
        </p:nvSpPr>
        <p:spPr>
          <a:xfrm>
            <a:off x="5715000" y="1905000"/>
            <a:ext cx="2819400" cy="30777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1400" dirty="0" smtClean="0"/>
              <a:t>P</a:t>
            </a:r>
            <a:r>
              <a:rPr lang="en-US" sz="1400" baseline="-25000" dirty="0" smtClean="0"/>
              <a:t>final</a:t>
            </a:r>
            <a:r>
              <a:rPr lang="en-US" sz="1400" dirty="0" smtClean="0"/>
              <a:t> &amp; P</a:t>
            </a:r>
            <a:r>
              <a:rPr lang="en-US" sz="1400" baseline="-25000" dirty="0" smtClean="0"/>
              <a:t>o</a:t>
            </a:r>
            <a:r>
              <a:rPr lang="en-US" sz="1400" dirty="0" smtClean="0"/>
              <a:t> = “pressure term” = P/</a:t>
            </a:r>
            <a:r>
              <a:rPr lang="el-GR" sz="1400" dirty="0" smtClean="0">
                <a:latin typeface="Calibri"/>
                <a:cs typeface="Calibri"/>
              </a:rPr>
              <a:t>ρ</a:t>
            </a:r>
            <a:endParaRPr lang="en-US" sz="1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8788" y="914400"/>
            <a:ext cx="8304212" cy="704850"/>
          </a:xfrm>
        </p:spPr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dirty="0" smtClean="0"/>
              <a:t>Pressure Recovery</a:t>
            </a:r>
            <a:endParaRPr lang="en-US" dirty="0"/>
          </a:p>
        </p:txBody>
      </p:sp>
      <p:pic>
        <p:nvPicPr>
          <p:cNvPr id="43" name="Picture 42" descr="sed side view.wmf"/>
          <p:cNvPicPr>
            <a:picLocks noChangeAspect="1"/>
          </p:cNvPicPr>
          <p:nvPr/>
        </p:nvPicPr>
        <p:blipFill>
          <a:blip r:embed="rId3" cstate="print">
            <a:lum bright="-40000"/>
          </a:blip>
          <a:srcRect l="13288" t="15241" r="13288" b="4065"/>
          <a:stretch>
            <a:fillRect/>
          </a:stretch>
        </p:blipFill>
        <p:spPr>
          <a:xfrm>
            <a:off x="-8860" y="1751265"/>
            <a:ext cx="9185453" cy="4764098"/>
          </a:xfrm>
          <a:prstGeom prst="rect">
            <a:avLst/>
          </a:prstGeom>
        </p:spPr>
      </p:pic>
      <p:cxnSp>
        <p:nvCxnSpPr>
          <p:cNvPr id="6" name="Straight Arrow Connector 5"/>
          <p:cNvCxnSpPr/>
          <p:nvPr/>
        </p:nvCxnSpPr>
        <p:spPr>
          <a:xfrm>
            <a:off x="8153400" y="5867400"/>
            <a:ext cx="0" cy="914400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Straight Arrow Connector 45"/>
          <p:cNvCxnSpPr/>
          <p:nvPr/>
        </p:nvCxnSpPr>
        <p:spPr>
          <a:xfrm>
            <a:off x="7924800" y="5867400"/>
            <a:ext cx="0" cy="762000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Straight Arrow Connector 46"/>
          <p:cNvCxnSpPr/>
          <p:nvPr/>
        </p:nvCxnSpPr>
        <p:spPr>
          <a:xfrm>
            <a:off x="5181600" y="5867400"/>
            <a:ext cx="0" cy="457200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Straight Arrow Connector 47"/>
          <p:cNvCxnSpPr/>
          <p:nvPr/>
        </p:nvCxnSpPr>
        <p:spPr>
          <a:xfrm>
            <a:off x="1828800" y="5867400"/>
            <a:ext cx="0" cy="228600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Picture 7" descr="Courtesy of MWS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715000" y="6396303"/>
            <a:ext cx="1828800" cy="461697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0780019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219200" y="2667000"/>
            <a:ext cx="22098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 smtClean="0">
                <a:solidFill>
                  <a:schemeClr val="accent1"/>
                </a:solidFill>
              </a:rPr>
              <a:t>Cost</a:t>
            </a:r>
          </a:p>
          <a:p>
            <a:pPr algn="ctr"/>
            <a:r>
              <a:rPr lang="en-US" sz="2000" b="1" dirty="0" smtClean="0">
                <a:solidFill>
                  <a:schemeClr val="accent1"/>
                </a:solidFill>
              </a:rPr>
              <a:t>Constructability</a:t>
            </a:r>
          </a:p>
          <a:p>
            <a:pPr algn="ctr"/>
            <a:r>
              <a:rPr lang="en-US" sz="2000" b="1" dirty="0" smtClean="0">
                <a:solidFill>
                  <a:schemeClr val="accent1"/>
                </a:solidFill>
              </a:rPr>
              <a:t>Codability</a:t>
            </a:r>
            <a:endParaRPr lang="en-US" sz="2000" b="1" dirty="0">
              <a:solidFill>
                <a:schemeClr val="accent1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791200" y="2743200"/>
            <a:ext cx="17526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accent1"/>
                </a:solidFill>
              </a:rPr>
              <a:t>Pressure Recovery</a:t>
            </a:r>
            <a:endParaRPr lang="en-US" sz="2400" b="1" dirty="0">
              <a:solidFill>
                <a:schemeClr val="accent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505200" y="4724400"/>
            <a:ext cx="20574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>
                <a:solidFill>
                  <a:schemeClr val="accent1"/>
                </a:solidFill>
              </a:rPr>
              <a:t>Horizontal Velocity Component</a:t>
            </a:r>
            <a:endParaRPr lang="en-US" sz="2400" b="1" dirty="0">
              <a:solidFill>
                <a:schemeClr val="accent1"/>
              </a:solidFill>
            </a:endParaRPr>
          </a:p>
        </p:txBody>
      </p:sp>
      <p:sp>
        <p:nvSpPr>
          <p:cNvPr id="23" name="Oval 22"/>
          <p:cNvSpPr/>
          <p:nvPr/>
        </p:nvSpPr>
        <p:spPr>
          <a:xfrm>
            <a:off x="1295400" y="1600200"/>
            <a:ext cx="3429000" cy="32766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Oval 23"/>
          <p:cNvSpPr/>
          <p:nvPr/>
        </p:nvSpPr>
        <p:spPr>
          <a:xfrm>
            <a:off x="4191000" y="1447800"/>
            <a:ext cx="3429000" cy="32766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Oval 24"/>
          <p:cNvSpPr/>
          <p:nvPr/>
        </p:nvSpPr>
        <p:spPr>
          <a:xfrm>
            <a:off x="2743200" y="3048000"/>
            <a:ext cx="3429000" cy="32766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Oval 25"/>
          <p:cNvSpPr/>
          <p:nvPr/>
        </p:nvSpPr>
        <p:spPr>
          <a:xfrm>
            <a:off x="2743200" y="304800"/>
            <a:ext cx="3429000" cy="32766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TextBox 26"/>
          <p:cNvSpPr txBox="1"/>
          <p:nvPr/>
        </p:nvSpPr>
        <p:spPr>
          <a:xfrm>
            <a:off x="3505200" y="533400"/>
            <a:ext cx="19050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>
                <a:solidFill>
                  <a:schemeClr val="accent1"/>
                </a:solidFill>
              </a:rPr>
              <a:t>Energy Dissipation Rate, </a:t>
            </a:r>
            <a:r>
              <a:rPr lang="el-GR" sz="2400" b="1" dirty="0" smtClean="0">
                <a:solidFill>
                  <a:schemeClr val="accent1"/>
                </a:solidFill>
                <a:latin typeface="Calibri"/>
                <a:cs typeface="Calibri"/>
              </a:rPr>
              <a:t>ε</a:t>
            </a:r>
            <a:endParaRPr lang="en-US" sz="2400" b="1" dirty="0">
              <a:solidFill>
                <a:schemeClr val="accent1"/>
              </a:solidFill>
            </a:endParaRPr>
          </a:p>
        </p:txBody>
      </p:sp>
      <p:sp>
        <p:nvSpPr>
          <p:cNvPr id="28" name="Rectangle 27"/>
          <p:cNvSpPr/>
          <p:nvPr/>
        </p:nvSpPr>
        <p:spPr>
          <a:xfrm>
            <a:off x="3200400" y="2895600"/>
            <a:ext cx="2503121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32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SOLUTION</a:t>
            </a:r>
            <a:endParaRPr lang="en-US" sz="32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glow rad="228600">
                  <a:schemeClr val="accent1">
                    <a:satMod val="175000"/>
                    <a:alpha val="40000"/>
                  </a:schemeClr>
                </a:glow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2590800"/>
            <a:ext cx="7772400" cy="1362456"/>
          </a:xfrm>
        </p:spPr>
        <p:txBody>
          <a:bodyPr/>
          <a:lstStyle/>
          <a:p>
            <a:pPr algn="ctr" fontAlgn="auto">
              <a:spcAft>
                <a:spcPts val="0"/>
              </a:spcAft>
              <a:defRPr/>
            </a:pPr>
            <a:r>
              <a:rPr sz="8000" smtClean="0"/>
              <a:t>Questions?</a:t>
            </a:r>
            <a:endParaRPr sz="8000"/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838200" y="3810000"/>
            <a:ext cx="7772400" cy="1362075"/>
          </a:xfrm>
          <a:prstGeom prst="rect">
            <a:avLst/>
          </a:prstGeom>
          <a:ln>
            <a:noFill/>
          </a:ln>
        </p:spPr>
        <p:txBody>
          <a:bodyPr lIns="0" tIns="0" rIns="0" bIns="0" anchor="b"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/>
          <a:p>
            <a:pPr algn="r" fontAlgn="auto">
              <a:spcAft>
                <a:spcPts val="0"/>
              </a:spcAft>
              <a:defRPr/>
            </a:pPr>
            <a:endParaRPr lang="en-US" sz="5600" b="1" dirty="0">
              <a:ln w="635">
                <a:noFill/>
              </a:ln>
              <a:solidFill>
                <a:schemeClr val="accent4">
                  <a:tint val="90000"/>
                  <a:satMod val="125000"/>
                </a:schemeClr>
              </a:solidFill>
              <a:effectLst>
                <a:outerShdw blurRad="38100" dist="25400" dir="5400000" algn="tl" rotWithShape="0">
                  <a:srgbClr val="000000">
                    <a:alpha val="43000"/>
                  </a:srgbClr>
                </a:outerShdw>
              </a:effectLst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15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90625" y="2124075"/>
            <a:ext cx="6886575" cy="2995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smtClean="0"/>
              <a:t>Appendix	</a:t>
            </a:r>
            <a:endParaRPr lang="en-US" dirty="0"/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Why Model the Tee Solution?</a:t>
            </a:r>
          </a:p>
        </p:txBody>
      </p:sp>
      <p:sp>
        <p:nvSpPr>
          <p:cNvPr id="26627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mtClean="0"/>
              <a:t>Three problems to solve:</a:t>
            </a:r>
          </a:p>
          <a:p>
            <a:pPr lvl="1"/>
            <a:r>
              <a:rPr lang="en-US" smtClean="0"/>
              <a:t>Stop undesirable circulation flows</a:t>
            </a:r>
          </a:p>
          <a:p>
            <a:pPr lvl="1"/>
            <a:r>
              <a:rPr lang="en-US" smtClean="0"/>
              <a:t>Reduce  total velocity (V</a:t>
            </a:r>
            <a:r>
              <a:rPr lang="en-US" baseline="-25000" smtClean="0"/>
              <a:t>x</a:t>
            </a:r>
            <a:r>
              <a:rPr lang="en-US" baseline="30000" smtClean="0"/>
              <a:t>2</a:t>
            </a:r>
            <a:r>
              <a:rPr lang="en-US" smtClean="0"/>
              <a:t> + V</a:t>
            </a:r>
            <a:r>
              <a:rPr lang="en-US" baseline="-25000" smtClean="0"/>
              <a:t>y</a:t>
            </a:r>
            <a:r>
              <a:rPr lang="en-US" baseline="30000" smtClean="0"/>
              <a:t>2</a:t>
            </a:r>
            <a:r>
              <a:rPr lang="en-US" smtClean="0"/>
              <a:t> = V</a:t>
            </a:r>
            <a:r>
              <a:rPr lang="en-US" baseline="-25000" smtClean="0"/>
              <a:t>T</a:t>
            </a:r>
            <a:r>
              <a:rPr lang="en-US" baseline="30000" smtClean="0"/>
              <a:t>2</a:t>
            </a:r>
            <a:r>
              <a:rPr lang="en-US" smtClean="0"/>
              <a:t>) to minimize floc build-up</a:t>
            </a:r>
          </a:p>
          <a:p>
            <a:pPr lvl="1"/>
            <a:r>
              <a:rPr lang="en-US" smtClean="0"/>
              <a:t>Produce more even distribution</a:t>
            </a:r>
          </a:p>
          <a:p>
            <a:r>
              <a:rPr lang="en-US" smtClean="0"/>
              <a:t>As opposed to other single-pipe solutions considered, only the Tee model reduces V</a:t>
            </a:r>
            <a:r>
              <a:rPr lang="en-US" baseline="-25000" smtClean="0"/>
              <a:t>x</a:t>
            </a:r>
            <a:r>
              <a:rPr lang="en-US" smtClean="0"/>
              <a:t> at first hole --- so only the tee model can keep V</a:t>
            </a:r>
            <a:r>
              <a:rPr lang="en-US" baseline="-25000" smtClean="0"/>
              <a:t>T</a:t>
            </a:r>
            <a:r>
              <a:rPr lang="en-US" smtClean="0"/>
              <a:t> </a:t>
            </a:r>
            <a:r>
              <a:rPr lang="en-US" b="1" i="1" smtClean="0"/>
              <a:t>below</a:t>
            </a:r>
            <a:r>
              <a:rPr lang="en-US" smtClean="0"/>
              <a:t> the critical velocity used to select the manifold pipe size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mtClean="0"/>
              <a:t>Is the TEE the only solution?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274320" indent="-274320" fontAlgn="auto"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r>
              <a:rPr lang="en-US" dirty="0" smtClean="0"/>
              <a:t>Other solutions:  </a:t>
            </a:r>
          </a:p>
          <a:p>
            <a:pPr marL="274320" indent="-274320" fontAlgn="auto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en-US" dirty="0" smtClean="0"/>
              <a:t>Two inlet branches</a:t>
            </a:r>
          </a:p>
          <a:p>
            <a:pPr marL="274320" indent="-274320" fontAlgn="auto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en-US" dirty="0" smtClean="0"/>
              <a:t>Larger (8” or greater) manifold </a:t>
            </a:r>
          </a:p>
          <a:p>
            <a:pPr marL="274320" indent="-274320" fontAlgn="auto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en-US" dirty="0" smtClean="0"/>
              <a:t>Other design solutions?</a:t>
            </a:r>
          </a:p>
          <a:p>
            <a:pPr marL="274320" indent="-274320" fontAlgn="auto"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r>
              <a:rPr lang="en-US" dirty="0" smtClean="0"/>
              <a:t>How to decide?</a:t>
            </a:r>
          </a:p>
          <a:p>
            <a:pPr marL="274320" indent="-274320" fontAlgn="auto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en-US" dirty="0" smtClean="0"/>
              <a:t>Lowest cost/simplest fabrication</a:t>
            </a:r>
          </a:p>
          <a:p>
            <a:pPr marL="274320" indent="-274320" fontAlgn="auto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en-US" dirty="0" smtClean="0"/>
              <a:t>Retrofit or new?</a:t>
            </a:r>
          </a:p>
          <a:p>
            <a:pPr marL="640080" lvl="1" indent="-246888" fontAlgn="auto">
              <a:spcAft>
                <a:spcPts val="0"/>
              </a:spcAft>
              <a:buFont typeface="Wingdings 2"/>
              <a:buChar char=""/>
              <a:defRPr/>
            </a:pPr>
            <a:r>
              <a:rPr lang="en-US" dirty="0" smtClean="0"/>
              <a:t>For retrofit, not easy to re-orient </a:t>
            </a:r>
          </a:p>
          <a:p>
            <a:pPr marL="640080" lvl="1" indent="-246888" fontAlgn="auto">
              <a:spcAft>
                <a:spcPts val="0"/>
              </a:spcAft>
              <a:buFont typeface="Wingdings 2"/>
              <a:buChar char=""/>
              <a:defRPr/>
            </a:pPr>
            <a:r>
              <a:rPr lang="en-US" dirty="0" smtClean="0"/>
              <a:t>For new, more opportunities</a:t>
            </a:r>
          </a:p>
          <a:p>
            <a:pPr marL="274320" indent="-274320" fontAlgn="auto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en-US" dirty="0" smtClean="0"/>
              <a:t>Other benefits to Center Feed?</a:t>
            </a:r>
          </a:p>
          <a:p>
            <a:pPr marL="640080" lvl="1" indent="-246888" fontAlgn="auto">
              <a:spcAft>
                <a:spcPts val="0"/>
              </a:spcAft>
              <a:buFont typeface="Wingdings 2"/>
              <a:buChar char=""/>
              <a:defRPr/>
            </a:pPr>
            <a:r>
              <a:rPr lang="en-US" dirty="0" smtClean="0"/>
              <a:t>Reduce sludge draw length (but two drains)</a:t>
            </a:r>
          </a:p>
          <a:p>
            <a:pPr marL="640080" lvl="1" indent="-246888" fontAlgn="auto">
              <a:spcAft>
                <a:spcPts val="0"/>
              </a:spcAft>
              <a:buFont typeface="Wingdings 2"/>
              <a:buChar char=""/>
              <a:defRPr/>
            </a:pPr>
            <a:r>
              <a:rPr lang="en-US" dirty="0" smtClean="0"/>
              <a:t>Single channel (but need center support)</a:t>
            </a:r>
          </a:p>
          <a:p>
            <a:pPr marL="640080" lvl="1" indent="-246888" fontAlgn="auto">
              <a:spcAft>
                <a:spcPts val="0"/>
              </a:spcAft>
              <a:buFont typeface="Wingdings 2"/>
              <a:buChar char=""/>
              <a:defRPr/>
            </a:pPr>
            <a:r>
              <a:rPr lang="en-US" dirty="0" smtClean="0"/>
              <a:t>More balanced launder flow?</a:t>
            </a:r>
          </a:p>
          <a:p>
            <a:pPr marL="274320" indent="-274320" fontAlgn="auto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dirty="0" smtClean="0"/>
              <a:t>New discovery! </a:t>
            </a:r>
            <a:br>
              <a:rPr lang="en-US" dirty="0" smtClean="0"/>
            </a:br>
            <a:r>
              <a:rPr lang="en-US" sz="3300" dirty="0" smtClean="0"/>
              <a:t>(Horizontal </a:t>
            </a:r>
            <a:r>
              <a:rPr lang="en-US" sz="3300" dirty="0"/>
              <a:t>C</a:t>
            </a:r>
            <a:r>
              <a:rPr lang="en-US" sz="3300" dirty="0" smtClean="0"/>
              <a:t>omponent of Velocity)</a:t>
            </a:r>
            <a:endParaRPr lang="en-US" sz="3300" dirty="0"/>
          </a:p>
        </p:txBody>
      </p:sp>
      <p:pic>
        <p:nvPicPr>
          <p:cNvPr id="12291" name="Content Placeholder 3"/>
          <p:cNvPicPr>
            <a:picLocks noGrp="1" noChangeAspect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381000" y="2286000"/>
            <a:ext cx="3962400" cy="3276600"/>
          </a:xfrm>
        </p:spPr>
      </p:pic>
      <p:sp>
        <p:nvSpPr>
          <p:cNvPr id="12292" name="TextBox 52"/>
          <p:cNvSpPr txBox="1">
            <a:spLocks noChangeArrowheads="1"/>
          </p:cNvSpPr>
          <p:nvPr/>
        </p:nvSpPr>
        <p:spPr bwMode="auto">
          <a:xfrm>
            <a:off x="4724400" y="2286000"/>
            <a:ext cx="3962400" cy="92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dirty="0">
                <a:latin typeface="Constantia" pitchFamily="18" charset="0"/>
              </a:rPr>
              <a:t>The </a:t>
            </a:r>
            <a:r>
              <a:rPr lang="en-US" dirty="0" smtClean="0">
                <a:latin typeface="Constantia" pitchFamily="18" charset="0"/>
              </a:rPr>
              <a:t>presence of </a:t>
            </a:r>
            <a:r>
              <a:rPr lang="en-US" dirty="0">
                <a:latin typeface="Constantia" pitchFamily="18" charset="0"/>
              </a:rPr>
              <a:t>horizontal velocity forces the water jet out of the orifice to be slanted. </a:t>
            </a:r>
          </a:p>
        </p:txBody>
      </p:sp>
      <p:grpSp>
        <p:nvGrpSpPr>
          <p:cNvPr id="13" name="Group 12"/>
          <p:cNvGrpSpPr/>
          <p:nvPr/>
        </p:nvGrpSpPr>
        <p:grpSpPr>
          <a:xfrm>
            <a:off x="4495800" y="3505200"/>
            <a:ext cx="3905250" cy="2422525"/>
            <a:chOff x="4495800" y="3505200"/>
            <a:chExt cx="3905250" cy="2422525"/>
          </a:xfrm>
        </p:grpSpPr>
        <p:sp>
          <p:nvSpPr>
            <p:cNvPr id="56" name="Right Arrow 55"/>
            <p:cNvSpPr/>
            <p:nvPr/>
          </p:nvSpPr>
          <p:spPr>
            <a:xfrm>
              <a:off x="5638800" y="5029200"/>
              <a:ext cx="1447800" cy="457200"/>
            </a:xfrm>
            <a:prstGeom prst="righ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57" name="Down Arrow 56"/>
            <p:cNvSpPr/>
            <p:nvPr/>
          </p:nvSpPr>
          <p:spPr>
            <a:xfrm flipV="1">
              <a:off x="5181600" y="3789363"/>
              <a:ext cx="457200" cy="1219200"/>
            </a:xfrm>
            <a:prstGeom prst="down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cxnSp>
          <p:nvCxnSpPr>
            <p:cNvPr id="59" name="Straight Arrow Connector 58"/>
            <p:cNvCxnSpPr/>
            <p:nvPr/>
          </p:nvCxnSpPr>
          <p:spPr>
            <a:xfrm flipV="1">
              <a:off x="5562600" y="3886200"/>
              <a:ext cx="1219200" cy="1219200"/>
            </a:xfrm>
            <a:prstGeom prst="straightConnector1">
              <a:avLst/>
            </a:prstGeom>
            <a:ln>
              <a:solidFill>
                <a:schemeClr val="tx1">
                  <a:lumMod val="95000"/>
                  <a:lumOff val="5000"/>
                </a:schemeClr>
              </a:solidFill>
              <a:tailEnd type="arrow"/>
            </a:ln>
            <a:effectLst>
              <a:glow rad="228600">
                <a:schemeClr val="accent1">
                  <a:satMod val="175000"/>
                  <a:alpha val="40000"/>
                </a:schemeClr>
              </a:glow>
              <a:outerShdw blurRad="57150" dist="38100" dir="5400000" algn="ctr" rotWithShape="0">
                <a:schemeClr val="dk1">
                  <a:shade val="9000"/>
                  <a:satMod val="105000"/>
                  <a:alpha val="48000"/>
                </a:schemeClr>
              </a:outerShdw>
            </a:effectLst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12296" name="TextBox 2"/>
            <p:cNvSpPr txBox="1">
              <a:spLocks noChangeArrowheads="1"/>
            </p:cNvSpPr>
            <p:nvPr/>
          </p:nvSpPr>
          <p:spPr bwMode="auto">
            <a:xfrm>
              <a:off x="6026150" y="5557838"/>
              <a:ext cx="2286000" cy="36988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>
                  <a:latin typeface="Constantia" pitchFamily="18" charset="0"/>
                </a:rPr>
                <a:t>Horizontal Velocity</a:t>
              </a:r>
            </a:p>
          </p:txBody>
        </p:sp>
        <p:sp>
          <p:nvSpPr>
            <p:cNvPr id="12297" name="TextBox 4"/>
            <p:cNvSpPr txBox="1">
              <a:spLocks noChangeArrowheads="1"/>
            </p:cNvSpPr>
            <p:nvPr/>
          </p:nvSpPr>
          <p:spPr bwMode="auto">
            <a:xfrm>
              <a:off x="4495800" y="3505200"/>
              <a:ext cx="1804988" cy="3698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>
                  <a:latin typeface="Constantia" pitchFamily="18" charset="0"/>
                </a:rPr>
                <a:t>Vertical Velocity</a:t>
              </a:r>
            </a:p>
          </p:txBody>
        </p:sp>
        <p:sp>
          <p:nvSpPr>
            <p:cNvPr id="12298" name="TextBox 5"/>
            <p:cNvSpPr txBox="1">
              <a:spLocks noChangeArrowheads="1"/>
            </p:cNvSpPr>
            <p:nvPr/>
          </p:nvSpPr>
          <p:spPr bwMode="auto">
            <a:xfrm>
              <a:off x="7070725" y="3683000"/>
              <a:ext cx="1330325" cy="6461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>
                  <a:latin typeface="Constantia" pitchFamily="18" charset="0"/>
                </a:rPr>
                <a:t>Resulting </a:t>
              </a:r>
            </a:p>
            <a:p>
              <a:r>
                <a:rPr lang="en-US">
                  <a:latin typeface="Constantia" pitchFamily="18" charset="0"/>
                </a:rPr>
                <a:t>Vector Sum</a:t>
              </a:r>
            </a:p>
          </p:txBody>
        </p:sp>
      </p:grpSp>
      <p:sp>
        <p:nvSpPr>
          <p:cNvPr id="11" name="Oval 28"/>
          <p:cNvSpPr>
            <a:spLocks noChangeArrowheads="1"/>
          </p:cNvSpPr>
          <p:nvPr/>
        </p:nvSpPr>
        <p:spPr bwMode="auto">
          <a:xfrm>
            <a:off x="698500" y="3689350"/>
            <a:ext cx="1066800" cy="1196975"/>
          </a:xfrm>
          <a:prstGeom prst="ellipse">
            <a:avLst/>
          </a:prstGeom>
          <a:noFill/>
          <a:ln w="38100">
            <a:solidFill>
              <a:srgbClr val="FF0000"/>
            </a:solidFill>
            <a:round/>
            <a:headEnd type="none" w="lg" len="med"/>
            <a:tailEnd type="none" w="lg" len="med"/>
          </a:ln>
        </p:spPr>
        <p:txBody>
          <a:bodyPr anchor="ctr">
            <a:spAutoFit/>
          </a:bodyPr>
          <a:lstStyle/>
          <a:p>
            <a:endParaRPr lang="en-US">
              <a:latin typeface="Constantia" pitchFamily="18" charset="0"/>
            </a:endParaRPr>
          </a:p>
        </p:txBody>
      </p:sp>
      <p:sp>
        <p:nvSpPr>
          <p:cNvPr id="12" name="Oval 28"/>
          <p:cNvSpPr>
            <a:spLocks noChangeArrowheads="1"/>
          </p:cNvSpPr>
          <p:nvPr/>
        </p:nvSpPr>
        <p:spPr bwMode="auto">
          <a:xfrm>
            <a:off x="2590800" y="3683000"/>
            <a:ext cx="1066800" cy="1196975"/>
          </a:xfrm>
          <a:prstGeom prst="ellipse">
            <a:avLst/>
          </a:prstGeom>
          <a:noFill/>
          <a:ln w="38100">
            <a:solidFill>
              <a:srgbClr val="FF0000"/>
            </a:solidFill>
            <a:round/>
            <a:headEnd type="none" w="lg" len="med"/>
            <a:tailEnd type="none" w="lg" len="med"/>
          </a:ln>
        </p:spPr>
        <p:txBody>
          <a:bodyPr anchor="ctr">
            <a:spAutoFit/>
          </a:bodyPr>
          <a:lstStyle/>
          <a:p>
            <a:endParaRPr lang="en-US">
              <a:latin typeface="Constantia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8788" y="914400"/>
            <a:ext cx="8304212" cy="704850"/>
          </a:xfrm>
        </p:spPr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dirty="0" smtClean="0"/>
              <a:t>Circular Flow</a:t>
            </a:r>
            <a:endParaRPr lang="en-US" dirty="0"/>
          </a:p>
        </p:txBody>
      </p:sp>
      <p:sp>
        <p:nvSpPr>
          <p:cNvPr id="4" name="Rounded Rectangle 3"/>
          <p:cNvSpPr>
            <a:spLocks noChangeArrowheads="1"/>
          </p:cNvSpPr>
          <p:nvPr/>
        </p:nvSpPr>
        <p:spPr bwMode="auto">
          <a:xfrm>
            <a:off x="1066800" y="4495800"/>
            <a:ext cx="7315200" cy="1371600"/>
          </a:xfrm>
          <a:prstGeom prst="roundRect">
            <a:avLst>
              <a:gd name="adj" fmla="val 50000"/>
            </a:avLst>
          </a:prstGeom>
          <a:noFill/>
          <a:ln w="25400" algn="ctr">
            <a:solidFill>
              <a:srgbClr val="FF0000"/>
            </a:solidFill>
            <a:round/>
            <a:headEnd type="none" w="lg" len="med"/>
            <a:tailEnd type="none" w="lg" len="med"/>
          </a:ln>
        </p:spPr>
        <p:txBody>
          <a:bodyPr/>
          <a:lstStyle/>
          <a:p>
            <a:pPr eaLnBrk="0" hangingPunct="0">
              <a:spcBef>
                <a:spcPct val="50000"/>
              </a:spcBef>
            </a:pPr>
            <a:endParaRPr lang="en-US" sz="2800">
              <a:latin typeface="Times New Roman" pitchFamily="18" charset="0"/>
            </a:endParaRPr>
          </a:p>
        </p:txBody>
      </p:sp>
      <p:sp>
        <p:nvSpPr>
          <p:cNvPr id="5" name="Rounded Rectangle 4"/>
          <p:cNvSpPr>
            <a:spLocks noChangeArrowheads="1"/>
          </p:cNvSpPr>
          <p:nvPr/>
        </p:nvSpPr>
        <p:spPr bwMode="auto">
          <a:xfrm>
            <a:off x="1295400" y="4686300"/>
            <a:ext cx="6858000" cy="990600"/>
          </a:xfrm>
          <a:prstGeom prst="roundRect">
            <a:avLst>
              <a:gd name="adj" fmla="val 50000"/>
            </a:avLst>
          </a:prstGeom>
          <a:noFill/>
          <a:ln w="25400" algn="ctr">
            <a:solidFill>
              <a:srgbClr val="FF0000"/>
            </a:solidFill>
            <a:round/>
            <a:headEnd type="none" w="lg" len="med"/>
            <a:tailEnd type="none" w="lg" len="med"/>
          </a:ln>
        </p:spPr>
        <p:txBody>
          <a:bodyPr/>
          <a:lstStyle/>
          <a:p>
            <a:pPr eaLnBrk="0" hangingPunct="0">
              <a:spcBef>
                <a:spcPct val="50000"/>
              </a:spcBef>
            </a:pPr>
            <a:endParaRPr lang="en-US" sz="2800">
              <a:solidFill>
                <a:srgbClr val="FF0000"/>
              </a:solidFill>
              <a:latin typeface="Times New Roman" pitchFamily="18" charset="0"/>
            </a:endParaRPr>
          </a:p>
        </p:txBody>
      </p:sp>
      <p:grpSp>
        <p:nvGrpSpPr>
          <p:cNvPr id="7" name="Group 6"/>
          <p:cNvGrpSpPr>
            <a:grpSpLocks/>
          </p:cNvGrpSpPr>
          <p:nvPr/>
        </p:nvGrpSpPr>
        <p:grpSpPr bwMode="auto">
          <a:xfrm>
            <a:off x="7620000" y="4191000"/>
            <a:ext cx="609600" cy="534988"/>
            <a:chOff x="7620000" y="4191000"/>
            <a:chExt cx="609600" cy="534988"/>
          </a:xfrm>
        </p:grpSpPr>
        <p:cxnSp>
          <p:nvCxnSpPr>
            <p:cNvPr id="13353" name="Straight Arrow Connector 7"/>
            <p:cNvCxnSpPr>
              <a:cxnSpLocks noChangeShapeType="1"/>
            </p:cNvCxnSpPr>
            <p:nvPr/>
          </p:nvCxnSpPr>
          <p:spPr bwMode="auto">
            <a:xfrm rot="16200000" flipV="1">
              <a:off x="7733506" y="4229894"/>
              <a:ext cx="534988" cy="457200"/>
            </a:xfrm>
            <a:prstGeom prst="straightConnector1">
              <a:avLst/>
            </a:prstGeom>
            <a:noFill/>
            <a:ln w="25400" algn="ctr">
              <a:solidFill>
                <a:schemeClr val="tx2"/>
              </a:solidFill>
              <a:round/>
              <a:headEnd type="none" w="lg" len="med"/>
              <a:tailEnd type="arrow" w="med" len="med"/>
            </a:ln>
          </p:spPr>
        </p:cxnSp>
        <p:cxnSp>
          <p:nvCxnSpPr>
            <p:cNvPr id="13354" name="Straight Arrow Connector 8"/>
            <p:cNvCxnSpPr>
              <a:cxnSpLocks noChangeShapeType="1"/>
            </p:cNvCxnSpPr>
            <p:nvPr/>
          </p:nvCxnSpPr>
          <p:spPr bwMode="auto">
            <a:xfrm rot="16200000" flipV="1">
              <a:off x="7581106" y="4229894"/>
              <a:ext cx="534988" cy="457200"/>
            </a:xfrm>
            <a:prstGeom prst="straightConnector1">
              <a:avLst/>
            </a:prstGeom>
            <a:noFill/>
            <a:ln w="25400" algn="ctr">
              <a:solidFill>
                <a:schemeClr val="tx2"/>
              </a:solidFill>
              <a:round/>
              <a:headEnd type="none" w="lg" len="med"/>
              <a:tailEnd type="arrow" w="med" len="med"/>
            </a:ln>
          </p:spPr>
        </p:cxnSp>
      </p:grpSp>
      <p:grpSp>
        <p:nvGrpSpPr>
          <p:cNvPr id="12" name="Group 11"/>
          <p:cNvGrpSpPr>
            <a:grpSpLocks/>
          </p:cNvGrpSpPr>
          <p:nvPr/>
        </p:nvGrpSpPr>
        <p:grpSpPr bwMode="auto">
          <a:xfrm>
            <a:off x="1716088" y="5865813"/>
            <a:ext cx="6311900" cy="476250"/>
            <a:chOff x="1715312" y="5865811"/>
            <a:chExt cx="6313248" cy="476950"/>
          </a:xfrm>
        </p:grpSpPr>
        <p:cxnSp>
          <p:nvCxnSpPr>
            <p:cNvPr id="13324" name="Straight Arrow Connector 12"/>
            <p:cNvCxnSpPr>
              <a:cxnSpLocks noChangeShapeType="1"/>
            </p:cNvCxnSpPr>
            <p:nvPr/>
          </p:nvCxnSpPr>
          <p:spPr bwMode="auto">
            <a:xfrm rot="16200000" flipH="1">
              <a:off x="1715312" y="6068440"/>
              <a:ext cx="274320" cy="274320"/>
            </a:xfrm>
            <a:prstGeom prst="straightConnector1">
              <a:avLst/>
            </a:prstGeom>
            <a:noFill/>
            <a:ln w="25400" algn="ctr">
              <a:solidFill>
                <a:schemeClr val="tx2"/>
              </a:solidFill>
              <a:round/>
              <a:headEnd type="none" w="lg" len="med"/>
              <a:tailEnd type="arrow" w="med" len="med"/>
            </a:ln>
          </p:spPr>
        </p:cxnSp>
        <p:cxnSp>
          <p:nvCxnSpPr>
            <p:cNvPr id="13325" name="Straight Arrow Connector 13"/>
            <p:cNvCxnSpPr>
              <a:cxnSpLocks noChangeShapeType="1"/>
            </p:cNvCxnSpPr>
            <p:nvPr/>
          </p:nvCxnSpPr>
          <p:spPr bwMode="auto">
            <a:xfrm rot="16200000" flipH="1">
              <a:off x="1944564" y="6073012"/>
              <a:ext cx="274320" cy="265176"/>
            </a:xfrm>
            <a:prstGeom prst="straightConnector1">
              <a:avLst/>
            </a:prstGeom>
            <a:noFill/>
            <a:ln w="25400" algn="ctr">
              <a:solidFill>
                <a:schemeClr val="tx2"/>
              </a:solidFill>
              <a:round/>
              <a:headEnd type="none" w="lg" len="med"/>
              <a:tailEnd type="arrow" w="med" len="med"/>
            </a:ln>
          </p:spPr>
        </p:cxnSp>
        <p:cxnSp>
          <p:nvCxnSpPr>
            <p:cNvPr id="13326" name="Straight Arrow Connector 14"/>
            <p:cNvCxnSpPr>
              <a:cxnSpLocks noChangeShapeType="1"/>
            </p:cNvCxnSpPr>
            <p:nvPr/>
          </p:nvCxnSpPr>
          <p:spPr bwMode="auto">
            <a:xfrm rot="16200000" flipH="1">
              <a:off x="2173816" y="6077585"/>
              <a:ext cx="274320" cy="256032"/>
            </a:xfrm>
            <a:prstGeom prst="straightConnector1">
              <a:avLst/>
            </a:prstGeom>
            <a:noFill/>
            <a:ln w="25400" algn="ctr">
              <a:solidFill>
                <a:schemeClr val="tx2"/>
              </a:solidFill>
              <a:round/>
              <a:headEnd type="none" w="lg" len="med"/>
              <a:tailEnd type="arrow" w="med" len="med"/>
            </a:ln>
          </p:spPr>
        </p:cxnSp>
        <p:cxnSp>
          <p:nvCxnSpPr>
            <p:cNvPr id="13327" name="Straight Arrow Connector 15"/>
            <p:cNvCxnSpPr>
              <a:cxnSpLocks noChangeShapeType="1"/>
            </p:cNvCxnSpPr>
            <p:nvPr/>
          </p:nvCxnSpPr>
          <p:spPr bwMode="auto">
            <a:xfrm rot="16200000" flipH="1">
              <a:off x="2403068" y="6082157"/>
              <a:ext cx="274320" cy="246888"/>
            </a:xfrm>
            <a:prstGeom prst="straightConnector1">
              <a:avLst/>
            </a:prstGeom>
            <a:noFill/>
            <a:ln w="25400" algn="ctr">
              <a:solidFill>
                <a:schemeClr val="tx2"/>
              </a:solidFill>
              <a:round/>
              <a:headEnd type="none" w="lg" len="med"/>
              <a:tailEnd type="arrow" w="med" len="med"/>
            </a:ln>
          </p:spPr>
        </p:cxnSp>
        <p:cxnSp>
          <p:nvCxnSpPr>
            <p:cNvPr id="13328" name="Straight Arrow Connector 16"/>
            <p:cNvCxnSpPr>
              <a:cxnSpLocks noChangeShapeType="1"/>
            </p:cNvCxnSpPr>
            <p:nvPr/>
          </p:nvCxnSpPr>
          <p:spPr bwMode="auto">
            <a:xfrm rot="16200000" flipH="1">
              <a:off x="2632320" y="6086729"/>
              <a:ext cx="274320" cy="237744"/>
            </a:xfrm>
            <a:prstGeom prst="straightConnector1">
              <a:avLst/>
            </a:prstGeom>
            <a:noFill/>
            <a:ln w="25400" algn="ctr">
              <a:solidFill>
                <a:schemeClr val="tx2"/>
              </a:solidFill>
              <a:round/>
              <a:headEnd type="none" w="lg" len="med"/>
              <a:tailEnd type="arrow" w="med" len="med"/>
            </a:ln>
          </p:spPr>
        </p:cxnSp>
        <p:cxnSp>
          <p:nvCxnSpPr>
            <p:cNvPr id="13329" name="Straight Arrow Connector 17"/>
            <p:cNvCxnSpPr>
              <a:cxnSpLocks noChangeShapeType="1"/>
            </p:cNvCxnSpPr>
            <p:nvPr/>
          </p:nvCxnSpPr>
          <p:spPr bwMode="auto">
            <a:xfrm rot="16200000" flipH="1">
              <a:off x="2861572" y="6091301"/>
              <a:ext cx="274320" cy="228600"/>
            </a:xfrm>
            <a:prstGeom prst="straightConnector1">
              <a:avLst/>
            </a:prstGeom>
            <a:noFill/>
            <a:ln w="25400" algn="ctr">
              <a:solidFill>
                <a:schemeClr val="tx2"/>
              </a:solidFill>
              <a:round/>
              <a:headEnd type="none" w="lg" len="med"/>
              <a:tailEnd type="arrow" w="med" len="med"/>
            </a:ln>
          </p:spPr>
        </p:cxnSp>
        <p:cxnSp>
          <p:nvCxnSpPr>
            <p:cNvPr id="13330" name="Straight Arrow Connector 18"/>
            <p:cNvCxnSpPr>
              <a:cxnSpLocks noChangeShapeType="1"/>
            </p:cNvCxnSpPr>
            <p:nvPr/>
          </p:nvCxnSpPr>
          <p:spPr bwMode="auto">
            <a:xfrm rot="16200000" flipH="1">
              <a:off x="3090824" y="6095873"/>
              <a:ext cx="274320" cy="219456"/>
            </a:xfrm>
            <a:prstGeom prst="straightConnector1">
              <a:avLst/>
            </a:prstGeom>
            <a:noFill/>
            <a:ln w="25400" algn="ctr">
              <a:solidFill>
                <a:schemeClr val="tx2"/>
              </a:solidFill>
              <a:round/>
              <a:headEnd type="none" w="lg" len="med"/>
              <a:tailEnd type="arrow" w="med" len="med"/>
            </a:ln>
          </p:spPr>
        </p:cxnSp>
        <p:cxnSp>
          <p:nvCxnSpPr>
            <p:cNvPr id="13331" name="Straight Arrow Connector 19"/>
            <p:cNvCxnSpPr>
              <a:cxnSpLocks noChangeShapeType="1"/>
            </p:cNvCxnSpPr>
            <p:nvPr/>
          </p:nvCxnSpPr>
          <p:spPr bwMode="auto">
            <a:xfrm rot="16200000" flipH="1">
              <a:off x="3320076" y="6100445"/>
              <a:ext cx="274320" cy="210312"/>
            </a:xfrm>
            <a:prstGeom prst="straightConnector1">
              <a:avLst/>
            </a:prstGeom>
            <a:noFill/>
            <a:ln w="25400" algn="ctr">
              <a:solidFill>
                <a:schemeClr val="tx2"/>
              </a:solidFill>
              <a:round/>
              <a:headEnd type="none" w="lg" len="med"/>
              <a:tailEnd type="arrow" w="med" len="med"/>
            </a:ln>
          </p:spPr>
        </p:cxnSp>
        <p:cxnSp>
          <p:nvCxnSpPr>
            <p:cNvPr id="13332" name="Straight Arrow Connector 20"/>
            <p:cNvCxnSpPr>
              <a:cxnSpLocks noChangeShapeType="1"/>
            </p:cNvCxnSpPr>
            <p:nvPr/>
          </p:nvCxnSpPr>
          <p:spPr bwMode="auto">
            <a:xfrm rot="16200000" flipH="1">
              <a:off x="3549328" y="6105017"/>
              <a:ext cx="274320" cy="201168"/>
            </a:xfrm>
            <a:prstGeom prst="straightConnector1">
              <a:avLst/>
            </a:prstGeom>
            <a:noFill/>
            <a:ln w="25400" algn="ctr">
              <a:solidFill>
                <a:schemeClr val="tx2"/>
              </a:solidFill>
              <a:round/>
              <a:headEnd type="none" w="lg" len="med"/>
              <a:tailEnd type="arrow" w="med" len="med"/>
            </a:ln>
          </p:spPr>
        </p:cxnSp>
        <p:cxnSp>
          <p:nvCxnSpPr>
            <p:cNvPr id="13333" name="Straight Arrow Connector 21"/>
            <p:cNvCxnSpPr>
              <a:cxnSpLocks noChangeShapeType="1"/>
            </p:cNvCxnSpPr>
            <p:nvPr/>
          </p:nvCxnSpPr>
          <p:spPr bwMode="auto">
            <a:xfrm rot="16200000" flipH="1">
              <a:off x="3778580" y="6109589"/>
              <a:ext cx="274320" cy="192024"/>
            </a:xfrm>
            <a:prstGeom prst="straightConnector1">
              <a:avLst/>
            </a:prstGeom>
            <a:noFill/>
            <a:ln w="25400" algn="ctr">
              <a:solidFill>
                <a:schemeClr val="tx2"/>
              </a:solidFill>
              <a:round/>
              <a:headEnd type="none" w="lg" len="med"/>
              <a:tailEnd type="arrow" w="med" len="med"/>
            </a:ln>
          </p:spPr>
        </p:cxnSp>
        <p:cxnSp>
          <p:nvCxnSpPr>
            <p:cNvPr id="13334" name="Straight Arrow Connector 22"/>
            <p:cNvCxnSpPr>
              <a:cxnSpLocks noChangeShapeType="1"/>
            </p:cNvCxnSpPr>
            <p:nvPr/>
          </p:nvCxnSpPr>
          <p:spPr bwMode="auto">
            <a:xfrm rot="16200000" flipH="1">
              <a:off x="4007832" y="6114161"/>
              <a:ext cx="274320" cy="182880"/>
            </a:xfrm>
            <a:prstGeom prst="straightConnector1">
              <a:avLst/>
            </a:prstGeom>
            <a:noFill/>
            <a:ln w="25400" algn="ctr">
              <a:solidFill>
                <a:schemeClr val="tx2"/>
              </a:solidFill>
              <a:round/>
              <a:headEnd type="none" w="lg" len="med"/>
              <a:tailEnd type="arrow" w="med" len="med"/>
            </a:ln>
          </p:spPr>
        </p:cxnSp>
        <p:cxnSp>
          <p:nvCxnSpPr>
            <p:cNvPr id="13335" name="Straight Arrow Connector 23"/>
            <p:cNvCxnSpPr>
              <a:cxnSpLocks noChangeShapeType="1"/>
            </p:cNvCxnSpPr>
            <p:nvPr/>
          </p:nvCxnSpPr>
          <p:spPr bwMode="auto">
            <a:xfrm rot="16200000" flipH="1">
              <a:off x="4237084" y="6118733"/>
              <a:ext cx="274320" cy="173736"/>
            </a:xfrm>
            <a:prstGeom prst="straightConnector1">
              <a:avLst/>
            </a:prstGeom>
            <a:noFill/>
            <a:ln w="25400" algn="ctr">
              <a:solidFill>
                <a:schemeClr val="tx2"/>
              </a:solidFill>
              <a:round/>
              <a:headEnd type="none" w="lg" len="med"/>
              <a:tailEnd type="arrow" w="med" len="med"/>
            </a:ln>
          </p:spPr>
        </p:cxnSp>
        <p:cxnSp>
          <p:nvCxnSpPr>
            <p:cNvPr id="13336" name="Straight Arrow Connector 24"/>
            <p:cNvCxnSpPr>
              <a:cxnSpLocks noChangeShapeType="1"/>
            </p:cNvCxnSpPr>
            <p:nvPr/>
          </p:nvCxnSpPr>
          <p:spPr bwMode="auto">
            <a:xfrm rot="16200000" flipH="1">
              <a:off x="4466336" y="6123305"/>
              <a:ext cx="274320" cy="164592"/>
            </a:xfrm>
            <a:prstGeom prst="straightConnector1">
              <a:avLst/>
            </a:prstGeom>
            <a:noFill/>
            <a:ln w="25400" algn="ctr">
              <a:solidFill>
                <a:schemeClr val="tx2"/>
              </a:solidFill>
              <a:round/>
              <a:headEnd type="none" w="lg" len="med"/>
              <a:tailEnd type="arrow" w="med" len="med"/>
            </a:ln>
          </p:spPr>
        </p:cxnSp>
        <p:cxnSp>
          <p:nvCxnSpPr>
            <p:cNvPr id="13337" name="Straight Arrow Connector 25"/>
            <p:cNvCxnSpPr>
              <a:cxnSpLocks noChangeShapeType="1"/>
            </p:cNvCxnSpPr>
            <p:nvPr/>
          </p:nvCxnSpPr>
          <p:spPr bwMode="auto">
            <a:xfrm rot="16200000" flipH="1">
              <a:off x="4695588" y="6127877"/>
              <a:ext cx="274320" cy="155448"/>
            </a:xfrm>
            <a:prstGeom prst="straightConnector1">
              <a:avLst/>
            </a:prstGeom>
            <a:noFill/>
            <a:ln w="25400" algn="ctr">
              <a:solidFill>
                <a:schemeClr val="tx2"/>
              </a:solidFill>
              <a:round/>
              <a:headEnd type="none" w="lg" len="med"/>
              <a:tailEnd type="arrow" w="med" len="med"/>
            </a:ln>
          </p:spPr>
        </p:cxnSp>
        <p:cxnSp>
          <p:nvCxnSpPr>
            <p:cNvPr id="13338" name="Straight Arrow Connector 26"/>
            <p:cNvCxnSpPr>
              <a:cxnSpLocks noChangeShapeType="1"/>
            </p:cNvCxnSpPr>
            <p:nvPr/>
          </p:nvCxnSpPr>
          <p:spPr bwMode="auto">
            <a:xfrm rot="16200000" flipH="1">
              <a:off x="4924840" y="6132449"/>
              <a:ext cx="274320" cy="146304"/>
            </a:xfrm>
            <a:prstGeom prst="straightConnector1">
              <a:avLst/>
            </a:prstGeom>
            <a:noFill/>
            <a:ln w="25400" algn="ctr">
              <a:solidFill>
                <a:schemeClr val="tx2"/>
              </a:solidFill>
              <a:round/>
              <a:headEnd type="none" w="lg" len="med"/>
              <a:tailEnd type="arrow" w="med" len="med"/>
            </a:ln>
          </p:spPr>
        </p:cxnSp>
        <p:cxnSp>
          <p:nvCxnSpPr>
            <p:cNvPr id="13339" name="Straight Arrow Connector 27"/>
            <p:cNvCxnSpPr>
              <a:cxnSpLocks noChangeShapeType="1"/>
            </p:cNvCxnSpPr>
            <p:nvPr/>
          </p:nvCxnSpPr>
          <p:spPr bwMode="auto">
            <a:xfrm rot="16200000" flipH="1">
              <a:off x="5154092" y="6137021"/>
              <a:ext cx="274320" cy="137160"/>
            </a:xfrm>
            <a:prstGeom prst="straightConnector1">
              <a:avLst/>
            </a:prstGeom>
            <a:noFill/>
            <a:ln w="25400" algn="ctr">
              <a:solidFill>
                <a:schemeClr val="tx2"/>
              </a:solidFill>
              <a:round/>
              <a:headEnd type="none" w="lg" len="med"/>
              <a:tailEnd type="arrow" w="med" len="med"/>
            </a:ln>
          </p:spPr>
        </p:cxnSp>
        <p:cxnSp>
          <p:nvCxnSpPr>
            <p:cNvPr id="13340" name="Straight Arrow Connector 28"/>
            <p:cNvCxnSpPr>
              <a:cxnSpLocks noChangeShapeType="1"/>
            </p:cNvCxnSpPr>
            <p:nvPr/>
          </p:nvCxnSpPr>
          <p:spPr bwMode="auto">
            <a:xfrm rot="16200000" flipH="1">
              <a:off x="5383344" y="6141593"/>
              <a:ext cx="274320" cy="128016"/>
            </a:xfrm>
            <a:prstGeom prst="straightConnector1">
              <a:avLst/>
            </a:prstGeom>
            <a:noFill/>
            <a:ln w="25400" algn="ctr">
              <a:solidFill>
                <a:schemeClr val="tx2"/>
              </a:solidFill>
              <a:round/>
              <a:headEnd type="none" w="lg" len="med"/>
              <a:tailEnd type="arrow" w="med" len="med"/>
            </a:ln>
          </p:spPr>
        </p:cxnSp>
        <p:cxnSp>
          <p:nvCxnSpPr>
            <p:cNvPr id="13341" name="Straight Arrow Connector 29"/>
            <p:cNvCxnSpPr>
              <a:cxnSpLocks noChangeShapeType="1"/>
            </p:cNvCxnSpPr>
            <p:nvPr/>
          </p:nvCxnSpPr>
          <p:spPr bwMode="auto">
            <a:xfrm rot="16200000" flipH="1">
              <a:off x="5612596" y="6146165"/>
              <a:ext cx="274320" cy="118872"/>
            </a:xfrm>
            <a:prstGeom prst="straightConnector1">
              <a:avLst/>
            </a:prstGeom>
            <a:noFill/>
            <a:ln w="25400" algn="ctr">
              <a:solidFill>
                <a:schemeClr val="tx2"/>
              </a:solidFill>
              <a:round/>
              <a:headEnd type="none" w="lg" len="med"/>
              <a:tailEnd type="arrow" w="med" len="med"/>
            </a:ln>
          </p:spPr>
        </p:cxnSp>
        <p:cxnSp>
          <p:nvCxnSpPr>
            <p:cNvPr id="13342" name="Straight Arrow Connector 30"/>
            <p:cNvCxnSpPr>
              <a:cxnSpLocks noChangeShapeType="1"/>
            </p:cNvCxnSpPr>
            <p:nvPr/>
          </p:nvCxnSpPr>
          <p:spPr bwMode="auto">
            <a:xfrm rot="16200000" flipH="1">
              <a:off x="5841848" y="6150737"/>
              <a:ext cx="274320" cy="109728"/>
            </a:xfrm>
            <a:prstGeom prst="straightConnector1">
              <a:avLst/>
            </a:prstGeom>
            <a:noFill/>
            <a:ln w="25400" algn="ctr">
              <a:solidFill>
                <a:schemeClr val="tx2"/>
              </a:solidFill>
              <a:round/>
              <a:headEnd type="none" w="lg" len="med"/>
              <a:tailEnd type="arrow" w="med" len="med"/>
            </a:ln>
          </p:spPr>
        </p:cxnSp>
        <p:cxnSp>
          <p:nvCxnSpPr>
            <p:cNvPr id="13343" name="Straight Arrow Connector 31"/>
            <p:cNvCxnSpPr>
              <a:cxnSpLocks noChangeShapeType="1"/>
            </p:cNvCxnSpPr>
            <p:nvPr/>
          </p:nvCxnSpPr>
          <p:spPr bwMode="auto">
            <a:xfrm rot="16200000" flipH="1">
              <a:off x="6071100" y="6155309"/>
              <a:ext cx="274320" cy="100584"/>
            </a:xfrm>
            <a:prstGeom prst="straightConnector1">
              <a:avLst/>
            </a:prstGeom>
            <a:noFill/>
            <a:ln w="25400" algn="ctr">
              <a:solidFill>
                <a:schemeClr val="tx2"/>
              </a:solidFill>
              <a:round/>
              <a:headEnd type="none" w="lg" len="med"/>
              <a:tailEnd type="arrow" w="med" len="med"/>
            </a:ln>
          </p:spPr>
        </p:cxnSp>
        <p:cxnSp>
          <p:nvCxnSpPr>
            <p:cNvPr id="13344" name="Straight Arrow Connector 32"/>
            <p:cNvCxnSpPr>
              <a:cxnSpLocks noChangeShapeType="1"/>
            </p:cNvCxnSpPr>
            <p:nvPr/>
          </p:nvCxnSpPr>
          <p:spPr bwMode="auto">
            <a:xfrm rot="16200000" flipH="1">
              <a:off x="6300352" y="6159881"/>
              <a:ext cx="274320" cy="91440"/>
            </a:xfrm>
            <a:prstGeom prst="straightConnector1">
              <a:avLst/>
            </a:prstGeom>
            <a:noFill/>
            <a:ln w="25400" algn="ctr">
              <a:solidFill>
                <a:schemeClr val="tx2"/>
              </a:solidFill>
              <a:round/>
              <a:headEnd type="none" w="lg" len="med"/>
              <a:tailEnd type="arrow" w="med" len="med"/>
            </a:ln>
          </p:spPr>
        </p:cxnSp>
        <p:cxnSp>
          <p:nvCxnSpPr>
            <p:cNvPr id="13345" name="Straight Arrow Connector 33"/>
            <p:cNvCxnSpPr>
              <a:cxnSpLocks noChangeShapeType="1"/>
            </p:cNvCxnSpPr>
            <p:nvPr/>
          </p:nvCxnSpPr>
          <p:spPr bwMode="auto">
            <a:xfrm rot="16200000" flipH="1">
              <a:off x="6529604" y="6164453"/>
              <a:ext cx="274320" cy="82296"/>
            </a:xfrm>
            <a:prstGeom prst="straightConnector1">
              <a:avLst/>
            </a:prstGeom>
            <a:noFill/>
            <a:ln w="25400" algn="ctr">
              <a:solidFill>
                <a:schemeClr val="tx2"/>
              </a:solidFill>
              <a:round/>
              <a:headEnd type="none" w="lg" len="med"/>
              <a:tailEnd type="arrow" w="med" len="med"/>
            </a:ln>
          </p:spPr>
        </p:cxnSp>
        <p:cxnSp>
          <p:nvCxnSpPr>
            <p:cNvPr id="13346" name="Straight Arrow Connector 34"/>
            <p:cNvCxnSpPr>
              <a:cxnSpLocks noChangeShapeType="1"/>
            </p:cNvCxnSpPr>
            <p:nvPr/>
          </p:nvCxnSpPr>
          <p:spPr bwMode="auto">
            <a:xfrm rot="16200000" flipH="1">
              <a:off x="6758856" y="6169025"/>
              <a:ext cx="274320" cy="73152"/>
            </a:xfrm>
            <a:prstGeom prst="straightConnector1">
              <a:avLst/>
            </a:prstGeom>
            <a:noFill/>
            <a:ln w="25400" algn="ctr">
              <a:solidFill>
                <a:schemeClr val="tx2"/>
              </a:solidFill>
              <a:round/>
              <a:headEnd type="none" w="lg" len="med"/>
              <a:tailEnd type="arrow" w="med" len="med"/>
            </a:ln>
          </p:spPr>
        </p:cxnSp>
        <p:cxnSp>
          <p:nvCxnSpPr>
            <p:cNvPr id="13347" name="Straight Arrow Connector 35"/>
            <p:cNvCxnSpPr>
              <a:cxnSpLocks noChangeShapeType="1"/>
            </p:cNvCxnSpPr>
            <p:nvPr/>
          </p:nvCxnSpPr>
          <p:spPr bwMode="auto">
            <a:xfrm rot="16200000" flipH="1">
              <a:off x="6988108" y="6173597"/>
              <a:ext cx="274320" cy="64008"/>
            </a:xfrm>
            <a:prstGeom prst="straightConnector1">
              <a:avLst/>
            </a:prstGeom>
            <a:noFill/>
            <a:ln w="25400" algn="ctr">
              <a:solidFill>
                <a:schemeClr val="tx2"/>
              </a:solidFill>
              <a:round/>
              <a:headEnd type="none" w="lg" len="med"/>
              <a:tailEnd type="arrow" w="med" len="med"/>
            </a:ln>
          </p:spPr>
        </p:cxnSp>
        <p:cxnSp>
          <p:nvCxnSpPr>
            <p:cNvPr id="13348" name="Straight Arrow Connector 36"/>
            <p:cNvCxnSpPr>
              <a:cxnSpLocks noChangeShapeType="1"/>
            </p:cNvCxnSpPr>
            <p:nvPr/>
          </p:nvCxnSpPr>
          <p:spPr bwMode="auto">
            <a:xfrm rot="16200000" flipH="1">
              <a:off x="7217360" y="6178169"/>
              <a:ext cx="274320" cy="54864"/>
            </a:xfrm>
            <a:prstGeom prst="straightConnector1">
              <a:avLst/>
            </a:prstGeom>
            <a:noFill/>
            <a:ln w="25400" algn="ctr">
              <a:solidFill>
                <a:schemeClr val="tx2"/>
              </a:solidFill>
              <a:round/>
              <a:headEnd type="none" w="lg" len="med"/>
              <a:tailEnd type="arrow" w="med" len="med"/>
            </a:ln>
          </p:spPr>
        </p:cxnSp>
        <p:cxnSp>
          <p:nvCxnSpPr>
            <p:cNvPr id="13349" name="Straight Arrow Connector 37"/>
            <p:cNvCxnSpPr>
              <a:cxnSpLocks noChangeShapeType="1"/>
            </p:cNvCxnSpPr>
            <p:nvPr/>
          </p:nvCxnSpPr>
          <p:spPr bwMode="auto">
            <a:xfrm rot="16200000" flipH="1">
              <a:off x="7446612" y="6182741"/>
              <a:ext cx="274320" cy="45720"/>
            </a:xfrm>
            <a:prstGeom prst="straightConnector1">
              <a:avLst/>
            </a:prstGeom>
            <a:noFill/>
            <a:ln w="25400" algn="ctr">
              <a:solidFill>
                <a:schemeClr val="tx2"/>
              </a:solidFill>
              <a:round/>
              <a:headEnd type="none" w="lg" len="med"/>
              <a:tailEnd type="arrow" w="med" len="med"/>
            </a:ln>
          </p:spPr>
        </p:cxnSp>
        <p:cxnSp>
          <p:nvCxnSpPr>
            <p:cNvPr id="13350" name="Straight Arrow Connector 38"/>
            <p:cNvCxnSpPr>
              <a:cxnSpLocks noChangeShapeType="1"/>
            </p:cNvCxnSpPr>
            <p:nvPr/>
          </p:nvCxnSpPr>
          <p:spPr bwMode="auto">
            <a:xfrm rot="16200000" flipH="1">
              <a:off x="7891400" y="6205601"/>
              <a:ext cx="274320" cy="0"/>
            </a:xfrm>
            <a:prstGeom prst="straightConnector1">
              <a:avLst/>
            </a:prstGeom>
            <a:noFill/>
            <a:ln w="25400" algn="ctr">
              <a:solidFill>
                <a:schemeClr val="tx2"/>
              </a:solidFill>
              <a:round/>
              <a:headEnd type="none" w="lg" len="med"/>
              <a:tailEnd type="arrow" w="med" len="med"/>
            </a:ln>
          </p:spPr>
        </p:cxnSp>
        <p:cxnSp>
          <p:nvCxnSpPr>
            <p:cNvPr id="13351" name="Straight Arrow Connector 39"/>
            <p:cNvCxnSpPr>
              <a:cxnSpLocks noChangeShapeType="1"/>
            </p:cNvCxnSpPr>
            <p:nvPr/>
          </p:nvCxnSpPr>
          <p:spPr bwMode="auto">
            <a:xfrm rot="16200000" flipH="1">
              <a:off x="7671292" y="6191885"/>
              <a:ext cx="274320" cy="27432"/>
            </a:xfrm>
            <a:prstGeom prst="straightConnector1">
              <a:avLst/>
            </a:prstGeom>
            <a:noFill/>
            <a:ln w="25400" algn="ctr">
              <a:solidFill>
                <a:schemeClr val="tx2"/>
              </a:solidFill>
              <a:round/>
              <a:headEnd type="none" w="lg" len="med"/>
              <a:tailEnd type="arrow" w="med" len="med"/>
            </a:ln>
          </p:spPr>
        </p:cxnSp>
        <p:cxnSp>
          <p:nvCxnSpPr>
            <p:cNvPr id="13352" name="Straight Arrow Connector 40"/>
            <p:cNvCxnSpPr>
              <a:cxnSpLocks noChangeShapeType="1"/>
            </p:cNvCxnSpPr>
            <p:nvPr/>
          </p:nvCxnSpPr>
          <p:spPr bwMode="auto">
            <a:xfrm rot="10800000" flipH="1">
              <a:off x="4876801" y="5865811"/>
              <a:ext cx="381000" cy="1588"/>
            </a:xfrm>
            <a:prstGeom prst="straightConnector1">
              <a:avLst/>
            </a:prstGeom>
            <a:noFill/>
            <a:ln w="25400" algn="ctr">
              <a:solidFill>
                <a:schemeClr val="tx2"/>
              </a:solidFill>
              <a:round/>
              <a:headEnd type="none" w="lg" len="med"/>
              <a:tailEnd type="arrow" w="med" len="med"/>
            </a:ln>
          </p:spPr>
        </p:cxnSp>
      </p:grpSp>
      <p:grpSp>
        <p:nvGrpSpPr>
          <p:cNvPr id="42" name="Group 41"/>
          <p:cNvGrpSpPr/>
          <p:nvPr/>
        </p:nvGrpSpPr>
        <p:grpSpPr>
          <a:xfrm>
            <a:off x="-71438" y="2076450"/>
            <a:ext cx="9185276" cy="4764088"/>
            <a:chOff x="-71438" y="2076450"/>
            <a:chExt cx="9185276" cy="4764088"/>
          </a:xfrm>
        </p:grpSpPr>
        <p:cxnSp>
          <p:nvCxnSpPr>
            <p:cNvPr id="13318" name="Straight Arrow Connector 5"/>
            <p:cNvCxnSpPr>
              <a:cxnSpLocks noChangeShapeType="1"/>
            </p:cNvCxnSpPr>
            <p:nvPr/>
          </p:nvCxnSpPr>
          <p:spPr bwMode="auto">
            <a:xfrm rot="10800000">
              <a:off x="5029200" y="4687888"/>
              <a:ext cx="381000" cy="1587"/>
            </a:xfrm>
            <a:prstGeom prst="straightConnector1">
              <a:avLst/>
            </a:prstGeom>
            <a:noFill/>
            <a:ln w="25400" algn="ctr">
              <a:solidFill>
                <a:schemeClr val="tx2"/>
              </a:solidFill>
              <a:round/>
              <a:headEnd type="none" w="lg" len="med"/>
              <a:tailEnd type="arrow" w="med" len="med"/>
            </a:ln>
          </p:spPr>
        </p:cxnSp>
        <p:cxnSp>
          <p:nvCxnSpPr>
            <p:cNvPr id="13320" name="Straight Arrow Connector 9"/>
            <p:cNvCxnSpPr>
              <a:cxnSpLocks noChangeShapeType="1"/>
            </p:cNvCxnSpPr>
            <p:nvPr/>
          </p:nvCxnSpPr>
          <p:spPr bwMode="auto">
            <a:xfrm rot="10800000">
              <a:off x="4953000" y="4495800"/>
              <a:ext cx="381000" cy="1588"/>
            </a:xfrm>
            <a:prstGeom prst="straightConnector1">
              <a:avLst/>
            </a:prstGeom>
            <a:noFill/>
            <a:ln w="25400" algn="ctr">
              <a:solidFill>
                <a:schemeClr val="tx2"/>
              </a:solidFill>
              <a:round/>
              <a:headEnd type="none" w="lg" len="med"/>
              <a:tailEnd type="arrow" w="med" len="med"/>
            </a:ln>
          </p:spPr>
        </p:cxnSp>
        <p:cxnSp>
          <p:nvCxnSpPr>
            <p:cNvPr id="13321" name="Straight Arrow Connector 10"/>
            <p:cNvCxnSpPr>
              <a:cxnSpLocks noChangeShapeType="1"/>
            </p:cNvCxnSpPr>
            <p:nvPr/>
          </p:nvCxnSpPr>
          <p:spPr bwMode="auto">
            <a:xfrm rot="10800000" flipH="1">
              <a:off x="4876800" y="5678488"/>
              <a:ext cx="381000" cy="1587"/>
            </a:xfrm>
            <a:prstGeom prst="straightConnector1">
              <a:avLst/>
            </a:prstGeom>
            <a:noFill/>
            <a:ln w="25400" algn="ctr">
              <a:solidFill>
                <a:schemeClr val="tx2"/>
              </a:solidFill>
              <a:round/>
              <a:headEnd type="none" w="lg" len="med"/>
              <a:tailEnd type="arrow" w="med" len="med"/>
            </a:ln>
          </p:spPr>
        </p:cxnSp>
        <p:pic>
          <p:nvPicPr>
            <p:cNvPr id="13323" name="Picture 41" descr="sed side view.wmf"/>
            <p:cNvPicPr>
              <a:picLocks noChangeAspect="1"/>
            </p:cNvPicPr>
            <p:nvPr/>
          </p:nvPicPr>
          <p:blipFill>
            <a:blip r:embed="rId3" cstate="print">
              <a:lum bright="-40000"/>
            </a:blip>
            <a:srcRect l="13287" t="15240" r="13287" b="4065"/>
            <a:stretch>
              <a:fillRect/>
            </a:stretch>
          </p:blipFill>
          <p:spPr bwMode="auto">
            <a:xfrm>
              <a:off x="-71438" y="2076450"/>
              <a:ext cx="9185276" cy="47640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pic>
        <p:nvPicPr>
          <p:cNvPr id="43" name="Picture 42" descr="Courtesy of MWS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315200" y="6396303"/>
            <a:ext cx="1828800" cy="46169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Revised Hypotheses	</a:t>
            </a:r>
          </a:p>
        </p:txBody>
      </p:sp>
      <p:sp>
        <p:nvSpPr>
          <p:cNvPr id="14339" name="Content Placeholder 2"/>
          <p:cNvSpPr>
            <a:spLocks noGrp="1"/>
          </p:cNvSpPr>
          <p:nvPr>
            <p:ph idx="1"/>
          </p:nvPr>
        </p:nvSpPr>
        <p:spPr>
          <a:xfrm>
            <a:off x="457200" y="2667000"/>
            <a:ext cx="8229600" cy="3657600"/>
          </a:xfrm>
        </p:spPr>
        <p:txBody>
          <a:bodyPr/>
          <a:lstStyle/>
          <a:p>
            <a:r>
              <a:rPr lang="en-US" dirty="0" smtClean="0"/>
              <a:t>Dual contribution of </a:t>
            </a:r>
            <a:r>
              <a:rPr lang="en-US" b="1" dirty="0" smtClean="0"/>
              <a:t>pressure recovery </a:t>
            </a:r>
            <a:r>
              <a:rPr lang="en-US" dirty="0" smtClean="0"/>
              <a:t>and</a:t>
            </a:r>
            <a:r>
              <a:rPr lang="en-US" b="1" dirty="0" smtClean="0"/>
              <a:t> horizontal driving forces</a:t>
            </a:r>
            <a:r>
              <a:rPr lang="en-US" dirty="0" smtClean="0"/>
              <a:t> causes unbalanced and circular flow in the sedimentation tank.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Modeling Goals</a:t>
            </a:r>
          </a:p>
        </p:txBody>
      </p:sp>
      <p:sp>
        <p:nvSpPr>
          <p:cNvPr id="15363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Verify whether pressure recovery occurs</a:t>
            </a:r>
          </a:p>
          <a:p>
            <a:r>
              <a:rPr lang="en-US" dirty="0" smtClean="0"/>
              <a:t>Quantify the behavior – does it match mathematical predictions? – so that we can improve design</a:t>
            </a:r>
          </a:p>
          <a:p>
            <a:r>
              <a:rPr lang="en-US" dirty="0" smtClean="0"/>
              <a:t>Observe to see if </a:t>
            </a:r>
            <a:r>
              <a:rPr lang="en-US" i="1" dirty="0" smtClean="0"/>
              <a:t>OTHER</a:t>
            </a:r>
            <a:r>
              <a:rPr lang="en-US" dirty="0" smtClean="0"/>
              <a:t> factors contribute – understand the cumulative behavior</a:t>
            </a:r>
          </a:p>
          <a:p>
            <a:r>
              <a:rPr lang="en-US" dirty="0" smtClean="0"/>
              <a:t>Use the model to explain rationale and educate</a:t>
            </a:r>
          </a:p>
          <a:p>
            <a:r>
              <a:rPr lang="en-US" dirty="0" smtClean="0"/>
              <a:t>Overall Goal:  Better sedimentation performance in Agua Clara plants!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low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Flow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ow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Flow">
    <a:dk1>
      <a:sysClr val="windowText" lastClr="000000"/>
    </a:dk1>
    <a:lt1>
      <a:sysClr val="window" lastClr="FFFFFF"/>
    </a:lt1>
    <a:dk2>
      <a:srgbClr val="04617B"/>
    </a:dk2>
    <a:lt2>
      <a:srgbClr val="DBF5F9"/>
    </a:lt2>
    <a:accent1>
      <a:srgbClr val="0F6FC6"/>
    </a:accent1>
    <a:accent2>
      <a:srgbClr val="009DD9"/>
    </a:accent2>
    <a:accent3>
      <a:srgbClr val="0BD0D9"/>
    </a:accent3>
    <a:accent4>
      <a:srgbClr val="10CF9B"/>
    </a:accent4>
    <a:accent5>
      <a:srgbClr val="7CCA62"/>
    </a:accent5>
    <a:accent6>
      <a:srgbClr val="A5C249"/>
    </a:accent6>
    <a:hlink>
      <a:srgbClr val="E2D700"/>
    </a:hlink>
    <a:folHlink>
      <a:srgbClr val="85DFD0"/>
    </a:folHlink>
  </a:clrScheme>
</a:themeOverride>
</file>

<file path=ppt/theme/themeOverride2.xml><?xml version="1.0" encoding="utf-8"?>
<a:themeOverride xmlns:a="http://schemas.openxmlformats.org/drawingml/2006/main">
  <a:clrScheme name="Flow">
    <a:dk1>
      <a:sysClr val="windowText" lastClr="000000"/>
    </a:dk1>
    <a:lt1>
      <a:sysClr val="window" lastClr="FFFFFF"/>
    </a:lt1>
    <a:dk2>
      <a:srgbClr val="04617B"/>
    </a:dk2>
    <a:lt2>
      <a:srgbClr val="DBF5F9"/>
    </a:lt2>
    <a:accent1>
      <a:srgbClr val="0F6FC6"/>
    </a:accent1>
    <a:accent2>
      <a:srgbClr val="009DD9"/>
    </a:accent2>
    <a:accent3>
      <a:srgbClr val="0BD0D9"/>
    </a:accent3>
    <a:accent4>
      <a:srgbClr val="10CF9B"/>
    </a:accent4>
    <a:accent5>
      <a:srgbClr val="7CCA62"/>
    </a:accent5>
    <a:accent6>
      <a:srgbClr val="A5C249"/>
    </a:accent6>
    <a:hlink>
      <a:srgbClr val="E2D700"/>
    </a:hlink>
    <a:folHlink>
      <a:srgbClr val="85DFD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2241</TotalTime>
  <Words>2079</Words>
  <Application>Microsoft Office PowerPoint</Application>
  <PresentationFormat>On-screen Show (4:3)</PresentationFormat>
  <Paragraphs>344</Paragraphs>
  <Slides>55</Slides>
  <Notes>52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55</vt:i4>
      </vt:variant>
    </vt:vector>
  </HeadingPairs>
  <TitlesOfParts>
    <vt:vector size="56" baseType="lpstr">
      <vt:lpstr>Flow</vt:lpstr>
      <vt:lpstr>Inlet Manifold :: Fall 2010</vt:lpstr>
      <vt:lpstr>Team Goal!  </vt:lpstr>
      <vt:lpstr>Problems</vt:lpstr>
      <vt:lpstr>Initial Hypotheses</vt:lpstr>
      <vt:lpstr>Pressure Recovery</vt:lpstr>
      <vt:lpstr>New discovery!  (Horizontal Component of Velocity)</vt:lpstr>
      <vt:lpstr>Circular Flow</vt:lpstr>
      <vt:lpstr>Revised Hypotheses </vt:lpstr>
      <vt:lpstr>Modeling Goals</vt:lpstr>
      <vt:lpstr>Models and Designs</vt:lpstr>
      <vt:lpstr>Model/Experiment Challenges</vt:lpstr>
      <vt:lpstr>Pressure Measurement Model Sketch</vt:lpstr>
      <vt:lpstr>Modeling Challenges</vt:lpstr>
      <vt:lpstr>Reynolds Number</vt:lpstr>
      <vt:lpstr>Reynolds Number</vt:lpstr>
      <vt:lpstr>Modeling Challenges</vt:lpstr>
      <vt:lpstr>Wall thickness was critical!</vt:lpstr>
      <vt:lpstr>Models and Designs</vt:lpstr>
      <vt:lpstr>Physical Model (1/2” copper)</vt:lpstr>
      <vt:lpstr>Full tank Models</vt:lpstr>
      <vt:lpstr>Full Tank Model for Dye Test</vt:lpstr>
      <vt:lpstr>CAUTIONS!</vt:lpstr>
      <vt:lpstr>Pressure Sensor Experiment</vt:lpstr>
      <vt:lpstr>Pressure Sensor Experiment</vt:lpstr>
      <vt:lpstr>Flow Capture Experiment</vt:lpstr>
      <vt:lpstr>Flow Capture Experiment</vt:lpstr>
      <vt:lpstr>Results</vt:lpstr>
      <vt:lpstr>Conclusion</vt:lpstr>
      <vt:lpstr>Dye Testing</vt:lpstr>
      <vt:lpstr>Results</vt:lpstr>
      <vt:lpstr>Results: Original Pipe</vt:lpstr>
      <vt:lpstr>Conclusion</vt:lpstr>
      <vt:lpstr>Results: Original Pipe with Baffles</vt:lpstr>
      <vt:lpstr>Conclusion</vt:lpstr>
      <vt:lpstr>Results: Tapered Spacing with Baffles</vt:lpstr>
      <vt:lpstr>Conclusion</vt:lpstr>
      <vt:lpstr>Results: Center-Fed Pipe with Baffles</vt:lpstr>
      <vt:lpstr>Conclusion</vt:lpstr>
      <vt:lpstr>Improvements to our experiments</vt:lpstr>
      <vt:lpstr>Next Steps?</vt:lpstr>
      <vt:lpstr>Things to consider as we redesign:</vt:lpstr>
      <vt:lpstr>Baffles  </vt:lpstr>
      <vt:lpstr>Jets (same size as original ports)</vt:lpstr>
      <vt:lpstr>Jets (smaller sized ports)</vt:lpstr>
      <vt:lpstr>Elbows</vt:lpstr>
      <vt:lpstr>Baffle before the port</vt:lpstr>
      <vt:lpstr>Splitting the flow at every port</vt:lpstr>
      <vt:lpstr>Splitting the flow into 2</vt:lpstr>
      <vt:lpstr>Why halve the flow?</vt:lpstr>
      <vt:lpstr>Slide 50</vt:lpstr>
      <vt:lpstr>Questions?</vt:lpstr>
      <vt:lpstr>Slide 52</vt:lpstr>
      <vt:lpstr>Appendix </vt:lpstr>
      <vt:lpstr>Why Model the Tee Solution?</vt:lpstr>
      <vt:lpstr>Is the TEE the only solution?</vt:lpstr>
    </vt:vector>
  </TitlesOfParts>
  <Company>Cornell University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Inlet Manifold :: Fall 2010</dc:title>
  <dc:creator>Katherine Anne Weible</dc:creator>
  <cp:lastModifiedBy>Katherine Anne Weible</cp:lastModifiedBy>
  <cp:revision>38</cp:revision>
  <dcterms:created xsi:type="dcterms:W3CDTF">2010-10-23T18:30:55Z</dcterms:created>
  <dcterms:modified xsi:type="dcterms:W3CDTF">2010-11-04T17:12:54Z</dcterms:modified>
</cp:coreProperties>
</file>