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261" autoAdjust="0"/>
  </p:normalViewPr>
  <p:slideViewPr>
    <p:cSldViewPr>
      <p:cViewPr varScale="1">
        <p:scale>
          <a:sx n="109" d="100"/>
          <a:sy n="109" d="100"/>
        </p:scale>
        <p:origin x="-6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8A9C8C-E99C-4E5C-90D4-FA7281814E5C}" type="datetimeFigureOut">
              <a:rPr lang="en-US" smtClean="0"/>
              <a:t>8/25/2011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122759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8A9C8C-E99C-4E5C-90D4-FA7281814E5C}" type="datetimeFigureOut">
              <a:rPr lang="en-US" smtClean="0"/>
              <a:t>8/25/2011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1106727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8A9C8C-E99C-4E5C-90D4-FA7281814E5C}" type="datetimeFigureOut">
              <a:rPr lang="en-US" smtClean="0"/>
              <a:t>8/25/2011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1814360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8A9C8C-E99C-4E5C-90D4-FA7281814E5C}" type="datetimeFigureOut">
              <a:rPr lang="en-US" smtClean="0"/>
              <a:t>8/25/2011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4035242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8A9C8C-E99C-4E5C-90D4-FA7281814E5C}" type="datetimeFigureOut">
              <a:rPr lang="en-US" smtClean="0"/>
              <a:t>8/25/2011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3923191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8A9C8C-E99C-4E5C-90D4-FA7281814E5C}" type="datetimeFigureOut">
              <a:rPr lang="en-US" smtClean="0"/>
              <a:t>8/25/2011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397252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8A9C8C-E99C-4E5C-90D4-FA7281814E5C}" type="datetimeFigureOut">
              <a:rPr lang="en-US" smtClean="0"/>
              <a:t>8/25/2011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219775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8A9C8C-E99C-4E5C-90D4-FA7281814E5C}" type="datetimeFigureOut">
              <a:rPr lang="en-US" smtClean="0"/>
              <a:t>8/25/2011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257099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A9C8C-E99C-4E5C-90D4-FA7281814E5C}" type="datetimeFigureOut">
              <a:rPr lang="en-US" smtClean="0"/>
              <a:t>8/25/2011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3422402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8A9C8C-E99C-4E5C-90D4-FA7281814E5C}" type="datetimeFigureOut">
              <a:rPr lang="en-US" smtClean="0"/>
              <a:t>8/25/2011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2627107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8A9C8C-E99C-4E5C-90D4-FA7281814E5C}" type="datetimeFigureOut">
              <a:rPr lang="en-US" smtClean="0"/>
              <a:t>8/25/2011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C6F537-5AD9-4D01-B9E7-0ED224FB5AC5}" type="slidenum">
              <a:rPr lang="en-US" smtClean="0"/>
              <a:t>‹#›</a:t>
            </a:fld>
            <a:endParaRPr lang="en-US"/>
          </a:p>
        </p:txBody>
      </p:sp>
    </p:spTree>
    <p:extLst>
      <p:ext uri="{BB962C8B-B14F-4D97-AF65-F5344CB8AC3E}">
        <p14:creationId xmlns:p14="http://schemas.microsoft.com/office/powerpoint/2010/main" val="1536326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8A9C8C-E99C-4E5C-90D4-FA7281814E5C}" type="datetimeFigureOut">
              <a:rPr lang="en-US" smtClean="0"/>
              <a:t>8/25/2011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C6F537-5AD9-4D01-B9E7-0ED224FB5AC5}" type="slidenum">
              <a:rPr lang="en-US" smtClean="0"/>
              <a:t>‹#›</a:t>
            </a:fld>
            <a:endParaRPr lang="en-US"/>
          </a:p>
        </p:txBody>
      </p:sp>
    </p:spTree>
    <p:extLst>
      <p:ext uri="{BB962C8B-B14F-4D97-AF65-F5344CB8AC3E}">
        <p14:creationId xmlns:p14="http://schemas.microsoft.com/office/powerpoint/2010/main" val="3277604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6" name="Group 1095"/>
          <p:cNvGrpSpPr/>
          <p:nvPr/>
        </p:nvGrpSpPr>
        <p:grpSpPr>
          <a:xfrm>
            <a:off x="-174627" y="405081"/>
            <a:ext cx="9372601" cy="5905500"/>
            <a:chOff x="292098" y="439420"/>
            <a:chExt cx="9372601" cy="5905500"/>
          </a:xfrm>
        </p:grpSpPr>
        <p:grpSp>
          <p:nvGrpSpPr>
            <p:cNvPr id="156" name="Group 155"/>
            <p:cNvGrpSpPr/>
            <p:nvPr/>
          </p:nvGrpSpPr>
          <p:grpSpPr>
            <a:xfrm>
              <a:off x="292098" y="439420"/>
              <a:ext cx="9372601" cy="5905500"/>
              <a:chOff x="292099" y="431800"/>
              <a:chExt cx="9372601" cy="590550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24" t="1738" r="3273" b="3170"/>
              <a:stretch/>
            </p:blipFill>
            <p:spPr bwMode="auto">
              <a:xfrm>
                <a:off x="292099" y="431800"/>
                <a:ext cx="9372601" cy="590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1" name="Straight Connector 90"/>
              <p:cNvCxnSpPr/>
              <p:nvPr/>
            </p:nvCxnSpPr>
            <p:spPr>
              <a:xfrm flipV="1">
                <a:off x="4995862" y="3390900"/>
                <a:ext cx="1709738" cy="9525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5638800" y="3848100"/>
                <a:ext cx="1709738" cy="9525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H="1" flipV="1">
                <a:off x="4995862" y="4343400"/>
                <a:ext cx="642938" cy="4663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flipH="1" flipV="1">
                <a:off x="6705600" y="3390900"/>
                <a:ext cx="642938" cy="457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2" name="Straight Connector 1031"/>
              <p:cNvCxnSpPr/>
              <p:nvPr/>
            </p:nvCxnSpPr>
            <p:spPr>
              <a:xfrm>
                <a:off x="6553200" y="2895600"/>
                <a:ext cx="762000" cy="6096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7924800" y="2133600"/>
                <a:ext cx="762000" cy="6477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V="1">
                <a:off x="6553200" y="2133600"/>
                <a:ext cx="1371600" cy="7620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7348538" y="2781300"/>
                <a:ext cx="1325562" cy="72390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40" name="Straight Connector 1039"/>
              <p:cNvCxnSpPr/>
              <p:nvPr/>
            </p:nvCxnSpPr>
            <p:spPr>
              <a:xfrm flipV="1">
                <a:off x="3276600" y="2362200"/>
                <a:ext cx="1676400" cy="91440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4343400" y="3124200"/>
                <a:ext cx="1676400" cy="91440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3276600" y="3276600"/>
                <a:ext cx="1066800" cy="76200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4933950" y="2343150"/>
                <a:ext cx="1085850" cy="78105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48" name="Straight Connector 1047"/>
              <p:cNvCxnSpPr/>
              <p:nvPr/>
            </p:nvCxnSpPr>
            <p:spPr>
              <a:xfrm flipV="1">
                <a:off x="1676400" y="1295400"/>
                <a:ext cx="1219200" cy="6858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3352800" y="2476500"/>
                <a:ext cx="1295400" cy="6858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2819400" y="1295400"/>
                <a:ext cx="1828800" cy="118110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1676400" y="1981200"/>
                <a:ext cx="1676400" cy="116205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2362200" y="31623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1524000" y="1981200"/>
                <a:ext cx="152400" cy="762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3175000" y="3165475"/>
                <a:ext cx="152400" cy="762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H="1" flipV="1">
                <a:off x="1524000" y="2057400"/>
                <a:ext cx="1676400" cy="11747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H="1" flipV="1">
                <a:off x="1638300" y="1987550"/>
                <a:ext cx="1676400" cy="117475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2895600" y="1176338"/>
                <a:ext cx="193675" cy="11906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V="1">
                <a:off x="4648200" y="2359025"/>
                <a:ext cx="193675" cy="11747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p:cNvCxnSpPr/>
              <p:nvPr/>
            </p:nvCxnSpPr>
            <p:spPr>
              <a:xfrm>
                <a:off x="3089275" y="1176337"/>
                <a:ext cx="1752600" cy="11858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a:off x="2895600" y="1295400"/>
                <a:ext cx="1752600" cy="116205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rot="120000" flipV="1">
                <a:off x="1473200" y="1066800"/>
                <a:ext cx="1673352" cy="9906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flipV="1">
                <a:off x="609600" y="533400"/>
                <a:ext cx="1787525" cy="9906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21480000">
                <a:off x="2372597" y="527006"/>
                <a:ext cx="786384" cy="6096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635000" y="1527175"/>
                <a:ext cx="838200" cy="533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1054100" y="2895602"/>
                <a:ext cx="546100" cy="24764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5105400" y="5791201"/>
                <a:ext cx="576262" cy="304799"/>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054100" y="3143250"/>
                <a:ext cx="4051300" cy="295275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1600200" y="2906712"/>
                <a:ext cx="4081462" cy="288448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grpSp>
        <p:cxnSp>
          <p:nvCxnSpPr>
            <p:cNvPr id="162" name="Straight Arrow Connector 161"/>
            <p:cNvCxnSpPr>
              <a:stCxn id="165" idx="1"/>
            </p:cNvCxnSpPr>
            <p:nvPr/>
          </p:nvCxnSpPr>
          <p:spPr>
            <a:xfrm flipH="1" flipV="1">
              <a:off x="6303170" y="4419600"/>
              <a:ext cx="1393030" cy="762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7696200" y="4950767"/>
              <a:ext cx="1600200" cy="461665"/>
            </a:xfrm>
            <a:prstGeom prst="rect">
              <a:avLst/>
            </a:prstGeom>
            <a:noFill/>
          </p:spPr>
          <p:txBody>
            <a:bodyPr wrap="square" rtlCol="0">
              <a:spAutoFit/>
            </a:bodyPr>
            <a:lstStyle/>
            <a:p>
              <a:r>
                <a:rPr lang="en-US" sz="1200" dirty="0" smtClean="0">
                  <a:solidFill>
                    <a:srgbClr val="FF0000"/>
                  </a:solidFill>
                </a:rPr>
                <a:t>Entrance Tank: </a:t>
              </a:r>
              <a:r>
                <a:rPr lang="en-US" sz="1200" dirty="0" smtClean="0"/>
                <a:t>Water enters the plant here</a:t>
              </a:r>
              <a:endParaRPr lang="en-US" sz="1200" dirty="0"/>
            </a:p>
          </p:txBody>
        </p:sp>
        <p:cxnSp>
          <p:nvCxnSpPr>
            <p:cNvPr id="167" name="Straight Arrow Connector 166"/>
            <p:cNvCxnSpPr/>
            <p:nvPr/>
          </p:nvCxnSpPr>
          <p:spPr>
            <a:xfrm flipH="1">
              <a:off x="8153400" y="1933575"/>
              <a:ext cx="76200" cy="409575"/>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69" name="TextBox 168"/>
            <p:cNvSpPr txBox="1"/>
            <p:nvPr/>
          </p:nvSpPr>
          <p:spPr>
            <a:xfrm>
              <a:off x="7974489" y="1674852"/>
              <a:ext cx="1659731" cy="276999"/>
            </a:xfrm>
            <a:prstGeom prst="rect">
              <a:avLst/>
            </a:prstGeom>
            <a:noFill/>
          </p:spPr>
          <p:txBody>
            <a:bodyPr wrap="square" rtlCol="0">
              <a:spAutoFit/>
            </a:bodyPr>
            <a:lstStyle/>
            <a:p>
              <a:r>
                <a:rPr lang="en-US" sz="1200" dirty="0" smtClean="0">
                  <a:solidFill>
                    <a:schemeClr val="accent5"/>
                  </a:solidFill>
                </a:rPr>
                <a:t>Chemical Storage Tanks</a:t>
              </a:r>
              <a:endParaRPr lang="en-US" sz="1200" dirty="0">
                <a:solidFill>
                  <a:schemeClr val="accent5"/>
                </a:solidFill>
              </a:endParaRPr>
            </a:p>
          </p:txBody>
        </p:sp>
        <p:cxnSp>
          <p:nvCxnSpPr>
            <p:cNvPr id="171" name="Straight Arrow Connector 170"/>
            <p:cNvCxnSpPr>
              <a:stCxn id="180" idx="1"/>
            </p:cNvCxnSpPr>
            <p:nvPr/>
          </p:nvCxnSpPr>
          <p:spPr>
            <a:xfrm flipH="1">
              <a:off x="5850730" y="1078816"/>
              <a:ext cx="1148955" cy="1892984"/>
            </a:xfrm>
            <a:prstGeom prst="straightConnector1">
              <a:avLst/>
            </a:prstGeom>
            <a:ln w="190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80" name="TextBox 179"/>
            <p:cNvSpPr txBox="1"/>
            <p:nvPr/>
          </p:nvSpPr>
          <p:spPr>
            <a:xfrm>
              <a:off x="6999685" y="570984"/>
              <a:ext cx="2133601" cy="1015663"/>
            </a:xfrm>
            <a:prstGeom prst="rect">
              <a:avLst/>
            </a:prstGeom>
            <a:noFill/>
          </p:spPr>
          <p:txBody>
            <a:bodyPr wrap="square" rtlCol="0">
              <a:spAutoFit/>
            </a:bodyPr>
            <a:lstStyle/>
            <a:p>
              <a:r>
                <a:rPr lang="en-US" sz="1000" dirty="0" smtClean="0">
                  <a:solidFill>
                    <a:srgbClr val="92D050"/>
                  </a:solidFill>
                </a:rPr>
                <a:t>Flocculator:  </a:t>
              </a:r>
              <a:r>
                <a:rPr lang="en-US" sz="1000" dirty="0" smtClean="0"/>
                <a:t>Tank with a series of 180° turns  that generate turbulence that causes collisions between suspended particles.  The particles stick together to form flocs if the chemical coagulant dose is correct.</a:t>
              </a:r>
              <a:r>
                <a:rPr lang="en-US" sz="1000" dirty="0" smtClean="0">
                  <a:solidFill>
                    <a:srgbClr val="92D050"/>
                  </a:solidFill>
                </a:rPr>
                <a:t> </a:t>
              </a:r>
              <a:endParaRPr lang="en-US" sz="1000" dirty="0">
                <a:solidFill>
                  <a:srgbClr val="92D050"/>
                </a:solidFill>
              </a:endParaRPr>
            </a:p>
          </p:txBody>
        </p:sp>
        <p:cxnSp>
          <p:nvCxnSpPr>
            <p:cNvPr id="185" name="Straight Arrow Connector 184"/>
            <p:cNvCxnSpPr>
              <a:stCxn id="189" idx="1"/>
            </p:cNvCxnSpPr>
            <p:nvPr/>
          </p:nvCxnSpPr>
          <p:spPr>
            <a:xfrm flipH="1">
              <a:off x="5317331" y="5956638"/>
              <a:ext cx="897732" cy="0"/>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89" name="TextBox 188"/>
            <p:cNvSpPr txBox="1"/>
            <p:nvPr/>
          </p:nvSpPr>
          <p:spPr>
            <a:xfrm>
              <a:off x="6215063" y="5602695"/>
              <a:ext cx="1938337" cy="707886"/>
            </a:xfrm>
            <a:prstGeom prst="rect">
              <a:avLst/>
            </a:prstGeom>
            <a:noFill/>
          </p:spPr>
          <p:txBody>
            <a:bodyPr wrap="square" rtlCol="0">
              <a:spAutoFit/>
            </a:bodyPr>
            <a:lstStyle/>
            <a:p>
              <a:r>
                <a:rPr lang="en-US" sz="1000" dirty="0" smtClean="0">
                  <a:solidFill>
                    <a:srgbClr val="7030A0"/>
                  </a:solidFill>
                </a:rPr>
                <a:t>Sludge Drain: </a:t>
              </a:r>
              <a:r>
                <a:rPr lang="en-US" sz="1000" dirty="0" smtClean="0"/>
                <a:t>Allows the operator to remove settled particles from the entrance and sedimentation tanks</a:t>
              </a:r>
              <a:endParaRPr lang="en-US" sz="1000" dirty="0"/>
            </a:p>
          </p:txBody>
        </p:sp>
        <p:cxnSp>
          <p:nvCxnSpPr>
            <p:cNvPr id="1058" name="Straight Arrow Connector 1057"/>
            <p:cNvCxnSpPr>
              <a:stCxn id="1060" idx="0"/>
            </p:cNvCxnSpPr>
            <p:nvPr/>
          </p:nvCxnSpPr>
          <p:spPr>
            <a:xfrm flipH="1" flipV="1">
              <a:off x="3079749" y="3173095"/>
              <a:ext cx="432564" cy="2412839"/>
            </a:xfrm>
            <a:prstGeom prst="straightConnector1">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060" name="TextBox 1059"/>
            <p:cNvSpPr txBox="1"/>
            <p:nvPr/>
          </p:nvSpPr>
          <p:spPr>
            <a:xfrm>
              <a:off x="2590800" y="5585934"/>
              <a:ext cx="1843025" cy="553998"/>
            </a:xfrm>
            <a:prstGeom prst="rect">
              <a:avLst/>
            </a:prstGeom>
            <a:noFill/>
          </p:spPr>
          <p:txBody>
            <a:bodyPr wrap="square" rtlCol="0">
              <a:spAutoFit/>
            </a:bodyPr>
            <a:lstStyle/>
            <a:p>
              <a:r>
                <a:rPr lang="en-US" sz="1000" dirty="0" smtClean="0">
                  <a:solidFill>
                    <a:srgbClr val="FFC000"/>
                  </a:solidFill>
                  <a:effectLst>
                    <a:outerShdw blurRad="38100" dist="38100" dir="2700000" algn="tl">
                      <a:srgbClr val="000000">
                        <a:alpha val="43137"/>
                      </a:srgbClr>
                    </a:outerShdw>
                  </a:effectLst>
                </a:rPr>
                <a:t>Exit Channel</a:t>
              </a:r>
              <a:r>
                <a:rPr lang="en-US" sz="1000" dirty="0" smtClean="0">
                  <a:solidFill>
                    <a:srgbClr val="FFC000"/>
                  </a:solidFill>
                </a:rPr>
                <a:t>: </a:t>
              </a:r>
              <a:r>
                <a:rPr lang="en-US" sz="1000" dirty="0" smtClean="0"/>
                <a:t>The means by which the clarified water goes to the filters</a:t>
              </a:r>
              <a:endParaRPr lang="en-US" sz="1000" dirty="0"/>
            </a:p>
          </p:txBody>
        </p:sp>
        <p:cxnSp>
          <p:nvCxnSpPr>
            <p:cNvPr id="1070" name="Straight Arrow Connector 1069"/>
            <p:cNvCxnSpPr/>
            <p:nvPr/>
          </p:nvCxnSpPr>
          <p:spPr>
            <a:xfrm flipH="1">
              <a:off x="3640930" y="1243490"/>
              <a:ext cx="473869" cy="640555"/>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72" name="TextBox 1071"/>
            <p:cNvSpPr txBox="1"/>
            <p:nvPr/>
          </p:nvSpPr>
          <p:spPr>
            <a:xfrm>
              <a:off x="3429000" y="599285"/>
              <a:ext cx="1523999" cy="600164"/>
            </a:xfrm>
            <a:prstGeom prst="rect">
              <a:avLst/>
            </a:prstGeom>
            <a:noFill/>
          </p:spPr>
          <p:txBody>
            <a:bodyPr wrap="square" rtlCol="0">
              <a:spAutoFit/>
            </a:bodyPr>
            <a:lstStyle/>
            <a:p>
              <a:r>
                <a:rPr lang="en-US" sz="1100" dirty="0" smtClean="0">
                  <a:solidFill>
                    <a:srgbClr val="FFFF00"/>
                  </a:solidFill>
                  <a:effectLst>
                    <a:outerShdw blurRad="38100" dist="38100" dir="2700000" algn="tl">
                      <a:srgbClr val="000000">
                        <a:alpha val="43137"/>
                      </a:srgbClr>
                    </a:outerShdw>
                  </a:effectLst>
                </a:rPr>
                <a:t>Sedimentation Tank: </a:t>
              </a:r>
              <a:r>
                <a:rPr lang="en-US" sz="1100" dirty="0" smtClean="0"/>
                <a:t>Tank where flocs settle out of the water</a:t>
              </a:r>
              <a:endParaRPr lang="en-US" sz="1100" dirty="0"/>
            </a:p>
          </p:txBody>
        </p:sp>
        <p:cxnSp>
          <p:nvCxnSpPr>
            <p:cNvPr id="1076" name="Straight Arrow Connector 1075"/>
            <p:cNvCxnSpPr>
              <a:stCxn id="1077" idx="1"/>
            </p:cNvCxnSpPr>
            <p:nvPr/>
          </p:nvCxnSpPr>
          <p:spPr>
            <a:xfrm flipH="1">
              <a:off x="4433825" y="1259339"/>
              <a:ext cx="633474" cy="834579"/>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077" name="TextBox 1076"/>
            <p:cNvSpPr txBox="1"/>
            <p:nvPr/>
          </p:nvSpPr>
          <p:spPr>
            <a:xfrm>
              <a:off x="5067299" y="874618"/>
              <a:ext cx="1566862" cy="769441"/>
            </a:xfrm>
            <a:prstGeom prst="rect">
              <a:avLst/>
            </a:prstGeom>
            <a:noFill/>
          </p:spPr>
          <p:txBody>
            <a:bodyPr wrap="square" rtlCol="0">
              <a:spAutoFit/>
            </a:bodyPr>
            <a:lstStyle/>
            <a:p>
              <a:r>
                <a:rPr lang="en-US" sz="1100" dirty="0" smtClean="0">
                  <a:solidFill>
                    <a:srgbClr val="0070C0"/>
                  </a:solidFill>
                </a:rPr>
                <a:t>Entrance Channel</a:t>
              </a:r>
              <a:r>
                <a:rPr lang="en-US" sz="1100" dirty="0" smtClean="0"/>
                <a:t>: The means by which clarified water goes to the filters</a:t>
              </a:r>
              <a:endParaRPr lang="en-US" sz="1100" dirty="0"/>
            </a:p>
          </p:txBody>
        </p:sp>
        <p:cxnSp>
          <p:nvCxnSpPr>
            <p:cNvPr id="1087" name="Straight Arrow Connector 1086"/>
            <p:cNvCxnSpPr/>
            <p:nvPr/>
          </p:nvCxnSpPr>
          <p:spPr>
            <a:xfrm flipH="1" flipV="1">
              <a:off x="1327149" y="1933576"/>
              <a:ext cx="129273" cy="2227932"/>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90" name="TextBox 1089"/>
            <p:cNvSpPr txBox="1"/>
            <p:nvPr/>
          </p:nvSpPr>
          <p:spPr>
            <a:xfrm>
              <a:off x="518158" y="4161508"/>
              <a:ext cx="1981201" cy="1323439"/>
            </a:xfrm>
            <a:prstGeom prst="rect">
              <a:avLst/>
            </a:prstGeom>
            <a:noFill/>
          </p:spPr>
          <p:txBody>
            <a:bodyPr wrap="square" rtlCol="0">
              <a:spAutoFit/>
            </a:bodyPr>
            <a:lstStyle/>
            <a:p>
              <a:r>
                <a:rPr lang="en-US" sz="1000" dirty="0" smtClean="0">
                  <a:solidFill>
                    <a:srgbClr val="00B050"/>
                  </a:solidFill>
                </a:rPr>
                <a:t>Stacked Rapid Sand Filtration: </a:t>
              </a:r>
              <a:r>
                <a:rPr lang="en-US" sz="1000" dirty="0" smtClean="0"/>
                <a:t>Process that uses sand filtration to remove small flocs that were not captured by the sedimentation tank.  The filter contains several inlet and outlet manifolds to maximize the amount the amount of water filtered per area.</a:t>
              </a:r>
              <a:endParaRPr lang="en-US" sz="1000" dirty="0"/>
            </a:p>
          </p:txBody>
        </p:sp>
      </p:grpSp>
    </p:spTree>
    <p:extLst>
      <p:ext uri="{BB962C8B-B14F-4D97-AF65-F5344CB8AC3E}">
        <p14:creationId xmlns:p14="http://schemas.microsoft.com/office/powerpoint/2010/main" val="2792728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07" name="Group 2106"/>
          <p:cNvGrpSpPr/>
          <p:nvPr/>
        </p:nvGrpSpPr>
        <p:grpSpPr>
          <a:xfrm>
            <a:off x="-685800" y="-21771"/>
            <a:ext cx="10020300" cy="6524625"/>
            <a:chOff x="-685800" y="-21771"/>
            <a:chExt cx="10020300" cy="6524625"/>
          </a:xfrm>
        </p:grpSpPr>
        <p:grpSp>
          <p:nvGrpSpPr>
            <p:cNvPr id="2068" name="Group 2067"/>
            <p:cNvGrpSpPr/>
            <p:nvPr/>
          </p:nvGrpSpPr>
          <p:grpSpPr>
            <a:xfrm>
              <a:off x="-685800" y="-21771"/>
              <a:ext cx="10020300" cy="6524625"/>
              <a:chOff x="-685800" y="-21771"/>
              <a:chExt cx="10020300" cy="6524625"/>
            </a:xfrm>
          </p:grpSpPr>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1771"/>
                <a:ext cx="10020300" cy="652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0029" t="41606" r="19613" b="11837"/>
              <a:stretch/>
            </p:blipFill>
            <p:spPr bwMode="auto">
              <a:xfrm>
                <a:off x="6324600" y="1958340"/>
                <a:ext cx="1359143" cy="1295399"/>
              </a:xfrm>
              <a:prstGeom prst="ellipse">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a:stCxn id="2052" idx="0"/>
                <a:endCxn id="16" idx="0"/>
              </p:cNvCxnSpPr>
              <p:nvPr/>
            </p:nvCxnSpPr>
            <p:spPr>
              <a:xfrm flipH="1" flipV="1">
                <a:off x="4038601" y="1882140"/>
                <a:ext cx="2965571" cy="76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2052" idx="4"/>
                <a:endCxn id="16" idx="4"/>
              </p:cNvCxnSpPr>
              <p:nvPr/>
            </p:nvCxnSpPr>
            <p:spPr>
              <a:xfrm flipH="1" flipV="1">
                <a:off x="4038601" y="2034540"/>
                <a:ext cx="2965571" cy="1219199"/>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3962401" y="1882140"/>
                <a:ext cx="152399" cy="15240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400800" y="3365590"/>
                <a:ext cx="1454029" cy="600164"/>
              </a:xfrm>
              <a:prstGeom prst="rect">
                <a:avLst/>
              </a:prstGeom>
              <a:noFill/>
            </p:spPr>
            <p:txBody>
              <a:bodyPr wrap="square" rtlCol="0">
                <a:spAutoFit/>
              </a:bodyPr>
              <a:lstStyle/>
              <a:p>
                <a:r>
                  <a:rPr lang="en-US" sz="1100" dirty="0" smtClean="0">
                    <a:solidFill>
                      <a:schemeClr val="accent1"/>
                    </a:solidFill>
                  </a:rPr>
                  <a:t>Trash Rack: </a:t>
                </a:r>
                <a:r>
                  <a:rPr lang="en-US" sz="1100" dirty="0" smtClean="0"/>
                  <a:t>Prevents debris from coming into the plant.</a:t>
                </a:r>
                <a:endParaRPr lang="en-US" sz="1100" dirty="0"/>
              </a:p>
            </p:txBody>
          </p:sp>
          <p:sp>
            <p:nvSpPr>
              <p:cNvPr id="28" name="TextBox 27"/>
              <p:cNvSpPr txBox="1"/>
              <p:nvPr/>
            </p:nvSpPr>
            <p:spPr>
              <a:xfrm>
                <a:off x="3657600" y="64040"/>
                <a:ext cx="1981200" cy="938719"/>
              </a:xfrm>
              <a:prstGeom prst="rect">
                <a:avLst/>
              </a:prstGeom>
              <a:noFill/>
            </p:spPr>
            <p:txBody>
              <a:bodyPr wrap="square" rtlCol="0">
                <a:spAutoFit/>
              </a:bodyPr>
              <a:lstStyle/>
              <a:p>
                <a:r>
                  <a:rPr lang="en-US" sz="1100" dirty="0" smtClean="0">
                    <a:solidFill>
                      <a:schemeClr val="accent6"/>
                    </a:solidFill>
                  </a:rPr>
                  <a:t>Linear Flow Orifice Meter: </a:t>
                </a:r>
                <a:r>
                  <a:rPr lang="en-US" sz="1100" dirty="0" smtClean="0"/>
                  <a:t>Maintains a linear relationship between water height in the entrance tank and flow in the plant</a:t>
                </a:r>
                <a:endParaRPr lang="en-US" sz="1100" dirty="0"/>
              </a:p>
            </p:txBody>
          </p:sp>
          <p:cxnSp>
            <p:nvCxnSpPr>
              <p:cNvPr id="2055" name="Straight Arrow Connector 2054"/>
              <p:cNvCxnSpPr/>
              <p:nvPr/>
            </p:nvCxnSpPr>
            <p:spPr>
              <a:xfrm flipH="1">
                <a:off x="1676400" y="228600"/>
                <a:ext cx="1981200" cy="1091119"/>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2058" name="TextBox 2057"/>
              <p:cNvSpPr txBox="1"/>
              <p:nvPr/>
            </p:nvSpPr>
            <p:spPr>
              <a:xfrm>
                <a:off x="838200" y="5181600"/>
                <a:ext cx="2286000" cy="1015663"/>
              </a:xfrm>
              <a:prstGeom prst="rect">
                <a:avLst/>
              </a:prstGeom>
              <a:noFill/>
            </p:spPr>
            <p:txBody>
              <a:bodyPr wrap="square" rtlCol="0">
                <a:spAutoFit/>
              </a:bodyPr>
              <a:lstStyle/>
              <a:p>
                <a:r>
                  <a:rPr lang="en-US" sz="1200" dirty="0" smtClean="0">
                    <a:solidFill>
                      <a:schemeClr val="accent2"/>
                    </a:solidFill>
                  </a:rPr>
                  <a:t>Chemical Dose Controller: </a:t>
                </a:r>
                <a:r>
                  <a:rPr lang="en-US" sz="1200" dirty="0" smtClean="0"/>
                  <a:t>Regulates the amount of alum (aluminum sulfate) that mixes  with the raw water to ensure proper floc formation</a:t>
                </a:r>
                <a:endParaRPr lang="en-US" sz="1200" dirty="0"/>
              </a:p>
            </p:txBody>
          </p:sp>
          <p:cxnSp>
            <p:nvCxnSpPr>
              <p:cNvPr id="2060" name="Straight Arrow Connector 2059"/>
              <p:cNvCxnSpPr>
                <a:stCxn id="2058" idx="0"/>
              </p:cNvCxnSpPr>
              <p:nvPr/>
            </p:nvCxnSpPr>
            <p:spPr>
              <a:xfrm flipH="1" flipV="1">
                <a:off x="457200" y="1143000"/>
                <a:ext cx="1524000" cy="4038600"/>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062" name="TextBox 2061"/>
              <p:cNvSpPr txBox="1"/>
              <p:nvPr/>
            </p:nvSpPr>
            <p:spPr>
              <a:xfrm>
                <a:off x="3276600" y="5410200"/>
                <a:ext cx="1981200" cy="830997"/>
              </a:xfrm>
              <a:prstGeom prst="rect">
                <a:avLst/>
              </a:prstGeom>
              <a:noFill/>
            </p:spPr>
            <p:txBody>
              <a:bodyPr wrap="square" rtlCol="0">
                <a:spAutoFit/>
              </a:bodyPr>
              <a:lstStyle/>
              <a:p>
                <a:r>
                  <a:rPr lang="en-US" sz="1200" dirty="0" smtClean="0">
                    <a:solidFill>
                      <a:schemeClr val="accent4"/>
                    </a:solidFill>
                  </a:rPr>
                  <a:t>Hopper</a:t>
                </a:r>
                <a:r>
                  <a:rPr lang="en-US" sz="1200" dirty="0" smtClean="0"/>
                  <a:t>: Collects debris and grit to prevent it from entering the plant (primary sedimentation)</a:t>
                </a:r>
                <a:endParaRPr lang="en-US" sz="1200" dirty="0"/>
              </a:p>
            </p:txBody>
          </p:sp>
          <p:cxnSp>
            <p:nvCxnSpPr>
              <p:cNvPr id="2064" name="Straight Arrow Connector 2063"/>
              <p:cNvCxnSpPr/>
              <p:nvPr/>
            </p:nvCxnSpPr>
            <p:spPr>
              <a:xfrm flipH="1" flipV="1">
                <a:off x="3276600" y="3886200"/>
                <a:ext cx="381000" cy="1524000"/>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2065" name="TextBox 2064"/>
              <p:cNvSpPr txBox="1"/>
              <p:nvPr/>
            </p:nvSpPr>
            <p:spPr>
              <a:xfrm>
                <a:off x="5823071" y="198755"/>
                <a:ext cx="1155457" cy="276999"/>
              </a:xfrm>
              <a:prstGeom prst="rect">
                <a:avLst/>
              </a:prstGeom>
              <a:noFill/>
            </p:spPr>
            <p:txBody>
              <a:bodyPr wrap="square" rtlCol="0">
                <a:spAutoFit/>
              </a:bodyPr>
              <a:lstStyle/>
              <a:p>
                <a:r>
                  <a:rPr lang="en-US" sz="1200" dirty="0" smtClean="0">
                    <a:solidFill>
                      <a:srgbClr val="00B050"/>
                    </a:solidFill>
                  </a:rPr>
                  <a:t>Overflow Weir</a:t>
                </a:r>
                <a:endParaRPr lang="en-US" sz="1200" dirty="0">
                  <a:solidFill>
                    <a:srgbClr val="00B050"/>
                  </a:solidFill>
                </a:endParaRPr>
              </a:p>
            </p:txBody>
          </p:sp>
          <p:cxnSp>
            <p:nvCxnSpPr>
              <p:cNvPr id="2067" name="Straight Arrow Connector 2066"/>
              <p:cNvCxnSpPr>
                <a:stCxn id="2065" idx="1"/>
              </p:cNvCxnSpPr>
              <p:nvPr/>
            </p:nvCxnSpPr>
            <p:spPr>
              <a:xfrm flipH="1">
                <a:off x="5257800" y="337255"/>
                <a:ext cx="565271" cy="1697285"/>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cxnSp>
          <p:nvCxnSpPr>
            <p:cNvPr id="2088" name="Straight Arrow Connector 2087"/>
            <p:cNvCxnSpPr/>
            <p:nvPr/>
          </p:nvCxnSpPr>
          <p:spPr>
            <a:xfrm>
              <a:off x="4495800" y="1219200"/>
              <a:ext cx="0" cy="822960"/>
            </a:xfrm>
            <a:prstGeom prst="straightConnector1">
              <a:avLst/>
            </a:prstGeom>
            <a:ln w="57150">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095" name="Straight Connector 2094"/>
            <p:cNvCxnSpPr/>
            <p:nvPr/>
          </p:nvCxnSpPr>
          <p:spPr>
            <a:xfrm>
              <a:off x="4495800" y="1219200"/>
              <a:ext cx="233172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096" name="TextBox 2095"/>
            <p:cNvSpPr txBox="1"/>
            <p:nvPr/>
          </p:nvSpPr>
          <p:spPr>
            <a:xfrm>
              <a:off x="6812280" y="1065311"/>
              <a:ext cx="1828800" cy="307777"/>
            </a:xfrm>
            <a:prstGeom prst="rect">
              <a:avLst/>
            </a:prstGeom>
            <a:noFill/>
          </p:spPr>
          <p:txBody>
            <a:bodyPr wrap="square" rtlCol="0">
              <a:spAutoFit/>
            </a:bodyPr>
            <a:lstStyle/>
            <a:p>
              <a:r>
                <a:rPr lang="en-US" sz="1400" dirty="0" smtClean="0"/>
                <a:t>Water enters the plant</a:t>
              </a:r>
              <a:endParaRPr lang="en-US" sz="1400" dirty="0"/>
            </a:p>
          </p:txBody>
        </p:sp>
        <p:cxnSp>
          <p:nvCxnSpPr>
            <p:cNvPr id="2098" name="Straight Arrow Connector 2097"/>
            <p:cNvCxnSpPr/>
            <p:nvPr/>
          </p:nvCxnSpPr>
          <p:spPr>
            <a:xfrm flipH="1">
              <a:off x="-371951" y="4922317"/>
              <a:ext cx="829151" cy="425233"/>
            </a:xfrm>
            <a:prstGeom prst="straightConnector1">
              <a:avLst/>
            </a:prstGeom>
            <a:ln w="38100">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104" name="TextBox 2103"/>
            <p:cNvSpPr txBox="1"/>
            <p:nvPr/>
          </p:nvSpPr>
          <p:spPr>
            <a:xfrm>
              <a:off x="464820" y="4768427"/>
              <a:ext cx="1295400" cy="307777"/>
            </a:xfrm>
            <a:prstGeom prst="rect">
              <a:avLst/>
            </a:prstGeom>
            <a:noFill/>
          </p:spPr>
          <p:txBody>
            <a:bodyPr wrap="square" rtlCol="0">
              <a:spAutoFit/>
            </a:bodyPr>
            <a:lstStyle/>
            <a:p>
              <a:r>
                <a:rPr lang="en-US" sz="1400" dirty="0" smtClean="0"/>
                <a:t>To Flocculator</a:t>
              </a:r>
              <a:endParaRPr lang="en-US" sz="1400" dirty="0"/>
            </a:p>
          </p:txBody>
        </p:sp>
      </p:grpSp>
    </p:spTree>
    <p:extLst>
      <p:ext uri="{BB962C8B-B14F-4D97-AF65-F5344CB8AC3E}">
        <p14:creationId xmlns:p14="http://schemas.microsoft.com/office/powerpoint/2010/main" val="3241998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531999" y="380999"/>
            <a:ext cx="9675999" cy="6173865"/>
            <a:chOff x="-531999" y="380999"/>
            <a:chExt cx="9675999" cy="6173865"/>
          </a:xfrm>
        </p:grpSpPr>
        <p:grpSp>
          <p:nvGrpSpPr>
            <p:cNvPr id="45" name="Group 44"/>
            <p:cNvGrpSpPr/>
            <p:nvPr/>
          </p:nvGrpSpPr>
          <p:grpSpPr>
            <a:xfrm>
              <a:off x="-531999" y="380999"/>
              <a:ext cx="9675999" cy="6173865"/>
              <a:chOff x="-531999" y="380999"/>
              <a:chExt cx="9675999" cy="6173865"/>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999" y="380999"/>
                <a:ext cx="9675999" cy="6173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Freeform 29"/>
              <p:cNvSpPr/>
              <p:nvPr/>
            </p:nvSpPr>
            <p:spPr>
              <a:xfrm>
                <a:off x="7720892" y="1606842"/>
                <a:ext cx="665826" cy="3151862"/>
              </a:xfrm>
              <a:custGeom>
                <a:avLst/>
                <a:gdLst>
                  <a:gd name="connsiteX0" fmla="*/ 1145335 w 1145335"/>
                  <a:gd name="connsiteY0" fmla="*/ 3045746 h 3276577"/>
                  <a:gd name="connsiteX1" fmla="*/ 941148 w 1145335"/>
                  <a:gd name="connsiteY1" fmla="*/ 705 h 3276577"/>
                  <a:gd name="connsiteX2" fmla="*/ 612675 w 1145335"/>
                  <a:gd name="connsiteY2" fmla="*/ 3276565 h 3276577"/>
                  <a:gd name="connsiteX3" fmla="*/ 319711 w 1145335"/>
                  <a:gd name="connsiteY3" fmla="*/ 45093 h 3276577"/>
                  <a:gd name="connsiteX4" fmla="*/ 115 w 1145335"/>
                  <a:gd name="connsiteY4" fmla="*/ 3196666 h 3276577"/>
                  <a:gd name="connsiteX0" fmla="*/ 950312 w 950312"/>
                  <a:gd name="connsiteY0" fmla="*/ 3045746 h 3276577"/>
                  <a:gd name="connsiteX1" fmla="*/ 746125 w 950312"/>
                  <a:gd name="connsiteY1" fmla="*/ 705 h 3276577"/>
                  <a:gd name="connsiteX2" fmla="*/ 417652 w 950312"/>
                  <a:gd name="connsiteY2" fmla="*/ 3276565 h 3276577"/>
                  <a:gd name="connsiteX3" fmla="*/ 124688 w 950312"/>
                  <a:gd name="connsiteY3" fmla="*/ 45093 h 3276577"/>
                  <a:gd name="connsiteX4" fmla="*/ 400 w 950312"/>
                  <a:gd name="connsiteY4" fmla="*/ 3241055 h 3276577"/>
                  <a:gd name="connsiteX0" fmla="*/ 950238 w 950238"/>
                  <a:gd name="connsiteY0" fmla="*/ 3045746 h 3306911"/>
                  <a:gd name="connsiteX1" fmla="*/ 746051 w 950238"/>
                  <a:gd name="connsiteY1" fmla="*/ 705 h 3306911"/>
                  <a:gd name="connsiteX2" fmla="*/ 417578 w 950238"/>
                  <a:gd name="connsiteY2" fmla="*/ 3276565 h 3306911"/>
                  <a:gd name="connsiteX3" fmla="*/ 324985 w 950238"/>
                  <a:gd name="connsiteY3" fmla="*/ 1545420 h 3306911"/>
                  <a:gd name="connsiteX4" fmla="*/ 124614 w 950238"/>
                  <a:gd name="connsiteY4" fmla="*/ 45093 h 3306911"/>
                  <a:gd name="connsiteX5" fmla="*/ 326 w 950238"/>
                  <a:gd name="connsiteY5" fmla="*/ 3241055 h 3306911"/>
                  <a:gd name="connsiteX0" fmla="*/ 950238 w 950238"/>
                  <a:gd name="connsiteY0" fmla="*/ 3047173 h 3323841"/>
                  <a:gd name="connsiteX1" fmla="*/ 746051 w 950238"/>
                  <a:gd name="connsiteY1" fmla="*/ 2132 h 3323841"/>
                  <a:gd name="connsiteX2" fmla="*/ 609071 w 950238"/>
                  <a:gd name="connsiteY2" fmla="*/ 2576657 h 3323841"/>
                  <a:gd name="connsiteX3" fmla="*/ 417578 w 950238"/>
                  <a:gd name="connsiteY3" fmla="*/ 3277992 h 3323841"/>
                  <a:gd name="connsiteX4" fmla="*/ 324985 w 950238"/>
                  <a:gd name="connsiteY4" fmla="*/ 1546847 h 3323841"/>
                  <a:gd name="connsiteX5" fmla="*/ 124614 w 950238"/>
                  <a:gd name="connsiteY5" fmla="*/ 46520 h 3323841"/>
                  <a:gd name="connsiteX6" fmla="*/ 326 w 950238"/>
                  <a:gd name="connsiteY6" fmla="*/ 3242482 h 3323841"/>
                  <a:gd name="connsiteX0" fmla="*/ 950238 w 973604"/>
                  <a:gd name="connsiteY0" fmla="*/ 3130301 h 3406969"/>
                  <a:gd name="connsiteX1" fmla="*/ 964178 w 973604"/>
                  <a:gd name="connsiteY1" fmla="*/ 848740 h 3406969"/>
                  <a:gd name="connsiteX2" fmla="*/ 746051 w 973604"/>
                  <a:gd name="connsiteY2" fmla="*/ 85260 h 3406969"/>
                  <a:gd name="connsiteX3" fmla="*/ 609071 w 973604"/>
                  <a:gd name="connsiteY3" fmla="*/ 2659785 h 3406969"/>
                  <a:gd name="connsiteX4" fmla="*/ 417578 w 973604"/>
                  <a:gd name="connsiteY4" fmla="*/ 3361120 h 3406969"/>
                  <a:gd name="connsiteX5" fmla="*/ 324985 w 973604"/>
                  <a:gd name="connsiteY5" fmla="*/ 1629975 h 3406969"/>
                  <a:gd name="connsiteX6" fmla="*/ 124614 w 973604"/>
                  <a:gd name="connsiteY6" fmla="*/ 129648 h 3406969"/>
                  <a:gd name="connsiteX7" fmla="*/ 326 w 973604"/>
                  <a:gd name="connsiteY7" fmla="*/ 3325610 h 3406969"/>
                  <a:gd name="connsiteX0" fmla="*/ 993037 w 1016403"/>
                  <a:gd name="connsiteY0" fmla="*/ 3130301 h 3406969"/>
                  <a:gd name="connsiteX1" fmla="*/ 1006977 w 1016403"/>
                  <a:gd name="connsiteY1" fmla="*/ 848740 h 3406969"/>
                  <a:gd name="connsiteX2" fmla="*/ 788850 w 1016403"/>
                  <a:gd name="connsiteY2" fmla="*/ 85260 h 3406969"/>
                  <a:gd name="connsiteX3" fmla="*/ 651870 w 1016403"/>
                  <a:gd name="connsiteY3" fmla="*/ 2659785 h 3406969"/>
                  <a:gd name="connsiteX4" fmla="*/ 460377 w 1016403"/>
                  <a:gd name="connsiteY4" fmla="*/ 3361120 h 3406969"/>
                  <a:gd name="connsiteX5" fmla="*/ 367784 w 1016403"/>
                  <a:gd name="connsiteY5" fmla="*/ 1629975 h 3406969"/>
                  <a:gd name="connsiteX6" fmla="*/ 167413 w 1016403"/>
                  <a:gd name="connsiteY6" fmla="*/ 129648 h 3406969"/>
                  <a:gd name="connsiteX7" fmla="*/ 3800 w 1016403"/>
                  <a:gd name="connsiteY7" fmla="*/ 902006 h 3406969"/>
                  <a:gd name="connsiteX8" fmla="*/ 43125 w 1016403"/>
                  <a:gd name="connsiteY8" fmla="*/ 3325610 h 3406969"/>
                  <a:gd name="connsiteX0" fmla="*/ 1018310 w 1041676"/>
                  <a:gd name="connsiteY0" fmla="*/ 3130301 h 3406969"/>
                  <a:gd name="connsiteX1" fmla="*/ 1032250 w 1041676"/>
                  <a:gd name="connsiteY1" fmla="*/ 848740 h 3406969"/>
                  <a:gd name="connsiteX2" fmla="*/ 814123 w 1041676"/>
                  <a:gd name="connsiteY2" fmla="*/ 85260 h 3406969"/>
                  <a:gd name="connsiteX3" fmla="*/ 677143 w 1041676"/>
                  <a:gd name="connsiteY3" fmla="*/ 2659785 h 3406969"/>
                  <a:gd name="connsiteX4" fmla="*/ 485650 w 1041676"/>
                  <a:gd name="connsiteY4" fmla="*/ 3361120 h 3406969"/>
                  <a:gd name="connsiteX5" fmla="*/ 393057 w 1041676"/>
                  <a:gd name="connsiteY5" fmla="*/ 1629975 h 3406969"/>
                  <a:gd name="connsiteX6" fmla="*/ 192686 w 1041676"/>
                  <a:gd name="connsiteY6" fmla="*/ 129648 h 3406969"/>
                  <a:gd name="connsiteX7" fmla="*/ 29073 w 1041676"/>
                  <a:gd name="connsiteY7" fmla="*/ 902006 h 3406969"/>
                  <a:gd name="connsiteX8" fmla="*/ 2441 w 1041676"/>
                  <a:gd name="connsiteY8" fmla="*/ 2180391 h 3406969"/>
                  <a:gd name="connsiteX9" fmla="*/ 68398 w 1041676"/>
                  <a:gd name="connsiteY9" fmla="*/ 3325610 h 3406969"/>
                  <a:gd name="connsiteX0" fmla="*/ 1022382 w 1045748"/>
                  <a:gd name="connsiteY0" fmla="*/ 3130301 h 3406969"/>
                  <a:gd name="connsiteX1" fmla="*/ 1036322 w 1045748"/>
                  <a:gd name="connsiteY1" fmla="*/ 848740 h 3406969"/>
                  <a:gd name="connsiteX2" fmla="*/ 818195 w 1045748"/>
                  <a:gd name="connsiteY2" fmla="*/ 85260 h 3406969"/>
                  <a:gd name="connsiteX3" fmla="*/ 681215 w 1045748"/>
                  <a:gd name="connsiteY3" fmla="*/ 2659785 h 3406969"/>
                  <a:gd name="connsiteX4" fmla="*/ 489722 w 1045748"/>
                  <a:gd name="connsiteY4" fmla="*/ 3361120 h 3406969"/>
                  <a:gd name="connsiteX5" fmla="*/ 397129 w 1045748"/>
                  <a:gd name="connsiteY5" fmla="*/ 1629975 h 3406969"/>
                  <a:gd name="connsiteX6" fmla="*/ 196758 w 1045748"/>
                  <a:gd name="connsiteY6" fmla="*/ 129648 h 3406969"/>
                  <a:gd name="connsiteX7" fmla="*/ 33145 w 1045748"/>
                  <a:gd name="connsiteY7" fmla="*/ 902006 h 3406969"/>
                  <a:gd name="connsiteX8" fmla="*/ 6513 w 1045748"/>
                  <a:gd name="connsiteY8" fmla="*/ 2180391 h 3406969"/>
                  <a:gd name="connsiteX9" fmla="*/ 1449 w 1045748"/>
                  <a:gd name="connsiteY9" fmla="*/ 3352243 h 3406969"/>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97129 w 1045748"/>
                  <a:gd name="connsiteY6" fmla="*/ 1629975 h 3366452"/>
                  <a:gd name="connsiteX7" fmla="*/ 196758 w 1045748"/>
                  <a:gd name="connsiteY7" fmla="*/ 129648 h 3366452"/>
                  <a:gd name="connsiteX8" fmla="*/ 33145 w 1045748"/>
                  <a:gd name="connsiteY8" fmla="*/ 902006 h 3366452"/>
                  <a:gd name="connsiteX9" fmla="*/ 6513 w 1045748"/>
                  <a:gd name="connsiteY9" fmla="*/ 2180391 h 3366452"/>
                  <a:gd name="connsiteX10" fmla="*/ 1449 w 1045748"/>
                  <a:gd name="connsiteY10"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79375 w 1045748"/>
                  <a:gd name="connsiteY6" fmla="*/ 1887428 h 3366452"/>
                  <a:gd name="connsiteX7" fmla="*/ 397129 w 1045748"/>
                  <a:gd name="connsiteY7" fmla="*/ 1629975 h 3366452"/>
                  <a:gd name="connsiteX8" fmla="*/ 196758 w 1045748"/>
                  <a:gd name="connsiteY8" fmla="*/ 129648 h 3366452"/>
                  <a:gd name="connsiteX9" fmla="*/ 33145 w 1045748"/>
                  <a:gd name="connsiteY9" fmla="*/ 902006 h 3366452"/>
                  <a:gd name="connsiteX10" fmla="*/ 6513 w 1045748"/>
                  <a:gd name="connsiteY10" fmla="*/ 2180391 h 3366452"/>
                  <a:gd name="connsiteX11" fmla="*/ 1449 w 1045748"/>
                  <a:gd name="connsiteY11"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79375 w 1045748"/>
                  <a:gd name="connsiteY6" fmla="*/ 1887428 h 3366452"/>
                  <a:gd name="connsiteX7" fmla="*/ 361619 w 1045748"/>
                  <a:gd name="connsiteY7" fmla="*/ 1629975 h 3366452"/>
                  <a:gd name="connsiteX8" fmla="*/ 196758 w 1045748"/>
                  <a:gd name="connsiteY8" fmla="*/ 129648 h 3366452"/>
                  <a:gd name="connsiteX9" fmla="*/ 33145 w 1045748"/>
                  <a:gd name="connsiteY9" fmla="*/ 902006 h 3366452"/>
                  <a:gd name="connsiteX10" fmla="*/ 6513 w 1045748"/>
                  <a:gd name="connsiteY10" fmla="*/ 2180391 h 3366452"/>
                  <a:gd name="connsiteX11" fmla="*/ 1449 w 1045748"/>
                  <a:gd name="connsiteY11"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61619 w 1045748"/>
                  <a:gd name="connsiteY6" fmla="*/ 1629975 h 3366452"/>
                  <a:gd name="connsiteX7" fmla="*/ 196758 w 1045748"/>
                  <a:gd name="connsiteY7" fmla="*/ 129648 h 3366452"/>
                  <a:gd name="connsiteX8" fmla="*/ 33145 w 1045748"/>
                  <a:gd name="connsiteY8" fmla="*/ 902006 h 3366452"/>
                  <a:gd name="connsiteX9" fmla="*/ 6513 w 1045748"/>
                  <a:gd name="connsiteY9" fmla="*/ 2180391 h 3366452"/>
                  <a:gd name="connsiteX10" fmla="*/ 1449 w 1045748"/>
                  <a:gd name="connsiteY10"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196758 w 1045748"/>
                  <a:gd name="connsiteY6" fmla="*/ 129648 h 3366452"/>
                  <a:gd name="connsiteX7" fmla="*/ 33145 w 1045748"/>
                  <a:gd name="connsiteY7" fmla="*/ 902006 h 3366452"/>
                  <a:gd name="connsiteX8" fmla="*/ 6513 w 1045748"/>
                  <a:gd name="connsiteY8" fmla="*/ 2180391 h 3366452"/>
                  <a:gd name="connsiteX9" fmla="*/ 1449 w 1045748"/>
                  <a:gd name="connsiteY9" fmla="*/ 3352243 h 3366452"/>
                  <a:gd name="connsiteX0" fmla="*/ 1022382 w 1045748"/>
                  <a:gd name="connsiteY0" fmla="*/ 3055038 h 3289430"/>
                  <a:gd name="connsiteX1" fmla="*/ 1036322 w 1045748"/>
                  <a:gd name="connsiteY1" fmla="*/ 773477 h 3289430"/>
                  <a:gd name="connsiteX2" fmla="*/ 818195 w 1045748"/>
                  <a:gd name="connsiteY2" fmla="*/ 9997 h 3289430"/>
                  <a:gd name="connsiteX3" fmla="*/ 690094 w 1045748"/>
                  <a:gd name="connsiteY3" fmla="*/ 773477 h 3289430"/>
                  <a:gd name="connsiteX4" fmla="*/ 681215 w 1045748"/>
                  <a:gd name="connsiteY4" fmla="*/ 2584522 h 3289430"/>
                  <a:gd name="connsiteX5" fmla="*/ 489722 w 1045748"/>
                  <a:gd name="connsiteY5" fmla="*/ 3285857 h 3289430"/>
                  <a:gd name="connsiteX6" fmla="*/ 370497 w 1045748"/>
                  <a:gd name="connsiteY6" fmla="*/ 2335947 h 3289430"/>
                  <a:gd name="connsiteX7" fmla="*/ 196758 w 1045748"/>
                  <a:gd name="connsiteY7" fmla="*/ 54385 h 3289430"/>
                  <a:gd name="connsiteX8" fmla="*/ 33145 w 1045748"/>
                  <a:gd name="connsiteY8" fmla="*/ 826743 h 3289430"/>
                  <a:gd name="connsiteX9" fmla="*/ 6513 w 1045748"/>
                  <a:gd name="connsiteY9" fmla="*/ 2105128 h 3289430"/>
                  <a:gd name="connsiteX10" fmla="*/ 1449 w 1045748"/>
                  <a:gd name="connsiteY10" fmla="*/ 3276980 h 3289430"/>
                  <a:gd name="connsiteX0" fmla="*/ 1022382 w 1045748"/>
                  <a:gd name="connsiteY0" fmla="*/ 3055038 h 3285860"/>
                  <a:gd name="connsiteX1" fmla="*/ 1036322 w 1045748"/>
                  <a:gd name="connsiteY1" fmla="*/ 773477 h 3285860"/>
                  <a:gd name="connsiteX2" fmla="*/ 818195 w 1045748"/>
                  <a:gd name="connsiteY2" fmla="*/ 9997 h 3285860"/>
                  <a:gd name="connsiteX3" fmla="*/ 690094 w 1045748"/>
                  <a:gd name="connsiteY3" fmla="*/ 773477 h 3285860"/>
                  <a:gd name="connsiteX4" fmla="*/ 690093 w 1045748"/>
                  <a:gd name="connsiteY4" fmla="*/ 2327070 h 3285860"/>
                  <a:gd name="connsiteX5" fmla="*/ 489722 w 1045748"/>
                  <a:gd name="connsiteY5" fmla="*/ 3285857 h 3285860"/>
                  <a:gd name="connsiteX6" fmla="*/ 370497 w 1045748"/>
                  <a:gd name="connsiteY6" fmla="*/ 2335947 h 3285860"/>
                  <a:gd name="connsiteX7" fmla="*/ 196758 w 1045748"/>
                  <a:gd name="connsiteY7" fmla="*/ 54385 h 3285860"/>
                  <a:gd name="connsiteX8" fmla="*/ 33145 w 1045748"/>
                  <a:gd name="connsiteY8" fmla="*/ 826743 h 3285860"/>
                  <a:gd name="connsiteX9" fmla="*/ 6513 w 1045748"/>
                  <a:gd name="connsiteY9" fmla="*/ 2105128 h 3285860"/>
                  <a:gd name="connsiteX10" fmla="*/ 1449 w 1045748"/>
                  <a:gd name="connsiteY10" fmla="*/ 3276980 h 3285860"/>
                  <a:gd name="connsiteX0" fmla="*/ 1022382 w 1045748"/>
                  <a:gd name="connsiteY0" fmla="*/ 3045041 h 3275863"/>
                  <a:gd name="connsiteX1" fmla="*/ 1036322 w 1045748"/>
                  <a:gd name="connsiteY1" fmla="*/ 763480 h 3275863"/>
                  <a:gd name="connsiteX2" fmla="*/ 818195 w 1045748"/>
                  <a:gd name="connsiteY2" fmla="*/ 0 h 3275863"/>
                  <a:gd name="connsiteX3" fmla="*/ 690094 w 1045748"/>
                  <a:gd name="connsiteY3" fmla="*/ 763480 h 3275863"/>
                  <a:gd name="connsiteX4" fmla="*/ 690093 w 1045748"/>
                  <a:gd name="connsiteY4" fmla="*/ 2317073 h 3275863"/>
                  <a:gd name="connsiteX5" fmla="*/ 489722 w 1045748"/>
                  <a:gd name="connsiteY5" fmla="*/ 3275860 h 3275863"/>
                  <a:gd name="connsiteX6" fmla="*/ 370497 w 1045748"/>
                  <a:gd name="connsiteY6" fmla="*/ 2325950 h 3275863"/>
                  <a:gd name="connsiteX7" fmla="*/ 317231 w 1045748"/>
                  <a:gd name="connsiteY7" fmla="*/ 798991 h 3275863"/>
                  <a:gd name="connsiteX8" fmla="*/ 196758 w 1045748"/>
                  <a:gd name="connsiteY8" fmla="*/ 44388 h 3275863"/>
                  <a:gd name="connsiteX9" fmla="*/ 33145 w 1045748"/>
                  <a:gd name="connsiteY9" fmla="*/ 816746 h 3275863"/>
                  <a:gd name="connsiteX10" fmla="*/ 6513 w 1045748"/>
                  <a:gd name="connsiteY10" fmla="*/ 2095131 h 3275863"/>
                  <a:gd name="connsiteX11" fmla="*/ 1449 w 1045748"/>
                  <a:gd name="connsiteY11" fmla="*/ 3266983 h 3275863"/>
                  <a:gd name="connsiteX0" fmla="*/ 1022382 w 1045748"/>
                  <a:gd name="connsiteY0" fmla="*/ 3046873 h 3277695"/>
                  <a:gd name="connsiteX1" fmla="*/ 1036322 w 1045748"/>
                  <a:gd name="connsiteY1" fmla="*/ 765312 h 3277695"/>
                  <a:gd name="connsiteX2" fmla="*/ 818195 w 1045748"/>
                  <a:gd name="connsiteY2" fmla="*/ 1832 h 3277695"/>
                  <a:gd name="connsiteX3" fmla="*/ 690094 w 1045748"/>
                  <a:gd name="connsiteY3" fmla="*/ 765312 h 3277695"/>
                  <a:gd name="connsiteX4" fmla="*/ 690093 w 1045748"/>
                  <a:gd name="connsiteY4" fmla="*/ 2318905 h 3277695"/>
                  <a:gd name="connsiteX5" fmla="*/ 489722 w 1045748"/>
                  <a:gd name="connsiteY5" fmla="*/ 3277692 h 3277695"/>
                  <a:gd name="connsiteX6" fmla="*/ 370497 w 1045748"/>
                  <a:gd name="connsiteY6" fmla="*/ 2327782 h 3277695"/>
                  <a:gd name="connsiteX7" fmla="*/ 317231 w 1045748"/>
                  <a:gd name="connsiteY7" fmla="*/ 800823 h 3277695"/>
                  <a:gd name="connsiteX8" fmla="*/ 196758 w 1045748"/>
                  <a:gd name="connsiteY8" fmla="*/ 46220 h 3277695"/>
                  <a:gd name="connsiteX9" fmla="*/ 6513 w 1045748"/>
                  <a:gd name="connsiteY9" fmla="*/ 2096963 h 3277695"/>
                  <a:gd name="connsiteX10" fmla="*/ 1449 w 1045748"/>
                  <a:gd name="connsiteY10" fmla="*/ 3268815 h 3277695"/>
                  <a:gd name="connsiteX0" fmla="*/ 1022382 w 1045748"/>
                  <a:gd name="connsiteY0" fmla="*/ 3045041 h 3275863"/>
                  <a:gd name="connsiteX1" fmla="*/ 1036322 w 1045748"/>
                  <a:gd name="connsiteY1" fmla="*/ 763480 h 3275863"/>
                  <a:gd name="connsiteX2" fmla="*/ 818195 w 1045748"/>
                  <a:gd name="connsiteY2" fmla="*/ 0 h 3275863"/>
                  <a:gd name="connsiteX3" fmla="*/ 690094 w 1045748"/>
                  <a:gd name="connsiteY3" fmla="*/ 763480 h 3275863"/>
                  <a:gd name="connsiteX4" fmla="*/ 690093 w 1045748"/>
                  <a:gd name="connsiteY4" fmla="*/ 2317073 h 3275863"/>
                  <a:gd name="connsiteX5" fmla="*/ 489722 w 1045748"/>
                  <a:gd name="connsiteY5" fmla="*/ 3275860 h 3275863"/>
                  <a:gd name="connsiteX6" fmla="*/ 370497 w 1045748"/>
                  <a:gd name="connsiteY6" fmla="*/ 2325950 h 3275863"/>
                  <a:gd name="connsiteX7" fmla="*/ 196758 w 1045748"/>
                  <a:gd name="connsiteY7" fmla="*/ 44388 h 3275863"/>
                  <a:gd name="connsiteX8" fmla="*/ 6513 w 1045748"/>
                  <a:gd name="connsiteY8" fmla="*/ 2095131 h 3275863"/>
                  <a:gd name="connsiteX9" fmla="*/ 1449 w 1045748"/>
                  <a:gd name="connsiteY9" fmla="*/ 3266983 h 3275863"/>
                  <a:gd name="connsiteX0" fmla="*/ 1020933 w 1044299"/>
                  <a:gd name="connsiteY0" fmla="*/ 3045041 h 3275863"/>
                  <a:gd name="connsiteX1" fmla="*/ 1034873 w 1044299"/>
                  <a:gd name="connsiteY1" fmla="*/ 763480 h 3275863"/>
                  <a:gd name="connsiteX2" fmla="*/ 816746 w 1044299"/>
                  <a:gd name="connsiteY2" fmla="*/ 0 h 3275863"/>
                  <a:gd name="connsiteX3" fmla="*/ 688645 w 1044299"/>
                  <a:gd name="connsiteY3" fmla="*/ 763480 h 3275863"/>
                  <a:gd name="connsiteX4" fmla="*/ 688644 w 1044299"/>
                  <a:gd name="connsiteY4" fmla="*/ 2317073 h 3275863"/>
                  <a:gd name="connsiteX5" fmla="*/ 488273 w 1044299"/>
                  <a:gd name="connsiteY5" fmla="*/ 3275860 h 3275863"/>
                  <a:gd name="connsiteX6" fmla="*/ 369048 w 1044299"/>
                  <a:gd name="connsiteY6" fmla="*/ 2325950 h 3275863"/>
                  <a:gd name="connsiteX7" fmla="*/ 195309 w 1044299"/>
                  <a:gd name="connsiteY7" fmla="*/ 44388 h 3275863"/>
                  <a:gd name="connsiteX8" fmla="*/ 0 w 1044299"/>
                  <a:gd name="connsiteY8" fmla="*/ 3266983 h 3275863"/>
                  <a:gd name="connsiteX0" fmla="*/ 1020933 w 1044299"/>
                  <a:gd name="connsiteY0" fmla="*/ 3045041 h 3365449"/>
                  <a:gd name="connsiteX1" fmla="*/ 1034873 w 1044299"/>
                  <a:gd name="connsiteY1" fmla="*/ 763480 h 3365449"/>
                  <a:gd name="connsiteX2" fmla="*/ 816746 w 1044299"/>
                  <a:gd name="connsiteY2" fmla="*/ 0 h 3365449"/>
                  <a:gd name="connsiteX3" fmla="*/ 688645 w 1044299"/>
                  <a:gd name="connsiteY3" fmla="*/ 763480 h 3365449"/>
                  <a:gd name="connsiteX4" fmla="*/ 688644 w 1044299"/>
                  <a:gd name="connsiteY4" fmla="*/ 2317073 h 3365449"/>
                  <a:gd name="connsiteX5" fmla="*/ 488273 w 1044299"/>
                  <a:gd name="connsiteY5" fmla="*/ 3275860 h 3365449"/>
                  <a:gd name="connsiteX6" fmla="*/ 195309 w 1044299"/>
                  <a:gd name="connsiteY6" fmla="*/ 44388 h 3365449"/>
                  <a:gd name="connsiteX7" fmla="*/ 0 w 1044299"/>
                  <a:gd name="connsiteY7" fmla="*/ 3266983 h 3365449"/>
                  <a:gd name="connsiteX0" fmla="*/ 1020933 w 1044299"/>
                  <a:gd name="connsiteY0" fmla="*/ 3045041 h 3280821"/>
                  <a:gd name="connsiteX1" fmla="*/ 1034873 w 1044299"/>
                  <a:gd name="connsiteY1" fmla="*/ 763480 h 3280821"/>
                  <a:gd name="connsiteX2" fmla="*/ 816746 w 1044299"/>
                  <a:gd name="connsiteY2" fmla="*/ 0 h 3280821"/>
                  <a:gd name="connsiteX3" fmla="*/ 688645 w 1044299"/>
                  <a:gd name="connsiteY3" fmla="*/ 763480 h 3280821"/>
                  <a:gd name="connsiteX4" fmla="*/ 488273 w 1044299"/>
                  <a:gd name="connsiteY4" fmla="*/ 3275860 h 3280821"/>
                  <a:gd name="connsiteX5" fmla="*/ 195309 w 1044299"/>
                  <a:gd name="connsiteY5" fmla="*/ 44388 h 3280821"/>
                  <a:gd name="connsiteX6" fmla="*/ 0 w 1044299"/>
                  <a:gd name="connsiteY6" fmla="*/ 3266983 h 3280821"/>
                  <a:gd name="connsiteX0" fmla="*/ 1020933 w 1044299"/>
                  <a:gd name="connsiteY0" fmla="*/ 3176061 h 3406880"/>
                  <a:gd name="connsiteX1" fmla="*/ 1034873 w 1044299"/>
                  <a:gd name="connsiteY1" fmla="*/ 894500 h 3406880"/>
                  <a:gd name="connsiteX2" fmla="*/ 816746 w 1044299"/>
                  <a:gd name="connsiteY2" fmla="*/ 131020 h 3406880"/>
                  <a:gd name="connsiteX3" fmla="*/ 488273 w 1044299"/>
                  <a:gd name="connsiteY3" fmla="*/ 3406880 h 3406880"/>
                  <a:gd name="connsiteX4" fmla="*/ 195309 w 1044299"/>
                  <a:gd name="connsiteY4" fmla="*/ 175408 h 3406880"/>
                  <a:gd name="connsiteX5" fmla="*/ 0 w 1044299"/>
                  <a:gd name="connsiteY5" fmla="*/ 3398003 h 3406880"/>
                  <a:gd name="connsiteX0" fmla="*/ 1020933 w 1020933"/>
                  <a:gd name="connsiteY0" fmla="*/ 3045490 h 3276309"/>
                  <a:gd name="connsiteX1" fmla="*/ 816746 w 1020933"/>
                  <a:gd name="connsiteY1" fmla="*/ 449 h 3276309"/>
                  <a:gd name="connsiteX2" fmla="*/ 488273 w 1020933"/>
                  <a:gd name="connsiteY2" fmla="*/ 3276309 h 3276309"/>
                  <a:gd name="connsiteX3" fmla="*/ 195309 w 1020933"/>
                  <a:gd name="connsiteY3" fmla="*/ 44837 h 3276309"/>
                  <a:gd name="connsiteX4" fmla="*/ 0 w 1020933"/>
                  <a:gd name="connsiteY4" fmla="*/ 3267432 h 3276309"/>
                  <a:gd name="connsiteX0" fmla="*/ 1020933 w 1020933"/>
                  <a:gd name="connsiteY0" fmla="*/ 3000653 h 3231558"/>
                  <a:gd name="connsiteX1" fmla="*/ 754602 w 1020933"/>
                  <a:gd name="connsiteY1" fmla="*/ 106532 h 3231558"/>
                  <a:gd name="connsiteX2" fmla="*/ 488273 w 1020933"/>
                  <a:gd name="connsiteY2" fmla="*/ 3231472 h 3231558"/>
                  <a:gd name="connsiteX3" fmla="*/ 195309 w 1020933"/>
                  <a:gd name="connsiteY3" fmla="*/ 0 h 3231558"/>
                  <a:gd name="connsiteX4" fmla="*/ 0 w 1020933"/>
                  <a:gd name="connsiteY4" fmla="*/ 3222595 h 3231558"/>
                  <a:gd name="connsiteX0" fmla="*/ 1020933 w 1020933"/>
                  <a:gd name="connsiteY0" fmla="*/ 2894599 h 3411085"/>
                  <a:gd name="connsiteX1" fmla="*/ 754602 w 1020933"/>
                  <a:gd name="connsiteY1" fmla="*/ 478 h 3411085"/>
                  <a:gd name="connsiteX2" fmla="*/ 488273 w 1020933"/>
                  <a:gd name="connsiteY2" fmla="*/ 3125418 h 3411085"/>
                  <a:gd name="connsiteX3" fmla="*/ 53266 w 1020933"/>
                  <a:gd name="connsiteY3" fmla="*/ 3267460 h 3411085"/>
                  <a:gd name="connsiteX4" fmla="*/ 0 w 1020933"/>
                  <a:gd name="connsiteY4" fmla="*/ 3116541 h 3411085"/>
                  <a:gd name="connsiteX0" fmla="*/ 1020933 w 1020933"/>
                  <a:gd name="connsiteY0" fmla="*/ 2894599 h 3354362"/>
                  <a:gd name="connsiteX1" fmla="*/ 754602 w 1020933"/>
                  <a:gd name="connsiteY1" fmla="*/ 478 h 3354362"/>
                  <a:gd name="connsiteX2" fmla="*/ 488273 w 1020933"/>
                  <a:gd name="connsiteY2" fmla="*/ 3125418 h 3354362"/>
                  <a:gd name="connsiteX3" fmla="*/ 0 w 1020933"/>
                  <a:gd name="connsiteY3" fmla="*/ 3116541 h 3354362"/>
                  <a:gd name="connsiteX0" fmla="*/ 754603 w 754603"/>
                  <a:gd name="connsiteY0" fmla="*/ 2894599 h 3310416"/>
                  <a:gd name="connsiteX1" fmla="*/ 488272 w 754603"/>
                  <a:gd name="connsiteY1" fmla="*/ 478 h 3310416"/>
                  <a:gd name="connsiteX2" fmla="*/ 221943 w 754603"/>
                  <a:gd name="connsiteY2" fmla="*/ 3125418 h 3310416"/>
                  <a:gd name="connsiteX3" fmla="*/ 0 w 754603"/>
                  <a:gd name="connsiteY3" fmla="*/ 2965621 h 3310416"/>
                  <a:gd name="connsiteX0" fmla="*/ 754603 w 754603"/>
                  <a:gd name="connsiteY0" fmla="*/ 2894262 h 3225552"/>
                  <a:gd name="connsiteX1" fmla="*/ 488272 w 754603"/>
                  <a:gd name="connsiteY1" fmla="*/ 141 h 3225552"/>
                  <a:gd name="connsiteX2" fmla="*/ 310720 w 754603"/>
                  <a:gd name="connsiteY2" fmla="*/ 3018549 h 3225552"/>
                  <a:gd name="connsiteX3" fmla="*/ 0 w 754603"/>
                  <a:gd name="connsiteY3" fmla="*/ 2965284 h 3225552"/>
                  <a:gd name="connsiteX0" fmla="*/ 719092 w 719092"/>
                  <a:gd name="connsiteY0" fmla="*/ 2894262 h 3182845"/>
                  <a:gd name="connsiteX1" fmla="*/ 452761 w 719092"/>
                  <a:gd name="connsiteY1" fmla="*/ 141 h 3182845"/>
                  <a:gd name="connsiteX2" fmla="*/ 275209 w 719092"/>
                  <a:gd name="connsiteY2" fmla="*/ 3018549 h 3182845"/>
                  <a:gd name="connsiteX3" fmla="*/ 0 w 719092"/>
                  <a:gd name="connsiteY3" fmla="*/ 2805486 h 3182845"/>
                  <a:gd name="connsiteX0" fmla="*/ 719092 w 719092"/>
                  <a:gd name="connsiteY0" fmla="*/ 2894262 h 3209286"/>
                  <a:gd name="connsiteX1" fmla="*/ 452761 w 719092"/>
                  <a:gd name="connsiteY1" fmla="*/ 141 h 3209286"/>
                  <a:gd name="connsiteX2" fmla="*/ 275209 w 719092"/>
                  <a:gd name="connsiteY2" fmla="*/ 3018549 h 3209286"/>
                  <a:gd name="connsiteX3" fmla="*/ 0 w 719092"/>
                  <a:gd name="connsiteY3" fmla="*/ 2805486 h 3209286"/>
                  <a:gd name="connsiteX0" fmla="*/ 719092 w 719092"/>
                  <a:gd name="connsiteY0" fmla="*/ 2894122 h 3121572"/>
                  <a:gd name="connsiteX1" fmla="*/ 452761 w 719092"/>
                  <a:gd name="connsiteY1" fmla="*/ 1 h 3121572"/>
                  <a:gd name="connsiteX2" fmla="*/ 310720 w 719092"/>
                  <a:gd name="connsiteY2" fmla="*/ 2902999 h 3121572"/>
                  <a:gd name="connsiteX3" fmla="*/ 0 w 719092"/>
                  <a:gd name="connsiteY3" fmla="*/ 2805346 h 3121572"/>
                  <a:gd name="connsiteX0" fmla="*/ 719092 w 719092"/>
                  <a:gd name="connsiteY0" fmla="*/ 2894122 h 3003393"/>
                  <a:gd name="connsiteX1" fmla="*/ 452761 w 719092"/>
                  <a:gd name="connsiteY1" fmla="*/ 1 h 3003393"/>
                  <a:gd name="connsiteX2" fmla="*/ 310720 w 719092"/>
                  <a:gd name="connsiteY2" fmla="*/ 2902999 h 3003393"/>
                  <a:gd name="connsiteX3" fmla="*/ 0 w 719092"/>
                  <a:gd name="connsiteY3" fmla="*/ 2805346 h 3003393"/>
                  <a:gd name="connsiteX0" fmla="*/ 719092 w 719092"/>
                  <a:gd name="connsiteY0" fmla="*/ 2894122 h 3003393"/>
                  <a:gd name="connsiteX1" fmla="*/ 452761 w 719092"/>
                  <a:gd name="connsiteY1" fmla="*/ 1 h 3003393"/>
                  <a:gd name="connsiteX2" fmla="*/ 310720 w 719092"/>
                  <a:gd name="connsiteY2" fmla="*/ 2902999 h 3003393"/>
                  <a:gd name="connsiteX3" fmla="*/ 0 w 719092"/>
                  <a:gd name="connsiteY3" fmla="*/ 2805346 h 3003393"/>
                  <a:gd name="connsiteX0" fmla="*/ 719092 w 719092"/>
                  <a:gd name="connsiteY0" fmla="*/ 2894122 h 3121572"/>
                  <a:gd name="connsiteX1" fmla="*/ 497149 w 719092"/>
                  <a:gd name="connsiteY1" fmla="*/ 1 h 3121572"/>
                  <a:gd name="connsiteX2" fmla="*/ 310720 w 719092"/>
                  <a:gd name="connsiteY2" fmla="*/ 2902999 h 3121572"/>
                  <a:gd name="connsiteX3" fmla="*/ 0 w 719092"/>
                  <a:gd name="connsiteY3" fmla="*/ 2805346 h 3121572"/>
                  <a:gd name="connsiteX0" fmla="*/ 692459 w 692459"/>
                  <a:gd name="connsiteY0" fmla="*/ 2894122 h 3158641"/>
                  <a:gd name="connsiteX1" fmla="*/ 470516 w 692459"/>
                  <a:gd name="connsiteY1" fmla="*/ 1 h 3158641"/>
                  <a:gd name="connsiteX2" fmla="*/ 284087 w 692459"/>
                  <a:gd name="connsiteY2" fmla="*/ 2902999 h 3158641"/>
                  <a:gd name="connsiteX3" fmla="*/ 0 w 692459"/>
                  <a:gd name="connsiteY3" fmla="*/ 2903001 h 3158641"/>
                  <a:gd name="connsiteX0" fmla="*/ 665826 w 665826"/>
                  <a:gd name="connsiteY0" fmla="*/ 2894122 h 3158641"/>
                  <a:gd name="connsiteX1" fmla="*/ 443883 w 665826"/>
                  <a:gd name="connsiteY1" fmla="*/ 1 h 3158641"/>
                  <a:gd name="connsiteX2" fmla="*/ 257454 w 665826"/>
                  <a:gd name="connsiteY2" fmla="*/ 2902999 h 3158641"/>
                  <a:gd name="connsiteX3" fmla="*/ 0 w 665826"/>
                  <a:gd name="connsiteY3" fmla="*/ 2903001 h 3158641"/>
                  <a:gd name="connsiteX0" fmla="*/ 665826 w 665826"/>
                  <a:gd name="connsiteY0" fmla="*/ 2894122 h 3158641"/>
                  <a:gd name="connsiteX1" fmla="*/ 443883 w 665826"/>
                  <a:gd name="connsiteY1" fmla="*/ 1 h 3158641"/>
                  <a:gd name="connsiteX2" fmla="*/ 284087 w 665826"/>
                  <a:gd name="connsiteY2" fmla="*/ 2902999 h 3158641"/>
                  <a:gd name="connsiteX3" fmla="*/ 0 w 665826"/>
                  <a:gd name="connsiteY3" fmla="*/ 2903001 h 3158641"/>
                  <a:gd name="connsiteX0" fmla="*/ 665826 w 665826"/>
                  <a:gd name="connsiteY0" fmla="*/ 2894137 h 3158656"/>
                  <a:gd name="connsiteX1" fmla="*/ 443883 w 665826"/>
                  <a:gd name="connsiteY1" fmla="*/ 16 h 3158656"/>
                  <a:gd name="connsiteX2" fmla="*/ 284087 w 665826"/>
                  <a:gd name="connsiteY2" fmla="*/ 2903014 h 3158656"/>
                  <a:gd name="connsiteX3" fmla="*/ 0 w 665826"/>
                  <a:gd name="connsiteY3" fmla="*/ 2903016 h 3158656"/>
                  <a:gd name="connsiteX0" fmla="*/ 665826 w 665826"/>
                  <a:gd name="connsiteY0" fmla="*/ 2894137 h 3151862"/>
                  <a:gd name="connsiteX1" fmla="*/ 443883 w 665826"/>
                  <a:gd name="connsiteY1" fmla="*/ 16 h 3151862"/>
                  <a:gd name="connsiteX2" fmla="*/ 284087 w 665826"/>
                  <a:gd name="connsiteY2" fmla="*/ 2903014 h 3151862"/>
                  <a:gd name="connsiteX3" fmla="*/ 0 w 665826"/>
                  <a:gd name="connsiteY3" fmla="*/ 2886347 h 3151862"/>
                </a:gdLst>
                <a:ahLst/>
                <a:cxnLst>
                  <a:cxn ang="0">
                    <a:pos x="connsiteX0" y="connsiteY0"/>
                  </a:cxn>
                  <a:cxn ang="0">
                    <a:pos x="connsiteX1" y="connsiteY1"/>
                  </a:cxn>
                  <a:cxn ang="0">
                    <a:pos x="connsiteX2" y="connsiteY2"/>
                  </a:cxn>
                  <a:cxn ang="0">
                    <a:pos x="connsiteX3" y="connsiteY3"/>
                  </a:cxn>
                </a:cxnLst>
                <a:rect l="l" t="t" r="r" b="b"/>
                <a:pathLst>
                  <a:path w="665826" h="3151862">
                    <a:moveTo>
                      <a:pt x="665826" y="2894137"/>
                    </a:moveTo>
                    <a:cubicBezTo>
                      <a:pt x="623287" y="2259754"/>
                      <a:pt x="667304" y="7415"/>
                      <a:pt x="443883" y="16"/>
                    </a:cubicBezTo>
                    <a:cubicBezTo>
                      <a:pt x="220462" y="-7383"/>
                      <a:pt x="358067" y="2421959"/>
                      <a:pt x="284087" y="2903014"/>
                    </a:cubicBezTo>
                    <a:cubicBezTo>
                      <a:pt x="210107" y="3384069"/>
                      <a:pt x="30702" y="3047994"/>
                      <a:pt x="0" y="2886347"/>
                    </a:cubicBezTo>
                  </a:path>
                </a:pathLst>
              </a:cu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p:nvSpPr>
            <p:spPr>
              <a:xfrm>
                <a:off x="7075552" y="1606842"/>
                <a:ext cx="646776" cy="3139924"/>
              </a:xfrm>
              <a:custGeom>
                <a:avLst/>
                <a:gdLst>
                  <a:gd name="connsiteX0" fmla="*/ 1145335 w 1145335"/>
                  <a:gd name="connsiteY0" fmla="*/ 3045746 h 3276577"/>
                  <a:gd name="connsiteX1" fmla="*/ 941148 w 1145335"/>
                  <a:gd name="connsiteY1" fmla="*/ 705 h 3276577"/>
                  <a:gd name="connsiteX2" fmla="*/ 612675 w 1145335"/>
                  <a:gd name="connsiteY2" fmla="*/ 3276565 h 3276577"/>
                  <a:gd name="connsiteX3" fmla="*/ 319711 w 1145335"/>
                  <a:gd name="connsiteY3" fmla="*/ 45093 h 3276577"/>
                  <a:gd name="connsiteX4" fmla="*/ 115 w 1145335"/>
                  <a:gd name="connsiteY4" fmla="*/ 3196666 h 3276577"/>
                  <a:gd name="connsiteX0" fmla="*/ 950312 w 950312"/>
                  <a:gd name="connsiteY0" fmla="*/ 3045746 h 3276577"/>
                  <a:gd name="connsiteX1" fmla="*/ 746125 w 950312"/>
                  <a:gd name="connsiteY1" fmla="*/ 705 h 3276577"/>
                  <a:gd name="connsiteX2" fmla="*/ 417652 w 950312"/>
                  <a:gd name="connsiteY2" fmla="*/ 3276565 h 3276577"/>
                  <a:gd name="connsiteX3" fmla="*/ 124688 w 950312"/>
                  <a:gd name="connsiteY3" fmla="*/ 45093 h 3276577"/>
                  <a:gd name="connsiteX4" fmla="*/ 400 w 950312"/>
                  <a:gd name="connsiteY4" fmla="*/ 3241055 h 3276577"/>
                  <a:gd name="connsiteX0" fmla="*/ 950238 w 950238"/>
                  <a:gd name="connsiteY0" fmla="*/ 3045746 h 3306911"/>
                  <a:gd name="connsiteX1" fmla="*/ 746051 w 950238"/>
                  <a:gd name="connsiteY1" fmla="*/ 705 h 3306911"/>
                  <a:gd name="connsiteX2" fmla="*/ 417578 w 950238"/>
                  <a:gd name="connsiteY2" fmla="*/ 3276565 h 3306911"/>
                  <a:gd name="connsiteX3" fmla="*/ 324985 w 950238"/>
                  <a:gd name="connsiteY3" fmla="*/ 1545420 h 3306911"/>
                  <a:gd name="connsiteX4" fmla="*/ 124614 w 950238"/>
                  <a:gd name="connsiteY4" fmla="*/ 45093 h 3306911"/>
                  <a:gd name="connsiteX5" fmla="*/ 326 w 950238"/>
                  <a:gd name="connsiteY5" fmla="*/ 3241055 h 3306911"/>
                  <a:gd name="connsiteX0" fmla="*/ 950238 w 950238"/>
                  <a:gd name="connsiteY0" fmla="*/ 3047173 h 3323841"/>
                  <a:gd name="connsiteX1" fmla="*/ 746051 w 950238"/>
                  <a:gd name="connsiteY1" fmla="*/ 2132 h 3323841"/>
                  <a:gd name="connsiteX2" fmla="*/ 609071 w 950238"/>
                  <a:gd name="connsiteY2" fmla="*/ 2576657 h 3323841"/>
                  <a:gd name="connsiteX3" fmla="*/ 417578 w 950238"/>
                  <a:gd name="connsiteY3" fmla="*/ 3277992 h 3323841"/>
                  <a:gd name="connsiteX4" fmla="*/ 324985 w 950238"/>
                  <a:gd name="connsiteY4" fmla="*/ 1546847 h 3323841"/>
                  <a:gd name="connsiteX5" fmla="*/ 124614 w 950238"/>
                  <a:gd name="connsiteY5" fmla="*/ 46520 h 3323841"/>
                  <a:gd name="connsiteX6" fmla="*/ 326 w 950238"/>
                  <a:gd name="connsiteY6" fmla="*/ 3242482 h 3323841"/>
                  <a:gd name="connsiteX0" fmla="*/ 950238 w 973604"/>
                  <a:gd name="connsiteY0" fmla="*/ 3130301 h 3406969"/>
                  <a:gd name="connsiteX1" fmla="*/ 964178 w 973604"/>
                  <a:gd name="connsiteY1" fmla="*/ 848740 h 3406969"/>
                  <a:gd name="connsiteX2" fmla="*/ 746051 w 973604"/>
                  <a:gd name="connsiteY2" fmla="*/ 85260 h 3406969"/>
                  <a:gd name="connsiteX3" fmla="*/ 609071 w 973604"/>
                  <a:gd name="connsiteY3" fmla="*/ 2659785 h 3406969"/>
                  <a:gd name="connsiteX4" fmla="*/ 417578 w 973604"/>
                  <a:gd name="connsiteY4" fmla="*/ 3361120 h 3406969"/>
                  <a:gd name="connsiteX5" fmla="*/ 324985 w 973604"/>
                  <a:gd name="connsiteY5" fmla="*/ 1629975 h 3406969"/>
                  <a:gd name="connsiteX6" fmla="*/ 124614 w 973604"/>
                  <a:gd name="connsiteY6" fmla="*/ 129648 h 3406969"/>
                  <a:gd name="connsiteX7" fmla="*/ 326 w 973604"/>
                  <a:gd name="connsiteY7" fmla="*/ 3325610 h 3406969"/>
                  <a:gd name="connsiteX0" fmla="*/ 993037 w 1016403"/>
                  <a:gd name="connsiteY0" fmla="*/ 3130301 h 3406969"/>
                  <a:gd name="connsiteX1" fmla="*/ 1006977 w 1016403"/>
                  <a:gd name="connsiteY1" fmla="*/ 848740 h 3406969"/>
                  <a:gd name="connsiteX2" fmla="*/ 788850 w 1016403"/>
                  <a:gd name="connsiteY2" fmla="*/ 85260 h 3406969"/>
                  <a:gd name="connsiteX3" fmla="*/ 651870 w 1016403"/>
                  <a:gd name="connsiteY3" fmla="*/ 2659785 h 3406969"/>
                  <a:gd name="connsiteX4" fmla="*/ 460377 w 1016403"/>
                  <a:gd name="connsiteY4" fmla="*/ 3361120 h 3406969"/>
                  <a:gd name="connsiteX5" fmla="*/ 367784 w 1016403"/>
                  <a:gd name="connsiteY5" fmla="*/ 1629975 h 3406969"/>
                  <a:gd name="connsiteX6" fmla="*/ 167413 w 1016403"/>
                  <a:gd name="connsiteY6" fmla="*/ 129648 h 3406969"/>
                  <a:gd name="connsiteX7" fmla="*/ 3800 w 1016403"/>
                  <a:gd name="connsiteY7" fmla="*/ 902006 h 3406969"/>
                  <a:gd name="connsiteX8" fmla="*/ 43125 w 1016403"/>
                  <a:gd name="connsiteY8" fmla="*/ 3325610 h 3406969"/>
                  <a:gd name="connsiteX0" fmla="*/ 1018310 w 1041676"/>
                  <a:gd name="connsiteY0" fmla="*/ 3130301 h 3406969"/>
                  <a:gd name="connsiteX1" fmla="*/ 1032250 w 1041676"/>
                  <a:gd name="connsiteY1" fmla="*/ 848740 h 3406969"/>
                  <a:gd name="connsiteX2" fmla="*/ 814123 w 1041676"/>
                  <a:gd name="connsiteY2" fmla="*/ 85260 h 3406969"/>
                  <a:gd name="connsiteX3" fmla="*/ 677143 w 1041676"/>
                  <a:gd name="connsiteY3" fmla="*/ 2659785 h 3406969"/>
                  <a:gd name="connsiteX4" fmla="*/ 485650 w 1041676"/>
                  <a:gd name="connsiteY4" fmla="*/ 3361120 h 3406969"/>
                  <a:gd name="connsiteX5" fmla="*/ 393057 w 1041676"/>
                  <a:gd name="connsiteY5" fmla="*/ 1629975 h 3406969"/>
                  <a:gd name="connsiteX6" fmla="*/ 192686 w 1041676"/>
                  <a:gd name="connsiteY6" fmla="*/ 129648 h 3406969"/>
                  <a:gd name="connsiteX7" fmla="*/ 29073 w 1041676"/>
                  <a:gd name="connsiteY7" fmla="*/ 902006 h 3406969"/>
                  <a:gd name="connsiteX8" fmla="*/ 2441 w 1041676"/>
                  <a:gd name="connsiteY8" fmla="*/ 2180391 h 3406969"/>
                  <a:gd name="connsiteX9" fmla="*/ 68398 w 1041676"/>
                  <a:gd name="connsiteY9" fmla="*/ 3325610 h 3406969"/>
                  <a:gd name="connsiteX0" fmla="*/ 1022382 w 1045748"/>
                  <a:gd name="connsiteY0" fmla="*/ 3130301 h 3406969"/>
                  <a:gd name="connsiteX1" fmla="*/ 1036322 w 1045748"/>
                  <a:gd name="connsiteY1" fmla="*/ 848740 h 3406969"/>
                  <a:gd name="connsiteX2" fmla="*/ 818195 w 1045748"/>
                  <a:gd name="connsiteY2" fmla="*/ 85260 h 3406969"/>
                  <a:gd name="connsiteX3" fmla="*/ 681215 w 1045748"/>
                  <a:gd name="connsiteY3" fmla="*/ 2659785 h 3406969"/>
                  <a:gd name="connsiteX4" fmla="*/ 489722 w 1045748"/>
                  <a:gd name="connsiteY4" fmla="*/ 3361120 h 3406969"/>
                  <a:gd name="connsiteX5" fmla="*/ 397129 w 1045748"/>
                  <a:gd name="connsiteY5" fmla="*/ 1629975 h 3406969"/>
                  <a:gd name="connsiteX6" fmla="*/ 196758 w 1045748"/>
                  <a:gd name="connsiteY6" fmla="*/ 129648 h 3406969"/>
                  <a:gd name="connsiteX7" fmla="*/ 33145 w 1045748"/>
                  <a:gd name="connsiteY7" fmla="*/ 902006 h 3406969"/>
                  <a:gd name="connsiteX8" fmla="*/ 6513 w 1045748"/>
                  <a:gd name="connsiteY8" fmla="*/ 2180391 h 3406969"/>
                  <a:gd name="connsiteX9" fmla="*/ 1449 w 1045748"/>
                  <a:gd name="connsiteY9" fmla="*/ 3352243 h 3406969"/>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97129 w 1045748"/>
                  <a:gd name="connsiteY6" fmla="*/ 1629975 h 3366452"/>
                  <a:gd name="connsiteX7" fmla="*/ 196758 w 1045748"/>
                  <a:gd name="connsiteY7" fmla="*/ 129648 h 3366452"/>
                  <a:gd name="connsiteX8" fmla="*/ 33145 w 1045748"/>
                  <a:gd name="connsiteY8" fmla="*/ 902006 h 3366452"/>
                  <a:gd name="connsiteX9" fmla="*/ 6513 w 1045748"/>
                  <a:gd name="connsiteY9" fmla="*/ 2180391 h 3366452"/>
                  <a:gd name="connsiteX10" fmla="*/ 1449 w 1045748"/>
                  <a:gd name="connsiteY10"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79375 w 1045748"/>
                  <a:gd name="connsiteY6" fmla="*/ 1887428 h 3366452"/>
                  <a:gd name="connsiteX7" fmla="*/ 397129 w 1045748"/>
                  <a:gd name="connsiteY7" fmla="*/ 1629975 h 3366452"/>
                  <a:gd name="connsiteX8" fmla="*/ 196758 w 1045748"/>
                  <a:gd name="connsiteY8" fmla="*/ 129648 h 3366452"/>
                  <a:gd name="connsiteX9" fmla="*/ 33145 w 1045748"/>
                  <a:gd name="connsiteY9" fmla="*/ 902006 h 3366452"/>
                  <a:gd name="connsiteX10" fmla="*/ 6513 w 1045748"/>
                  <a:gd name="connsiteY10" fmla="*/ 2180391 h 3366452"/>
                  <a:gd name="connsiteX11" fmla="*/ 1449 w 1045748"/>
                  <a:gd name="connsiteY11"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79375 w 1045748"/>
                  <a:gd name="connsiteY6" fmla="*/ 1887428 h 3366452"/>
                  <a:gd name="connsiteX7" fmla="*/ 361619 w 1045748"/>
                  <a:gd name="connsiteY7" fmla="*/ 1629975 h 3366452"/>
                  <a:gd name="connsiteX8" fmla="*/ 196758 w 1045748"/>
                  <a:gd name="connsiteY8" fmla="*/ 129648 h 3366452"/>
                  <a:gd name="connsiteX9" fmla="*/ 33145 w 1045748"/>
                  <a:gd name="connsiteY9" fmla="*/ 902006 h 3366452"/>
                  <a:gd name="connsiteX10" fmla="*/ 6513 w 1045748"/>
                  <a:gd name="connsiteY10" fmla="*/ 2180391 h 3366452"/>
                  <a:gd name="connsiteX11" fmla="*/ 1449 w 1045748"/>
                  <a:gd name="connsiteY11"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361619 w 1045748"/>
                  <a:gd name="connsiteY6" fmla="*/ 1629975 h 3366452"/>
                  <a:gd name="connsiteX7" fmla="*/ 196758 w 1045748"/>
                  <a:gd name="connsiteY7" fmla="*/ 129648 h 3366452"/>
                  <a:gd name="connsiteX8" fmla="*/ 33145 w 1045748"/>
                  <a:gd name="connsiteY8" fmla="*/ 902006 h 3366452"/>
                  <a:gd name="connsiteX9" fmla="*/ 6513 w 1045748"/>
                  <a:gd name="connsiteY9" fmla="*/ 2180391 h 3366452"/>
                  <a:gd name="connsiteX10" fmla="*/ 1449 w 1045748"/>
                  <a:gd name="connsiteY10" fmla="*/ 3352243 h 3366452"/>
                  <a:gd name="connsiteX0" fmla="*/ 1022382 w 1045748"/>
                  <a:gd name="connsiteY0" fmla="*/ 3130301 h 3366452"/>
                  <a:gd name="connsiteX1" fmla="*/ 1036322 w 1045748"/>
                  <a:gd name="connsiteY1" fmla="*/ 848740 h 3366452"/>
                  <a:gd name="connsiteX2" fmla="*/ 818195 w 1045748"/>
                  <a:gd name="connsiteY2" fmla="*/ 85260 h 3366452"/>
                  <a:gd name="connsiteX3" fmla="*/ 681215 w 1045748"/>
                  <a:gd name="connsiteY3" fmla="*/ 2659785 h 3366452"/>
                  <a:gd name="connsiteX4" fmla="*/ 489722 w 1045748"/>
                  <a:gd name="connsiteY4" fmla="*/ 3361120 h 3366452"/>
                  <a:gd name="connsiteX5" fmla="*/ 370497 w 1045748"/>
                  <a:gd name="connsiteY5" fmla="*/ 2411210 h 3366452"/>
                  <a:gd name="connsiteX6" fmla="*/ 196758 w 1045748"/>
                  <a:gd name="connsiteY6" fmla="*/ 129648 h 3366452"/>
                  <a:gd name="connsiteX7" fmla="*/ 33145 w 1045748"/>
                  <a:gd name="connsiteY7" fmla="*/ 902006 h 3366452"/>
                  <a:gd name="connsiteX8" fmla="*/ 6513 w 1045748"/>
                  <a:gd name="connsiteY8" fmla="*/ 2180391 h 3366452"/>
                  <a:gd name="connsiteX9" fmla="*/ 1449 w 1045748"/>
                  <a:gd name="connsiteY9" fmla="*/ 3352243 h 3366452"/>
                  <a:gd name="connsiteX0" fmla="*/ 1022382 w 1045748"/>
                  <a:gd name="connsiteY0" fmla="*/ 3055038 h 3289430"/>
                  <a:gd name="connsiteX1" fmla="*/ 1036322 w 1045748"/>
                  <a:gd name="connsiteY1" fmla="*/ 773477 h 3289430"/>
                  <a:gd name="connsiteX2" fmla="*/ 818195 w 1045748"/>
                  <a:gd name="connsiteY2" fmla="*/ 9997 h 3289430"/>
                  <a:gd name="connsiteX3" fmla="*/ 690094 w 1045748"/>
                  <a:gd name="connsiteY3" fmla="*/ 773477 h 3289430"/>
                  <a:gd name="connsiteX4" fmla="*/ 681215 w 1045748"/>
                  <a:gd name="connsiteY4" fmla="*/ 2584522 h 3289430"/>
                  <a:gd name="connsiteX5" fmla="*/ 489722 w 1045748"/>
                  <a:gd name="connsiteY5" fmla="*/ 3285857 h 3289430"/>
                  <a:gd name="connsiteX6" fmla="*/ 370497 w 1045748"/>
                  <a:gd name="connsiteY6" fmla="*/ 2335947 h 3289430"/>
                  <a:gd name="connsiteX7" fmla="*/ 196758 w 1045748"/>
                  <a:gd name="connsiteY7" fmla="*/ 54385 h 3289430"/>
                  <a:gd name="connsiteX8" fmla="*/ 33145 w 1045748"/>
                  <a:gd name="connsiteY8" fmla="*/ 826743 h 3289430"/>
                  <a:gd name="connsiteX9" fmla="*/ 6513 w 1045748"/>
                  <a:gd name="connsiteY9" fmla="*/ 2105128 h 3289430"/>
                  <a:gd name="connsiteX10" fmla="*/ 1449 w 1045748"/>
                  <a:gd name="connsiteY10" fmla="*/ 3276980 h 3289430"/>
                  <a:gd name="connsiteX0" fmla="*/ 1022382 w 1045748"/>
                  <a:gd name="connsiteY0" fmla="*/ 3055038 h 3285860"/>
                  <a:gd name="connsiteX1" fmla="*/ 1036322 w 1045748"/>
                  <a:gd name="connsiteY1" fmla="*/ 773477 h 3285860"/>
                  <a:gd name="connsiteX2" fmla="*/ 818195 w 1045748"/>
                  <a:gd name="connsiteY2" fmla="*/ 9997 h 3285860"/>
                  <a:gd name="connsiteX3" fmla="*/ 690094 w 1045748"/>
                  <a:gd name="connsiteY3" fmla="*/ 773477 h 3285860"/>
                  <a:gd name="connsiteX4" fmla="*/ 690093 w 1045748"/>
                  <a:gd name="connsiteY4" fmla="*/ 2327070 h 3285860"/>
                  <a:gd name="connsiteX5" fmla="*/ 489722 w 1045748"/>
                  <a:gd name="connsiteY5" fmla="*/ 3285857 h 3285860"/>
                  <a:gd name="connsiteX6" fmla="*/ 370497 w 1045748"/>
                  <a:gd name="connsiteY6" fmla="*/ 2335947 h 3285860"/>
                  <a:gd name="connsiteX7" fmla="*/ 196758 w 1045748"/>
                  <a:gd name="connsiteY7" fmla="*/ 54385 h 3285860"/>
                  <a:gd name="connsiteX8" fmla="*/ 33145 w 1045748"/>
                  <a:gd name="connsiteY8" fmla="*/ 826743 h 3285860"/>
                  <a:gd name="connsiteX9" fmla="*/ 6513 w 1045748"/>
                  <a:gd name="connsiteY9" fmla="*/ 2105128 h 3285860"/>
                  <a:gd name="connsiteX10" fmla="*/ 1449 w 1045748"/>
                  <a:gd name="connsiteY10" fmla="*/ 3276980 h 3285860"/>
                  <a:gd name="connsiteX0" fmla="*/ 1022382 w 1045748"/>
                  <a:gd name="connsiteY0" fmla="*/ 3045041 h 3275863"/>
                  <a:gd name="connsiteX1" fmla="*/ 1036322 w 1045748"/>
                  <a:gd name="connsiteY1" fmla="*/ 763480 h 3275863"/>
                  <a:gd name="connsiteX2" fmla="*/ 818195 w 1045748"/>
                  <a:gd name="connsiteY2" fmla="*/ 0 h 3275863"/>
                  <a:gd name="connsiteX3" fmla="*/ 690094 w 1045748"/>
                  <a:gd name="connsiteY3" fmla="*/ 763480 h 3275863"/>
                  <a:gd name="connsiteX4" fmla="*/ 690093 w 1045748"/>
                  <a:gd name="connsiteY4" fmla="*/ 2317073 h 3275863"/>
                  <a:gd name="connsiteX5" fmla="*/ 489722 w 1045748"/>
                  <a:gd name="connsiteY5" fmla="*/ 3275860 h 3275863"/>
                  <a:gd name="connsiteX6" fmla="*/ 370497 w 1045748"/>
                  <a:gd name="connsiteY6" fmla="*/ 2325950 h 3275863"/>
                  <a:gd name="connsiteX7" fmla="*/ 317231 w 1045748"/>
                  <a:gd name="connsiteY7" fmla="*/ 798991 h 3275863"/>
                  <a:gd name="connsiteX8" fmla="*/ 196758 w 1045748"/>
                  <a:gd name="connsiteY8" fmla="*/ 44388 h 3275863"/>
                  <a:gd name="connsiteX9" fmla="*/ 33145 w 1045748"/>
                  <a:gd name="connsiteY9" fmla="*/ 816746 h 3275863"/>
                  <a:gd name="connsiteX10" fmla="*/ 6513 w 1045748"/>
                  <a:gd name="connsiteY10" fmla="*/ 2095131 h 3275863"/>
                  <a:gd name="connsiteX11" fmla="*/ 1449 w 1045748"/>
                  <a:gd name="connsiteY11" fmla="*/ 3266983 h 3275863"/>
                  <a:gd name="connsiteX0" fmla="*/ 1022382 w 1045748"/>
                  <a:gd name="connsiteY0" fmla="*/ 3046873 h 3277695"/>
                  <a:gd name="connsiteX1" fmla="*/ 1036322 w 1045748"/>
                  <a:gd name="connsiteY1" fmla="*/ 765312 h 3277695"/>
                  <a:gd name="connsiteX2" fmla="*/ 818195 w 1045748"/>
                  <a:gd name="connsiteY2" fmla="*/ 1832 h 3277695"/>
                  <a:gd name="connsiteX3" fmla="*/ 690094 w 1045748"/>
                  <a:gd name="connsiteY3" fmla="*/ 765312 h 3277695"/>
                  <a:gd name="connsiteX4" fmla="*/ 690093 w 1045748"/>
                  <a:gd name="connsiteY4" fmla="*/ 2318905 h 3277695"/>
                  <a:gd name="connsiteX5" fmla="*/ 489722 w 1045748"/>
                  <a:gd name="connsiteY5" fmla="*/ 3277692 h 3277695"/>
                  <a:gd name="connsiteX6" fmla="*/ 370497 w 1045748"/>
                  <a:gd name="connsiteY6" fmla="*/ 2327782 h 3277695"/>
                  <a:gd name="connsiteX7" fmla="*/ 317231 w 1045748"/>
                  <a:gd name="connsiteY7" fmla="*/ 800823 h 3277695"/>
                  <a:gd name="connsiteX8" fmla="*/ 196758 w 1045748"/>
                  <a:gd name="connsiteY8" fmla="*/ 46220 h 3277695"/>
                  <a:gd name="connsiteX9" fmla="*/ 6513 w 1045748"/>
                  <a:gd name="connsiteY9" fmla="*/ 2096963 h 3277695"/>
                  <a:gd name="connsiteX10" fmla="*/ 1449 w 1045748"/>
                  <a:gd name="connsiteY10" fmla="*/ 3268815 h 3277695"/>
                  <a:gd name="connsiteX0" fmla="*/ 1022382 w 1045748"/>
                  <a:gd name="connsiteY0" fmla="*/ 3045041 h 3275863"/>
                  <a:gd name="connsiteX1" fmla="*/ 1036322 w 1045748"/>
                  <a:gd name="connsiteY1" fmla="*/ 763480 h 3275863"/>
                  <a:gd name="connsiteX2" fmla="*/ 818195 w 1045748"/>
                  <a:gd name="connsiteY2" fmla="*/ 0 h 3275863"/>
                  <a:gd name="connsiteX3" fmla="*/ 690094 w 1045748"/>
                  <a:gd name="connsiteY3" fmla="*/ 763480 h 3275863"/>
                  <a:gd name="connsiteX4" fmla="*/ 690093 w 1045748"/>
                  <a:gd name="connsiteY4" fmla="*/ 2317073 h 3275863"/>
                  <a:gd name="connsiteX5" fmla="*/ 489722 w 1045748"/>
                  <a:gd name="connsiteY5" fmla="*/ 3275860 h 3275863"/>
                  <a:gd name="connsiteX6" fmla="*/ 370497 w 1045748"/>
                  <a:gd name="connsiteY6" fmla="*/ 2325950 h 3275863"/>
                  <a:gd name="connsiteX7" fmla="*/ 196758 w 1045748"/>
                  <a:gd name="connsiteY7" fmla="*/ 44388 h 3275863"/>
                  <a:gd name="connsiteX8" fmla="*/ 6513 w 1045748"/>
                  <a:gd name="connsiteY8" fmla="*/ 2095131 h 3275863"/>
                  <a:gd name="connsiteX9" fmla="*/ 1449 w 1045748"/>
                  <a:gd name="connsiteY9" fmla="*/ 3266983 h 3275863"/>
                  <a:gd name="connsiteX0" fmla="*/ 1020933 w 1044299"/>
                  <a:gd name="connsiteY0" fmla="*/ 3045041 h 3275863"/>
                  <a:gd name="connsiteX1" fmla="*/ 1034873 w 1044299"/>
                  <a:gd name="connsiteY1" fmla="*/ 763480 h 3275863"/>
                  <a:gd name="connsiteX2" fmla="*/ 816746 w 1044299"/>
                  <a:gd name="connsiteY2" fmla="*/ 0 h 3275863"/>
                  <a:gd name="connsiteX3" fmla="*/ 688645 w 1044299"/>
                  <a:gd name="connsiteY3" fmla="*/ 763480 h 3275863"/>
                  <a:gd name="connsiteX4" fmla="*/ 688644 w 1044299"/>
                  <a:gd name="connsiteY4" fmla="*/ 2317073 h 3275863"/>
                  <a:gd name="connsiteX5" fmla="*/ 488273 w 1044299"/>
                  <a:gd name="connsiteY5" fmla="*/ 3275860 h 3275863"/>
                  <a:gd name="connsiteX6" fmla="*/ 369048 w 1044299"/>
                  <a:gd name="connsiteY6" fmla="*/ 2325950 h 3275863"/>
                  <a:gd name="connsiteX7" fmla="*/ 195309 w 1044299"/>
                  <a:gd name="connsiteY7" fmla="*/ 44388 h 3275863"/>
                  <a:gd name="connsiteX8" fmla="*/ 0 w 1044299"/>
                  <a:gd name="connsiteY8" fmla="*/ 3266983 h 3275863"/>
                  <a:gd name="connsiteX0" fmla="*/ 1020933 w 1044299"/>
                  <a:gd name="connsiteY0" fmla="*/ 3045041 h 3365449"/>
                  <a:gd name="connsiteX1" fmla="*/ 1034873 w 1044299"/>
                  <a:gd name="connsiteY1" fmla="*/ 763480 h 3365449"/>
                  <a:gd name="connsiteX2" fmla="*/ 816746 w 1044299"/>
                  <a:gd name="connsiteY2" fmla="*/ 0 h 3365449"/>
                  <a:gd name="connsiteX3" fmla="*/ 688645 w 1044299"/>
                  <a:gd name="connsiteY3" fmla="*/ 763480 h 3365449"/>
                  <a:gd name="connsiteX4" fmla="*/ 688644 w 1044299"/>
                  <a:gd name="connsiteY4" fmla="*/ 2317073 h 3365449"/>
                  <a:gd name="connsiteX5" fmla="*/ 488273 w 1044299"/>
                  <a:gd name="connsiteY5" fmla="*/ 3275860 h 3365449"/>
                  <a:gd name="connsiteX6" fmla="*/ 195309 w 1044299"/>
                  <a:gd name="connsiteY6" fmla="*/ 44388 h 3365449"/>
                  <a:gd name="connsiteX7" fmla="*/ 0 w 1044299"/>
                  <a:gd name="connsiteY7" fmla="*/ 3266983 h 3365449"/>
                  <a:gd name="connsiteX0" fmla="*/ 1020933 w 1044299"/>
                  <a:gd name="connsiteY0" fmla="*/ 3045041 h 3280821"/>
                  <a:gd name="connsiteX1" fmla="*/ 1034873 w 1044299"/>
                  <a:gd name="connsiteY1" fmla="*/ 763480 h 3280821"/>
                  <a:gd name="connsiteX2" fmla="*/ 816746 w 1044299"/>
                  <a:gd name="connsiteY2" fmla="*/ 0 h 3280821"/>
                  <a:gd name="connsiteX3" fmla="*/ 688645 w 1044299"/>
                  <a:gd name="connsiteY3" fmla="*/ 763480 h 3280821"/>
                  <a:gd name="connsiteX4" fmla="*/ 488273 w 1044299"/>
                  <a:gd name="connsiteY4" fmla="*/ 3275860 h 3280821"/>
                  <a:gd name="connsiteX5" fmla="*/ 195309 w 1044299"/>
                  <a:gd name="connsiteY5" fmla="*/ 44388 h 3280821"/>
                  <a:gd name="connsiteX6" fmla="*/ 0 w 1044299"/>
                  <a:gd name="connsiteY6" fmla="*/ 3266983 h 3280821"/>
                  <a:gd name="connsiteX0" fmla="*/ 1020933 w 1044299"/>
                  <a:gd name="connsiteY0" fmla="*/ 3176061 h 3406880"/>
                  <a:gd name="connsiteX1" fmla="*/ 1034873 w 1044299"/>
                  <a:gd name="connsiteY1" fmla="*/ 894500 h 3406880"/>
                  <a:gd name="connsiteX2" fmla="*/ 816746 w 1044299"/>
                  <a:gd name="connsiteY2" fmla="*/ 131020 h 3406880"/>
                  <a:gd name="connsiteX3" fmla="*/ 488273 w 1044299"/>
                  <a:gd name="connsiteY3" fmla="*/ 3406880 h 3406880"/>
                  <a:gd name="connsiteX4" fmla="*/ 195309 w 1044299"/>
                  <a:gd name="connsiteY4" fmla="*/ 175408 h 3406880"/>
                  <a:gd name="connsiteX5" fmla="*/ 0 w 1044299"/>
                  <a:gd name="connsiteY5" fmla="*/ 3398003 h 3406880"/>
                  <a:gd name="connsiteX0" fmla="*/ 1020933 w 1020933"/>
                  <a:gd name="connsiteY0" fmla="*/ 3045490 h 3276309"/>
                  <a:gd name="connsiteX1" fmla="*/ 816746 w 1020933"/>
                  <a:gd name="connsiteY1" fmla="*/ 449 h 3276309"/>
                  <a:gd name="connsiteX2" fmla="*/ 488273 w 1020933"/>
                  <a:gd name="connsiteY2" fmla="*/ 3276309 h 3276309"/>
                  <a:gd name="connsiteX3" fmla="*/ 195309 w 1020933"/>
                  <a:gd name="connsiteY3" fmla="*/ 44837 h 3276309"/>
                  <a:gd name="connsiteX4" fmla="*/ 0 w 1020933"/>
                  <a:gd name="connsiteY4" fmla="*/ 3267432 h 3276309"/>
                  <a:gd name="connsiteX0" fmla="*/ 1020933 w 1020933"/>
                  <a:gd name="connsiteY0" fmla="*/ 3000653 h 3231558"/>
                  <a:gd name="connsiteX1" fmla="*/ 754602 w 1020933"/>
                  <a:gd name="connsiteY1" fmla="*/ 106532 h 3231558"/>
                  <a:gd name="connsiteX2" fmla="*/ 488273 w 1020933"/>
                  <a:gd name="connsiteY2" fmla="*/ 3231472 h 3231558"/>
                  <a:gd name="connsiteX3" fmla="*/ 195309 w 1020933"/>
                  <a:gd name="connsiteY3" fmla="*/ 0 h 3231558"/>
                  <a:gd name="connsiteX4" fmla="*/ 0 w 1020933"/>
                  <a:gd name="connsiteY4" fmla="*/ 3222595 h 3231558"/>
                  <a:gd name="connsiteX0" fmla="*/ 1020933 w 1020933"/>
                  <a:gd name="connsiteY0" fmla="*/ 2894599 h 3411085"/>
                  <a:gd name="connsiteX1" fmla="*/ 754602 w 1020933"/>
                  <a:gd name="connsiteY1" fmla="*/ 478 h 3411085"/>
                  <a:gd name="connsiteX2" fmla="*/ 488273 w 1020933"/>
                  <a:gd name="connsiteY2" fmla="*/ 3125418 h 3411085"/>
                  <a:gd name="connsiteX3" fmla="*/ 53266 w 1020933"/>
                  <a:gd name="connsiteY3" fmla="*/ 3267460 h 3411085"/>
                  <a:gd name="connsiteX4" fmla="*/ 0 w 1020933"/>
                  <a:gd name="connsiteY4" fmla="*/ 3116541 h 3411085"/>
                  <a:gd name="connsiteX0" fmla="*/ 1020933 w 1020933"/>
                  <a:gd name="connsiteY0" fmla="*/ 2894599 h 3354362"/>
                  <a:gd name="connsiteX1" fmla="*/ 754602 w 1020933"/>
                  <a:gd name="connsiteY1" fmla="*/ 478 h 3354362"/>
                  <a:gd name="connsiteX2" fmla="*/ 488273 w 1020933"/>
                  <a:gd name="connsiteY2" fmla="*/ 3125418 h 3354362"/>
                  <a:gd name="connsiteX3" fmla="*/ 0 w 1020933"/>
                  <a:gd name="connsiteY3" fmla="*/ 3116541 h 3354362"/>
                  <a:gd name="connsiteX0" fmla="*/ 754603 w 754603"/>
                  <a:gd name="connsiteY0" fmla="*/ 2894599 h 3310416"/>
                  <a:gd name="connsiteX1" fmla="*/ 488272 w 754603"/>
                  <a:gd name="connsiteY1" fmla="*/ 478 h 3310416"/>
                  <a:gd name="connsiteX2" fmla="*/ 221943 w 754603"/>
                  <a:gd name="connsiteY2" fmla="*/ 3125418 h 3310416"/>
                  <a:gd name="connsiteX3" fmla="*/ 0 w 754603"/>
                  <a:gd name="connsiteY3" fmla="*/ 2965621 h 3310416"/>
                  <a:gd name="connsiteX0" fmla="*/ 754603 w 754603"/>
                  <a:gd name="connsiteY0" fmla="*/ 2894262 h 3225552"/>
                  <a:gd name="connsiteX1" fmla="*/ 488272 w 754603"/>
                  <a:gd name="connsiteY1" fmla="*/ 141 h 3225552"/>
                  <a:gd name="connsiteX2" fmla="*/ 310720 w 754603"/>
                  <a:gd name="connsiteY2" fmla="*/ 3018549 h 3225552"/>
                  <a:gd name="connsiteX3" fmla="*/ 0 w 754603"/>
                  <a:gd name="connsiteY3" fmla="*/ 2965284 h 3225552"/>
                  <a:gd name="connsiteX0" fmla="*/ 719092 w 719092"/>
                  <a:gd name="connsiteY0" fmla="*/ 2894262 h 3182845"/>
                  <a:gd name="connsiteX1" fmla="*/ 452761 w 719092"/>
                  <a:gd name="connsiteY1" fmla="*/ 141 h 3182845"/>
                  <a:gd name="connsiteX2" fmla="*/ 275209 w 719092"/>
                  <a:gd name="connsiteY2" fmla="*/ 3018549 h 3182845"/>
                  <a:gd name="connsiteX3" fmla="*/ 0 w 719092"/>
                  <a:gd name="connsiteY3" fmla="*/ 2805486 h 3182845"/>
                  <a:gd name="connsiteX0" fmla="*/ 719092 w 719092"/>
                  <a:gd name="connsiteY0" fmla="*/ 2894262 h 3209286"/>
                  <a:gd name="connsiteX1" fmla="*/ 452761 w 719092"/>
                  <a:gd name="connsiteY1" fmla="*/ 141 h 3209286"/>
                  <a:gd name="connsiteX2" fmla="*/ 275209 w 719092"/>
                  <a:gd name="connsiteY2" fmla="*/ 3018549 h 3209286"/>
                  <a:gd name="connsiteX3" fmla="*/ 0 w 719092"/>
                  <a:gd name="connsiteY3" fmla="*/ 2805486 h 3209286"/>
                  <a:gd name="connsiteX0" fmla="*/ 719092 w 719092"/>
                  <a:gd name="connsiteY0" fmla="*/ 2894122 h 3121572"/>
                  <a:gd name="connsiteX1" fmla="*/ 452761 w 719092"/>
                  <a:gd name="connsiteY1" fmla="*/ 1 h 3121572"/>
                  <a:gd name="connsiteX2" fmla="*/ 310720 w 719092"/>
                  <a:gd name="connsiteY2" fmla="*/ 2902999 h 3121572"/>
                  <a:gd name="connsiteX3" fmla="*/ 0 w 719092"/>
                  <a:gd name="connsiteY3" fmla="*/ 2805346 h 3121572"/>
                  <a:gd name="connsiteX0" fmla="*/ 719092 w 719092"/>
                  <a:gd name="connsiteY0" fmla="*/ 2894122 h 3003393"/>
                  <a:gd name="connsiteX1" fmla="*/ 452761 w 719092"/>
                  <a:gd name="connsiteY1" fmla="*/ 1 h 3003393"/>
                  <a:gd name="connsiteX2" fmla="*/ 310720 w 719092"/>
                  <a:gd name="connsiteY2" fmla="*/ 2902999 h 3003393"/>
                  <a:gd name="connsiteX3" fmla="*/ 0 w 719092"/>
                  <a:gd name="connsiteY3" fmla="*/ 2805346 h 3003393"/>
                  <a:gd name="connsiteX0" fmla="*/ 719092 w 719092"/>
                  <a:gd name="connsiteY0" fmla="*/ 2894122 h 3003393"/>
                  <a:gd name="connsiteX1" fmla="*/ 452761 w 719092"/>
                  <a:gd name="connsiteY1" fmla="*/ 1 h 3003393"/>
                  <a:gd name="connsiteX2" fmla="*/ 310720 w 719092"/>
                  <a:gd name="connsiteY2" fmla="*/ 2902999 h 3003393"/>
                  <a:gd name="connsiteX3" fmla="*/ 0 w 719092"/>
                  <a:gd name="connsiteY3" fmla="*/ 2805346 h 3003393"/>
                  <a:gd name="connsiteX0" fmla="*/ 719092 w 719092"/>
                  <a:gd name="connsiteY0" fmla="*/ 2894122 h 3121572"/>
                  <a:gd name="connsiteX1" fmla="*/ 497149 w 719092"/>
                  <a:gd name="connsiteY1" fmla="*/ 1 h 3121572"/>
                  <a:gd name="connsiteX2" fmla="*/ 310720 w 719092"/>
                  <a:gd name="connsiteY2" fmla="*/ 2902999 h 3121572"/>
                  <a:gd name="connsiteX3" fmla="*/ 0 w 719092"/>
                  <a:gd name="connsiteY3" fmla="*/ 2805346 h 3121572"/>
                  <a:gd name="connsiteX0" fmla="*/ 692459 w 692459"/>
                  <a:gd name="connsiteY0" fmla="*/ 2894122 h 3158641"/>
                  <a:gd name="connsiteX1" fmla="*/ 470516 w 692459"/>
                  <a:gd name="connsiteY1" fmla="*/ 1 h 3158641"/>
                  <a:gd name="connsiteX2" fmla="*/ 284087 w 692459"/>
                  <a:gd name="connsiteY2" fmla="*/ 2902999 h 3158641"/>
                  <a:gd name="connsiteX3" fmla="*/ 0 w 692459"/>
                  <a:gd name="connsiteY3" fmla="*/ 2903001 h 3158641"/>
                  <a:gd name="connsiteX0" fmla="*/ 665826 w 665826"/>
                  <a:gd name="connsiteY0" fmla="*/ 2894122 h 3158641"/>
                  <a:gd name="connsiteX1" fmla="*/ 443883 w 665826"/>
                  <a:gd name="connsiteY1" fmla="*/ 1 h 3158641"/>
                  <a:gd name="connsiteX2" fmla="*/ 257454 w 665826"/>
                  <a:gd name="connsiteY2" fmla="*/ 2902999 h 3158641"/>
                  <a:gd name="connsiteX3" fmla="*/ 0 w 665826"/>
                  <a:gd name="connsiteY3" fmla="*/ 2903001 h 3158641"/>
                  <a:gd name="connsiteX0" fmla="*/ 665826 w 665826"/>
                  <a:gd name="connsiteY0" fmla="*/ 2894122 h 3158641"/>
                  <a:gd name="connsiteX1" fmla="*/ 443883 w 665826"/>
                  <a:gd name="connsiteY1" fmla="*/ 1 h 3158641"/>
                  <a:gd name="connsiteX2" fmla="*/ 284087 w 665826"/>
                  <a:gd name="connsiteY2" fmla="*/ 2902999 h 3158641"/>
                  <a:gd name="connsiteX3" fmla="*/ 0 w 665826"/>
                  <a:gd name="connsiteY3" fmla="*/ 2903001 h 3158641"/>
                  <a:gd name="connsiteX0" fmla="*/ 665826 w 665826"/>
                  <a:gd name="connsiteY0" fmla="*/ 2894137 h 3158656"/>
                  <a:gd name="connsiteX1" fmla="*/ 443883 w 665826"/>
                  <a:gd name="connsiteY1" fmla="*/ 16 h 3158656"/>
                  <a:gd name="connsiteX2" fmla="*/ 284087 w 665826"/>
                  <a:gd name="connsiteY2" fmla="*/ 2903014 h 3158656"/>
                  <a:gd name="connsiteX3" fmla="*/ 0 w 665826"/>
                  <a:gd name="connsiteY3" fmla="*/ 2903016 h 3158656"/>
                  <a:gd name="connsiteX0" fmla="*/ 646776 w 646776"/>
                  <a:gd name="connsiteY0" fmla="*/ 2894137 h 3108790"/>
                  <a:gd name="connsiteX1" fmla="*/ 424833 w 646776"/>
                  <a:gd name="connsiteY1" fmla="*/ 16 h 3108790"/>
                  <a:gd name="connsiteX2" fmla="*/ 265037 w 646776"/>
                  <a:gd name="connsiteY2" fmla="*/ 2903014 h 3108790"/>
                  <a:gd name="connsiteX3" fmla="*/ 0 w 646776"/>
                  <a:gd name="connsiteY3" fmla="*/ 2767285 h 3108790"/>
                  <a:gd name="connsiteX0" fmla="*/ 657021 w 657021"/>
                  <a:gd name="connsiteY0" fmla="*/ 2894137 h 3138076"/>
                  <a:gd name="connsiteX1" fmla="*/ 435078 w 657021"/>
                  <a:gd name="connsiteY1" fmla="*/ 16 h 3138076"/>
                  <a:gd name="connsiteX2" fmla="*/ 275282 w 657021"/>
                  <a:gd name="connsiteY2" fmla="*/ 2903014 h 3138076"/>
                  <a:gd name="connsiteX3" fmla="*/ 10245 w 657021"/>
                  <a:gd name="connsiteY3" fmla="*/ 2767285 h 3138076"/>
                  <a:gd name="connsiteX0" fmla="*/ 646776 w 646776"/>
                  <a:gd name="connsiteY0" fmla="*/ 2894137 h 3139924"/>
                  <a:gd name="connsiteX1" fmla="*/ 424833 w 646776"/>
                  <a:gd name="connsiteY1" fmla="*/ 16 h 3139924"/>
                  <a:gd name="connsiteX2" fmla="*/ 265037 w 646776"/>
                  <a:gd name="connsiteY2" fmla="*/ 2903014 h 3139924"/>
                  <a:gd name="connsiteX3" fmla="*/ 0 w 646776"/>
                  <a:gd name="connsiteY3" fmla="*/ 2767285 h 3139924"/>
                </a:gdLst>
                <a:ahLst/>
                <a:cxnLst>
                  <a:cxn ang="0">
                    <a:pos x="connsiteX0" y="connsiteY0"/>
                  </a:cxn>
                  <a:cxn ang="0">
                    <a:pos x="connsiteX1" y="connsiteY1"/>
                  </a:cxn>
                  <a:cxn ang="0">
                    <a:pos x="connsiteX2" y="connsiteY2"/>
                  </a:cxn>
                  <a:cxn ang="0">
                    <a:pos x="connsiteX3" y="connsiteY3"/>
                  </a:cxn>
                </a:cxnLst>
                <a:rect l="l" t="t" r="r" b="b"/>
                <a:pathLst>
                  <a:path w="646776" h="3139924">
                    <a:moveTo>
                      <a:pt x="646776" y="2894137"/>
                    </a:moveTo>
                    <a:cubicBezTo>
                      <a:pt x="604237" y="2259754"/>
                      <a:pt x="648254" y="7415"/>
                      <a:pt x="424833" y="16"/>
                    </a:cubicBezTo>
                    <a:cubicBezTo>
                      <a:pt x="201412" y="-7383"/>
                      <a:pt x="335842" y="2441803"/>
                      <a:pt x="265037" y="2903014"/>
                    </a:cubicBezTo>
                    <a:cubicBezTo>
                      <a:pt x="194232" y="3364225"/>
                      <a:pt x="16415" y="3059900"/>
                      <a:pt x="0" y="2767285"/>
                    </a:cubicBezTo>
                  </a:path>
                </a:pathLst>
              </a:cu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6" name="Straight Arrow Connector 35"/>
              <p:cNvCxnSpPr>
                <a:stCxn id="34" idx="3"/>
              </p:cNvCxnSpPr>
              <p:nvPr/>
            </p:nvCxnSpPr>
            <p:spPr>
              <a:xfrm flipV="1">
                <a:off x="7075552" y="3886200"/>
                <a:ext cx="0" cy="487927"/>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28600" y="4436770"/>
                <a:ext cx="1371600" cy="307777"/>
              </a:xfrm>
              <a:prstGeom prst="rect">
                <a:avLst/>
              </a:prstGeom>
              <a:noFill/>
            </p:spPr>
            <p:txBody>
              <a:bodyPr wrap="square" rtlCol="0">
                <a:spAutoFit/>
              </a:bodyPr>
              <a:lstStyle/>
              <a:p>
                <a:r>
                  <a:rPr lang="en-US" sz="1400" dirty="0" smtClean="0"/>
                  <a:t>Drain Valve</a:t>
                </a:r>
                <a:endParaRPr lang="en-US" sz="1400" dirty="0"/>
              </a:p>
            </p:txBody>
          </p:sp>
          <p:sp>
            <p:nvSpPr>
              <p:cNvPr id="39" name="TextBox 38"/>
              <p:cNvSpPr txBox="1"/>
              <p:nvPr/>
            </p:nvSpPr>
            <p:spPr>
              <a:xfrm>
                <a:off x="6629400" y="5410200"/>
                <a:ext cx="2209800" cy="1015663"/>
              </a:xfrm>
              <a:prstGeom prst="rect">
                <a:avLst/>
              </a:prstGeom>
              <a:noFill/>
            </p:spPr>
            <p:txBody>
              <a:bodyPr wrap="square" rtlCol="0">
                <a:spAutoFit/>
              </a:bodyPr>
              <a:lstStyle/>
              <a:p>
                <a:r>
                  <a:rPr lang="en-US" sz="1200" dirty="0" smtClean="0">
                    <a:solidFill>
                      <a:srgbClr val="FF0000"/>
                    </a:solidFill>
                  </a:rPr>
                  <a:t>Rapid Mix Pipe:  </a:t>
                </a:r>
                <a:r>
                  <a:rPr lang="en-US" sz="1200" dirty="0" smtClean="0"/>
                  <a:t>Ensures chemical coagulant is distributed evenly throughout water.  Brings water from Entrance Tank to Flocculator</a:t>
                </a:r>
                <a:endParaRPr lang="en-US" sz="1200" dirty="0"/>
              </a:p>
            </p:txBody>
          </p:sp>
          <p:cxnSp>
            <p:nvCxnSpPr>
              <p:cNvPr id="41" name="Straight Arrow Connector 40"/>
              <p:cNvCxnSpPr/>
              <p:nvPr/>
            </p:nvCxnSpPr>
            <p:spPr>
              <a:xfrm flipV="1">
                <a:off x="7315200" y="4744547"/>
                <a:ext cx="838200" cy="66565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5410200" y="3182773"/>
              <a:ext cx="2057400" cy="584775"/>
            </a:xfrm>
            <a:prstGeom prst="rect">
              <a:avLst/>
            </a:prstGeom>
            <a:noFill/>
          </p:spPr>
          <p:txBody>
            <a:bodyPr wrap="square" rtlCol="0">
              <a:spAutoFit/>
            </a:bodyPr>
            <a:lstStyle/>
            <a:p>
              <a:r>
                <a:rPr lang="en-US" sz="1600" dirty="0" smtClean="0">
                  <a:solidFill>
                    <a:schemeClr val="bg1">
                      <a:lumMod val="95000"/>
                    </a:schemeClr>
                  </a:solidFill>
                </a:rPr>
                <a:t>Water Flowing through Flocculator</a:t>
              </a:r>
              <a:endParaRPr lang="en-US" sz="1600" dirty="0">
                <a:solidFill>
                  <a:schemeClr val="bg1">
                    <a:lumMod val="95000"/>
                  </a:schemeClr>
                </a:solidFill>
              </a:endParaRPr>
            </a:p>
          </p:txBody>
        </p:sp>
      </p:grpSp>
    </p:spTree>
    <p:extLst>
      <p:ext uri="{BB962C8B-B14F-4D97-AF65-F5344CB8AC3E}">
        <p14:creationId xmlns:p14="http://schemas.microsoft.com/office/powerpoint/2010/main" val="66238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36" name="Group 4135"/>
          <p:cNvGrpSpPr/>
          <p:nvPr/>
        </p:nvGrpSpPr>
        <p:grpSpPr>
          <a:xfrm>
            <a:off x="-762000" y="139408"/>
            <a:ext cx="10515600" cy="6543675"/>
            <a:chOff x="-762000" y="139408"/>
            <a:chExt cx="10515600" cy="6543675"/>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39408"/>
              <a:ext cx="10515600" cy="654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0" y="1600200"/>
              <a:ext cx="1066800" cy="990600"/>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914400" y="1085761"/>
              <a:ext cx="1371600" cy="514439"/>
            </a:xfrm>
            <a:prstGeom prst="straightConnector1">
              <a:avLst/>
            </a:prstGeom>
            <a:ln w="285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4770" y="254764"/>
              <a:ext cx="2270760" cy="830997"/>
            </a:xfrm>
            <a:prstGeom prst="rect">
              <a:avLst/>
            </a:prstGeom>
            <a:noFill/>
          </p:spPr>
          <p:txBody>
            <a:bodyPr wrap="square" rtlCol="0">
              <a:spAutoFit/>
            </a:bodyPr>
            <a:lstStyle/>
            <a:p>
              <a:r>
                <a:rPr lang="en-US" sz="1200" dirty="0" smtClean="0">
                  <a:solidFill>
                    <a:schemeClr val="accent6"/>
                  </a:solidFill>
                </a:rPr>
                <a:t>Entrance Channel: </a:t>
              </a:r>
              <a:r>
                <a:rPr lang="en-US" sz="1200" dirty="0" smtClean="0"/>
                <a:t>Transfers flocculated water from the floc tank to the sedimentation tank inlet manifold</a:t>
              </a:r>
              <a:endParaRPr lang="en-US" sz="1200" dirty="0"/>
            </a:p>
          </p:txBody>
        </p:sp>
        <p:sp>
          <p:nvSpPr>
            <p:cNvPr id="8" name="Rectangle 7"/>
            <p:cNvSpPr/>
            <p:nvPr/>
          </p:nvSpPr>
          <p:spPr>
            <a:xfrm>
              <a:off x="2209800" y="3411245"/>
              <a:ext cx="5029200" cy="322555"/>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1070610" y="3585222"/>
              <a:ext cx="1139190" cy="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52450" y="3064690"/>
              <a:ext cx="1661160" cy="1015663"/>
            </a:xfrm>
            <a:prstGeom prst="rect">
              <a:avLst/>
            </a:prstGeom>
            <a:noFill/>
          </p:spPr>
          <p:txBody>
            <a:bodyPr wrap="square" rtlCol="0">
              <a:spAutoFit/>
            </a:bodyPr>
            <a:lstStyle/>
            <a:p>
              <a:r>
                <a:rPr lang="en-US" sz="1200" dirty="0" smtClean="0">
                  <a:solidFill>
                    <a:srgbClr val="FFFF00"/>
                  </a:solidFill>
                  <a:effectLst>
                    <a:outerShdw blurRad="38100" dist="38100" dir="2700000" algn="tl">
                      <a:srgbClr val="000000">
                        <a:alpha val="43137"/>
                      </a:srgbClr>
                    </a:outerShdw>
                  </a:effectLst>
                </a:rPr>
                <a:t>Sedimentation Inlet Manifold: </a:t>
              </a:r>
              <a:r>
                <a:rPr lang="en-US" sz="1200" dirty="0" smtClean="0"/>
                <a:t>Distributes flocculated water evenly throughout the sedimentation tank.</a:t>
              </a:r>
              <a:endParaRPr lang="en-US" sz="1200" dirty="0"/>
            </a:p>
          </p:txBody>
        </p:sp>
        <p:sp>
          <p:nvSpPr>
            <p:cNvPr id="12" name="Rectangle 11"/>
            <p:cNvSpPr/>
            <p:nvPr/>
          </p:nvSpPr>
          <p:spPr>
            <a:xfrm>
              <a:off x="2590800" y="1828800"/>
              <a:ext cx="5029200" cy="2667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endCxn id="12" idx="0"/>
            </p:cNvCxnSpPr>
            <p:nvPr/>
          </p:nvCxnSpPr>
          <p:spPr>
            <a:xfrm>
              <a:off x="4953000" y="1181517"/>
              <a:ext cx="152400" cy="64728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419600" y="350520"/>
              <a:ext cx="2971800" cy="830997"/>
            </a:xfrm>
            <a:prstGeom prst="rect">
              <a:avLst/>
            </a:prstGeom>
            <a:noFill/>
          </p:spPr>
          <p:txBody>
            <a:bodyPr wrap="square" rtlCol="0">
              <a:spAutoFit/>
            </a:bodyPr>
            <a:lstStyle/>
            <a:p>
              <a:r>
                <a:rPr lang="en-US" sz="1200" dirty="0" smtClean="0">
                  <a:solidFill>
                    <a:srgbClr val="FF0000"/>
                  </a:solidFill>
                </a:rPr>
                <a:t>Launder: </a:t>
              </a:r>
              <a:r>
                <a:rPr lang="en-US" sz="1200" dirty="0" smtClean="0"/>
                <a:t>A pipe with many holes that removes clarified water from the top of the sedimentation tank.  The launder empties into the sedimentation tank exit channel.</a:t>
              </a:r>
              <a:endParaRPr lang="en-US" sz="1200" dirty="0"/>
            </a:p>
          </p:txBody>
        </p:sp>
        <p:sp>
          <p:nvSpPr>
            <p:cNvPr id="17" name="Rectangle 16"/>
            <p:cNvSpPr/>
            <p:nvPr/>
          </p:nvSpPr>
          <p:spPr>
            <a:xfrm>
              <a:off x="2205990" y="2103120"/>
              <a:ext cx="5600700" cy="9906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20" idx="0"/>
            </p:cNvCxnSpPr>
            <p:nvPr/>
          </p:nvCxnSpPr>
          <p:spPr>
            <a:xfrm flipV="1">
              <a:off x="914400" y="2853692"/>
              <a:ext cx="1981200" cy="2632708"/>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33400" y="5486400"/>
              <a:ext cx="2895600" cy="646331"/>
            </a:xfrm>
            <a:prstGeom prst="rect">
              <a:avLst/>
            </a:prstGeom>
            <a:noFill/>
          </p:spPr>
          <p:txBody>
            <a:bodyPr wrap="square" rtlCol="0">
              <a:spAutoFit/>
            </a:bodyPr>
            <a:lstStyle/>
            <a:p>
              <a:r>
                <a:rPr lang="en-US" sz="1200" dirty="0" smtClean="0">
                  <a:solidFill>
                    <a:srgbClr val="00B050"/>
                  </a:solidFill>
                </a:rPr>
                <a:t>Plate Settlers: </a:t>
              </a:r>
              <a:r>
                <a:rPr lang="en-US" sz="1200" dirty="0" smtClean="0"/>
                <a:t>Reduces the distance a particle has to fall before it is ‘captured,’ or has to fall before it hits a solid surface</a:t>
              </a:r>
              <a:endParaRPr lang="en-US" sz="1200" dirty="0"/>
            </a:p>
          </p:txBody>
        </p:sp>
        <p:sp>
          <p:nvSpPr>
            <p:cNvPr id="21" name="Rectangle 20"/>
            <p:cNvSpPr/>
            <p:nvPr/>
          </p:nvSpPr>
          <p:spPr>
            <a:xfrm>
              <a:off x="7620000" y="1600200"/>
              <a:ext cx="990600" cy="99060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a:endCxn id="21" idx="0"/>
            </p:cNvCxnSpPr>
            <p:nvPr/>
          </p:nvCxnSpPr>
          <p:spPr>
            <a:xfrm flipH="1">
              <a:off x="8115300" y="1066800"/>
              <a:ext cx="190500" cy="5334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751445" y="426348"/>
              <a:ext cx="1718310" cy="646331"/>
            </a:xfrm>
            <a:prstGeom prst="rect">
              <a:avLst/>
            </a:prstGeom>
            <a:noFill/>
          </p:spPr>
          <p:txBody>
            <a:bodyPr wrap="square" rtlCol="0">
              <a:spAutoFit/>
            </a:bodyPr>
            <a:lstStyle/>
            <a:p>
              <a:r>
                <a:rPr lang="en-US" sz="1200" dirty="0" smtClean="0">
                  <a:solidFill>
                    <a:srgbClr val="7030A0"/>
                  </a:solidFill>
                </a:rPr>
                <a:t>Exit Channel: </a:t>
              </a:r>
              <a:r>
                <a:rPr lang="en-US" sz="1200" dirty="0" smtClean="0"/>
                <a:t>The means by which clarified water goes to the filters</a:t>
              </a:r>
              <a:endParaRPr lang="en-US" sz="1200" dirty="0"/>
            </a:p>
          </p:txBody>
        </p:sp>
        <p:cxnSp>
          <p:nvCxnSpPr>
            <p:cNvPr id="28" name="Straight Arrow Connector 27"/>
            <p:cNvCxnSpPr/>
            <p:nvPr/>
          </p:nvCxnSpPr>
          <p:spPr>
            <a:xfrm flipH="1" flipV="1">
              <a:off x="7620000" y="3886200"/>
              <a:ext cx="131445" cy="1828799"/>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147560" y="5715000"/>
              <a:ext cx="2230755" cy="461665"/>
            </a:xfrm>
            <a:prstGeom prst="rect">
              <a:avLst/>
            </a:prstGeom>
            <a:noFill/>
          </p:spPr>
          <p:txBody>
            <a:bodyPr wrap="square" rtlCol="0">
              <a:spAutoFit/>
            </a:bodyPr>
            <a:lstStyle/>
            <a:p>
              <a:r>
                <a:rPr lang="en-US" sz="1200" dirty="0" smtClean="0">
                  <a:solidFill>
                    <a:srgbClr val="FFC000"/>
                  </a:solidFill>
                  <a:effectLst>
                    <a:outerShdw blurRad="38100" dist="38100" dir="2700000" algn="tl">
                      <a:srgbClr val="000000">
                        <a:alpha val="43137"/>
                      </a:srgbClr>
                    </a:outerShdw>
                  </a:effectLst>
                </a:rPr>
                <a:t>Floc Weir/Hopper: </a:t>
              </a:r>
              <a:r>
                <a:rPr lang="en-US" sz="1200" dirty="0" smtClean="0"/>
                <a:t>Controls the height of the floc blanket</a:t>
              </a:r>
              <a:endParaRPr lang="en-US" sz="1200" dirty="0"/>
            </a:p>
          </p:txBody>
        </p:sp>
        <p:cxnSp>
          <p:nvCxnSpPr>
            <p:cNvPr id="4099" name="Straight Arrow Connector 4098"/>
            <p:cNvCxnSpPr/>
            <p:nvPr/>
          </p:nvCxnSpPr>
          <p:spPr>
            <a:xfrm flipH="1" flipV="1">
              <a:off x="5905500" y="4572000"/>
              <a:ext cx="266700" cy="914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100" name="TextBox 4099"/>
            <p:cNvSpPr txBox="1"/>
            <p:nvPr/>
          </p:nvSpPr>
          <p:spPr>
            <a:xfrm>
              <a:off x="5318760" y="5530334"/>
              <a:ext cx="1828800" cy="646331"/>
            </a:xfrm>
            <a:prstGeom prst="rect">
              <a:avLst/>
            </a:prstGeom>
            <a:noFill/>
          </p:spPr>
          <p:txBody>
            <a:bodyPr wrap="square" rtlCol="0">
              <a:spAutoFit/>
            </a:bodyPr>
            <a:lstStyle/>
            <a:p>
              <a:r>
                <a:rPr lang="en-US" sz="1200" dirty="0" smtClean="0">
                  <a:solidFill>
                    <a:srgbClr val="002060"/>
                  </a:solidFill>
                </a:rPr>
                <a:t>Diffusers: </a:t>
              </a:r>
              <a:r>
                <a:rPr lang="en-US" sz="1200" dirty="0" smtClean="0"/>
                <a:t>Prevents horizontal velocities in sedimentation tank</a:t>
              </a:r>
              <a:endParaRPr lang="en-US" sz="1200" dirty="0"/>
            </a:p>
          </p:txBody>
        </p:sp>
        <p:sp>
          <p:nvSpPr>
            <p:cNvPr id="4105" name="Rectangle 4104"/>
            <p:cNvSpPr/>
            <p:nvPr/>
          </p:nvSpPr>
          <p:spPr>
            <a:xfrm>
              <a:off x="2286000" y="4648200"/>
              <a:ext cx="4953000" cy="228600"/>
            </a:xfrm>
            <a:prstGeom prst="rect">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07" name="Straight Arrow Connector 4106"/>
            <p:cNvCxnSpPr/>
            <p:nvPr/>
          </p:nvCxnSpPr>
          <p:spPr>
            <a:xfrm flipV="1">
              <a:off x="3200400" y="4876801"/>
              <a:ext cx="152400" cy="748098"/>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4108" name="TextBox 4107"/>
            <p:cNvSpPr txBox="1"/>
            <p:nvPr/>
          </p:nvSpPr>
          <p:spPr>
            <a:xfrm>
              <a:off x="2514600" y="5624899"/>
              <a:ext cx="2438400" cy="1015663"/>
            </a:xfrm>
            <a:prstGeom prst="rect">
              <a:avLst/>
            </a:prstGeom>
            <a:noFill/>
          </p:spPr>
          <p:txBody>
            <a:bodyPr wrap="square" rtlCol="0">
              <a:spAutoFit/>
            </a:bodyPr>
            <a:lstStyle/>
            <a:p>
              <a:r>
                <a:rPr lang="en-US" sz="1200" dirty="0" smtClean="0"/>
                <a:t>Sludge Drain: Allows operator to remove settled flocs from the tank.  Semi-circular trough shape allows for floc re-suspension from diffuser jet velocity</a:t>
              </a:r>
              <a:endParaRPr lang="en-US" sz="1200" dirty="0"/>
            </a:p>
          </p:txBody>
        </p:sp>
        <p:cxnSp>
          <p:nvCxnSpPr>
            <p:cNvPr id="4111" name="Straight Arrow Connector 4110"/>
            <p:cNvCxnSpPr/>
            <p:nvPr/>
          </p:nvCxnSpPr>
          <p:spPr>
            <a:xfrm>
              <a:off x="1828800" y="2095500"/>
              <a:ext cx="0" cy="126747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16" name="Straight Connector 4115"/>
            <p:cNvCxnSpPr/>
            <p:nvPr/>
          </p:nvCxnSpPr>
          <p:spPr>
            <a:xfrm flipV="1">
              <a:off x="3243072" y="3572522"/>
              <a:ext cx="1481328" cy="38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21" name="Straight Arrow Connector 4120"/>
            <p:cNvCxnSpPr/>
            <p:nvPr/>
          </p:nvCxnSpPr>
          <p:spPr>
            <a:xfrm>
              <a:off x="4690872" y="3572522"/>
              <a:ext cx="0" cy="118110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29" name="Straight Connector 4128"/>
            <p:cNvCxnSpPr/>
            <p:nvPr/>
          </p:nvCxnSpPr>
          <p:spPr>
            <a:xfrm flipV="1">
              <a:off x="5105400" y="3093720"/>
              <a:ext cx="0" cy="166878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31" name="Straight Arrow Connector 4130"/>
            <p:cNvCxnSpPr/>
            <p:nvPr/>
          </p:nvCxnSpPr>
          <p:spPr>
            <a:xfrm flipV="1">
              <a:off x="5105400" y="1962150"/>
              <a:ext cx="708660" cy="113157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33" name="Straight Arrow Connector 4132"/>
            <p:cNvCxnSpPr/>
            <p:nvPr/>
          </p:nvCxnSpPr>
          <p:spPr>
            <a:xfrm>
              <a:off x="6400800" y="1962150"/>
              <a:ext cx="160020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134" name="TextBox 4133"/>
            <p:cNvSpPr txBox="1"/>
            <p:nvPr/>
          </p:nvSpPr>
          <p:spPr>
            <a:xfrm>
              <a:off x="1524000" y="1600200"/>
              <a:ext cx="1219200" cy="523220"/>
            </a:xfrm>
            <a:prstGeom prst="rect">
              <a:avLst/>
            </a:prstGeom>
            <a:noFill/>
          </p:spPr>
          <p:txBody>
            <a:bodyPr wrap="square" rtlCol="0">
              <a:spAutoFit/>
            </a:bodyPr>
            <a:lstStyle/>
            <a:p>
              <a:r>
                <a:rPr lang="en-US" sz="1400" dirty="0" smtClean="0">
                  <a:solidFill>
                    <a:schemeClr val="bg1"/>
                  </a:solidFill>
                </a:rPr>
                <a:t>Water from Flocculator</a:t>
              </a:r>
              <a:endParaRPr lang="en-US" sz="1400" dirty="0">
                <a:solidFill>
                  <a:schemeClr val="bg1"/>
                </a:solidFill>
              </a:endParaRPr>
            </a:p>
          </p:txBody>
        </p:sp>
        <p:sp>
          <p:nvSpPr>
            <p:cNvPr id="4135" name="TextBox 4134"/>
            <p:cNvSpPr txBox="1"/>
            <p:nvPr/>
          </p:nvSpPr>
          <p:spPr>
            <a:xfrm>
              <a:off x="7924800" y="1815643"/>
              <a:ext cx="987742" cy="307777"/>
            </a:xfrm>
            <a:prstGeom prst="rect">
              <a:avLst/>
            </a:prstGeom>
            <a:noFill/>
          </p:spPr>
          <p:txBody>
            <a:bodyPr wrap="square" rtlCol="0">
              <a:spAutoFit/>
            </a:bodyPr>
            <a:lstStyle/>
            <a:p>
              <a:r>
                <a:rPr lang="en-US" sz="1400" dirty="0" smtClean="0">
                  <a:solidFill>
                    <a:schemeClr val="bg1"/>
                  </a:solidFill>
                </a:rPr>
                <a:t>To Filter</a:t>
              </a:r>
              <a:endParaRPr lang="en-US" sz="1400" dirty="0">
                <a:solidFill>
                  <a:schemeClr val="bg1"/>
                </a:solidFill>
              </a:endParaRPr>
            </a:p>
          </p:txBody>
        </p:sp>
      </p:grpSp>
    </p:spTree>
    <p:extLst>
      <p:ext uri="{BB962C8B-B14F-4D97-AF65-F5344CB8AC3E}">
        <p14:creationId xmlns:p14="http://schemas.microsoft.com/office/powerpoint/2010/main" val="390472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71463"/>
            <a:ext cx="9296400" cy="631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H="1">
            <a:off x="5867400" y="3276600"/>
            <a:ext cx="762000" cy="762000"/>
          </a:xfrm>
          <a:prstGeom prst="straightConnector1">
            <a:avLst/>
          </a:prstGeom>
          <a:ln w="381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781800" y="3014990"/>
            <a:ext cx="1828800" cy="523220"/>
          </a:xfrm>
          <a:prstGeom prst="rect">
            <a:avLst/>
          </a:prstGeom>
          <a:noFill/>
        </p:spPr>
        <p:txBody>
          <a:bodyPr wrap="square" rtlCol="0">
            <a:spAutoFit/>
          </a:bodyPr>
          <a:lstStyle/>
          <a:p>
            <a:r>
              <a:rPr lang="en-US" sz="1400" dirty="0" smtClean="0"/>
              <a:t>From Sedimentation Tanks</a:t>
            </a:r>
            <a:endParaRPr lang="en-US" sz="1400" dirty="0"/>
          </a:p>
        </p:txBody>
      </p:sp>
      <p:sp>
        <p:nvSpPr>
          <p:cNvPr id="9" name="TextBox 8"/>
          <p:cNvSpPr txBox="1"/>
          <p:nvPr/>
        </p:nvSpPr>
        <p:spPr>
          <a:xfrm>
            <a:off x="5791200" y="1714790"/>
            <a:ext cx="2778034" cy="830997"/>
          </a:xfrm>
          <a:prstGeom prst="rect">
            <a:avLst/>
          </a:prstGeom>
          <a:noFill/>
        </p:spPr>
        <p:txBody>
          <a:bodyPr wrap="square" rtlCol="0">
            <a:spAutoFit/>
          </a:bodyPr>
          <a:lstStyle/>
          <a:p>
            <a:r>
              <a:rPr lang="en-US" sz="1200" dirty="0" smtClean="0">
                <a:solidFill>
                  <a:srgbClr val="FF0000"/>
                </a:solidFill>
              </a:rPr>
              <a:t>Filter Entrance Tank: </a:t>
            </a:r>
            <a:r>
              <a:rPr lang="en-US" sz="1200" dirty="0" smtClean="0"/>
              <a:t>Water flows from here into a series of pipes that distributes clarified water evenly into the stacked sand bed</a:t>
            </a:r>
            <a:endParaRPr lang="en-US" sz="1200" dirty="0">
              <a:solidFill>
                <a:srgbClr val="FF0000"/>
              </a:solidFill>
            </a:endParaRPr>
          </a:p>
        </p:txBody>
      </p:sp>
      <p:cxnSp>
        <p:nvCxnSpPr>
          <p:cNvPr id="11" name="Straight Connector 10"/>
          <p:cNvCxnSpPr/>
          <p:nvPr/>
        </p:nvCxnSpPr>
        <p:spPr>
          <a:xfrm flipV="1">
            <a:off x="4267200" y="2737991"/>
            <a:ext cx="1524000" cy="152920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876800" y="3273995"/>
            <a:ext cx="1524000" cy="152920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267200" y="4267200"/>
            <a:ext cx="609600" cy="5360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802086" y="2737991"/>
            <a:ext cx="609600" cy="53600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867400" y="2400300"/>
            <a:ext cx="990600" cy="42248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876800" y="5257800"/>
            <a:ext cx="0" cy="7620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3276600" y="4724400"/>
            <a:ext cx="1295400" cy="10668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3505200" y="4724400"/>
            <a:ext cx="838200" cy="68580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561114" y="5067300"/>
            <a:ext cx="0" cy="42018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267200" y="4799507"/>
            <a:ext cx="0" cy="42018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905000" y="762000"/>
            <a:ext cx="1676400" cy="16764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857500" y="1600200"/>
            <a:ext cx="1600200" cy="16002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3535680" y="762000"/>
            <a:ext cx="952500" cy="8382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905000" y="2441786"/>
            <a:ext cx="952500" cy="7620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4457700" y="596100"/>
            <a:ext cx="3086100" cy="938719"/>
          </a:xfrm>
          <a:prstGeom prst="rect">
            <a:avLst/>
          </a:prstGeom>
          <a:noFill/>
        </p:spPr>
        <p:txBody>
          <a:bodyPr wrap="square" rtlCol="0">
            <a:spAutoFit/>
          </a:bodyPr>
          <a:lstStyle/>
          <a:p>
            <a:r>
              <a:rPr lang="en-US" sz="1100" dirty="0" smtClean="0">
                <a:solidFill>
                  <a:srgbClr val="00B050"/>
                </a:solidFill>
              </a:rPr>
              <a:t>Stacked Rapid Sand Filtration: </a:t>
            </a:r>
            <a:r>
              <a:rPr lang="en-US" sz="1100" dirty="0" smtClean="0">
                <a:solidFill>
                  <a:sysClr val="windowText" lastClr="000000"/>
                </a:solidFill>
              </a:rPr>
              <a:t>Process that uses sand filtration to remove small flocs that were not captured by the sedimentation tank.  The filter contains several inlet and outlet manifolds to maximize the amount of water filtered per area</a:t>
            </a:r>
            <a:endParaRPr lang="en-US" sz="1100" dirty="0">
              <a:solidFill>
                <a:srgbClr val="00B050"/>
              </a:solidFill>
            </a:endParaRPr>
          </a:p>
        </p:txBody>
      </p:sp>
      <p:cxnSp>
        <p:nvCxnSpPr>
          <p:cNvPr id="49" name="Straight Arrow Connector 48"/>
          <p:cNvCxnSpPr/>
          <p:nvPr/>
        </p:nvCxnSpPr>
        <p:spPr>
          <a:xfrm flipH="1">
            <a:off x="3924300" y="762000"/>
            <a:ext cx="563880" cy="30346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581400" y="2400300"/>
            <a:ext cx="1600200" cy="1596813"/>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4080033" y="2779923"/>
            <a:ext cx="1593533" cy="159681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5181600" y="2438400"/>
            <a:ext cx="457200" cy="38438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588067" y="3955628"/>
            <a:ext cx="484632" cy="38777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2057400" y="5219696"/>
            <a:ext cx="1866900" cy="938719"/>
          </a:xfrm>
          <a:prstGeom prst="rect">
            <a:avLst/>
          </a:prstGeom>
          <a:noFill/>
        </p:spPr>
        <p:txBody>
          <a:bodyPr wrap="square" rtlCol="0">
            <a:spAutoFit/>
          </a:bodyPr>
          <a:lstStyle/>
          <a:p>
            <a:r>
              <a:rPr lang="en-US" sz="1100" dirty="0" smtClean="0">
                <a:solidFill>
                  <a:schemeClr val="accent6"/>
                </a:solidFill>
              </a:rPr>
              <a:t>Filtration Exit Tank: </a:t>
            </a:r>
            <a:r>
              <a:rPr lang="en-US" sz="1100" dirty="0" smtClean="0"/>
              <a:t>Filtered water is removed by a series of pipes from the filter and is sent to disinfection and distribution</a:t>
            </a:r>
            <a:endParaRPr lang="en-US" sz="1100" dirty="0"/>
          </a:p>
        </p:txBody>
      </p:sp>
      <p:cxnSp>
        <p:nvCxnSpPr>
          <p:cNvPr id="71" name="Straight Arrow Connector 70"/>
          <p:cNvCxnSpPr>
            <a:stCxn id="69" idx="0"/>
          </p:cNvCxnSpPr>
          <p:nvPr/>
        </p:nvCxnSpPr>
        <p:spPr>
          <a:xfrm flipV="1">
            <a:off x="2990850" y="4038600"/>
            <a:ext cx="666750" cy="1181096"/>
          </a:xfrm>
          <a:prstGeom prst="straightConnector1">
            <a:avLst/>
          </a:prstGeom>
          <a:ln w="285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5143500" y="6016823"/>
            <a:ext cx="2514600" cy="307777"/>
          </a:xfrm>
          <a:prstGeom prst="rect">
            <a:avLst/>
          </a:prstGeom>
          <a:noFill/>
        </p:spPr>
        <p:txBody>
          <a:bodyPr wrap="square" rtlCol="0">
            <a:spAutoFit/>
          </a:bodyPr>
          <a:lstStyle/>
          <a:p>
            <a:r>
              <a:rPr lang="en-US" sz="1400" b="1" dirty="0" smtClean="0"/>
              <a:t>Water flows into the filter</a:t>
            </a:r>
            <a:endParaRPr lang="en-US" sz="1400" b="1" dirty="0"/>
          </a:p>
        </p:txBody>
      </p:sp>
      <p:cxnSp>
        <p:nvCxnSpPr>
          <p:cNvPr id="76" name="Straight Arrow Connector 75"/>
          <p:cNvCxnSpPr/>
          <p:nvPr/>
        </p:nvCxnSpPr>
        <p:spPr>
          <a:xfrm flipV="1">
            <a:off x="3943350" y="4420147"/>
            <a:ext cx="0" cy="30425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3048000" y="4149514"/>
            <a:ext cx="782383" cy="574886"/>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2078627" y="3794054"/>
            <a:ext cx="1600200" cy="523220"/>
          </a:xfrm>
          <a:prstGeom prst="rect">
            <a:avLst/>
          </a:prstGeom>
          <a:noFill/>
        </p:spPr>
        <p:txBody>
          <a:bodyPr wrap="square" rtlCol="0">
            <a:spAutoFit/>
          </a:bodyPr>
          <a:lstStyle/>
          <a:p>
            <a:r>
              <a:rPr lang="en-US" sz="1400" dirty="0" smtClean="0">
                <a:solidFill>
                  <a:schemeClr val="bg1"/>
                </a:solidFill>
              </a:rPr>
              <a:t>Water flows out of the filter</a:t>
            </a:r>
            <a:endParaRPr lang="en-US" sz="1400" dirty="0">
              <a:solidFill>
                <a:schemeClr val="bg1"/>
              </a:solidFill>
            </a:endParaRPr>
          </a:p>
        </p:txBody>
      </p:sp>
    </p:spTree>
    <p:extLst>
      <p:ext uri="{BB962C8B-B14F-4D97-AF65-F5344CB8AC3E}">
        <p14:creationId xmlns:p14="http://schemas.microsoft.com/office/powerpoint/2010/main" val="3197926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5326</TotalTime>
  <Words>495</Words>
  <Application>Microsoft Office PowerPoint</Application>
  <PresentationFormat>On-screen Show (4:3)</PresentationFormat>
  <Paragraphs>34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ceeadmin</dc:creator>
  <cp:lastModifiedBy>ceeadmin</cp:lastModifiedBy>
  <cp:revision>32</cp:revision>
  <dcterms:created xsi:type="dcterms:W3CDTF">2011-08-26T00:22:22Z</dcterms:created>
  <dcterms:modified xsi:type="dcterms:W3CDTF">2011-08-29T17:09:06Z</dcterms:modified>
</cp:coreProperties>
</file>