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2443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119" cy="464980"/>
          </a:xfrm>
          <a:prstGeom prst="rect">
            <a:avLst/>
          </a:prstGeom>
        </p:spPr>
        <p:txBody>
          <a:bodyPr vert="horz" lIns="91915" tIns="45958" rIns="91915" bIns="45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1"/>
            <a:ext cx="2982119" cy="464980"/>
          </a:xfrm>
          <a:prstGeom prst="rect">
            <a:avLst/>
          </a:prstGeom>
        </p:spPr>
        <p:txBody>
          <a:bodyPr vert="horz" lIns="91915" tIns="45958" rIns="91915" bIns="45958" rtlCol="0"/>
          <a:lstStyle>
            <a:lvl1pPr algn="r">
              <a:defRPr sz="1200"/>
            </a:lvl1pPr>
          </a:lstStyle>
          <a:p>
            <a:fld id="{5F5672E9-D6C2-4A5E-AD13-41E7E7AFBA4D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96913"/>
            <a:ext cx="2614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15" tIns="45958" rIns="91915" bIns="45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6510"/>
            <a:ext cx="5505450" cy="4183220"/>
          </a:xfrm>
          <a:prstGeom prst="rect">
            <a:avLst/>
          </a:prstGeom>
        </p:spPr>
        <p:txBody>
          <a:bodyPr vert="horz" lIns="91915" tIns="45958" rIns="91915" bIns="4595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23"/>
            <a:ext cx="2982119" cy="464980"/>
          </a:xfrm>
          <a:prstGeom prst="rect">
            <a:avLst/>
          </a:prstGeom>
        </p:spPr>
        <p:txBody>
          <a:bodyPr vert="horz" lIns="91915" tIns="45958" rIns="91915" bIns="45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823"/>
            <a:ext cx="2982119" cy="464980"/>
          </a:xfrm>
          <a:prstGeom prst="rect">
            <a:avLst/>
          </a:prstGeom>
        </p:spPr>
        <p:txBody>
          <a:bodyPr vert="horz" lIns="91915" tIns="45958" rIns="91915" bIns="45958" rtlCol="0" anchor="b"/>
          <a:lstStyle>
            <a:lvl1pPr algn="r">
              <a:defRPr sz="1200"/>
            </a:lvl1pPr>
          </a:lstStyle>
          <a:p>
            <a:fld id="{049666FB-8B89-44FF-8465-D88A7E2A8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9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666FB-8B89-44FF-8465-D88A7E2A8C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22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C40E4-5AA8-48C6-8468-266844349699}" type="datetimeFigureOut">
              <a:rPr lang="en-US" smtClean="0"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ounded Rectangle 50"/>
          <p:cNvSpPr/>
          <p:nvPr/>
        </p:nvSpPr>
        <p:spPr>
          <a:xfrm>
            <a:off x="3864768" y="2574132"/>
            <a:ext cx="2824162" cy="6453188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257175" y="2552700"/>
            <a:ext cx="2409825" cy="5295900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2266950" y="209550"/>
            <a:ext cx="1943100" cy="6381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Bar in  tension</a:t>
            </a:r>
            <a:endParaRPr lang="en-US" dirty="0"/>
          </a:p>
        </p:txBody>
      </p:sp>
      <p:sp>
        <p:nvSpPr>
          <p:cNvPr id="176" name="Rectangle 175"/>
          <p:cNvSpPr/>
          <p:nvPr/>
        </p:nvSpPr>
        <p:spPr>
          <a:xfrm>
            <a:off x="4171949" y="3762375"/>
            <a:ext cx="22098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Divide domain into elements</a:t>
            </a:r>
            <a:endParaRPr lang="en-US" dirty="0"/>
          </a:p>
        </p:txBody>
      </p:sp>
      <p:sp>
        <p:nvSpPr>
          <p:cNvPr id="177" name="Rectangle 176"/>
          <p:cNvSpPr/>
          <p:nvPr/>
        </p:nvSpPr>
        <p:spPr>
          <a:xfrm>
            <a:off x="1714500" y="1323975"/>
            <a:ext cx="3048000" cy="1066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Mathematical model: Equilibrium </a:t>
            </a:r>
            <a:r>
              <a:rPr lang="en-US" dirty="0" err="1" smtClean="0"/>
              <a:t>eqs</a:t>
            </a:r>
            <a:r>
              <a:rPr lang="en-US" dirty="0" smtClean="0"/>
              <a:t>. + BCs (BVP</a:t>
            </a:r>
            <a:r>
              <a:rPr lang="en-US" b="1" dirty="0" smtClean="0"/>
              <a:t>)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Rectangle 177"/>
              <p:cNvSpPr/>
              <p:nvPr/>
            </p:nvSpPr>
            <p:spPr>
              <a:xfrm>
                <a:off x="361950" y="3771899"/>
                <a:ext cx="2196193" cy="200977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Additional assumptions: </a:t>
                </a:r>
              </a:p>
              <a:p>
                <a:pPr algn="ctr"/>
                <a:r>
                  <a:rPr lang="en-US" dirty="0" smtClean="0"/>
                  <a:t>1. Load is distributed over entire right boundary</a:t>
                </a:r>
              </a:p>
              <a:p>
                <a:pPr algn="ctr"/>
                <a:r>
                  <a:rPr lang="en-US" dirty="0" smtClean="0"/>
                  <a:t>2.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8" name="Rectangle 1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" y="3771899"/>
                <a:ext cx="2196193" cy="2009777"/>
              </a:xfrm>
              <a:prstGeom prst="rect">
                <a:avLst/>
              </a:prstGeom>
              <a:blipFill rotWithShape="1">
                <a:blip r:embed="rId3"/>
                <a:stretch>
                  <a:fillRect l="-548" r="-164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0" name="Straight Arrow Connector 179"/>
          <p:cNvCxnSpPr>
            <a:stCxn id="175" idx="2"/>
            <a:endCxn id="177" idx="0"/>
          </p:cNvCxnSpPr>
          <p:nvPr/>
        </p:nvCxnSpPr>
        <p:spPr>
          <a:xfrm>
            <a:off x="3238500" y="847725"/>
            <a:ext cx="0" cy="4762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7" idx="2"/>
            <a:endCxn id="178" idx="0"/>
          </p:cNvCxnSpPr>
          <p:nvPr/>
        </p:nvCxnSpPr>
        <p:spPr>
          <a:xfrm flipH="1">
            <a:off x="1460047" y="2390775"/>
            <a:ext cx="1778453" cy="13811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7" idx="2"/>
            <a:endCxn id="176" idx="0"/>
          </p:cNvCxnSpPr>
          <p:nvPr/>
        </p:nvCxnSpPr>
        <p:spPr>
          <a:xfrm>
            <a:off x="3238500" y="2390775"/>
            <a:ext cx="2038349" cy="1371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361950" y="26302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Solve using </a:t>
            </a:r>
            <a:r>
              <a:rPr lang="en-US" b="1" dirty="0"/>
              <a:t>h</a:t>
            </a:r>
            <a:r>
              <a:rPr lang="en-US" b="1" dirty="0" smtClean="0"/>
              <a:t>and calculations</a:t>
            </a:r>
            <a:endParaRPr lang="en-US" b="1" dirty="0"/>
          </a:p>
        </p:txBody>
      </p:sp>
      <p:sp>
        <p:nvSpPr>
          <p:cNvPr id="186" name="TextBox 185"/>
          <p:cNvSpPr txBox="1"/>
          <p:nvPr/>
        </p:nvSpPr>
        <p:spPr>
          <a:xfrm>
            <a:off x="4376408" y="2630267"/>
            <a:ext cx="229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Solve numerically using ANSYS</a:t>
            </a:r>
            <a:endParaRPr lang="en-US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2667000" y="7048500"/>
            <a:ext cx="1180771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Compare analytical and numerical solutions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211" name="Straight Arrow Connector 210"/>
          <p:cNvCxnSpPr>
            <a:stCxn id="178" idx="2"/>
            <a:endCxn id="31" idx="0"/>
          </p:cNvCxnSpPr>
          <p:nvPr/>
        </p:nvCxnSpPr>
        <p:spPr>
          <a:xfrm>
            <a:off x="1460047" y="5781676"/>
            <a:ext cx="11566" cy="44991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/>
          <p:cNvCxnSpPr>
            <a:stCxn id="31" idx="3"/>
            <a:endCxn id="47" idx="1"/>
          </p:cNvCxnSpPr>
          <p:nvPr/>
        </p:nvCxnSpPr>
        <p:spPr>
          <a:xfrm>
            <a:off x="2462213" y="6784044"/>
            <a:ext cx="1580819" cy="121581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/>
              <p:cNvSpPr/>
              <p:nvPr/>
            </p:nvSpPr>
            <p:spPr>
              <a:xfrm>
                <a:off x="481013" y="6231594"/>
                <a:ext cx="1981200" cy="11049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Analytical Solution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/(</m:t>
                      </m:r>
                      <m:r>
                        <a:rPr lang="en-US" b="0" i="1" smtClean="0"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13" y="6231594"/>
                <a:ext cx="1981200" cy="1104900"/>
              </a:xfrm>
              <a:prstGeom prst="rect">
                <a:avLst/>
              </a:prstGeom>
              <a:blipFill rotWithShape="1">
                <a:blip r:embed="rId4"/>
                <a:stretch>
                  <a:fillRect l="-608" r="-3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4057650" y="4778634"/>
            <a:ext cx="2434293" cy="100304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 BVP to get displacements at selected points (nodes)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043032" y="6110287"/>
            <a:ext cx="2434293" cy="15906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From nodal displacements</a:t>
            </a:r>
            <a:r>
              <a:rPr lang="en-US" smtClean="0"/>
              <a:t>, calculate </a:t>
            </a:r>
            <a:r>
              <a:rPr lang="en-US" dirty="0" smtClean="0"/>
              <a:t>strain and stress at any point in bar</a:t>
            </a:r>
            <a:endParaRPr lang="en-US" dirty="0"/>
          </a:p>
        </p:txBody>
      </p:sp>
      <p:cxnSp>
        <p:nvCxnSpPr>
          <p:cNvPr id="57" name="Straight Arrow Connector 56"/>
          <p:cNvCxnSpPr>
            <a:endCxn id="35" idx="0"/>
          </p:cNvCxnSpPr>
          <p:nvPr/>
        </p:nvCxnSpPr>
        <p:spPr>
          <a:xfrm>
            <a:off x="5274796" y="4533900"/>
            <a:ext cx="1" cy="2447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262231" y="5800726"/>
            <a:ext cx="0" cy="34289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confluence.cornell.edu/download/attachments/124958720/tut1+displacement.png?version=2&amp;modificationDate=13147204160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8001000"/>
            <a:ext cx="2338717" cy="73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8" name="Straight Arrow Connector 67"/>
          <p:cNvCxnSpPr/>
          <p:nvPr/>
        </p:nvCxnSpPr>
        <p:spPr>
          <a:xfrm>
            <a:off x="5227008" y="7694840"/>
            <a:ext cx="0" cy="3061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82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7" grpId="0" animBg="1"/>
      <p:bldP spid="175" grpId="0" animBg="1"/>
      <p:bldP spid="176" grpId="0" animBg="1"/>
      <p:bldP spid="177" grpId="0" animBg="1"/>
      <p:bldP spid="178" grpId="0" animBg="1"/>
      <p:bldP spid="185" grpId="0"/>
      <p:bldP spid="186" grpId="0"/>
      <p:bldP spid="188" grpId="0" animBg="1"/>
      <p:bldP spid="31" grpId="0" animBg="1"/>
      <p:bldP spid="35" grpId="0" animBg="1"/>
      <p:bldP spid="4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94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</dc:creator>
  <cp:lastModifiedBy>rb88</cp:lastModifiedBy>
  <cp:revision>108</cp:revision>
  <cp:lastPrinted>2013-09-10T15:34:22Z</cp:lastPrinted>
  <dcterms:created xsi:type="dcterms:W3CDTF">2011-12-12T15:09:45Z</dcterms:created>
  <dcterms:modified xsi:type="dcterms:W3CDTF">2013-09-11T17:04:17Z</dcterms:modified>
</cp:coreProperties>
</file>