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2" r:id="rId2"/>
  </p:sldIdLst>
  <p:sldSz cx="6858000" cy="9144000" type="screen4x3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-2443" y="-14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82119" cy="464980"/>
          </a:xfrm>
          <a:prstGeom prst="rect">
            <a:avLst/>
          </a:prstGeom>
        </p:spPr>
        <p:txBody>
          <a:bodyPr vert="horz" lIns="91915" tIns="45958" rIns="91915" bIns="4595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1"/>
            <a:ext cx="2982119" cy="464980"/>
          </a:xfrm>
          <a:prstGeom prst="rect">
            <a:avLst/>
          </a:prstGeom>
        </p:spPr>
        <p:txBody>
          <a:bodyPr vert="horz" lIns="91915" tIns="45958" rIns="91915" bIns="45958" rtlCol="0"/>
          <a:lstStyle>
            <a:lvl1pPr algn="r">
              <a:defRPr sz="1200"/>
            </a:lvl1pPr>
          </a:lstStyle>
          <a:p>
            <a:fld id="{5F5672E9-D6C2-4A5E-AD13-41E7E7AFBA4D}" type="datetimeFigureOut">
              <a:rPr lang="en-US" smtClean="0"/>
              <a:t>9/11/2013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33600" y="696913"/>
            <a:ext cx="2614613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915" tIns="45958" rIns="91915" bIns="4595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16510"/>
            <a:ext cx="5505450" cy="4183220"/>
          </a:xfrm>
          <a:prstGeom prst="rect">
            <a:avLst/>
          </a:prstGeom>
        </p:spPr>
        <p:txBody>
          <a:bodyPr vert="horz" lIns="91915" tIns="45958" rIns="91915" bIns="45958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823"/>
            <a:ext cx="2982119" cy="464980"/>
          </a:xfrm>
          <a:prstGeom prst="rect">
            <a:avLst/>
          </a:prstGeom>
        </p:spPr>
        <p:txBody>
          <a:bodyPr vert="horz" lIns="91915" tIns="45958" rIns="91915" bIns="4595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823"/>
            <a:ext cx="2982119" cy="464980"/>
          </a:xfrm>
          <a:prstGeom prst="rect">
            <a:avLst/>
          </a:prstGeom>
        </p:spPr>
        <p:txBody>
          <a:bodyPr vert="horz" lIns="91915" tIns="45958" rIns="91915" bIns="45958" rtlCol="0" anchor="b"/>
          <a:lstStyle>
            <a:lvl1pPr algn="r">
              <a:defRPr sz="1200"/>
            </a:lvl1pPr>
          </a:lstStyle>
          <a:p>
            <a:fld id="{049666FB-8B89-44FF-8465-D88A7E2A8C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796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9666FB-8B89-44FF-8465-D88A7E2A8CF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222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40E4-5AA8-48C6-8468-266844349699}" type="datetimeFigureOut">
              <a:rPr lang="en-US" smtClean="0"/>
              <a:t>9/11/2013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3B977-4EED-4B7C-8DD9-B5DB3C913CB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40E4-5AA8-48C6-8468-266844349699}" type="datetimeFigureOut">
              <a:rPr lang="en-US" smtClean="0"/>
              <a:t>9/11/2013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3B977-4EED-4B7C-8DD9-B5DB3C913CB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6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6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40E4-5AA8-48C6-8468-266844349699}" type="datetimeFigureOut">
              <a:rPr lang="en-US" smtClean="0"/>
              <a:t>9/11/2013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3B977-4EED-4B7C-8DD9-B5DB3C913CB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40E4-5AA8-48C6-8468-266844349699}" type="datetimeFigureOut">
              <a:rPr lang="en-US" smtClean="0"/>
              <a:t>9/11/2013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3B977-4EED-4B7C-8DD9-B5DB3C913CB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40E4-5AA8-48C6-8468-266844349699}" type="datetimeFigureOut">
              <a:rPr lang="en-US" smtClean="0"/>
              <a:t>9/11/2013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3B977-4EED-4B7C-8DD9-B5DB3C913CB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40E4-5AA8-48C6-8468-266844349699}" type="datetimeFigureOut">
              <a:rPr lang="en-US" smtClean="0"/>
              <a:t>9/11/2013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3B977-4EED-4B7C-8DD9-B5DB3C913CB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1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0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0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40E4-5AA8-48C6-8468-266844349699}" type="datetimeFigureOut">
              <a:rPr lang="en-US" smtClean="0"/>
              <a:t>9/11/2013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3B977-4EED-4B7C-8DD9-B5DB3C913CB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40E4-5AA8-48C6-8468-266844349699}" type="datetimeFigureOut">
              <a:rPr lang="en-US" smtClean="0"/>
              <a:t>9/11/2013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3B977-4EED-4B7C-8DD9-B5DB3C913CB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40E4-5AA8-48C6-8468-266844349699}" type="datetimeFigureOut">
              <a:rPr lang="en-US" smtClean="0"/>
              <a:t>9/11/2013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3B977-4EED-4B7C-8DD9-B5DB3C913CB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8" y="364069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1" y="1913469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40E4-5AA8-48C6-8468-266844349699}" type="datetimeFigureOut">
              <a:rPr lang="en-US" smtClean="0"/>
              <a:t>9/11/2013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3B977-4EED-4B7C-8DD9-B5DB3C913CB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40E4-5AA8-48C6-8468-266844349699}" type="datetimeFigureOut">
              <a:rPr lang="en-US" smtClean="0"/>
              <a:t>9/11/2013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3B977-4EED-4B7C-8DD9-B5DB3C913CB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AC40E4-5AA8-48C6-8468-266844349699}" type="datetimeFigureOut">
              <a:rPr lang="en-US" smtClean="0"/>
              <a:t>9/11/2013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13B977-4EED-4B7C-8DD9-B5DB3C913CB7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ounded Rectangle 50"/>
          <p:cNvSpPr/>
          <p:nvPr/>
        </p:nvSpPr>
        <p:spPr>
          <a:xfrm>
            <a:off x="3864768" y="2574132"/>
            <a:ext cx="2824162" cy="6453188"/>
          </a:xfrm>
          <a:prstGeom prst="roundRect">
            <a:avLst/>
          </a:prstGeom>
          <a:solidFill>
            <a:srgbClr val="FFFF00">
              <a:alpha val="2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ounded Rectangle 26"/>
          <p:cNvSpPr/>
          <p:nvPr/>
        </p:nvSpPr>
        <p:spPr>
          <a:xfrm>
            <a:off x="257175" y="2552700"/>
            <a:ext cx="2409825" cy="5295900"/>
          </a:xfrm>
          <a:prstGeom prst="roundRect">
            <a:avLst/>
          </a:prstGeom>
          <a:solidFill>
            <a:srgbClr val="FFFF00">
              <a:alpha val="2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" name="Rectangle 174"/>
          <p:cNvSpPr/>
          <p:nvPr/>
        </p:nvSpPr>
        <p:spPr>
          <a:xfrm>
            <a:off x="2266950" y="209550"/>
            <a:ext cx="1943100" cy="638175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Bar in  tension</a:t>
            </a:r>
            <a:endParaRPr lang="en-US" dirty="0"/>
          </a:p>
        </p:txBody>
      </p:sp>
      <p:sp>
        <p:nvSpPr>
          <p:cNvPr id="176" name="Rectangle 175"/>
          <p:cNvSpPr/>
          <p:nvPr/>
        </p:nvSpPr>
        <p:spPr>
          <a:xfrm>
            <a:off x="4171949" y="3762375"/>
            <a:ext cx="2209800" cy="762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Divide domain into elements</a:t>
            </a:r>
            <a:endParaRPr lang="en-US" dirty="0"/>
          </a:p>
        </p:txBody>
      </p:sp>
      <p:sp>
        <p:nvSpPr>
          <p:cNvPr id="177" name="Rectangle 176"/>
          <p:cNvSpPr/>
          <p:nvPr/>
        </p:nvSpPr>
        <p:spPr>
          <a:xfrm>
            <a:off x="1714500" y="1323975"/>
            <a:ext cx="3048000" cy="10668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Mathematical model: Equilibrium </a:t>
            </a:r>
            <a:r>
              <a:rPr lang="en-US" dirty="0" err="1" smtClean="0"/>
              <a:t>eqs</a:t>
            </a:r>
            <a:r>
              <a:rPr lang="en-US" dirty="0" smtClean="0"/>
              <a:t>. + BCs (BVP</a:t>
            </a:r>
            <a:r>
              <a:rPr lang="en-US" b="1" dirty="0" smtClean="0"/>
              <a:t>)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8" name="Rectangle 177"/>
              <p:cNvSpPr/>
              <p:nvPr/>
            </p:nvSpPr>
            <p:spPr>
              <a:xfrm>
                <a:off x="361950" y="3771899"/>
                <a:ext cx="2196193" cy="2009777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Additional assumptions: </a:t>
                </a:r>
              </a:p>
              <a:p>
                <a:pPr algn="ctr"/>
                <a:r>
                  <a:rPr lang="en-US" dirty="0" smtClean="0"/>
                  <a:t>1. Load is distributed over entire right boundary</a:t>
                </a:r>
              </a:p>
              <a:p>
                <a:pPr algn="ctr"/>
                <a:r>
                  <a:rPr lang="en-US" dirty="0" smtClean="0"/>
                  <a:t>2.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𝜏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𝑥𝑦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=0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78" name="Rectangle 17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950" y="3771899"/>
                <a:ext cx="2196193" cy="2009777"/>
              </a:xfrm>
              <a:prstGeom prst="rect">
                <a:avLst/>
              </a:prstGeom>
              <a:blipFill rotWithShape="1">
                <a:blip r:embed="rId3"/>
                <a:stretch>
                  <a:fillRect l="-548" r="-1644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0" name="Straight Arrow Connector 179"/>
          <p:cNvCxnSpPr>
            <a:stCxn id="175" idx="2"/>
            <a:endCxn id="177" idx="0"/>
          </p:cNvCxnSpPr>
          <p:nvPr/>
        </p:nvCxnSpPr>
        <p:spPr>
          <a:xfrm>
            <a:off x="3238500" y="847725"/>
            <a:ext cx="0" cy="47625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Arrow Connector 180"/>
          <p:cNvCxnSpPr>
            <a:stCxn id="177" idx="2"/>
            <a:endCxn id="178" idx="0"/>
          </p:cNvCxnSpPr>
          <p:nvPr/>
        </p:nvCxnSpPr>
        <p:spPr>
          <a:xfrm flipH="1">
            <a:off x="1460047" y="2390775"/>
            <a:ext cx="1778453" cy="1381124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Straight Arrow Connector 181"/>
          <p:cNvCxnSpPr>
            <a:stCxn id="177" idx="2"/>
            <a:endCxn id="176" idx="0"/>
          </p:cNvCxnSpPr>
          <p:nvPr/>
        </p:nvCxnSpPr>
        <p:spPr>
          <a:xfrm>
            <a:off x="3238500" y="2390775"/>
            <a:ext cx="2038349" cy="137160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5" name="TextBox 184"/>
          <p:cNvSpPr txBox="1"/>
          <p:nvPr/>
        </p:nvSpPr>
        <p:spPr>
          <a:xfrm>
            <a:off x="361950" y="2630269"/>
            <a:ext cx="190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Solve using </a:t>
            </a:r>
            <a:r>
              <a:rPr lang="en-US" b="1" dirty="0"/>
              <a:t>h</a:t>
            </a:r>
            <a:r>
              <a:rPr lang="en-US" b="1" dirty="0" smtClean="0"/>
              <a:t>and calculations</a:t>
            </a:r>
            <a:endParaRPr lang="en-US" b="1" dirty="0"/>
          </a:p>
        </p:txBody>
      </p:sp>
      <p:sp>
        <p:nvSpPr>
          <p:cNvPr id="186" name="TextBox 185"/>
          <p:cNvSpPr txBox="1"/>
          <p:nvPr/>
        </p:nvSpPr>
        <p:spPr>
          <a:xfrm>
            <a:off x="4376408" y="2630267"/>
            <a:ext cx="22955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Solve numerically using ANSYS</a:t>
            </a:r>
            <a:endParaRPr lang="en-US" b="1" dirty="0"/>
          </a:p>
        </p:txBody>
      </p:sp>
      <p:sp>
        <p:nvSpPr>
          <p:cNvPr id="188" name="TextBox 187"/>
          <p:cNvSpPr txBox="1"/>
          <p:nvPr/>
        </p:nvSpPr>
        <p:spPr>
          <a:xfrm>
            <a:off x="2667000" y="7048500"/>
            <a:ext cx="1180771" cy="1477328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B050"/>
                </a:solidFill>
              </a:rPr>
              <a:t>Compare analytical and numerical solutions</a:t>
            </a:r>
            <a:endParaRPr lang="en-US" b="1" dirty="0">
              <a:solidFill>
                <a:srgbClr val="00B050"/>
              </a:solidFill>
            </a:endParaRPr>
          </a:p>
        </p:txBody>
      </p:sp>
      <p:cxnSp>
        <p:nvCxnSpPr>
          <p:cNvPr id="211" name="Straight Arrow Connector 210"/>
          <p:cNvCxnSpPr>
            <a:stCxn id="178" idx="2"/>
            <a:endCxn id="31" idx="0"/>
          </p:cNvCxnSpPr>
          <p:nvPr/>
        </p:nvCxnSpPr>
        <p:spPr>
          <a:xfrm>
            <a:off x="1460047" y="5781676"/>
            <a:ext cx="11566" cy="44991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0" name="Straight Arrow Connector 269"/>
          <p:cNvCxnSpPr>
            <a:stCxn id="31" idx="3"/>
            <a:endCxn id="47" idx="1"/>
          </p:cNvCxnSpPr>
          <p:nvPr/>
        </p:nvCxnSpPr>
        <p:spPr>
          <a:xfrm>
            <a:off x="2462213" y="6784044"/>
            <a:ext cx="1580819" cy="121581"/>
          </a:xfrm>
          <a:prstGeom prst="straightConnector1">
            <a:avLst/>
          </a:prstGeom>
          <a:ln w="38100">
            <a:solidFill>
              <a:srgbClr val="00B05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1" name="Rectangle 30"/>
              <p:cNvSpPr/>
              <p:nvPr/>
            </p:nvSpPr>
            <p:spPr>
              <a:xfrm>
                <a:off x="481013" y="6231594"/>
                <a:ext cx="1981200" cy="11049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Analytical Solution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𝜎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𝑥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𝑃</m:t>
                      </m:r>
                      <m:r>
                        <a:rPr lang="en-US" b="0" i="1" smtClean="0">
                          <a:latin typeface="Cambria Math"/>
                        </a:rPr>
                        <m:t>/(</m:t>
                      </m:r>
                      <m:r>
                        <a:rPr lang="en-US" b="0" i="1" smtClean="0">
                          <a:latin typeface="Cambria Math"/>
                        </a:rPr>
                        <m:t>𝐻</m:t>
                      </m:r>
                      <m:r>
                        <a:rPr lang="en-US" b="0" i="1" smtClean="0"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latin typeface="Cambria Math"/>
                        </a:rPr>
                        <m:t>𝑡</m:t>
                      </m:r>
                      <m:r>
                        <a:rPr lang="en-US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b="0" dirty="0" smtClean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𝜎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𝑦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1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013" y="6231594"/>
                <a:ext cx="1981200" cy="1104900"/>
              </a:xfrm>
              <a:prstGeom prst="rect">
                <a:avLst/>
              </a:prstGeom>
              <a:blipFill rotWithShape="1">
                <a:blip r:embed="rId4"/>
                <a:stretch>
                  <a:fillRect l="-608" r="-304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Rectangle 34"/>
          <p:cNvSpPr/>
          <p:nvPr/>
        </p:nvSpPr>
        <p:spPr>
          <a:xfrm>
            <a:off x="4057650" y="4778634"/>
            <a:ext cx="2434293" cy="100304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Solve BVP to get displacements at selected points (nodes)</a:t>
            </a:r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043032" y="6110287"/>
            <a:ext cx="2434293" cy="1590675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From nodal displacements</a:t>
            </a:r>
            <a:r>
              <a:rPr lang="en-US" smtClean="0"/>
              <a:t>, calculate </a:t>
            </a:r>
            <a:r>
              <a:rPr lang="en-US" dirty="0" smtClean="0"/>
              <a:t>strain and stress at any point in bar</a:t>
            </a:r>
            <a:endParaRPr lang="en-US" dirty="0"/>
          </a:p>
        </p:txBody>
      </p:sp>
      <p:cxnSp>
        <p:nvCxnSpPr>
          <p:cNvPr id="57" name="Straight Arrow Connector 56"/>
          <p:cNvCxnSpPr>
            <a:endCxn id="35" idx="0"/>
          </p:cNvCxnSpPr>
          <p:nvPr/>
        </p:nvCxnSpPr>
        <p:spPr>
          <a:xfrm>
            <a:off x="5274796" y="4533900"/>
            <a:ext cx="1" cy="244734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>
            <a:off x="5262231" y="5800726"/>
            <a:ext cx="0" cy="34289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https://confluence.cornell.edu/download/attachments/124958720/tut1+displacement.png?version=2&amp;modificationDate=131472041600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650" y="8001000"/>
            <a:ext cx="2338717" cy="735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8" name="Straight Arrow Connector 67"/>
          <p:cNvCxnSpPr/>
          <p:nvPr/>
        </p:nvCxnSpPr>
        <p:spPr>
          <a:xfrm>
            <a:off x="5227008" y="7694840"/>
            <a:ext cx="0" cy="30616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4828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27" grpId="0" animBg="1"/>
      <p:bldP spid="175" grpId="0" animBg="1"/>
      <p:bldP spid="176" grpId="0" animBg="1"/>
      <p:bldP spid="177" grpId="0" animBg="1"/>
      <p:bldP spid="178" grpId="0" animBg="1"/>
      <p:bldP spid="185" grpId="0"/>
      <p:bldP spid="186" grpId="0"/>
      <p:bldP spid="188" grpId="0" animBg="1"/>
      <p:bldP spid="31" grpId="0" animBg="1"/>
      <p:bldP spid="35" grpId="0" animBg="1"/>
      <p:bldP spid="4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414</TotalTime>
  <Words>94</Words>
  <Application>Microsoft Office PowerPoint</Application>
  <PresentationFormat>On-screen Show (4:3)</PresentationFormat>
  <Paragraphs>15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Ben</dc:creator>
  <cp:lastModifiedBy>rb88</cp:lastModifiedBy>
  <cp:revision>108</cp:revision>
  <cp:lastPrinted>2013-09-10T15:34:22Z</cp:lastPrinted>
  <dcterms:created xsi:type="dcterms:W3CDTF">2011-12-12T15:09:45Z</dcterms:created>
  <dcterms:modified xsi:type="dcterms:W3CDTF">2013-09-11T17:04:17Z</dcterms:modified>
</cp:coreProperties>
</file>