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slides/slide58.xml" ContentType="application/vnd.openxmlformats-officedocument.presentationml.slide+xml"/>
  <Override PartName="/ppt/tags/tag8.xml" ContentType="application/vnd.openxmlformats-officedocument.presentationml.tags+xml"/>
  <Override PartName="/ppt/notesSlides/notesSlide2.xml" ContentType="application/vnd.openxmlformats-officedocument.presentationml.notesSlide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36.xml" ContentType="application/vnd.openxmlformats-officedocument.presentationml.slide+xml"/>
  <Override PartName="/ppt/slides/slide54.xml" ContentType="application/vnd.openxmlformats-officedocument.presentationml.slide+xml"/>
  <Override PartName="/ppt/slideLayouts/slideLayout6.xml" ContentType="application/vnd.openxmlformats-officedocument.presentationml.slideLayout+xml"/>
  <Override PartName="/ppt/tags/tag4.xml" ContentType="application/vnd.openxmlformats-officedocument.presentationml.tags+xml"/>
  <Override PartName="/ppt/slides/slide25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slides/slide61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tags/tag16.xml" ContentType="application/vnd.openxmlformats-officedocument.presentationml.tags+xml"/>
  <Override PartName="/ppt/tags/tag18.xml" ContentType="application/vnd.openxmlformats-officedocument.presentationml.tags+xml"/>
  <Override PartName="/ppt/tags/tag14.xml" ContentType="application/vnd.openxmlformats-officedocument.presentationml.tags+xml"/>
  <Override PartName="/ppt/tags/tag12.xml" ContentType="application/vnd.openxmlformats-officedocument.presentationml.tag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slides/slide5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21.xml" ContentType="application/vnd.openxmlformats-officedocument.presentationml.tag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s/slide57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slides/slide55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tags/tag5.xml" ContentType="application/vnd.openxmlformats-officedocument.presentationml.tag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Override PartName="/ppt/slides/slide53.xml" ContentType="application/vnd.openxmlformats-officedocument.presentationml.slide+xml"/>
  <Override PartName="/ppt/slides/slide62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tags/tag3.xml" ContentType="application/vnd.openxmlformats-officedocument.presentationml.tags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s/slide51.xml" ContentType="application/vnd.openxmlformats-officedocument.presentationml.slide+xml"/>
  <Override PartName="/ppt/slides/slide60.xml" ContentType="application/vnd.openxmlformats-officedocument.presentationml.slide+xml"/>
  <Override PartName="/ppt/slideLayouts/slideLayout1.xml" ContentType="application/vnd.openxmlformats-officedocument.presentationml.slideLayout+xml"/>
  <Override PartName="/ppt/tags/tag1.xml" ContentType="application/vnd.openxmlformats-officedocument.presentationml.tags+xml"/>
  <Override PartName="/ppt/tags/tag19.xml" ContentType="application/vnd.openxmlformats-officedocument.presentationml.tags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slideLayouts/slideLayout12.xml" ContentType="application/vnd.openxmlformats-officedocument.presentationml.slideLayout+xml"/>
  <Override PartName="/ppt/tags/tag17.xml" ContentType="application/vnd.openxmlformats-officedocument.presentationml.tags+xml"/>
  <Override PartName="/ppt/slideLayouts/slideLayout10.xml" ContentType="application/vnd.openxmlformats-officedocument.presentationml.slideLayout+xml"/>
  <Override PartName="/ppt/tags/tag15.xml" ContentType="application/vnd.openxmlformats-officedocument.presentationml.tags+xml"/>
  <Override PartName="/ppt/tags/tag13.xml" ContentType="application/vnd.openxmlformats-officedocument.presentationml.tags+xml"/>
  <Override PartName="/ppt/tags/tag22.xml" ContentType="application/vnd.openxmlformats-officedocument.presentationml.tags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tags/tag11.xml" ContentType="application/vnd.openxmlformats-officedocument.presentationml.tags+xml"/>
  <Override PartName="/ppt/tags/tag20.xml" ContentType="application/vnd.openxmlformats-officedocument.presentationml.tag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s/slide56.xml" ContentType="application/vnd.openxmlformats-officedocument.presentationml.slide+xml"/>
  <Override PartName="/ppt/slideLayouts/slideLayout8.xml" ContentType="application/vnd.openxmlformats-officedocument.presentationml.slideLayout+xml"/>
  <Override PartName="/ppt/tags/tag6.xml" ContentType="application/vnd.openxmlformats-officedocument.presentationml.tags+xml"/>
  <Override PartName="/ppt/slideMasters/slideMaster1.xml" ContentType="application/vnd.openxmlformats-officedocument.presentationml.slideMaster+xml"/>
  <Override PartName="/ppt/slides/slide27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34.xml" ContentType="application/vnd.openxmlformats-officedocument.presentationml.slide+xml"/>
  <Override PartName="/ppt/slides/slide52.xml" ContentType="application/vnd.openxmlformats-officedocument.presentationml.slide+xml"/>
  <Override PartName="/ppt/slides/slide63.xml" ContentType="application/vnd.openxmlformats-officedocument.presentationml.slide+xml"/>
  <Override PartName="/ppt/tags/tag2.xml" ContentType="application/vnd.openxmlformats-officedocument.presentationml.tags+xml"/>
  <Default Extension="rels" ContentType="application/vnd.openxmlformats-package.relationship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5"/>
  </p:notesMasterIdLst>
  <p:sldIdLst>
    <p:sldId id="262" r:id="rId2"/>
    <p:sldId id="263" r:id="rId3"/>
    <p:sldId id="264" r:id="rId4"/>
    <p:sldId id="345" r:id="rId5"/>
    <p:sldId id="265" r:id="rId6"/>
    <p:sldId id="266" r:id="rId7"/>
    <p:sldId id="346" r:id="rId8"/>
    <p:sldId id="347" r:id="rId9"/>
    <p:sldId id="348" r:id="rId10"/>
    <p:sldId id="274" r:id="rId11"/>
    <p:sldId id="344" r:id="rId12"/>
    <p:sldId id="349" r:id="rId13"/>
    <p:sldId id="350" r:id="rId14"/>
    <p:sldId id="351" r:id="rId15"/>
    <p:sldId id="352" r:id="rId16"/>
    <p:sldId id="353" r:id="rId17"/>
    <p:sldId id="354" r:id="rId18"/>
    <p:sldId id="355" r:id="rId19"/>
    <p:sldId id="356" r:id="rId20"/>
    <p:sldId id="357" r:id="rId21"/>
    <p:sldId id="358" r:id="rId22"/>
    <p:sldId id="359" r:id="rId23"/>
    <p:sldId id="360" r:id="rId24"/>
    <p:sldId id="361" r:id="rId25"/>
    <p:sldId id="362" r:id="rId26"/>
    <p:sldId id="363" r:id="rId27"/>
    <p:sldId id="364" r:id="rId28"/>
    <p:sldId id="365" r:id="rId29"/>
    <p:sldId id="366" r:id="rId30"/>
    <p:sldId id="367" r:id="rId31"/>
    <p:sldId id="368" r:id="rId32"/>
    <p:sldId id="369" r:id="rId33"/>
    <p:sldId id="370" r:id="rId34"/>
    <p:sldId id="371" r:id="rId35"/>
    <p:sldId id="372" r:id="rId36"/>
    <p:sldId id="373" r:id="rId37"/>
    <p:sldId id="374" r:id="rId38"/>
    <p:sldId id="375" r:id="rId39"/>
    <p:sldId id="376" r:id="rId40"/>
    <p:sldId id="377" r:id="rId41"/>
    <p:sldId id="378" r:id="rId42"/>
    <p:sldId id="379" r:id="rId43"/>
    <p:sldId id="380" r:id="rId44"/>
    <p:sldId id="381" r:id="rId45"/>
    <p:sldId id="317" r:id="rId46"/>
    <p:sldId id="318" r:id="rId47"/>
    <p:sldId id="319" r:id="rId48"/>
    <p:sldId id="320" r:id="rId49"/>
    <p:sldId id="321" r:id="rId50"/>
    <p:sldId id="322" r:id="rId51"/>
    <p:sldId id="323" r:id="rId52"/>
    <p:sldId id="324" r:id="rId53"/>
    <p:sldId id="325" r:id="rId54"/>
    <p:sldId id="382" r:id="rId55"/>
    <p:sldId id="383" r:id="rId56"/>
    <p:sldId id="384" r:id="rId57"/>
    <p:sldId id="330" r:id="rId58"/>
    <p:sldId id="385" r:id="rId59"/>
    <p:sldId id="386" r:id="rId60"/>
    <p:sldId id="334" r:id="rId61"/>
    <p:sldId id="387" r:id="rId62"/>
    <p:sldId id="336" r:id="rId63"/>
    <p:sldId id="316" r:id="rId6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0" autoAdjust="0"/>
    <p:restoredTop sz="94714" autoAdjust="0"/>
  </p:normalViewPr>
  <p:slideViewPr>
    <p:cSldViewPr>
      <p:cViewPr varScale="1">
        <p:scale>
          <a:sx n="67" d="100"/>
          <a:sy n="67" d="100"/>
        </p:scale>
        <p:origin x="-1152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53" d="100"/>
          <a:sy n="53" d="100"/>
        </p:scale>
        <p:origin x="-1824" y="-8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98D75-3E7B-443E-9FBD-B806BE3640DA}" type="datetimeFigureOut">
              <a:rPr lang="en-US" smtClean="0"/>
              <a:pPr/>
              <a:t>11/16/2009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F99F11-A6C2-4503-A626-8910C089FF64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Will start with UI – blaze through since</a:t>
            </a:r>
            <a:r>
              <a:rPr lang="en-US" baseline="0" dirty="0" smtClean="0"/>
              <a:t> they’ve seen this earlier in the presentation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99F11-A6C2-4503-A626-8910C089FF64}" type="slidenum">
              <a:rPr lang="en-US" smtClean="0"/>
              <a:pPr/>
              <a:t>48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eaLnBrk="1" hangingPunct="1">
              <a:lnSpc>
                <a:spcPct val="90000"/>
              </a:lnSpc>
            </a:pPr>
            <a:r>
              <a:rPr lang="en-US" dirty="0" smtClean="0"/>
              <a:t>Removed </a:t>
            </a:r>
            <a:r>
              <a:rPr lang="en-US" dirty="0" err="1" smtClean="0"/>
              <a:t>prev</a:t>
            </a:r>
            <a:r>
              <a:rPr lang="en-US" baseline="0" dirty="0" smtClean="0"/>
              <a:t> slide notes:</a:t>
            </a:r>
            <a:br>
              <a:rPr lang="en-US" baseline="0" dirty="0" smtClean="0"/>
            </a:br>
            <a:r>
              <a:rPr lang="en-US" dirty="0" smtClean="0"/>
              <a:t>Initial KC/</a:t>
            </a:r>
            <a:r>
              <a:rPr lang="en-US" dirty="0" err="1" smtClean="0"/>
              <a:t>Coeus</a:t>
            </a:r>
            <a:r>
              <a:rPr lang="en-US" dirty="0" smtClean="0"/>
              <a:t> Gap Analysis Spring 2007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Functional and Technical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err="1" smtClean="0"/>
              <a:t>Coeus</a:t>
            </a:r>
            <a:r>
              <a:rPr lang="en-US" dirty="0" smtClean="0"/>
              <a:t> Workflow configuration is significantly different than the KEW configuration we were starting with</a:t>
            </a:r>
          </a:p>
          <a:p>
            <a:pPr eaLnBrk="1" hangingPunct="1">
              <a:lnSpc>
                <a:spcPct val="90000"/>
              </a:lnSpc>
            </a:pPr>
            <a:r>
              <a:rPr lang="en-US" dirty="0" smtClean="0"/>
              <a:t>There were also some areas of </a:t>
            </a:r>
            <a:r>
              <a:rPr lang="en-US" dirty="0" err="1" smtClean="0"/>
              <a:t>Coeus</a:t>
            </a:r>
            <a:r>
              <a:rPr lang="en-US" dirty="0" smtClean="0"/>
              <a:t> Workflow functionality that KEW couldn’t provide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FF99F11-A6C2-4503-A626-8910C089FF64}" type="slidenum">
              <a:rPr lang="en-US" smtClean="0"/>
              <a:pPr/>
              <a:t>62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26" name="Picture 2" descr="C:\Documents and Settings\batiste\Desktop\Copy of kualistudent\images\stockphotos\puzzle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43240" y="597673"/>
            <a:ext cx="3000396" cy="2983727"/>
          </a:xfrm>
          <a:prstGeom prst="rect">
            <a:avLst/>
          </a:prstGeom>
          <a:noFill/>
          <a:effectLst>
            <a:softEdge rad="101600"/>
          </a:effectLst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38200" y="3707202"/>
            <a:ext cx="6858000" cy="921948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0034" y="1571612"/>
            <a:ext cx="3008313" cy="92869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1571612"/>
            <a:ext cx="5111750" cy="45545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571744"/>
            <a:ext cx="3008313" cy="355441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5918" y="5000636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85918" y="1500174"/>
            <a:ext cx="5486400" cy="3429024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85918" y="5572140"/>
            <a:ext cx="5486400" cy="41911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9" name="Title 1"/>
          <p:cNvSpPr txBox="1">
            <a:spLocks/>
          </p:cNvSpPr>
          <p:nvPr userDrawn="1"/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smtClean="0">
                <a:ln>
                  <a:noFill/>
                </a:ln>
                <a:solidFill>
                  <a:schemeClr val="accent2">
                    <a:lumMod val="75000"/>
                  </a:schemeClr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Click to edit Master title style</a:t>
            </a:r>
            <a:endParaRPr kumimoji="0" lang="en-US" sz="4400" b="0" i="0" u="none" strike="noStrike" kern="1200" cap="none" spc="0" normalizeH="0" baseline="0" noProof="0" dirty="0" smtClean="0">
              <a:ln>
                <a:noFill/>
              </a:ln>
              <a:solidFill>
                <a:schemeClr val="accent2">
                  <a:lumMod val="75000"/>
                </a:schemeClr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not 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2854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1026" name="Picture 2" descr="C:\Documents and Settings\batiste\Desktop\Copy of kualistudent\images\stockphotos\standinggroup_vision.jp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488" y="1142984"/>
            <a:ext cx="3214710" cy="2438746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657600"/>
            <a:ext cx="5201188" cy="950062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9" name="Picture 3" descr="C:\Documents and Settings\batiste\Desktop\RICE - software development simplified.jpg"/>
          <p:cNvPicPr>
            <a:picLocks noChangeAspect="1" noChangeArrowheads="1"/>
          </p:cNvPicPr>
          <p:nvPr userDrawn="1"/>
        </p:nvPicPr>
        <p:blipFill>
          <a:blip r:embed="rId2" cstate="print"/>
          <a:srcRect l="66667" b="22113"/>
          <a:stretch>
            <a:fillRect/>
          </a:stretch>
        </p:blipFill>
        <p:spPr bwMode="auto">
          <a:xfrm>
            <a:off x="3571869" y="1000108"/>
            <a:ext cx="2012170" cy="1714512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8093" y="3689350"/>
            <a:ext cx="5231707" cy="8826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4101" name="Picture 5" descr="C:\Documents and Settings\batiste\Local Settings\Temporary Internet Files\Content.IE5\6Q68P6JW\MCj04339200000[1].png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86116" y="857232"/>
            <a:ext cx="2643206" cy="2643206"/>
          </a:xfrm>
          <a:prstGeom prst="rect">
            <a:avLst/>
          </a:prstGeom>
          <a:noFill/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2551" y="3657600"/>
            <a:ext cx="5770649" cy="8509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 userDrawn="1"/>
        </p:nvSpPr>
        <p:spPr>
          <a:xfrm>
            <a:off x="142844" y="142852"/>
            <a:ext cx="8858312" cy="6500858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accent2">
                <a:lumMod val="40000"/>
                <a:lumOff val="60000"/>
              </a:schemeClr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362109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4348" y="5143512"/>
            <a:ext cx="8229600" cy="868346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657600" y="1066800"/>
            <a:ext cx="1892300" cy="1905000"/>
          </a:xfrm>
          <a:prstGeom prst="rect">
            <a:avLst/>
          </a:prstGeom>
          <a:effectLst>
            <a:softEdge rad="63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62000" y="3657600"/>
            <a:ext cx="4288255" cy="89535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3" name="Footer Placeholder 12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US" smtClean="0"/>
              <a:t>Click to add presentation title, date, occasion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142844" y="219068"/>
            <a:ext cx="8858312" cy="1000132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lumMod val="40000"/>
                <a:lumOff val="6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 userDrawn="1"/>
        </p:nvSpPr>
        <p:spPr>
          <a:xfrm>
            <a:off x="142844" y="1357298"/>
            <a:ext cx="8858312" cy="5357850"/>
          </a:xfrm>
          <a:prstGeom prst="roundRect">
            <a:avLst>
              <a:gd name="adj" fmla="val 2445"/>
            </a:avLst>
          </a:prstGeom>
          <a:solidFill>
            <a:schemeClr val="bg1"/>
          </a:solidFill>
          <a:ln>
            <a:solidFill>
              <a:schemeClr val="bg1"/>
            </a:solidFill>
          </a:ln>
          <a:effectLst>
            <a:glow rad="63500">
              <a:schemeClr val="accent2">
                <a:lumMod val="60000"/>
                <a:lumOff val="40000"/>
              </a:schemeClr>
            </a:glow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cxnSp>
        <p:nvCxnSpPr>
          <p:cNvPr id="12" name="Straight Connector 11"/>
          <p:cNvCxnSpPr/>
          <p:nvPr/>
        </p:nvCxnSpPr>
        <p:spPr>
          <a:xfrm>
            <a:off x="428596" y="6072206"/>
            <a:ext cx="8286808" cy="1588"/>
          </a:xfrm>
          <a:prstGeom prst="line">
            <a:avLst/>
          </a:prstGeom>
          <a:ln w="28575"/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</p:cxnSp>
      <p:sp>
        <p:nvSpPr>
          <p:cNvPr id="16" name="Footer Placeholder 15"/>
          <p:cNvSpPr>
            <a:spLocks noGrp="1"/>
          </p:cNvSpPr>
          <p:nvPr>
            <p:ph type="ftr" sz="quarter" idx="3"/>
          </p:nvPr>
        </p:nvSpPr>
        <p:spPr>
          <a:xfrm>
            <a:off x="5357818" y="6215082"/>
            <a:ext cx="33242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Click to add presentation title, date, occasion</a:t>
            </a:r>
            <a:endParaRPr lang="en-US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15" cstate="print"/>
          <a:stretch>
            <a:fillRect/>
          </a:stretch>
        </p:blipFill>
        <p:spPr>
          <a:xfrm>
            <a:off x="457200" y="6170961"/>
            <a:ext cx="4267200" cy="534638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8" r:id="rId2"/>
    <p:sldLayoutId id="2147483659" r:id="rId3"/>
    <p:sldLayoutId id="2147483660" r:id="rId4"/>
    <p:sldLayoutId id="2147483661" r:id="rId5"/>
    <p:sldLayoutId id="2147483650" r:id="rId6"/>
    <p:sldLayoutId id="2147483652" r:id="rId7"/>
    <p:sldLayoutId id="2147483653" r:id="rId8"/>
    <p:sldLayoutId id="2147483654" r:id="rId9"/>
    <p:sldLayoutId id="2147483655" r:id="rId10"/>
    <p:sldLayoutId id="2147483656" r:id="rId11"/>
    <p:sldLayoutId id="2147483657" r:id="rId12"/>
    <p:sldLayoutId id="2147483649" r:id="rId13"/>
  </p:sldLayoutIdLst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2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tags" Target="../tags/tag2.xml"/><Relationship Id="rId1" Type="http://schemas.openxmlformats.org/officeDocument/2006/relationships/tags" Target="../tags/tag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6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6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pn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6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6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6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6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6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6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5.xml"/><Relationship Id="rId1" Type="http://schemas.openxmlformats.org/officeDocument/2006/relationships/tags" Target="../tags/tag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7.xml"/><Relationship Id="rId1" Type="http://schemas.openxmlformats.org/officeDocument/2006/relationships/tags" Target="../tags/tag6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4" Type="http://schemas.openxmlformats.org/officeDocument/2006/relationships/notesSlide" Target="../notesSlides/notesSlide1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6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6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1.xml"/><Relationship Id="rId1" Type="http://schemas.openxmlformats.org/officeDocument/2006/relationships/tags" Target="../tags/tag10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5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6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8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6.xml"/><Relationship Id="rId1" Type="http://schemas.openxmlformats.org/officeDocument/2006/relationships/tags" Target="../tags/tag19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0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1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2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3"/>
          <p:cNvSpPr>
            <a:spLocks noGrp="1" noChangeArrowheads="1"/>
          </p:cNvSpPr>
          <p:nvPr>
            <p:ph type="body" idx="1"/>
            <p:custDataLst>
              <p:tags r:id="rId1"/>
            </p:custDataLst>
          </p:nvPr>
        </p:nvSpPr>
        <p:spPr>
          <a:xfrm>
            <a:off x="838199" y="5791200"/>
            <a:ext cx="7656513" cy="381000"/>
          </a:xfrm>
        </p:spPr>
        <p:txBody>
          <a:bodyPr/>
          <a:lstStyle/>
          <a:p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Dan Dwyer</a:t>
            </a:r>
            <a:r>
              <a:rPr lang="en-US" sz="1600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Cornell University,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Lisa Oliva</a:t>
            </a:r>
            <a:r>
              <a:rPr lang="en-US" sz="16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Michigan State University , 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Chris </a:t>
            </a:r>
            <a:r>
              <a:rPr lang="en-US" sz="1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Denne</a:t>
            </a:r>
            <a:r>
              <a:rPr lang="en-US" sz="14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en-US" sz="10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Colorado State University</a:t>
            </a:r>
            <a:endParaRPr lang="en-US" sz="1000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3074" name="Rectangle 2"/>
          <p:cNvSpPr>
            <a:spLocks noGrp="1" noChangeArrowheads="1"/>
          </p:cNvSpPr>
          <p:nvPr>
            <p:ph type="title"/>
            <p:custDataLst>
              <p:tags r:id="rId2"/>
            </p:custDataLst>
          </p:nvPr>
        </p:nvSpPr>
        <p:spPr>
          <a:xfrm>
            <a:off x="714348" y="5257800"/>
            <a:ext cx="8229600" cy="6096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en-US" dirty="0" smtClean="0"/>
              <a:t>Kuali Coeus Workflow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eaLnBrk="1" hangingPunct="1"/>
            <a:r>
              <a:rPr lang="en-US" dirty="0" smtClean="0"/>
              <a:t>Protocol Routing Challenges</a:t>
            </a:r>
          </a:p>
        </p:txBody>
      </p:sp>
      <p:sp>
        <p:nvSpPr>
          <p:cNvPr id="1536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Generally simpler routing rules the proposal routing</a:t>
            </a:r>
          </a:p>
          <a:p>
            <a:pPr eaLnBrk="1" hangingPunct="1"/>
            <a:r>
              <a:rPr lang="en-US" sz="2800" dirty="0" smtClean="0"/>
              <a:t>However, a protocol may be routed many times during its lifecycle from researcher to IRB administrator to reviewer.</a:t>
            </a:r>
          </a:p>
          <a:p>
            <a:pPr eaLnBrk="1" hangingPunct="1"/>
            <a:r>
              <a:rPr lang="en-US" sz="2800" dirty="0" smtClean="0"/>
              <a:t>Interest in routing for some special reviews prior to or in parallel to routing to compliance office</a:t>
            </a:r>
          </a:p>
          <a:p>
            <a:pPr eaLnBrk="1" hangingPunct="1"/>
            <a:r>
              <a:rPr lang="en-US" sz="2800" dirty="0" smtClean="0"/>
              <a:t>Routing for review may involve some confidentiality issues not found with proposals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KC Workflow Analysis</a:t>
            </a:r>
          </a:p>
        </p:txBody>
      </p:sp>
      <p:sp>
        <p:nvSpPr>
          <p:cNvPr id="819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Develop use case that represents most common scenarios</a:t>
            </a:r>
          </a:p>
          <a:p>
            <a:pPr eaLnBrk="1" hangingPunct="1"/>
            <a:r>
              <a:rPr lang="en-US" smtClean="0"/>
              <a:t>Check use case among partner institutions</a:t>
            </a:r>
          </a:p>
          <a:p>
            <a:pPr eaLnBrk="1" hangingPunct="1"/>
            <a:r>
              <a:rPr lang="en-US" smtClean="0"/>
              <a:t>Test multiple scenarios during quality assurance testing</a:t>
            </a:r>
          </a:p>
          <a:p>
            <a:pPr eaLnBrk="1" hangingPunct="1"/>
            <a:r>
              <a:rPr lang="en-US" smtClean="0"/>
              <a:t>Recognition that implementing institutions will modify according to local needs – configurability is critical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n-US" sz="4000" dirty="0" smtClean="0"/>
              <a:t>KC ROUTING IMPLEMENTATION </a:t>
            </a:r>
            <a:r>
              <a:rPr lang="en-US" cap="none" dirty="0" smtClean="0"/>
              <a:t/>
            </a:r>
            <a:br>
              <a:rPr lang="en-US" cap="none" dirty="0" smtClean="0"/>
            </a:br>
            <a:endParaRPr lang="en-US" cap="non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Demonstrating Workflow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Workflow use case – where it all began</a:t>
            </a:r>
          </a:p>
          <a:p>
            <a:r>
              <a:rPr lang="en-US" dirty="0" smtClean="0"/>
              <a:t>Proposal search – initiating a detailed search</a:t>
            </a:r>
          </a:p>
          <a:p>
            <a:r>
              <a:rPr lang="en-US" dirty="0" smtClean="0"/>
              <a:t>Opening a proposal</a:t>
            </a:r>
          </a:p>
          <a:p>
            <a:r>
              <a:rPr lang="en-US" dirty="0" smtClean="0"/>
              <a:t>Submitting a proposal into  workflow</a:t>
            </a:r>
          </a:p>
          <a:p>
            <a:r>
              <a:rPr lang="en-US" dirty="0" smtClean="0"/>
              <a:t>Approval process– normal case </a:t>
            </a:r>
          </a:p>
          <a:p>
            <a:r>
              <a:rPr lang="en-US" dirty="0" smtClean="0"/>
              <a:t>Approval process – submission to sponsor before workflow has completed</a:t>
            </a:r>
          </a:p>
          <a:p>
            <a:r>
              <a:rPr lang="en-US" dirty="0" smtClean="0"/>
              <a:t>Disapproving a proposal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Workflow Use Case - Proposal</a:t>
            </a:r>
          </a:p>
        </p:txBody>
      </p:sp>
      <p:pic>
        <p:nvPicPr>
          <p:cNvPr id="9219" name="Content Placeholder 3" descr="Cornell Proposal Approval Workflow Sample2.gif"/>
          <p:cNvPicPr>
            <a:picLocks noGrp="1" noChangeAspect="1"/>
          </p:cNvPicPr>
          <p:nvPr>
            <p:ph idx="1"/>
          </p:nvPr>
        </p:nvPicPr>
        <p:blipFill>
          <a:blip r:embed="rId2" cstate="print"/>
          <a:srcRect b="50000"/>
          <a:stretch>
            <a:fillRect/>
          </a:stretch>
        </p:blipFill>
        <p:spPr>
          <a:xfrm>
            <a:off x="914400" y="1371600"/>
            <a:ext cx="2743200" cy="4410075"/>
          </a:xfrm>
        </p:spPr>
      </p:pic>
      <p:pic>
        <p:nvPicPr>
          <p:cNvPr id="9220" name="Content Placeholder 3" descr="Cornell Proposal Approval Workflow Sample2.gif"/>
          <p:cNvPicPr>
            <a:picLocks noChangeAspect="1"/>
          </p:cNvPicPr>
          <p:nvPr/>
        </p:nvPicPr>
        <p:blipFill>
          <a:blip r:embed="rId2" cstate="print"/>
          <a:srcRect t="50000"/>
          <a:stretch>
            <a:fillRect/>
          </a:stretch>
        </p:blipFill>
        <p:spPr bwMode="auto">
          <a:xfrm>
            <a:off x="4876800" y="1376363"/>
            <a:ext cx="2746375" cy="4414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4" name="Straight Connector 13"/>
          <p:cNvCxnSpPr>
            <a:stCxn id="8195" idx="2"/>
          </p:cNvCxnSpPr>
          <p:nvPr/>
        </p:nvCxnSpPr>
        <p:spPr>
          <a:xfrm rot="16200000" flipH="1">
            <a:off x="2166937" y="5900738"/>
            <a:ext cx="23812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2362200" y="6019800"/>
            <a:ext cx="1981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 rot="16200000" flipV="1">
            <a:off x="1905000" y="3581400"/>
            <a:ext cx="4800600" cy="7620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>
            <a:off x="4267200" y="1219200"/>
            <a:ext cx="1981200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Connector 35"/>
          <p:cNvCxnSpPr>
            <a:endCxn id="9220" idx="0"/>
          </p:cNvCxnSpPr>
          <p:nvPr/>
        </p:nvCxnSpPr>
        <p:spPr>
          <a:xfrm rot="16200000" flipH="1">
            <a:off x="6170613" y="1296987"/>
            <a:ext cx="157163" cy="15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Workflow Use Case - Initiation</a:t>
            </a:r>
          </a:p>
        </p:txBody>
      </p:sp>
      <p:sp>
        <p:nvSpPr>
          <p:cNvPr id="1024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Picture 3" descr="OSP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600200"/>
            <a:ext cx="8458200" cy="349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Workflow Use Case - Researcher</a:t>
            </a:r>
          </a:p>
        </p:txBody>
      </p:sp>
      <p:sp>
        <p:nvSpPr>
          <p:cNvPr id="1126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Picture 3" descr="PI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524000"/>
            <a:ext cx="8575675" cy="40814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Workflow Use Case - Department</a:t>
            </a:r>
          </a:p>
        </p:txBody>
      </p:sp>
      <p:sp>
        <p:nvSpPr>
          <p:cNvPr id="1229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Picture 3" descr="dept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1000" y="1219200"/>
            <a:ext cx="8382000" cy="4754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Workflow Use Case - College</a:t>
            </a:r>
          </a:p>
        </p:txBody>
      </p:sp>
      <p:sp>
        <p:nvSpPr>
          <p:cNvPr id="1331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Picture 3" descr="college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04800" y="1135063"/>
            <a:ext cx="8610600" cy="4891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Workflow Use Case - Completion</a:t>
            </a:r>
          </a:p>
        </p:txBody>
      </p:sp>
      <p:sp>
        <p:nvSpPr>
          <p:cNvPr id="14339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endParaRPr lang="en-US" smtClean="0"/>
          </a:p>
        </p:txBody>
      </p:sp>
      <p:pic>
        <p:nvPicPr>
          <p:cNvPr id="4" name="Picture 3" descr="OSP2.bmp"/>
          <p:cNvPicPr>
            <a:picLocks noChangeAspect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0" y="1066800"/>
            <a:ext cx="8694738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Agenda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KC Routing Requirements </a:t>
            </a:r>
          </a:p>
          <a:p>
            <a:pPr eaLnBrk="1" hangingPunct="1"/>
            <a:r>
              <a:rPr lang="en-US" dirty="0" smtClean="0"/>
              <a:t>KC Proposal Routing Implementation</a:t>
            </a:r>
          </a:p>
          <a:p>
            <a:r>
              <a:rPr lang="en-US" dirty="0" smtClean="0"/>
              <a:t>KC Workflow Technical Overview</a:t>
            </a:r>
          </a:p>
          <a:p>
            <a:pPr eaLnBrk="1" hangingPunct="1">
              <a:buNone/>
            </a:pP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Workflow Use Case – IRB Review</a:t>
            </a:r>
          </a:p>
        </p:txBody>
      </p:sp>
      <p:pic>
        <p:nvPicPr>
          <p:cNvPr id="1027" name="Picture 3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3000" y="1435695"/>
            <a:ext cx="2518202" cy="458410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8" name="Picture 4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53000" y="1405285"/>
            <a:ext cx="3200400" cy="45880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Searching for an existing Proposal</a:t>
            </a:r>
            <a:endParaRPr lang="en-US" dirty="0"/>
          </a:p>
        </p:txBody>
      </p:sp>
      <p:pic>
        <p:nvPicPr>
          <p:cNvPr id="4" name="Content Placeholder 3" descr="main menu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905360"/>
            <a:ext cx="8229600" cy="3915642"/>
          </a:xfrm>
          <a:ln w="6350"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1191768" y="2362200"/>
            <a:ext cx="914400" cy="316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Initiating a detailed search</a:t>
            </a:r>
            <a:endParaRPr lang="en-US" dirty="0"/>
          </a:p>
        </p:txBody>
      </p:sp>
      <p:pic>
        <p:nvPicPr>
          <p:cNvPr id="4" name="Content Placeholder 3" descr="detailed search_1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457200" y="1893888"/>
            <a:ext cx="8229600" cy="2605927"/>
          </a:xfrm>
          <a:ln w="6350">
            <a:solidFill>
              <a:schemeClr val="tx1"/>
            </a:solidFill>
          </a:ln>
        </p:spPr>
      </p:pic>
      <p:sp>
        <p:nvSpPr>
          <p:cNvPr id="5" name="Oval 4"/>
          <p:cNvSpPr/>
          <p:nvPr/>
        </p:nvSpPr>
        <p:spPr>
          <a:xfrm>
            <a:off x="3761232" y="2545080"/>
            <a:ext cx="914400" cy="316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4414" y="1893888"/>
            <a:ext cx="6735171" cy="403550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Detailed search</a:t>
            </a:r>
            <a:endParaRPr lang="en-US" dirty="0"/>
          </a:p>
        </p:txBody>
      </p:sp>
      <p:sp>
        <p:nvSpPr>
          <p:cNvPr id="5" name="Oval 4"/>
          <p:cNvSpPr/>
          <p:nvPr/>
        </p:nvSpPr>
        <p:spPr>
          <a:xfrm>
            <a:off x="3349752" y="5334819"/>
            <a:ext cx="1386840" cy="3169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Detailed search results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99310" y="1893888"/>
            <a:ext cx="7945380" cy="3953120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450760" y="5027739"/>
            <a:ext cx="8422783" cy="87078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905256" y="5468112"/>
            <a:ext cx="320040" cy="118872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2494" y="5478971"/>
            <a:ext cx="283424" cy="988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" name="Rectangle 7"/>
          <p:cNvSpPr/>
          <p:nvPr/>
        </p:nvSpPr>
        <p:spPr>
          <a:xfrm>
            <a:off x="6080760" y="5458968"/>
            <a:ext cx="502920" cy="146304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96000" y="5482971"/>
            <a:ext cx="405384" cy="1140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Opening the Proposal </a:t>
            </a:r>
            <a:endParaRPr lang="en-US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3627" y="1893888"/>
            <a:ext cx="7259216" cy="399584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4" name="Oval 3"/>
          <p:cNvSpPr/>
          <p:nvPr/>
        </p:nvSpPr>
        <p:spPr>
          <a:xfrm>
            <a:off x="5381150" y="2239907"/>
            <a:ext cx="2761861" cy="83975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4563" y="1893888"/>
            <a:ext cx="8434873" cy="369112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Submitting a proposal into Workflow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2953512" y="5193792"/>
            <a:ext cx="4087368" cy="2194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3502152" y="5312664"/>
            <a:ext cx="1069848" cy="25603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Proposal – submitted into Workflow</a:t>
            </a:r>
            <a:endParaRPr lang="en-US" dirty="0"/>
          </a:p>
        </p:txBody>
      </p:sp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2281" y="1893888"/>
            <a:ext cx="8259438" cy="364526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124131" y="5168226"/>
            <a:ext cx="145371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Oval 4"/>
          <p:cNvSpPr/>
          <p:nvPr/>
        </p:nvSpPr>
        <p:spPr>
          <a:xfrm>
            <a:off x="388713" y="3247053"/>
            <a:ext cx="2331720" cy="41148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approver – action list</a:t>
            </a:r>
            <a:endParaRPr lang="en-US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14890" y="1893888"/>
            <a:ext cx="7114219" cy="413196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2267712" y="5276088"/>
            <a:ext cx="6016752" cy="6217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First approver – open proposal to review</a:t>
            </a:r>
            <a:endParaRPr lang="en-US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87791" y="1893888"/>
            <a:ext cx="5968418" cy="395609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n-US" dirty="0" smtClean="0"/>
              <a:t> KC ROUTING REQUIREMENTS </a:t>
            </a:r>
            <a:r>
              <a:rPr lang="en-US" cap="none" dirty="0" smtClean="0"/>
              <a:t/>
            </a:r>
            <a:br>
              <a:rPr lang="en-US" cap="none" dirty="0" smtClean="0"/>
            </a:br>
            <a:endParaRPr lang="en-US" cap="none" dirty="0" smtClean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First Approval </a:t>
            </a:r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45236" y="1893888"/>
            <a:ext cx="7653528" cy="3892689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3929743" y="5519059"/>
            <a:ext cx="3178629" cy="40277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27" name="Rectangle 3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Second Approver – Principal Investigator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9693" y="1893888"/>
            <a:ext cx="7044614" cy="40197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2267712" y="5138928"/>
            <a:ext cx="6016752" cy="62179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Second Approval Enacted</a:t>
            </a: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31265" y="1893888"/>
            <a:ext cx="7481470" cy="399543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9" name="Oval 8"/>
          <p:cNvSpPr/>
          <p:nvPr/>
        </p:nvSpPr>
        <p:spPr>
          <a:xfrm>
            <a:off x="4983480" y="5632704"/>
            <a:ext cx="1353312" cy="30175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02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Outbox &amp; Route Log</a:t>
            </a: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6844" y="1592136"/>
            <a:ext cx="7321047" cy="314961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8" name="Oval 7"/>
          <p:cNvSpPr/>
          <p:nvPr/>
        </p:nvSpPr>
        <p:spPr>
          <a:xfrm>
            <a:off x="7406640" y="3474720"/>
            <a:ext cx="484632" cy="1225296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52026" y="3679811"/>
            <a:ext cx="4943918" cy="2358305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Fully Approved</a:t>
            </a: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17428" y="1490230"/>
            <a:ext cx="7326622" cy="3191498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1" name="Oval 10"/>
          <p:cNvSpPr/>
          <p:nvPr/>
        </p:nvSpPr>
        <p:spPr>
          <a:xfrm>
            <a:off x="1737360" y="3941064"/>
            <a:ext cx="6016752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268" name="Picture 4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47257" y="2381473"/>
            <a:ext cx="6215744" cy="359954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14" name="Oval 13"/>
          <p:cNvSpPr/>
          <p:nvPr/>
        </p:nvSpPr>
        <p:spPr>
          <a:xfrm>
            <a:off x="5837791" y="2525921"/>
            <a:ext cx="3121152" cy="512064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 to Sponsor</a:t>
            </a: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114" y="1587264"/>
            <a:ext cx="6880614" cy="3224222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241776" y="2321596"/>
            <a:ext cx="6706281" cy="367643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7" name="Oval 6"/>
          <p:cNvSpPr/>
          <p:nvPr/>
        </p:nvSpPr>
        <p:spPr>
          <a:xfrm>
            <a:off x="6770915" y="2677886"/>
            <a:ext cx="2514600" cy="664028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Approval – submitting to sponsor before workflow completes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Proposals can be submitted to the Sponsor before Workflow has completed</a:t>
            </a:r>
          </a:p>
          <a:p>
            <a:r>
              <a:rPr lang="en-US" dirty="0" smtClean="0"/>
              <a:t>Proposal must have entered workflow before it can be submitted to the sponsor</a:t>
            </a:r>
          </a:p>
          <a:p>
            <a:r>
              <a:rPr lang="en-US" dirty="0" smtClean="0"/>
              <a:t>Workflow continues even after submission to the sponsor (approvals are still necessary!)  </a:t>
            </a:r>
            <a:r>
              <a:rPr lang="en-US" dirty="0" smtClean="0">
                <a:sym typeface="Wingdings" pitchFamily="2" charset="2"/>
              </a:rPr>
              <a:t></a:t>
            </a:r>
            <a:endParaRPr lang="en-US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Approval – submitting to sponsor before workflow completes</a:t>
            </a:r>
            <a:endParaRPr lang="en-US" dirty="0"/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0668" y="1893888"/>
            <a:ext cx="8102663" cy="338568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Submit to Sponsor action </a:t>
            </a:r>
            <a:endParaRPr lang="en-US" dirty="0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0115" y="1545545"/>
            <a:ext cx="6585856" cy="3419223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948543" y="2424402"/>
            <a:ext cx="6706253" cy="3551854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6912429" y="2960914"/>
            <a:ext cx="1872342" cy="56605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Approved Post-Submission</a:t>
            </a:r>
            <a:endParaRPr lang="en-US" dirty="0"/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81113" y="1893888"/>
            <a:ext cx="6581774" cy="409121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6" name="Oval 5"/>
          <p:cNvSpPr/>
          <p:nvPr/>
        </p:nvSpPr>
        <p:spPr>
          <a:xfrm>
            <a:off x="4572000" y="1785028"/>
            <a:ext cx="2906486" cy="566282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Workflow and Routing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Workflow - The movement of a document around an organization for purposes including sign-off, notification and execution of actions. </a:t>
            </a:r>
          </a:p>
          <a:p>
            <a:r>
              <a:rPr lang="en-US" dirty="0" smtClean="0"/>
              <a:t>Routing – The path by which a document will travel to its destination. </a:t>
            </a:r>
          </a:p>
          <a:p>
            <a:r>
              <a:rPr lang="en-US" dirty="0" smtClean="0"/>
              <a:t>Research administration processes involve researchers, departments, central administration offices and review committees. 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Disapproving a proposal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User disapproving the document must provide a comment</a:t>
            </a:r>
          </a:p>
          <a:p>
            <a:r>
              <a:rPr lang="en-US" dirty="0" smtClean="0"/>
              <a:t>Principal Investigator receives a acknowledgement request </a:t>
            </a:r>
          </a:p>
          <a:p>
            <a:r>
              <a:rPr lang="en-US" dirty="0" smtClean="0"/>
              <a:t>All individuals who have previously approved the proposal receive a notification that the proposal was disapproved</a:t>
            </a:r>
          </a:p>
          <a:p>
            <a:r>
              <a:rPr lang="en-US" dirty="0" smtClean="0"/>
              <a:t>Cancels the document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Disapproving a Proposal</a:t>
            </a:r>
            <a:endParaRPr lang="en-US" dirty="0"/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5800" y="1893888"/>
            <a:ext cx="7772400" cy="4035171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Disapproving a Proposal</a:t>
            </a:r>
            <a:endParaRPr lang="en-US" dirty="0"/>
          </a:p>
        </p:txBody>
      </p:sp>
      <p:pic>
        <p:nvPicPr>
          <p:cNvPr id="1741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943" y="1893888"/>
            <a:ext cx="7990114" cy="3217406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Action List shows Disapproval</a:t>
            </a:r>
            <a:endParaRPr lang="en-US" dirty="0"/>
          </a:p>
        </p:txBody>
      </p:sp>
      <p:pic>
        <p:nvPicPr>
          <p:cNvPr id="1843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67152" y="1893888"/>
            <a:ext cx="6809695" cy="3845007"/>
          </a:xfrm>
          <a:prstGeom prst="rect">
            <a:avLst/>
          </a:prstGeom>
          <a:noFill/>
          <a:ln w="6350">
            <a:solidFill>
              <a:schemeClr val="tx1"/>
            </a:solidFill>
            <a:miter lim="800000"/>
            <a:headEnd/>
            <a:tailEnd/>
          </a:ln>
        </p:spPr>
      </p:pic>
      <p:sp>
        <p:nvSpPr>
          <p:cNvPr id="5" name="Oval 4"/>
          <p:cNvSpPr/>
          <p:nvPr/>
        </p:nvSpPr>
        <p:spPr>
          <a:xfrm>
            <a:off x="2155371" y="5355771"/>
            <a:ext cx="6085114" cy="457200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Returning the proposal to the initiator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Being developed in this release (e.g. unable to demonstrate it today)</a:t>
            </a:r>
          </a:p>
          <a:p>
            <a:r>
              <a:rPr lang="en-US" dirty="0" smtClean="0"/>
              <a:t>Allows the initiator to correct any errors and resubmit the document into Workflow</a:t>
            </a:r>
          </a:p>
          <a:p>
            <a:r>
              <a:rPr lang="en-US" dirty="0" smtClean="0"/>
              <a:t>Records entire route log - initial path, return, through completion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n-US" cap="none" dirty="0" smtClean="0"/>
              <a:t/>
            </a:r>
            <a:br>
              <a:rPr lang="en-US" cap="none" dirty="0" smtClean="0"/>
            </a:br>
            <a:r>
              <a:rPr lang="en-US" cap="none" dirty="0" smtClean="0"/>
              <a:t>KC WORKFLOW TECHNICAL OVERVIEW</a:t>
            </a:r>
            <a:br>
              <a:rPr lang="en-US" cap="none" dirty="0" smtClean="0"/>
            </a:br>
            <a:endParaRPr lang="en-US" cap="none" dirty="0" smtClean="0"/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smtClean="0"/>
              <a:t>KC Workflow Technical Overview</a:t>
            </a:r>
          </a:p>
        </p:txBody>
      </p:sp>
      <p:sp>
        <p:nvSpPr>
          <p:cNvPr id="17411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err="1" smtClean="0"/>
              <a:t>Kuali</a:t>
            </a:r>
            <a:r>
              <a:rPr lang="en-US" dirty="0" smtClean="0"/>
              <a:t> Enterprise Workflow (KEW) Overview</a:t>
            </a:r>
          </a:p>
          <a:p>
            <a:pPr eaLnBrk="1" hangingPunct="1"/>
            <a:r>
              <a:rPr lang="en-US" dirty="0" smtClean="0"/>
              <a:t>KEW Configuration</a:t>
            </a:r>
          </a:p>
          <a:p>
            <a:pPr eaLnBrk="1" hangingPunct="1"/>
            <a:r>
              <a:rPr lang="en-US" dirty="0" err="1" smtClean="0"/>
              <a:t>Coeus</a:t>
            </a:r>
            <a:r>
              <a:rPr lang="en-US" dirty="0" smtClean="0"/>
              <a:t>/KC Workflow Functional Parity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Kuali Enterprise Workflow Overview</a:t>
            </a:r>
          </a:p>
        </p:txBody>
      </p:sp>
      <p:sp>
        <p:nvSpPr>
          <p:cNvPr id="1843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n-US" dirty="0" smtClean="0"/>
              <a:t>KEW is a component of </a:t>
            </a:r>
            <a:r>
              <a:rPr lang="en-US" dirty="0" err="1" smtClean="0"/>
              <a:t>Kuali</a:t>
            </a:r>
            <a:r>
              <a:rPr lang="en-US" dirty="0" smtClean="0"/>
              <a:t> Rice</a:t>
            </a:r>
          </a:p>
          <a:p>
            <a:r>
              <a:rPr lang="en-US" dirty="0" smtClean="0"/>
              <a:t>Rice is </a:t>
            </a:r>
            <a:r>
              <a:rPr lang="en-US" dirty="0" err="1" smtClean="0"/>
              <a:t>Kuali</a:t>
            </a:r>
            <a:r>
              <a:rPr lang="en-US" dirty="0" smtClean="0"/>
              <a:t> based enterprise class middleware for Rapid Application Development</a:t>
            </a:r>
          </a:p>
          <a:p>
            <a:r>
              <a:rPr lang="en-US" dirty="0" smtClean="0"/>
              <a:t>Provides consistent Workflow API &amp; functionality across applications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Kuali Enterprise Workflow Overview</a:t>
            </a:r>
          </a:p>
        </p:txBody>
      </p:sp>
      <p:sp>
        <p:nvSpPr>
          <p:cNvPr id="1945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>
            <a:normAutofit fontScale="92500" lnSpcReduction="20000"/>
          </a:bodyPr>
          <a:lstStyle/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Workflow as a Service</a:t>
            </a:r>
          </a:p>
          <a:p>
            <a:pPr>
              <a:lnSpc>
                <a:spcPct val="90000"/>
              </a:lnSpc>
            </a:pPr>
            <a:r>
              <a:rPr lang="en-US" sz="2800" dirty="0" smtClean="0"/>
              <a:t>Embedded/External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Configurable Elements of a Workflow in KEW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Route Nodes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Rules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Roles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Actions (Approval, Acknowledgement, FYI)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Integrated into KNS Documents &amp; KIM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Accessible from existing applications</a:t>
            </a:r>
          </a:p>
          <a:p>
            <a:pPr eaLnBrk="1" hangingPunct="1">
              <a:lnSpc>
                <a:spcPct val="90000"/>
              </a:lnSpc>
            </a:pPr>
            <a:r>
              <a:rPr lang="en-US" sz="2800" dirty="0" smtClean="0"/>
              <a:t>UI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Action List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Document Search</a:t>
            </a:r>
          </a:p>
          <a:p>
            <a:pPr lvl="1">
              <a:lnSpc>
                <a:spcPct val="90000"/>
              </a:lnSpc>
            </a:pPr>
            <a:r>
              <a:rPr lang="en-US" sz="2400" dirty="0" smtClean="0"/>
              <a:t>Route Log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Action List</a:t>
            </a:r>
          </a:p>
        </p:txBody>
      </p:sp>
      <p:pic>
        <p:nvPicPr>
          <p:cNvPr id="20483" name="Picture 8" descr="KewActionList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52525"/>
            <a:ext cx="9144000" cy="5705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Proposal Routing Requirements</a:t>
            </a:r>
          </a:p>
        </p:txBody>
      </p:sp>
      <p:sp>
        <p:nvSpPr>
          <p:cNvPr id="6147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>
              <a:buFontTx/>
              <a:buNone/>
            </a:pPr>
            <a:r>
              <a:rPr lang="en-US" smtClean="0"/>
              <a:t>Proposals are routed for:</a:t>
            </a:r>
          </a:p>
          <a:p>
            <a:pPr eaLnBrk="1" hangingPunct="1"/>
            <a:r>
              <a:rPr lang="en-US" smtClean="0"/>
              <a:t>Researcher certifications</a:t>
            </a:r>
          </a:p>
          <a:p>
            <a:pPr eaLnBrk="1" hangingPunct="1"/>
            <a:r>
              <a:rPr lang="en-US" smtClean="0"/>
              <a:t>Department and college approvals</a:t>
            </a:r>
          </a:p>
          <a:p>
            <a:pPr eaLnBrk="1" hangingPunct="1"/>
            <a:r>
              <a:rPr lang="en-US" smtClean="0"/>
              <a:t>Special reviews</a:t>
            </a:r>
          </a:p>
          <a:p>
            <a:pPr eaLnBrk="1" hangingPunct="1"/>
            <a:r>
              <a:rPr lang="en-US" smtClean="0"/>
              <a:t>Delivery to sponsored programs office</a:t>
            </a:r>
          </a:p>
          <a:p>
            <a:pPr eaLnBrk="1" hangingPunct="1">
              <a:buFontTx/>
              <a:buNone/>
            </a:pPr>
            <a:endParaRPr lang="en-US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Document Search</a:t>
            </a:r>
          </a:p>
        </p:txBody>
      </p:sp>
      <p:pic>
        <p:nvPicPr>
          <p:cNvPr id="21507" name="Picture 4" descr="KewDocSearch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147763"/>
            <a:ext cx="9144000" cy="57102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Route Log</a:t>
            </a:r>
          </a:p>
        </p:txBody>
      </p:sp>
      <p:pic>
        <p:nvPicPr>
          <p:cNvPr id="22531" name="Picture 6" descr="KewRouteLo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222375"/>
            <a:ext cx="9144000" cy="5635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Kuali Enterprise Workflow Overview</a:t>
            </a:r>
          </a:p>
        </p:txBody>
      </p:sp>
      <p:sp>
        <p:nvSpPr>
          <p:cNvPr id="23555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sz="2800" dirty="0" smtClean="0"/>
              <a:t>KEW Allows KC to:</a:t>
            </a:r>
          </a:p>
          <a:p>
            <a:pPr lvl="1"/>
            <a:r>
              <a:rPr lang="en-US" sz="2400" dirty="0" smtClean="0"/>
              <a:t>Submit a Document to a group of users for approval</a:t>
            </a:r>
          </a:p>
          <a:p>
            <a:pPr lvl="1"/>
            <a:r>
              <a:rPr lang="en-US" sz="2400" dirty="0" smtClean="0"/>
              <a:t>Give approvers the ability to route the Document to users for approval on an ad-hoc basis</a:t>
            </a:r>
          </a:p>
          <a:p>
            <a:pPr lvl="1"/>
            <a:r>
              <a:rPr lang="en-US" sz="2400" dirty="0" smtClean="0"/>
              <a:t>Track where a Document is in the approval process</a:t>
            </a:r>
          </a:p>
          <a:p>
            <a:pPr lvl="1"/>
            <a:r>
              <a:rPr lang="en-US" sz="2400" dirty="0" smtClean="0"/>
              <a:t>Give Administrators the ability to approve or disapprove a Document, or return it to the PI for modification</a:t>
            </a:r>
          </a:p>
          <a:p>
            <a:pPr lvl="1"/>
            <a:r>
              <a:rPr lang="en-US" sz="2400" dirty="0" smtClean="0"/>
              <a:t>Return a document to a previous Workflow Status</a:t>
            </a:r>
          </a:p>
          <a:p>
            <a:pPr lvl="1"/>
            <a:r>
              <a:rPr lang="en-US" sz="2400" dirty="0" smtClean="0"/>
              <a:t>Notify users for either FYI or required actions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smtClean="0"/>
              <a:t>KEW Configuration</a:t>
            </a:r>
          </a:p>
        </p:txBody>
      </p:sp>
      <p:sp>
        <p:nvSpPr>
          <p:cNvPr id="24579" name="Rectangle 3"/>
          <p:cNvSpPr>
            <a:spLocks noGrp="1" noChangeArrowheads="1"/>
          </p:cNvSpPr>
          <p:nvPr>
            <p:ph type="body" idx="1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n-US" sz="2800" smtClean="0"/>
              <a:t>Primarily XML</a:t>
            </a:r>
          </a:p>
          <a:p>
            <a:pPr lvl="1" eaLnBrk="1" hangingPunct="1"/>
            <a:r>
              <a:rPr lang="en-US" sz="2400" smtClean="0"/>
              <a:t>Rules can be maintained through the KEW web UI</a:t>
            </a:r>
          </a:p>
          <a:p>
            <a:pPr eaLnBrk="1" hangingPunct="1"/>
            <a:r>
              <a:rPr lang="en-US" sz="2800" smtClean="0"/>
              <a:t>Requires technical expertise</a:t>
            </a:r>
          </a:p>
          <a:p>
            <a:pPr eaLnBrk="1" hangingPunct="1"/>
            <a:r>
              <a:rPr lang="en-US" sz="2800" smtClean="0"/>
              <a:t>Defines KEW Configuration Components: Document Type, Route Nodes, Route Templates, Routing Attributes, Searchable Attributes, Rules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smtClean="0"/>
              <a:t>Document Type</a:t>
            </a:r>
          </a:p>
        </p:txBody>
      </p:sp>
      <p:sp>
        <p:nvSpPr>
          <p:cNvPr id="25603" name="Rectangle 4"/>
          <p:cNvSpPr>
            <a:spLocks noGrp="1" noChangeArrowheads="1"/>
          </p:cNvSpPr>
          <p:nvPr>
            <p:ph type="body" idx="1"/>
          </p:nvPr>
        </p:nvSpPr>
        <p:spPr>
          <a:xfrm>
            <a:off x="457200" y="2286000"/>
            <a:ext cx="8229600" cy="3840163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documentType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ProposalDevelopmentDocument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Create an Awesome Development Proposal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label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KC Proposal Development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label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postProcessorName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org.kuali.workflow.postprocessor.KualiPostProcessor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postProcessorName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superUserWorkgroupName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WorkflowAdmin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superUserWorkgroupName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blanketApproveWorkgroupName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WorkflowAdmin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blanketApproveWorkgroupName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defaultExceptionWorkgroupName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WorkflowAdmin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defaultExceptionWorkgroupName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docHandler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${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kuali.docHandler.url.prefix}/proposalDevelopmentProposal.do?methodToCall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docHandler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docHandler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active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true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active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attributes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AggregatorSearchAttribute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…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attributes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routingVersion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2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routingVersion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routePaths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routePath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start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"Initiated" </a:t>
            </a:r>
            <a:r>
              <a:rPr lang="en-US" sz="1000" dirty="0" err="1" smtClean="0">
                <a:solidFill>
                  <a:srgbClr val="7F007F"/>
                </a:solidFill>
                <a:latin typeface="Monaco" pitchFamily="-32" charset="0"/>
              </a:rPr>
              <a:t>nextNode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OSPInitial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/&gt;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requests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OSPInitial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err="1" smtClean="0">
                <a:solidFill>
                  <a:srgbClr val="7F007F"/>
                </a:solidFill>
                <a:latin typeface="Monaco" pitchFamily="-32" charset="0"/>
              </a:rPr>
              <a:t>nextNode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ProposalPersons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/&gt;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requests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ProposalPersons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err="1" smtClean="0">
                <a:solidFill>
                  <a:srgbClr val="7F007F"/>
                </a:solidFill>
                <a:latin typeface="Monaco" pitchFamily="-32" charset="0"/>
              </a:rPr>
              <a:t>nextNode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UnitRouting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/&gt;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requests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UnitRouting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err="1" smtClean="0">
                <a:solidFill>
                  <a:srgbClr val="7F007F"/>
                </a:solidFill>
                <a:latin typeface="Monaco" pitchFamily="-32" charset="0"/>
              </a:rPr>
              <a:t>nextNode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OSPOfficeRouting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/&gt;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requests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OSPOfficeRouting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/&gt;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routePath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routePaths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7391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Defines and name the document including Workgroups, </a:t>
            </a:r>
            <a:r>
              <a:rPr lang="en-US" dirty="0" err="1" smtClean="0"/>
              <a:t>PostProcessor</a:t>
            </a:r>
            <a:r>
              <a:rPr lang="en-US" dirty="0" smtClean="0"/>
              <a:t>, </a:t>
            </a:r>
            <a:r>
              <a:rPr lang="en-US" dirty="0" err="1" smtClean="0"/>
              <a:t>docHandler</a:t>
            </a:r>
            <a:r>
              <a:rPr lang="en-US" dirty="0" smtClean="0"/>
              <a:t>, attributes, and route Path &amp; Nodes.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smtClean="0"/>
              <a:t>Rule Attribute</a:t>
            </a:r>
          </a:p>
        </p:txBody>
      </p:sp>
      <p:sp>
        <p:nvSpPr>
          <p:cNvPr id="276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8229600" cy="4221163"/>
          </a:xfrm>
        </p:spPr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en-US" sz="2000" dirty="0" smtClean="0"/>
              <a:t>      &lt;</a:t>
            </a:r>
            <a:r>
              <a:rPr lang="en-US" sz="2000" dirty="0" err="1" smtClean="0"/>
              <a:t>ruleAttribute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&lt;name&gt;</a:t>
            </a:r>
            <a:r>
              <a:rPr lang="en-US" sz="2000" dirty="0" err="1" smtClean="0"/>
              <a:t>ProtocolWorkflowTypeAttribute</a:t>
            </a:r>
            <a:r>
              <a:rPr lang="en-US" sz="2000" dirty="0" smtClean="0"/>
              <a:t>&lt;/name&gt;</a:t>
            </a:r>
          </a:p>
          <a:p>
            <a:pPr>
              <a:buNone/>
            </a:pPr>
            <a:r>
              <a:rPr lang="en-US" sz="2000" dirty="0" smtClean="0"/>
              <a:t>            &lt;</a:t>
            </a:r>
            <a:r>
              <a:rPr lang="en-US" sz="2000" dirty="0" err="1" smtClean="0"/>
              <a:t>className</a:t>
            </a:r>
            <a:r>
              <a:rPr lang="en-US" sz="2000" dirty="0" smtClean="0"/>
              <a:t>&gt;</a:t>
            </a:r>
            <a:r>
              <a:rPr lang="en-US" sz="2000" dirty="0" err="1" smtClean="0"/>
              <a:t>org.kuali.rice.kew.rule.xmlrouting.StandardGenericXMLRuleAttribute</a:t>
            </a:r>
            <a:r>
              <a:rPr lang="en-US" sz="2000" dirty="0" smtClean="0"/>
              <a:t>&lt;/</a:t>
            </a:r>
            <a:r>
              <a:rPr lang="en-US" sz="2000" dirty="0" err="1" smtClean="0"/>
              <a:t>className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&lt;label&gt;</a:t>
            </a:r>
            <a:r>
              <a:rPr lang="en-US" sz="2000" dirty="0" err="1" smtClean="0"/>
              <a:t>ProtocolWorkflowTypeAttribute</a:t>
            </a:r>
            <a:r>
              <a:rPr lang="en-US" sz="2000" dirty="0" smtClean="0"/>
              <a:t>&lt;/label&gt;</a:t>
            </a:r>
          </a:p>
          <a:p>
            <a:pPr>
              <a:buNone/>
            </a:pPr>
            <a:r>
              <a:rPr lang="en-US" sz="2000" dirty="0" smtClean="0"/>
              <a:t>            &lt;description&gt;</a:t>
            </a:r>
            <a:r>
              <a:rPr lang="en-US" sz="2000" dirty="0" err="1" smtClean="0"/>
              <a:t>ProtocolWorkflowTypeAttribute</a:t>
            </a:r>
            <a:r>
              <a:rPr lang="en-US" sz="2000" dirty="0" smtClean="0"/>
              <a:t>&lt;/description&gt;</a:t>
            </a:r>
          </a:p>
          <a:p>
            <a:pPr>
              <a:buNone/>
            </a:pPr>
            <a:r>
              <a:rPr lang="en-US" sz="2000" dirty="0" smtClean="0"/>
              <a:t>            &lt;type&gt;</a:t>
            </a:r>
            <a:r>
              <a:rPr lang="en-US" sz="2000" dirty="0" err="1" smtClean="0"/>
              <a:t>RuleXmlAttribute</a:t>
            </a:r>
            <a:r>
              <a:rPr lang="en-US" sz="2000" dirty="0" smtClean="0"/>
              <a:t>&lt;/type&gt;</a:t>
            </a:r>
          </a:p>
          <a:p>
            <a:pPr>
              <a:buNone/>
            </a:pPr>
            <a:r>
              <a:rPr lang="en-US" sz="2000" dirty="0" smtClean="0"/>
              <a:t>            &lt;</a:t>
            </a:r>
            <a:r>
              <a:rPr lang="en-US" sz="2000" dirty="0" err="1" smtClean="0"/>
              <a:t>routingConfig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    &lt;</a:t>
            </a:r>
            <a:r>
              <a:rPr lang="en-US" sz="2000" dirty="0" err="1" smtClean="0"/>
              <a:t>fieldDef</a:t>
            </a:r>
            <a:r>
              <a:rPr lang="en-US" sz="2000" dirty="0" smtClean="0"/>
              <a:t> name=</a:t>
            </a:r>
            <a:r>
              <a:rPr lang="en-US" sz="2000" i="1" dirty="0" smtClean="0"/>
              <a:t>"</a:t>
            </a:r>
            <a:r>
              <a:rPr lang="en-US" sz="2000" i="1" dirty="0" err="1" smtClean="0"/>
              <a:t>protocolWorkflowType</a:t>
            </a:r>
            <a:r>
              <a:rPr lang="en-US" sz="2000" i="1" dirty="0" smtClean="0"/>
              <a:t>" title="</a:t>
            </a:r>
            <a:r>
              <a:rPr lang="en-US" sz="2000" i="1" dirty="0" err="1" smtClean="0"/>
              <a:t>protocolWorkflowType</a:t>
            </a:r>
            <a:r>
              <a:rPr lang="en-US" sz="2000" i="1" dirty="0" smtClean="0"/>
              <a:t>" </a:t>
            </a:r>
            <a:r>
              <a:rPr lang="en-US" sz="2000" i="1" dirty="0" err="1" smtClean="0"/>
              <a:t>workflowType</a:t>
            </a:r>
            <a:r>
              <a:rPr lang="en-US" sz="2000" i="1" dirty="0" smtClean="0"/>
              <a:t>="RULE"&gt;</a:t>
            </a:r>
          </a:p>
          <a:p>
            <a:pPr>
              <a:buNone/>
            </a:pPr>
            <a:r>
              <a:rPr lang="en-US" sz="2000" dirty="0" smtClean="0"/>
              <a:t>                    &lt;display&gt;</a:t>
            </a:r>
          </a:p>
          <a:p>
            <a:pPr>
              <a:buNone/>
            </a:pPr>
            <a:r>
              <a:rPr lang="en-US" sz="2000" dirty="0" smtClean="0"/>
              <a:t>                        &lt;type&gt;text&lt;/type&gt;</a:t>
            </a:r>
          </a:p>
          <a:p>
            <a:pPr>
              <a:buNone/>
            </a:pPr>
            <a:r>
              <a:rPr lang="en-US" sz="2000" dirty="0" smtClean="0"/>
              <a:t>                    &lt;/display&gt;</a:t>
            </a:r>
          </a:p>
          <a:p>
            <a:pPr>
              <a:buNone/>
            </a:pPr>
            <a:r>
              <a:rPr lang="en-US" sz="2000" dirty="0" smtClean="0"/>
              <a:t>                    &lt;validation required=</a:t>
            </a:r>
            <a:r>
              <a:rPr lang="en-US" sz="2000" i="1" dirty="0" smtClean="0"/>
              <a:t>"false" /&gt;</a:t>
            </a:r>
          </a:p>
          <a:p>
            <a:pPr>
              <a:buNone/>
            </a:pPr>
            <a:r>
              <a:rPr lang="en-US" sz="2000" dirty="0" smtClean="0"/>
              <a:t>                    &lt;</a:t>
            </a:r>
            <a:r>
              <a:rPr lang="en-US" sz="2000" dirty="0" err="1" smtClean="0"/>
              <a:t>fieldEvaluation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            &lt;!-- expectation: this is run and evaluates to true  --&gt;</a:t>
            </a:r>
          </a:p>
          <a:p>
            <a:pPr>
              <a:buNone/>
            </a:pPr>
            <a:r>
              <a:rPr lang="en-US" sz="2000" dirty="0" smtClean="0"/>
              <a:t>                        &lt;</a:t>
            </a:r>
            <a:r>
              <a:rPr lang="en-US" sz="2000" dirty="0" err="1" smtClean="0"/>
              <a:t>xpathexpression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            </a:t>
            </a:r>
            <a:r>
              <a:rPr lang="en-US" sz="2000" dirty="0" err="1" smtClean="0"/>
              <a:t>wf:xstreamsafe('//document/protocolWorkflowType</a:t>
            </a:r>
            <a:r>
              <a:rPr lang="en-US" sz="2000" dirty="0" smtClean="0"/>
              <a:t>') = </a:t>
            </a:r>
            <a:r>
              <a:rPr lang="en-US" sz="2000" dirty="0" err="1" smtClean="0"/>
              <a:t>wf:ruledata('protocolWorkflowType</a:t>
            </a:r>
            <a:r>
              <a:rPr lang="en-US" sz="2000" dirty="0" smtClean="0"/>
              <a:t>')</a:t>
            </a:r>
          </a:p>
          <a:p>
            <a:pPr>
              <a:buNone/>
            </a:pPr>
            <a:r>
              <a:rPr lang="en-US" sz="2000" dirty="0" smtClean="0"/>
              <a:t>                        &lt;/</a:t>
            </a:r>
            <a:r>
              <a:rPr lang="en-US" sz="2000" dirty="0" err="1" smtClean="0"/>
              <a:t>xpathexpression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        &lt;/</a:t>
            </a:r>
            <a:r>
              <a:rPr lang="en-US" sz="2000" dirty="0" err="1" smtClean="0"/>
              <a:t>fieldEvaluation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    &lt;/</a:t>
            </a:r>
            <a:r>
              <a:rPr lang="en-US" sz="2000" dirty="0" err="1" smtClean="0"/>
              <a:t>fieldDef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    &lt;/</a:t>
            </a:r>
            <a:r>
              <a:rPr lang="en-US" sz="2000" dirty="0" err="1" smtClean="0"/>
              <a:t>routingConfig</a:t>
            </a:r>
            <a:r>
              <a:rPr lang="en-US" sz="2000" dirty="0" smtClean="0"/>
              <a:t>&gt;</a:t>
            </a:r>
          </a:p>
          <a:p>
            <a:pPr>
              <a:buNone/>
            </a:pPr>
            <a:r>
              <a:rPr lang="en-US" sz="2000" dirty="0" smtClean="0"/>
              <a:t>        &lt;/</a:t>
            </a:r>
            <a:r>
              <a:rPr lang="en-US" sz="2000" dirty="0" err="1" smtClean="0"/>
              <a:t>ruleAttribute</a:t>
            </a:r>
            <a:r>
              <a:rPr lang="en-US" sz="2000" dirty="0" smtClean="0"/>
              <a:t>&gt;</a:t>
            </a:r>
            <a:endParaRPr lang="en-US" sz="2000" dirty="0" smtClean="0">
              <a:solidFill>
                <a:srgbClr val="008080"/>
              </a:solidFill>
              <a:latin typeface="Monaco" pitchFamily="-3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Attributes and expressions for rule evaluation to conditionally require a node</a:t>
            </a:r>
            <a:endParaRPr lang="en-US" dirty="0"/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smtClean="0"/>
              <a:t>Search Attribute</a:t>
            </a:r>
          </a:p>
        </p:txBody>
      </p:sp>
      <p:sp>
        <p:nvSpPr>
          <p:cNvPr id="2867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229600" cy="40687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ruleAttribute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BudgetCreatorSearchAttribute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className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edu.iu.uis.eden.docsearch.xml.StandardGenericXMLSearchableAttribute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className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label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BudgetCreatorSearchAttribute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label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BudgetCreatorSearchAttribute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type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SearchableXmlAttribute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type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searchingConfig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fieldDef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name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budgetCreator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title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"Budget Creator"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display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type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text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type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display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quickfinder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service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UserLookupableImplService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err="1" smtClean="0">
                <a:solidFill>
                  <a:srgbClr val="7F007F"/>
                </a:solidFill>
                <a:latin typeface="Monaco" pitchFamily="-32" charset="0"/>
              </a:rPr>
              <a:t>appliesTo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</a:t>
            </a:r>
            <a:r>
              <a:rPr lang="en-US" sz="1000" i="1" dirty="0" err="1" smtClean="0">
                <a:solidFill>
                  <a:srgbClr val="2A00FF"/>
                </a:solidFill>
                <a:latin typeface="Monaco" pitchFamily="-32" charset="0"/>
              </a:rPr>
              <a:t>networkId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 </a:t>
            </a:r>
            <a:r>
              <a:rPr lang="en-US" sz="1000" dirty="0" smtClean="0">
                <a:solidFill>
                  <a:srgbClr val="7F007F"/>
                </a:solidFill>
                <a:latin typeface="Monaco" pitchFamily="-32" charset="0"/>
              </a:rPr>
              <a:t>draw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000" i="1" dirty="0" smtClean="0">
                <a:solidFill>
                  <a:srgbClr val="2A00FF"/>
                </a:solidFill>
                <a:latin typeface="Monaco" pitchFamily="-32" charset="0"/>
              </a:rPr>
              <a:t>"true" 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/&gt;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fieldEvaluation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xpathexpression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//users/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budgetCreator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/value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xpathexpression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fieldEvaluation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 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fieldDef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xmlSearchContent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users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  &lt;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budgetCreator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    &lt;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value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%</a:t>
            </a:r>
            <a:r>
              <a:rPr lang="en-US" sz="1000" dirty="0" err="1" smtClean="0">
                <a:solidFill>
                  <a:srgbClr val="000000"/>
                </a:solidFill>
                <a:latin typeface="Monaco" pitchFamily="-32" charset="0"/>
              </a:rPr>
              <a:t>budgetCreator</a:t>
            </a:r>
            <a:r>
              <a:rPr lang="en-US" sz="1000" dirty="0" smtClean="0">
                <a:solidFill>
                  <a:srgbClr val="000000"/>
                </a:solidFill>
                <a:latin typeface="Monaco" pitchFamily="-32" charset="0"/>
              </a:rPr>
              <a:t>%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value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  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budgetCreator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  &lt;/</a:t>
            </a:r>
            <a:r>
              <a:rPr lang="en-US" sz="1000" dirty="0" smtClean="0">
                <a:solidFill>
                  <a:srgbClr val="3F7F7F"/>
                </a:solidFill>
                <a:latin typeface="Monaco" pitchFamily="-32" charset="0"/>
              </a:rPr>
              <a:t>users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  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xmlSearchContent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  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searchingConfig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0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000" dirty="0" err="1" smtClean="0">
                <a:solidFill>
                  <a:srgbClr val="3F7F7F"/>
                </a:solidFill>
                <a:latin typeface="Monaco" pitchFamily="-32" charset="0"/>
              </a:rPr>
              <a:t>ruleAttribute</a:t>
            </a:r>
            <a:r>
              <a:rPr lang="en-US" sz="10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Defines searchable Document attributes</a:t>
            </a:r>
            <a:endParaRPr lang="en-US" dirty="0"/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smtClean="0"/>
              <a:t>Document Search </a:t>
            </a:r>
            <a:br>
              <a:rPr lang="en-US" smtClean="0"/>
            </a:br>
            <a:r>
              <a:rPr lang="en-US" smtClean="0"/>
              <a:t>with Search Attributes</a:t>
            </a:r>
          </a:p>
        </p:txBody>
      </p:sp>
      <p:pic>
        <p:nvPicPr>
          <p:cNvPr id="29699" name="Picture 8" descr="KewRoleSearc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617663"/>
            <a:ext cx="9144000" cy="52403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smtClean="0"/>
              <a:t>Rule Template</a:t>
            </a:r>
          </a:p>
        </p:txBody>
      </p:sp>
      <p:sp>
        <p:nvSpPr>
          <p:cNvPr id="3072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229600" cy="3916363"/>
          </a:xfrm>
        </p:spPr>
        <p:txBody>
          <a:bodyPr>
            <a:normAutofit lnSpcReduction="1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ruleTemplate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 </a:t>
            </a:r>
            <a:r>
              <a:rPr lang="en-US" sz="1600" dirty="0" err="1" smtClean="0">
                <a:solidFill>
                  <a:srgbClr val="7F007F"/>
                </a:solidFill>
                <a:latin typeface="Monaco" pitchFamily="-32" charset="0"/>
              </a:rPr>
              <a:t>allowOverwrite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600" i="1" dirty="0" smtClean="0">
                <a:solidFill>
                  <a:srgbClr val="2A00FF"/>
                </a:solidFill>
                <a:latin typeface="Monaco" pitchFamily="-32" charset="0"/>
              </a:rPr>
              <a:t>"true"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OSPInitialApproval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OSP Initial Approval Routing Rule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ruleTemplate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sz="1600" dirty="0" smtClean="0">
              <a:solidFill>
                <a:srgbClr val="008080"/>
              </a:solidFill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ruleTemplate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 </a:t>
            </a:r>
            <a:r>
              <a:rPr lang="en-US" sz="1600" dirty="0" err="1" smtClean="0">
                <a:solidFill>
                  <a:srgbClr val="7F007F"/>
                </a:solidFill>
                <a:latin typeface="Monaco" pitchFamily="-32" charset="0"/>
              </a:rPr>
              <a:t>allowOverwrite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=</a:t>
            </a:r>
            <a:r>
              <a:rPr lang="en-US" sz="1600" i="1" dirty="0" smtClean="0">
                <a:solidFill>
                  <a:srgbClr val="2A00FF"/>
                </a:solidFill>
                <a:latin typeface="Monaco" pitchFamily="-32" charset="0"/>
              </a:rPr>
              <a:t>"true"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ProposalPersonsApproval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ProposalPersons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Approval Routing Rule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attributes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attribute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ProposalPersonRoleAttribute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name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required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false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required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attribute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attributes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ruleTemplate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Aggregates rule attributes for a particular rule</a:t>
            </a:r>
            <a:endParaRPr lang="en-US" dirty="0"/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User &amp; Role Rules</a:t>
            </a:r>
          </a:p>
        </p:txBody>
      </p:sp>
      <p:sp>
        <p:nvSpPr>
          <p:cNvPr id="317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905000"/>
            <a:ext cx="5562600" cy="2057401"/>
          </a:xfrm>
        </p:spPr>
        <p:txBody>
          <a:bodyPr>
            <a:normAutofit fontScale="62500" lnSpcReduction="20000"/>
          </a:bodyPr>
          <a:lstStyle/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rule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  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documentType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ProposalDevelopmentDocument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documentType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ruleTemplate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OSPInitialApproval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ruleTemplate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OSP Initial Approval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description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ignorePrevious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true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ignorePrevious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responsibilities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responsibility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user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err="1" smtClean="0">
                <a:solidFill>
                  <a:srgbClr val="000000"/>
                </a:solidFill>
                <a:latin typeface="Monaco" pitchFamily="-32" charset="0"/>
              </a:rPr>
              <a:t>quickstart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user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approvePolicy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A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approvePolicy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actionRequested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A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err="1" smtClean="0">
                <a:solidFill>
                  <a:srgbClr val="3F7F7F"/>
                </a:solidFill>
                <a:latin typeface="Monaco" pitchFamily="-32" charset="0"/>
              </a:rPr>
              <a:t>actionRequested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priority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1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priority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responsibility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0000"/>
                </a:solidFill>
                <a:latin typeface="Monaco" pitchFamily="-32" charset="0"/>
              </a:rPr>
              <a:t>  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responsibilities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1600" dirty="0" smtClean="0">
              <a:latin typeface="Monaco" pitchFamily="-32" charset="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&lt;/</a:t>
            </a:r>
            <a:r>
              <a:rPr lang="en-US" sz="1600" dirty="0" smtClean="0">
                <a:solidFill>
                  <a:srgbClr val="3F7F7F"/>
                </a:solidFill>
                <a:latin typeface="Monaco" pitchFamily="-32" charset="0"/>
              </a:rPr>
              <a:t>rule</a:t>
            </a:r>
            <a:r>
              <a:rPr lang="en-US" sz="1600" dirty="0" smtClean="0">
                <a:solidFill>
                  <a:srgbClr val="008080"/>
                </a:solidFill>
                <a:latin typeface="Monaco" pitchFamily="-32" charset="0"/>
              </a:rPr>
              <a:t>&gt;</a:t>
            </a:r>
            <a:endParaRPr lang="en-US" sz="2400" dirty="0" smtClean="0">
              <a:solidFill>
                <a:srgbClr val="008080"/>
              </a:solidFill>
              <a:latin typeface="Monaco" pitchFamily="-32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09600" y="1524000"/>
            <a:ext cx="7391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Defines entities for routing approval </a:t>
            </a:r>
            <a:endParaRPr lang="en-US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3886200"/>
            <a:ext cx="8229600" cy="2239963"/>
          </a:xfrm>
          <a:prstGeom prst="rect">
            <a:avLst/>
          </a:prstGeom>
        </p:spPr>
        <p:txBody>
          <a:bodyPr vert="horz" lIns="91440" tIns="45720" rIns="91440" bIns="45720" rtlCol="0">
            <a:normAutofit fontScale="62500" lnSpcReduction="20000"/>
          </a:bodyPr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rule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documentType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ProposalDevelopmentDocument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documentType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ruleTemplate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ProposalPersonsApproval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ruleTemplate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description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ProposalPersons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Approval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description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ignorePrevious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true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ignorePrevious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responsibilities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responsibility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role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org.kuali.kra.workflow.ProposalPersonRoleAttribute!PROPOSALINVESTIGATOR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role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approvePolicy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approvePolicy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actionRequested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A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actionRequested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priority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1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priority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responsibility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  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responsibilities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  <a:endParaRPr kumimoji="0" lang="en-US" sz="18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Monaco" pitchFamily="-32" charset="0"/>
              <a:ea typeface="+mn-ea"/>
              <a:cs typeface="+mn-cs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&lt;/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3F7F7F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rule</a:t>
            </a:r>
            <a:r>
              <a:rPr kumimoji="0" lang="en-US" sz="18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8080"/>
                </a:solidFill>
                <a:effectLst/>
                <a:uLnTx/>
                <a:uFillTx/>
                <a:latin typeface="Monaco" pitchFamily="-32" charset="0"/>
                <a:ea typeface="+mn-ea"/>
                <a:cs typeface="+mn-cs"/>
              </a:rPr>
              <a:t>&gt;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smtClean="0"/>
              <a:t>Proposal Routing Challenges</a:t>
            </a:r>
          </a:p>
        </p:txBody>
      </p:sp>
      <p:sp>
        <p:nvSpPr>
          <p:cNvPr id="7171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eaLnBrk="1" hangingPunct="1"/>
            <a:r>
              <a:rPr lang="en-US" smtClean="0"/>
              <a:t>Multiple department approval due to collaboration or joint appointment </a:t>
            </a:r>
          </a:p>
          <a:p>
            <a:pPr eaLnBrk="1" hangingPunct="1"/>
            <a:r>
              <a:rPr lang="en-US" smtClean="0"/>
              <a:t>Variability in rules by unit, sponsor or type</a:t>
            </a:r>
          </a:p>
          <a:p>
            <a:pPr eaLnBrk="1" hangingPunct="1"/>
            <a:r>
              <a:rPr lang="en-US" smtClean="0"/>
              <a:t>Time constraints due to hard deadlines</a:t>
            </a:r>
          </a:p>
          <a:p>
            <a:pPr eaLnBrk="1" hangingPunct="1"/>
            <a:r>
              <a:rPr lang="en-US" smtClean="0"/>
              <a:t>Who does rejected proposal return to?</a:t>
            </a:r>
          </a:p>
          <a:p>
            <a:pPr eaLnBrk="1" hangingPunct="1"/>
            <a:r>
              <a:rPr lang="en-US" smtClean="0"/>
              <a:t>What data can change without re-routing?</a:t>
            </a:r>
          </a:p>
          <a:p>
            <a:pPr eaLnBrk="1" hangingPunct="1"/>
            <a:r>
              <a:rPr lang="en-US" smtClean="0"/>
              <a:t>Workgroup coverage and proxy approvals at many steps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Workflow Rule - GUI</a:t>
            </a:r>
          </a:p>
        </p:txBody>
      </p:sp>
      <p:pic>
        <p:nvPicPr>
          <p:cNvPr id="4" name="Picture 3" descr="Picture 27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579284"/>
            <a:ext cx="8839200" cy="369943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pPr eaLnBrk="1" hangingPunct="1"/>
            <a:r>
              <a:rPr lang="en-US" dirty="0" smtClean="0"/>
              <a:t>Workflow Rule - GUI</a:t>
            </a:r>
          </a:p>
        </p:txBody>
      </p:sp>
      <p:pic>
        <p:nvPicPr>
          <p:cNvPr id="4" name="Picture 3" descr="Picture 24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52400" y="1604920"/>
            <a:ext cx="8839200" cy="364815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2"/>
          <p:cNvSpPr>
            <a:spLocks noGrp="1" noChangeArrowheads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 fontScale="90000"/>
          </a:bodyPr>
          <a:lstStyle/>
          <a:p>
            <a:pPr eaLnBrk="1" hangingPunct="1"/>
            <a:r>
              <a:rPr lang="en-US" dirty="0" err="1" smtClean="0"/>
              <a:t>Coeus</a:t>
            </a:r>
            <a:r>
              <a:rPr lang="en-US" dirty="0" smtClean="0"/>
              <a:t>/KC Workflow </a:t>
            </a:r>
            <a:r>
              <a:rPr lang="en-US" smtClean="0"/>
              <a:t>Functional Parity</a:t>
            </a:r>
            <a:endParaRPr lang="en-US" dirty="0" smtClean="0"/>
          </a:p>
        </p:txBody>
      </p:sp>
      <p:sp>
        <p:nvSpPr>
          <p:cNvPr id="358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Filled Gaps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Configuration - Meta-Rules, Rules and Conditions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Multiple Approvals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Inbox (Action List) - View Resolved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Return to initiator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Gaps for KC Release 2.0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Workflow Configuration through GUI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Other potential Workflow Use Cases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More dynamic Actions/Statuses</a:t>
            </a:r>
          </a:p>
          <a:p>
            <a:pPr lvl="2" eaLnBrk="1" hangingPunct="1">
              <a:lnSpc>
                <a:spcPct val="90000"/>
              </a:lnSpc>
            </a:pPr>
            <a:r>
              <a:rPr lang="en-US" sz="1800" dirty="0" smtClean="0"/>
              <a:t>Multiple documents tied together</a:t>
            </a:r>
          </a:p>
          <a:p>
            <a:pPr eaLnBrk="1" hangingPunct="1">
              <a:lnSpc>
                <a:spcPct val="90000"/>
              </a:lnSpc>
            </a:pPr>
            <a:r>
              <a:rPr lang="en-US" sz="2400" dirty="0" smtClean="0"/>
              <a:t>Other expansion for KC Release 2.0</a:t>
            </a:r>
          </a:p>
          <a:p>
            <a:pPr lvl="1" eaLnBrk="1" hangingPunct="1">
              <a:lnSpc>
                <a:spcPct val="90000"/>
              </a:lnSpc>
            </a:pPr>
            <a:r>
              <a:rPr lang="en-US" sz="2000" dirty="0" smtClean="0"/>
              <a:t>Workflow used in Awards and IRB modules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/>
          </p:cNvSpPr>
          <p:nvPr/>
        </p:nvSpPr>
        <p:spPr bwMode="auto">
          <a:xfrm>
            <a:off x="685800" y="2895600"/>
            <a:ext cx="7772400" cy="1362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4000" b="1" i="1">
                <a:solidFill>
                  <a:srgbClr val="AC3652"/>
                </a:solidFill>
                <a:latin typeface="Times New Roman" pitchFamily="-32" charset="0"/>
              </a:rPr>
              <a:t>Questions?</a:t>
            </a:r>
            <a:br>
              <a:rPr lang="en-US" sz="4000" b="1" i="1">
                <a:solidFill>
                  <a:srgbClr val="AC3652"/>
                </a:solidFill>
                <a:latin typeface="Times New Roman" pitchFamily="-32" charset="0"/>
              </a:rPr>
            </a:br>
            <a:endParaRPr lang="en-US" sz="4000" b="1" i="1">
              <a:solidFill>
                <a:srgbClr val="AC3652"/>
              </a:solidFill>
              <a:latin typeface="Times New Roman" pitchFamily="-32" charset="0"/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Award Routing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dirty="0" smtClean="0"/>
              <a:t>Ability to route different parts of the Award independently – Award, Time &amp; Money, Award Budget – while still sequencing the Award as a combined entity</a:t>
            </a:r>
          </a:p>
          <a:p>
            <a:pPr lvl="0"/>
            <a:r>
              <a:rPr lang="en-US" dirty="0" smtClean="0"/>
              <a:t>Ability to allow unit administrators/PIs to create and/or modify budget and route to central office for approval</a:t>
            </a:r>
          </a:p>
          <a:p>
            <a:pPr lvl="0"/>
            <a:r>
              <a:rPr lang="en-US" dirty="0" smtClean="0"/>
              <a:t>Ability to blanket approve Award documents for internal actions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Award Routing Challenges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Generally simpler routing rules than proposal routing</a:t>
            </a:r>
          </a:p>
          <a:p>
            <a:pPr lvl="0"/>
            <a:r>
              <a:rPr lang="en-US" dirty="0" smtClean="0"/>
              <a:t>An award may be routed many times during its lifecycle (e.g. changes to PI or </a:t>
            </a:r>
            <a:r>
              <a:rPr lang="en-US" dirty="0" err="1" smtClean="0"/>
              <a:t>CoPI</a:t>
            </a:r>
            <a:r>
              <a:rPr lang="en-US" smtClean="0"/>
              <a:t>, rebudgeting</a:t>
            </a:r>
            <a:r>
              <a:rPr lang="en-US" dirty="0" smtClean="0"/>
              <a:t> between budget categories; new funding for subsequent periods, changes in award terms &amp; conditions or reporting requirements.)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Protocol Routing Requirements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Ability to route from researcher </a:t>
            </a:r>
            <a:r>
              <a:rPr lang="en-US" smtClean="0"/>
              <a:t>to IRB administrator </a:t>
            </a:r>
            <a:r>
              <a:rPr lang="en-US" dirty="0" smtClean="0"/>
              <a:t>with different rules for initial protocol verses revisions, amendments and renewals</a:t>
            </a:r>
          </a:p>
          <a:p>
            <a:r>
              <a:rPr lang="en-US" dirty="0" smtClean="0"/>
              <a:t>Ability to route from IRB Administrator to Reviewer and back</a:t>
            </a:r>
          </a:p>
          <a:p>
            <a:r>
              <a:rPr lang="en-US" dirty="0" smtClean="0"/>
              <a:t>Ability to route many correspondence types from IRB administrator to researcher</a:t>
            </a:r>
            <a:endParaRPr lang="en-US" dirty="0"/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INSTRUCTOR VIEW19C14C36-AC8E-43BC-9DB6-C2AAF774C7DC|PANE__TAG" val="_"/>
</p:tagLst>
</file>

<file path=ppt/theme/theme1.xml><?xml version="1.0" encoding="utf-8"?>
<a:theme xmlns:a="http://schemas.openxmlformats.org/drawingml/2006/main" name="Kuali Foundation Template multi-project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Kuali.thmx</Template>
  <TotalTime>7465</TotalTime>
  <Words>1709</Words>
  <Application>Microsoft Office PowerPoint</Application>
  <PresentationFormat>On-screen Show (4:3)</PresentationFormat>
  <Paragraphs>283</Paragraphs>
  <Slides>63</Slides>
  <Notes>2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63</vt:i4>
      </vt:variant>
    </vt:vector>
  </HeadingPairs>
  <TitlesOfParts>
    <vt:vector size="64" baseType="lpstr">
      <vt:lpstr>Kuali Foundation Template multi-project</vt:lpstr>
      <vt:lpstr>Kuali Coeus Workflow</vt:lpstr>
      <vt:lpstr>Agenda</vt:lpstr>
      <vt:lpstr>  KC ROUTING REQUIREMENTS  </vt:lpstr>
      <vt:lpstr>Workflow and Routing</vt:lpstr>
      <vt:lpstr>Proposal Routing Requirements</vt:lpstr>
      <vt:lpstr>Proposal Routing Challenges</vt:lpstr>
      <vt:lpstr>Award Routing Requirements</vt:lpstr>
      <vt:lpstr>Award Routing Challenges</vt:lpstr>
      <vt:lpstr>Protocol Routing Requirements</vt:lpstr>
      <vt:lpstr>Protocol Routing Challenges</vt:lpstr>
      <vt:lpstr>KC Workflow Analysis</vt:lpstr>
      <vt:lpstr> KC ROUTING IMPLEMENTATION  </vt:lpstr>
      <vt:lpstr>Demonstrating Workflow</vt:lpstr>
      <vt:lpstr>Workflow Use Case - Proposal</vt:lpstr>
      <vt:lpstr>Workflow Use Case - Initiation</vt:lpstr>
      <vt:lpstr>Workflow Use Case - Researcher</vt:lpstr>
      <vt:lpstr>Workflow Use Case - Department</vt:lpstr>
      <vt:lpstr>Workflow Use Case - College</vt:lpstr>
      <vt:lpstr>Workflow Use Case - Completion</vt:lpstr>
      <vt:lpstr>Workflow Use Case – IRB Review</vt:lpstr>
      <vt:lpstr>Searching for an existing Proposal</vt:lpstr>
      <vt:lpstr>Initiating a detailed search</vt:lpstr>
      <vt:lpstr>Detailed search</vt:lpstr>
      <vt:lpstr>Detailed search results</vt:lpstr>
      <vt:lpstr>Opening the Proposal </vt:lpstr>
      <vt:lpstr>Submitting a proposal into Workflow</vt:lpstr>
      <vt:lpstr>Proposal – submitted into Workflow</vt:lpstr>
      <vt:lpstr>First approver – action list</vt:lpstr>
      <vt:lpstr>First approver – open proposal to review</vt:lpstr>
      <vt:lpstr>First Approval </vt:lpstr>
      <vt:lpstr>Second Approver – Principal Investigator</vt:lpstr>
      <vt:lpstr>Second Approval Enacted</vt:lpstr>
      <vt:lpstr>Outbox &amp; Route Log</vt:lpstr>
      <vt:lpstr>Fully Approved</vt:lpstr>
      <vt:lpstr>Submit to Sponsor</vt:lpstr>
      <vt:lpstr>Approval – submitting to sponsor before workflow completes</vt:lpstr>
      <vt:lpstr>Approval – submitting to sponsor before workflow completes</vt:lpstr>
      <vt:lpstr>Submit to Sponsor action </vt:lpstr>
      <vt:lpstr>Approved Post-Submission</vt:lpstr>
      <vt:lpstr>Disapproving a proposal</vt:lpstr>
      <vt:lpstr>Disapproving a Proposal</vt:lpstr>
      <vt:lpstr>Disapproving a Proposal</vt:lpstr>
      <vt:lpstr>Action List shows Disapproval</vt:lpstr>
      <vt:lpstr>Returning the proposal to the initiator</vt:lpstr>
      <vt:lpstr> KC WORKFLOW TECHNICAL OVERVIEW </vt:lpstr>
      <vt:lpstr>KC Workflow Technical Overview</vt:lpstr>
      <vt:lpstr>Kuali Enterprise Workflow Overview</vt:lpstr>
      <vt:lpstr>Kuali Enterprise Workflow Overview</vt:lpstr>
      <vt:lpstr>Action List</vt:lpstr>
      <vt:lpstr>Document Search</vt:lpstr>
      <vt:lpstr>Route Log</vt:lpstr>
      <vt:lpstr>Kuali Enterprise Workflow Overview</vt:lpstr>
      <vt:lpstr>KEW Configuration</vt:lpstr>
      <vt:lpstr>Document Type</vt:lpstr>
      <vt:lpstr>Rule Attribute</vt:lpstr>
      <vt:lpstr>Search Attribute</vt:lpstr>
      <vt:lpstr>Document Search  with Search Attributes</vt:lpstr>
      <vt:lpstr>Rule Template</vt:lpstr>
      <vt:lpstr>User &amp; Role Rules</vt:lpstr>
      <vt:lpstr>Workflow Rule - GUI</vt:lpstr>
      <vt:lpstr>Workflow Rule - GUI</vt:lpstr>
      <vt:lpstr>Coeus/KC Workflow Functional Parity</vt:lpstr>
      <vt:lpstr>Slide 63</vt:lpstr>
    </vt:vector>
  </TitlesOfParts>
  <Company>Kuali Foundation Inc.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</dc:title>
  <dc:creator>jfoutty</dc:creator>
  <cp:lastModifiedBy>Dan Dwyer</cp:lastModifiedBy>
  <cp:revision>45</cp:revision>
  <dcterms:created xsi:type="dcterms:W3CDTF">2009-11-15T19:32:50Z</dcterms:created>
  <dcterms:modified xsi:type="dcterms:W3CDTF">2009-11-16T22:19:01Z</dcterms:modified>
</cp:coreProperties>
</file>