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261" r:id="rId2"/>
    <p:sldId id="263" r:id="rId3"/>
    <p:sldId id="264" r:id="rId4"/>
    <p:sldId id="265" r:id="rId5"/>
    <p:sldId id="26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7" r:id="rId23"/>
    <p:sldId id="285" r:id="rId24"/>
    <p:sldId id="284" r:id="rId25"/>
    <p:sldId id="288" r:id="rId26"/>
    <p:sldId id="289" r:id="rId27"/>
    <p:sldId id="286" r:id="rId28"/>
    <p:sldId id="300" r:id="rId29"/>
    <p:sldId id="313" r:id="rId30"/>
    <p:sldId id="314" r:id="rId31"/>
    <p:sldId id="310" r:id="rId32"/>
    <p:sldId id="311" r:id="rId33"/>
    <p:sldId id="312" r:id="rId34"/>
    <p:sldId id="309" r:id="rId35"/>
    <p:sldId id="290" r:id="rId36"/>
    <p:sldId id="302" r:id="rId37"/>
    <p:sldId id="301" r:id="rId38"/>
    <p:sldId id="291" r:id="rId39"/>
    <p:sldId id="307" r:id="rId40"/>
    <p:sldId id="308" r:id="rId41"/>
    <p:sldId id="304" r:id="rId42"/>
    <p:sldId id="292" r:id="rId43"/>
    <p:sldId id="305" r:id="rId44"/>
    <p:sldId id="306" r:id="rId45"/>
    <p:sldId id="295" r:id="rId46"/>
    <p:sldId id="293" r:id="rId47"/>
    <p:sldId id="294" r:id="rId48"/>
    <p:sldId id="296" r:id="rId49"/>
    <p:sldId id="297" r:id="rId50"/>
    <p:sldId id="298" r:id="rId51"/>
    <p:sldId id="299" r:id="rId5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14" autoAdjust="0"/>
  </p:normalViewPr>
  <p:slideViewPr>
    <p:cSldViewPr>
      <p:cViewPr varScale="1">
        <p:scale>
          <a:sx n="67" d="100"/>
          <a:sy n="67" d="100"/>
        </p:scale>
        <p:origin x="-11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24" y="-8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4E8C2D-8F71-4BD7-8FB2-995CC26008A5}" type="datetimeFigureOut">
              <a:rPr lang="en-US" smtClean="0"/>
              <a:pPr/>
              <a:t>11/11/2009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8EBC06-79AE-49B9-93FE-E61BA860787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98D75-3E7B-443E-9FBD-B806BE3640DA}" type="datetimeFigureOut">
              <a:rPr lang="en-US" smtClean="0"/>
              <a:pPr/>
              <a:t>11/11/2009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99F11-A6C2-4503-A626-8910C089F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26" name="Picture 2" descr="C:\Documents and Settings\batiste\Desktop\Copy of kualistudent\images\stockphotos\puzzl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597673"/>
            <a:ext cx="3000396" cy="2983727"/>
          </a:xfrm>
          <a:prstGeom prst="rect">
            <a:avLst/>
          </a:prstGeom>
          <a:noFill/>
          <a:effectLst>
            <a:softEdge rad="1016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707202"/>
            <a:ext cx="6858000" cy="9219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3008313" cy="9286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71612"/>
            <a:ext cx="5111750" cy="4554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71744"/>
            <a:ext cx="3008313" cy="35544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918" y="50006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5918" y="1500174"/>
            <a:ext cx="5486400" cy="34290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5918" y="5572140"/>
            <a:ext cx="5486400" cy="4191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2854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26" name="Picture 2" descr="C:\Documents and Settings\batiste\Desktop\Copy of kualistudent\images\stockphotos\standinggroup_visio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142984"/>
            <a:ext cx="3214710" cy="243874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657600"/>
            <a:ext cx="5201188" cy="950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3" descr="C:\Documents and Settings\batiste\Desktop\RICE - software development simplified.jpg"/>
          <p:cNvPicPr>
            <a:picLocks noChangeAspect="1" noChangeArrowheads="1"/>
          </p:cNvPicPr>
          <p:nvPr userDrawn="1"/>
        </p:nvPicPr>
        <p:blipFill>
          <a:blip r:embed="rId2" cstate="print"/>
          <a:srcRect l="66667" b="22113"/>
          <a:stretch>
            <a:fillRect/>
          </a:stretch>
        </p:blipFill>
        <p:spPr bwMode="auto">
          <a:xfrm>
            <a:off x="3571869" y="1000108"/>
            <a:ext cx="2012170" cy="1714512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093" y="3689350"/>
            <a:ext cx="5231707" cy="88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101" name="Picture 5" descr="C:\Documents and Settings\batiste\Local Settings\Temporary Internet Files\Content.IE5\6Q68P6JW\MCj04339200000[1]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857232"/>
            <a:ext cx="2643206" cy="264320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551" y="3657600"/>
            <a:ext cx="5770649" cy="850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1066800"/>
            <a:ext cx="1892300" cy="1905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657600"/>
            <a:ext cx="4288255" cy="895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42844" y="219068"/>
            <a:ext cx="8858312" cy="1000132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lumMod val="40000"/>
                <a:lumOff val="6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>
            <a:off x="142844" y="1357298"/>
            <a:ext cx="8858312" cy="5357850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28596" y="6072206"/>
            <a:ext cx="8286808" cy="1588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>
          <a:xfrm>
            <a:off x="5357818" y="6215082"/>
            <a:ext cx="3324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Click to add presentation title, date, occasion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57200" y="6170961"/>
            <a:ext cx="4267200" cy="5346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59" r:id="rId3"/>
    <p:sldLayoutId id="2147483660" r:id="rId4"/>
    <p:sldLayoutId id="2147483661" r:id="rId5"/>
    <p:sldLayoutId id="2147483650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4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Kuali Coeus IRB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User Interface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Navigation Elements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07029" y="1447800"/>
            <a:ext cx="71299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Committee Management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59848" y="1447800"/>
            <a:ext cx="682430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Member Management</a:t>
            </a: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2263" y="1447800"/>
            <a:ext cx="595947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Schedule Maintenance</a:t>
            </a:r>
          </a:p>
        </p:txBody>
      </p:sp>
      <p:pic>
        <p:nvPicPr>
          <p:cNvPr id="410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780261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Required Fields</a:t>
            </a: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097" y="1447800"/>
            <a:ext cx="760580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Status &amp; Dates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47800"/>
            <a:ext cx="781830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Additional Information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083" y="1447800"/>
            <a:ext cx="66018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Organization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8229600" cy="450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Funding Sources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14" y="1447800"/>
            <a:ext cx="795917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Session 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Coeus </a:t>
            </a:r>
            <a:r>
              <a:rPr lang="en-US" dirty="0" smtClean="0"/>
              <a:t>IRB</a:t>
            </a:r>
            <a:endParaRPr lang="en-US" dirty="0" smtClean="0"/>
          </a:p>
          <a:p>
            <a:pPr eaLnBrk="1" hangingPunct="1"/>
            <a:r>
              <a:rPr lang="en-US" dirty="0" smtClean="0"/>
              <a:t>KC IRB Development Process</a:t>
            </a:r>
          </a:p>
          <a:p>
            <a:pPr eaLnBrk="1" hangingPunct="1"/>
            <a:r>
              <a:rPr lang="en-US" dirty="0" smtClean="0"/>
              <a:t>KC IRB User Interface</a:t>
            </a:r>
          </a:p>
          <a:p>
            <a:pPr eaLnBrk="1" hangingPunct="1"/>
            <a:r>
              <a:rPr lang="en-US" dirty="0" smtClean="0"/>
              <a:t>Questionnaire</a:t>
            </a:r>
          </a:p>
          <a:p>
            <a:pPr eaLnBrk="1" hangingPunct="1"/>
            <a:r>
              <a:rPr lang="en-US" dirty="0" smtClean="0"/>
              <a:t>Protocol Actions</a:t>
            </a:r>
          </a:p>
          <a:p>
            <a:pPr eaLnBrk="1" hangingPunct="1"/>
            <a:r>
              <a:rPr lang="en-US" dirty="0" smtClean="0"/>
              <a:t>Coeus &amp; KC – Continuing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Participant Types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414" y="1447800"/>
            <a:ext cx="795917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Personnel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2668" y="1447800"/>
            <a:ext cx="659866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Permissions</a:t>
            </a: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447800"/>
            <a:ext cx="8229600" cy="4494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Questionnaire</a:t>
            </a:r>
          </a:p>
        </p:txBody>
      </p:sp>
      <p:pic>
        <p:nvPicPr>
          <p:cNvPr id="26627" name="Picture 5" descr="Questi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431918"/>
            <a:ext cx="8189913" cy="5273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Custom Data</a:t>
            </a: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46872"/>
            <a:ext cx="8229600" cy="383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Attachments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411" y="1447800"/>
            <a:ext cx="616717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Notes</a:t>
            </a: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5679" y="1447800"/>
            <a:ext cx="663264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Special Review</a:t>
            </a: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40563" y="1447800"/>
            <a:ext cx="666287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Questionnaire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 for collection of institutionally defined data within IRB protocol document</a:t>
            </a:r>
          </a:p>
          <a:p>
            <a:r>
              <a:rPr lang="en-US" dirty="0" smtClean="0"/>
              <a:t>Questions can be of many standard types (Yes/No, Date, Text, Checkbox, </a:t>
            </a:r>
            <a:r>
              <a:rPr lang="en-US" dirty="0" err="1" smtClean="0"/>
              <a:t>Pulldown</a:t>
            </a:r>
            <a:r>
              <a:rPr lang="en-US" dirty="0" smtClean="0"/>
              <a:t>)</a:t>
            </a:r>
          </a:p>
          <a:p>
            <a:r>
              <a:rPr lang="en-US" dirty="0" smtClean="0"/>
              <a:t>Questions can be conditional or hierarchical </a:t>
            </a:r>
          </a:p>
          <a:p>
            <a:r>
              <a:rPr lang="en-US" dirty="0" smtClean="0"/>
              <a:t>Questions and questionnaires are versioned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Coeus IRB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individual questions</a:t>
            </a:r>
          </a:p>
          <a:p>
            <a:r>
              <a:rPr lang="en-US" dirty="0" smtClean="0"/>
              <a:t>Accumulate questions into a questionnaire</a:t>
            </a:r>
          </a:p>
          <a:p>
            <a:r>
              <a:rPr lang="en-US" dirty="0" smtClean="0"/>
              <a:t>Associate a questionnaire with a specific Kuali Coeus Module (e.g. IRB)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Manager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7833" y="1447800"/>
            <a:ext cx="75483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 Editor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894694"/>
            <a:ext cx="8229600" cy="393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Questionnaire Example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064" y="1447800"/>
            <a:ext cx="769187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31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Protocol Actions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Actions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Many actions will be taken against a protocol during its normal </a:t>
            </a:r>
            <a:r>
              <a:rPr lang="en-US" sz="2800" dirty="0" err="1" smtClean="0"/>
              <a:t>lifecyle</a:t>
            </a:r>
            <a:endParaRPr lang="en-US" sz="2800" dirty="0" smtClean="0"/>
          </a:p>
          <a:p>
            <a:r>
              <a:rPr lang="en-US" sz="2800" dirty="0" smtClean="0"/>
              <a:t>Available actions are dependent on current </a:t>
            </a:r>
            <a:r>
              <a:rPr lang="en-US" sz="2800" dirty="0" smtClean="0"/>
              <a:t>state </a:t>
            </a:r>
            <a:r>
              <a:rPr lang="en-US" sz="2800" dirty="0" smtClean="0"/>
              <a:t>of protocol plus the role &amp; rights of user</a:t>
            </a:r>
          </a:p>
          <a:p>
            <a:r>
              <a:rPr lang="en-US" sz="2800" dirty="0" smtClean="0"/>
              <a:t>Data may be collected at time of action</a:t>
            </a:r>
          </a:p>
          <a:p>
            <a:r>
              <a:rPr lang="en-US" sz="2800" dirty="0" smtClean="0"/>
              <a:t>Multiple actions may be required serially</a:t>
            </a:r>
          </a:p>
          <a:p>
            <a:r>
              <a:rPr lang="en-US" sz="2800" dirty="0" smtClean="0"/>
              <a:t>User interface design is critical to user 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IRB Process Map</a:t>
            </a:r>
            <a:endParaRPr lang="en-US" dirty="0"/>
          </a:p>
        </p:txBody>
      </p:sp>
      <p:pic>
        <p:nvPicPr>
          <p:cNvPr id="11" name="Content Placeholder 10" descr="irb - protocol process flow part ii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876800" y="3998392"/>
            <a:ext cx="3048000" cy="2021408"/>
          </a:xfrm>
        </p:spPr>
      </p:pic>
      <p:pic>
        <p:nvPicPr>
          <p:cNvPr id="12" name="Picture 11" descr="IRB - Protocol Process Flow part iv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53000" y="1429657"/>
            <a:ext cx="2971800" cy="2075543"/>
          </a:xfrm>
          <a:prstGeom prst="rect">
            <a:avLst/>
          </a:prstGeom>
        </p:spPr>
      </p:pic>
      <p:pic>
        <p:nvPicPr>
          <p:cNvPr id="14" name="Content Placeholder 13" descr="IRB - Protocol Process Flow part I.jpg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581840" y="1417637"/>
            <a:ext cx="3789319" cy="45259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 smtClean="0"/>
              <a:t>Protocol Created</a:t>
            </a:r>
          </a:p>
          <a:p>
            <a:pPr lvl="0"/>
            <a:r>
              <a:rPr lang="en-US" dirty="0" smtClean="0"/>
              <a:t>Submitted to IRB</a:t>
            </a:r>
          </a:p>
          <a:p>
            <a:pPr lvl="0"/>
            <a:r>
              <a:rPr lang="en-US" dirty="0" smtClean="0"/>
              <a:t>Withdrawn</a:t>
            </a:r>
          </a:p>
          <a:p>
            <a:r>
              <a:rPr lang="en-US" dirty="0" smtClean="0"/>
              <a:t>Notify IRB</a:t>
            </a:r>
          </a:p>
          <a:p>
            <a:pPr lvl="0"/>
            <a:r>
              <a:rPr lang="en-US" dirty="0" smtClean="0"/>
              <a:t>Request to Close Enrollment</a:t>
            </a:r>
          </a:p>
          <a:p>
            <a:pPr lvl="0"/>
            <a:r>
              <a:rPr lang="en-US" dirty="0" smtClean="0"/>
              <a:t>Request to Re-open Enrollment</a:t>
            </a:r>
          </a:p>
          <a:p>
            <a:pPr lvl="0"/>
            <a:r>
              <a:rPr lang="en-US" dirty="0" smtClean="0"/>
              <a:t>Request to Close</a:t>
            </a:r>
          </a:p>
          <a:p>
            <a:pPr lvl="0"/>
            <a:r>
              <a:rPr lang="en-US" dirty="0" smtClean="0"/>
              <a:t>Request for Suspension</a:t>
            </a:r>
          </a:p>
          <a:p>
            <a:pPr lvl="0"/>
            <a:r>
              <a:rPr lang="en-US" dirty="0" smtClean="0"/>
              <a:t>Amendment Created</a:t>
            </a:r>
          </a:p>
          <a:p>
            <a:r>
              <a:rPr lang="en-US" dirty="0" smtClean="0"/>
              <a:t>Renewal Created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en-US" dirty="0" smtClean="0"/>
              <a:t>Assign to Committee, Assign to Agenda, Assign to Reviewers, Defer</a:t>
            </a:r>
          </a:p>
          <a:p>
            <a:pPr lvl="0"/>
            <a:r>
              <a:rPr lang="en-US" dirty="0" smtClean="0"/>
              <a:t>IRB Review Not Required, Expedited Approval, Exemption Granted, Approved, Disapproved, Substantive/Specific Minor Revisions Required</a:t>
            </a:r>
          </a:p>
          <a:p>
            <a:r>
              <a:rPr lang="en-US" dirty="0" smtClean="0"/>
              <a:t>Closed for Enrollment, Re-Open Enrollment, Data Analysis Only</a:t>
            </a:r>
          </a:p>
          <a:p>
            <a:pPr lvl="0"/>
            <a:r>
              <a:rPr lang="en-US" dirty="0" smtClean="0"/>
              <a:t>Closed (Administratively Closed), Expired, Suspended, Terminated</a:t>
            </a:r>
          </a:p>
          <a:p>
            <a:pPr lvl="0"/>
            <a:r>
              <a:rPr lang="en-US" dirty="0" smtClean="0"/>
              <a:t>Administrative Correction</a:t>
            </a:r>
          </a:p>
          <a:p>
            <a:pPr lvl="0"/>
            <a:r>
              <a:rPr lang="en-US" dirty="0" smtClean="0"/>
              <a:t>Undo Last Action</a:t>
            </a:r>
          </a:p>
          <a:p>
            <a:r>
              <a:rPr lang="en-US" dirty="0" smtClean="0"/>
              <a:t>Renewal Reminder Generated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 Protocol Actions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Protocol Actions</a:t>
            </a: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128587"/>
            <a:ext cx="8229600" cy="346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Researcher Actions - Submit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043" y="1447800"/>
            <a:ext cx="80659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Coeus IRB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Planning for Coeus IRB started in 2003</a:t>
            </a:r>
          </a:p>
          <a:p>
            <a:pPr eaLnBrk="1" hangingPunct="1"/>
            <a:r>
              <a:rPr lang="en-US" dirty="0" smtClean="0"/>
              <a:t>First roll out was in 2005 for </a:t>
            </a:r>
            <a:r>
              <a:rPr lang="en-US" dirty="0" smtClean="0"/>
              <a:t>administrative </a:t>
            </a:r>
            <a:r>
              <a:rPr lang="en-US" dirty="0" smtClean="0"/>
              <a:t>s</a:t>
            </a:r>
            <a:r>
              <a:rPr lang="en-US" dirty="0" smtClean="0"/>
              <a:t>upport (back </a:t>
            </a:r>
            <a:r>
              <a:rPr lang="en-US" dirty="0" smtClean="0"/>
              <a:t>o</a:t>
            </a:r>
            <a:r>
              <a:rPr lang="en-US" dirty="0" smtClean="0"/>
              <a:t>ffice </a:t>
            </a:r>
            <a:r>
              <a:rPr lang="en-US" dirty="0" smtClean="0"/>
              <a:t>o</a:t>
            </a:r>
            <a:r>
              <a:rPr lang="en-US" dirty="0" smtClean="0"/>
              <a:t>perations</a:t>
            </a:r>
            <a:r>
              <a:rPr lang="en-US" dirty="0" smtClean="0"/>
              <a:t>)</a:t>
            </a:r>
          </a:p>
          <a:p>
            <a:pPr eaLnBrk="1" hangingPunct="1"/>
            <a:r>
              <a:rPr lang="en-US" dirty="0" smtClean="0"/>
              <a:t>Kuali Coeus port began in 2007</a:t>
            </a:r>
          </a:p>
          <a:p>
            <a:pPr eaLnBrk="1" hangingPunct="1"/>
            <a:r>
              <a:rPr lang="en-US" dirty="0" smtClean="0"/>
              <a:t>First implementation of protocol submission (Coeus </a:t>
            </a:r>
            <a:r>
              <a:rPr lang="en-US" dirty="0" err="1" smtClean="0"/>
              <a:t>Lite</a:t>
            </a:r>
            <a:r>
              <a:rPr lang="en-US" dirty="0" smtClean="0"/>
              <a:t>) by Yale in February </a:t>
            </a:r>
            <a:r>
              <a:rPr lang="en-US" dirty="0" smtClean="0"/>
              <a:t>2009</a:t>
            </a:r>
          </a:p>
          <a:p>
            <a:pPr eaLnBrk="1" hangingPunct="1"/>
            <a:r>
              <a:rPr lang="en-US" dirty="0" smtClean="0"/>
              <a:t>Initial support for electronic review in November 2009</a:t>
            </a:r>
            <a:endParaRPr lang="en-US" dirty="0" smtClean="0"/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Researcher Actions - Withdraw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021592"/>
            <a:ext cx="8229600" cy="3683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Researcher Actions - Request</a:t>
            </a:r>
            <a:endParaRPr lang="en-US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65624"/>
            <a:ext cx="8229600" cy="3195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IRB Administrator Actions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7708" y="1447800"/>
            <a:ext cx="764858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IRB Administrator Actions</a:t>
            </a:r>
            <a:endParaRPr lang="en-US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96061"/>
            <a:ext cx="8229600" cy="3734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Validation</a:t>
            </a:r>
            <a:endParaRPr lang="en-US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922458"/>
            <a:ext cx="8229600" cy="3881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Print</a:t>
            </a:r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184" y="1447800"/>
            <a:ext cx="796963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History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6853" y="1447800"/>
            <a:ext cx="711029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Summary</a:t>
            </a:r>
          </a:p>
        </p:txBody>
      </p:sp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1257" y="1447800"/>
            <a:ext cx="474148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37890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Coeus &amp; KC – Continuing Collaboration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Coeus/KC Collaboration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New development in Coeus IRB is ongoing with significant enhancements in recent releases</a:t>
            </a:r>
          </a:p>
          <a:p>
            <a:pPr eaLnBrk="1" hangingPunct="1"/>
            <a:r>
              <a:rPr lang="en-US" dirty="0" smtClean="0"/>
              <a:t>Coeus consortium members participate in KC SME group</a:t>
            </a:r>
          </a:p>
          <a:p>
            <a:pPr eaLnBrk="1" hangingPunct="1"/>
            <a:r>
              <a:rPr lang="en-US" dirty="0" smtClean="0"/>
              <a:t>KC SME members attend Coeus Compliance Committee meetings</a:t>
            </a:r>
          </a:p>
          <a:p>
            <a:pPr eaLnBrk="1" hangingPunct="1"/>
            <a:r>
              <a:rPr lang="en-US" dirty="0" smtClean="0"/>
              <a:t>Two KC partners have implemented Coeus IRB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Coeus </a:t>
            </a:r>
            <a:r>
              <a:rPr lang="en-US" dirty="0" smtClean="0"/>
              <a:t>IRB Components</a:t>
            </a:r>
            <a:endParaRPr 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Submission </a:t>
            </a:r>
            <a:r>
              <a:rPr lang="en-US" sz="2400" dirty="0" smtClean="0"/>
              <a:t>of protocols to the IRB </a:t>
            </a:r>
            <a:r>
              <a:rPr lang="en-US" sz="2400" dirty="0" smtClean="0"/>
              <a:t>administrative </a:t>
            </a:r>
            <a:r>
              <a:rPr lang="en-US" sz="2400" dirty="0" smtClean="0"/>
              <a:t>o</a:t>
            </a:r>
            <a:r>
              <a:rPr lang="en-US" sz="2400" dirty="0" smtClean="0"/>
              <a:t>ffice</a:t>
            </a:r>
            <a:endParaRPr lang="en-US" sz="2400" dirty="0" smtClean="0"/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Assignment of protocols to an IRB and specific reviewers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Development of IRB </a:t>
            </a:r>
            <a:r>
              <a:rPr lang="en-US" sz="2400" dirty="0" smtClean="0"/>
              <a:t>agenda</a:t>
            </a:r>
            <a:endParaRPr lang="en-US" sz="2400" dirty="0" smtClean="0"/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Review of the protocols by IRB reviewers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Creation and logging of correspondence to researcher</a:t>
            </a:r>
            <a:endParaRPr lang="en-US" sz="2400" dirty="0" smtClean="0"/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Electronic </a:t>
            </a:r>
            <a:r>
              <a:rPr lang="en-US" sz="2400" dirty="0" smtClean="0"/>
              <a:t>c</a:t>
            </a:r>
            <a:r>
              <a:rPr lang="en-US" sz="2400" dirty="0" smtClean="0"/>
              <a:t>reation </a:t>
            </a:r>
            <a:r>
              <a:rPr lang="en-US" sz="2400" dirty="0" smtClean="0"/>
              <a:t>of </a:t>
            </a:r>
            <a:r>
              <a:rPr lang="en-US" sz="2400" dirty="0" smtClean="0"/>
              <a:t>m</a:t>
            </a:r>
            <a:r>
              <a:rPr lang="en-US" sz="2400" dirty="0" smtClean="0"/>
              <a:t>inutes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Request actions from researcher</a:t>
            </a:r>
          </a:p>
          <a:p>
            <a:pPr marL="990600" lvl="1" indent="-533400" eaLnBrk="1" hangingPunct="1">
              <a:buFontTx/>
              <a:buAutoNum type="arabicPeriod"/>
            </a:pPr>
            <a:r>
              <a:rPr lang="en-US" sz="2400" dirty="0" smtClean="0"/>
              <a:t>Protocol management actions by IRB administrator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Keys to Success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A solid Coeus IRB base to build on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Structured Kuali process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Involvement of functional experts (SMEs)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A quality flexible product is critical to successful </a:t>
            </a:r>
            <a:r>
              <a:rPr lang="en-US" dirty="0" smtClean="0"/>
              <a:t>implementations </a:t>
            </a:r>
            <a:endParaRPr lang="en-US" dirty="0" smtClean="0"/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Migration path for Coeus IRB users 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Good working relationship between Kuali and Coeus</a:t>
            </a:r>
          </a:p>
          <a:p>
            <a:pPr eaLnBrk="1" hangingPunct="1">
              <a:lnSpc>
                <a:spcPct val="90000"/>
              </a:lnSpc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Kuali Coeus IRB</a:t>
            </a:r>
            <a:endParaRPr lang="en-US" dirty="0"/>
          </a:p>
        </p:txBody>
      </p:sp>
      <p:sp>
        <p:nvSpPr>
          <p:cNvPr id="40963" name="Rectangle 5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Questions?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KC IRB Lab, 3:30 in Conf 1+2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endParaRPr lang="en-US" dirty="0" smtClean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KC IRB Development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Kuali Coeus Goals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Maintain all functionality from the Coeus product</a:t>
            </a:r>
          </a:p>
          <a:p>
            <a:pPr eaLnBrk="1" hangingPunct="1"/>
            <a:r>
              <a:rPr lang="en-US" smtClean="0"/>
              <a:t>Apply development infrastructure &amp; user interface consistent with Kuali</a:t>
            </a:r>
          </a:p>
          <a:p>
            <a:pPr eaLnBrk="1" hangingPunct="1"/>
            <a:r>
              <a:rPr lang="en-US" smtClean="0"/>
              <a:t>Identify critical enhancements for consideration in Kuali product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KC IRB Timeline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Functional requirements development began summer 2007</a:t>
            </a:r>
          </a:p>
          <a:p>
            <a:pPr eaLnBrk="1" hangingPunct="1"/>
            <a:r>
              <a:rPr lang="en-US" dirty="0" smtClean="0"/>
              <a:t>Mock screen development began spring 2008</a:t>
            </a:r>
          </a:p>
          <a:p>
            <a:r>
              <a:rPr lang="en-US" dirty="0" smtClean="0"/>
              <a:t>Code development began fall 2008</a:t>
            </a:r>
          </a:p>
          <a:p>
            <a:pPr eaLnBrk="1" hangingPunct="1"/>
            <a:r>
              <a:rPr lang="en-US" dirty="0" smtClean="0"/>
              <a:t>Development work is expected to be completed in January 2010</a:t>
            </a:r>
          </a:p>
          <a:p>
            <a:pPr eaLnBrk="1" hangingPunct="1"/>
            <a:r>
              <a:rPr lang="en-US" dirty="0" smtClean="0"/>
              <a:t>Post Kuali Days planning will inform the delivery date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Process: Module Development Steps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Subject Matter Experts (SMEs) review current product (Coeus) functionality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SMEs write specification documents</a:t>
            </a:r>
          </a:p>
          <a:p>
            <a:pPr marL="990600" lvl="1" indent="-533400" eaLnBrk="1" hangingPunct="1">
              <a:buFontTx/>
              <a:buAutoNum type="alphaLcPeriod"/>
            </a:pPr>
            <a:r>
              <a:rPr lang="en-US" sz="2400" smtClean="0"/>
              <a:t>Enhancements to FC for review/vote</a:t>
            </a:r>
          </a:p>
          <a:p>
            <a:pPr marL="990600" lvl="1" indent="-533400" eaLnBrk="1" hangingPunct="1">
              <a:buFontTx/>
              <a:buAutoNum type="alphaLcPeriod"/>
            </a:pPr>
            <a:r>
              <a:rPr lang="en-US" sz="2400" smtClean="0"/>
              <a:t>FC keeps tabs on scope throughout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Usability group build screen mockups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SMEs review screen mockups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Developers build code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en-US" sz="2800" smtClean="0"/>
              <a:t>Testers do quality assurance and report 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Kuali Foundation Template multi-proj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Kuali.thmx</Template>
  <TotalTime>6838</TotalTime>
  <Words>625</Words>
  <Application>Microsoft Office PowerPoint</Application>
  <PresentationFormat>On-screen Show (4:3)</PresentationFormat>
  <Paragraphs>129</Paragraphs>
  <Slides>51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51</vt:i4>
      </vt:variant>
    </vt:vector>
  </HeadingPairs>
  <TitlesOfParts>
    <vt:vector size="52" baseType="lpstr">
      <vt:lpstr>Kuali Foundation Template multi-project</vt:lpstr>
      <vt:lpstr>Kuali Coeus IRB</vt:lpstr>
      <vt:lpstr>Session Agenda</vt:lpstr>
      <vt:lpstr>Coeus IRB</vt:lpstr>
      <vt:lpstr>Coeus IRB</vt:lpstr>
      <vt:lpstr>Coeus IRB Components</vt:lpstr>
      <vt:lpstr>KC IRB Development Process</vt:lpstr>
      <vt:lpstr>Kuali Coeus Goals</vt:lpstr>
      <vt:lpstr>KC IRB Timeline</vt:lpstr>
      <vt:lpstr>Process: Module Development Steps</vt:lpstr>
      <vt:lpstr>The User Interface</vt:lpstr>
      <vt:lpstr>Navigation Elements</vt:lpstr>
      <vt:lpstr>Committee Management</vt:lpstr>
      <vt:lpstr>Member Management</vt:lpstr>
      <vt:lpstr>Schedule Maintenance</vt:lpstr>
      <vt:lpstr>Required Fields</vt:lpstr>
      <vt:lpstr>Status &amp; Dates</vt:lpstr>
      <vt:lpstr>Additional Information</vt:lpstr>
      <vt:lpstr>Organization</vt:lpstr>
      <vt:lpstr>Funding Sources</vt:lpstr>
      <vt:lpstr>Participant Types</vt:lpstr>
      <vt:lpstr>Personnel</vt:lpstr>
      <vt:lpstr>Permissions</vt:lpstr>
      <vt:lpstr>Questionnaire</vt:lpstr>
      <vt:lpstr>Custom Data</vt:lpstr>
      <vt:lpstr>Attachments</vt:lpstr>
      <vt:lpstr>Notes</vt:lpstr>
      <vt:lpstr>Special Review</vt:lpstr>
      <vt:lpstr>Questionnaire</vt:lpstr>
      <vt:lpstr>Questionnaire</vt:lpstr>
      <vt:lpstr>Questionnaire Structure</vt:lpstr>
      <vt:lpstr>Question Manager</vt:lpstr>
      <vt:lpstr>Questionnaire Editor</vt:lpstr>
      <vt:lpstr>Questionnaire Example</vt:lpstr>
      <vt:lpstr>Protocol Actions</vt:lpstr>
      <vt:lpstr>Actions</vt:lpstr>
      <vt:lpstr>IRB Process Map</vt:lpstr>
      <vt:lpstr>Sample Protocol Actions</vt:lpstr>
      <vt:lpstr>Protocol Actions</vt:lpstr>
      <vt:lpstr>Researcher Actions - Submit</vt:lpstr>
      <vt:lpstr>Researcher Actions - Withdraw</vt:lpstr>
      <vt:lpstr>Researcher Actions - Request</vt:lpstr>
      <vt:lpstr>IRB Administrator Actions</vt:lpstr>
      <vt:lpstr>IRB Administrator Actions</vt:lpstr>
      <vt:lpstr>Data Validation</vt:lpstr>
      <vt:lpstr>Print</vt:lpstr>
      <vt:lpstr>History</vt:lpstr>
      <vt:lpstr>Summary</vt:lpstr>
      <vt:lpstr>Coeus &amp; KC – Continuing Collaboration</vt:lpstr>
      <vt:lpstr>Coeus/KC Collaboration</vt:lpstr>
      <vt:lpstr>Keys to Success</vt:lpstr>
      <vt:lpstr>Kuali Coeus IRB</vt:lpstr>
    </vt:vector>
  </TitlesOfParts>
  <Company>Kuali Foundation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jfoutty</dc:creator>
  <cp:lastModifiedBy>Dan Dwyer</cp:lastModifiedBy>
  <cp:revision>73</cp:revision>
  <dcterms:created xsi:type="dcterms:W3CDTF">2009-07-21T18:38:22Z</dcterms:created>
  <dcterms:modified xsi:type="dcterms:W3CDTF">2009-11-11T13:42:14Z</dcterms:modified>
</cp:coreProperties>
</file>