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24" r:id="rId10"/>
    <p:sldId id="328" r:id="rId11"/>
    <p:sldId id="322" r:id="rId12"/>
    <p:sldId id="325" r:id="rId13"/>
    <p:sldId id="326" r:id="rId14"/>
    <p:sldId id="329" r:id="rId15"/>
  </p:sldIdLst>
  <p:sldSz cx="9144000" cy="6858000" type="screen4x3"/>
  <p:notesSz cx="7010400" cy="9296400"/>
  <p:custShowLst>
    <p:custShow name="Custom Show 1" id="0">
      <p:sldLst>
        <p:sld r:id="rId11"/>
        <p:sld r:id="rId12"/>
        <p:sld r:id="rId9"/>
        <p:sld r:id="rId10"/>
        <p:sld r:id="rId13"/>
        <p:sld r:id="rId14"/>
        <p:sld r:id="rId15"/>
      </p:sldLst>
    </p:custShow>
  </p:custShow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FF"/>
    <a:srgbClr val="FF99FF"/>
    <a:srgbClr val="B31B1B"/>
    <a:srgbClr val="333333"/>
    <a:srgbClr val="E8E8E8"/>
    <a:srgbClr val="4C4C4C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684" autoAdjust="0"/>
    <p:restoredTop sz="82476" autoAdjust="0"/>
  </p:normalViewPr>
  <p:slideViewPr>
    <p:cSldViewPr>
      <p:cViewPr varScale="1">
        <p:scale>
          <a:sx n="73" d="100"/>
          <a:sy n="73" d="100"/>
        </p:scale>
        <p:origin x="-7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82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0C531F-273D-481B-8BD9-95A9D864F66F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C81AF8B8-FA87-4A6A-AA25-3B9660A63E80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tx1"/>
              </a:solidFill>
            </a:rPr>
            <a:t>KC Development</a:t>
          </a:r>
          <a:endParaRPr lang="en-US" sz="1600" b="1" dirty="0">
            <a:solidFill>
              <a:schemeClr val="tx1"/>
            </a:solidFill>
          </a:endParaRPr>
        </a:p>
      </dgm:t>
    </dgm:pt>
    <dgm:pt modelId="{A357510C-AC27-4F6E-982C-E68FF77E49C4}" type="parTrans" cxnId="{972A9496-DAD8-4CA7-A9EB-4AD4DC7D0428}">
      <dgm:prSet/>
      <dgm:spPr/>
      <dgm:t>
        <a:bodyPr/>
        <a:lstStyle/>
        <a:p>
          <a:endParaRPr lang="en-US"/>
        </a:p>
      </dgm:t>
    </dgm:pt>
    <dgm:pt modelId="{9F1B5FC6-108C-4A48-8C39-B27EBB9C2F88}" type="sibTrans" cxnId="{972A9496-DAD8-4CA7-A9EB-4AD4DC7D0428}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C9BBC1BF-3E17-41AC-96CF-FDCB17F0A8B9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tx1"/>
              </a:solidFill>
            </a:rPr>
            <a:t>KC</a:t>
          </a:r>
          <a:r>
            <a:rPr lang="en-US" sz="1100" b="1" dirty="0" smtClean="0"/>
            <a:t> </a:t>
          </a:r>
          <a:r>
            <a:rPr lang="en-US" sz="1600" b="1" dirty="0" smtClean="0">
              <a:solidFill>
                <a:schemeClr val="tx1"/>
              </a:solidFill>
            </a:rPr>
            <a:t>Implementation</a:t>
          </a:r>
          <a:endParaRPr lang="en-US" sz="1600" b="1" dirty="0">
            <a:solidFill>
              <a:schemeClr val="tx1"/>
            </a:solidFill>
          </a:endParaRPr>
        </a:p>
      </dgm:t>
    </dgm:pt>
    <dgm:pt modelId="{24A43D6A-78EC-4D8A-A57F-68112160A30B}" type="parTrans" cxnId="{4FA07900-4B9E-4929-ABC9-B534F6743951}">
      <dgm:prSet/>
      <dgm:spPr/>
      <dgm:t>
        <a:bodyPr/>
        <a:lstStyle/>
        <a:p>
          <a:endParaRPr lang="en-US"/>
        </a:p>
      </dgm:t>
    </dgm:pt>
    <dgm:pt modelId="{7D5BFF6D-92A1-48CC-909B-1ADA1D2EAFE1}" type="sibTrans" cxnId="{4FA07900-4B9E-4929-ABC9-B534F6743951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5A6B6144-36B9-4B5E-BF64-8CF552BA3624}">
      <dgm:prSet phldrT="[Text]"/>
      <dgm:spPr>
        <a:solidFill>
          <a:srgbClr val="FFFFCC"/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KC </a:t>
          </a:r>
        </a:p>
        <a:p>
          <a:r>
            <a:rPr lang="en-US" b="1" dirty="0" smtClean="0">
              <a:solidFill>
                <a:schemeClr val="tx1"/>
              </a:solidFill>
            </a:rPr>
            <a:t>@ Cornell</a:t>
          </a:r>
          <a:endParaRPr lang="en-US" b="1" dirty="0">
            <a:solidFill>
              <a:schemeClr val="tx1"/>
            </a:solidFill>
          </a:endParaRPr>
        </a:p>
      </dgm:t>
    </dgm:pt>
    <dgm:pt modelId="{1BC6B399-39C3-4584-85DD-C3168B89816D}" type="parTrans" cxnId="{DA41C0F2-2603-48B9-B8E4-E6E677CC576D}">
      <dgm:prSet/>
      <dgm:spPr/>
      <dgm:t>
        <a:bodyPr/>
        <a:lstStyle/>
        <a:p>
          <a:endParaRPr lang="en-US"/>
        </a:p>
      </dgm:t>
    </dgm:pt>
    <dgm:pt modelId="{E20CDCAB-5A36-406F-B7E0-1397914C3ECF}" type="sibTrans" cxnId="{DA41C0F2-2603-48B9-B8E4-E6E677CC576D}">
      <dgm:prSet/>
      <dgm:spPr/>
      <dgm:t>
        <a:bodyPr/>
        <a:lstStyle/>
        <a:p>
          <a:endParaRPr lang="en-US"/>
        </a:p>
      </dgm:t>
    </dgm:pt>
    <dgm:pt modelId="{21263FC8-9842-439F-8D3E-F095FC79F8B7}" type="pres">
      <dgm:prSet presAssocID="{220C531F-273D-481B-8BD9-95A9D864F66F}" presName="linearFlow" presStyleCnt="0">
        <dgm:presLayoutVars>
          <dgm:dir/>
          <dgm:resizeHandles val="exact"/>
        </dgm:presLayoutVars>
      </dgm:prSet>
      <dgm:spPr/>
    </dgm:pt>
    <dgm:pt modelId="{5A09A854-D0C3-4814-A40E-263EC33EADF7}" type="pres">
      <dgm:prSet presAssocID="{C81AF8B8-FA87-4A6A-AA25-3B9660A63E80}" presName="node" presStyleLbl="node1" presStyleIdx="0" presStyleCnt="3" custScaleX="133367" custLinFactNeighborX="-217" custLinFactNeighborY="-12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06937-D48B-4336-94B1-2851BC309669}" type="pres">
      <dgm:prSet presAssocID="{9F1B5FC6-108C-4A48-8C39-B27EBB9C2F88}" presName="spacerL" presStyleCnt="0"/>
      <dgm:spPr/>
    </dgm:pt>
    <dgm:pt modelId="{5E6714DF-3C17-4F31-A2DA-7CA1A2DA2F1C}" type="pres">
      <dgm:prSet presAssocID="{9F1B5FC6-108C-4A48-8C39-B27EBB9C2F8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6EE27FC-C57D-4890-9C86-FCB6830F319D}" type="pres">
      <dgm:prSet presAssocID="{9F1B5FC6-108C-4A48-8C39-B27EBB9C2F88}" presName="spacerR" presStyleCnt="0"/>
      <dgm:spPr/>
    </dgm:pt>
    <dgm:pt modelId="{5529002D-C6CF-4D92-897B-5B49915B4B41}" type="pres">
      <dgm:prSet presAssocID="{C9BBC1BF-3E17-41AC-96CF-FDCB17F0A8B9}" presName="node" presStyleLbl="node1" presStyleIdx="1" presStyleCnt="3" custScaleX="149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A6F85A-0ED4-4400-8F1C-63E295998F6B}" type="pres">
      <dgm:prSet presAssocID="{7D5BFF6D-92A1-48CC-909B-1ADA1D2EAFE1}" presName="spacerL" presStyleCnt="0"/>
      <dgm:spPr/>
    </dgm:pt>
    <dgm:pt modelId="{A5BCBF00-A756-42F6-9DDC-BD3E3BE89132}" type="pres">
      <dgm:prSet presAssocID="{7D5BFF6D-92A1-48CC-909B-1ADA1D2EAFE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F16B178-9C40-4346-ADEC-3454EDA67509}" type="pres">
      <dgm:prSet presAssocID="{7D5BFF6D-92A1-48CC-909B-1ADA1D2EAFE1}" presName="spacerR" presStyleCnt="0"/>
      <dgm:spPr/>
    </dgm:pt>
    <dgm:pt modelId="{C81578D2-3949-4208-93F2-8AF689AB9664}" type="pres">
      <dgm:prSet presAssocID="{5A6B6144-36B9-4B5E-BF64-8CF552BA3624}" presName="node" presStyleLbl="node1" presStyleIdx="2" presStyleCnt="3" custScaleX="1222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41C0F2-2603-48B9-B8E4-E6E677CC576D}" srcId="{220C531F-273D-481B-8BD9-95A9D864F66F}" destId="{5A6B6144-36B9-4B5E-BF64-8CF552BA3624}" srcOrd="2" destOrd="0" parTransId="{1BC6B399-39C3-4584-85DD-C3168B89816D}" sibTransId="{E20CDCAB-5A36-406F-B7E0-1397914C3ECF}"/>
    <dgm:cxn modelId="{412DC5E5-8FF3-4DC8-830D-EC2E354A2835}" type="presOf" srcId="{7D5BFF6D-92A1-48CC-909B-1ADA1D2EAFE1}" destId="{A5BCBF00-A756-42F6-9DDC-BD3E3BE89132}" srcOrd="0" destOrd="0" presId="urn:microsoft.com/office/officeart/2005/8/layout/equation1"/>
    <dgm:cxn modelId="{63A72C60-18FA-4347-9DA2-D67346BD0766}" type="presOf" srcId="{C81AF8B8-FA87-4A6A-AA25-3B9660A63E80}" destId="{5A09A854-D0C3-4814-A40E-263EC33EADF7}" srcOrd="0" destOrd="0" presId="urn:microsoft.com/office/officeart/2005/8/layout/equation1"/>
    <dgm:cxn modelId="{972A9496-DAD8-4CA7-A9EB-4AD4DC7D0428}" srcId="{220C531F-273D-481B-8BD9-95A9D864F66F}" destId="{C81AF8B8-FA87-4A6A-AA25-3B9660A63E80}" srcOrd="0" destOrd="0" parTransId="{A357510C-AC27-4F6E-982C-E68FF77E49C4}" sibTransId="{9F1B5FC6-108C-4A48-8C39-B27EBB9C2F88}"/>
    <dgm:cxn modelId="{4FA07900-4B9E-4929-ABC9-B534F6743951}" srcId="{220C531F-273D-481B-8BD9-95A9D864F66F}" destId="{C9BBC1BF-3E17-41AC-96CF-FDCB17F0A8B9}" srcOrd="1" destOrd="0" parTransId="{24A43D6A-78EC-4D8A-A57F-68112160A30B}" sibTransId="{7D5BFF6D-92A1-48CC-909B-1ADA1D2EAFE1}"/>
    <dgm:cxn modelId="{B097AA8A-E306-4EA8-B7DD-E6F91916F6B7}" type="presOf" srcId="{220C531F-273D-481B-8BD9-95A9D864F66F}" destId="{21263FC8-9842-439F-8D3E-F095FC79F8B7}" srcOrd="0" destOrd="0" presId="urn:microsoft.com/office/officeart/2005/8/layout/equation1"/>
    <dgm:cxn modelId="{4AC24AD2-8429-41AA-AEB1-D38E212283E0}" type="presOf" srcId="{9F1B5FC6-108C-4A48-8C39-B27EBB9C2F88}" destId="{5E6714DF-3C17-4F31-A2DA-7CA1A2DA2F1C}" srcOrd="0" destOrd="0" presId="urn:microsoft.com/office/officeart/2005/8/layout/equation1"/>
    <dgm:cxn modelId="{58F7A1F8-C586-465C-AA92-D0ED31F8BC5D}" type="presOf" srcId="{C9BBC1BF-3E17-41AC-96CF-FDCB17F0A8B9}" destId="{5529002D-C6CF-4D92-897B-5B49915B4B41}" srcOrd="0" destOrd="0" presId="urn:microsoft.com/office/officeart/2005/8/layout/equation1"/>
    <dgm:cxn modelId="{82B32662-F6F9-443F-8EB8-9CB7CF6EF8A1}" type="presOf" srcId="{5A6B6144-36B9-4B5E-BF64-8CF552BA3624}" destId="{C81578D2-3949-4208-93F2-8AF689AB9664}" srcOrd="0" destOrd="0" presId="urn:microsoft.com/office/officeart/2005/8/layout/equation1"/>
    <dgm:cxn modelId="{E4463C25-2398-48A4-B089-328CF8643079}" type="presParOf" srcId="{21263FC8-9842-439F-8D3E-F095FC79F8B7}" destId="{5A09A854-D0C3-4814-A40E-263EC33EADF7}" srcOrd="0" destOrd="0" presId="urn:microsoft.com/office/officeart/2005/8/layout/equation1"/>
    <dgm:cxn modelId="{700335D0-12B9-4399-AB1F-EC84F9082F4D}" type="presParOf" srcId="{21263FC8-9842-439F-8D3E-F095FC79F8B7}" destId="{A0A06937-D48B-4336-94B1-2851BC309669}" srcOrd="1" destOrd="0" presId="urn:microsoft.com/office/officeart/2005/8/layout/equation1"/>
    <dgm:cxn modelId="{152287A7-D3FC-4738-88A5-085BAAD7A51E}" type="presParOf" srcId="{21263FC8-9842-439F-8D3E-F095FC79F8B7}" destId="{5E6714DF-3C17-4F31-A2DA-7CA1A2DA2F1C}" srcOrd="2" destOrd="0" presId="urn:microsoft.com/office/officeart/2005/8/layout/equation1"/>
    <dgm:cxn modelId="{E565ABF4-5CDF-4827-BD55-8FA4F88CAEDC}" type="presParOf" srcId="{21263FC8-9842-439F-8D3E-F095FC79F8B7}" destId="{66EE27FC-C57D-4890-9C86-FCB6830F319D}" srcOrd="3" destOrd="0" presId="urn:microsoft.com/office/officeart/2005/8/layout/equation1"/>
    <dgm:cxn modelId="{D1EC627D-AB3E-4897-B325-A770328E3188}" type="presParOf" srcId="{21263FC8-9842-439F-8D3E-F095FC79F8B7}" destId="{5529002D-C6CF-4D92-897B-5B49915B4B41}" srcOrd="4" destOrd="0" presId="urn:microsoft.com/office/officeart/2005/8/layout/equation1"/>
    <dgm:cxn modelId="{CF9EDD9D-2D1A-45ED-94B1-1D452B5C5F65}" type="presParOf" srcId="{21263FC8-9842-439F-8D3E-F095FC79F8B7}" destId="{BFA6F85A-0ED4-4400-8F1C-63E295998F6B}" srcOrd="5" destOrd="0" presId="urn:microsoft.com/office/officeart/2005/8/layout/equation1"/>
    <dgm:cxn modelId="{7C67DB87-577D-4052-AE5A-A5CCBE0B9467}" type="presParOf" srcId="{21263FC8-9842-439F-8D3E-F095FC79F8B7}" destId="{A5BCBF00-A756-42F6-9DDC-BD3E3BE89132}" srcOrd="6" destOrd="0" presId="urn:microsoft.com/office/officeart/2005/8/layout/equation1"/>
    <dgm:cxn modelId="{808418CB-C270-450E-A602-FFF02A249B82}" type="presParOf" srcId="{21263FC8-9842-439F-8D3E-F095FC79F8B7}" destId="{2F16B178-9C40-4346-ADEC-3454EDA67509}" srcOrd="7" destOrd="0" presId="urn:microsoft.com/office/officeart/2005/8/layout/equation1"/>
    <dgm:cxn modelId="{96489625-DD46-42A0-B832-2C05F61DD19C}" type="presParOf" srcId="{21263FC8-9842-439F-8D3E-F095FC79F8B7}" destId="{C81578D2-3949-4208-93F2-8AF689AB966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09A854-D0C3-4814-A40E-263EC33EADF7}">
      <dsp:nvSpPr>
        <dsp:cNvPr id="0" name=""/>
        <dsp:cNvSpPr/>
      </dsp:nvSpPr>
      <dsp:spPr>
        <a:xfrm>
          <a:off x="1322" y="233697"/>
          <a:ext cx="2035217" cy="1526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KC Development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299373" y="457178"/>
        <a:ext cx="1439115" cy="1079065"/>
      </dsp:txXfrm>
    </dsp:sp>
    <dsp:sp modelId="{5E6714DF-3C17-4F31-A2DA-7CA1A2DA2F1C}">
      <dsp:nvSpPr>
        <dsp:cNvPr id="0" name=""/>
        <dsp:cNvSpPr/>
      </dsp:nvSpPr>
      <dsp:spPr>
        <a:xfrm>
          <a:off x="2160721" y="573451"/>
          <a:ext cx="885096" cy="885096"/>
        </a:xfrm>
        <a:prstGeom prst="mathPlus">
          <a:avLst/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278040" y="911912"/>
        <a:ext cx="650458" cy="208174"/>
      </dsp:txXfrm>
    </dsp:sp>
    <dsp:sp modelId="{5529002D-C6CF-4D92-897B-5B49915B4B41}">
      <dsp:nvSpPr>
        <dsp:cNvPr id="0" name=""/>
        <dsp:cNvSpPr/>
      </dsp:nvSpPr>
      <dsp:spPr>
        <a:xfrm>
          <a:off x="3169731" y="252986"/>
          <a:ext cx="2287820" cy="1526027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</a:rPr>
            <a:t>KC</a:t>
          </a:r>
          <a:r>
            <a:rPr lang="en-US" sz="1100" b="1" kern="1200" dirty="0" smtClean="0"/>
            <a:t> </a:t>
          </a:r>
          <a:r>
            <a:rPr lang="en-US" sz="1600" b="1" kern="1200" dirty="0" smtClean="0">
              <a:solidFill>
                <a:schemeClr val="tx1"/>
              </a:solidFill>
            </a:rPr>
            <a:t>Implementation</a:t>
          </a:r>
          <a:endParaRPr lang="en-US" sz="1600" b="1" kern="1200" dirty="0">
            <a:solidFill>
              <a:schemeClr val="tx1"/>
            </a:solidFill>
          </a:endParaRPr>
        </a:p>
      </dsp:txBody>
      <dsp:txXfrm>
        <a:off x="3504774" y="476467"/>
        <a:ext cx="1617734" cy="1079065"/>
      </dsp:txXfrm>
    </dsp:sp>
    <dsp:sp modelId="{A5BCBF00-A756-42F6-9DDC-BD3E3BE89132}">
      <dsp:nvSpPr>
        <dsp:cNvPr id="0" name=""/>
        <dsp:cNvSpPr/>
      </dsp:nvSpPr>
      <dsp:spPr>
        <a:xfrm>
          <a:off x="5581465" y="573451"/>
          <a:ext cx="885096" cy="885096"/>
        </a:xfrm>
        <a:prstGeom prst="mathEqual">
          <a:avLst/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/>
        </a:p>
      </dsp:txBody>
      <dsp:txXfrm>
        <a:off x="5698784" y="755781"/>
        <a:ext cx="650458" cy="520436"/>
      </dsp:txXfrm>
    </dsp:sp>
    <dsp:sp modelId="{C81578D2-3949-4208-93F2-8AF689AB9664}">
      <dsp:nvSpPr>
        <dsp:cNvPr id="0" name=""/>
        <dsp:cNvSpPr/>
      </dsp:nvSpPr>
      <dsp:spPr>
        <a:xfrm>
          <a:off x="6590475" y="252986"/>
          <a:ext cx="1866133" cy="1526027"/>
        </a:xfrm>
        <a:prstGeom prst="ellipse">
          <a:avLst/>
        </a:prstGeom>
        <a:solidFill>
          <a:srgbClr val="FFFFCC"/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tx1"/>
              </a:solidFill>
            </a:rPr>
            <a:t>KC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chemeClr val="tx1"/>
              </a:solidFill>
            </a:rPr>
            <a:t>@ Cornell</a:t>
          </a:r>
          <a:endParaRPr lang="en-US" sz="2200" b="1" kern="1200" dirty="0">
            <a:solidFill>
              <a:schemeClr val="tx1"/>
            </a:solidFill>
          </a:endParaRPr>
        </a:p>
      </dsp:txBody>
      <dsp:txXfrm>
        <a:off x="6863764" y="476467"/>
        <a:ext cx="1319555" cy="1079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t" anchorCtr="0" compatLnSpc="1">
            <a:prstTxWarp prst="textNoShape">
              <a:avLst/>
            </a:prstTxWarp>
          </a:bodyPr>
          <a:lstStyle>
            <a:lvl1pPr algn="l" defTabSz="93035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t" anchorCtr="0" compatLnSpc="1">
            <a:prstTxWarp prst="textNoShape">
              <a:avLst/>
            </a:prstTxWarp>
          </a:bodyPr>
          <a:lstStyle>
            <a:lvl1pPr algn="r" defTabSz="93035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b" anchorCtr="0" compatLnSpc="1">
            <a:prstTxWarp prst="textNoShape">
              <a:avLst/>
            </a:prstTxWarp>
          </a:bodyPr>
          <a:lstStyle>
            <a:lvl1pPr algn="l" defTabSz="93035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b" anchorCtr="0" compatLnSpc="1">
            <a:prstTxWarp prst="textNoShape">
              <a:avLst/>
            </a:prstTxWarp>
          </a:bodyPr>
          <a:lstStyle>
            <a:lvl1pPr algn="r" defTabSz="930356">
              <a:defRPr sz="1300"/>
            </a:lvl1pPr>
          </a:lstStyle>
          <a:p>
            <a:pPr>
              <a:defRPr/>
            </a:pPr>
            <a:fld id="{E6FE397E-DA12-4731-A173-F8C732521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786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t" anchorCtr="0" compatLnSpc="1">
            <a:prstTxWarp prst="textNoShape">
              <a:avLst/>
            </a:prstTxWarp>
          </a:bodyPr>
          <a:lstStyle>
            <a:lvl1pPr algn="l" defTabSz="93035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t" anchorCtr="0" compatLnSpc="1">
            <a:prstTxWarp prst="textNoShape">
              <a:avLst/>
            </a:prstTxWarp>
          </a:bodyPr>
          <a:lstStyle>
            <a:lvl1pPr algn="r" defTabSz="93035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b" anchorCtr="0" compatLnSpc="1">
            <a:prstTxWarp prst="textNoShape">
              <a:avLst/>
            </a:prstTxWarp>
          </a:bodyPr>
          <a:lstStyle>
            <a:lvl1pPr algn="l" defTabSz="930356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6" tIns="46569" rIns="93136" bIns="46569" numCol="1" anchor="b" anchorCtr="0" compatLnSpc="1">
            <a:prstTxWarp prst="textNoShape">
              <a:avLst/>
            </a:prstTxWarp>
          </a:bodyPr>
          <a:lstStyle>
            <a:lvl1pPr algn="r" defTabSz="930356">
              <a:defRPr sz="1300"/>
            </a:lvl1pPr>
          </a:lstStyle>
          <a:p>
            <a:pPr>
              <a:defRPr/>
            </a:pPr>
            <a:fld id="{013B44BC-1E7E-4FF4-9107-061D58CF5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79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89232D58-9360-4D56-AD80-136524430F8E}" type="slidenum">
              <a:rPr lang="en-US" smtClean="0"/>
              <a:pPr defTabSz="930275"/>
              <a:t>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3B44BC-1E7E-4FF4-9107-061D58CF56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85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 eaLnBrk="1" hangingPunct="1"/>
            <a:fld id="{C9BD252B-34DF-4D09-9E62-1C902F03C388}" type="slidenum">
              <a:rPr lang="en-US">
                <a:solidFill>
                  <a:prstClr val="black"/>
                </a:solidFill>
              </a:rPr>
              <a:pPr eaLnBrk="1" hangingPunct="1"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Phase I is readiness assessment and discovery for Module I, the proposal budget module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 eaLnBrk="1" hangingPunct="1"/>
            <a:fld id="{B6A3890C-CD50-465D-A094-ECB7E241F15F}" type="slidenum">
              <a:rPr lang="en-US">
                <a:solidFill>
                  <a:prstClr val="black"/>
                </a:solidFill>
              </a:rPr>
              <a:pPr eaLnBrk="1" hangingPunct="1"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 eaLnBrk="1" hangingPunct="1"/>
            <a:fld id="{C9BD252B-34DF-4D09-9E62-1C902F03C388}" type="slidenum">
              <a:rPr lang="en-US">
                <a:solidFill>
                  <a:prstClr val="black"/>
                </a:solidFill>
              </a:rPr>
              <a:pPr eaLnBrk="1" hangingPunct="1"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 eaLnBrk="1" hangingPunct="1"/>
            <a:fld id="{C9BD252B-34DF-4D09-9E62-1C902F03C388}" type="slidenum">
              <a:rPr lang="en-US">
                <a:solidFill>
                  <a:prstClr val="black"/>
                </a:solidFill>
              </a:rPr>
              <a:pPr eaLnBrk="1" hangingPunct="1"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2A4D8-ABD2-48E5-BB73-1BD0F4CB8F67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C7F7D-6630-4CEC-90E7-E9AF6A4466B1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E65CC-778B-4D18-BCB4-266A2996AF96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6D59B-42BB-41B7-9B12-0A7B2113CB72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223963"/>
            <a:ext cx="2152650" cy="5024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223963"/>
            <a:ext cx="6305550" cy="5024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869CF-F905-49EC-8D34-59BA2B290D11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3F0CA-92D9-4A2C-B96F-9A17D075F6FA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5003-E28F-45B6-86D3-966048ED3E1D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0B38B-015B-4576-A7FA-5C480F978F5F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21EA-8C5C-4E9D-829C-342B7C916CEC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17EF4-EF0D-4B02-A09A-C0F6BC46D393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27300"/>
            <a:ext cx="4011613" cy="372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2527300"/>
            <a:ext cx="4013200" cy="372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15D21-EF5D-4AC2-B452-7035ADF8B77D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4763E-B7A1-4DE8-ABCA-23C27D12E4B5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7674-5E16-41DC-87A3-87F2A95EC7B6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4DDE-4240-4317-A5FF-3C5E277CFAF1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6CB34-5078-4A36-A36C-BAE937FBC652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53EC-0A2F-4D9A-8864-5D815AB3B706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1DF6B-08C1-4405-A3D1-FB65EB4F6ADC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C1B4B-C051-46CA-A075-6892939EFB93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E4B4C-7B10-462B-8F75-A24E048B247F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3E8A4-56FA-49C3-A31F-263D3465C7D5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45C1-8F3F-4600-A9B6-0D23B30B44AE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C3BB6-3095-4FF4-B25A-D6A59ED5A0F0}" type="slidenum">
              <a:rPr lang="en-US"/>
              <a:pPr>
                <a:defRPr/>
              </a:pPr>
              <a:t>‹#›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Rectangle 48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B31B1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223963"/>
            <a:ext cx="861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527300"/>
            <a:ext cx="8177213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509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6D84CB64-022F-4261-A423-28D81D1A9DC8}" type="datetime4">
              <a:rPr lang="en-US" smtClean="0"/>
              <a:t>January 10, 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9663874-9A0D-4072-BD06-7402C47B1537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pic>
        <p:nvPicPr>
          <p:cNvPr id="1032" name="Picture 9" descr="cu_ovpr_web2red.gif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1338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z="4800" dirty="0" smtClean="0"/>
              <a:t>Kuali Coeus at Cornell</a:t>
            </a:r>
            <a:r>
              <a:rPr lang="en-US" sz="2800" b="0" dirty="0" smtClean="0">
                <a:latin typeface="Eras Demi ITC" pitchFamily="34" charset="0"/>
              </a:rPr>
              <a:t/>
            </a:r>
            <a:br>
              <a:rPr lang="en-US" sz="2800" b="0" dirty="0" smtClean="0">
                <a:latin typeface="Eras Demi ITC" pitchFamily="34" charset="0"/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114800"/>
            <a:ext cx="6400800" cy="1752600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  <p:sp>
        <p:nvSpPr>
          <p:cNvPr id="13316" name="Text Box 9"/>
          <p:cNvSpPr txBox="1">
            <a:spLocks noChangeArrowheads="1"/>
          </p:cNvSpPr>
          <p:nvPr/>
        </p:nvSpPr>
        <p:spPr bwMode="auto">
          <a:xfrm>
            <a:off x="2616325" y="4191000"/>
            <a:ext cx="39145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 Dan </a:t>
            </a:r>
            <a:r>
              <a:rPr lang="en-US" dirty="0" smtClean="0">
                <a:latin typeface="Arial" charset="0"/>
              </a:rPr>
              <a:t>Dwyer &amp; Amita </a:t>
            </a:r>
            <a:r>
              <a:rPr lang="en-US" dirty="0" err="1" smtClean="0">
                <a:latin typeface="Arial" charset="0"/>
              </a:rPr>
              <a:t>Verma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January 13, 2011</a:t>
            </a:r>
            <a:endParaRPr lang="en-US" dirty="0"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C7F7D-6630-4CEC-90E7-E9AF6A4466B1}" type="slidenum">
              <a:rPr lang="en-US" smtClean="0"/>
              <a:pPr>
                <a:defRPr/>
              </a:pPr>
              <a:t>1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482" y="762000"/>
            <a:ext cx="8610600" cy="762000"/>
          </a:xfrm>
        </p:spPr>
        <p:txBody>
          <a:bodyPr/>
          <a:lstStyle/>
          <a:p>
            <a:r>
              <a:rPr lang="en-US" dirty="0" smtClean="0"/>
              <a:t>KC implementers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763000" cy="1600200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ea typeface="ＭＳ Ｐゴシック" pitchFamily="-106" charset="-128"/>
                <a:cs typeface="ＭＳ Ｐゴシック" pitchFamily="-106" charset="-128"/>
              </a:rPr>
              <a:t>Before Cornell:</a:t>
            </a:r>
          </a:p>
          <a:p>
            <a:r>
              <a:rPr lang="en-US" sz="2400" dirty="0" smtClean="0">
                <a:ea typeface="ＭＳ Ｐゴシック" pitchFamily="-106" charset="-128"/>
                <a:cs typeface="ＭＳ Ｐゴシック" pitchFamily="-106" charset="-128"/>
              </a:rPr>
              <a:t>University of Arizona (January 2010)</a:t>
            </a:r>
          </a:p>
          <a:p>
            <a:r>
              <a:rPr lang="en-US" sz="2400" dirty="0" smtClean="0">
                <a:ea typeface="ＭＳ Ｐゴシック" pitchFamily="-106" charset="-128"/>
                <a:cs typeface="ＭＳ Ｐゴシック" pitchFamily="-106" charset="-128"/>
              </a:rPr>
              <a:t>Michigan </a:t>
            </a:r>
            <a:r>
              <a:rPr lang="en-US" sz="2400" dirty="0">
                <a:ea typeface="ＭＳ Ｐゴシック" pitchFamily="-106" charset="-128"/>
                <a:cs typeface="ＭＳ Ｐゴシック" pitchFamily="-106" charset="-128"/>
              </a:rPr>
              <a:t>State (July 2010</a:t>
            </a:r>
            <a:r>
              <a:rPr lang="en-US" sz="2400" dirty="0" smtClean="0">
                <a:ea typeface="ＭＳ Ｐゴシック" pitchFamily="-106" charset="-128"/>
                <a:cs typeface="ＭＳ Ｐゴシック" pitchFamily="-106" charset="-128"/>
              </a:rPr>
              <a:t>)</a:t>
            </a:r>
          </a:p>
          <a:p>
            <a:endParaRPr lang="en-US" sz="1800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657600"/>
            <a:ext cx="4572000" cy="18528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spcBef>
                <a:spcPct val="20000"/>
              </a:spcBef>
              <a:buNone/>
            </a:pPr>
            <a:r>
              <a:rPr lang="en-US" sz="2800" dirty="0">
                <a:latin typeface="+mn-lt"/>
                <a:ea typeface="ＭＳ Ｐゴシック" pitchFamily="-106" charset="-128"/>
                <a:cs typeface="ＭＳ Ｐゴシック" pitchFamily="-106" charset="-128"/>
              </a:rPr>
              <a:t>In parallel with Cornell:</a:t>
            </a:r>
          </a:p>
          <a:p>
            <a:pPr marL="457200" indent="-4572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>
                <a:latin typeface="+mn-lt"/>
                <a:ea typeface="ＭＳ Ｐゴシック" pitchFamily="-106" charset="-128"/>
                <a:cs typeface="ＭＳ Ｐゴシック" pitchFamily="-106" charset="-128"/>
              </a:rPr>
              <a:t>UC Irvine</a:t>
            </a:r>
          </a:p>
          <a:p>
            <a:pPr marL="457200" indent="-4572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>
                <a:latin typeface="+mn-lt"/>
                <a:ea typeface="ＭＳ Ｐゴシック" pitchFamily="-106" charset="-128"/>
                <a:cs typeface="ＭＳ Ｐゴシック" pitchFamily="-106" charset="-128"/>
              </a:rPr>
              <a:t>UC Berkeley</a:t>
            </a:r>
          </a:p>
          <a:p>
            <a:pPr marL="457200" indent="-45720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>
                <a:latin typeface="+mn-lt"/>
                <a:ea typeface="ＭＳ Ｐゴシック" pitchFamily="-106" charset="-128"/>
                <a:cs typeface="ＭＳ Ｐゴシック" pitchFamily="-106" charset="-128"/>
              </a:rPr>
              <a:t>Colorado State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10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6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1"/>
          <p:cNvSpPr>
            <a:spLocks noGrp="1"/>
          </p:cNvSpPr>
          <p:nvPr>
            <p:ph type="title" idx="4294967295"/>
          </p:nvPr>
        </p:nvSpPr>
        <p:spPr>
          <a:xfrm>
            <a:off x="0" y="762000"/>
            <a:ext cx="9067800" cy="838200"/>
          </a:xfrm>
        </p:spPr>
        <p:txBody>
          <a:bodyPr/>
          <a:lstStyle/>
          <a:p>
            <a:r>
              <a:rPr lang="en-US" dirty="0" smtClean="0"/>
              <a:t>KC @ Cornell: Planned Implementation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412" y="1524000"/>
            <a:ext cx="8686800" cy="9525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ea typeface="ＭＳ Ｐゴシック" pitchFamily="-106" charset="-128"/>
                <a:cs typeface="ＭＳ Ｐゴシック" pitchFamily="-106" charset="-128"/>
              </a:rPr>
              <a:t>Five modules over six years</a:t>
            </a:r>
          </a:p>
          <a:p>
            <a:pPr lvl="1"/>
            <a:r>
              <a:rPr lang="en-US" sz="2200" dirty="0"/>
              <a:t>Generally follow KC development </a:t>
            </a:r>
            <a:r>
              <a:rPr lang="en-US" sz="2200" dirty="0" smtClean="0"/>
              <a:t>product releases</a:t>
            </a:r>
          </a:p>
          <a:p>
            <a:pPr lvl="1"/>
            <a:r>
              <a:rPr lang="en-US" sz="2200" dirty="0" smtClean="0"/>
              <a:t>Phased </a:t>
            </a:r>
            <a:r>
              <a:rPr lang="en-US" sz="2200" dirty="0"/>
              <a:t>Rollout of modules as they (and CU) </a:t>
            </a:r>
            <a:r>
              <a:rPr lang="en-US" sz="2200" dirty="0" smtClean="0"/>
              <a:t>are ready</a:t>
            </a:r>
          </a:p>
          <a:p>
            <a:pPr lvl="1"/>
            <a:r>
              <a:rPr lang="en-US" sz="2200" dirty="0" smtClean="0"/>
              <a:t>Proposal and Budget Development scheduled for 2011</a:t>
            </a:r>
          </a:p>
          <a:p>
            <a:pPr lvl="2"/>
            <a:r>
              <a:rPr lang="en-US" sz="2000" dirty="0" smtClean="0"/>
              <a:t>Readiness Assessment &amp; Discovery- Jan through July , 2011</a:t>
            </a:r>
          </a:p>
          <a:p>
            <a:pPr lvl="2"/>
            <a:r>
              <a:rPr lang="en-US" sz="2000" dirty="0" smtClean="0"/>
              <a:t>Pilot Go-live - October 2011</a:t>
            </a:r>
          </a:p>
          <a:p>
            <a:pPr lvl="2"/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881258"/>
              </p:ext>
            </p:extLst>
          </p:nvPr>
        </p:nvGraphicFramePr>
        <p:xfrm>
          <a:off x="609600" y="4038600"/>
          <a:ext cx="8000999" cy="2514677"/>
        </p:xfrm>
        <a:graphic>
          <a:graphicData uri="http://schemas.openxmlformats.org/drawingml/2006/table">
            <a:tbl>
              <a:tblPr/>
              <a:tblGrid>
                <a:gridCol w="1371600"/>
                <a:gridCol w="1447800"/>
                <a:gridCol w="415876"/>
                <a:gridCol w="879524"/>
                <a:gridCol w="223039"/>
                <a:gridCol w="1072361"/>
                <a:gridCol w="347889"/>
                <a:gridCol w="947511"/>
                <a:gridCol w="1295399"/>
              </a:tblGrid>
              <a:tr h="2965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9651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Proposal and Budget Development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7030" marR="7030" marT="70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65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IRB (Human Subjects)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5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Awards, Negotiations, Sub-Awards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Conflict of Interest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1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IACUC (Animal Use)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1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Bio-Safety 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5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30" marR="7030" marT="703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Export Controls</a:t>
                      </a:r>
                    </a:p>
                  </a:txBody>
                  <a:tcPr marL="7030" marR="7030" marT="70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C1B4B-C051-46CA-A075-6892939EFB93}" type="slidenum">
              <a:rPr lang="en-US" smtClean="0"/>
              <a:pPr>
                <a:defRPr/>
              </a:pPr>
              <a:t>11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81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610600" cy="762000"/>
          </a:xfrm>
        </p:spPr>
        <p:txBody>
          <a:bodyPr/>
          <a:lstStyle/>
          <a:p>
            <a:r>
              <a:rPr lang="en-US" dirty="0" smtClean="0"/>
              <a:t>KC Implementation Project- Principles</a:t>
            </a:r>
          </a:p>
        </p:txBody>
      </p:sp>
      <p:sp>
        <p:nvSpPr>
          <p:cNvPr id="19460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3733800"/>
          </a:xfrm>
        </p:spPr>
        <p:txBody>
          <a:bodyPr/>
          <a:lstStyle/>
          <a:p>
            <a:pPr marL="0" indent="0">
              <a:buNone/>
            </a:pPr>
            <a:r>
              <a:rPr lang="en-US" sz="2200" u="sng" dirty="0" smtClean="0"/>
              <a:t>Campus Engagement: </a:t>
            </a:r>
          </a:p>
          <a:p>
            <a:pPr lvl="1"/>
            <a:r>
              <a:rPr lang="en-US" sz="2200" dirty="0" smtClean="0"/>
              <a:t>Engage Campus stakeholders from the beginning;</a:t>
            </a:r>
          </a:p>
          <a:p>
            <a:pPr lvl="1"/>
            <a:r>
              <a:rPr lang="en-US" sz="2200" dirty="0"/>
              <a:t>Engage faculty early, seek advice and guidance</a:t>
            </a:r>
            <a:r>
              <a:rPr lang="en-US" sz="2200" dirty="0" smtClean="0"/>
              <a:t>;</a:t>
            </a:r>
          </a:p>
          <a:p>
            <a:pPr lvl="1"/>
            <a:r>
              <a:rPr lang="en-US" sz="2200" dirty="0" smtClean="0"/>
              <a:t>Listen, document, validate;</a:t>
            </a:r>
          </a:p>
          <a:p>
            <a:pPr lvl="1"/>
            <a:r>
              <a:rPr lang="en-US" sz="2200" dirty="0" smtClean="0"/>
              <a:t>Brainstorm solutions collaboratively;</a:t>
            </a:r>
          </a:p>
          <a:p>
            <a:pPr lvl="1"/>
            <a:r>
              <a:rPr lang="en-US" sz="2200" dirty="0" smtClean="0"/>
              <a:t>Transparent decision making;</a:t>
            </a:r>
          </a:p>
          <a:p>
            <a:pPr lvl="1"/>
            <a:r>
              <a:rPr lang="en-US" sz="2200" dirty="0" smtClean="0"/>
              <a:t>Communicate: right message to the right people at the right time</a:t>
            </a:r>
          </a:p>
          <a:p>
            <a:pPr marL="0" indent="0">
              <a:buNone/>
            </a:pPr>
            <a:r>
              <a:rPr lang="en-US" sz="2200" u="sng" dirty="0" smtClean="0"/>
              <a:t>Product:</a:t>
            </a:r>
          </a:p>
          <a:p>
            <a:pPr lvl="1"/>
            <a:r>
              <a:rPr lang="en-US" sz="2200" dirty="0" smtClean="0"/>
              <a:t>Configure product to meet reasonable campus needs</a:t>
            </a:r>
          </a:p>
          <a:p>
            <a:pPr lvl="1"/>
            <a:r>
              <a:rPr lang="en-US" sz="2200" dirty="0" smtClean="0"/>
              <a:t>Enable and promote consistency in processes and reporting</a:t>
            </a:r>
          </a:p>
          <a:p>
            <a:pPr lvl="1"/>
            <a:r>
              <a:rPr lang="en-US" sz="2200" dirty="0" smtClean="0"/>
              <a:t>No (or minimal) Customization of the core product</a:t>
            </a:r>
          </a:p>
          <a:p>
            <a:pPr lvl="1"/>
            <a:r>
              <a:rPr lang="en-US" sz="2200" dirty="0" smtClean="0"/>
              <a:t>Integrate with KFS where needed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12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82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76200" y="762000"/>
            <a:ext cx="8610600" cy="762000"/>
          </a:xfrm>
        </p:spPr>
        <p:txBody>
          <a:bodyPr/>
          <a:lstStyle/>
          <a:p>
            <a:r>
              <a:rPr lang="en-US" dirty="0" smtClean="0"/>
              <a:t>KC Implementation Project- Components</a:t>
            </a:r>
          </a:p>
        </p:txBody>
      </p:sp>
      <p:sp>
        <p:nvSpPr>
          <p:cNvPr id="19460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991600" cy="6096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The implementation of each module will comprise three phases each with specific entrance and exit criteria.</a:t>
            </a:r>
          </a:p>
          <a:p>
            <a:pPr marL="0" indent="0">
              <a:buNone/>
            </a:pPr>
            <a:endParaRPr lang="en-US" sz="2200" dirty="0" smtClean="0"/>
          </a:p>
          <a:p>
            <a:pPr lvl="1"/>
            <a:endParaRPr lang="en-US" sz="2200" dirty="0" smtClean="0"/>
          </a:p>
        </p:txBody>
      </p:sp>
      <p:sp>
        <p:nvSpPr>
          <p:cNvPr id="6" name="Chevron 5"/>
          <p:cNvSpPr/>
          <p:nvPr/>
        </p:nvSpPr>
        <p:spPr bwMode="auto">
          <a:xfrm>
            <a:off x="3505200" y="2272553"/>
            <a:ext cx="2362200" cy="990600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Go-live</a:t>
            </a:r>
          </a:p>
        </p:txBody>
      </p:sp>
      <p:sp>
        <p:nvSpPr>
          <p:cNvPr id="7" name="Chevron 6"/>
          <p:cNvSpPr/>
          <p:nvPr/>
        </p:nvSpPr>
        <p:spPr bwMode="auto">
          <a:xfrm>
            <a:off x="6096000" y="2272553"/>
            <a:ext cx="2438400" cy="990600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Post Go-live</a:t>
            </a:r>
          </a:p>
        </p:txBody>
      </p:sp>
      <p:sp>
        <p:nvSpPr>
          <p:cNvPr id="8" name="Pentagon 7"/>
          <p:cNvSpPr/>
          <p:nvPr/>
        </p:nvSpPr>
        <p:spPr bwMode="auto">
          <a:xfrm>
            <a:off x="838200" y="2286000"/>
            <a:ext cx="2236694" cy="990600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Discovery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247" y="3430922"/>
            <a:ext cx="2514600" cy="23083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/>
              <a:t>Assess fit-gap between </a:t>
            </a:r>
            <a:r>
              <a:rPr lang="en-US" sz="1600" dirty="0" smtClean="0"/>
              <a:t>KC and </a:t>
            </a:r>
            <a:r>
              <a:rPr lang="en-US" sz="1600" dirty="0"/>
              <a:t>Cornell </a:t>
            </a:r>
            <a:r>
              <a:rPr lang="en-US" sz="1600" dirty="0" smtClean="0"/>
              <a:t>needs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Document </a:t>
            </a:r>
            <a:r>
              <a:rPr lang="en-US" sz="1600" dirty="0"/>
              <a:t>“as-is”, determine “to-be”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/>
              <a:t>Develop change management strategies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/>
              <a:t>Validate existing assumptions and </a:t>
            </a:r>
            <a:r>
              <a:rPr lang="en-US" sz="1600" dirty="0" smtClean="0"/>
              <a:t>strategies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455894" y="3448213"/>
            <a:ext cx="2514600" cy="329320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Implement “to-be” in </a:t>
            </a:r>
            <a:r>
              <a:rPr lang="en-US" sz="1600" b="1" dirty="0" smtClean="0"/>
              <a:t>Pilot mode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Test: Product, process and reporting 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Develop documentation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Make data related decisions</a:t>
            </a:r>
            <a:endParaRPr lang="en-US" sz="1600" dirty="0"/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Implement change </a:t>
            </a:r>
            <a:r>
              <a:rPr lang="en-US" sz="1600" dirty="0"/>
              <a:t>management </a:t>
            </a:r>
            <a:r>
              <a:rPr lang="en-US" sz="1600" dirty="0" smtClean="0"/>
              <a:t>plans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Develop and deliver training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Determine roll-out schedule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72200" y="3448213"/>
            <a:ext cx="2514600" cy="206210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Monitor customer response, implement fixes, enhancements as needed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en-US" sz="1600" dirty="0" smtClean="0"/>
              <a:t>Implement Roll out to campus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600" dirty="0"/>
              <a:t>Maintenance and </a:t>
            </a:r>
            <a:r>
              <a:rPr lang="en-US" sz="1600" dirty="0" smtClean="0"/>
              <a:t>support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13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40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4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610600" cy="838200"/>
          </a:xfrm>
        </p:spPr>
        <p:txBody>
          <a:bodyPr/>
          <a:lstStyle/>
          <a:p>
            <a:r>
              <a:rPr lang="en-US" dirty="0" smtClean="0"/>
              <a:t>KC Implementation-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" y="1458686"/>
            <a:ext cx="8915400" cy="15240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2000" u="sng" dirty="0" smtClean="0"/>
              <a:t>Project </a:t>
            </a:r>
            <a:r>
              <a:rPr lang="en-US" sz="2000" u="sng" dirty="0"/>
              <a:t>Team</a:t>
            </a:r>
          </a:p>
          <a:p>
            <a:pPr marL="800100" lvl="2" indent="0">
              <a:buNone/>
            </a:pPr>
            <a:r>
              <a:rPr lang="en-US" sz="2000" dirty="0" smtClean="0"/>
              <a:t>Project Sponsors- </a:t>
            </a:r>
            <a:r>
              <a:rPr lang="en-US" sz="1800" dirty="0" smtClean="0"/>
              <a:t>Robert Buhrman, Steven Schuster, Cathy Long</a:t>
            </a:r>
          </a:p>
          <a:p>
            <a:pPr marL="800100" lvl="2" indent="0">
              <a:buNone/>
            </a:pPr>
            <a:r>
              <a:rPr lang="en-US" sz="2000" dirty="0" smtClean="0"/>
              <a:t>Project </a:t>
            </a:r>
            <a:r>
              <a:rPr lang="en-US" sz="2000" dirty="0"/>
              <a:t>Director- </a:t>
            </a:r>
            <a:r>
              <a:rPr lang="en-US" sz="1800" dirty="0"/>
              <a:t>Amita Verma</a:t>
            </a:r>
          </a:p>
          <a:p>
            <a:pPr marL="800100" lvl="2" indent="0">
              <a:buNone/>
            </a:pPr>
            <a:r>
              <a:rPr lang="en-US" sz="2000" dirty="0"/>
              <a:t>Project Manager- </a:t>
            </a:r>
            <a:r>
              <a:rPr lang="en-US" sz="1800" dirty="0"/>
              <a:t>Christopher </a:t>
            </a:r>
            <a:r>
              <a:rPr lang="en-US" sz="1800" dirty="0" smtClean="0"/>
              <a:t>Lyons</a:t>
            </a:r>
            <a:endParaRPr lang="en-US" sz="1800" u="sn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2400" y="304800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en-US" sz="2000" u="sng" dirty="0">
                <a:latin typeface="+mj-lt"/>
              </a:rPr>
              <a:t>What’s next? 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+mj-lt"/>
              </a:rPr>
              <a:t>Build the Project team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+mj-lt"/>
              </a:rPr>
              <a:t>Build a </a:t>
            </a:r>
            <a:r>
              <a:rPr lang="en-US" sz="2000" dirty="0" smtClean="0">
                <a:latin typeface="+mj-lt"/>
              </a:rPr>
              <a:t>core </a:t>
            </a:r>
            <a:r>
              <a:rPr lang="en-US" sz="2000" dirty="0">
                <a:latin typeface="+mj-lt"/>
              </a:rPr>
              <a:t>f</a:t>
            </a:r>
            <a:r>
              <a:rPr lang="en-US" sz="2000" dirty="0" smtClean="0">
                <a:latin typeface="+mj-lt"/>
              </a:rPr>
              <a:t>unctional team </a:t>
            </a:r>
            <a:r>
              <a:rPr lang="en-US" sz="2000" dirty="0">
                <a:latin typeface="+mj-lt"/>
              </a:rPr>
              <a:t>from across the campus 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+mj-lt"/>
              </a:rPr>
              <a:t>Build an </a:t>
            </a:r>
            <a:r>
              <a:rPr lang="en-US" sz="2000" dirty="0" smtClean="0">
                <a:latin typeface="+mj-lt"/>
              </a:rPr>
              <a:t>extended </a:t>
            </a:r>
            <a:r>
              <a:rPr lang="en-US" sz="2000" dirty="0">
                <a:latin typeface="+mj-lt"/>
              </a:rPr>
              <a:t>project team of stakeholders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+mj-lt"/>
              </a:rPr>
              <a:t>Recruit a Faculty </a:t>
            </a:r>
            <a:r>
              <a:rPr lang="en-US" sz="2000" dirty="0" smtClean="0">
                <a:latin typeface="+mj-lt"/>
              </a:rPr>
              <a:t>advisory group </a:t>
            </a:r>
            <a:endParaRPr lang="en-US" sz="2000" dirty="0">
              <a:latin typeface="+mj-lt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+mj-lt"/>
              </a:rPr>
              <a:t>Project Kick-off tentatively planned for m</a:t>
            </a:r>
            <a:r>
              <a:rPr lang="en-US" sz="2000" dirty="0" smtClean="0">
                <a:latin typeface="+mj-lt"/>
              </a:rPr>
              <a:t>id-February</a:t>
            </a:r>
            <a:endParaRPr lang="en-US" sz="20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26" y="5105400"/>
            <a:ext cx="861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u="sng" dirty="0">
                <a:latin typeface="+mj-lt"/>
              </a:rPr>
              <a:t>Campus Outreach: 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+mj-lt"/>
              </a:rPr>
              <a:t>Deans, Associate Deans and other </a:t>
            </a:r>
            <a:r>
              <a:rPr lang="en-US" sz="2000" dirty="0" smtClean="0">
                <a:latin typeface="+mj-lt"/>
              </a:rPr>
              <a:t>Faculty</a:t>
            </a:r>
            <a:endParaRPr lang="en-US" sz="2000" dirty="0">
              <a:latin typeface="+mj-lt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>
                <a:latin typeface="+mj-lt"/>
              </a:rPr>
              <a:t>College Officers, SFG and Research administrators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14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98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Kuali Coeus (KC) 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77213" cy="37211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MIT Coeus (1996):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MIT initiated developed of grants management system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Evolved to include full sponsored programs and partial research compliance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40 member consortium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200" dirty="0" smtClean="0"/>
              <a:t>Includes: MIT, Hopkins, Yale, Dartmouth, Weill Medical, UC schools, SUNY and others</a:t>
            </a:r>
          </a:p>
          <a:p>
            <a:pPr lvl="2" eaLnBrk="1" hangingPunct="1">
              <a:lnSpc>
                <a:spcPct val="80000"/>
              </a:lnSpc>
              <a:buNone/>
            </a:pPr>
            <a:r>
              <a:rPr lang="en-US" sz="1000" dirty="0" smtClean="0"/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Kuali Coeus (2007):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 smtClean="0"/>
              <a:t>Licensed Coeus from MIT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 smtClean="0"/>
              <a:t>Contributed development resources and institutional functional expertise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 smtClean="0"/>
              <a:t>Migrate Coeus functionality to Kuali framework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 smtClean="0"/>
              <a:t>Partners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100" dirty="0" smtClean="0"/>
              <a:t>Includes: Indiana U., UC System, Michigan State, MIT, Cornell, </a:t>
            </a:r>
            <a:r>
              <a:rPr lang="en-US" sz="1100" dirty="0" err="1" smtClean="0"/>
              <a:t>UArizona</a:t>
            </a:r>
            <a:r>
              <a:rPr lang="en-US" sz="1100" dirty="0" smtClean="0"/>
              <a:t>, Colorado State, Iowa State, West Virginia University</a:t>
            </a:r>
          </a:p>
          <a:p>
            <a:pPr lvl="2" eaLnBrk="1" hangingPunct="1">
              <a:lnSpc>
                <a:spcPct val="80000"/>
              </a:lnSpc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smtClean="0"/>
              <a:t>Convergence in Kuali Coeus Release 5.0 (2011):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600" dirty="0" smtClean="0"/>
              <a:t>An open source system functionally equivalent with Coeus version 4.5 that spans the research administration lifecycle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2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96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610600" cy="1143000"/>
          </a:xfrm>
        </p:spPr>
        <p:txBody>
          <a:bodyPr/>
          <a:lstStyle/>
          <a:p>
            <a:r>
              <a:rPr lang="en-US" dirty="0" smtClean="0"/>
              <a:t>KC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177213" cy="3721100"/>
          </a:xfrm>
        </p:spPr>
        <p:txBody>
          <a:bodyPr/>
          <a:lstStyle/>
          <a:p>
            <a:r>
              <a:rPr lang="en-US" dirty="0" smtClean="0"/>
              <a:t>Sponsored Programs</a:t>
            </a:r>
          </a:p>
          <a:p>
            <a:pPr lvl="1"/>
            <a:r>
              <a:rPr lang="en-US" sz="2000" dirty="0" smtClean="0"/>
              <a:t>Proposal Development and Submission (including budgets)</a:t>
            </a:r>
          </a:p>
          <a:p>
            <a:pPr lvl="1"/>
            <a:r>
              <a:rPr lang="en-US" sz="2000" dirty="0" smtClean="0"/>
              <a:t>Proposal Management</a:t>
            </a:r>
          </a:p>
          <a:p>
            <a:pPr lvl="1"/>
            <a:r>
              <a:rPr lang="en-US" sz="2000" dirty="0" smtClean="0"/>
              <a:t>Award Management (including negotiations &amp; report tracking)</a:t>
            </a:r>
          </a:p>
          <a:p>
            <a:pPr lvl="1"/>
            <a:r>
              <a:rPr lang="en-US" sz="2000" dirty="0" err="1" smtClean="0"/>
              <a:t>Subaward</a:t>
            </a:r>
            <a:r>
              <a:rPr lang="en-US" sz="2000" dirty="0" smtClean="0"/>
              <a:t> Management</a:t>
            </a:r>
          </a:p>
          <a:p>
            <a:r>
              <a:rPr lang="en-US" dirty="0" smtClean="0"/>
              <a:t>Research Compliance</a:t>
            </a:r>
          </a:p>
          <a:p>
            <a:pPr lvl="1"/>
            <a:r>
              <a:rPr lang="en-US" sz="2000" dirty="0" smtClean="0"/>
              <a:t>Human Participants (IRB)</a:t>
            </a:r>
          </a:p>
          <a:p>
            <a:pPr lvl="1"/>
            <a:r>
              <a:rPr lang="en-US" sz="2000" dirty="0" smtClean="0"/>
              <a:t>Animal Use (IACUC)</a:t>
            </a:r>
          </a:p>
          <a:p>
            <a:pPr lvl="1"/>
            <a:r>
              <a:rPr lang="en-US" sz="2000" dirty="0" smtClean="0"/>
              <a:t>Conflict of Interest (COI)</a:t>
            </a:r>
          </a:p>
          <a:p>
            <a:pPr lvl="1"/>
            <a:r>
              <a:rPr lang="en-US" sz="2000" dirty="0" err="1" smtClean="0"/>
              <a:t>Biosafety</a:t>
            </a:r>
            <a:r>
              <a:rPr lang="en-US" sz="2000" dirty="0" smtClean="0"/>
              <a:t> (IBC)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3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62000"/>
            <a:ext cx="8610600" cy="1143000"/>
          </a:xfrm>
        </p:spPr>
        <p:txBody>
          <a:bodyPr/>
          <a:lstStyle/>
          <a:p>
            <a:r>
              <a:rPr lang="en-US" dirty="0" smtClean="0"/>
              <a:t>KC Development Timeline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77213" cy="37211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July 2008: </a:t>
            </a:r>
            <a:r>
              <a:rPr lang="en-US" sz="2400" dirty="0" smtClean="0">
                <a:solidFill>
                  <a:schemeClr val="tx1"/>
                </a:solidFill>
              </a:rPr>
              <a:t>KC 1.0 – Proposal Development</a:t>
            </a:r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April 2010:  </a:t>
            </a:r>
            <a:r>
              <a:rPr lang="en-US" sz="2400" dirty="0" smtClean="0">
                <a:solidFill>
                  <a:schemeClr val="tx1"/>
                </a:solidFill>
              </a:rPr>
              <a:t>KC 2.0 – Award, Budget</a:t>
            </a:r>
            <a:r>
              <a:rPr lang="en-US" sz="2400" dirty="0"/>
              <a:t> </a:t>
            </a:r>
            <a:r>
              <a:rPr lang="en-US" sz="2400" dirty="0" smtClean="0"/>
              <a:t>&amp;</a:t>
            </a:r>
            <a:r>
              <a:rPr lang="en-US" sz="2400" dirty="0" smtClean="0">
                <a:solidFill>
                  <a:schemeClr val="tx1"/>
                </a:solidFill>
              </a:rPr>
              <a:t> Proposal </a:t>
            </a:r>
            <a:r>
              <a:rPr lang="en-US" sz="2400" dirty="0" err="1" smtClean="0">
                <a:solidFill>
                  <a:schemeClr val="tx1"/>
                </a:solidFill>
              </a:rPr>
              <a:t>Dev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b="1" dirty="0" smtClean="0"/>
              <a:t>November</a:t>
            </a:r>
            <a:r>
              <a:rPr lang="en-US" sz="2400" b="1" dirty="0" smtClean="0">
                <a:solidFill>
                  <a:schemeClr val="tx1"/>
                </a:solidFill>
              </a:rPr>
              <a:t> 2010: </a:t>
            </a:r>
            <a:r>
              <a:rPr lang="en-US" sz="2400" dirty="0" smtClean="0">
                <a:solidFill>
                  <a:schemeClr val="tx1"/>
                </a:solidFill>
              </a:rPr>
              <a:t>KC 3.0 – IRB</a:t>
            </a:r>
          </a:p>
          <a:p>
            <a:r>
              <a:rPr lang="en-US" sz="2400" b="1" dirty="0" smtClean="0"/>
              <a:t>Summer 2011:  </a:t>
            </a:r>
            <a:r>
              <a:rPr lang="en-US" sz="2400" dirty="0" smtClean="0">
                <a:solidFill>
                  <a:schemeClr val="tx1"/>
                </a:solidFill>
              </a:rPr>
              <a:t>KC 3.1 – “catch-up” work on Award/Proposal/Budget </a:t>
            </a:r>
          </a:p>
          <a:p>
            <a:r>
              <a:rPr lang="en-US" sz="2400" b="1" dirty="0" smtClean="0"/>
              <a:t>Fall 2011:  </a:t>
            </a:r>
            <a:r>
              <a:rPr lang="en-US" sz="2400" dirty="0" smtClean="0">
                <a:solidFill>
                  <a:schemeClr val="tx1"/>
                </a:solidFill>
              </a:rPr>
              <a:t>KC 3.2 – “catch-up” work on IRB 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Winter 2011: </a:t>
            </a:r>
            <a:r>
              <a:rPr lang="en-US" sz="2400" dirty="0" smtClean="0">
                <a:solidFill>
                  <a:schemeClr val="tx1"/>
                </a:solidFill>
              </a:rPr>
              <a:t>KC 4.0 – Conflict of Interest, Negotiations, </a:t>
            </a:r>
            <a:r>
              <a:rPr lang="en-US" sz="2400" dirty="0" err="1" smtClean="0">
                <a:solidFill>
                  <a:schemeClr val="tx1"/>
                </a:solidFill>
              </a:rPr>
              <a:t>Subawards</a:t>
            </a:r>
            <a:r>
              <a:rPr lang="en-US" sz="2400" dirty="0" smtClean="0">
                <a:solidFill>
                  <a:schemeClr val="tx1"/>
                </a:solidFill>
              </a:rPr>
              <a:t> &amp; Report Tracking 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Spring 2012: </a:t>
            </a:r>
            <a:r>
              <a:rPr lang="en-US" sz="2400" dirty="0" smtClean="0">
                <a:solidFill>
                  <a:schemeClr val="tx1"/>
                </a:solidFill>
              </a:rPr>
              <a:t>KC 5.0 – Full Equivalency</a:t>
            </a:r>
          </a:p>
          <a:p>
            <a:endParaRPr lang="en-US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4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79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610600" cy="1143000"/>
          </a:xfrm>
        </p:spPr>
        <p:txBody>
          <a:bodyPr/>
          <a:lstStyle/>
          <a:p>
            <a:r>
              <a:rPr lang="en-US" dirty="0" smtClean="0"/>
              <a:t>KC Benefits for Cornell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177213" cy="37211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Single user interface for research administration and financial systems for campus community</a:t>
            </a:r>
          </a:p>
          <a:p>
            <a:pPr>
              <a:defRPr/>
            </a:pPr>
            <a:r>
              <a:rPr lang="en-US" sz="2800" dirty="0" smtClean="0"/>
              <a:t>Integration between research administration systems</a:t>
            </a:r>
          </a:p>
          <a:p>
            <a:pPr>
              <a:defRPr/>
            </a:pPr>
            <a:r>
              <a:rPr lang="en-US" sz="2800" dirty="0" smtClean="0"/>
              <a:t>Reduced faculty burden and better service levels</a:t>
            </a:r>
          </a:p>
          <a:p>
            <a:pPr>
              <a:defRPr/>
            </a:pPr>
            <a:r>
              <a:rPr lang="en-US" sz="2800" dirty="0" smtClean="0"/>
              <a:t>Improved data for operational support and analysis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5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2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6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52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Calibri" pitchFamily="34" charset="0"/>
              </a:rPr>
              <a:t>Kuali - http://www.kuali.org/           </a:t>
            </a:r>
            <a:endParaRPr lang="en-US" dirty="0" smtClean="0">
              <a:cs typeface="Calibri" pitchFamily="34" charset="0"/>
            </a:endParaRPr>
          </a:p>
          <a:p>
            <a:r>
              <a:rPr lang="en-US" dirty="0" smtClean="0">
                <a:cs typeface="Calibri" pitchFamily="34" charset="0"/>
              </a:rPr>
              <a:t>Cornell </a:t>
            </a:r>
            <a:r>
              <a:rPr lang="en-US" dirty="0">
                <a:cs typeface="Calibri" pitchFamily="34" charset="0"/>
              </a:rPr>
              <a:t>- http://</a:t>
            </a:r>
            <a:r>
              <a:rPr lang="en-US" dirty="0" smtClean="0">
                <a:cs typeface="Calibri" pitchFamily="34" charset="0"/>
              </a:rPr>
              <a:t>www.kuali.cornell.edu/</a:t>
            </a:r>
            <a:endParaRPr lang="en-US" dirty="0"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7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3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610600" cy="838200"/>
          </a:xfrm>
        </p:spPr>
        <p:txBody>
          <a:bodyPr/>
          <a:lstStyle/>
          <a:p>
            <a:r>
              <a:rPr lang="en-US" dirty="0" smtClean="0"/>
              <a:t>KC @ Cornell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40952980"/>
              </p:ext>
            </p:extLst>
          </p:nvPr>
        </p:nvGraphicFramePr>
        <p:xfrm>
          <a:off x="457200" y="1397000"/>
          <a:ext cx="845820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3424" y="3352800"/>
            <a:ext cx="2514600" cy="332398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400" u="sng" dirty="0" smtClean="0"/>
              <a:t>Vanilla “out of the box” product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Meets critical needs common to all institutions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Development based on maximizing cost-benefit for all- consensus, compromise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Backed  by the Foundation infrastructure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Core product documentation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1400" dirty="0"/>
          </a:p>
          <a:p>
            <a:pPr algn="l"/>
            <a:endParaRPr lang="en-US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05200" y="3352800"/>
            <a:ext cx="2590800" cy="33239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400" u="sng" dirty="0" smtClean="0"/>
              <a:t>Make KC &amp; Cornell work together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Assess Product fit for Cornell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Functionality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User interfaces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Terminology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Assess Campus needs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Functionality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Workflow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Reporting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Training and Documentation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Develop solutions to meet campus needs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00800" y="3352799"/>
            <a:ext cx="2590800" cy="332398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400" b="1" u="sng" dirty="0" smtClean="0"/>
              <a:t>E-Z</a:t>
            </a:r>
            <a:r>
              <a:rPr lang="en-US" sz="1400" u="sng" dirty="0" smtClean="0"/>
              <a:t> </a:t>
            </a:r>
            <a:r>
              <a:rPr lang="en-US" sz="1400" b="1" u="sng" dirty="0" smtClean="0"/>
              <a:t>R</a:t>
            </a:r>
            <a:r>
              <a:rPr lang="en-US" sz="1400" u="sng" dirty="0" smtClean="0"/>
              <a:t>esearch </a:t>
            </a:r>
            <a:r>
              <a:rPr lang="en-US" sz="1400" b="1" u="sng" dirty="0" smtClean="0"/>
              <a:t>A</a:t>
            </a:r>
            <a:r>
              <a:rPr lang="en-US" sz="1400" u="sng" dirty="0" smtClean="0"/>
              <a:t>dministration @ Cornell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One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Consistent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Transparent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Collaborative</a:t>
            </a:r>
            <a:endParaRPr lang="en-US" sz="14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Excellence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/>
              <a:t>P</a:t>
            </a:r>
            <a:r>
              <a:rPr lang="en-US" sz="1400" dirty="0" smtClean="0"/>
              <a:t>rocesses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Reporting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Administrative support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400" dirty="0" smtClean="0"/>
              <a:t>Focus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400" dirty="0" smtClean="0"/>
              <a:t>Allow focus on core mission and values</a:t>
            </a:r>
          </a:p>
          <a:p>
            <a:pPr lvl="1" algn="l"/>
            <a:endParaRPr lang="en-US" sz="14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8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88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4" grpId="2">
        <p:bldAsOne/>
      </p:bldGraphic>
      <p:bldGraphic spid="4" grpId="3">
        <p:bldAsOne/>
      </p:bldGraphic>
      <p:bldGraphic spid="4" grpId="4">
        <p:bldAsOne/>
      </p:bldGraphic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610600" cy="762000"/>
          </a:xfrm>
        </p:spPr>
        <p:txBody>
          <a:bodyPr/>
          <a:lstStyle/>
          <a:p>
            <a:r>
              <a:rPr lang="en-US" dirty="0" smtClean="0"/>
              <a:t>KC Implementation Project</a:t>
            </a:r>
          </a:p>
        </p:txBody>
      </p:sp>
      <p:sp>
        <p:nvSpPr>
          <p:cNvPr id="19460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1371600"/>
          </a:xfrm>
        </p:spPr>
        <p:txBody>
          <a:bodyPr/>
          <a:lstStyle/>
          <a:p>
            <a:pPr marL="0" indent="0">
              <a:buNone/>
            </a:pPr>
            <a:r>
              <a:rPr lang="en-US" sz="2800" u="sng" dirty="0" smtClean="0"/>
              <a:t>Overall Goal: </a:t>
            </a:r>
            <a:r>
              <a:rPr lang="en-US" sz="2800" dirty="0" smtClean="0"/>
              <a:t>Deliver an integrated research administration system that meets researcher and institutional needs.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3200400"/>
            <a:ext cx="8534400" cy="329320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en-US" u="sng" dirty="0">
                <a:latin typeface="+mj-lt"/>
              </a:rPr>
              <a:t>Deliverables:</a:t>
            </a:r>
            <a:endParaRPr lang="en-US" sz="2800" u="sng" dirty="0">
              <a:latin typeface="+mj-lt"/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dirty="0">
                <a:latin typeface="+mj-lt"/>
              </a:rPr>
              <a:t>Processes that maintain compliance, increase efficiency and reduce administrative burden;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dirty="0">
                <a:latin typeface="+mj-lt"/>
              </a:rPr>
              <a:t>Reporting to meet campus needs;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dirty="0">
                <a:latin typeface="+mj-lt"/>
              </a:rPr>
              <a:t>Training and change management;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dirty="0">
                <a:latin typeface="+mj-lt"/>
              </a:rPr>
              <a:t>Data integrity and effective data migration;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dirty="0">
                <a:latin typeface="+mj-lt"/>
              </a:rPr>
              <a:t>A mechanism for ongoing support and maintenance;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dirty="0">
                <a:latin typeface="+mj-lt"/>
              </a:rPr>
              <a:t>Integration with KFS as needed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0B38B-015B-4576-A7FA-5C480F978F5F}" type="slidenum">
              <a:rPr lang="en-US" smtClean="0"/>
              <a:pPr>
                <a:defRPr/>
              </a:pPr>
              <a:t>9</a:t>
            </a:fld>
            <a:endParaRPr lang="en-US" sz="140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49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  <a:txDef>
      <a:spPr>
        <a:solidFill>
          <a:schemeClr val="bg2">
            <a:lumMod val="20000"/>
            <a:lumOff val="80000"/>
          </a:schemeClr>
        </a:solidFill>
      </a:spPr>
      <a:bodyPr wrap="square" rtlCol="0">
        <a:spAutoFit/>
      </a:bodyPr>
      <a:lstStyle>
        <a:defPPr marL="285750" indent="-285750" algn="l">
          <a:buFont typeface="Arial" pitchFamily="34" charset="0"/>
          <a:buChar char="•"/>
          <a:defRPr sz="1600"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13441</TotalTime>
  <Words>798</Words>
  <Application>Microsoft Office PowerPoint</Application>
  <PresentationFormat>On-screen Show (4:3)</PresentationFormat>
  <Paragraphs>202</Paragraphs>
  <Slides>14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  <vt:variant>
        <vt:lpstr>Custom Shows</vt:lpstr>
      </vt:variant>
      <vt:variant>
        <vt:i4>1</vt:i4>
      </vt:variant>
    </vt:vector>
  </HeadingPairs>
  <TitlesOfParts>
    <vt:vector size="16" baseType="lpstr">
      <vt:lpstr>Blank Presentation</vt:lpstr>
      <vt:lpstr>Kuali Coeus at Cornell  </vt:lpstr>
      <vt:lpstr>Kuali Coeus (KC) Partnership</vt:lpstr>
      <vt:lpstr>KC Functionality</vt:lpstr>
      <vt:lpstr>KC Development Timeline</vt:lpstr>
      <vt:lpstr>KC Benefits for Cornell</vt:lpstr>
      <vt:lpstr>User Interface</vt:lpstr>
      <vt:lpstr>References</vt:lpstr>
      <vt:lpstr>KC @ Cornell</vt:lpstr>
      <vt:lpstr>KC Implementation Project</vt:lpstr>
      <vt:lpstr>KC implementers</vt:lpstr>
      <vt:lpstr>KC @ Cornell: Planned Implementation</vt:lpstr>
      <vt:lpstr>KC Implementation Project- Principles</vt:lpstr>
      <vt:lpstr>KC Implementation Project- Components</vt:lpstr>
      <vt:lpstr>KC Implementation- Getting started</vt:lpstr>
      <vt:lpstr>Custom Show 1</vt:lpstr>
    </vt:vector>
  </TitlesOfParts>
  <Company>WPG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 Fitzgerald</dc:creator>
  <cp:lastModifiedBy>Dan Dwyer</cp:lastModifiedBy>
  <cp:revision>447</cp:revision>
  <dcterms:created xsi:type="dcterms:W3CDTF">2004-11-04T17:47:41Z</dcterms:created>
  <dcterms:modified xsi:type="dcterms:W3CDTF">2011-01-10T23:45:42Z</dcterms:modified>
</cp:coreProperties>
</file>