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07" r:id="rId3"/>
    <p:sldId id="27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257" r:id="rId13"/>
    <p:sldId id="258" r:id="rId14"/>
    <p:sldId id="259" r:id="rId15"/>
    <p:sldId id="260" r:id="rId16"/>
    <p:sldId id="261" r:id="rId17"/>
    <p:sldId id="262" r:id="rId18"/>
    <p:sldId id="264" r:id="rId19"/>
    <p:sldId id="272" r:id="rId20"/>
    <p:sldId id="265" r:id="rId21"/>
    <p:sldId id="266" r:id="rId22"/>
    <p:sldId id="306" r:id="rId23"/>
    <p:sldId id="269" r:id="rId24"/>
    <p:sldId id="308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3" r:id="rId34"/>
    <p:sldId id="284" r:id="rId35"/>
    <p:sldId id="285" r:id="rId36"/>
    <p:sldId id="286" r:id="rId37"/>
    <p:sldId id="287" r:id="rId38"/>
    <p:sldId id="288" r:id="rId39"/>
    <p:sldId id="305" r:id="rId40"/>
    <p:sldId id="291" r:id="rId41"/>
    <p:sldId id="292" r:id="rId42"/>
    <p:sldId id="293" r:id="rId43"/>
    <p:sldId id="294" r:id="rId44"/>
    <p:sldId id="295" r:id="rId45"/>
    <p:sldId id="309" r:id="rId46"/>
    <p:sldId id="296" r:id="rId47"/>
    <p:sldId id="298" r:id="rId48"/>
    <p:sldId id="300" r:id="rId49"/>
    <p:sldId id="301" r:id="rId50"/>
    <p:sldId id="303" r:id="rId51"/>
    <p:sldId id="289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DF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07" autoAdjust="0"/>
  </p:normalViewPr>
  <p:slideViewPr>
    <p:cSldViewPr>
      <p:cViewPr varScale="1">
        <p:scale>
          <a:sx n="77" d="100"/>
          <a:sy n="77" d="100"/>
        </p:scale>
        <p:origin x="-8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np272\My%20Documents\Downloads\AguaClara-UniformFlowManifold10ft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np272\My%20Documents\Downloads\AguaClara-UniformFlowManifold10f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6888384714622542"/>
          <c:y val="5.6231917312218709E-2"/>
          <c:w val="0.78044908581342587"/>
          <c:h val="0.75794756124234464"/>
        </c:manualLayout>
      </c:layout>
      <c:scatterChart>
        <c:scatterStyle val="smoothMarker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RESULTS!$B$101:$B$108</c:f>
              <c:numCache>
                <c:formatCode>General</c:formatCode>
                <c:ptCount val="8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  <c:pt idx="6">
                  <c:v>3</c:v>
                </c:pt>
                <c:pt idx="7">
                  <c:v>3.5</c:v>
                </c:pt>
              </c:numCache>
            </c:numRef>
          </c:xVal>
          <c:yVal>
            <c:numRef>
              <c:f>RESULTS!$D$101:$D$108</c:f>
              <c:numCache>
                <c:formatCode>General</c:formatCode>
                <c:ptCount val="8"/>
                <c:pt idx="0">
                  <c:v>1.3288000000000034E-2</c:v>
                </c:pt>
                <c:pt idx="1">
                  <c:v>5.2003937007874215E-2</c:v>
                </c:pt>
                <c:pt idx="2">
                  <c:v>0.11690197926484446</c:v>
                </c:pt>
                <c:pt idx="3">
                  <c:v>0.1941990000000004</c:v>
                </c:pt>
                <c:pt idx="4">
                  <c:v>0.21879822616408057</c:v>
                </c:pt>
                <c:pt idx="5">
                  <c:v>0.16118395573997238</c:v>
                </c:pt>
                <c:pt idx="6">
                  <c:v>0.1559702734839479</c:v>
                </c:pt>
                <c:pt idx="7">
                  <c:v>5.3344736842105528E-2</c:v>
                </c:pt>
              </c:numCache>
            </c:numRef>
          </c:yVal>
          <c:smooth val="1"/>
        </c:ser>
        <c:axId val="70905856"/>
        <c:axId val="71399680"/>
      </c:scatterChart>
      <c:valAx>
        <c:axId val="709058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Distance across jet (cm)</a:t>
                </a:r>
              </a:p>
            </c:rich>
          </c:tx>
          <c:layout>
            <c:manualLayout>
              <c:xMode val="edge"/>
              <c:yMode val="edge"/>
              <c:x val="0.32278548867832196"/>
              <c:y val="0.9141554571303586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399680"/>
        <c:crosses val="autoZero"/>
        <c:crossBetween val="midCat"/>
      </c:valAx>
      <c:valAx>
        <c:axId val="7139968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Mean Velocity (m/s)</a:t>
                </a:r>
              </a:p>
            </c:rich>
          </c:tx>
          <c:layout>
            <c:manualLayout>
              <c:xMode val="edge"/>
              <c:yMode val="edge"/>
              <c:x val="1.6806130165932652E-2"/>
              <c:y val="0.2288410433070866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090585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9222313944627895"/>
          <c:y val="5.8442069741282354E-2"/>
          <c:w val="0.68392134450935571"/>
          <c:h val="0.77056467941507345"/>
        </c:manualLayout>
      </c:layout>
      <c:scatterChart>
        <c:scatterStyle val="smoothMarker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RESULTS!$C$164:$C$173</c:f>
              <c:numCache>
                <c:formatCode>General</c:formatCode>
                <c:ptCount val="10"/>
                <c:pt idx="0">
                  <c:v>15</c:v>
                </c:pt>
                <c:pt idx="1">
                  <c:v>40</c:v>
                </c:pt>
                <c:pt idx="2">
                  <c:v>70</c:v>
                </c:pt>
                <c:pt idx="3">
                  <c:v>100</c:v>
                </c:pt>
                <c:pt idx="4">
                  <c:v>135</c:v>
                </c:pt>
                <c:pt idx="5">
                  <c:v>165</c:v>
                </c:pt>
                <c:pt idx="6">
                  <c:v>195</c:v>
                </c:pt>
                <c:pt idx="7">
                  <c:v>220</c:v>
                </c:pt>
                <c:pt idx="8">
                  <c:v>255</c:v>
                </c:pt>
                <c:pt idx="9">
                  <c:v>265</c:v>
                </c:pt>
              </c:numCache>
            </c:numRef>
          </c:xVal>
          <c:yVal>
            <c:numRef>
              <c:f>RESULTS!$D$164:$D$173</c:f>
              <c:numCache>
                <c:formatCode>General</c:formatCode>
                <c:ptCount val="10"/>
                <c:pt idx="0">
                  <c:v>0.20620000000000024</c:v>
                </c:pt>
                <c:pt idx="1">
                  <c:v>0.18700000000000044</c:v>
                </c:pt>
                <c:pt idx="2">
                  <c:v>0.25700000000000001</c:v>
                </c:pt>
                <c:pt idx="3">
                  <c:v>0.23380000000000001</c:v>
                </c:pt>
                <c:pt idx="4">
                  <c:v>0.21340000000000067</c:v>
                </c:pt>
                <c:pt idx="5">
                  <c:v>0.20918796296296296</c:v>
                </c:pt>
                <c:pt idx="6">
                  <c:v>0.21970000000000067</c:v>
                </c:pt>
                <c:pt idx="7">
                  <c:v>0.222</c:v>
                </c:pt>
                <c:pt idx="8">
                  <c:v>0.20770000000000041</c:v>
                </c:pt>
                <c:pt idx="9">
                  <c:v>0.18507013815090423</c:v>
                </c:pt>
              </c:numCache>
            </c:numRef>
          </c:yVal>
          <c:smooth val="1"/>
        </c:ser>
        <c:axId val="71902336"/>
        <c:axId val="71904640"/>
      </c:scatterChart>
      <c:valAx>
        <c:axId val="719023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Distance along manifold (cm)</a:t>
                </a:r>
              </a:p>
            </c:rich>
          </c:tx>
          <c:layout>
            <c:manualLayout>
              <c:xMode val="edge"/>
              <c:yMode val="edge"/>
              <c:x val="0.33635149436965589"/>
              <c:y val="0.92770828646419279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904640"/>
        <c:crosses val="autoZero"/>
        <c:crossBetween val="midCat"/>
      </c:valAx>
      <c:valAx>
        <c:axId val="7190464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200" b="0"/>
                  <a:t>Maximum Mean Velocity (m/s)</a:t>
                </a:r>
              </a:p>
            </c:rich>
          </c:tx>
          <c:layout>
            <c:manualLayout>
              <c:xMode val="edge"/>
              <c:yMode val="edge"/>
              <c:x val="5.5762636525273107E-2"/>
              <c:y val="7.4459317585301832E-2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190233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D65A96-4BC7-48F2-B560-2EBEB0521D3C}" type="doc">
      <dgm:prSet loTypeId="urn:microsoft.com/office/officeart/2005/8/layout/pyramid4" loCatId="pyramid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8DC1A3-B658-4AC7-B8C6-254A0EA85DA7}">
      <dgm:prSet custT="1"/>
      <dgm:spPr/>
      <dgm:t>
        <a:bodyPr/>
        <a:lstStyle/>
        <a:p>
          <a:pPr algn="ctr" rtl="0"/>
          <a:r>
            <a:rPr lang="en-US" sz="2400" dirty="0" smtClean="0"/>
            <a:t>Make</a:t>
          </a:r>
          <a:endParaRPr lang="en-US" sz="2400" dirty="0"/>
        </a:p>
      </dgm:t>
    </dgm:pt>
    <dgm:pt modelId="{7B3EF298-AA87-48D3-B1A2-05B9EA7D52F2}" type="parTrans" cxnId="{EC8AB09E-E743-4DF6-86FD-5A8BD9271E1B}">
      <dgm:prSet/>
      <dgm:spPr/>
      <dgm:t>
        <a:bodyPr/>
        <a:lstStyle/>
        <a:p>
          <a:endParaRPr lang="en-US"/>
        </a:p>
      </dgm:t>
    </dgm:pt>
    <dgm:pt modelId="{808C978E-7101-4D31-8464-34942CA401E2}" type="sibTrans" cxnId="{EC8AB09E-E743-4DF6-86FD-5A8BD9271E1B}">
      <dgm:prSet/>
      <dgm:spPr/>
      <dgm:t>
        <a:bodyPr/>
        <a:lstStyle/>
        <a:p>
          <a:endParaRPr lang="en-US"/>
        </a:p>
      </dgm:t>
    </dgm:pt>
    <dgm:pt modelId="{44174072-933E-45A3-AC1B-CC31BBBF66DC}">
      <dgm:prSet custT="1"/>
      <dgm:spPr/>
      <dgm:t>
        <a:bodyPr/>
        <a:lstStyle/>
        <a:p>
          <a:pPr algn="ctr" rtl="0"/>
          <a:r>
            <a:rPr lang="en-US" sz="2400" dirty="0" smtClean="0"/>
            <a:t>Problem Solve</a:t>
          </a:r>
          <a:endParaRPr lang="en-US" sz="2400" dirty="0"/>
        </a:p>
      </dgm:t>
    </dgm:pt>
    <dgm:pt modelId="{B290D23F-076C-40D3-9E07-7BFA784D8571}" type="parTrans" cxnId="{AA49A9E3-07A7-449F-A28A-7068DA88C1A7}">
      <dgm:prSet/>
      <dgm:spPr/>
      <dgm:t>
        <a:bodyPr/>
        <a:lstStyle/>
        <a:p>
          <a:endParaRPr lang="en-US"/>
        </a:p>
      </dgm:t>
    </dgm:pt>
    <dgm:pt modelId="{9AC62D44-66EE-4CF4-890B-13FE72FB9718}" type="sibTrans" cxnId="{AA49A9E3-07A7-449F-A28A-7068DA88C1A7}">
      <dgm:prSet/>
      <dgm:spPr/>
      <dgm:t>
        <a:bodyPr/>
        <a:lstStyle/>
        <a:p>
          <a:endParaRPr lang="en-US"/>
        </a:p>
      </dgm:t>
    </dgm:pt>
    <dgm:pt modelId="{ED123651-AC0D-43D4-8677-F96FA4A6AB58}">
      <dgm:prSet custT="1"/>
      <dgm:spPr/>
      <dgm:t>
        <a:bodyPr/>
        <a:lstStyle/>
        <a:p>
          <a:pPr algn="ctr" rtl="0"/>
          <a:r>
            <a:rPr lang="en-US" sz="2400" dirty="0" smtClean="0"/>
            <a:t>Experiment</a:t>
          </a:r>
          <a:endParaRPr lang="en-US" sz="2400" dirty="0"/>
        </a:p>
      </dgm:t>
    </dgm:pt>
    <dgm:pt modelId="{5602FB70-0375-4473-9CB7-ED39BFDD0D95}" type="parTrans" cxnId="{2BE6E1CE-63B4-4C59-A692-F037B76B2AE2}">
      <dgm:prSet/>
      <dgm:spPr/>
      <dgm:t>
        <a:bodyPr/>
        <a:lstStyle/>
        <a:p>
          <a:endParaRPr lang="en-US"/>
        </a:p>
      </dgm:t>
    </dgm:pt>
    <dgm:pt modelId="{08B2DF2F-F807-46BB-851B-2BC1D55E434B}" type="sibTrans" cxnId="{2BE6E1CE-63B4-4C59-A692-F037B76B2AE2}">
      <dgm:prSet/>
      <dgm:spPr/>
      <dgm:t>
        <a:bodyPr/>
        <a:lstStyle/>
        <a:p>
          <a:endParaRPr lang="en-US"/>
        </a:p>
      </dgm:t>
    </dgm:pt>
    <dgm:pt modelId="{FCD12642-A2C8-4671-9097-72CF181F48D6}">
      <dgm:prSet custT="1"/>
      <dgm:spPr/>
      <dgm:t>
        <a:bodyPr/>
        <a:lstStyle/>
        <a:p>
          <a:pPr algn="ctr" rtl="0"/>
          <a:r>
            <a:rPr lang="en-US" sz="2400" dirty="0" smtClean="0"/>
            <a:t>Program</a:t>
          </a:r>
          <a:endParaRPr lang="en-US" sz="2400" dirty="0"/>
        </a:p>
      </dgm:t>
    </dgm:pt>
    <dgm:pt modelId="{03188736-20C1-41A1-B41B-5CB054A3563E}" type="parTrans" cxnId="{F45FAEBD-2FF2-4190-8831-3E25B44934C7}">
      <dgm:prSet/>
      <dgm:spPr/>
      <dgm:t>
        <a:bodyPr/>
        <a:lstStyle/>
        <a:p>
          <a:endParaRPr lang="en-US"/>
        </a:p>
      </dgm:t>
    </dgm:pt>
    <dgm:pt modelId="{E2B4F16E-E283-481A-A9DE-54933EB7C786}" type="sibTrans" cxnId="{F45FAEBD-2FF2-4190-8831-3E25B44934C7}">
      <dgm:prSet/>
      <dgm:spPr/>
      <dgm:t>
        <a:bodyPr/>
        <a:lstStyle/>
        <a:p>
          <a:endParaRPr lang="en-US"/>
        </a:p>
      </dgm:t>
    </dgm:pt>
    <dgm:pt modelId="{935C2305-6EEC-4AB5-B3B6-BF0E24EABF66}" type="pres">
      <dgm:prSet presAssocID="{21D65A96-4BC7-48F2-B560-2EBEB0521D3C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E3C55D-1808-4C2F-839D-396024B47E7B}" type="pres">
      <dgm:prSet presAssocID="{21D65A96-4BC7-48F2-B560-2EBEB0521D3C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A741B-B698-4DA4-8C80-4C7CA41B03C2}" type="pres">
      <dgm:prSet presAssocID="{21D65A96-4BC7-48F2-B560-2EBEB0521D3C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1BA19-3844-4222-A13C-E61218A3058C}" type="pres">
      <dgm:prSet presAssocID="{21D65A96-4BC7-48F2-B560-2EBEB0521D3C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E86F1-540D-417F-B716-5C1E48D3270E}" type="pres">
      <dgm:prSet presAssocID="{21D65A96-4BC7-48F2-B560-2EBEB0521D3C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49A9E3-07A7-449F-A28A-7068DA88C1A7}" srcId="{21D65A96-4BC7-48F2-B560-2EBEB0521D3C}" destId="{44174072-933E-45A3-AC1B-CC31BBBF66DC}" srcOrd="2" destOrd="0" parTransId="{B290D23F-076C-40D3-9E07-7BFA784D8571}" sibTransId="{9AC62D44-66EE-4CF4-890B-13FE72FB9718}"/>
    <dgm:cxn modelId="{561ACF8A-65D4-464F-B1C1-40AB847FF1A6}" type="presOf" srcId="{44174072-933E-45A3-AC1B-CC31BBBF66DC}" destId="{17F1BA19-3844-4222-A13C-E61218A3058C}" srcOrd="0" destOrd="0" presId="urn:microsoft.com/office/officeart/2005/8/layout/pyramid4"/>
    <dgm:cxn modelId="{A9EB8D52-EF71-48E2-A981-12E55DAD7AD2}" type="presOf" srcId="{21D65A96-4BC7-48F2-B560-2EBEB0521D3C}" destId="{935C2305-6EEC-4AB5-B3B6-BF0E24EABF66}" srcOrd="0" destOrd="0" presId="urn:microsoft.com/office/officeart/2005/8/layout/pyramid4"/>
    <dgm:cxn modelId="{F45FAEBD-2FF2-4190-8831-3E25B44934C7}" srcId="{21D65A96-4BC7-48F2-B560-2EBEB0521D3C}" destId="{FCD12642-A2C8-4671-9097-72CF181F48D6}" srcOrd="3" destOrd="0" parTransId="{03188736-20C1-41A1-B41B-5CB054A3563E}" sibTransId="{E2B4F16E-E283-481A-A9DE-54933EB7C786}"/>
    <dgm:cxn modelId="{356A7BCD-3E0D-492B-8369-425455A777F1}" type="presOf" srcId="{FCD12642-A2C8-4671-9097-72CF181F48D6}" destId="{A30E86F1-540D-417F-B716-5C1E48D3270E}" srcOrd="0" destOrd="0" presId="urn:microsoft.com/office/officeart/2005/8/layout/pyramid4"/>
    <dgm:cxn modelId="{2D1B20D4-E3A8-4933-B2D7-BF087BCFE636}" type="presOf" srcId="{ED123651-AC0D-43D4-8677-F96FA4A6AB58}" destId="{6DE3C55D-1808-4C2F-839D-396024B47E7B}" srcOrd="0" destOrd="0" presId="urn:microsoft.com/office/officeart/2005/8/layout/pyramid4"/>
    <dgm:cxn modelId="{2BE6E1CE-63B4-4C59-A692-F037B76B2AE2}" srcId="{21D65A96-4BC7-48F2-B560-2EBEB0521D3C}" destId="{ED123651-AC0D-43D4-8677-F96FA4A6AB58}" srcOrd="0" destOrd="0" parTransId="{5602FB70-0375-4473-9CB7-ED39BFDD0D95}" sibTransId="{08B2DF2F-F807-46BB-851B-2BC1D55E434B}"/>
    <dgm:cxn modelId="{319B359B-EA39-4551-8FB9-F9CA1992A636}" type="presOf" srcId="{838DC1A3-B658-4AC7-B8C6-254A0EA85DA7}" destId="{629A741B-B698-4DA4-8C80-4C7CA41B03C2}" srcOrd="0" destOrd="0" presId="urn:microsoft.com/office/officeart/2005/8/layout/pyramid4"/>
    <dgm:cxn modelId="{EC8AB09E-E743-4DF6-86FD-5A8BD9271E1B}" srcId="{21D65A96-4BC7-48F2-B560-2EBEB0521D3C}" destId="{838DC1A3-B658-4AC7-B8C6-254A0EA85DA7}" srcOrd="1" destOrd="0" parTransId="{7B3EF298-AA87-48D3-B1A2-05B9EA7D52F2}" sibTransId="{808C978E-7101-4D31-8464-34942CA401E2}"/>
    <dgm:cxn modelId="{538542B6-B895-4738-BAFA-6F51BC0B3B4A}" type="presParOf" srcId="{935C2305-6EEC-4AB5-B3B6-BF0E24EABF66}" destId="{6DE3C55D-1808-4C2F-839D-396024B47E7B}" srcOrd="0" destOrd="0" presId="urn:microsoft.com/office/officeart/2005/8/layout/pyramid4"/>
    <dgm:cxn modelId="{48386F1C-A4E2-4735-8AEE-D3E81F75DB50}" type="presParOf" srcId="{935C2305-6EEC-4AB5-B3B6-BF0E24EABF66}" destId="{629A741B-B698-4DA4-8C80-4C7CA41B03C2}" srcOrd="1" destOrd="0" presId="urn:microsoft.com/office/officeart/2005/8/layout/pyramid4"/>
    <dgm:cxn modelId="{91D5774D-B69A-43B4-A1E0-5CA55FE36507}" type="presParOf" srcId="{935C2305-6EEC-4AB5-B3B6-BF0E24EABF66}" destId="{17F1BA19-3844-4222-A13C-E61218A3058C}" srcOrd="2" destOrd="0" presId="urn:microsoft.com/office/officeart/2005/8/layout/pyramid4"/>
    <dgm:cxn modelId="{429B0B9F-88BD-4681-AD9F-E89195EA201A}" type="presParOf" srcId="{935C2305-6EEC-4AB5-B3B6-BF0E24EABF66}" destId="{A30E86F1-540D-417F-B716-5C1E48D3270E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D65A96-4BC7-48F2-B560-2EBEB0521D3C}" type="doc">
      <dgm:prSet loTypeId="urn:microsoft.com/office/officeart/2005/8/layout/pyramid4" loCatId="pyramid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8DC1A3-B658-4AC7-B8C6-254A0EA85DA7}">
      <dgm:prSet custT="1"/>
      <dgm:spPr/>
      <dgm:t>
        <a:bodyPr/>
        <a:lstStyle/>
        <a:p>
          <a:pPr algn="ctr" rtl="0"/>
          <a:r>
            <a:rPr lang="en-US" sz="1400" dirty="0" smtClean="0"/>
            <a:t>Make</a:t>
          </a:r>
          <a:endParaRPr lang="en-US" sz="1400" dirty="0"/>
        </a:p>
      </dgm:t>
    </dgm:pt>
    <dgm:pt modelId="{7B3EF298-AA87-48D3-B1A2-05B9EA7D52F2}" type="parTrans" cxnId="{EC8AB09E-E743-4DF6-86FD-5A8BD9271E1B}">
      <dgm:prSet/>
      <dgm:spPr/>
      <dgm:t>
        <a:bodyPr/>
        <a:lstStyle/>
        <a:p>
          <a:endParaRPr lang="en-US"/>
        </a:p>
      </dgm:t>
    </dgm:pt>
    <dgm:pt modelId="{808C978E-7101-4D31-8464-34942CA401E2}" type="sibTrans" cxnId="{EC8AB09E-E743-4DF6-86FD-5A8BD9271E1B}">
      <dgm:prSet/>
      <dgm:spPr/>
      <dgm:t>
        <a:bodyPr/>
        <a:lstStyle/>
        <a:p>
          <a:endParaRPr lang="en-US"/>
        </a:p>
      </dgm:t>
    </dgm:pt>
    <dgm:pt modelId="{44174072-933E-45A3-AC1B-CC31BBBF66DC}">
      <dgm:prSet custT="1"/>
      <dgm:spPr/>
      <dgm:t>
        <a:bodyPr/>
        <a:lstStyle/>
        <a:p>
          <a:pPr algn="ctr" rtl="0"/>
          <a:r>
            <a:rPr lang="en-US" sz="1400" dirty="0" smtClean="0"/>
            <a:t>Problem Solve</a:t>
          </a:r>
          <a:endParaRPr lang="en-US" sz="1400" dirty="0"/>
        </a:p>
      </dgm:t>
    </dgm:pt>
    <dgm:pt modelId="{B290D23F-076C-40D3-9E07-7BFA784D8571}" type="parTrans" cxnId="{AA49A9E3-07A7-449F-A28A-7068DA88C1A7}">
      <dgm:prSet/>
      <dgm:spPr/>
      <dgm:t>
        <a:bodyPr/>
        <a:lstStyle/>
        <a:p>
          <a:endParaRPr lang="en-US"/>
        </a:p>
      </dgm:t>
    </dgm:pt>
    <dgm:pt modelId="{9AC62D44-66EE-4CF4-890B-13FE72FB9718}" type="sibTrans" cxnId="{AA49A9E3-07A7-449F-A28A-7068DA88C1A7}">
      <dgm:prSet/>
      <dgm:spPr/>
      <dgm:t>
        <a:bodyPr/>
        <a:lstStyle/>
        <a:p>
          <a:endParaRPr lang="en-US"/>
        </a:p>
      </dgm:t>
    </dgm:pt>
    <dgm:pt modelId="{ED123651-AC0D-43D4-8677-F96FA4A6AB58}">
      <dgm:prSet custT="1"/>
      <dgm:spPr/>
      <dgm:t>
        <a:bodyPr/>
        <a:lstStyle/>
        <a:p>
          <a:pPr algn="ctr" rtl="0"/>
          <a:r>
            <a:rPr lang="en-US" sz="1400" dirty="0" smtClean="0"/>
            <a:t>Experiment</a:t>
          </a:r>
          <a:endParaRPr lang="en-US" sz="1400" dirty="0"/>
        </a:p>
      </dgm:t>
    </dgm:pt>
    <dgm:pt modelId="{5602FB70-0375-4473-9CB7-ED39BFDD0D95}" type="parTrans" cxnId="{2BE6E1CE-63B4-4C59-A692-F037B76B2AE2}">
      <dgm:prSet/>
      <dgm:spPr/>
      <dgm:t>
        <a:bodyPr/>
        <a:lstStyle/>
        <a:p>
          <a:endParaRPr lang="en-US"/>
        </a:p>
      </dgm:t>
    </dgm:pt>
    <dgm:pt modelId="{08B2DF2F-F807-46BB-851B-2BC1D55E434B}" type="sibTrans" cxnId="{2BE6E1CE-63B4-4C59-A692-F037B76B2AE2}">
      <dgm:prSet/>
      <dgm:spPr/>
      <dgm:t>
        <a:bodyPr/>
        <a:lstStyle/>
        <a:p>
          <a:endParaRPr lang="en-US"/>
        </a:p>
      </dgm:t>
    </dgm:pt>
    <dgm:pt modelId="{FCD12642-A2C8-4671-9097-72CF181F48D6}">
      <dgm:prSet custT="1"/>
      <dgm:spPr/>
      <dgm:t>
        <a:bodyPr/>
        <a:lstStyle/>
        <a:p>
          <a:pPr algn="ctr" rtl="0"/>
          <a:r>
            <a:rPr lang="en-US" sz="1400" dirty="0" smtClean="0"/>
            <a:t>Program</a:t>
          </a:r>
          <a:endParaRPr lang="en-US" sz="1400" dirty="0"/>
        </a:p>
      </dgm:t>
    </dgm:pt>
    <dgm:pt modelId="{03188736-20C1-41A1-B41B-5CB054A3563E}" type="parTrans" cxnId="{F45FAEBD-2FF2-4190-8831-3E25B44934C7}">
      <dgm:prSet/>
      <dgm:spPr/>
      <dgm:t>
        <a:bodyPr/>
        <a:lstStyle/>
        <a:p>
          <a:endParaRPr lang="en-US"/>
        </a:p>
      </dgm:t>
    </dgm:pt>
    <dgm:pt modelId="{E2B4F16E-E283-481A-A9DE-54933EB7C786}" type="sibTrans" cxnId="{F45FAEBD-2FF2-4190-8831-3E25B44934C7}">
      <dgm:prSet/>
      <dgm:spPr/>
      <dgm:t>
        <a:bodyPr/>
        <a:lstStyle/>
        <a:p>
          <a:endParaRPr lang="en-US"/>
        </a:p>
      </dgm:t>
    </dgm:pt>
    <dgm:pt modelId="{935C2305-6EEC-4AB5-B3B6-BF0E24EABF66}" type="pres">
      <dgm:prSet presAssocID="{21D65A96-4BC7-48F2-B560-2EBEB0521D3C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E3C55D-1808-4C2F-839D-396024B47E7B}" type="pres">
      <dgm:prSet presAssocID="{21D65A96-4BC7-48F2-B560-2EBEB0521D3C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A741B-B698-4DA4-8C80-4C7CA41B03C2}" type="pres">
      <dgm:prSet presAssocID="{21D65A96-4BC7-48F2-B560-2EBEB0521D3C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1BA19-3844-4222-A13C-E61218A3058C}" type="pres">
      <dgm:prSet presAssocID="{21D65A96-4BC7-48F2-B560-2EBEB0521D3C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0E86F1-540D-417F-B716-5C1E48D3270E}" type="pres">
      <dgm:prSet presAssocID="{21D65A96-4BC7-48F2-B560-2EBEB0521D3C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49A9E3-07A7-449F-A28A-7068DA88C1A7}" srcId="{21D65A96-4BC7-48F2-B560-2EBEB0521D3C}" destId="{44174072-933E-45A3-AC1B-CC31BBBF66DC}" srcOrd="2" destOrd="0" parTransId="{B290D23F-076C-40D3-9E07-7BFA784D8571}" sibTransId="{9AC62D44-66EE-4CF4-890B-13FE72FB9718}"/>
    <dgm:cxn modelId="{557F0403-FDFB-4721-9DC0-97FC3B2913B6}" type="presOf" srcId="{21D65A96-4BC7-48F2-B560-2EBEB0521D3C}" destId="{935C2305-6EEC-4AB5-B3B6-BF0E24EABF66}" srcOrd="0" destOrd="0" presId="urn:microsoft.com/office/officeart/2005/8/layout/pyramid4"/>
    <dgm:cxn modelId="{A56902D1-C385-4C25-9962-EB5B6C767EAA}" type="presOf" srcId="{ED123651-AC0D-43D4-8677-F96FA4A6AB58}" destId="{6DE3C55D-1808-4C2F-839D-396024B47E7B}" srcOrd="0" destOrd="0" presId="urn:microsoft.com/office/officeart/2005/8/layout/pyramid4"/>
    <dgm:cxn modelId="{4D617BCC-2F98-4345-83B5-346E7FA5DF73}" type="presOf" srcId="{44174072-933E-45A3-AC1B-CC31BBBF66DC}" destId="{17F1BA19-3844-4222-A13C-E61218A3058C}" srcOrd="0" destOrd="0" presId="urn:microsoft.com/office/officeart/2005/8/layout/pyramid4"/>
    <dgm:cxn modelId="{F45FAEBD-2FF2-4190-8831-3E25B44934C7}" srcId="{21D65A96-4BC7-48F2-B560-2EBEB0521D3C}" destId="{FCD12642-A2C8-4671-9097-72CF181F48D6}" srcOrd="3" destOrd="0" parTransId="{03188736-20C1-41A1-B41B-5CB054A3563E}" sibTransId="{E2B4F16E-E283-481A-A9DE-54933EB7C786}"/>
    <dgm:cxn modelId="{B48A9120-862B-4ED6-ABBF-83006A9B7034}" type="presOf" srcId="{FCD12642-A2C8-4671-9097-72CF181F48D6}" destId="{A30E86F1-540D-417F-B716-5C1E48D3270E}" srcOrd="0" destOrd="0" presId="urn:microsoft.com/office/officeart/2005/8/layout/pyramid4"/>
    <dgm:cxn modelId="{2BE6E1CE-63B4-4C59-A692-F037B76B2AE2}" srcId="{21D65A96-4BC7-48F2-B560-2EBEB0521D3C}" destId="{ED123651-AC0D-43D4-8677-F96FA4A6AB58}" srcOrd="0" destOrd="0" parTransId="{5602FB70-0375-4473-9CB7-ED39BFDD0D95}" sibTransId="{08B2DF2F-F807-46BB-851B-2BC1D55E434B}"/>
    <dgm:cxn modelId="{EC8AB09E-E743-4DF6-86FD-5A8BD9271E1B}" srcId="{21D65A96-4BC7-48F2-B560-2EBEB0521D3C}" destId="{838DC1A3-B658-4AC7-B8C6-254A0EA85DA7}" srcOrd="1" destOrd="0" parTransId="{7B3EF298-AA87-48D3-B1A2-05B9EA7D52F2}" sibTransId="{808C978E-7101-4D31-8464-34942CA401E2}"/>
    <dgm:cxn modelId="{912F502A-FFCD-4502-8560-1C70B6140EA1}" type="presOf" srcId="{838DC1A3-B658-4AC7-B8C6-254A0EA85DA7}" destId="{629A741B-B698-4DA4-8C80-4C7CA41B03C2}" srcOrd="0" destOrd="0" presId="urn:microsoft.com/office/officeart/2005/8/layout/pyramid4"/>
    <dgm:cxn modelId="{291131B2-5D08-4ED7-BD8B-A9B03CE4D3C5}" type="presParOf" srcId="{935C2305-6EEC-4AB5-B3B6-BF0E24EABF66}" destId="{6DE3C55D-1808-4C2F-839D-396024B47E7B}" srcOrd="0" destOrd="0" presId="urn:microsoft.com/office/officeart/2005/8/layout/pyramid4"/>
    <dgm:cxn modelId="{01C3E314-9EDB-46C7-BE9E-CC8DEFD9EA6E}" type="presParOf" srcId="{935C2305-6EEC-4AB5-B3B6-BF0E24EABF66}" destId="{629A741B-B698-4DA4-8C80-4C7CA41B03C2}" srcOrd="1" destOrd="0" presId="urn:microsoft.com/office/officeart/2005/8/layout/pyramid4"/>
    <dgm:cxn modelId="{B979F3B1-0C9F-4554-8B55-200F5CF86BB5}" type="presParOf" srcId="{935C2305-6EEC-4AB5-B3B6-BF0E24EABF66}" destId="{17F1BA19-3844-4222-A13C-E61218A3058C}" srcOrd="2" destOrd="0" presId="urn:microsoft.com/office/officeart/2005/8/layout/pyramid4"/>
    <dgm:cxn modelId="{B5E9BC5F-AC04-4E85-8099-F910E52ED537}" type="presParOf" srcId="{935C2305-6EEC-4AB5-B3B6-BF0E24EABF66}" destId="{A30E86F1-540D-417F-B716-5C1E48D3270E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E3C55D-1808-4C2F-839D-396024B47E7B}">
      <dsp:nvSpPr>
        <dsp:cNvPr id="0" name=""/>
        <dsp:cNvSpPr/>
      </dsp:nvSpPr>
      <dsp:spPr>
        <a:xfrm>
          <a:off x="2133600" y="0"/>
          <a:ext cx="3276600" cy="327660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Experiment</a:t>
          </a:r>
          <a:endParaRPr lang="en-US" sz="2400" kern="1200" dirty="0"/>
        </a:p>
      </dsp:txBody>
      <dsp:txXfrm>
        <a:off x="2133600" y="0"/>
        <a:ext cx="3276600" cy="3276600"/>
      </dsp:txXfrm>
    </dsp:sp>
    <dsp:sp modelId="{629A741B-B698-4DA4-8C80-4C7CA41B03C2}">
      <dsp:nvSpPr>
        <dsp:cNvPr id="0" name=""/>
        <dsp:cNvSpPr/>
      </dsp:nvSpPr>
      <dsp:spPr>
        <a:xfrm>
          <a:off x="495300" y="3276600"/>
          <a:ext cx="3276600" cy="3276600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Make</a:t>
          </a:r>
          <a:endParaRPr lang="en-US" sz="2400" kern="1200" dirty="0"/>
        </a:p>
      </dsp:txBody>
      <dsp:txXfrm>
        <a:off x="495300" y="3276600"/>
        <a:ext cx="3276600" cy="3276600"/>
      </dsp:txXfrm>
    </dsp:sp>
    <dsp:sp modelId="{17F1BA19-3844-4222-A13C-E61218A3058C}">
      <dsp:nvSpPr>
        <dsp:cNvPr id="0" name=""/>
        <dsp:cNvSpPr/>
      </dsp:nvSpPr>
      <dsp:spPr>
        <a:xfrm rot="10800000">
          <a:off x="2133600" y="3276600"/>
          <a:ext cx="3276600" cy="3276600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Problem Solve</a:t>
          </a:r>
          <a:endParaRPr lang="en-US" sz="2400" kern="1200" dirty="0"/>
        </a:p>
      </dsp:txBody>
      <dsp:txXfrm rot="10800000">
        <a:off x="2133600" y="3276600"/>
        <a:ext cx="3276600" cy="3276600"/>
      </dsp:txXfrm>
    </dsp:sp>
    <dsp:sp modelId="{A30E86F1-540D-417F-B716-5C1E48D3270E}">
      <dsp:nvSpPr>
        <dsp:cNvPr id="0" name=""/>
        <dsp:cNvSpPr/>
      </dsp:nvSpPr>
      <dsp:spPr>
        <a:xfrm>
          <a:off x="3771900" y="3276600"/>
          <a:ext cx="3276600" cy="3276600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Program</a:t>
          </a:r>
          <a:endParaRPr lang="en-US" sz="2400" kern="1200" dirty="0"/>
        </a:p>
      </dsp:txBody>
      <dsp:txXfrm>
        <a:off x="3771900" y="3276600"/>
        <a:ext cx="3276600" cy="3276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E3C55D-1808-4C2F-839D-396024B47E7B}">
      <dsp:nvSpPr>
        <dsp:cNvPr id="0" name=""/>
        <dsp:cNvSpPr/>
      </dsp:nvSpPr>
      <dsp:spPr>
        <a:xfrm>
          <a:off x="1104900" y="0"/>
          <a:ext cx="1905000" cy="1905000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Experiment</a:t>
          </a:r>
          <a:endParaRPr lang="en-US" sz="1400" kern="1200" dirty="0"/>
        </a:p>
      </dsp:txBody>
      <dsp:txXfrm>
        <a:off x="1104900" y="0"/>
        <a:ext cx="1905000" cy="1905000"/>
      </dsp:txXfrm>
    </dsp:sp>
    <dsp:sp modelId="{629A741B-B698-4DA4-8C80-4C7CA41B03C2}">
      <dsp:nvSpPr>
        <dsp:cNvPr id="0" name=""/>
        <dsp:cNvSpPr/>
      </dsp:nvSpPr>
      <dsp:spPr>
        <a:xfrm>
          <a:off x="152400" y="1905000"/>
          <a:ext cx="1905000" cy="1905000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Make</a:t>
          </a:r>
          <a:endParaRPr lang="en-US" sz="1400" kern="1200" dirty="0"/>
        </a:p>
      </dsp:txBody>
      <dsp:txXfrm>
        <a:off x="152400" y="1905000"/>
        <a:ext cx="1905000" cy="1905000"/>
      </dsp:txXfrm>
    </dsp:sp>
    <dsp:sp modelId="{17F1BA19-3844-4222-A13C-E61218A3058C}">
      <dsp:nvSpPr>
        <dsp:cNvPr id="0" name=""/>
        <dsp:cNvSpPr/>
      </dsp:nvSpPr>
      <dsp:spPr>
        <a:xfrm rot="10800000">
          <a:off x="1104900" y="1905000"/>
          <a:ext cx="1905000" cy="1905000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Problem Solve</a:t>
          </a:r>
          <a:endParaRPr lang="en-US" sz="1400" kern="1200" dirty="0"/>
        </a:p>
      </dsp:txBody>
      <dsp:txXfrm rot="10800000">
        <a:off x="1104900" y="1905000"/>
        <a:ext cx="1905000" cy="1905000"/>
      </dsp:txXfrm>
    </dsp:sp>
    <dsp:sp modelId="{A30E86F1-540D-417F-B716-5C1E48D3270E}">
      <dsp:nvSpPr>
        <dsp:cNvPr id="0" name=""/>
        <dsp:cNvSpPr/>
      </dsp:nvSpPr>
      <dsp:spPr>
        <a:xfrm>
          <a:off x="2057400" y="1905000"/>
          <a:ext cx="1905000" cy="1905000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Program</a:t>
          </a:r>
          <a:endParaRPr lang="en-US" sz="1400" kern="1200" dirty="0"/>
        </a:p>
      </dsp:txBody>
      <dsp:txXfrm>
        <a:off x="2057400" y="1905000"/>
        <a:ext cx="1905000" cy="190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5B06-EE14-435C-9FEF-AAB53DF1C5C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011F8-175F-47F5-9532-116630D391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Kayti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4876C-C332-47EE-B8E7-BE846260A18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010E-F669-46FC-9F20-DEF6B66EB85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011F8-175F-47F5-9532-116630D3913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A28B0-3044-4EC5-BC9F-83BB4CE14397}" type="datetimeFigureOut">
              <a:rPr lang="en-US" smtClean="0"/>
              <a:pPr/>
              <a:t>5/4/2010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889F3-E1F5-4BAD-936E-47E028744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and Design Options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AguaClara</a:t>
            </a:r>
            <a:r>
              <a:rPr lang="en-US" dirty="0" smtClean="0">
                <a:solidFill>
                  <a:schemeClr val="tx1"/>
                </a:solidFill>
              </a:rPr>
              <a:t> Spring 2010 Design and Research Teams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Team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Must love coding and computers since this is all you will use! (No “traditional” lab research with experiments, etc.)</a:t>
            </a:r>
          </a:p>
          <a:p>
            <a:r>
              <a:rPr lang="en-US" dirty="0" smtClean="0"/>
              <a:t>Basic coding experience helpful (CS100 counts!) </a:t>
            </a:r>
          </a:p>
          <a:p>
            <a:pPr lvl="1"/>
            <a:r>
              <a:rPr lang="en-US" dirty="0" smtClean="0"/>
              <a:t>Familiarity with MathCAD helpful but not necessary, it’s an easy program to use</a:t>
            </a:r>
          </a:p>
          <a:p>
            <a:r>
              <a:rPr lang="en-US" dirty="0" smtClean="0"/>
              <a:t>AutoCAD or similar drawing experience a plus but not necessary</a:t>
            </a:r>
          </a:p>
          <a:p>
            <a:pPr lvl="1"/>
            <a:r>
              <a:rPr lang="en-US" dirty="0" smtClean="0"/>
              <a:t>Some tasks don’t use this skill, but you can certainly use it if you want to use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Team is awesome! You should join it!</a:t>
            </a:r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2362200"/>
            <a:ext cx="54610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Chemical Dose Controller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Acid Neutralizing Capacity </a:t>
            </a:r>
            <a:r>
              <a:rPr lang="en-US" dirty="0" err="1" smtClean="0"/>
              <a:t>Doser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Inlet Manifold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Plate Settler Spacing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Filtration</a:t>
            </a:r>
          </a:p>
          <a:p>
            <a:pPr lvl="1"/>
            <a:r>
              <a:rPr lang="en-US" dirty="0" smtClean="0"/>
              <a:t>Sand Filter</a:t>
            </a:r>
          </a:p>
          <a:p>
            <a:pPr lvl="1"/>
            <a:r>
              <a:rPr lang="en-US" dirty="0" smtClean="0"/>
              <a:t>Foam Filter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762000" y="304800"/>
          <a:ext cx="75438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6096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Chemical Dose        Controller Team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Dose Controller</a:t>
            </a:r>
            <a:endParaRPr lang="en-US" dirty="0"/>
          </a:p>
        </p:txBody>
      </p:sp>
      <p:grpSp>
        <p:nvGrpSpPr>
          <p:cNvPr id="3" name="Group 5"/>
          <p:cNvGrpSpPr/>
          <p:nvPr/>
        </p:nvGrpSpPr>
        <p:grpSpPr>
          <a:xfrm>
            <a:off x="1371600" y="1524000"/>
            <a:ext cx="6746003" cy="4981134"/>
            <a:chOff x="1483597" y="838200"/>
            <a:chExt cx="6746003" cy="4981134"/>
          </a:xfrm>
        </p:grpSpPr>
        <p:grpSp>
          <p:nvGrpSpPr>
            <p:cNvPr id="4" name="Group 139"/>
            <p:cNvGrpSpPr/>
            <p:nvPr/>
          </p:nvGrpSpPr>
          <p:grpSpPr>
            <a:xfrm>
              <a:off x="1483595" y="838199"/>
              <a:ext cx="6745991" cy="4981124"/>
              <a:chOff x="1219200" y="501203"/>
              <a:chExt cx="7010400" cy="5318132"/>
            </a:xfrm>
          </p:grpSpPr>
          <p:sp>
            <p:nvSpPr>
              <p:cNvPr id="9" name="Isosceles Triangle 8"/>
              <p:cNvSpPr/>
              <p:nvPr/>
            </p:nvSpPr>
            <p:spPr>
              <a:xfrm>
                <a:off x="4523264" y="2471312"/>
                <a:ext cx="212267" cy="119488"/>
              </a:xfrm>
              <a:prstGeom prst="triangl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 rot="396122" flipV="1">
                <a:off x="1554677" y="2420779"/>
                <a:ext cx="6141523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" name="Group 5"/>
              <p:cNvGrpSpPr/>
              <p:nvPr/>
            </p:nvGrpSpPr>
            <p:grpSpPr>
              <a:xfrm>
                <a:off x="4343400" y="2133600"/>
                <a:ext cx="571995" cy="609600"/>
                <a:chOff x="4343400" y="2133600"/>
                <a:chExt cx="571995" cy="609600"/>
              </a:xfrm>
            </p:grpSpPr>
            <p:grpSp>
              <p:nvGrpSpPr>
                <p:cNvPr id="6" name="Group 29"/>
                <p:cNvGrpSpPr/>
                <p:nvPr/>
              </p:nvGrpSpPr>
              <p:grpSpPr>
                <a:xfrm>
                  <a:off x="4480901" y="2133600"/>
                  <a:ext cx="296993" cy="604748"/>
                  <a:chOff x="1889191" y="3627461"/>
                  <a:chExt cx="533414" cy="990599"/>
                </a:xfrm>
              </p:grpSpPr>
              <p:sp>
                <p:nvSpPr>
                  <p:cNvPr id="143" name="Rounded Rectangle 9"/>
                  <p:cNvSpPr/>
                  <p:nvPr/>
                </p:nvSpPr>
                <p:spPr>
                  <a:xfrm>
                    <a:off x="1889202" y="3856060"/>
                    <a:ext cx="533403" cy="762000"/>
                  </a:xfrm>
                  <a:prstGeom prst="round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>
                  <a:xfrm>
                    <a:off x="1889191" y="3627461"/>
                    <a:ext cx="533403" cy="228601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41" name="Rounded Rectangle 140"/>
                <p:cNvSpPr/>
                <p:nvPr/>
              </p:nvSpPr>
              <p:spPr>
                <a:xfrm>
                  <a:off x="4480902" y="2474423"/>
                  <a:ext cx="296987" cy="268777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  <a:alpha val="67000"/>
                  </a:schemeClr>
                </a:solidFill>
                <a:ln w="952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343400" y="2743200"/>
                  <a:ext cx="571995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Straight Connector 11"/>
              <p:cNvCxnSpPr/>
              <p:nvPr/>
            </p:nvCxnSpPr>
            <p:spPr>
              <a:xfrm rot="5400000">
                <a:off x="609064" y="2972337"/>
                <a:ext cx="1982275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ounded Rectangle 12"/>
              <p:cNvSpPr/>
              <p:nvPr/>
            </p:nvSpPr>
            <p:spPr>
              <a:xfrm>
                <a:off x="1405247" y="3962400"/>
                <a:ext cx="423553" cy="686874"/>
              </a:xfrm>
              <a:prstGeom prst="roundRect">
                <a:avLst/>
              </a:prstGeom>
              <a:gradFill>
                <a:gsLst>
                  <a:gs pos="31000">
                    <a:schemeClr val="tx2">
                      <a:lumMod val="75000"/>
                    </a:schemeClr>
                  </a:gs>
                  <a:gs pos="3100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  <a:gs pos="100000">
                    <a:srgbClr val="005CBF"/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 contourW="12700" prstMaterial="dkEdge">
                <a:bevelB w="139700" h="139700" prst="divot"/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3"/>
              <p:cNvGrpSpPr/>
              <p:nvPr/>
            </p:nvGrpSpPr>
            <p:grpSpPr>
              <a:xfrm>
                <a:off x="6477014" y="2666995"/>
                <a:ext cx="317666" cy="1981197"/>
                <a:chOff x="5608887" y="2362201"/>
                <a:chExt cx="381000" cy="1864413"/>
              </a:xfrm>
            </p:grpSpPr>
            <p:sp>
              <p:nvSpPr>
                <p:cNvPr id="137" name="Rectangle 136"/>
                <p:cNvSpPr/>
                <p:nvPr/>
              </p:nvSpPr>
              <p:spPr>
                <a:xfrm>
                  <a:off x="5608887" y="2362201"/>
                  <a:ext cx="381000" cy="107731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Isosceles Triangle 137"/>
                <p:cNvSpPr/>
                <p:nvPr/>
              </p:nvSpPr>
              <p:spPr>
                <a:xfrm flipV="1">
                  <a:off x="5677302" y="2488759"/>
                  <a:ext cx="309030" cy="81893"/>
                </a:xfrm>
                <a:prstGeom prst="triangle">
                  <a:avLst/>
                </a:prstGeom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38"/>
                <p:cNvSpPr/>
                <p:nvPr/>
              </p:nvSpPr>
              <p:spPr>
                <a:xfrm>
                  <a:off x="5800644" y="2570653"/>
                  <a:ext cx="82403" cy="1655961"/>
                </a:xfrm>
                <a:prstGeom prst="rect">
                  <a:avLst/>
                </a:prstGeom>
                <a:solidFill>
                  <a:schemeClr val="accent3"/>
                </a:solidFill>
                <a:ln w="2540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5" name="Rounded Rectangle 24"/>
              <p:cNvSpPr/>
              <p:nvPr/>
            </p:nvSpPr>
            <p:spPr>
              <a:xfrm>
                <a:off x="1629888" y="501203"/>
                <a:ext cx="741218" cy="103031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655894" y="685800"/>
                <a:ext cx="756501" cy="394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 smtClean="0"/>
              </a:p>
            </p:txBody>
          </p:sp>
          <p:cxnSp>
            <p:nvCxnSpPr>
              <p:cNvPr id="27" name="Shape 26"/>
              <p:cNvCxnSpPr>
                <a:stCxn id="141" idx="3"/>
                <a:endCxn id="139" idx="0"/>
              </p:cNvCxnSpPr>
              <p:nvPr/>
            </p:nvCxnSpPr>
            <p:spPr>
              <a:xfrm>
                <a:off x="4777889" y="2608812"/>
                <a:ext cx="1893359" cy="279696"/>
              </a:xfrm>
              <a:prstGeom prst="curved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 27"/>
              <p:cNvSpPr/>
              <p:nvPr/>
            </p:nvSpPr>
            <p:spPr>
              <a:xfrm>
                <a:off x="1524000" y="1531514"/>
                <a:ext cx="952995" cy="6868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hape 26"/>
              <p:cNvCxnSpPr/>
              <p:nvPr/>
            </p:nvCxnSpPr>
            <p:spPr>
              <a:xfrm>
                <a:off x="2362200" y="1371600"/>
                <a:ext cx="2118707" cy="1134153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oup 44"/>
              <p:cNvGrpSpPr/>
              <p:nvPr/>
            </p:nvGrpSpPr>
            <p:grpSpPr>
              <a:xfrm>
                <a:off x="7363326" y="4876801"/>
                <a:ext cx="866274" cy="942534"/>
                <a:chOff x="2438400" y="1066800"/>
                <a:chExt cx="2743200" cy="4876800"/>
              </a:xfrm>
            </p:grpSpPr>
            <p:sp>
              <p:nvSpPr>
                <p:cNvPr id="135" name="L-Shape 134"/>
                <p:cNvSpPr/>
                <p:nvPr/>
              </p:nvSpPr>
              <p:spPr>
                <a:xfrm>
                  <a:off x="2438400" y="1066800"/>
                  <a:ext cx="2743200" cy="4876800"/>
                </a:xfrm>
                <a:prstGeom prst="corner">
                  <a:avLst>
                    <a:gd name="adj1" fmla="val 35622"/>
                    <a:gd name="adj2" fmla="val 42258"/>
                  </a:avLst>
                </a:prstGeom>
                <a:solidFill>
                  <a:schemeClr val="accent1">
                    <a:alpha val="57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6" name="L-Shape 135"/>
                <p:cNvSpPr/>
                <p:nvPr/>
              </p:nvSpPr>
              <p:spPr>
                <a:xfrm>
                  <a:off x="2466979" y="3826679"/>
                  <a:ext cx="1990721" cy="2072319"/>
                </a:xfrm>
                <a:prstGeom prst="corner">
                  <a:avLst>
                    <a:gd name="adj1" fmla="val 72755"/>
                    <a:gd name="adj2" fmla="val 88638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cxnSp>
            <p:nvCxnSpPr>
              <p:cNvPr id="32" name="Straight Connector 31"/>
              <p:cNvCxnSpPr/>
              <p:nvPr/>
            </p:nvCxnSpPr>
            <p:spPr>
              <a:xfrm>
                <a:off x="7315200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/>
              <p:cNvSpPr/>
              <p:nvPr/>
            </p:nvSpPr>
            <p:spPr>
              <a:xfrm>
                <a:off x="7339263" y="5029200"/>
                <a:ext cx="409074" cy="26508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 rot="5400000">
                <a:off x="1524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219200" y="5791200"/>
                <a:ext cx="70104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 flipH="1" flipV="1">
                <a:off x="7162800" y="4724400"/>
                <a:ext cx="2133600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219200" y="4800600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219200" y="4114800"/>
                <a:ext cx="70104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43"/>
              <p:cNvGrpSpPr/>
              <p:nvPr/>
            </p:nvGrpSpPr>
            <p:grpSpPr>
              <a:xfrm>
                <a:off x="4572001" y="942036"/>
                <a:ext cx="3315424" cy="353356"/>
                <a:chOff x="228600" y="5239762"/>
                <a:chExt cx="8894090" cy="914401"/>
              </a:xfrm>
            </p:grpSpPr>
            <p:grpSp>
              <p:nvGrpSpPr>
                <p:cNvPr id="15" name="Group 132"/>
                <p:cNvGrpSpPr/>
                <p:nvPr/>
              </p:nvGrpSpPr>
              <p:grpSpPr>
                <a:xfrm>
                  <a:off x="228600" y="5239762"/>
                  <a:ext cx="8686800" cy="914401"/>
                  <a:chOff x="228600" y="5239762"/>
                  <a:chExt cx="8686800" cy="914401"/>
                </a:xfrm>
              </p:grpSpPr>
              <p:sp>
                <p:nvSpPr>
                  <p:cNvPr id="72" name="Rectangle 71"/>
                  <p:cNvSpPr/>
                  <p:nvPr/>
                </p:nvSpPr>
                <p:spPr>
                  <a:xfrm>
                    <a:off x="228600" y="5239762"/>
                    <a:ext cx="8686800" cy="914401"/>
                  </a:xfrm>
                  <a:prstGeom prst="rect">
                    <a:avLst/>
                  </a:prstGeom>
                  <a:ln w="28575">
                    <a:solidFill>
                      <a:schemeClr val="tx2"/>
                    </a:solidFill>
                  </a:ln>
                  <a:effectLst/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 dirty="0"/>
                  </a:p>
                </p:txBody>
              </p:sp>
              <p:grpSp>
                <p:nvGrpSpPr>
                  <p:cNvPr id="16" name="Group 265"/>
                  <p:cNvGrpSpPr/>
                  <p:nvPr/>
                </p:nvGrpSpPr>
                <p:grpSpPr>
                  <a:xfrm>
                    <a:off x="417368" y="5633606"/>
                    <a:ext cx="8307388" cy="95250"/>
                    <a:chOff x="417368" y="5633606"/>
                    <a:chExt cx="8307388" cy="95250"/>
                  </a:xfrm>
                </p:grpSpPr>
                <p:sp>
                  <p:nvSpPr>
                    <p:cNvPr id="7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736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5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92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6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4280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7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142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8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761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79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3810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0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095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1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714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429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3" name="Line 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048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4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67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5" name="Line 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382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6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4001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7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620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8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35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89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54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0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684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1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23041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2" name="Line 6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9234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3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37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4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72571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5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8764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6" name="Line 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0590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7" name="Line 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2101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8" name="Line 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246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99" name="Line 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543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0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631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1" name="Line 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8776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2" name="Line 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496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3" name="Line 1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114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4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384655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5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5465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6" name="Line 10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180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7" name="Line 1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8799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8" name="Line 1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04188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09" name="Line 1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2133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0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3752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1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54670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2" name="Line 1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086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3" name="Line 1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8705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4" name="Line 1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4200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5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2039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6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585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7" name="Line 1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537306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8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699231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19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87226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0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0341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1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19611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2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367568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3" name="Line 1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52949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4" name="Line 1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700943" y="5633606"/>
                      <a:ext cx="1588" cy="57150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25" name="Line 1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643793" y="5690756"/>
                      <a:ext cx="57150" cy="1588"/>
                    </a:xfrm>
                    <a:prstGeom prst="line">
                      <a:avLst/>
                    </a:prstGeom>
                    <a:noFill/>
                    <a:ln w="6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26" name="Oval 1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1818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27" name="Oval 1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23806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28" name="Oval 1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03243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29" name="Oval 1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47781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30" name="Oval 1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55831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31" name="Oval 1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30568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32" name="Oval 1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71993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33" name="Oval 1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076931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  <p:sp>
                  <p:nvSpPr>
                    <p:cNvPr id="134" name="Oval 1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648556" y="5652656"/>
                      <a:ext cx="76200" cy="762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6" cap="rnd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00" dirty="0"/>
                    </a:p>
                  </p:txBody>
                </p:sp>
              </p:grpSp>
            </p:grpSp>
            <p:grpSp>
              <p:nvGrpSpPr>
                <p:cNvPr id="17" name="Group 130"/>
                <p:cNvGrpSpPr/>
                <p:nvPr/>
              </p:nvGrpSpPr>
              <p:grpSpPr>
                <a:xfrm>
                  <a:off x="304800" y="5240430"/>
                  <a:ext cx="8817890" cy="882023"/>
                  <a:chOff x="304800" y="5240430"/>
                  <a:chExt cx="8817890" cy="882023"/>
                </a:xfrm>
              </p:grpSpPr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8214471" y="5564933"/>
                    <a:ext cx="908219" cy="55751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/>
                      <a:t>100</a:t>
                    </a:r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8302215" y="5242746"/>
                    <a:ext cx="770610" cy="55751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/>
                      <a:t>25</a:t>
                    </a:r>
                  </a:p>
                </p:txBody>
              </p:sp>
              <p:grpSp>
                <p:nvGrpSpPr>
                  <p:cNvPr id="18" name="Group 129"/>
                  <p:cNvGrpSpPr/>
                  <p:nvPr/>
                </p:nvGrpSpPr>
                <p:grpSpPr>
                  <a:xfrm>
                    <a:off x="304800" y="5240430"/>
                    <a:ext cx="7581020" cy="882023"/>
                    <a:chOff x="304800" y="5240430"/>
                    <a:chExt cx="7581020" cy="882023"/>
                  </a:xfrm>
                </p:grpSpPr>
                <p:sp>
                  <p:nvSpPr>
                    <p:cNvPr id="55" name="TextBox 54"/>
                    <p:cNvSpPr txBox="1"/>
                    <p:nvPr/>
                  </p:nvSpPr>
                  <p:spPr>
                    <a:xfrm>
                      <a:off x="304800" y="5562624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20</a:t>
                      </a:r>
                      <a:endParaRPr lang="en-US" sz="800" dirty="0"/>
                    </a:p>
                  </p:txBody>
                </p:sp>
                <p:sp>
                  <p:nvSpPr>
                    <p:cNvPr id="56" name="TextBox 55"/>
                    <p:cNvSpPr txBox="1"/>
                    <p:nvPr/>
                  </p:nvSpPr>
                  <p:spPr>
                    <a:xfrm>
                      <a:off x="563418" y="5717308"/>
                      <a:ext cx="2904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  </a:t>
                      </a:r>
                      <a:endParaRPr lang="en-US" sz="1800" dirty="0"/>
                    </a:p>
                  </p:txBody>
                </p:sp>
                <p:sp>
                  <p:nvSpPr>
                    <p:cNvPr id="57" name="TextBox 56"/>
                    <p:cNvSpPr txBox="1"/>
                    <p:nvPr/>
                  </p:nvSpPr>
                  <p:spPr>
                    <a:xfrm>
                      <a:off x="969816" y="5564935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30</a:t>
                      </a:r>
                      <a:endParaRPr lang="en-US" sz="800" dirty="0"/>
                    </a:p>
                  </p:txBody>
                </p:sp>
                <p:sp>
                  <p:nvSpPr>
                    <p:cNvPr id="58" name="TextBox 57"/>
                    <p:cNvSpPr txBox="1"/>
                    <p:nvPr/>
                  </p:nvSpPr>
                  <p:spPr>
                    <a:xfrm>
                      <a:off x="1542471" y="5564935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40</a:t>
                      </a:r>
                      <a:endParaRPr lang="en-US" sz="800" dirty="0"/>
                    </a:p>
                  </p:txBody>
                </p:sp>
                <p:sp>
                  <p:nvSpPr>
                    <p:cNvPr id="59" name="TextBox 58"/>
                    <p:cNvSpPr txBox="1"/>
                    <p:nvPr/>
                  </p:nvSpPr>
                  <p:spPr>
                    <a:xfrm>
                      <a:off x="2272144" y="5564935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50</a:t>
                      </a:r>
                    </a:p>
                  </p:txBody>
                </p:sp>
                <p:sp>
                  <p:nvSpPr>
                    <p:cNvPr id="60" name="TextBox 59"/>
                    <p:cNvSpPr txBox="1"/>
                    <p:nvPr/>
                  </p:nvSpPr>
                  <p:spPr>
                    <a:xfrm>
                      <a:off x="3177309" y="5564935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60</a:t>
                      </a:r>
                    </a:p>
                  </p:txBody>
                </p:sp>
                <p:sp>
                  <p:nvSpPr>
                    <p:cNvPr id="61" name="TextBox 60"/>
                    <p:cNvSpPr txBox="1"/>
                    <p:nvPr/>
                  </p:nvSpPr>
                  <p:spPr>
                    <a:xfrm>
                      <a:off x="4313380" y="5564935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70</a:t>
                      </a:r>
                    </a:p>
                  </p:txBody>
                </p:sp>
                <p:sp>
                  <p:nvSpPr>
                    <p:cNvPr id="62" name="TextBox 61"/>
                    <p:cNvSpPr txBox="1"/>
                    <p:nvPr/>
                  </p:nvSpPr>
                  <p:spPr>
                    <a:xfrm>
                      <a:off x="5514106" y="5564928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80</a:t>
                      </a:r>
                      <a:endParaRPr lang="en-US" sz="800" dirty="0"/>
                    </a:p>
                  </p:txBody>
                </p:sp>
                <p:sp>
                  <p:nvSpPr>
                    <p:cNvPr id="63" name="TextBox 62"/>
                    <p:cNvSpPr txBox="1"/>
                    <p:nvPr/>
                  </p:nvSpPr>
                  <p:spPr>
                    <a:xfrm>
                      <a:off x="6908800" y="5564933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90</a:t>
                      </a:r>
                    </a:p>
                  </p:txBody>
                </p:sp>
                <p:sp>
                  <p:nvSpPr>
                    <p:cNvPr id="64" name="TextBox 63"/>
                    <p:cNvSpPr txBox="1"/>
                    <p:nvPr/>
                  </p:nvSpPr>
                  <p:spPr>
                    <a:xfrm>
                      <a:off x="304800" y="5240430"/>
                      <a:ext cx="633001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5</a:t>
                      </a:r>
                      <a:endParaRPr lang="en-US" sz="800" dirty="0"/>
                    </a:p>
                  </p:txBody>
                </p:sp>
                <p:sp>
                  <p:nvSpPr>
                    <p:cNvPr id="65" name="TextBox 64"/>
                    <p:cNvSpPr txBox="1"/>
                    <p:nvPr/>
                  </p:nvSpPr>
                  <p:spPr>
                    <a:xfrm>
                      <a:off x="969816" y="5242746"/>
                      <a:ext cx="839414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7.5</a:t>
                      </a:r>
                      <a:endParaRPr lang="en-US" sz="800" dirty="0"/>
                    </a:p>
                  </p:txBody>
                </p:sp>
                <p:sp>
                  <p:nvSpPr>
                    <p:cNvPr id="66" name="TextBox 65"/>
                    <p:cNvSpPr txBox="1"/>
                    <p:nvPr/>
                  </p:nvSpPr>
                  <p:spPr>
                    <a:xfrm>
                      <a:off x="1542471" y="5242746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10</a:t>
                      </a:r>
                    </a:p>
                  </p:txBody>
                </p:sp>
                <p:sp>
                  <p:nvSpPr>
                    <p:cNvPr id="67" name="TextBox 66"/>
                    <p:cNvSpPr txBox="1"/>
                    <p:nvPr/>
                  </p:nvSpPr>
                  <p:spPr>
                    <a:xfrm>
                      <a:off x="2272144" y="5242746"/>
                      <a:ext cx="977023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12.5</a:t>
                      </a:r>
                    </a:p>
                  </p:txBody>
                </p:sp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3177309" y="5242746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15</a:t>
                      </a:r>
                    </a:p>
                  </p:txBody>
                </p:sp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4313381" y="5242746"/>
                      <a:ext cx="977023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17.5</a:t>
                      </a:r>
                    </a:p>
                  </p:txBody>
                </p:sp>
                <p:sp>
                  <p:nvSpPr>
                    <p:cNvPr id="70" name="TextBox 69"/>
                    <p:cNvSpPr txBox="1"/>
                    <p:nvPr/>
                  </p:nvSpPr>
                  <p:spPr>
                    <a:xfrm>
                      <a:off x="5514106" y="5242746"/>
                      <a:ext cx="770610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20</a:t>
                      </a:r>
                    </a:p>
                  </p:txBody>
                </p:sp>
                <p:sp>
                  <p:nvSpPr>
                    <p:cNvPr id="71" name="TextBox 70"/>
                    <p:cNvSpPr txBox="1"/>
                    <p:nvPr/>
                  </p:nvSpPr>
                  <p:spPr>
                    <a:xfrm>
                      <a:off x="6908797" y="5242746"/>
                      <a:ext cx="977023" cy="55751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22.5</a:t>
                      </a:r>
                    </a:p>
                  </p:txBody>
                </p:sp>
              </p:grpSp>
            </p:grpSp>
          </p:grpSp>
          <p:cxnSp>
            <p:nvCxnSpPr>
              <p:cNvPr id="45" name="Straight Connector 44"/>
              <p:cNvCxnSpPr/>
              <p:nvPr/>
            </p:nvCxnSpPr>
            <p:spPr>
              <a:xfrm>
                <a:off x="1576307" y="2453730"/>
                <a:ext cx="6019801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5616445" y="501203"/>
                <a:ext cx="2286000" cy="394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 smtClean="0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>
                <a:off x="7628021" y="4876801"/>
                <a:ext cx="144379" cy="0"/>
              </a:xfrm>
              <a:prstGeom prst="line">
                <a:avLst/>
              </a:prstGeom>
              <a:ln w="889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Freeform 7"/>
            <p:cNvSpPr/>
            <p:nvPr/>
          </p:nvSpPr>
          <p:spPr>
            <a:xfrm>
              <a:off x="6689167" y="4668810"/>
              <a:ext cx="930834" cy="398490"/>
            </a:xfrm>
            <a:custGeom>
              <a:avLst/>
              <a:gdLst>
                <a:gd name="connsiteX0" fmla="*/ 21167 w 1054100"/>
                <a:gd name="connsiteY0" fmla="*/ 0 h 425450"/>
                <a:gd name="connsiteX1" fmla="*/ 135467 w 1054100"/>
                <a:gd name="connsiteY1" fmla="*/ 292100 h 425450"/>
                <a:gd name="connsiteX2" fmla="*/ 833967 w 1054100"/>
                <a:gd name="connsiteY2" fmla="*/ 107950 h 425450"/>
                <a:gd name="connsiteX3" fmla="*/ 960967 w 1054100"/>
                <a:gd name="connsiteY3" fmla="*/ 425450 h 42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4100" h="425450">
                  <a:moveTo>
                    <a:pt x="21167" y="0"/>
                  </a:moveTo>
                  <a:cubicBezTo>
                    <a:pt x="10583" y="137054"/>
                    <a:pt x="0" y="274108"/>
                    <a:pt x="135467" y="292100"/>
                  </a:cubicBezTo>
                  <a:cubicBezTo>
                    <a:pt x="270934" y="310092"/>
                    <a:pt x="696384" y="85725"/>
                    <a:pt x="833967" y="107950"/>
                  </a:cubicBezTo>
                  <a:cubicBezTo>
                    <a:pt x="971550" y="130175"/>
                    <a:pt x="1054100" y="398992"/>
                    <a:pt x="960967" y="425450"/>
                  </a:cubicBezTo>
                </a:path>
              </a:pathLst>
            </a:cu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6" name="Straight Arrow Connector 145"/>
          <p:cNvCxnSpPr/>
          <p:nvPr/>
        </p:nvCxnSpPr>
        <p:spPr>
          <a:xfrm rot="5400000">
            <a:off x="5487194" y="2895600"/>
            <a:ext cx="10660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2819400"/>
            <a:ext cx="4040188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EPA P3 Competition: People, Prosperity and the Planet</a:t>
            </a:r>
          </a:p>
          <a:p>
            <a:r>
              <a:rPr lang="en-US" dirty="0" smtClean="0"/>
              <a:t>Phase I (Spring 2009): $10,000 for </a:t>
            </a:r>
            <a:r>
              <a:rPr lang="en-US" dirty="0"/>
              <a:t>research and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Phase II (Spring 2010): $75,000 for Phase II activities!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724400" y="2819400"/>
            <a:ext cx="4419600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Project presentation at </a:t>
            </a:r>
            <a:r>
              <a:rPr lang="en-US" dirty="0"/>
              <a:t>the annual National Sustainable Design </a:t>
            </a:r>
            <a:r>
              <a:rPr lang="en-US" dirty="0" smtClean="0"/>
              <a:t>Expo in </a:t>
            </a:r>
            <a:r>
              <a:rPr lang="en-US" dirty="0"/>
              <a:t>Washington, </a:t>
            </a:r>
            <a:r>
              <a:rPr lang="en-US" dirty="0" smtClean="0"/>
              <a:t>DC</a:t>
            </a:r>
          </a:p>
        </p:txBody>
      </p:sp>
      <p:pic>
        <p:nvPicPr>
          <p:cNvPr id="2050" name="Picture 2" descr="6th Annual National Sustainable Desgin Expo April 24-26,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2667000"/>
          </a:xfrm>
          <a:prstGeom prst="rect">
            <a:avLst/>
          </a:prstGeom>
          <a:noFill/>
        </p:spPr>
      </p:pic>
      <p:pic>
        <p:nvPicPr>
          <p:cNvPr id="6146" name="Picture 2" descr="http://www.epa.gov/ncer/p3/event_2010/teams/su834338/su834338_award_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114800"/>
            <a:ext cx="38862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0"/>
            <a:ext cx="4040188" cy="639762"/>
          </a:xfrm>
        </p:spPr>
        <p:txBody>
          <a:bodyPr/>
          <a:lstStyle/>
          <a:p>
            <a:pPr algn="r"/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 Activities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685800"/>
            <a:ext cx="8686800" cy="2286000"/>
          </a:xfrm>
        </p:spPr>
        <p:txBody>
          <a:bodyPr>
            <a:noAutofit/>
          </a:bodyPr>
          <a:lstStyle/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Research potential nonlinear doser designs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Write algorithms that calculate relevant parameters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Design a prototype nonlinear dose controller and rapid mix tube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Replicate the prototype doser for installation at the new plant in Agalteca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Document all research and design for the EPA P3 competition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>
                <a:cs typeface="Arial" charset="0"/>
              </a:rPr>
              <a:t> Perform validation testing on the doser</a:t>
            </a:r>
          </a:p>
          <a:p>
            <a:pPr marL="0" lvl="0" indent="0" algn="r" defTabSz="800100">
              <a:buFont typeface="Wingdings" pitchFamily="2" charset="2"/>
              <a:buChar char="ü"/>
              <a:defRPr/>
            </a:pPr>
            <a:r>
              <a:rPr lang="en-US" sz="1800" dirty="0" smtClean="0"/>
              <a:t> Develop a display and poster for the EPA P3 competition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4800" y="3352800"/>
            <a:ext cx="4041775" cy="639762"/>
          </a:xfrm>
        </p:spPr>
        <p:txBody>
          <a:bodyPr/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II Activities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8601" y="4084637"/>
            <a:ext cx="8458200" cy="2620963"/>
          </a:xfrm>
        </p:spPr>
        <p:txBody>
          <a:bodyPr>
            <a:normAutofit/>
          </a:bodyPr>
          <a:lstStyle/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chemeClr val="accent2"/>
                </a:solidFill>
              </a:rPr>
              <a:t>Continue validation testing on the doser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chemeClr val="accent4"/>
                </a:solidFill>
              </a:rPr>
              <a:t>Analyze performance data from the plant at Agalteca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>
                <a:cs typeface="Arial" charset="0"/>
              </a:rPr>
              <a:t> </a:t>
            </a:r>
            <a:r>
              <a:rPr lang="en-US" sz="1800" b="1" dirty="0" smtClean="0">
                <a:solidFill>
                  <a:schemeClr val="accent2"/>
                </a:solidFill>
                <a:cs typeface="Arial" charset="0"/>
              </a:rPr>
              <a:t>Research and </a:t>
            </a:r>
            <a:r>
              <a:rPr lang="en-US" sz="1800" b="1" dirty="0" smtClean="0">
                <a:solidFill>
                  <a:schemeClr val="accent3"/>
                </a:solidFill>
                <a:cs typeface="Arial" charset="0"/>
              </a:rPr>
              <a:t>fix failure modes to increase reliability</a:t>
            </a:r>
            <a:endParaRPr lang="en-US" sz="1800" b="1" dirty="0" smtClean="0">
              <a:cs typeface="Arial" charset="0"/>
            </a:endParaRPr>
          </a:p>
          <a:p>
            <a:pPr mar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>
                <a:cs typeface="Arial" charset="0"/>
              </a:rPr>
              <a:t> </a:t>
            </a:r>
            <a:r>
              <a:rPr lang="en-US" sz="1800" b="1" dirty="0" smtClean="0">
                <a:solidFill>
                  <a:schemeClr val="accent5"/>
                </a:solidFill>
                <a:cs typeface="Arial" charset="0"/>
              </a:rPr>
              <a:t>Document final replicable doser design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chemeClr val="accent3"/>
                </a:solidFill>
              </a:rPr>
              <a:t>Convert doser to locally available materials</a:t>
            </a:r>
          </a:p>
          <a:p>
            <a:pPr marL="0" lvl="0" indent="0" algn="just" defTabSz="800100">
              <a:buFont typeface="Wingdings" pitchFamily="2" charset="2"/>
              <a:buChar char="q"/>
              <a:defRPr/>
            </a:pP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chemeClr val="accent5"/>
                </a:solidFill>
              </a:rPr>
              <a:t>Incorporate doser into Automated Design Tool (ADT)</a:t>
            </a:r>
            <a:endParaRPr lang="en-US" sz="1800" b="1" dirty="0" smtClean="0">
              <a:solidFill>
                <a:schemeClr val="accent5"/>
              </a:solidFill>
              <a:cs typeface="Arial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5181600" y="2971800"/>
          <a:ext cx="41148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And…</a:t>
            </a:r>
            <a:endParaRPr lang="en-US" sz="2800" dirty="0"/>
          </a:p>
        </p:txBody>
      </p:sp>
      <p:pic>
        <p:nvPicPr>
          <p:cNvPr id="9" name="Picture Placeholder 8" descr="CIMG179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800" dirty="0" smtClean="0"/>
              <a:t>IT’S FUN!</a:t>
            </a:r>
            <a:endParaRPr 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52578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dirty="0" smtClean="0"/>
              <a:t>ANC CONTROL TEAM</a:t>
            </a:r>
            <a:br>
              <a:rPr dirty="0" smtClean="0"/>
            </a:br>
            <a:endParaRPr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53000" y="5410200"/>
            <a:ext cx="381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45720" bIns="0" anchor="b">
            <a:normAutofit fontScale="70000" lnSpcReduction="20000"/>
          </a:bodyPr>
          <a:lstStyle/>
          <a:p>
            <a:pPr algn="r" eaLnBrk="0" hangingPunc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en-US" altLang="zh-CN" sz="2800" dirty="0">
                <a:latin typeface="+mn-lt"/>
                <a:cs typeface="+mn-cs"/>
              </a:rPr>
              <a:t>Katie</a:t>
            </a:r>
            <a:r>
              <a:rPr lang="zh-CN" altLang="en-US" sz="2800" dirty="0">
                <a:latin typeface="+mn-lt"/>
                <a:cs typeface="+mn-cs"/>
              </a:rPr>
              <a:t> </a:t>
            </a:r>
            <a:r>
              <a:rPr lang="en-US" altLang="zh-CN" sz="2800" dirty="0" err="1">
                <a:latin typeface="+mn-lt"/>
                <a:cs typeface="+mn-cs"/>
              </a:rPr>
              <a:t>W</a:t>
            </a:r>
            <a:r>
              <a:rPr lang="en-US" sz="2800" dirty="0" err="1">
                <a:latin typeface="+mn-lt"/>
                <a:cs typeface="+mn-cs"/>
              </a:rPr>
              <a:t>eible</a:t>
            </a:r>
            <a:endParaRPr lang="en-US" sz="2800" dirty="0">
              <a:latin typeface="+mn-lt"/>
              <a:cs typeface="+mn-cs"/>
            </a:endParaRPr>
          </a:p>
          <a:p>
            <a:pPr algn="r" eaLnBrk="0" fontAlgn="auto" hangingPunc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/>
              <a:buNone/>
              <a:defRPr/>
            </a:pPr>
            <a:r>
              <a:rPr lang="en-US" sz="2800" dirty="0" err="1">
                <a:latin typeface="+mn-lt"/>
                <a:cs typeface="+mn-cs"/>
              </a:rPr>
              <a:t>Ximena</a:t>
            </a:r>
            <a:r>
              <a:rPr lang="en-US" sz="2800" dirty="0">
                <a:latin typeface="+mn-lt"/>
                <a:cs typeface="+mn-cs"/>
              </a:rPr>
              <a:t> </a:t>
            </a:r>
            <a:r>
              <a:rPr lang="en-US" sz="2800" dirty="0" err="1">
                <a:latin typeface="+mn-lt"/>
                <a:cs typeface="+mn-cs"/>
              </a:rPr>
              <a:t>Aristizabal</a:t>
            </a:r>
            <a:endParaRPr lang="en-US" sz="2800" dirty="0">
              <a:latin typeface="+mn-lt"/>
              <a:cs typeface="+mn-cs"/>
            </a:endParaRPr>
          </a:p>
          <a:p>
            <a:pPr algn="r" eaLnBrk="0" fontAlgn="auto" hangingPunc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/>
              <a:buNone/>
              <a:defRPr/>
            </a:pPr>
            <a:r>
              <a:rPr lang="en-US" sz="2800" dirty="0" err="1">
                <a:latin typeface="+mn-lt"/>
                <a:cs typeface="+mn-cs"/>
              </a:rPr>
              <a:t>Chengfeng</a:t>
            </a:r>
            <a:r>
              <a:rPr lang="en-US" sz="2800" dirty="0">
                <a:latin typeface="+mn-lt"/>
                <a:cs typeface="+mn-cs"/>
              </a:rPr>
              <a:t> Wu</a:t>
            </a:r>
          </a:p>
          <a:p>
            <a:pPr algn="r" eaLnBrk="0" hangingPunc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en-US" sz="2800" dirty="0">
                <a:latin typeface="+mn-lt"/>
                <a:cs typeface="+mn-cs"/>
              </a:rPr>
              <a:t>Drew Hart</a:t>
            </a:r>
          </a:p>
        </p:txBody>
      </p:sp>
      <p:pic>
        <p:nvPicPr>
          <p:cNvPr id="43010" name="Picture 2" descr="https://confluence.cornell.edu/download/attachments/114807589/New%20Apparat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14400"/>
            <a:ext cx="4114800" cy="5470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Alkalinity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172200"/>
          </a:xfrm>
        </p:spPr>
        <p:txBody>
          <a:bodyPr/>
          <a:lstStyle/>
          <a:p>
            <a:r>
              <a:rPr lang="en-US" dirty="0" smtClean="0"/>
              <a:t>Alkalinity is the ability of a water to neutralize acid</a:t>
            </a:r>
          </a:p>
          <a:p>
            <a:r>
              <a:rPr lang="en-US" dirty="0" smtClean="0"/>
              <a:t>The higher the alkalinity, the higher the capacity to neutralize water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Acidity can be neutralized by base ions such as carbonates or hydroxides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60400" y="3030538"/>
          <a:ext cx="6507163" cy="735012"/>
        </p:xfrm>
        <a:graphic>
          <a:graphicData uri="http://schemas.openxmlformats.org/presentationml/2006/ole">
            <p:oleObj spid="_x0000_s1026" name="Equation" r:id="rId3" imgW="2247840" imgH="253800" progId="Equation.DSMT4">
              <p:embed/>
            </p:oleObj>
          </a:graphicData>
        </a:graphic>
      </p:graphicFrame>
      <p:sp>
        <p:nvSpPr>
          <p:cNvPr id="5" name="Oval 4"/>
          <p:cNvSpPr/>
          <p:nvPr/>
        </p:nvSpPr>
        <p:spPr>
          <a:xfrm>
            <a:off x="6172200" y="2895600"/>
            <a:ext cx="1066800" cy="990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838200" y="5105400"/>
          <a:ext cx="6911975" cy="698500"/>
        </p:xfrm>
        <a:graphic>
          <a:graphicData uri="http://schemas.openxmlformats.org/presentationml/2006/ole">
            <p:oleObj spid="_x0000_s1027" name="Equation" r:id="rId4" imgW="2387520" imgH="241200" progId="Equation.DSMT4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914399" y="5867400"/>
          <a:ext cx="3566026" cy="698500"/>
        </p:xfrm>
        <a:graphic>
          <a:graphicData uri="http://schemas.openxmlformats.org/presentationml/2006/ole">
            <p:oleObj spid="_x0000_s1028" name="Equation" r:id="rId5" imgW="123156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Our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Cultivate an environment that is supportive and facilitates learning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Enable students to become self-learners</a:t>
            </a:r>
          </a:p>
          <a:p>
            <a:endParaRPr lang="en-US" dirty="0" smtClean="0"/>
          </a:p>
          <a:p>
            <a:r>
              <a:rPr lang="en-US" dirty="0" smtClean="0"/>
              <a:t>Understand and design processes that:</a:t>
            </a:r>
          </a:p>
          <a:p>
            <a:pPr lvl="1"/>
            <a:r>
              <a:rPr lang="en-US" dirty="0" smtClean="0"/>
              <a:t>Aid in the removal of colloidal (very small) particles from water</a:t>
            </a:r>
          </a:p>
          <a:p>
            <a:pPr lvl="1"/>
            <a:r>
              <a:rPr lang="en-US" dirty="0" smtClean="0"/>
              <a:t>Can be utilized in a gravity driven plant</a:t>
            </a:r>
          </a:p>
          <a:p>
            <a:pPr lvl="1"/>
            <a:r>
              <a:rPr lang="en-US" dirty="0" smtClean="0"/>
              <a:t>Are cost-effective for small towns in the Global South</a:t>
            </a:r>
          </a:p>
          <a:p>
            <a:pPr lvl="1"/>
            <a:r>
              <a:rPr lang="en-US" dirty="0" smtClean="0"/>
              <a:t>Can be effectively utilized by an operator with minimal “traditional” educational training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ANC Problem Overview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382000" cy="2590800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en-US" dirty="0" smtClean="0"/>
              <a:t>Lack of alkalinity in source waters in Honduras</a:t>
            </a:r>
          </a:p>
          <a:p>
            <a:pPr algn="just" eaLnBrk="1" hangingPunct="1"/>
            <a:r>
              <a:rPr lang="en-US" dirty="0" err="1" smtClean="0"/>
              <a:t>AguaClara</a:t>
            </a:r>
            <a:r>
              <a:rPr lang="en-US" dirty="0" smtClean="0"/>
              <a:t> utilizes aluminum hydroxide </a:t>
            </a:r>
            <a:r>
              <a:rPr lang="en-US" dirty="0" err="1" smtClean="0"/>
              <a:t>flocs</a:t>
            </a:r>
            <a:r>
              <a:rPr lang="en-US" dirty="0" smtClean="0"/>
              <a:t> to remove small particles in the water</a:t>
            </a:r>
          </a:p>
          <a:p>
            <a:pPr algn="just" eaLnBrk="1" hangingPunct="1"/>
            <a:r>
              <a:rPr lang="en-US" dirty="0" smtClean="0"/>
              <a:t>Formation of aluminum hydroxides after alum dosing lowers pH</a:t>
            </a:r>
          </a:p>
          <a:p>
            <a:pPr algn="just" eaLnBrk="1" hangingPunct="1"/>
            <a:r>
              <a:rPr lang="en-US" dirty="0" smtClean="0"/>
              <a:t>Ideal pH range for aluminum hydroxide precipitation is 6.5-7.5</a:t>
            </a:r>
          </a:p>
        </p:txBody>
      </p:sp>
      <p:pic>
        <p:nvPicPr>
          <p:cNvPr id="8196" name="Picture 5" descr="https://confluence.cornell.edu/download/attachments/113934807/Coagulation%20Zone%2075.jpg"/>
          <p:cNvPicPr>
            <a:picLocks noChangeAspect="1" noChangeArrowheads="1"/>
          </p:cNvPicPr>
          <p:nvPr/>
        </p:nvPicPr>
        <p:blipFill>
          <a:blip r:embed="rId2" cstate="print"/>
          <a:srcRect t="19444" r="226"/>
          <a:stretch>
            <a:fillRect/>
          </a:stretch>
        </p:blipFill>
        <p:spPr bwMode="auto">
          <a:xfrm>
            <a:off x="1752600" y="2895600"/>
            <a:ext cx="6096000" cy="37890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http://imghost1.indiamart.com/data2/FV/BX/MY-126578/calcium-hydroxide-hydrated-250x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0"/>
            <a:ext cx="1905000" cy="1905000"/>
          </a:xfrm>
          <a:prstGeom prst="rect">
            <a:avLst/>
          </a:prstGeom>
          <a:noFill/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Objective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6172200" cy="45259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Design a lime (Ca(OH)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) feeder which:</a:t>
            </a:r>
          </a:p>
          <a:p>
            <a:pPr lvl="1" eaLnBrk="1" hangingPunct="1"/>
            <a:r>
              <a:rPr lang="en-US" sz="2800" dirty="0" smtClean="0"/>
              <a:t>Is simple and easy to construct</a:t>
            </a:r>
          </a:p>
          <a:p>
            <a:pPr lvl="1" eaLnBrk="1" hangingPunct="1"/>
            <a:r>
              <a:rPr lang="en-US" sz="2800" dirty="0" smtClean="0"/>
              <a:t>Delivers clean effluent at pH ~ 12.6 (saturated lime)</a:t>
            </a:r>
          </a:p>
          <a:p>
            <a:pPr lvl="1" eaLnBrk="1" hangingPunct="1"/>
            <a:r>
              <a:rPr lang="en-US" sz="2800" dirty="0" smtClean="0"/>
              <a:t>Is easy for the operator to use:</a:t>
            </a:r>
          </a:p>
          <a:p>
            <a:pPr lvl="2" eaLnBrk="1" hangingPunct="1"/>
            <a:r>
              <a:rPr lang="en-US" sz="2800" dirty="0" smtClean="0"/>
              <a:t>Easy place to feed lime</a:t>
            </a:r>
          </a:p>
          <a:p>
            <a:pPr lvl="2" eaLnBrk="1" hangingPunct="1"/>
            <a:r>
              <a:rPr lang="en-US" sz="2800" dirty="0" smtClean="0"/>
              <a:t>Lime only added every 24 hours</a:t>
            </a:r>
          </a:p>
          <a:p>
            <a:pPr lvl="1" eaLnBrk="1" hangingPunct="1"/>
            <a:endParaRPr lang="en-US" sz="2800" dirty="0" smtClean="0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9725" y="-15875"/>
            <a:ext cx="2454275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33400" y="5486400"/>
          <a:ext cx="5872163" cy="815975"/>
        </p:xfrm>
        <a:graphic>
          <a:graphicData uri="http://schemas.openxmlformats.org/presentationml/2006/ole">
            <p:oleObj spid="_x0000_s40961" name="Equation" r:id="rId5" imgW="182880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3073" name="Picture 1" descr="https://confluence.cornell.edu/download/attachments/118760322/fig%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990600"/>
            <a:ext cx="4800600" cy="542159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</p:pic>
      <p:cxnSp>
        <p:nvCxnSpPr>
          <p:cNvPr id="7" name="Straight Connector 6"/>
          <p:cNvCxnSpPr>
            <a:endCxn id="13" idx="1"/>
          </p:cNvCxnSpPr>
          <p:nvPr/>
        </p:nvCxnSpPr>
        <p:spPr>
          <a:xfrm>
            <a:off x="6477000" y="6324600"/>
            <a:ext cx="1610942" cy="322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endCxn id="14" idx="1"/>
          </p:cNvCxnSpPr>
          <p:nvPr/>
        </p:nvCxnSpPr>
        <p:spPr>
          <a:xfrm flipV="1">
            <a:off x="6858000" y="1480066"/>
            <a:ext cx="817328" cy="272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1524000" y="3810000"/>
            <a:ext cx="1371600" cy="1219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87942" y="6172200"/>
            <a:ext cx="1056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rate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675328" y="1295400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Lime addition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029200"/>
            <a:ext cx="2390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Effluent; pH monitoring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191000" y="5105400"/>
            <a:ext cx="2131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Fluidized bed of lime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114800" y="3657600"/>
            <a:ext cx="1642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Path of effluent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5105400" y="3048000"/>
            <a:ext cx="11430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4800600" y="2819400"/>
            <a:ext cx="533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3886200" y="2819400"/>
            <a:ext cx="914400" cy="914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CHALLENGES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sz="2600" smtClean="0"/>
              <a:t>Improve the design to achieve continuous operation.</a:t>
            </a:r>
          </a:p>
          <a:p>
            <a:endParaRPr lang="en-US" sz="2600" smtClean="0"/>
          </a:p>
          <a:p>
            <a:r>
              <a:rPr lang="en-US" sz="2600" smtClean="0"/>
              <a:t>Determine the causes of failure. (probing hypothesis: carbonates, kinetics, residence time, particle size).</a:t>
            </a:r>
          </a:p>
          <a:p>
            <a:endParaRPr lang="en-US" sz="2600" smtClean="0"/>
          </a:p>
          <a:p>
            <a:r>
              <a:rPr lang="en-US" sz="2600" smtClean="0"/>
              <a:t>Scale the design to the actual flow rate in Honduras.</a:t>
            </a:r>
          </a:p>
          <a:p>
            <a:endParaRPr lang="en-US" sz="2600" smtClean="0"/>
          </a:p>
          <a:p>
            <a:r>
              <a:rPr lang="en-US" sz="2600" smtClean="0"/>
              <a:t>Simulate conditions in Honduras (water temperature, lime characteristics).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SKILLS FOR FUTURE TEAM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Interest in combining good, general chemistry background with basic understanding of fluids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Willingness to learn new software – Process Controller and MathCAD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dirty="0" smtClean="0"/>
              <a:t>Inlet Manifold 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2286000"/>
            <a:ext cx="6400800" cy="1752600"/>
          </a:xfrm>
          <a:noFill/>
          <a:ln>
            <a:noFill/>
          </a:ln>
        </p:spPr>
        <p:txBody>
          <a:bodyPr>
            <a:normAutofit fontScale="47500" lnSpcReduction="2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Bechara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Gonzalo </a:t>
            </a:r>
            <a:r>
              <a:rPr lang="en-US" dirty="0" err="1">
                <a:solidFill>
                  <a:schemeClr val="tx1"/>
                </a:solidFill>
              </a:rPr>
              <a:t>Caprario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Vanish Grover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Nicolas </a:t>
            </a:r>
            <a:r>
              <a:rPr lang="en-US" dirty="0" err="1">
                <a:solidFill>
                  <a:schemeClr val="tx1"/>
                </a:solidFill>
              </a:rPr>
              <a:t>Pautassi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Julia Schoen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Arthur Shull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1266" name="Picture 2" descr="https://confluence.cornell.edu/download/attachments/117756976/SL741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5999"/>
            <a:ext cx="4648200" cy="377196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0" y="36576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Inlet Manifold Research and PIV Team</a:t>
            </a:r>
          </a:p>
          <a:p>
            <a:pPr algn="ctr"/>
            <a:r>
              <a:rPr lang="en-US" dirty="0" smtClean="0"/>
              <a:t>Spring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galteca1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676400"/>
            <a:ext cx="5060476" cy="3962400"/>
          </a:xfrm>
          <a:prstGeom prst="rect">
            <a:avLst/>
          </a:prstGeom>
        </p:spPr>
      </p:pic>
      <p:pic>
        <p:nvPicPr>
          <p:cNvPr id="7" name="Picture 4" descr="IMGP5753"/>
          <p:cNvPicPr>
            <a:picLocks noChangeAspect="1" noChangeArrowheads="1"/>
          </p:cNvPicPr>
          <p:nvPr/>
        </p:nvPicPr>
        <p:blipFill>
          <a:blip r:embed="rId3" cstate="print"/>
          <a:srcRect r="20104"/>
          <a:stretch>
            <a:fillRect/>
          </a:stretch>
        </p:blipFill>
        <p:spPr>
          <a:xfrm>
            <a:off x="6178572" y="1566837"/>
            <a:ext cx="1931408" cy="1812930"/>
          </a:xfrm>
          <a:prstGeom prst="rect">
            <a:avLst/>
          </a:prstGeom>
          <a:noFill/>
          <a:ln/>
        </p:spPr>
      </p:pic>
      <p:pic>
        <p:nvPicPr>
          <p:cNvPr id="8" name="Picture 4" descr="IMGP66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7189" y="4341825"/>
            <a:ext cx="1722823" cy="2297097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6616728" y="379413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Problem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721660">
            <a:off x="1335477" y="4461830"/>
            <a:ext cx="1605777" cy="161234"/>
          </a:xfrm>
          <a:prstGeom prst="rightArrow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6200000" flipV="1">
            <a:off x="2965427" y="4487877"/>
            <a:ext cx="730260" cy="146051"/>
          </a:xfrm>
          <a:prstGeom prst="rightArrow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721660">
            <a:off x="1385792" y="3033241"/>
            <a:ext cx="1275614" cy="134280"/>
          </a:xfrm>
          <a:prstGeom prst="rightArrow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0007085">
            <a:off x="2208567" y="3873652"/>
            <a:ext cx="715337" cy="169575"/>
          </a:xfrm>
          <a:prstGeom prst="rightArrow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450139" y="4761725"/>
            <a:ext cx="839798" cy="5111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01622" y="5546754"/>
            <a:ext cx="1797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Distribution Channel</a:t>
            </a:r>
            <a:endParaRPr lang="en-US" sz="1400" dirty="0"/>
          </a:p>
        </p:txBody>
      </p:sp>
      <p:cxnSp>
        <p:nvCxnSpPr>
          <p:cNvPr id="27" name="Straight Arrow Connector 26"/>
          <p:cNvCxnSpPr>
            <a:stCxn id="28" idx="2"/>
          </p:cNvCxnSpPr>
          <p:nvPr/>
        </p:nvCxnSpPr>
        <p:spPr>
          <a:xfrm rot="16200000" flipH="1">
            <a:off x="56036" y="2673891"/>
            <a:ext cx="1956030" cy="5035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6492" y="1639862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Chimney</a:t>
            </a:r>
            <a:endParaRPr lang="en-US" sz="1400" dirty="0"/>
          </a:p>
        </p:txBody>
      </p:sp>
      <p:cxnSp>
        <p:nvCxnSpPr>
          <p:cNvPr id="32" name="Straight Arrow Connector 31"/>
          <p:cNvCxnSpPr>
            <a:stCxn id="33" idx="1"/>
          </p:cNvCxnSpPr>
          <p:nvPr/>
        </p:nvCxnSpPr>
        <p:spPr>
          <a:xfrm rot="10800000" flipV="1">
            <a:off x="3221019" y="1428622"/>
            <a:ext cx="511182" cy="5033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32201" y="1274733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Inlet Channel</a:t>
            </a:r>
            <a:endParaRPr lang="en-US" sz="1400" dirty="0"/>
          </a:p>
        </p:txBody>
      </p:sp>
      <p:cxnSp>
        <p:nvCxnSpPr>
          <p:cNvPr id="38" name="Straight Arrow Connector 37"/>
          <p:cNvCxnSpPr>
            <a:stCxn id="39" idx="1"/>
          </p:cNvCxnSpPr>
          <p:nvPr/>
        </p:nvCxnSpPr>
        <p:spPr>
          <a:xfrm rot="10800000" flipV="1">
            <a:off x="3732201" y="2122368"/>
            <a:ext cx="438156" cy="5033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70357" y="1968480"/>
            <a:ext cx="1797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Plate Settlers</a:t>
            </a:r>
            <a:endParaRPr lang="en-US" sz="1400" dirty="0"/>
          </a:p>
        </p:txBody>
      </p:sp>
      <p:cxnSp>
        <p:nvCxnSpPr>
          <p:cNvPr id="46" name="Straight Arrow Connector 45"/>
          <p:cNvCxnSpPr>
            <a:stCxn id="47" idx="2"/>
          </p:cNvCxnSpPr>
          <p:nvPr/>
        </p:nvCxnSpPr>
        <p:spPr>
          <a:xfrm rot="5400000">
            <a:off x="4816672" y="2542768"/>
            <a:ext cx="495509" cy="8387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4104" y="2406636"/>
            <a:ext cx="1239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Exit Channel</a:t>
            </a:r>
            <a:endParaRPr lang="en-US" sz="1400" dirty="0"/>
          </a:p>
        </p:txBody>
      </p:sp>
      <p:sp>
        <p:nvSpPr>
          <p:cNvPr id="54" name="TextBox 53"/>
          <p:cNvSpPr txBox="1"/>
          <p:nvPr/>
        </p:nvSpPr>
        <p:spPr>
          <a:xfrm>
            <a:off x="5594364" y="3392487"/>
            <a:ext cx="3019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Sedimentation Tank </a:t>
            </a:r>
            <a:r>
              <a:rPr lang="en-US" sz="1200" dirty="0" err="1" smtClean="0"/>
              <a:t>Cuatro</a:t>
            </a:r>
            <a:r>
              <a:rPr lang="en-US" sz="1200" dirty="0" smtClean="0"/>
              <a:t> </a:t>
            </a:r>
            <a:r>
              <a:rPr lang="en-US" sz="1200" dirty="0" err="1" smtClean="0"/>
              <a:t>Comunidades</a:t>
            </a:r>
            <a:endParaRPr lang="en-US" sz="1200" dirty="0"/>
          </a:p>
        </p:txBody>
      </p:sp>
      <p:cxnSp>
        <p:nvCxnSpPr>
          <p:cNvPr id="56" name="Straight Arrow Connector 55"/>
          <p:cNvCxnSpPr/>
          <p:nvPr/>
        </p:nvCxnSpPr>
        <p:spPr>
          <a:xfrm rot="5400000" flipH="1" flipV="1">
            <a:off x="938957" y="4214030"/>
            <a:ext cx="876311" cy="6937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09518" y="4853007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Ports</a:t>
            </a:r>
            <a:endParaRPr lang="en-US" sz="1400" dirty="0"/>
          </a:p>
        </p:txBody>
      </p:sp>
      <p:cxnSp>
        <p:nvCxnSpPr>
          <p:cNvPr id="59" name="Straight Arrow Connector 58"/>
          <p:cNvCxnSpPr>
            <a:stCxn id="57" idx="3"/>
          </p:cNvCxnSpPr>
          <p:nvPr/>
        </p:nvCxnSpPr>
        <p:spPr>
          <a:xfrm flipV="1">
            <a:off x="1012568" y="4451365"/>
            <a:ext cx="1186087" cy="5555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1030239" y="4268799"/>
            <a:ext cx="876312" cy="7302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57200" y="1143000"/>
            <a:ext cx="172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Previous Design </a:t>
            </a:r>
            <a:endParaRPr lang="en-US" dirty="0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 dirty="0" err="1" smtClean="0"/>
              <a:t>Reasons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start</a:t>
            </a:r>
            <a:r>
              <a:rPr lang="es-ES_tradnl" dirty="0" smtClean="0"/>
              <a:t> </a:t>
            </a:r>
            <a:r>
              <a:rPr lang="es-ES_tradnl" dirty="0" err="1" smtClean="0"/>
              <a:t>this</a:t>
            </a:r>
            <a:r>
              <a:rPr lang="es-ES_tradnl" dirty="0" smtClean="0"/>
              <a:t> </a:t>
            </a:r>
            <a:r>
              <a:rPr lang="es-ES_tradnl" dirty="0" err="1" smtClean="0"/>
              <a:t>research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/>
      <p:bldP spid="28" grpId="0"/>
      <p:bldP spid="33" grpId="0"/>
      <p:bldP spid="39" grpId="0"/>
      <p:bldP spid="47" grpId="0"/>
      <p:bldP spid="54" grpId="0"/>
      <p:bldP spid="57" grpId="0"/>
      <p:bldP spid="5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Design </a:t>
            </a:r>
            <a:endParaRPr lang="en-US" dirty="0"/>
          </a:p>
        </p:txBody>
      </p:sp>
      <p:pic>
        <p:nvPicPr>
          <p:cNvPr id="4" name="Picture 3" descr="Sed_Tank_Isometric_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524000"/>
            <a:ext cx="2995051" cy="2565555"/>
          </a:xfrm>
          <a:prstGeom prst="rect">
            <a:avLst/>
          </a:prstGeom>
        </p:spPr>
      </p:pic>
      <p:pic>
        <p:nvPicPr>
          <p:cNvPr id="18" name="Picture 17" descr="In_Mannifold_c_isometr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135" y="4528898"/>
            <a:ext cx="2690865" cy="222450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886200" y="4724400"/>
            <a:ext cx="150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Inlet Manifold</a:t>
            </a:r>
            <a:endParaRPr lang="en-US" dirty="0"/>
          </a:p>
        </p:txBody>
      </p:sp>
      <p:pic>
        <p:nvPicPr>
          <p:cNvPr id="15" name="Picture 4" descr="Sed_Tank_Side_c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600200"/>
            <a:ext cx="3578274" cy="2482867"/>
          </a:xfrm>
          <a:prstGeom prst="rect">
            <a:avLst/>
          </a:prstGeom>
        </p:spPr>
      </p:pic>
      <p:pic>
        <p:nvPicPr>
          <p:cNvPr id="8" name="Picture 7" descr="In_Mannifold_c.png"/>
          <p:cNvPicPr>
            <a:picLocks noChangeAspect="1"/>
          </p:cNvPicPr>
          <p:nvPr/>
        </p:nvPicPr>
        <p:blipFill>
          <a:blip r:embed="rId5" cstate="print"/>
          <a:srcRect t="76004"/>
          <a:stretch>
            <a:fillRect/>
          </a:stretch>
        </p:blipFill>
        <p:spPr>
          <a:xfrm>
            <a:off x="3659175" y="5327676"/>
            <a:ext cx="4951033" cy="7641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67400" y="6324600"/>
            <a:ext cx="66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Ports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9" idx="1"/>
          </p:cNvCxnSpPr>
          <p:nvPr/>
        </p:nvCxnSpPr>
        <p:spPr>
          <a:xfrm rot="10800000" flipV="1">
            <a:off x="2514600" y="4909066"/>
            <a:ext cx="1371600" cy="10345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9" idx="2"/>
          </p:cNvCxnSpPr>
          <p:nvPr/>
        </p:nvCxnSpPr>
        <p:spPr>
          <a:xfrm rot="16200000" flipH="1">
            <a:off x="4599730" y="5133132"/>
            <a:ext cx="468870" cy="39006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0"/>
          </p:cNvCxnSpPr>
          <p:nvPr/>
        </p:nvCxnSpPr>
        <p:spPr>
          <a:xfrm rot="16200000" flipV="1">
            <a:off x="5417518" y="5541036"/>
            <a:ext cx="595281" cy="97184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0"/>
          </p:cNvCxnSpPr>
          <p:nvPr/>
        </p:nvCxnSpPr>
        <p:spPr>
          <a:xfrm rot="16200000" flipV="1">
            <a:off x="5709622" y="5833140"/>
            <a:ext cx="595281" cy="387639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0"/>
          </p:cNvCxnSpPr>
          <p:nvPr/>
        </p:nvCxnSpPr>
        <p:spPr>
          <a:xfrm rot="5400000" flipH="1" flipV="1">
            <a:off x="6129521" y="5764366"/>
            <a:ext cx="631794" cy="488675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9" idx="0"/>
          </p:cNvCxnSpPr>
          <p:nvPr/>
        </p:nvCxnSpPr>
        <p:spPr>
          <a:xfrm rot="5400000" flipH="1" flipV="1">
            <a:off x="6531165" y="5399236"/>
            <a:ext cx="595281" cy="125544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9" idx="0"/>
          </p:cNvCxnSpPr>
          <p:nvPr/>
        </p:nvCxnSpPr>
        <p:spPr>
          <a:xfrm rot="16200000" flipV="1">
            <a:off x="3045041" y="3130310"/>
            <a:ext cx="1185861" cy="20023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0"/>
          </p:cNvCxnSpPr>
          <p:nvPr/>
        </p:nvCxnSpPr>
        <p:spPr>
          <a:xfrm rot="5400000" flipH="1" flipV="1">
            <a:off x="4542073" y="3672110"/>
            <a:ext cx="1149348" cy="95523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7924800" cy="5211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Maintain the same fluid velocity along the ports of the manifold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Maintain a high enough fluid velocity to prevent </a:t>
            </a:r>
            <a:r>
              <a:rPr lang="en-US" dirty="0" err="1" smtClean="0"/>
              <a:t>flocs</a:t>
            </a:r>
            <a:r>
              <a:rPr lang="en-US" dirty="0" smtClean="0"/>
              <a:t> from settling inside the manifold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Avoid </a:t>
            </a:r>
            <a:r>
              <a:rPr lang="en-US" dirty="0" err="1" smtClean="0"/>
              <a:t>floc</a:t>
            </a:r>
            <a:r>
              <a:rPr lang="en-US" dirty="0" smtClean="0"/>
              <a:t> breakup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Make construction easy and repeatable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Use cost-effective and commonplace materials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 descr="https://confluence.cornell.edu/download/attachments/118477658/IMG_0460.JPG"/>
          <p:cNvPicPr>
            <a:picLocks noChangeAspect="1" noChangeArrowheads="1"/>
          </p:cNvPicPr>
          <p:nvPr/>
        </p:nvPicPr>
        <p:blipFill>
          <a:blip r:embed="rId2" cstate="print"/>
          <a:srcRect t="26437" r="21839"/>
          <a:stretch>
            <a:fillRect/>
          </a:stretch>
        </p:blipFill>
        <p:spPr bwMode="auto">
          <a:xfrm>
            <a:off x="457200" y="1600200"/>
            <a:ext cx="4007644" cy="5029200"/>
          </a:xfrm>
          <a:prstGeom prst="rect">
            <a:avLst/>
          </a:prstGeom>
          <a:noFill/>
        </p:spPr>
      </p:pic>
      <p:pic>
        <p:nvPicPr>
          <p:cNvPr id="33796" name="Picture 4" descr="https://confluence.cornell.edu/download/attachments/118477658/IMG_0459.JPG"/>
          <p:cNvPicPr>
            <a:picLocks noChangeAspect="1" noChangeArrowheads="1"/>
          </p:cNvPicPr>
          <p:nvPr/>
        </p:nvPicPr>
        <p:blipFill>
          <a:blip r:embed="rId3" cstate="print"/>
          <a:srcRect t="7658" r="8996"/>
          <a:stretch>
            <a:fillRect/>
          </a:stretch>
        </p:blipFill>
        <p:spPr bwMode="auto">
          <a:xfrm>
            <a:off x="4648200" y="1600200"/>
            <a:ext cx="3717235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on Choosing 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Choose teams that:</a:t>
            </a:r>
          </a:p>
          <a:p>
            <a:pPr lvl="1"/>
            <a:r>
              <a:rPr lang="en-US" dirty="0" smtClean="0"/>
              <a:t>Interest you</a:t>
            </a:r>
          </a:p>
          <a:p>
            <a:pPr lvl="1"/>
            <a:r>
              <a:rPr lang="en-US" dirty="0" smtClean="0"/>
              <a:t>Complement your skills and coursework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Do not be afraid to learn or make mistakes</a:t>
            </a:r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Acoustic Doppler </a:t>
            </a:r>
            <a:r>
              <a:rPr lang="en-US" dirty="0" err="1" smtClean="0"/>
              <a:t>Velocimetry</a:t>
            </a:r>
            <a:r>
              <a:rPr lang="en-US" dirty="0" smtClean="0"/>
              <a:t> Set up</a:t>
            </a:r>
            <a:endParaRPr lang="en-US" dirty="0"/>
          </a:p>
        </p:txBody>
      </p:sp>
      <p:pic>
        <p:nvPicPr>
          <p:cNvPr id="15362" name="Picture 2" descr="https://confluence.cornell.edu/download/attachments/118477658/SL741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3657599" cy="2743200"/>
          </a:xfrm>
          <a:prstGeom prst="rect">
            <a:avLst/>
          </a:prstGeom>
          <a:noFill/>
        </p:spPr>
      </p:pic>
      <p:pic>
        <p:nvPicPr>
          <p:cNvPr id="15364" name="Picture 4" descr="https://confluence.cornell.edu/download/attachments/118477658/SL741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4191000"/>
            <a:ext cx="3352799" cy="2514600"/>
          </a:xfrm>
          <a:prstGeom prst="rect">
            <a:avLst/>
          </a:prstGeom>
          <a:noFill/>
        </p:spPr>
      </p:pic>
      <p:pic>
        <p:nvPicPr>
          <p:cNvPr id="6" name="Picture 4" descr="https://confluence.cornell.edu/download/attachments/118477658/SL7412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295400"/>
            <a:ext cx="3657599" cy="2743200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1447800" y="16764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657600" y="5181600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019800" y="24384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Example Results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52400" y="1219200"/>
          <a:ext cx="4343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4648200" y="1219200"/>
          <a:ext cx="4267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5029200"/>
            <a:ext cx="308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 sample at port by ADV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5029200"/>
            <a:ext cx="3045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 profile along manifold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background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295400"/>
            <a:ext cx="7924800" cy="49831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447800"/>
            <a:ext cx="708660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Willingness to learn ADV and MathCAD software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Willingness to be flexible with scheduling and sharing equipment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en-US" sz="32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Good at understanding relatively complex mathematical procedures and solving relatively complex mathematical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19200" y="3048000"/>
            <a:ext cx="8153400" cy="933450"/>
          </a:xfrm>
        </p:spPr>
        <p:txBody>
          <a:bodyPr>
            <a:normAutofit fontScale="90000"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itchFamily="82" charset="0"/>
              </a:rPr>
              <a:t>              PLATE SETTLER SPACING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elix Titling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4419600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ZACHARY ROMEO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3962400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029200" y="5334000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TANYA CABRITO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25260" y="0"/>
            <a:ext cx="1472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May </a:t>
            </a:r>
            <a:r>
              <a:rPr lang="en-US" dirty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, 2010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4876800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&amp;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latin typeface="Felix Titling" pitchFamily="82" charset="0"/>
              </a:rPr>
              <a:t>What are Plate Settlers?</a:t>
            </a:r>
            <a:endParaRPr lang="en-US" sz="3200" u="sng" dirty="0">
              <a:latin typeface="Felix Titling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25907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the top of the sedimentation tank,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lamella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a network of stacked, sloped plates with narrow channels between them.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 water flows through these channels gravity pulls out coagulated dirt particles, resulting in a clean effluent. </a:t>
            </a:r>
          </a:p>
        </p:txBody>
      </p:sp>
      <p:pic>
        <p:nvPicPr>
          <p:cNvPr id="4" name="Picture 7" descr="captureVeloc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657600"/>
            <a:ext cx="25285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838200" y="5105400"/>
          <a:ext cx="4279349" cy="1270000"/>
        </p:xfrm>
        <a:graphic>
          <a:graphicData uri="http://schemas.openxmlformats.org/presentationml/2006/ole">
            <p:oleObj spid="_x0000_s2050" name="Equation" r:id="rId4" imgW="1968480" imgH="583920" progId="Equation.DSMT4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914400" y="3810000"/>
            <a:ext cx="411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model of how plate settlers work – dependent on plate geometry and fluid velocity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latin typeface="Felix Titling" pitchFamily="82" charset="0"/>
              </a:rPr>
              <a:t>What we do:</a:t>
            </a:r>
            <a:endParaRPr lang="en-US" sz="3200" u="sng" dirty="0">
              <a:latin typeface="Felix Titling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Felix Titling" pitchFamily="82" charset="0"/>
                <a:cs typeface="Arial" pitchFamily="34" charset="0"/>
              </a:rPr>
              <a:t>Our Goal </a:t>
            </a:r>
            <a:br>
              <a:rPr lang="en-US" dirty="0" smtClean="0">
                <a:latin typeface="Felix Titling" pitchFamily="82" charset="0"/>
                <a:cs typeface="Arial" pitchFamily="34" charset="0"/>
              </a:rPr>
            </a:br>
            <a:r>
              <a:rPr lang="en-US" dirty="0" smtClean="0">
                <a:latin typeface="Felix Titling" pitchFamily="82" charset="0"/>
                <a:cs typeface="Arial" pitchFamily="34" charset="0"/>
              </a:rPr>
              <a:t/>
            </a:r>
            <a:br>
              <a:rPr lang="en-US" dirty="0" smtClean="0">
                <a:latin typeface="Felix Titling" pitchFamily="82" charset="0"/>
                <a:cs typeface="Arial" pitchFamily="34" charset="0"/>
              </a:rPr>
            </a:b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Minimize the spacing of plate settlers in AguaClara plants. Closer plate settlers saves AguaClara money by allowing for smaller sedimentation tanks.</a:t>
            </a:r>
          </a:p>
          <a:p>
            <a:endParaRPr lang="en-US" dirty="0" smtClean="0">
              <a:latin typeface="Century Schoolbook (Body)"/>
            </a:endParaRPr>
          </a:p>
          <a:p>
            <a:r>
              <a:rPr lang="en-US" dirty="0" smtClean="0">
                <a:latin typeface="Felix Titling" pitchFamily="82" charset="0"/>
              </a:rPr>
              <a:t>How? </a:t>
            </a:r>
            <a:br>
              <a:rPr lang="en-US" dirty="0" smtClean="0">
                <a:latin typeface="Felix Titling" pitchFamily="82" charset="0"/>
              </a:rPr>
            </a:br>
            <a:r>
              <a:rPr lang="en-US" dirty="0" smtClean="0">
                <a:latin typeface="Felix Titling" pitchFamily="82" charset="0"/>
              </a:rPr>
              <a:t/>
            </a:r>
            <a:br>
              <a:rPr lang="en-US" dirty="0" smtClean="0">
                <a:latin typeface="Felix Titling" pitchFamily="82" charset="0"/>
              </a:rPr>
            </a:b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In lab, we test the effects of plate settler spacing using tubes. Currently, we are investigating a possible failure mechanism of closely spaced plates, termed floc rollup.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latin typeface="Felix Titling" pitchFamily="82" charset="0"/>
              </a:rPr>
              <a:t>The setup:</a:t>
            </a:r>
            <a:endParaRPr lang="en-US" sz="3200" u="sng" dirty="0">
              <a:latin typeface="Felix Titling" pitchFamily="82" charset="0"/>
            </a:endParaRPr>
          </a:p>
        </p:txBody>
      </p:sp>
      <p:sp>
        <p:nvSpPr>
          <p:cNvPr id="6" name="AutoShape 64"/>
          <p:cNvSpPr>
            <a:spLocks noChangeArrowheads="1"/>
          </p:cNvSpPr>
          <p:nvPr/>
        </p:nvSpPr>
        <p:spPr bwMode="auto">
          <a:xfrm>
            <a:off x="7458075" y="647700"/>
            <a:ext cx="304800" cy="1828800"/>
          </a:xfrm>
          <a:prstGeom prst="can">
            <a:avLst>
              <a:gd name="adj" fmla="val 2580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886075" y="2324100"/>
            <a:ext cx="685800" cy="838200"/>
          </a:xfrm>
          <a:prstGeom prst="can">
            <a:avLst>
              <a:gd name="adj" fmla="val 305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2886075" y="800100"/>
            <a:ext cx="685800" cy="838200"/>
          </a:xfrm>
          <a:prstGeom prst="can">
            <a:avLst>
              <a:gd name="adj" fmla="val 30556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800475" y="1562100"/>
            <a:ext cx="381000" cy="4572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3" name="Group 96"/>
          <p:cNvGrpSpPr>
            <a:grpSpLocks/>
          </p:cNvGrpSpPr>
          <p:nvPr/>
        </p:nvGrpSpPr>
        <p:grpSpPr bwMode="auto">
          <a:xfrm>
            <a:off x="4257675" y="2628900"/>
            <a:ext cx="1600200" cy="228600"/>
            <a:chOff x="1104" y="1968"/>
            <a:chExt cx="1008" cy="144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1104" y="1968"/>
              <a:ext cx="1008" cy="144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flipH="1">
              <a:off x="1152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 flipH="1">
              <a:off x="1200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 flipH="1">
              <a:off x="1248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 flipH="1">
              <a:off x="1296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 flipH="1">
              <a:off x="1344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 flipH="1">
              <a:off x="1392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 flipH="1">
              <a:off x="1440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 flipH="1">
              <a:off x="1488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 flipH="1">
              <a:off x="1536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 flipH="1">
              <a:off x="1584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 flipH="1">
              <a:off x="1632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Rectangle 26"/>
            <p:cNvSpPr>
              <a:spLocks noChangeArrowheads="1"/>
            </p:cNvSpPr>
            <p:nvPr/>
          </p:nvSpPr>
          <p:spPr bwMode="auto">
            <a:xfrm flipH="1">
              <a:off x="1680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27"/>
            <p:cNvSpPr>
              <a:spLocks noChangeArrowheads="1"/>
            </p:cNvSpPr>
            <p:nvPr/>
          </p:nvSpPr>
          <p:spPr bwMode="auto">
            <a:xfrm flipH="1">
              <a:off x="1728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Rectangle 28"/>
            <p:cNvSpPr>
              <a:spLocks noChangeArrowheads="1"/>
            </p:cNvSpPr>
            <p:nvPr/>
          </p:nvSpPr>
          <p:spPr bwMode="auto">
            <a:xfrm flipH="1">
              <a:off x="1776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 flipH="1">
              <a:off x="1824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 flipH="1">
              <a:off x="1872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Rectangle 31"/>
            <p:cNvSpPr>
              <a:spLocks noChangeArrowheads="1"/>
            </p:cNvSpPr>
            <p:nvPr/>
          </p:nvSpPr>
          <p:spPr bwMode="auto">
            <a:xfrm flipH="1">
              <a:off x="1920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Rectangle 32"/>
            <p:cNvSpPr>
              <a:spLocks noChangeArrowheads="1"/>
            </p:cNvSpPr>
            <p:nvPr/>
          </p:nvSpPr>
          <p:spPr bwMode="auto">
            <a:xfrm flipH="1">
              <a:off x="1968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Rectangle 33"/>
            <p:cNvSpPr>
              <a:spLocks noChangeArrowheads="1"/>
            </p:cNvSpPr>
            <p:nvPr/>
          </p:nvSpPr>
          <p:spPr bwMode="auto">
            <a:xfrm flipH="1">
              <a:off x="2016" y="1968"/>
              <a:ext cx="48" cy="144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4638675" y="2171700"/>
            <a:ext cx="381000" cy="304800"/>
          </a:xfrm>
          <a:prstGeom prst="rect">
            <a:avLst/>
          </a:prstGeom>
          <a:solidFill>
            <a:srgbClr val="FFFFC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44"/>
          <p:cNvSpPr>
            <a:spLocks noChangeArrowheads="1"/>
          </p:cNvSpPr>
          <p:nvPr/>
        </p:nvSpPr>
        <p:spPr bwMode="auto">
          <a:xfrm>
            <a:off x="4638675" y="1790700"/>
            <a:ext cx="381000" cy="304800"/>
          </a:xfrm>
          <a:prstGeom prst="rect">
            <a:avLst/>
          </a:prstGeom>
          <a:solidFill>
            <a:srgbClr val="FFFFC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55"/>
          <p:cNvSpPr>
            <a:spLocks noChangeArrowheads="1"/>
          </p:cNvSpPr>
          <p:nvPr/>
        </p:nvSpPr>
        <p:spPr bwMode="auto">
          <a:xfrm>
            <a:off x="4638675" y="1409700"/>
            <a:ext cx="381000" cy="304800"/>
          </a:xfrm>
          <a:prstGeom prst="rect">
            <a:avLst/>
          </a:prstGeom>
          <a:solidFill>
            <a:srgbClr val="FFFFC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AutoShape 57"/>
          <p:cNvSpPr>
            <a:spLocks noChangeArrowheads="1"/>
          </p:cNvSpPr>
          <p:nvPr/>
        </p:nvSpPr>
        <p:spPr bwMode="auto">
          <a:xfrm>
            <a:off x="5705475" y="1485900"/>
            <a:ext cx="381000" cy="4572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AutoShape 58"/>
          <p:cNvSpPr>
            <a:spLocks noChangeArrowheads="1"/>
          </p:cNvSpPr>
          <p:nvPr/>
        </p:nvSpPr>
        <p:spPr bwMode="auto">
          <a:xfrm>
            <a:off x="6238875" y="1485900"/>
            <a:ext cx="381000" cy="4572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Rectangle 59"/>
          <p:cNvSpPr>
            <a:spLocks noChangeArrowheads="1"/>
          </p:cNvSpPr>
          <p:nvPr/>
        </p:nvSpPr>
        <p:spPr bwMode="auto">
          <a:xfrm>
            <a:off x="6772275" y="2171700"/>
            <a:ext cx="381000" cy="304800"/>
          </a:xfrm>
          <a:prstGeom prst="rect">
            <a:avLst/>
          </a:prstGeom>
          <a:solidFill>
            <a:srgbClr val="FFFFC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6772275" y="1790700"/>
            <a:ext cx="381000" cy="304800"/>
          </a:xfrm>
          <a:prstGeom prst="rect">
            <a:avLst/>
          </a:prstGeom>
          <a:solidFill>
            <a:srgbClr val="FFFFC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AutoShape 63"/>
          <p:cNvSpPr>
            <a:spLocks noChangeArrowheads="1"/>
          </p:cNvSpPr>
          <p:nvPr/>
        </p:nvSpPr>
        <p:spPr bwMode="auto">
          <a:xfrm>
            <a:off x="5248275" y="1333500"/>
            <a:ext cx="228600" cy="1143000"/>
          </a:xfrm>
          <a:prstGeom prst="can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5"/>
          <p:cNvSpPr>
            <a:spLocks noChangeArrowheads="1"/>
          </p:cNvSpPr>
          <p:nvPr/>
        </p:nvSpPr>
        <p:spPr bwMode="auto">
          <a:xfrm rot="19193946">
            <a:off x="7534275" y="571500"/>
            <a:ext cx="457200" cy="7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Freeform 70"/>
          <p:cNvSpPr>
            <a:spLocks/>
          </p:cNvSpPr>
          <p:nvPr/>
        </p:nvSpPr>
        <p:spPr bwMode="auto">
          <a:xfrm>
            <a:off x="2733675" y="1409700"/>
            <a:ext cx="609600" cy="1447800"/>
          </a:xfrm>
          <a:custGeom>
            <a:avLst/>
            <a:gdLst>
              <a:gd name="T0" fmla="*/ 96 w 384"/>
              <a:gd name="T1" fmla="*/ 0 h 512"/>
              <a:gd name="T2" fmla="*/ 48 w 384"/>
              <a:gd name="T3" fmla="*/ 432 h 512"/>
              <a:gd name="T4" fmla="*/ 384 w 384"/>
              <a:gd name="T5" fmla="*/ 480 h 512"/>
              <a:gd name="T6" fmla="*/ 0 60000 65536"/>
              <a:gd name="T7" fmla="*/ 0 60000 65536"/>
              <a:gd name="T8" fmla="*/ 0 60000 65536"/>
              <a:gd name="T9" fmla="*/ 0 w 384"/>
              <a:gd name="T10" fmla="*/ 0 h 512"/>
              <a:gd name="T11" fmla="*/ 384 w 384"/>
              <a:gd name="T12" fmla="*/ 512 h 5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512">
                <a:moveTo>
                  <a:pt x="96" y="0"/>
                </a:moveTo>
                <a:cubicBezTo>
                  <a:pt x="48" y="176"/>
                  <a:pt x="0" y="352"/>
                  <a:pt x="48" y="432"/>
                </a:cubicBezTo>
                <a:cubicBezTo>
                  <a:pt x="96" y="512"/>
                  <a:pt x="336" y="472"/>
                  <a:pt x="384" y="4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Oval 71"/>
          <p:cNvSpPr>
            <a:spLocks noChangeArrowheads="1"/>
          </p:cNvSpPr>
          <p:nvPr/>
        </p:nvSpPr>
        <p:spPr bwMode="auto">
          <a:xfrm>
            <a:off x="3343275" y="27051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72"/>
          <p:cNvSpPr txBox="1">
            <a:spLocks noChangeArrowheads="1"/>
          </p:cNvSpPr>
          <p:nvPr/>
        </p:nvSpPr>
        <p:spPr bwMode="auto">
          <a:xfrm>
            <a:off x="3343275" y="571500"/>
            <a:ext cx="8382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/>
              <a:t>Clay Stock</a:t>
            </a:r>
          </a:p>
        </p:txBody>
      </p:sp>
      <p:sp>
        <p:nvSpPr>
          <p:cNvPr id="43" name="Rectangle 75"/>
          <p:cNvSpPr>
            <a:spLocks noChangeArrowheads="1"/>
          </p:cNvSpPr>
          <p:nvPr/>
        </p:nvSpPr>
        <p:spPr bwMode="auto">
          <a:xfrm>
            <a:off x="3114675" y="571500"/>
            <a:ext cx="152400" cy="152400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4" name="Line 76"/>
          <p:cNvSpPr>
            <a:spLocks noChangeShapeType="1"/>
          </p:cNvSpPr>
          <p:nvPr/>
        </p:nvSpPr>
        <p:spPr bwMode="auto">
          <a:xfrm>
            <a:off x="3190875" y="7239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77"/>
          <p:cNvSpPr txBox="1">
            <a:spLocks noChangeArrowheads="1"/>
          </p:cNvSpPr>
          <p:nvPr/>
        </p:nvSpPr>
        <p:spPr bwMode="auto">
          <a:xfrm>
            <a:off x="3190875" y="46863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6" name="Oval 78"/>
          <p:cNvSpPr>
            <a:spLocks noChangeArrowheads="1"/>
          </p:cNvSpPr>
          <p:nvPr/>
        </p:nvSpPr>
        <p:spPr bwMode="auto">
          <a:xfrm>
            <a:off x="2962275" y="1333500"/>
            <a:ext cx="228600" cy="762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7" name="Oval 79"/>
          <p:cNvSpPr>
            <a:spLocks noChangeArrowheads="1"/>
          </p:cNvSpPr>
          <p:nvPr/>
        </p:nvSpPr>
        <p:spPr bwMode="auto">
          <a:xfrm>
            <a:off x="3190875" y="1333500"/>
            <a:ext cx="228600" cy="762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" name="Rectangle 80"/>
          <p:cNvSpPr>
            <a:spLocks noChangeArrowheads="1"/>
          </p:cNvSpPr>
          <p:nvPr/>
        </p:nvSpPr>
        <p:spPr bwMode="auto">
          <a:xfrm>
            <a:off x="3114675" y="2095500"/>
            <a:ext cx="152400" cy="152400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" name="Line 81"/>
          <p:cNvSpPr>
            <a:spLocks noChangeShapeType="1"/>
          </p:cNvSpPr>
          <p:nvPr/>
        </p:nvSpPr>
        <p:spPr bwMode="auto">
          <a:xfrm>
            <a:off x="3190875" y="22479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Oval 82"/>
          <p:cNvSpPr>
            <a:spLocks noChangeArrowheads="1"/>
          </p:cNvSpPr>
          <p:nvPr/>
        </p:nvSpPr>
        <p:spPr bwMode="auto">
          <a:xfrm>
            <a:off x="2962275" y="2857500"/>
            <a:ext cx="228600" cy="762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" name="Oval 83"/>
          <p:cNvSpPr>
            <a:spLocks noChangeArrowheads="1"/>
          </p:cNvSpPr>
          <p:nvPr/>
        </p:nvSpPr>
        <p:spPr bwMode="auto">
          <a:xfrm>
            <a:off x="3190875" y="2857500"/>
            <a:ext cx="228600" cy="762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2" name="Line 85"/>
          <p:cNvSpPr>
            <a:spLocks noChangeShapeType="1"/>
          </p:cNvSpPr>
          <p:nvPr/>
        </p:nvSpPr>
        <p:spPr bwMode="auto">
          <a:xfrm flipH="1">
            <a:off x="3571875" y="30099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Line 86"/>
          <p:cNvSpPr>
            <a:spLocks noChangeShapeType="1"/>
          </p:cNvSpPr>
          <p:nvPr/>
        </p:nvSpPr>
        <p:spPr bwMode="auto">
          <a:xfrm flipH="1">
            <a:off x="5248275" y="30099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4" name="Line 87"/>
          <p:cNvSpPr>
            <a:spLocks noChangeShapeType="1"/>
          </p:cNvSpPr>
          <p:nvPr/>
        </p:nvSpPr>
        <p:spPr bwMode="auto">
          <a:xfrm flipH="1">
            <a:off x="6391275" y="30099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5" name="AutoShape 88"/>
          <p:cNvSpPr>
            <a:spLocks noChangeArrowheads="1"/>
          </p:cNvSpPr>
          <p:nvPr/>
        </p:nvSpPr>
        <p:spPr bwMode="auto">
          <a:xfrm>
            <a:off x="3876675" y="1714500"/>
            <a:ext cx="228600" cy="1524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AutoShape 91"/>
          <p:cNvSpPr>
            <a:spLocks noChangeArrowheads="1"/>
          </p:cNvSpPr>
          <p:nvPr/>
        </p:nvSpPr>
        <p:spPr bwMode="auto">
          <a:xfrm>
            <a:off x="5781675" y="1638300"/>
            <a:ext cx="228600" cy="1524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AutoShape 92"/>
          <p:cNvSpPr>
            <a:spLocks noChangeArrowheads="1"/>
          </p:cNvSpPr>
          <p:nvPr/>
        </p:nvSpPr>
        <p:spPr bwMode="auto">
          <a:xfrm>
            <a:off x="6315075" y="1638300"/>
            <a:ext cx="228600" cy="1524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Text Box 94"/>
          <p:cNvSpPr txBox="1">
            <a:spLocks noChangeArrowheads="1"/>
          </p:cNvSpPr>
          <p:nvPr/>
        </p:nvSpPr>
        <p:spPr bwMode="auto">
          <a:xfrm>
            <a:off x="2733675" y="1790700"/>
            <a:ext cx="9906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 dirty="0"/>
              <a:t>Pinch Valve</a:t>
            </a:r>
          </a:p>
        </p:txBody>
      </p:sp>
      <p:sp>
        <p:nvSpPr>
          <p:cNvPr id="59" name="Text Box 95"/>
          <p:cNvSpPr txBox="1">
            <a:spLocks noChangeArrowheads="1"/>
          </p:cNvSpPr>
          <p:nvPr/>
        </p:nvSpPr>
        <p:spPr bwMode="auto">
          <a:xfrm>
            <a:off x="6924675" y="2781300"/>
            <a:ext cx="1447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Raw Water Line</a:t>
            </a:r>
          </a:p>
        </p:txBody>
      </p:sp>
      <p:sp>
        <p:nvSpPr>
          <p:cNvPr id="60" name="TextBox 85"/>
          <p:cNvSpPr txBox="1">
            <a:spLocks noChangeArrowheads="1"/>
          </p:cNvSpPr>
          <p:nvPr/>
        </p:nvSpPr>
        <p:spPr bwMode="auto">
          <a:xfrm>
            <a:off x="3571875" y="2171700"/>
            <a:ext cx="990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/>
              <a:t>Rapid Mix Tube</a:t>
            </a:r>
          </a:p>
        </p:txBody>
      </p:sp>
      <p:sp>
        <p:nvSpPr>
          <p:cNvPr id="61" name="AutoShape 64"/>
          <p:cNvSpPr>
            <a:spLocks noChangeArrowheads="1"/>
          </p:cNvSpPr>
          <p:nvPr/>
        </p:nvSpPr>
        <p:spPr bwMode="auto">
          <a:xfrm>
            <a:off x="7458075" y="800100"/>
            <a:ext cx="304800" cy="304800"/>
          </a:xfrm>
          <a:prstGeom prst="can">
            <a:avLst>
              <a:gd name="adj" fmla="val 25806"/>
            </a:avLst>
          </a:prstGeom>
          <a:solidFill>
            <a:srgbClr val="E1E46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L-Shape 61"/>
          <p:cNvSpPr/>
          <p:nvPr/>
        </p:nvSpPr>
        <p:spPr>
          <a:xfrm>
            <a:off x="7610475" y="876300"/>
            <a:ext cx="381000" cy="152400"/>
          </a:xfrm>
          <a:prstGeom prst="corner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TextBox 97"/>
          <p:cNvSpPr txBox="1">
            <a:spLocks noChangeArrowheads="1"/>
          </p:cNvSpPr>
          <p:nvPr/>
        </p:nvSpPr>
        <p:spPr bwMode="auto">
          <a:xfrm>
            <a:off x="3800475" y="1714500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100</a:t>
            </a:r>
          </a:p>
        </p:txBody>
      </p:sp>
      <p:sp>
        <p:nvSpPr>
          <p:cNvPr id="64" name="TextBox 98"/>
          <p:cNvSpPr txBox="1">
            <a:spLocks noChangeArrowheads="1"/>
          </p:cNvSpPr>
          <p:nvPr/>
        </p:nvSpPr>
        <p:spPr bwMode="auto">
          <a:xfrm>
            <a:off x="4714875" y="2857500"/>
            <a:ext cx="687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Flocculator</a:t>
            </a:r>
          </a:p>
        </p:txBody>
      </p:sp>
      <p:sp>
        <p:nvSpPr>
          <p:cNvPr id="65" name="TextBox 99"/>
          <p:cNvSpPr txBox="1">
            <a:spLocks noChangeArrowheads="1"/>
          </p:cNvSpPr>
          <p:nvPr/>
        </p:nvSpPr>
        <p:spPr bwMode="auto">
          <a:xfrm>
            <a:off x="7153275" y="2476500"/>
            <a:ext cx="9128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Settling Column</a:t>
            </a:r>
          </a:p>
        </p:txBody>
      </p:sp>
      <p:sp>
        <p:nvSpPr>
          <p:cNvPr id="66" name="TextBox 100"/>
          <p:cNvSpPr txBox="1">
            <a:spLocks noChangeArrowheads="1"/>
          </p:cNvSpPr>
          <p:nvPr/>
        </p:nvSpPr>
        <p:spPr bwMode="auto">
          <a:xfrm>
            <a:off x="6619875" y="876300"/>
            <a:ext cx="7524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Floc Blanket</a:t>
            </a:r>
          </a:p>
        </p:txBody>
      </p:sp>
      <p:sp>
        <p:nvSpPr>
          <p:cNvPr id="67" name="TextBox 101"/>
          <p:cNvSpPr txBox="1">
            <a:spLocks noChangeArrowheads="1"/>
          </p:cNvSpPr>
          <p:nvPr/>
        </p:nvSpPr>
        <p:spPr bwMode="auto">
          <a:xfrm>
            <a:off x="2733675" y="3162300"/>
            <a:ext cx="9509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/>
              <a:t>Raw Water Tank</a:t>
            </a:r>
          </a:p>
        </p:txBody>
      </p:sp>
      <p:sp>
        <p:nvSpPr>
          <p:cNvPr id="68" name="Oval 56"/>
          <p:cNvSpPr>
            <a:spLocks noChangeArrowheads="1"/>
          </p:cNvSpPr>
          <p:nvPr/>
        </p:nvSpPr>
        <p:spPr bwMode="auto">
          <a:xfrm>
            <a:off x="4714875" y="1485900"/>
            <a:ext cx="2286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Oval 45"/>
          <p:cNvSpPr>
            <a:spLocks noChangeArrowheads="1"/>
          </p:cNvSpPr>
          <p:nvPr/>
        </p:nvSpPr>
        <p:spPr bwMode="auto">
          <a:xfrm>
            <a:off x="4714875" y="1866900"/>
            <a:ext cx="2286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Oval 37"/>
          <p:cNvSpPr>
            <a:spLocks noChangeArrowheads="1"/>
          </p:cNvSpPr>
          <p:nvPr/>
        </p:nvSpPr>
        <p:spPr bwMode="auto">
          <a:xfrm>
            <a:off x="4714875" y="2247900"/>
            <a:ext cx="2286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62"/>
          <p:cNvSpPr>
            <a:spLocks noChangeArrowheads="1"/>
          </p:cNvSpPr>
          <p:nvPr/>
        </p:nvSpPr>
        <p:spPr bwMode="auto">
          <a:xfrm>
            <a:off x="6848475" y="1866900"/>
            <a:ext cx="2286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Oval 60"/>
          <p:cNvSpPr>
            <a:spLocks noChangeArrowheads="1"/>
          </p:cNvSpPr>
          <p:nvPr/>
        </p:nvSpPr>
        <p:spPr bwMode="auto">
          <a:xfrm>
            <a:off x="6848475" y="2247900"/>
            <a:ext cx="2286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1275" y="3390900"/>
            <a:ext cx="59531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4" name="Straight Arrow Connector 73"/>
          <p:cNvCxnSpPr>
            <a:stCxn id="8" idx="4"/>
          </p:cNvCxnSpPr>
          <p:nvPr/>
        </p:nvCxnSpPr>
        <p:spPr>
          <a:xfrm flipH="1">
            <a:off x="2733675" y="1219200"/>
            <a:ext cx="838200" cy="2476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6" idx="3"/>
          </p:cNvCxnSpPr>
          <p:nvPr/>
        </p:nvCxnSpPr>
        <p:spPr>
          <a:xfrm rot="5400000">
            <a:off x="6924676" y="3162300"/>
            <a:ext cx="1371600" cy="3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38" idx="3"/>
          </p:cNvCxnSpPr>
          <p:nvPr/>
        </p:nvCxnSpPr>
        <p:spPr>
          <a:xfrm rot="16200000" flipH="1">
            <a:off x="4467225" y="3371850"/>
            <a:ext cx="1828800" cy="38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rot="16200000" flipH="1">
            <a:off x="3552825" y="4362450"/>
            <a:ext cx="3048000" cy="38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7" idx="4"/>
          </p:cNvCxnSpPr>
          <p:nvPr/>
        </p:nvCxnSpPr>
        <p:spPr>
          <a:xfrm flipH="1">
            <a:off x="2809875" y="2743200"/>
            <a:ext cx="762000" cy="2400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3876675" y="2400300"/>
            <a:ext cx="304800" cy="228600"/>
            <a:chOff x="1488" y="1968"/>
            <a:chExt cx="240" cy="144"/>
          </a:xfrm>
        </p:grpSpPr>
        <p:sp>
          <p:nvSpPr>
            <p:cNvPr id="80" name="Rectangle 9"/>
            <p:cNvSpPr>
              <a:spLocks noChangeArrowheads="1"/>
            </p:cNvSpPr>
            <p:nvPr/>
          </p:nvSpPr>
          <p:spPr bwMode="auto">
            <a:xfrm>
              <a:off x="1488" y="1968"/>
              <a:ext cx="240" cy="144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Rectangle 20"/>
            <p:cNvSpPr>
              <a:spLocks noChangeArrowheads="1"/>
            </p:cNvSpPr>
            <p:nvPr/>
          </p:nvSpPr>
          <p:spPr bwMode="auto">
            <a:xfrm flipH="1">
              <a:off x="1488" y="1968"/>
              <a:ext cx="48" cy="144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 flipH="1">
              <a:off x="1536" y="1968"/>
              <a:ext cx="48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 flipH="1">
              <a:off x="1680" y="1968"/>
              <a:ext cx="48" cy="144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Rectangle 25"/>
            <p:cNvSpPr>
              <a:spLocks noChangeArrowheads="1"/>
            </p:cNvSpPr>
            <p:nvPr/>
          </p:nvSpPr>
          <p:spPr bwMode="auto">
            <a:xfrm flipH="1">
              <a:off x="1584" y="1968"/>
              <a:ext cx="48" cy="144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Rectangle 26"/>
            <p:cNvSpPr>
              <a:spLocks noChangeArrowheads="1"/>
            </p:cNvSpPr>
            <p:nvPr/>
          </p:nvSpPr>
          <p:spPr bwMode="auto">
            <a:xfrm flipH="1">
              <a:off x="1632" y="1968"/>
              <a:ext cx="48" cy="144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86" name="Straight Arrow Connector 85"/>
          <p:cNvCxnSpPr/>
          <p:nvPr/>
        </p:nvCxnSpPr>
        <p:spPr>
          <a:xfrm rot="5400000">
            <a:off x="1628775" y="3810000"/>
            <a:ext cx="35814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TextBox 178"/>
          <p:cNvSpPr txBox="1">
            <a:spLocks noChangeArrowheads="1"/>
          </p:cNvSpPr>
          <p:nvPr/>
        </p:nvSpPr>
        <p:spPr bwMode="auto">
          <a:xfrm>
            <a:off x="4943475" y="1104900"/>
            <a:ext cx="838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/>
              <a:t>Alum Stock</a:t>
            </a:r>
          </a:p>
        </p:txBody>
      </p:sp>
      <p:sp>
        <p:nvSpPr>
          <p:cNvPr id="88" name="AutoShape 64"/>
          <p:cNvSpPr>
            <a:spLocks noChangeArrowheads="1"/>
          </p:cNvSpPr>
          <p:nvPr/>
        </p:nvSpPr>
        <p:spPr bwMode="auto">
          <a:xfrm>
            <a:off x="7458075" y="2171700"/>
            <a:ext cx="304800" cy="304800"/>
          </a:xfrm>
          <a:prstGeom prst="can">
            <a:avLst>
              <a:gd name="adj" fmla="val 25806"/>
            </a:avLst>
          </a:prstGeom>
          <a:solidFill>
            <a:srgbClr val="FFFFC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Trapezoid 88"/>
          <p:cNvSpPr/>
          <p:nvPr/>
        </p:nvSpPr>
        <p:spPr>
          <a:xfrm rot="10800000">
            <a:off x="7458075" y="2019300"/>
            <a:ext cx="304800" cy="228600"/>
          </a:xfrm>
          <a:prstGeom prst="trapezoid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0" name="AutoShape 64"/>
          <p:cNvSpPr>
            <a:spLocks noChangeArrowheads="1"/>
          </p:cNvSpPr>
          <p:nvPr/>
        </p:nvSpPr>
        <p:spPr bwMode="auto">
          <a:xfrm>
            <a:off x="7458075" y="1943100"/>
            <a:ext cx="304800" cy="76200"/>
          </a:xfrm>
          <a:prstGeom prst="can">
            <a:avLst>
              <a:gd name="adj" fmla="val 25806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latin typeface="Felix Titling" pitchFamily="82" charset="0"/>
              </a:rPr>
              <a:t>A Peek at What we do</a:t>
            </a:r>
            <a:endParaRPr lang="en-US" sz="3200" u="sng" dirty="0">
              <a:latin typeface="Felix Titling" pitchFamily="8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403687">
            <a:off x="6859135" y="542406"/>
            <a:ext cx="16668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403687">
            <a:off x="5487533" y="1533008"/>
            <a:ext cx="16668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6012544" y="3124201"/>
            <a:ext cx="152400" cy="152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50744" y="2514601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88944" y="1905001"/>
            <a:ext cx="152400" cy="152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622144" y="2667001"/>
            <a:ext cx="152400" cy="152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64944" y="2743201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698344" y="2362201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384144" y="1905001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19512667">
            <a:off x="4770717" y="1632621"/>
            <a:ext cx="3429000" cy="152400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9512667">
            <a:off x="5444770" y="2564797"/>
            <a:ext cx="3429000" cy="152400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15.35 mm graph ntu vs. vgr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657600"/>
            <a:ext cx="5638800" cy="30094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33400" y="838200"/>
            <a:ext cx="441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Model fluid wall shear on floc particles and determine conditions which cause failure in plate settlers (when particles are pushed up the plate settlers)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9800" y="43434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Sample results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u="sng" dirty="0" smtClean="0">
                <a:latin typeface="Felix Titling" pitchFamily="82" charset="0"/>
              </a:rPr>
              <a:t>Interested?</a:t>
            </a:r>
            <a:endParaRPr lang="en-US" sz="3200" u="sng" dirty="0">
              <a:latin typeface="Felix Titling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800" dirty="0" smtClean="0">
                <a:latin typeface="Felix Titling" pitchFamily="82" charset="0"/>
                <a:cs typeface="Times New Roman" pitchFamily="18" charset="0"/>
              </a:rPr>
              <a:t>Why Join?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PSS experimental setup is like a full miniature AguaClara plant. Good way to generally see how the plant processes fit together.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PSS research is heavily based on fluid dynamic concepts, providing an excellent way to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apply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what you’ve learned.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Felix Titling" pitchFamily="82" charset="0"/>
                <a:cs typeface="Times New Roman" pitchFamily="18" charset="0"/>
              </a:rPr>
              <a:t>Requirements</a:t>
            </a:r>
            <a:br>
              <a:rPr lang="en-US" sz="2800" dirty="0" smtClean="0">
                <a:latin typeface="Felix Titling" pitchFamily="82" charset="0"/>
                <a:cs typeface="Times New Roman" pitchFamily="18" charset="0"/>
              </a:rPr>
            </a:br>
            <a:endParaRPr lang="en-US" sz="2800" dirty="0" smtClean="0">
              <a:latin typeface="Felix Titling" pitchFamily="82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Fluid dynamics –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strongly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recommended</a:t>
            </a:r>
          </a:p>
          <a:p>
            <a:pPr marL="742950" lvl="2" indent="-34290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Current research is heavily based on basic fluid dynamic concepts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Willingness to learn new software - Process Controller, MathCAD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Filtration Team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3999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057400" y="4572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Design Team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Overview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1910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en-US" dirty="0" smtClean="0"/>
              <a:t>What is Filtration?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72" y="1179576"/>
            <a:ext cx="9025128" cy="1709928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Removal of </a:t>
            </a:r>
            <a:r>
              <a:rPr lang="en-US" b="1" u="sng" dirty="0" smtClean="0">
                <a:solidFill>
                  <a:schemeClr val="tx1"/>
                </a:solidFill>
              </a:rPr>
              <a:t>particles</a:t>
            </a:r>
            <a:r>
              <a:rPr lang="en-US" b="1" dirty="0" smtClean="0">
                <a:solidFill>
                  <a:schemeClr val="tx1"/>
                </a:solidFill>
              </a:rPr>
              <a:t> by passage through layers of porous media.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2362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does it happen?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872" y="3657600"/>
            <a:ext cx="88422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400" b="1" i="1" dirty="0" smtClean="0"/>
              <a:t>Surface removal </a:t>
            </a:r>
            <a:r>
              <a:rPr lang="en-US" sz="2400" i="1" dirty="0" smtClean="0"/>
              <a:t>- </a:t>
            </a:r>
            <a:r>
              <a:rPr lang="en-US" sz="2400" dirty="0" smtClean="0"/>
              <a:t>Mechanical straining caused by build up of suspended solids layer on top of the filter</a:t>
            </a:r>
          </a:p>
          <a:p>
            <a:pPr>
              <a:buNone/>
            </a:pPr>
            <a:endParaRPr lang="en-US" sz="2400" dirty="0" smtClean="0"/>
          </a:p>
          <a:p>
            <a:pPr>
              <a:buFontTx/>
              <a:buChar char="•"/>
            </a:pPr>
            <a:r>
              <a:rPr lang="en-US" sz="2400" b="1" i="1" dirty="0" smtClean="0"/>
              <a:t>Depth removal</a:t>
            </a:r>
            <a:r>
              <a:rPr lang="en-US" sz="2400" b="1" dirty="0" smtClean="0"/>
              <a:t> </a:t>
            </a:r>
            <a:r>
              <a:rPr lang="en-US" sz="2400" dirty="0" smtClean="0"/>
              <a:t>– Occurs below the surface of the filter and can be accomplished via</a:t>
            </a:r>
          </a:p>
          <a:p>
            <a:pPr>
              <a:buNone/>
            </a:pPr>
            <a:r>
              <a:rPr lang="en-US" sz="2400" dirty="0" smtClean="0"/>
              <a:t>	-Attachment</a:t>
            </a:r>
          </a:p>
          <a:p>
            <a:pPr>
              <a:buNone/>
            </a:pPr>
            <a:r>
              <a:rPr lang="en-US" sz="2400" dirty="0" smtClean="0"/>
              <a:t>	-Interstitial straining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362200" y="3124200"/>
            <a:ext cx="3733800" cy="1371600"/>
            <a:chOff x="1152" y="2640"/>
            <a:chExt cx="2352" cy="864"/>
          </a:xfrm>
        </p:grpSpPr>
        <p:sp>
          <p:nvSpPr>
            <p:cNvPr id="12291" name="Oval 3"/>
            <p:cNvSpPr>
              <a:spLocks noChangeArrowheads="1"/>
            </p:cNvSpPr>
            <p:nvPr/>
          </p:nvSpPr>
          <p:spPr bwMode="auto">
            <a:xfrm>
              <a:off x="1440" y="2640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2" name="Oval 4"/>
            <p:cNvSpPr>
              <a:spLocks noChangeArrowheads="1"/>
            </p:cNvSpPr>
            <p:nvPr/>
          </p:nvSpPr>
          <p:spPr bwMode="auto">
            <a:xfrm>
              <a:off x="1680" y="2784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3" name="Oval 5"/>
            <p:cNvSpPr>
              <a:spLocks noChangeArrowheads="1"/>
            </p:cNvSpPr>
            <p:nvPr/>
          </p:nvSpPr>
          <p:spPr bwMode="auto">
            <a:xfrm>
              <a:off x="1920" y="2688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4" name="Oval 6"/>
            <p:cNvSpPr>
              <a:spLocks noChangeArrowheads="1"/>
            </p:cNvSpPr>
            <p:nvPr/>
          </p:nvSpPr>
          <p:spPr bwMode="auto">
            <a:xfrm>
              <a:off x="1968" y="2880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5" name="Oval 7"/>
            <p:cNvSpPr>
              <a:spLocks noChangeArrowheads="1"/>
            </p:cNvSpPr>
            <p:nvPr/>
          </p:nvSpPr>
          <p:spPr bwMode="auto">
            <a:xfrm>
              <a:off x="2352" y="2928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6" name="Oval 8"/>
            <p:cNvSpPr>
              <a:spLocks noChangeArrowheads="1"/>
            </p:cNvSpPr>
            <p:nvPr/>
          </p:nvSpPr>
          <p:spPr bwMode="auto">
            <a:xfrm>
              <a:off x="1584" y="297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7" name="Oval 9"/>
            <p:cNvSpPr>
              <a:spLocks noChangeArrowheads="1"/>
            </p:cNvSpPr>
            <p:nvPr/>
          </p:nvSpPr>
          <p:spPr bwMode="auto">
            <a:xfrm>
              <a:off x="2208" y="273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Oval 10"/>
            <p:cNvSpPr>
              <a:spLocks noChangeArrowheads="1"/>
            </p:cNvSpPr>
            <p:nvPr/>
          </p:nvSpPr>
          <p:spPr bwMode="auto">
            <a:xfrm>
              <a:off x="2592" y="2928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9" name="Oval 11"/>
            <p:cNvSpPr>
              <a:spLocks noChangeArrowheads="1"/>
            </p:cNvSpPr>
            <p:nvPr/>
          </p:nvSpPr>
          <p:spPr bwMode="auto">
            <a:xfrm>
              <a:off x="2496" y="273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Oval 12"/>
            <p:cNvSpPr>
              <a:spLocks noChangeArrowheads="1"/>
            </p:cNvSpPr>
            <p:nvPr/>
          </p:nvSpPr>
          <p:spPr bwMode="auto">
            <a:xfrm>
              <a:off x="1344" y="2784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Oval 13"/>
            <p:cNvSpPr>
              <a:spLocks noChangeArrowheads="1"/>
            </p:cNvSpPr>
            <p:nvPr/>
          </p:nvSpPr>
          <p:spPr bwMode="auto">
            <a:xfrm>
              <a:off x="1920" y="3264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2" name="Oval 14"/>
            <p:cNvSpPr>
              <a:spLocks noChangeArrowheads="1"/>
            </p:cNvSpPr>
            <p:nvPr/>
          </p:nvSpPr>
          <p:spPr bwMode="auto">
            <a:xfrm>
              <a:off x="1920" y="307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3" name="Oval 15"/>
            <p:cNvSpPr>
              <a:spLocks noChangeArrowheads="1"/>
            </p:cNvSpPr>
            <p:nvPr/>
          </p:nvSpPr>
          <p:spPr bwMode="auto">
            <a:xfrm>
              <a:off x="2256" y="307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Oval 16"/>
            <p:cNvSpPr>
              <a:spLocks noChangeArrowheads="1"/>
            </p:cNvSpPr>
            <p:nvPr/>
          </p:nvSpPr>
          <p:spPr bwMode="auto">
            <a:xfrm>
              <a:off x="2736" y="273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5" name="Oval 17"/>
            <p:cNvSpPr>
              <a:spLocks noChangeArrowheads="1"/>
            </p:cNvSpPr>
            <p:nvPr/>
          </p:nvSpPr>
          <p:spPr bwMode="auto">
            <a:xfrm>
              <a:off x="1680" y="307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6" name="Oval 18"/>
            <p:cNvSpPr>
              <a:spLocks noChangeArrowheads="1"/>
            </p:cNvSpPr>
            <p:nvPr/>
          </p:nvSpPr>
          <p:spPr bwMode="auto">
            <a:xfrm>
              <a:off x="2544" y="3120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7" name="Oval 19"/>
            <p:cNvSpPr>
              <a:spLocks noChangeArrowheads="1"/>
            </p:cNvSpPr>
            <p:nvPr/>
          </p:nvSpPr>
          <p:spPr bwMode="auto">
            <a:xfrm>
              <a:off x="1248" y="297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8" name="Oval 20"/>
            <p:cNvSpPr>
              <a:spLocks noChangeArrowheads="1"/>
            </p:cNvSpPr>
            <p:nvPr/>
          </p:nvSpPr>
          <p:spPr bwMode="auto">
            <a:xfrm>
              <a:off x="1152" y="2688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9" name="Oval 21"/>
            <p:cNvSpPr>
              <a:spLocks noChangeArrowheads="1"/>
            </p:cNvSpPr>
            <p:nvPr/>
          </p:nvSpPr>
          <p:spPr bwMode="auto">
            <a:xfrm>
              <a:off x="2832" y="2976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0" name="Oval 22"/>
            <p:cNvSpPr>
              <a:spLocks noChangeArrowheads="1"/>
            </p:cNvSpPr>
            <p:nvPr/>
          </p:nvSpPr>
          <p:spPr bwMode="auto">
            <a:xfrm>
              <a:off x="2736" y="3168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1" name="Oval 23"/>
            <p:cNvSpPr>
              <a:spLocks noChangeArrowheads="1"/>
            </p:cNvSpPr>
            <p:nvPr/>
          </p:nvSpPr>
          <p:spPr bwMode="auto">
            <a:xfrm>
              <a:off x="3024" y="2784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2" name="Oval 24"/>
            <p:cNvSpPr>
              <a:spLocks noChangeArrowheads="1"/>
            </p:cNvSpPr>
            <p:nvPr/>
          </p:nvSpPr>
          <p:spPr bwMode="auto">
            <a:xfrm>
              <a:off x="1584" y="331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3" name="Oval 25"/>
            <p:cNvSpPr>
              <a:spLocks noChangeArrowheads="1"/>
            </p:cNvSpPr>
            <p:nvPr/>
          </p:nvSpPr>
          <p:spPr bwMode="auto">
            <a:xfrm>
              <a:off x="3264" y="307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4" name="Oval 26"/>
            <p:cNvSpPr>
              <a:spLocks noChangeArrowheads="1"/>
            </p:cNvSpPr>
            <p:nvPr/>
          </p:nvSpPr>
          <p:spPr bwMode="auto">
            <a:xfrm>
              <a:off x="3312" y="2832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5" name="Oval 27"/>
            <p:cNvSpPr>
              <a:spLocks noChangeArrowheads="1"/>
            </p:cNvSpPr>
            <p:nvPr/>
          </p:nvSpPr>
          <p:spPr bwMode="auto">
            <a:xfrm>
              <a:off x="3024" y="3120"/>
              <a:ext cx="192" cy="192"/>
            </a:xfrm>
            <a:prstGeom prst="ellipse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16" name="Oval 28" descr="Dashed downward diagonal"/>
          <p:cNvSpPr>
            <a:spLocks noChangeArrowheads="1"/>
          </p:cNvSpPr>
          <p:nvPr/>
        </p:nvSpPr>
        <p:spPr bwMode="auto">
          <a:xfrm>
            <a:off x="3733800" y="2971800"/>
            <a:ext cx="457200" cy="304800"/>
          </a:xfrm>
          <a:prstGeom prst="ellipse">
            <a:avLst/>
          </a:prstGeom>
          <a:pattFill prst="dashDnDiag">
            <a:fgClr>
              <a:srgbClr val="33CC33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18" name="Oval 30" descr="Dashed downward diagonal"/>
          <p:cNvSpPr>
            <a:spLocks noChangeArrowheads="1"/>
          </p:cNvSpPr>
          <p:nvPr/>
        </p:nvSpPr>
        <p:spPr bwMode="auto">
          <a:xfrm>
            <a:off x="4267200" y="3048000"/>
            <a:ext cx="457200" cy="304800"/>
          </a:xfrm>
          <a:prstGeom prst="ellipse">
            <a:avLst/>
          </a:prstGeom>
          <a:pattFill prst="dashDnDiag">
            <a:fgClr>
              <a:srgbClr val="33CC33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20" name="Oval 32" descr="Dashed downward diagonal"/>
          <p:cNvSpPr>
            <a:spLocks noChangeArrowheads="1"/>
          </p:cNvSpPr>
          <p:nvPr/>
        </p:nvSpPr>
        <p:spPr bwMode="auto">
          <a:xfrm>
            <a:off x="4876800" y="3048000"/>
            <a:ext cx="457200" cy="304800"/>
          </a:xfrm>
          <a:prstGeom prst="ellipse">
            <a:avLst/>
          </a:prstGeom>
          <a:pattFill prst="dashDnDiag">
            <a:fgClr>
              <a:srgbClr val="33CC33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33" name="Text Box 45"/>
          <p:cNvSpPr txBox="1">
            <a:spLocks noChangeArrowheads="1"/>
          </p:cNvSpPr>
          <p:nvPr/>
        </p:nvSpPr>
        <p:spPr bwMode="auto">
          <a:xfrm>
            <a:off x="1889125" y="5375275"/>
            <a:ext cx="166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Filter media</a:t>
            </a:r>
          </a:p>
        </p:txBody>
      </p:sp>
      <p:sp>
        <p:nvSpPr>
          <p:cNvPr id="12334" name="Line 46"/>
          <p:cNvSpPr>
            <a:spLocks noChangeShapeType="1"/>
          </p:cNvSpPr>
          <p:nvPr/>
        </p:nvSpPr>
        <p:spPr bwMode="auto">
          <a:xfrm flipH="1" flipV="1">
            <a:off x="3276600" y="4495800"/>
            <a:ext cx="304800" cy="1066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35" name="Text Box 47"/>
          <p:cNvSpPr txBox="1">
            <a:spLocks noChangeArrowheads="1"/>
          </p:cNvSpPr>
          <p:nvPr/>
        </p:nvSpPr>
        <p:spPr bwMode="auto">
          <a:xfrm>
            <a:off x="4708525" y="1336675"/>
            <a:ext cx="229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Suspended solids</a:t>
            </a:r>
          </a:p>
        </p:txBody>
      </p:sp>
      <p:sp>
        <p:nvSpPr>
          <p:cNvPr id="12336" name="Line 48"/>
          <p:cNvSpPr>
            <a:spLocks noChangeShapeType="1"/>
          </p:cNvSpPr>
          <p:nvPr/>
        </p:nvSpPr>
        <p:spPr bwMode="auto">
          <a:xfrm flipH="1">
            <a:off x="5181600" y="1752600"/>
            <a:ext cx="381000" cy="12954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Line 49"/>
          <p:cNvSpPr>
            <a:spLocks noChangeShapeType="1"/>
          </p:cNvSpPr>
          <p:nvPr/>
        </p:nvSpPr>
        <p:spPr bwMode="auto">
          <a:xfrm>
            <a:off x="2667000" y="533400"/>
            <a:ext cx="0" cy="152400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38" name="Text Box 50"/>
          <p:cNvSpPr txBox="1">
            <a:spLocks noChangeArrowheads="1"/>
          </p:cNvSpPr>
          <p:nvPr/>
        </p:nvSpPr>
        <p:spPr bwMode="auto">
          <a:xfrm>
            <a:off x="3032125" y="803275"/>
            <a:ext cx="811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Flow</a:t>
            </a:r>
          </a:p>
        </p:txBody>
      </p:sp>
      <p:sp>
        <p:nvSpPr>
          <p:cNvPr id="12339" name="Line 51"/>
          <p:cNvSpPr>
            <a:spLocks noChangeShapeType="1"/>
          </p:cNvSpPr>
          <p:nvPr/>
        </p:nvSpPr>
        <p:spPr bwMode="auto">
          <a:xfrm>
            <a:off x="5867400" y="33528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7032625" y="3124200"/>
            <a:ext cx="1671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Top of filter</a:t>
            </a:r>
          </a:p>
          <a:p>
            <a:pPr eaLnBrk="0" hangingPunct="0"/>
            <a:r>
              <a:rPr lang="en-US" sz="2400"/>
              <a:t>media</a:t>
            </a:r>
          </a:p>
        </p:txBody>
      </p:sp>
      <p:sp>
        <p:nvSpPr>
          <p:cNvPr id="12341" name="Oval 53" descr="Dashed downward diagonal"/>
          <p:cNvSpPr>
            <a:spLocks noChangeArrowheads="1"/>
          </p:cNvSpPr>
          <p:nvPr/>
        </p:nvSpPr>
        <p:spPr bwMode="auto">
          <a:xfrm flipH="1">
            <a:off x="2590800" y="6858000"/>
            <a:ext cx="152400" cy="152400"/>
          </a:xfrm>
          <a:prstGeom prst="ellipse">
            <a:avLst/>
          </a:prstGeom>
          <a:pattFill prst="dashDnDiag">
            <a:fgClr>
              <a:srgbClr val="33CC33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362200" y="0"/>
            <a:ext cx="4531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Surface Removal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6" grpId="0" animBg="1"/>
      <p:bldP spid="12318" grpId="0" animBg="1"/>
      <p:bldP spid="12320" grpId="0" animBg="1"/>
      <p:bldP spid="1234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2" descr="Dashed upward diagonal"/>
          <p:cNvSpPr>
            <a:spLocks noChangeArrowheads="1"/>
          </p:cNvSpPr>
          <p:nvPr/>
        </p:nvSpPr>
        <p:spPr bwMode="auto">
          <a:xfrm>
            <a:off x="3733800" y="-500719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Oval 3" descr="Dashed upward diagonal"/>
          <p:cNvSpPr>
            <a:spLocks noChangeArrowheads="1"/>
          </p:cNvSpPr>
          <p:nvPr/>
        </p:nvSpPr>
        <p:spPr bwMode="auto">
          <a:xfrm>
            <a:off x="4343400" y="-511629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2743200" y="3505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57500" y="2514600"/>
            <a:ext cx="3276600" cy="1295400"/>
            <a:chOff x="1776" y="1584"/>
            <a:chExt cx="2064" cy="816"/>
          </a:xfrm>
        </p:grpSpPr>
        <p:sp>
          <p:nvSpPr>
            <p:cNvPr id="14342" name="Oval 6"/>
            <p:cNvSpPr>
              <a:spLocks noChangeArrowheads="1"/>
            </p:cNvSpPr>
            <p:nvPr/>
          </p:nvSpPr>
          <p:spPr bwMode="auto">
            <a:xfrm>
              <a:off x="2976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2352" y="177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4" name="Oval 8"/>
            <p:cNvSpPr>
              <a:spLocks noChangeArrowheads="1"/>
            </p:cNvSpPr>
            <p:nvPr/>
          </p:nvSpPr>
          <p:spPr bwMode="auto">
            <a:xfrm>
              <a:off x="2736" y="206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5" name="Oval 9"/>
            <p:cNvSpPr>
              <a:spLocks noChangeArrowheads="1"/>
            </p:cNvSpPr>
            <p:nvPr/>
          </p:nvSpPr>
          <p:spPr bwMode="auto">
            <a:xfrm>
              <a:off x="2064" y="1680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Oval 10"/>
            <p:cNvSpPr>
              <a:spLocks noChangeArrowheads="1"/>
            </p:cNvSpPr>
            <p:nvPr/>
          </p:nvSpPr>
          <p:spPr bwMode="auto">
            <a:xfrm>
              <a:off x="1776" y="1920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7" name="Oval 11"/>
            <p:cNvSpPr>
              <a:spLocks noChangeArrowheads="1"/>
            </p:cNvSpPr>
            <p:nvPr/>
          </p:nvSpPr>
          <p:spPr bwMode="auto">
            <a:xfrm>
              <a:off x="2736" y="177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8" name="Oval 12"/>
            <p:cNvSpPr>
              <a:spLocks noChangeArrowheads="1"/>
            </p:cNvSpPr>
            <p:nvPr/>
          </p:nvSpPr>
          <p:spPr bwMode="auto">
            <a:xfrm>
              <a:off x="2256" y="206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9" name="Oval 13"/>
            <p:cNvSpPr>
              <a:spLocks noChangeArrowheads="1"/>
            </p:cNvSpPr>
            <p:nvPr/>
          </p:nvSpPr>
          <p:spPr bwMode="auto">
            <a:xfrm>
              <a:off x="3024" y="2112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0" name="Oval 14"/>
            <p:cNvSpPr>
              <a:spLocks noChangeArrowheads="1"/>
            </p:cNvSpPr>
            <p:nvPr/>
          </p:nvSpPr>
          <p:spPr bwMode="auto">
            <a:xfrm>
              <a:off x="3552" y="206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1" name="Oval 15"/>
            <p:cNvSpPr>
              <a:spLocks noChangeArrowheads="1"/>
            </p:cNvSpPr>
            <p:nvPr/>
          </p:nvSpPr>
          <p:spPr bwMode="auto">
            <a:xfrm>
              <a:off x="3408" y="177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52" name="Oval 16" descr="Dashed upward diagonal"/>
          <p:cNvSpPr>
            <a:spLocks noChangeArrowheads="1"/>
          </p:cNvSpPr>
          <p:nvPr/>
        </p:nvSpPr>
        <p:spPr bwMode="auto">
          <a:xfrm rot="21344167">
            <a:off x="3456191" y="-664029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Oval 17" descr="Dashed upward diagonal"/>
          <p:cNvSpPr>
            <a:spLocks noChangeArrowheads="1"/>
          </p:cNvSpPr>
          <p:nvPr/>
        </p:nvSpPr>
        <p:spPr bwMode="auto">
          <a:xfrm>
            <a:off x="6134100" y="-653119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Oval 18" descr="Dashed upward diagonal"/>
          <p:cNvSpPr>
            <a:spLocks noChangeArrowheads="1"/>
          </p:cNvSpPr>
          <p:nvPr/>
        </p:nvSpPr>
        <p:spPr bwMode="auto">
          <a:xfrm>
            <a:off x="4991100" y="-674939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2895600" y="838200"/>
            <a:ext cx="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6" name="Oval 20" descr="Dashed upward diagonal"/>
          <p:cNvSpPr>
            <a:spLocks noChangeArrowheads="1"/>
          </p:cNvSpPr>
          <p:nvPr/>
        </p:nvSpPr>
        <p:spPr bwMode="auto">
          <a:xfrm>
            <a:off x="685800" y="4800600"/>
            <a:ext cx="304800" cy="304800"/>
          </a:xfrm>
          <a:prstGeom prst="ellipse">
            <a:avLst/>
          </a:prstGeom>
          <a:pattFill prst="dashUpDiag">
            <a:fgClr>
              <a:srgbClr val="FF6600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1295400" y="4724400"/>
            <a:ext cx="2249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 Suspended solid</a:t>
            </a:r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609600" y="5410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1447800" y="5410200"/>
            <a:ext cx="166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Filter media</a:t>
            </a:r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flipH="1">
            <a:off x="1143000" y="495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 flipH="1">
            <a:off x="1219200" y="5638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2514600" y="304800"/>
            <a:ext cx="811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Flow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68529" y="0"/>
            <a:ext cx="45311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Depth Removal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4908 L 0.07673 0.48218 L 0.06736 0.58079 " pathEditMode="relative" ptsTypes="AAA">
                                      <p:cBhvr>
                                        <p:cTn id="6" dur="2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76 0.03958 L 0.06424 0.44745 L 0.04635 0.49675 " pathEditMode="relative" ptsTypes="AAA">
                                      <p:cBhvr>
                                        <p:cTn id="1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3495 L 0.09757 0.4412 L 0.07031 0.51898 L 0.04288 0.5206 " pathEditMode="relative" ptsTypes="AAAA">
                                      <p:cBhvr>
                                        <p:cTn id="14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5 0.05394 L 0.04219 0.45232 L 0.01372 0.50162 " pathEditMode="relative" ptsTypes="AAA">
                                      <p:cBhvr>
                                        <p:cTn id="18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0.07917 L -0.02917 0.51736 " pathEditMode="relative" ptsTypes="AA">
                                      <p:cBhvr>
                                        <p:cTn id="22" dur="2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animBg="1"/>
      <p:bldP spid="14352" grpId="0" animBg="1"/>
      <p:bldP spid="14353" grpId="0" animBg="1"/>
      <p:bldP spid="1435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6200"/>
            <a:ext cx="86106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do we want filtration for </a:t>
            </a:r>
            <a:r>
              <a:rPr lang="en-US" dirty="0" err="1" smtClean="0"/>
              <a:t>AguaClara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 rot="10800000">
            <a:off x="2590800" y="1447800"/>
            <a:ext cx="762000" cy="5257800"/>
          </a:xfrm>
          <a:prstGeom prst="can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30000">
                <a:schemeClr val="tx2">
                  <a:lumMod val="20000"/>
                  <a:lumOff val="80000"/>
                </a:schemeClr>
              </a:gs>
              <a:gs pos="70000">
                <a:schemeClr val="bg2">
                  <a:lumMod val="90000"/>
                </a:schemeClr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654784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Turbidity (NTU) </a:t>
            </a:r>
            <a:r>
              <a:rPr lang="en-US" sz="2000" dirty="0" smtClean="0"/>
              <a:t>= Cloudiness/Dirtiness of water caused by suspended particles in the water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1067594" y="3504406"/>
            <a:ext cx="1828800" cy="1588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95816" y="3200400"/>
            <a:ext cx="1532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Cleaner Water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743200" y="1447800"/>
            <a:ext cx="16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90800" y="3657600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717611" y="1295400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1000s NTU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648200" y="3429000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NTU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2667000" y="1447800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705600" y="2373868"/>
            <a:ext cx="214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Surface Water Range</a:t>
            </a:r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590800" y="4800600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648200" y="465986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NTU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989275" y="4572000"/>
            <a:ext cx="3735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World Health Organization Standards</a:t>
            </a:r>
            <a:endParaRPr lang="en-US" b="1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2590800" y="5867400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648200" y="5638800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NTU</a:t>
            </a:r>
            <a:endParaRPr lang="en-US" dirty="0"/>
          </a:p>
        </p:txBody>
      </p:sp>
      <p:sp>
        <p:nvSpPr>
          <p:cNvPr id="31" name="Right Brace 30"/>
          <p:cNvSpPr/>
          <p:nvPr/>
        </p:nvSpPr>
        <p:spPr>
          <a:xfrm>
            <a:off x="5943600" y="1447800"/>
            <a:ext cx="762000" cy="2209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063644" y="5068669"/>
            <a:ext cx="3004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AguaClara</a:t>
            </a:r>
            <a:r>
              <a:rPr lang="en-US" dirty="0" smtClean="0"/>
              <a:t> sedimentation tank</a:t>
            </a:r>
          </a:p>
          <a:p>
            <a:r>
              <a:rPr lang="en-US" dirty="0" smtClean="0"/>
              <a:t> performance range</a:t>
            </a:r>
            <a:endParaRPr lang="en-US" dirty="0"/>
          </a:p>
        </p:txBody>
      </p:sp>
      <p:sp>
        <p:nvSpPr>
          <p:cNvPr id="34" name="Right Brace 33"/>
          <p:cNvSpPr/>
          <p:nvPr/>
        </p:nvSpPr>
        <p:spPr>
          <a:xfrm>
            <a:off x="5410200" y="4800600"/>
            <a:ext cx="762000" cy="1143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209800" y="6096000"/>
            <a:ext cx="1552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EPA Standards</a:t>
            </a:r>
            <a:endParaRPr lang="en-US" b="1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2590800" y="6324600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48200" y="6096000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0.3 NTU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952644" y="6096000"/>
            <a:ext cx="2124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Filtration technology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514" y="0"/>
            <a:ext cx="9002486" cy="1470025"/>
          </a:xfrm>
        </p:spPr>
        <p:txBody>
          <a:bodyPr/>
          <a:lstStyle/>
          <a:p>
            <a:r>
              <a:rPr lang="en-US" dirty="0" smtClean="0"/>
              <a:t>Central Tenets of 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72" y="4169229"/>
            <a:ext cx="9025128" cy="936171"/>
          </a:xfrm>
        </p:spPr>
        <p:txBody>
          <a:bodyPr>
            <a:noAutofit/>
          </a:bodyPr>
          <a:lstStyle/>
          <a:p>
            <a:pPr algn="l" fontAlgn="t"/>
            <a:endParaRPr lang="en-US" dirty="0" smtClean="0">
              <a:solidFill>
                <a:schemeClr val="tx1"/>
              </a:solidFill>
            </a:endParaRPr>
          </a:p>
          <a:p>
            <a:pPr algn="l" fontAlgn="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Make it easy for an operator to observe and operate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41514" y="1524845"/>
            <a:ext cx="4226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>
              <a:buFont typeface="Arial" pitchFamily="34" charset="0"/>
              <a:buChar char="•"/>
            </a:pPr>
            <a:r>
              <a:rPr lang="en-US" sz="3200" dirty="0" smtClean="0"/>
              <a:t> Do not use electricity.  </a:t>
            </a:r>
          </a:p>
        </p:txBody>
      </p:sp>
      <p:sp>
        <p:nvSpPr>
          <p:cNvPr id="5" name="Rectangle 4"/>
          <p:cNvSpPr/>
          <p:nvPr/>
        </p:nvSpPr>
        <p:spPr>
          <a:xfrm>
            <a:off x="141514" y="2295551"/>
            <a:ext cx="82078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buFont typeface="Arial" pitchFamily="34" charset="0"/>
              <a:buChar char="•"/>
            </a:pPr>
            <a:r>
              <a:rPr lang="en-US" sz="3200" dirty="0" smtClean="0"/>
              <a:t> Make minimal use of specialized components that would be difficult to acquire in remote communities.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0622" y="3886200"/>
            <a:ext cx="73931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dirty="0" smtClean="0"/>
              <a:t>Make the system open to the atmosphere</a:t>
            </a:r>
          </a:p>
          <a:p>
            <a:pPr fontAlgn="t"/>
            <a:endParaRPr lang="en-US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major challenge for filtration?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the filters are full of dirt, how do you clean them?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Sand filtration will utilize backwashing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Foam filtration will utilize some sort of pressure system to squeeze dirt and water out of foam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/>
          <p:cNvSpPr/>
          <p:nvPr/>
        </p:nvSpPr>
        <p:spPr>
          <a:xfrm>
            <a:off x="5181600" y="2514600"/>
            <a:ext cx="17526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9"/>
          <p:cNvGrpSpPr/>
          <p:nvPr/>
        </p:nvGrpSpPr>
        <p:grpSpPr>
          <a:xfrm>
            <a:off x="2362200" y="4038600"/>
            <a:ext cx="228600" cy="304800"/>
            <a:chOff x="5638800" y="304800"/>
            <a:chExt cx="304800" cy="457200"/>
          </a:xfrm>
        </p:grpSpPr>
        <p:sp>
          <p:nvSpPr>
            <p:cNvPr id="98" name="Isosceles Triangle 97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Isosceles Triangle 100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2743200" y="2057400"/>
            <a:ext cx="16764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Rectangle 114"/>
          <p:cNvSpPr/>
          <p:nvPr/>
        </p:nvSpPr>
        <p:spPr>
          <a:xfrm>
            <a:off x="2743200" y="2514600"/>
            <a:ext cx="16764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/>
          <p:cNvSpPr/>
          <p:nvPr/>
        </p:nvSpPr>
        <p:spPr>
          <a:xfrm>
            <a:off x="5181600" y="2971800"/>
            <a:ext cx="17526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/>
          <p:cNvSpPr/>
          <p:nvPr/>
        </p:nvSpPr>
        <p:spPr>
          <a:xfrm>
            <a:off x="5181600" y="3505200"/>
            <a:ext cx="17526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Rectangle 102"/>
          <p:cNvSpPr/>
          <p:nvPr/>
        </p:nvSpPr>
        <p:spPr>
          <a:xfrm>
            <a:off x="2743200" y="2971800"/>
            <a:ext cx="16764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Rectangle 121"/>
          <p:cNvSpPr/>
          <p:nvPr/>
        </p:nvSpPr>
        <p:spPr>
          <a:xfrm>
            <a:off x="2743200" y="3962400"/>
            <a:ext cx="16764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/>
          <p:cNvSpPr/>
          <p:nvPr/>
        </p:nvSpPr>
        <p:spPr>
          <a:xfrm>
            <a:off x="2743200" y="3429000"/>
            <a:ext cx="1676400" cy="533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27"/>
          <p:cNvGrpSpPr/>
          <p:nvPr/>
        </p:nvGrpSpPr>
        <p:grpSpPr>
          <a:xfrm rot="5400000">
            <a:off x="2940039" y="1860561"/>
            <a:ext cx="215922" cy="304800"/>
            <a:chOff x="5638800" y="304800"/>
            <a:chExt cx="304800" cy="457200"/>
          </a:xfrm>
        </p:grpSpPr>
        <p:sp>
          <p:nvSpPr>
            <p:cNvPr id="69" name="Isosceles Triangle 68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solidFill>
              <a:schemeClr val="tx1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Isosceles Triangle 70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9" name="Rectangle 128"/>
          <p:cNvSpPr/>
          <p:nvPr/>
        </p:nvSpPr>
        <p:spPr>
          <a:xfrm>
            <a:off x="2743200" y="4343400"/>
            <a:ext cx="1676400" cy="304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97"/>
          <p:cNvGrpSpPr/>
          <p:nvPr/>
        </p:nvGrpSpPr>
        <p:grpSpPr>
          <a:xfrm>
            <a:off x="3733800" y="5943600"/>
            <a:ext cx="228600" cy="304800"/>
            <a:chOff x="5638800" y="304800"/>
            <a:chExt cx="304800" cy="457200"/>
          </a:xfrm>
        </p:grpSpPr>
        <p:sp>
          <p:nvSpPr>
            <p:cNvPr id="105" name="Isosceles Triangle 104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Isosceles Triangle 105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97"/>
          <p:cNvGrpSpPr/>
          <p:nvPr/>
        </p:nvGrpSpPr>
        <p:grpSpPr>
          <a:xfrm>
            <a:off x="5791200" y="5943600"/>
            <a:ext cx="228600" cy="304800"/>
            <a:chOff x="5638800" y="304800"/>
            <a:chExt cx="304800" cy="457200"/>
          </a:xfrm>
        </p:grpSpPr>
        <p:sp>
          <p:nvSpPr>
            <p:cNvPr id="109" name="Isosceles Triangle 108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Isosceles Triangle 111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2743200" y="4343400"/>
            <a:ext cx="1676400" cy="152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2743200" y="4495800"/>
            <a:ext cx="1676400" cy="990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0" y="228600"/>
            <a:ext cx="2133600" cy="1524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5"/>
          <p:cNvGrpSpPr/>
          <p:nvPr/>
        </p:nvGrpSpPr>
        <p:grpSpPr>
          <a:xfrm>
            <a:off x="7162800" y="609600"/>
            <a:ext cx="152400" cy="228600"/>
            <a:chOff x="5638800" y="304800"/>
            <a:chExt cx="304800" cy="457200"/>
          </a:xfrm>
        </p:grpSpPr>
        <p:sp>
          <p:nvSpPr>
            <p:cNvPr id="7" name="Isosceles Triangle 6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8"/>
          <p:cNvGrpSpPr/>
          <p:nvPr/>
        </p:nvGrpSpPr>
        <p:grpSpPr>
          <a:xfrm>
            <a:off x="7162800" y="1066800"/>
            <a:ext cx="152400" cy="228600"/>
            <a:chOff x="5638800" y="304800"/>
            <a:chExt cx="304800" cy="457200"/>
          </a:xfrm>
        </p:grpSpPr>
        <p:sp>
          <p:nvSpPr>
            <p:cNvPr id="10" name="Isosceles Triangle 9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467600" y="228600"/>
            <a:ext cx="86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Legend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620000" y="1066800"/>
            <a:ext cx="968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Closed Valve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96200" y="609600"/>
            <a:ext cx="8911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Open Valve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Clear Well Backwashing</a:t>
            </a:r>
            <a:endParaRPr lang="en-US" sz="3200" dirty="0"/>
          </a:p>
        </p:txBody>
      </p:sp>
      <p:grpSp>
        <p:nvGrpSpPr>
          <p:cNvPr id="17" name="Group 27"/>
          <p:cNvGrpSpPr/>
          <p:nvPr/>
        </p:nvGrpSpPr>
        <p:grpSpPr>
          <a:xfrm rot="5400000">
            <a:off x="2940039" y="1860561"/>
            <a:ext cx="215922" cy="304800"/>
            <a:chOff x="5638800" y="304800"/>
            <a:chExt cx="304800" cy="457200"/>
          </a:xfrm>
        </p:grpSpPr>
        <p:sp>
          <p:nvSpPr>
            <p:cNvPr id="29" name="Isosceles Triangle 28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Isosceles Triangle 29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39"/>
          <p:cNvGrpSpPr/>
          <p:nvPr/>
        </p:nvGrpSpPr>
        <p:grpSpPr>
          <a:xfrm>
            <a:off x="2362200" y="4038600"/>
            <a:ext cx="228600" cy="304800"/>
            <a:chOff x="5638800" y="304800"/>
            <a:chExt cx="304800" cy="457200"/>
          </a:xfrm>
        </p:grpSpPr>
        <p:sp>
          <p:nvSpPr>
            <p:cNvPr id="41" name="Isosceles Triangle 40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Isosceles Triangle 41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304800" y="1295400"/>
            <a:ext cx="2209800" cy="9144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rot="5400000">
            <a:off x="-342900" y="1562100"/>
            <a:ext cx="129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04800" y="2209800"/>
            <a:ext cx="2209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 flipH="1" flipV="1">
            <a:off x="1866900" y="1562100"/>
            <a:ext cx="129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514600" y="1600200"/>
            <a:ext cx="5334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2857500" y="1790700"/>
            <a:ext cx="381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952500" y="3695700"/>
            <a:ext cx="35814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743200" y="5486400"/>
            <a:ext cx="1676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 flipH="1" flipV="1">
            <a:off x="2667000" y="3733800"/>
            <a:ext cx="35052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>
            <a:off x="4343400" y="3200400"/>
            <a:ext cx="16764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6096000" y="3200400"/>
            <a:ext cx="16764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181600" y="4038600"/>
            <a:ext cx="1752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743200" y="5486400"/>
            <a:ext cx="16764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4" idx="3"/>
          </p:cNvCxnSpPr>
          <p:nvPr/>
        </p:nvCxnSpPr>
        <p:spPr>
          <a:xfrm flipV="1">
            <a:off x="1015663" y="4191000"/>
            <a:ext cx="1727537" cy="223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3276600" y="5791200"/>
            <a:ext cx="60960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752600" y="6096000"/>
            <a:ext cx="44196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 flipH="1" flipV="1">
            <a:off x="5143500" y="5067300"/>
            <a:ext cx="20574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096000" y="6096000"/>
            <a:ext cx="106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9" name="Group 87"/>
          <p:cNvGrpSpPr/>
          <p:nvPr/>
        </p:nvGrpSpPr>
        <p:grpSpPr>
          <a:xfrm>
            <a:off x="3733800" y="5943600"/>
            <a:ext cx="228600" cy="304800"/>
            <a:chOff x="5638800" y="304800"/>
            <a:chExt cx="304800" cy="457200"/>
          </a:xfrm>
        </p:grpSpPr>
        <p:sp>
          <p:nvSpPr>
            <p:cNvPr id="89" name="Isosceles Triangle 88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Isosceles Triangle 89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oup 90"/>
          <p:cNvGrpSpPr/>
          <p:nvPr/>
        </p:nvGrpSpPr>
        <p:grpSpPr>
          <a:xfrm>
            <a:off x="6324600" y="5943600"/>
            <a:ext cx="228600" cy="304800"/>
            <a:chOff x="5638800" y="304800"/>
            <a:chExt cx="304800" cy="457200"/>
          </a:xfrm>
        </p:grpSpPr>
        <p:sp>
          <p:nvSpPr>
            <p:cNvPr id="92" name="Isosceles Triangle 91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Isosceles Triangle 92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7315200" y="5943600"/>
            <a:ext cx="1266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Filter</a:t>
            </a:r>
            <a:endParaRPr lang="en-US" sz="2400" dirty="0"/>
          </a:p>
        </p:txBody>
      </p:sp>
      <p:sp>
        <p:nvSpPr>
          <p:cNvPr id="96" name="TextBox 95"/>
          <p:cNvSpPr txBox="1"/>
          <p:nvPr/>
        </p:nvSpPr>
        <p:spPr>
          <a:xfrm>
            <a:off x="2971800" y="4724400"/>
            <a:ext cx="1378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Filter Bed</a:t>
            </a:r>
            <a:endParaRPr lang="en-US" sz="2400" dirty="0"/>
          </a:p>
        </p:txBody>
      </p:sp>
      <p:sp>
        <p:nvSpPr>
          <p:cNvPr id="97" name="TextBox 96"/>
          <p:cNvSpPr txBox="1"/>
          <p:nvPr/>
        </p:nvSpPr>
        <p:spPr>
          <a:xfrm>
            <a:off x="5334000" y="3352800"/>
            <a:ext cx="1454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Clear Well</a:t>
            </a:r>
            <a:endParaRPr lang="en-US" sz="2400" dirty="0"/>
          </a:p>
        </p:txBody>
      </p:sp>
      <p:grpSp>
        <p:nvGrpSpPr>
          <p:cNvPr id="21" name="Group 97"/>
          <p:cNvGrpSpPr/>
          <p:nvPr/>
        </p:nvGrpSpPr>
        <p:grpSpPr>
          <a:xfrm>
            <a:off x="5791200" y="5943600"/>
            <a:ext cx="228600" cy="304800"/>
            <a:chOff x="5638800" y="304800"/>
            <a:chExt cx="304800" cy="457200"/>
          </a:xfrm>
        </p:grpSpPr>
        <p:sp>
          <p:nvSpPr>
            <p:cNvPr id="99" name="Isosceles Triangle 98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Isosceles Triangle 99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0" y="3962400"/>
            <a:ext cx="1015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Sludge</a:t>
            </a:r>
            <a:endParaRPr lang="en-US" sz="2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0" y="5867400"/>
            <a:ext cx="1662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Distribution</a:t>
            </a:r>
            <a:endParaRPr lang="en-US" sz="2400" dirty="0"/>
          </a:p>
        </p:txBody>
      </p:sp>
      <p:grpSp>
        <p:nvGrpSpPr>
          <p:cNvPr id="22" name="Group 108"/>
          <p:cNvGrpSpPr/>
          <p:nvPr/>
        </p:nvGrpSpPr>
        <p:grpSpPr>
          <a:xfrm>
            <a:off x="3200400" y="5943600"/>
            <a:ext cx="228600" cy="304800"/>
            <a:chOff x="5638800" y="304800"/>
            <a:chExt cx="304800" cy="457200"/>
          </a:xfrm>
        </p:grpSpPr>
        <p:sp>
          <p:nvSpPr>
            <p:cNvPr id="110" name="Isosceles Triangle 109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Isosceles Triangle 110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8" name="Straight Connector 117"/>
          <p:cNvCxnSpPr/>
          <p:nvPr/>
        </p:nvCxnSpPr>
        <p:spPr>
          <a:xfrm rot="10800000" flipV="1">
            <a:off x="3048000" y="1981200"/>
            <a:ext cx="0" cy="233043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rot="5400000">
            <a:off x="3276600" y="5791200"/>
            <a:ext cx="6096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endCxn id="75" idx="0"/>
          </p:cNvCxnSpPr>
          <p:nvPr/>
        </p:nvCxnSpPr>
        <p:spPr>
          <a:xfrm>
            <a:off x="1752600" y="6096000"/>
            <a:ext cx="15621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3" name="Group 108"/>
          <p:cNvGrpSpPr/>
          <p:nvPr/>
        </p:nvGrpSpPr>
        <p:grpSpPr>
          <a:xfrm>
            <a:off x="3200400" y="5943600"/>
            <a:ext cx="228600" cy="304800"/>
            <a:chOff x="5638800" y="304800"/>
            <a:chExt cx="304800" cy="457200"/>
          </a:xfrm>
          <a:solidFill>
            <a:schemeClr val="tx1"/>
          </a:solidFill>
        </p:grpSpPr>
        <p:sp>
          <p:nvSpPr>
            <p:cNvPr id="74" name="Isosceles Triangle 73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Isosceles Triangle 74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81" name="Straight Connector 80"/>
          <p:cNvCxnSpPr/>
          <p:nvPr/>
        </p:nvCxnSpPr>
        <p:spPr>
          <a:xfrm>
            <a:off x="3352800" y="6096000"/>
            <a:ext cx="4953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4" name="Group 108"/>
          <p:cNvGrpSpPr/>
          <p:nvPr/>
        </p:nvGrpSpPr>
        <p:grpSpPr>
          <a:xfrm>
            <a:off x="3200400" y="5943600"/>
            <a:ext cx="228600" cy="304800"/>
            <a:chOff x="5638800" y="304800"/>
            <a:chExt cx="304800" cy="457200"/>
          </a:xfrm>
          <a:solidFill>
            <a:schemeClr val="tx1"/>
          </a:solidFill>
        </p:grpSpPr>
        <p:sp>
          <p:nvSpPr>
            <p:cNvPr id="87" name="Isosceles Triangle 86"/>
            <p:cNvSpPr/>
            <p:nvPr/>
          </p:nvSpPr>
          <p:spPr>
            <a:xfrm>
              <a:off x="5638800" y="533400"/>
              <a:ext cx="304800" cy="228600"/>
            </a:xfrm>
            <a:prstGeom prst="triangle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Isosceles Triangle 87"/>
            <p:cNvSpPr/>
            <p:nvPr/>
          </p:nvSpPr>
          <p:spPr>
            <a:xfrm rot="10800000">
              <a:off x="5638800" y="304800"/>
              <a:ext cx="304800" cy="228600"/>
            </a:xfrm>
            <a:prstGeom prst="triangle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02" name="Straight Connector 101"/>
          <p:cNvCxnSpPr/>
          <p:nvPr/>
        </p:nvCxnSpPr>
        <p:spPr>
          <a:xfrm>
            <a:off x="5943600" y="6096000"/>
            <a:ext cx="5334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16200000" flipH="1">
            <a:off x="4895850" y="5086350"/>
            <a:ext cx="0" cy="20193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104" idx="3"/>
            <a:endCxn id="42" idx="0"/>
          </p:cNvCxnSpPr>
          <p:nvPr/>
        </p:nvCxnSpPr>
        <p:spPr>
          <a:xfrm flipV="1">
            <a:off x="1015663" y="4191000"/>
            <a:ext cx="1460837" cy="22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2514600" y="4191000"/>
            <a:ext cx="228600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131"/>
          <p:cNvGrpSpPr/>
          <p:nvPr/>
        </p:nvGrpSpPr>
        <p:grpSpPr>
          <a:xfrm>
            <a:off x="7010400" y="2209800"/>
            <a:ext cx="2133600" cy="2743200"/>
            <a:chOff x="7010400" y="2209800"/>
            <a:chExt cx="2133600" cy="2743200"/>
          </a:xfrm>
        </p:grpSpPr>
        <p:sp>
          <p:nvSpPr>
            <p:cNvPr id="125" name="Rectangle 124"/>
            <p:cNvSpPr/>
            <p:nvPr/>
          </p:nvSpPr>
          <p:spPr>
            <a:xfrm>
              <a:off x="7543800" y="2209800"/>
              <a:ext cx="1600200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772400" y="2514600"/>
              <a:ext cx="1175578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Backwash </a:t>
              </a:r>
            </a:p>
            <a:p>
              <a:r>
                <a:rPr lang="en-US" dirty="0" smtClean="0"/>
                <a:t>Water:</a:t>
              </a:r>
            </a:p>
            <a:p>
              <a:r>
                <a:rPr lang="en-US" dirty="0" smtClean="0"/>
                <a:t>Confirmed</a:t>
              </a:r>
            </a:p>
            <a:p>
              <a:r>
                <a:rPr lang="en-US" dirty="0" smtClean="0"/>
                <a:t>Quantity</a:t>
              </a:r>
            </a:p>
            <a:p>
              <a:r>
                <a:rPr lang="en-US" dirty="0" smtClean="0"/>
                <a:t>And </a:t>
              </a:r>
            </a:p>
            <a:p>
              <a:r>
                <a:rPr lang="en-US" dirty="0" smtClean="0"/>
                <a:t>Quality</a:t>
              </a:r>
            </a:p>
            <a:p>
              <a:endParaRPr lang="en-US" dirty="0" smtClean="0"/>
            </a:p>
          </p:txBody>
        </p:sp>
        <p:sp>
          <p:nvSpPr>
            <p:cNvPr id="131" name="Left Arrow 130"/>
            <p:cNvSpPr/>
            <p:nvPr/>
          </p:nvSpPr>
          <p:spPr>
            <a:xfrm>
              <a:off x="7010400" y="3124200"/>
              <a:ext cx="457200" cy="381000"/>
            </a:xfrm>
            <a:prstGeom prst="lef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16" grpId="0" animBg="1"/>
      <p:bldP spid="115" grpId="0" animBg="1"/>
      <p:bldP spid="114" grpId="0" animBg="1"/>
      <p:bldP spid="108" grpId="0" animBg="1"/>
      <p:bldP spid="103" grpId="0" animBg="1"/>
      <p:bldP spid="122" grpId="0" animBg="1"/>
      <p:bldP spid="9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Siphon-aided backwash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610253"/>
            <a:ext cx="8003219" cy="1247747"/>
          </a:xfrm>
        </p:spPr>
        <p:txBody>
          <a:bodyPr>
            <a:normAutofit/>
          </a:bodyPr>
          <a:lstStyle/>
          <a:p>
            <a:r>
              <a:rPr lang="en-US" dirty="0" smtClean="0"/>
              <a:t>The siphon allows for less height clearance between the clear well and filter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8121" t="16991" r="11879" b="11316"/>
          <a:stretch>
            <a:fillRect/>
          </a:stretch>
        </p:blipFill>
        <p:spPr bwMode="auto">
          <a:xfrm>
            <a:off x="457200" y="685800"/>
            <a:ext cx="7848600" cy="48939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Foam Filtration: Why use foam instead of sand?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5791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Reduce the amount of water that is wasted during a cleaning cycle.</a:t>
            </a:r>
          </a:p>
          <a:p>
            <a:endParaRPr lang="en-US" dirty="0" smtClean="0"/>
          </a:p>
          <a:p>
            <a:r>
              <a:rPr lang="en-US" dirty="0" smtClean="0"/>
              <a:t>Could be more efficient per unit area in filtration, saving space and ultimately construction costs to implement filtration</a:t>
            </a:r>
          </a:p>
          <a:p>
            <a:endParaRPr lang="en-US" dirty="0"/>
          </a:p>
        </p:txBody>
      </p:sp>
      <p:pic>
        <p:nvPicPr>
          <p:cNvPr id="60420" name="Picture 4" descr="http://www3.imperial.ac.uk/portal/pls/portallive/docs/1/228616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362200"/>
            <a:ext cx="3556640" cy="3276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895346" y="5715000"/>
            <a:ext cx="2258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Magnification of foam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Foam Filtration </a:t>
            </a:r>
            <a:r>
              <a:rPr lang="en-US" dirty="0" err="1" smtClean="0"/>
              <a:t>Subteam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628" y="990600"/>
            <a:ext cx="8691772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Current laboratory experiments test the ability of foam to filter under a variety of conditions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2209800"/>
            <a:ext cx="5573170" cy="43705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/>
              <a:t>	</a:t>
            </a:r>
            <a:r>
              <a:rPr lang="en-US" dirty="0" smtClean="0"/>
              <a:t>Translate lessons learned from research and previous plants into actual plant designs!</a:t>
            </a:r>
            <a:endParaRPr lang="en-US" dirty="0"/>
          </a:p>
        </p:txBody>
      </p:sp>
      <p:pic>
        <p:nvPicPr>
          <p:cNvPr id="21506" name="Picture 2" descr="https://confluence.cornell.edu/download/attachments/114807873/whole_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30" y="3352800"/>
            <a:ext cx="3937370" cy="2954563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>
            <a:off x="4038600" y="4267200"/>
            <a:ext cx="1066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352800"/>
            <a:ext cx="3962399" cy="300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Suggested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Willingness to learn new software: MathCAD and Process Controller</a:t>
            </a:r>
          </a:p>
          <a:p>
            <a:endParaRPr lang="en-US" dirty="0" smtClean="0"/>
          </a:p>
          <a:p>
            <a:r>
              <a:rPr lang="en-US" dirty="0" smtClean="0"/>
              <a:t>Willingness to have flexibility to try new designs and ways of thinking about filtration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Willingness to brainstorm and try new things weekly in the laboratory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Questions?</a:t>
            </a:r>
            <a:endParaRPr lang="en-US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do this?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Automated Design Tool</a:t>
            </a:r>
          </a:p>
          <a:p>
            <a:pPr lvl="1"/>
            <a:r>
              <a:rPr lang="en-US" dirty="0" smtClean="0"/>
              <a:t>Accessible for free to users on the web</a:t>
            </a:r>
          </a:p>
          <a:p>
            <a:pPr lvl="1"/>
            <a:r>
              <a:rPr lang="en-US" dirty="0" smtClean="0"/>
              <a:t>Users enter a few parameters (i.e. water flow rate, materials limitations) and receive a plant design automatically via email in just a few minutes!</a:t>
            </a:r>
          </a:p>
          <a:p>
            <a:pPr lvl="1"/>
            <a:r>
              <a:rPr lang="en-US" dirty="0" smtClean="0"/>
              <a:t>Uses computer code that the design team developed to do this</a:t>
            </a:r>
          </a:p>
          <a:p>
            <a:pPr lvl="1"/>
            <a:r>
              <a:rPr lang="en-US" dirty="0" smtClean="0"/>
              <a:t>We hope that it will greatly expand the implementation of AguaClara plants one day!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30504"/>
            <a:ext cx="8812123" cy="665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the Automated Design Tool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 developed MathCAD code to calculate the important dimensions of the plant (based on fluid mechanics, materials, etc.)</a:t>
            </a:r>
          </a:p>
          <a:p>
            <a:r>
              <a:rPr lang="en-US" dirty="0" smtClean="0"/>
              <a:t>Students also developed code for AutoCAD that then draws the plants based on these dimensions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95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What will you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Work alone or in small </a:t>
            </a:r>
          </a:p>
          <a:p>
            <a:pPr>
              <a:buNone/>
            </a:pPr>
            <a:r>
              <a:rPr lang="en-US" dirty="0" smtClean="0"/>
              <a:t>teams (depending on your </a:t>
            </a:r>
          </a:p>
          <a:p>
            <a:pPr>
              <a:buNone/>
            </a:pPr>
            <a:r>
              <a:rPr lang="en-US" dirty="0" smtClean="0"/>
              <a:t>preference)</a:t>
            </a:r>
          </a:p>
          <a:p>
            <a:r>
              <a:rPr lang="en-US" dirty="0" smtClean="0"/>
              <a:t>Update the code for one component of the plant based on new things we learn, errors we find, etc.</a:t>
            </a:r>
          </a:p>
          <a:p>
            <a:r>
              <a:rPr lang="en-US" dirty="0" smtClean="0"/>
              <a:t>Other potential tasks include:</a:t>
            </a:r>
          </a:p>
          <a:p>
            <a:pPr lvl="1"/>
            <a:r>
              <a:rPr lang="en-US" dirty="0" smtClean="0"/>
              <a:t>Documentation manual describing design</a:t>
            </a:r>
          </a:p>
          <a:p>
            <a:pPr lvl="1"/>
            <a:r>
              <a:rPr lang="en-US" dirty="0" smtClean="0"/>
              <a:t>Materials List including dimensions of all materials used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5334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</TotalTime>
  <Words>1479</Words>
  <Application>Microsoft Office PowerPoint</Application>
  <PresentationFormat>On-screen Show (4:3)</PresentationFormat>
  <Paragraphs>327</Paragraphs>
  <Slides>51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Office Theme</vt:lpstr>
      <vt:lpstr>Equation</vt:lpstr>
      <vt:lpstr>Research and Design Options</vt:lpstr>
      <vt:lpstr>Our Objectives</vt:lpstr>
      <vt:lpstr>Tips on Choosing a Team</vt:lpstr>
      <vt:lpstr>Slide 4</vt:lpstr>
      <vt:lpstr>What do we do?</vt:lpstr>
      <vt:lpstr>How do we do this?</vt:lpstr>
      <vt:lpstr>Slide 7</vt:lpstr>
      <vt:lpstr>How does the Automated Design Tool Work?</vt:lpstr>
      <vt:lpstr>What will you do?</vt:lpstr>
      <vt:lpstr>Design Team Skills</vt:lpstr>
      <vt:lpstr>Conclusions</vt:lpstr>
      <vt:lpstr>Research Teams</vt:lpstr>
      <vt:lpstr>Slide 13</vt:lpstr>
      <vt:lpstr>Dose Controller</vt:lpstr>
      <vt:lpstr>Slide 15</vt:lpstr>
      <vt:lpstr>Slide 16</vt:lpstr>
      <vt:lpstr>And…</vt:lpstr>
      <vt:lpstr>ANC CONTROL TEAM </vt:lpstr>
      <vt:lpstr>Alkalinity</vt:lpstr>
      <vt:lpstr>ANC Problem Overview</vt:lpstr>
      <vt:lpstr>Objective</vt:lpstr>
      <vt:lpstr>Experimental Apparatus</vt:lpstr>
      <vt:lpstr>CHALLENGES</vt:lpstr>
      <vt:lpstr>SKILLS FOR FUTURE TEAM MEMBERS</vt:lpstr>
      <vt:lpstr>Inlet Manifold Research</vt:lpstr>
      <vt:lpstr>Reasons to start this research</vt:lpstr>
      <vt:lpstr>Current Design </vt:lpstr>
      <vt:lpstr>Objectives</vt:lpstr>
      <vt:lpstr>Lab configuration</vt:lpstr>
      <vt:lpstr>Acoustic Doppler Velocimetry Set up</vt:lpstr>
      <vt:lpstr>Example Results</vt:lpstr>
      <vt:lpstr>Suggested background</vt:lpstr>
      <vt:lpstr>              PLATE SETTLER SPACING</vt:lpstr>
      <vt:lpstr>What are Plate Settlers?</vt:lpstr>
      <vt:lpstr>What we do:</vt:lpstr>
      <vt:lpstr>The setup:</vt:lpstr>
      <vt:lpstr>A Peek at What we do</vt:lpstr>
      <vt:lpstr>Interested?</vt:lpstr>
      <vt:lpstr>Filtration Team</vt:lpstr>
      <vt:lpstr>What is Filtration?</vt:lpstr>
      <vt:lpstr>Slide 41</vt:lpstr>
      <vt:lpstr>Slide 42</vt:lpstr>
      <vt:lpstr>Why do we want filtration for AguaClara?</vt:lpstr>
      <vt:lpstr>Central Tenets of Research</vt:lpstr>
      <vt:lpstr>What is a major challenge for filtration?</vt:lpstr>
      <vt:lpstr>Clear Well Backwashing</vt:lpstr>
      <vt:lpstr>Siphon-aided backwash</vt:lpstr>
      <vt:lpstr>Foam Filtration: Why use foam instead of sand?</vt:lpstr>
      <vt:lpstr>Foam Filtration Subteam</vt:lpstr>
      <vt:lpstr>Suggested background</vt:lpstr>
      <vt:lpstr>Questions?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and Design Options</dc:title>
  <dc:creator>mwh65</dc:creator>
  <cp:lastModifiedBy>mwh65</cp:lastModifiedBy>
  <cp:revision>21</cp:revision>
  <dcterms:created xsi:type="dcterms:W3CDTF">2010-05-03T13:28:47Z</dcterms:created>
  <dcterms:modified xsi:type="dcterms:W3CDTF">2010-05-04T13:38:38Z</dcterms:modified>
</cp:coreProperties>
</file>