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Override3.xml" ContentType="application/vnd.openxmlformats-officedocument.themeOverride+xml"/>
  <Override PartName="/ppt/theme/themeOverride4.xml" ContentType="application/vnd.openxmlformats-officedocument.themeOverr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89" r:id="rId2"/>
    <p:sldId id="290" r:id="rId3"/>
    <p:sldId id="291" r:id="rId4"/>
    <p:sldId id="292" r:id="rId5"/>
    <p:sldId id="293" r:id="rId6"/>
    <p:sldId id="294" r:id="rId7"/>
    <p:sldId id="295" r:id="rId8"/>
    <p:sldId id="277" r:id="rId9"/>
    <p:sldId id="278" r:id="rId10"/>
    <p:sldId id="279" r:id="rId11"/>
    <p:sldId id="280" r:id="rId12"/>
    <p:sldId id="281" r:id="rId13"/>
    <p:sldId id="282" r:id="rId14"/>
    <p:sldId id="283" r:id="rId15"/>
    <p:sldId id="284" r:id="rId16"/>
    <p:sldId id="285" r:id="rId17"/>
    <p:sldId id="286" r:id="rId18"/>
    <p:sldId id="287" r:id="rId19"/>
    <p:sldId id="288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1188" y="-4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  <a:cs typeface="ヒラギノ角ゴ Pro W3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4A19D4E8-26FE-48FB-BE3E-9ABA4937E03B}" type="datetime1">
              <a:rPr lang="fr-FR"/>
              <a:pPr/>
              <a:t>17/05/2010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charset="0"/>
                <a:cs typeface="ヒラギノ角ゴ Pro W3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4E2BB70D-A973-4A7F-BEF2-B6514F80979D}" type="slidenum">
              <a:rPr lang="fr-FR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ヒラギノ角ゴ Pro W3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"/>
          <p:cNvSpPr>
            <a:spLocks noChangeArrowheads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Rectangle 2"/>
          <p:cNvSpPr>
            <a:spLocks noChangeArrowheads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/>
            <a:r>
              <a:rPr lang="en-US" sz="1600" smtClean="0">
                <a:solidFill>
                  <a:srgbClr val="FFFFFF"/>
                </a:solidFill>
                <a:latin typeface="Lucida Grande" charset="0"/>
                <a:sym typeface="Lucida Grande" charset="0"/>
              </a:rPr>
              <a:t>100 NTU experiement @ 1</a:t>
            </a:r>
            <a:r>
              <a:rPr lang="en-US" sz="1600" baseline="30000" smtClean="0">
                <a:solidFill>
                  <a:srgbClr val="FFFFFF"/>
                </a:solidFill>
                <a:latin typeface="Lucida Grande" charset="0"/>
                <a:sym typeface="Lucida Grande" charset="0"/>
              </a:rPr>
              <a:t>st</a:t>
            </a:r>
            <a:r>
              <a:rPr lang="en-US" sz="1600" smtClean="0">
                <a:solidFill>
                  <a:srgbClr val="FFFFFF"/>
                </a:solidFill>
                <a:latin typeface="Lucida Grande" charset="0"/>
                <a:sym typeface="Lucida Grande" charset="0"/>
              </a:rPr>
              <a:t> flocculator length.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riangle rectangle 10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rgbClr val="FFFFFF"/>
              </a:solidFill>
              <a:ea typeface="ヒラギノ角ゴ Pro W3" charset="-128"/>
              <a:cs typeface="ヒラギノ角ゴ Pro W3" charset="-128"/>
            </a:endParaRPr>
          </a:p>
        </p:txBody>
      </p:sp>
      <p:grpSp>
        <p:nvGrpSpPr>
          <p:cNvPr id="5" name="Grouper 15"/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6" name="Forme libre 16"/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>
                <a:latin typeface="Lucida Sans Unicode" charset="0"/>
                <a:cs typeface="ヒラギノ角ゴ Pro W3" charset="-128"/>
              </a:endParaRPr>
            </a:p>
          </p:txBody>
        </p:sp>
        <p:sp>
          <p:nvSpPr>
            <p:cNvPr id="7" name="Forme libre 18"/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fr-FR">
                <a:latin typeface="Lucida Sans Unicode" charset="0"/>
                <a:cs typeface="ヒラギノ角ゴ Pro W3" charset="-128"/>
              </a:endParaRPr>
            </a:p>
          </p:txBody>
        </p:sp>
        <p:sp>
          <p:nvSpPr>
            <p:cNvPr id="8" name="Forme libre 19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solidFill>
                  <a:srgbClr val="FFFFFF"/>
                </a:solidFill>
                <a:ea typeface="ヒラギノ角ゴ Pro W3" charset="-128"/>
                <a:cs typeface="ヒラギノ角ゴ Pro W3" charset="-128"/>
              </a:endParaRPr>
            </a:p>
          </p:txBody>
        </p:sp>
        <p:cxnSp>
          <p:nvCxnSpPr>
            <p:cNvPr id="10" name="Connecteur droit 20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fr-FR" smtClean="0"/>
              <a:t>Cliquez pour modifier le style des sous-titres du masque</a:t>
            </a:r>
            <a:endParaRPr lang="en-US"/>
          </a:p>
        </p:txBody>
      </p:sp>
      <p:sp>
        <p:nvSpPr>
          <p:cNvPr id="11" name="Espace réservé de la date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09BA2D3-DC4F-4961-A79C-F570599B0580}" type="datetime1">
              <a:rPr lang="en-US"/>
              <a:pPr/>
              <a:t>5/17/2010</a:t>
            </a:fld>
            <a:endParaRPr lang="en-US"/>
          </a:p>
        </p:txBody>
      </p:sp>
      <p:sp>
        <p:nvSpPr>
          <p:cNvPr id="12" name="Espace réservé du pied de page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E8F0F4"/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3" name="Espace réservé du numéro de diapositiv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EAFEC7E-9322-4C2F-9F63-B05F1C546F7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E71129E-CF26-41BA-AA4A-2DAEA642BAEA}" type="datetime1">
              <a:rPr lang="en-US"/>
              <a:pPr/>
              <a:t>5/17/2010</a:t>
            </a:fld>
            <a:endParaRPr lang="en-US"/>
          </a:p>
        </p:txBody>
      </p:sp>
      <p:sp>
        <p:nvSpPr>
          <p:cNvPr id="5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88C004-59AA-4897-AA4A-E792017A3AF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2931D8E-D354-4130-8D9E-8296834042F7}" type="datetime1">
              <a:rPr lang="en-US"/>
              <a:pPr/>
              <a:t>5/17/2010</a:t>
            </a:fld>
            <a:endParaRPr lang="en-US"/>
          </a:p>
        </p:txBody>
      </p:sp>
      <p:sp>
        <p:nvSpPr>
          <p:cNvPr id="5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5C7A2A-1F4B-49AE-93EA-6A4299BFF2A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4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A5F4750-E787-4B38-A6DF-F0D9DAFABACA}" type="datetime1">
              <a:rPr lang="en-US"/>
              <a:pPr/>
              <a:t>5/17/2010</a:t>
            </a:fld>
            <a:endParaRPr lang="en-US"/>
          </a:p>
        </p:txBody>
      </p:sp>
      <p:sp>
        <p:nvSpPr>
          <p:cNvPr id="5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AB5D57-4066-473A-8251-476CAAF737C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3"/>
          <p:cNvSpPr>
            <a:spLocks noChangeArrowheads="1"/>
          </p:cNvSpPr>
          <p:nvPr/>
        </p:nvSpPr>
        <p:spPr bwMode="auto"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rotWithShape="1">
            <a:gsLst>
              <a:gs pos="0">
                <a:srgbClr val="7FC4DD"/>
              </a:gs>
              <a:gs pos="28000">
                <a:srgbClr val="50B8DA"/>
              </a:gs>
              <a:gs pos="100000">
                <a:srgbClr val="1389A6"/>
              </a:gs>
            </a:gsLst>
            <a:lin ang="5400000"/>
          </a:gradFill>
          <a:ln w="3175" cap="rnd">
            <a:solidFill>
              <a:srgbClr val="1E768C"/>
            </a:solidFill>
            <a:miter lim="800000"/>
            <a:headEnd/>
            <a:tailEnd/>
          </a:ln>
          <a:effectLst>
            <a:outerShdw dist="25400" dir="5400000" rotWithShape="0">
              <a:srgbClr val="808080">
                <a:alpha val="45999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fr-FR">
              <a:solidFill>
                <a:srgbClr val="FFFFFF"/>
              </a:solidFill>
              <a:latin typeface="+mn-lt"/>
              <a:cs typeface="ヒラギノ角ゴ Pro W3" charset="-128"/>
            </a:endParaRPr>
          </a:p>
        </p:txBody>
      </p:sp>
      <p:sp>
        <p:nvSpPr>
          <p:cNvPr id="5" name="Chevron 4"/>
          <p:cNvSpPr>
            <a:spLocks noChangeArrowheads="1"/>
          </p:cNvSpPr>
          <p:nvPr/>
        </p:nvSpPr>
        <p:spPr bwMode="auto"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rotWithShape="1">
            <a:gsLst>
              <a:gs pos="0">
                <a:srgbClr val="7FC4DD"/>
              </a:gs>
              <a:gs pos="28000">
                <a:srgbClr val="50B8DA"/>
              </a:gs>
              <a:gs pos="100000">
                <a:srgbClr val="1389A6"/>
              </a:gs>
            </a:gsLst>
            <a:lin ang="5400000"/>
          </a:gradFill>
          <a:ln w="3175" cap="rnd">
            <a:solidFill>
              <a:srgbClr val="1E768C"/>
            </a:solidFill>
            <a:miter lim="800000"/>
            <a:headEnd/>
            <a:tailEnd/>
          </a:ln>
          <a:effectLst>
            <a:outerShdw dist="25400" dir="5400000" rotWithShape="0">
              <a:srgbClr val="808080">
                <a:alpha val="45999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fr-FR">
              <a:solidFill>
                <a:srgbClr val="FFFFFF"/>
              </a:solidFill>
              <a:latin typeface="+mn-lt"/>
              <a:cs typeface="ヒラギノ角ゴ Pro W3" charset="-128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31CD948-96C4-4354-9C08-389681CC8E1B}" type="datetime1">
              <a:rPr lang="en-US"/>
              <a:pPr/>
              <a:t>5/17/2010</a:t>
            </a:fld>
            <a:endParaRPr lang="en-US"/>
          </a:p>
        </p:txBody>
      </p:sp>
      <p:sp>
        <p:nvSpPr>
          <p:cNvPr id="7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E331D3-C749-41DD-ADC5-5AC7F55B0E57}" type="slidenum">
              <a:rPr lang="en-US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8" name="Titr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7F3AA8C-5F69-4272-ABC3-B29A77E1C4A5}" type="datetime1">
              <a:rPr lang="en-US"/>
              <a:pPr/>
              <a:t>5/17/2010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1EDFC7-835E-460E-A9BD-C6598267FA79}" type="slidenum">
              <a:rPr lang="en-US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E2AAC1B-DD3F-4401-8D27-A9D3E69A26EE}" type="datetime1">
              <a:rPr lang="en-US"/>
              <a:pPr/>
              <a:t>5/17/2010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832DDD-CCEC-4A0B-BF05-173E44D3BE4D}" type="slidenum">
              <a:rPr lang="en-US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0CF68E4-342C-4F16-AE22-5F6E07DFE1F4}" type="datetime1">
              <a:rPr lang="en-US"/>
              <a:pPr/>
              <a:t>5/17/2010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EED6EA-FAFF-4053-A131-AF50FF56CBC9}" type="slidenum">
              <a:rPr lang="en-US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43CFB70-D405-4ECD-A843-33AEB56B95E0}" type="datetime1">
              <a:rPr lang="en-US"/>
              <a:pPr/>
              <a:t>5/17/2010</a:t>
            </a:fld>
            <a:endParaRPr lang="en-US"/>
          </a:p>
        </p:txBody>
      </p:sp>
      <p:sp>
        <p:nvSpPr>
          <p:cNvPr id="3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E5A191-1710-42A2-BB60-EEF64355F38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</a:lstStyle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79FB047-20A1-4835-AD67-C78D7E816455}" type="datetime1">
              <a:rPr lang="en-US"/>
              <a:pPr/>
              <a:t>5/17/2010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F31109-0175-4FF5-8D2D-79CD43EFC1D2}" type="slidenum">
              <a:rPr lang="en-US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rme libre 10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>
              <a:latin typeface="Lucida Sans Unicode" charset="0"/>
              <a:cs typeface="ヒラギノ角ゴ Pro W3" charset="-128"/>
            </a:endParaRPr>
          </a:p>
        </p:txBody>
      </p:sp>
      <p:sp>
        <p:nvSpPr>
          <p:cNvPr id="6" name="Forme libre 15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>
              <a:latin typeface="Lucida Sans Unicode" charset="0"/>
              <a:cs typeface="ヒラギノ角ゴ Pro W3" charset="-128"/>
            </a:endParaRPr>
          </a:p>
        </p:txBody>
      </p:sp>
      <p:sp>
        <p:nvSpPr>
          <p:cNvPr id="7" name="Triangle rectangle 16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rgbClr val="FFFFFF"/>
              </a:solidFill>
              <a:ea typeface="ヒラギノ角ゴ Pro W3" charset="-128"/>
              <a:cs typeface="ヒラギノ角ゴ Pro W3" charset="-128"/>
            </a:endParaRPr>
          </a:p>
        </p:txBody>
      </p:sp>
      <p:cxnSp>
        <p:nvCxnSpPr>
          <p:cNvPr id="8" name="Connecteur droit 18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hevron 8"/>
          <p:cNvSpPr>
            <a:spLocks noChangeArrowheads="1"/>
          </p:cNvSpPr>
          <p:nvPr/>
        </p:nvSpPr>
        <p:spPr bwMode="auto"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rotWithShape="1">
            <a:gsLst>
              <a:gs pos="0">
                <a:srgbClr val="7FC4DD"/>
              </a:gs>
              <a:gs pos="28000">
                <a:srgbClr val="50B8DA"/>
              </a:gs>
              <a:gs pos="100000">
                <a:srgbClr val="1389A6"/>
              </a:gs>
            </a:gsLst>
            <a:lin ang="5400000"/>
          </a:gradFill>
          <a:ln w="3175" cap="rnd">
            <a:solidFill>
              <a:srgbClr val="1E768C"/>
            </a:solidFill>
            <a:miter lim="800000"/>
            <a:headEnd/>
            <a:tailEnd/>
          </a:ln>
          <a:effectLst>
            <a:outerShdw dist="25400" dir="5400000" rotWithShape="0">
              <a:srgbClr val="808080">
                <a:alpha val="45999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fr-FR">
              <a:solidFill>
                <a:srgbClr val="FFFFFF"/>
              </a:solidFill>
              <a:latin typeface="+mn-lt"/>
              <a:cs typeface="ヒラギノ角ゴ Pro W3" charset="-128"/>
            </a:endParaRPr>
          </a:p>
        </p:txBody>
      </p:sp>
      <p:sp>
        <p:nvSpPr>
          <p:cNvPr id="10" name="Chevron 9"/>
          <p:cNvSpPr>
            <a:spLocks noChangeArrowheads="1"/>
          </p:cNvSpPr>
          <p:nvPr/>
        </p:nvSpPr>
        <p:spPr bwMode="auto"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rotWithShape="1">
            <a:gsLst>
              <a:gs pos="0">
                <a:srgbClr val="7FC4DD"/>
              </a:gs>
              <a:gs pos="28000">
                <a:srgbClr val="50B8DA"/>
              </a:gs>
              <a:gs pos="100000">
                <a:srgbClr val="1389A6"/>
              </a:gs>
            </a:gsLst>
            <a:lin ang="5400000"/>
          </a:gradFill>
          <a:ln w="3175" cap="rnd">
            <a:solidFill>
              <a:srgbClr val="1E768C"/>
            </a:solidFill>
            <a:miter lim="800000"/>
            <a:headEnd/>
            <a:tailEnd/>
          </a:ln>
          <a:effectLst>
            <a:outerShdw dist="25400" dir="5400000" rotWithShape="0">
              <a:srgbClr val="808080">
                <a:alpha val="45999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fr-FR">
              <a:solidFill>
                <a:srgbClr val="FFFFFF"/>
              </a:solidFill>
              <a:latin typeface="+mn-lt"/>
              <a:cs typeface="ヒラギノ角ゴ Pro W3" charset="-128"/>
            </a:endParaRP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fr-FR" noProof="0" smtClean="0"/>
              <a:t>Cliquez sur l'icône pour ajouter une image</a:t>
            </a:r>
            <a:endParaRPr lang="en-US" noProof="0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</a:lstStyle>
          <a:p>
            <a:r>
              <a:rPr lang="fr-FR" smtClean="0"/>
              <a:t>Cliquez et modifiez le titre</a:t>
            </a:r>
            <a:endParaRPr lang="en-US"/>
          </a:p>
        </p:txBody>
      </p:sp>
      <p:sp>
        <p:nvSpPr>
          <p:cNvPr id="11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5B741DC-28DC-4347-A385-4A000A3EE792}" type="datetime1">
              <a:rPr lang="en-US"/>
              <a:pPr/>
              <a:t>5/17/2010</a:t>
            </a:fld>
            <a:endParaRPr lang="en-US"/>
          </a:p>
        </p:txBody>
      </p:sp>
      <p:sp>
        <p:nvSpPr>
          <p:cNvPr id="12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3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D2A8ED-7366-499E-BB60-D93E5D916DBC}" type="slidenum">
              <a:rPr lang="en-US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e libre 12"/>
          <p:cNvSpPr>
            <a:spLocks/>
          </p:cNvSpPr>
          <p:nvPr/>
        </p:nvSpPr>
        <p:spPr bwMode="auto">
          <a:xfrm>
            <a:off x="715963" y="5002213"/>
            <a:ext cx="3802062" cy="14430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>
              <a:latin typeface="Lucida Sans Unicode" charset="0"/>
              <a:cs typeface="ヒラギノ角ゴ Pro W3" charset="-128"/>
            </a:endParaRPr>
          </a:p>
        </p:txBody>
      </p:sp>
      <p:sp>
        <p:nvSpPr>
          <p:cNvPr id="12" name="Forme libre 11"/>
          <p:cNvSpPr>
            <a:spLocks/>
          </p:cNvSpPr>
          <p:nvPr/>
        </p:nvSpPr>
        <p:spPr bwMode="auto">
          <a:xfrm>
            <a:off x="-53975" y="5784850"/>
            <a:ext cx="380206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>
              <a:latin typeface="Lucida Sans Unicode" charset="0"/>
              <a:cs typeface="ヒラギノ角ゴ Pro W3" charset="-128"/>
            </a:endParaRPr>
          </a:p>
        </p:txBody>
      </p:sp>
      <p:sp>
        <p:nvSpPr>
          <p:cNvPr id="14" name="Triangle rect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>
              <a:solidFill>
                <a:srgbClr val="FFFFFF"/>
              </a:solidFill>
              <a:ea typeface="ヒラギノ角ゴ Pro W3" charset="-128"/>
              <a:cs typeface="ヒラギノ角ゴ Pro W3" charset="-128"/>
            </a:endParaRPr>
          </a:p>
        </p:txBody>
      </p:sp>
      <p:cxnSp>
        <p:nvCxnSpPr>
          <p:cNvPr id="15" name="Connecteur droit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ce réservé du titre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r-FR" smtClean="0"/>
              <a:t>Cliquez et modifiez le titre</a:t>
            </a:r>
            <a:endParaRPr lang="en-US" smtClean="0"/>
          </a:p>
        </p:txBody>
      </p:sp>
      <p:sp>
        <p:nvSpPr>
          <p:cNvPr id="1033" name="Espace réservé du texte 29"/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smtClean="0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000">
                <a:latin typeface="Lucida Sans Unicode" pitchFamily="34" charset="0"/>
              </a:defRPr>
            </a:lvl1pPr>
          </a:lstStyle>
          <a:p>
            <a:fld id="{E233E26B-8342-4F5B-B1A0-F23ED7F258C9}" type="datetime1">
              <a:rPr lang="en-US"/>
              <a:pPr/>
              <a:t>5/17/2010</a:t>
            </a:fld>
            <a:endParaRPr lang="en-US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Lucida Sans Unicode" charset="0"/>
                <a:cs typeface="ヒラギノ角ゴ Pro W3" charset="-128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Lucida Sans Unicode" pitchFamily="34" charset="0"/>
              </a:defRPr>
            </a:lvl1pPr>
          </a:lstStyle>
          <a:p>
            <a:fld id="{2EC053F4-9BB1-4212-BE5A-2FD11C562561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1" r:id="rId2"/>
    <p:sldLayoutId id="2147483726" r:id="rId3"/>
    <p:sldLayoutId id="2147483727" r:id="rId4"/>
    <p:sldLayoutId id="2147483728" r:id="rId5"/>
    <p:sldLayoutId id="2147483729" r:id="rId6"/>
    <p:sldLayoutId id="2147483722" r:id="rId7"/>
    <p:sldLayoutId id="2147483730" r:id="rId8"/>
    <p:sldLayoutId id="2147483731" r:id="rId9"/>
    <p:sldLayoutId id="2147483723" r:id="rId10"/>
    <p:sldLayoutId id="214748372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ヒラギノ角ゴ Pro W3" charset="-128"/>
          <a:cs typeface="ヒラギノ角ゴ Pro W3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charset="0"/>
          <a:ea typeface="ヒラギノ角ゴ Pro W3" charset="-128"/>
          <a:cs typeface="ヒラギノ角ゴ Pro W3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charset="0"/>
          <a:ea typeface="ヒラギノ角ゴ Pro W3" charset="-128"/>
          <a:cs typeface="ヒラギノ角ゴ Pro W3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charset="0"/>
          <a:ea typeface="ヒラギノ角ゴ Pro W3" charset="-128"/>
          <a:cs typeface="ヒラギノ角ゴ Pro W3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charset="0"/>
          <a:ea typeface="ヒラギノ角ゴ Pro W3" charset="-128"/>
          <a:cs typeface="ヒラギノ角ゴ Pro W3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charset="0"/>
          <a:ea typeface="ヒラギノ角ゴ Pro W3" charset="-128"/>
          <a:cs typeface="ヒラギノ角ゴ Pro W3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charset="0"/>
          <a:ea typeface="ヒラギノ角ゴ Pro W3" charset="-128"/>
          <a:cs typeface="ヒラギノ角ゴ Pro W3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charset="0"/>
          <a:ea typeface="ヒラギノ角ゴ Pro W3" charset="-128"/>
          <a:cs typeface="ヒラギノ角ゴ Pro W3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charset="0"/>
          <a:ea typeface="ヒラギノ角ゴ Pro W3" charset="-128"/>
          <a:cs typeface="ヒラギノ角ゴ Pro W3" charset="-128"/>
        </a:defRPr>
      </a:lvl9pPr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ヒラギノ角ゴ Pro W3" charset="-128"/>
          <a:cs typeface="ヒラギノ角ゴ Pro W3" charset="-128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ヒラギノ角ゴ Pro W3" charset="-128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kern="1200">
          <a:solidFill>
            <a:schemeClr val="tx1"/>
          </a:solidFill>
          <a:latin typeface="+mn-lt"/>
          <a:ea typeface="ヒラギノ角ゴ Pro W3" charset="-128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dirty="0" smtClean="0"/>
              <a:t>Tube Floc - </a:t>
            </a:r>
            <a:r>
              <a:rPr lang="fr-FR" dirty="0" err="1" smtClean="0"/>
              <a:t>Teach</a:t>
            </a:r>
            <a:r>
              <a:rPr lang="fr-FR" dirty="0" smtClean="0"/>
              <a:t> in</a:t>
            </a:r>
            <a:br>
              <a:rPr lang="fr-FR" dirty="0" smtClean="0"/>
            </a:br>
            <a:endParaRPr lang="fr-FR" dirty="0"/>
          </a:p>
        </p:txBody>
      </p:sp>
      <p:sp>
        <p:nvSpPr>
          <p:cNvPr id="14339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378075" y="3703638"/>
            <a:ext cx="2582863" cy="1462087"/>
          </a:xfrm>
        </p:spPr>
        <p:txBody>
          <a:bodyPr/>
          <a:lstStyle/>
          <a:p>
            <a:pPr marR="0" eaLnBrk="1" hangingPunct="1"/>
            <a:r>
              <a:rPr lang="en-US" smtClean="0"/>
              <a:t>Tami Chung</a:t>
            </a:r>
          </a:p>
          <a:p>
            <a:pPr marR="0" eaLnBrk="1" hangingPunct="1"/>
            <a:r>
              <a:rPr lang="en-US" smtClean="0"/>
              <a:t>Sophie Bernat</a:t>
            </a:r>
          </a:p>
        </p:txBody>
      </p:sp>
      <p:sp>
        <p:nvSpPr>
          <p:cNvPr id="14340" name="ZoneTexte 7"/>
          <p:cNvSpPr txBox="1">
            <a:spLocks noChangeArrowheads="1"/>
          </p:cNvSpPr>
          <p:nvPr/>
        </p:nvSpPr>
        <p:spPr bwMode="auto">
          <a:xfrm>
            <a:off x="5875338" y="3703638"/>
            <a:ext cx="24003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296" tIns="41148" rIns="82296" bIns="41148">
            <a:spAutoFit/>
          </a:bodyPr>
          <a:lstStyle/>
          <a:p>
            <a:r>
              <a:rPr lang="fr-FR" sz="2700">
                <a:solidFill>
                  <a:schemeClr val="tx2"/>
                </a:solidFill>
                <a:latin typeface="Lucida Sans Unicode" pitchFamily="34" charset="0"/>
              </a:rPr>
              <a:t>Alex O’Connel</a:t>
            </a:r>
          </a:p>
          <a:p>
            <a:r>
              <a:rPr lang="fr-FR" sz="2700">
                <a:solidFill>
                  <a:schemeClr val="tx2"/>
                </a:solidFill>
                <a:latin typeface="Lucida Sans Unicode" pitchFamily="34" charset="0"/>
              </a:rPr>
              <a:t>Dali Sun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Text Box 5"/>
          <p:cNvSpPr txBox="1">
            <a:spLocks noChangeArrowheads="1"/>
          </p:cNvSpPr>
          <p:nvPr/>
        </p:nvSpPr>
        <p:spPr bwMode="auto">
          <a:xfrm>
            <a:off x="6745288" y="1036638"/>
            <a:ext cx="2054225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95000"/>
              </a:lnSpc>
            </a:pPr>
            <a:r>
              <a:rPr lang="en-US" b="1">
                <a:solidFill>
                  <a:srgbClr val="FFFFFF"/>
                </a:solidFill>
              </a:rPr>
              <a:t>Alum Stock Bucket</a:t>
            </a:r>
          </a:p>
        </p:txBody>
      </p:sp>
      <p:pic>
        <p:nvPicPr>
          <p:cNvPr id="23556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23163" y="1285875"/>
            <a:ext cx="563562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7" name="Text Box 7"/>
          <p:cNvSpPr txBox="1">
            <a:spLocks noChangeArrowheads="1"/>
          </p:cNvSpPr>
          <p:nvPr/>
        </p:nvSpPr>
        <p:spPr bwMode="auto">
          <a:xfrm>
            <a:off x="2401888" y="808038"/>
            <a:ext cx="1292225" cy="26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95000"/>
              </a:lnSpc>
            </a:pPr>
            <a:r>
              <a:rPr lang="en-US" b="1">
                <a:solidFill>
                  <a:srgbClr val="FFFFFF"/>
                </a:solidFill>
              </a:rPr>
              <a:t>Alum Pump</a:t>
            </a:r>
          </a:p>
        </p:txBody>
      </p:sp>
      <p:pic>
        <p:nvPicPr>
          <p:cNvPr id="23558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875" y="971550"/>
            <a:ext cx="1163638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9" name="Text Box 9"/>
          <p:cNvSpPr txBox="1">
            <a:spLocks noChangeArrowheads="1"/>
          </p:cNvSpPr>
          <p:nvPr/>
        </p:nvSpPr>
        <p:spPr bwMode="auto">
          <a:xfrm>
            <a:off x="4916488" y="2789238"/>
            <a:ext cx="1825625" cy="52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95000"/>
              </a:lnSpc>
            </a:pPr>
            <a:r>
              <a:rPr lang="en-US" b="1">
                <a:solidFill>
                  <a:srgbClr val="FFFFFF"/>
                </a:solidFill>
              </a:rPr>
              <a:t>Raw Water Pump</a:t>
            </a:r>
          </a:p>
        </p:txBody>
      </p:sp>
      <p:sp>
        <p:nvSpPr>
          <p:cNvPr id="23560" name="Text Box 10"/>
          <p:cNvSpPr txBox="1">
            <a:spLocks noChangeArrowheads="1"/>
          </p:cNvSpPr>
          <p:nvPr/>
        </p:nvSpPr>
        <p:spPr bwMode="auto">
          <a:xfrm>
            <a:off x="39688" y="1874838"/>
            <a:ext cx="1560512" cy="52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b="1">
                <a:solidFill>
                  <a:srgbClr val="FFFFFF"/>
                </a:solidFill>
              </a:rPr>
              <a:t>Influent Turbidimeter</a:t>
            </a:r>
          </a:p>
        </p:txBody>
      </p:sp>
      <p:pic>
        <p:nvPicPr>
          <p:cNvPr id="23561" name="Picture 1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04875" y="2419350"/>
            <a:ext cx="858838" cy="34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Text Box 5"/>
          <p:cNvSpPr txBox="1">
            <a:spLocks noChangeArrowheads="1"/>
          </p:cNvSpPr>
          <p:nvPr/>
        </p:nvSpPr>
        <p:spPr bwMode="auto">
          <a:xfrm>
            <a:off x="1182688" y="350838"/>
            <a:ext cx="2816225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95000"/>
              </a:lnSpc>
            </a:pPr>
            <a:r>
              <a:rPr lang="en-US" sz="2400" b="1">
                <a:solidFill>
                  <a:srgbClr val="FFFFFF"/>
                </a:solidFill>
              </a:rPr>
              <a:t>Tube Flocculator</a:t>
            </a:r>
          </a:p>
        </p:txBody>
      </p:sp>
      <p:sp>
        <p:nvSpPr>
          <p:cNvPr id="24580" name="Text Box 6"/>
          <p:cNvSpPr txBox="1">
            <a:spLocks noChangeArrowheads="1"/>
          </p:cNvSpPr>
          <p:nvPr/>
        </p:nvSpPr>
        <p:spPr bwMode="auto">
          <a:xfrm>
            <a:off x="725488" y="5683250"/>
            <a:ext cx="3502025" cy="1055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lvl="1" indent="-307975">
              <a:lnSpc>
                <a:spcPct val="95000"/>
              </a:lnSpc>
              <a:buClr>
                <a:srgbClr val="FFFFFF"/>
              </a:buClr>
              <a:buSzPct val="100000"/>
              <a:buFontTx/>
              <a:buChar char="•"/>
            </a:pPr>
            <a:r>
              <a:rPr lang="en-US">
                <a:solidFill>
                  <a:srgbClr val="FFFFFF"/>
                </a:solidFill>
              </a:rPr>
              <a:t>Can be run at three different lengths depending on the number of tubes used (2796 cm, 5592 cm, and 8388 cm)</a:t>
            </a:r>
          </a:p>
        </p:txBody>
      </p:sp>
      <p:pic>
        <p:nvPicPr>
          <p:cNvPr id="24581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00175" y="3419475"/>
            <a:ext cx="295275" cy="223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65288" y="3036888"/>
            <a:ext cx="3221037" cy="261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3" name="Picture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65288" y="4476750"/>
            <a:ext cx="2916237" cy="118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293688"/>
            <a:ext cx="4687888" cy="6259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Text Box 5"/>
          <p:cNvSpPr txBox="1">
            <a:spLocks noChangeArrowheads="1"/>
          </p:cNvSpPr>
          <p:nvPr/>
        </p:nvSpPr>
        <p:spPr bwMode="auto">
          <a:xfrm>
            <a:off x="573088" y="654050"/>
            <a:ext cx="1444625" cy="265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b="1">
                <a:solidFill>
                  <a:srgbClr val="000000"/>
                </a:solidFill>
              </a:rPr>
              <a:t>Ball Valve</a:t>
            </a:r>
          </a:p>
        </p:txBody>
      </p:sp>
      <p:pic>
        <p:nvPicPr>
          <p:cNvPr id="25604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71675" y="893763"/>
            <a:ext cx="1314450" cy="28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5" name="Text Box 7"/>
          <p:cNvSpPr txBox="1">
            <a:spLocks noChangeArrowheads="1"/>
          </p:cNvSpPr>
          <p:nvPr/>
        </p:nvSpPr>
        <p:spPr bwMode="auto">
          <a:xfrm>
            <a:off x="6594475" y="3703638"/>
            <a:ext cx="2052638" cy="52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b="1">
                <a:solidFill>
                  <a:srgbClr val="000000"/>
                </a:solidFill>
              </a:rPr>
              <a:t>Effluent Turbidimeter</a:t>
            </a:r>
          </a:p>
        </p:txBody>
      </p:sp>
      <p:pic>
        <p:nvPicPr>
          <p:cNvPr id="25606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19675" y="3762375"/>
            <a:ext cx="192405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7" name="Text Box 9"/>
          <p:cNvSpPr txBox="1">
            <a:spLocks noChangeArrowheads="1"/>
          </p:cNvSpPr>
          <p:nvPr/>
        </p:nvSpPr>
        <p:spPr bwMode="auto">
          <a:xfrm>
            <a:off x="496888" y="5226050"/>
            <a:ext cx="1597025" cy="52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b="1">
                <a:solidFill>
                  <a:srgbClr val="000000"/>
                </a:solidFill>
              </a:rPr>
              <a:t>Settling Column</a:t>
            </a:r>
          </a:p>
        </p:txBody>
      </p:sp>
      <p:pic>
        <p:nvPicPr>
          <p:cNvPr id="25608" name="Picture 1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47875" y="5219700"/>
            <a:ext cx="1695450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32438" y="2057400"/>
            <a:ext cx="2332037" cy="3113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897063" y="2400300"/>
            <a:ext cx="1646237" cy="1920875"/>
          </a:xfrm>
          <a:prstGeom prst="rect">
            <a:avLst/>
          </a:prstGeom>
          <a:gradFill rotWithShape="1">
            <a:gsLst>
              <a:gs pos="0">
                <a:srgbClr val="005269"/>
              </a:gs>
              <a:gs pos="50000">
                <a:srgbClr val="0086AA"/>
              </a:gs>
              <a:gs pos="70000">
                <a:srgbClr val="0A99BE"/>
              </a:gs>
              <a:gs pos="100000">
                <a:srgbClr val="2ABAE3"/>
              </a:gs>
            </a:gsLst>
            <a:lin ang="16200000"/>
          </a:gradFill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63500" dist="38100" dir="5400000" rotWithShape="0">
              <a:srgbClr val="000000">
                <a:alpha val="34999"/>
              </a:srgbClr>
            </a:outerShdw>
          </a:effectLst>
        </p:spPr>
        <p:txBody>
          <a:bodyPr lIns="82296" tIns="41148" rIns="82296" bIns="41148"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4" name="Oval 3"/>
          <p:cNvSpPr>
            <a:spLocks noChangeArrowheads="1"/>
          </p:cNvSpPr>
          <p:nvPr/>
        </p:nvSpPr>
        <p:spPr bwMode="auto">
          <a:xfrm>
            <a:off x="2378075" y="3154363"/>
            <a:ext cx="754063" cy="754062"/>
          </a:xfrm>
          <a:prstGeom prst="ellipse">
            <a:avLst/>
          </a:prstGeom>
          <a:gradFill rotWithShape="1"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16200000"/>
          </a:gradFill>
          <a:ln w="9525">
            <a:solidFill>
              <a:srgbClr val="7F7F7F"/>
            </a:solidFill>
            <a:round/>
            <a:headEnd/>
            <a:tailEnd/>
          </a:ln>
          <a:effectLst>
            <a:outerShdw blurRad="63500" dist="38100" dir="5400000" rotWithShape="0">
              <a:srgbClr val="000000">
                <a:alpha val="34999"/>
              </a:srgbClr>
            </a:outerShdw>
          </a:effectLst>
        </p:spPr>
        <p:txBody>
          <a:bodyPr lIns="82296" tIns="41148" rIns="82296" bIns="41148" anchor="ctr"/>
          <a:lstStyle/>
          <a:p>
            <a:pPr algn="ctr">
              <a:defRPr/>
            </a:pPr>
            <a:endParaRPr lang="en-US" dirty="0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308225" y="2674938"/>
            <a:ext cx="823913" cy="204787"/>
          </a:xfrm>
          <a:prstGeom prst="rect">
            <a:avLst/>
          </a:prstGeom>
          <a:gradFill rotWithShape="1">
            <a:gsLst>
              <a:gs pos="0">
                <a:srgbClr val="005269"/>
              </a:gs>
              <a:gs pos="50000">
                <a:srgbClr val="0086AA"/>
              </a:gs>
              <a:gs pos="70000">
                <a:srgbClr val="0A99BE"/>
              </a:gs>
              <a:gs pos="100000">
                <a:srgbClr val="2ABAE3"/>
              </a:gs>
            </a:gsLst>
            <a:lin ang="16200000"/>
          </a:gradFill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63500" dist="38100" dir="5400000" rotWithShape="0">
              <a:srgbClr val="000000">
                <a:alpha val="34999"/>
              </a:srgbClr>
            </a:outerShdw>
          </a:effectLst>
        </p:spPr>
        <p:txBody>
          <a:bodyPr lIns="82296" tIns="41148" rIns="82296" bIns="41148" anchor="ctr"/>
          <a:lstStyle/>
          <a:p>
            <a:pPr algn="ctr"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2686050" y="650875"/>
            <a:ext cx="3881438" cy="2538413"/>
          </a:xfrm>
          <a:custGeom>
            <a:avLst/>
            <a:gdLst>
              <a:gd name="T0" fmla="*/ 0 w 4313767"/>
              <a:gd name="T1" fmla="*/ 2808816 h 2821516"/>
              <a:gd name="T2" fmla="*/ 520700 w 4313767"/>
              <a:gd name="T3" fmla="*/ 2808816 h 2821516"/>
              <a:gd name="T4" fmla="*/ 1193801 w 4313767"/>
              <a:gd name="T5" fmla="*/ 2732616 h 2821516"/>
              <a:gd name="T6" fmla="*/ 1460501 w 4313767"/>
              <a:gd name="T7" fmla="*/ 2402416 h 2821516"/>
              <a:gd name="T8" fmla="*/ 1574801 w 4313767"/>
              <a:gd name="T9" fmla="*/ 1869016 h 2821516"/>
              <a:gd name="T10" fmla="*/ 1638301 w 4313767"/>
              <a:gd name="T11" fmla="*/ 1386416 h 2821516"/>
              <a:gd name="T12" fmla="*/ 1765301 w 4313767"/>
              <a:gd name="T13" fmla="*/ 903816 h 2821516"/>
              <a:gd name="T14" fmla="*/ 1854201 w 4313767"/>
              <a:gd name="T15" fmla="*/ 522816 h 2821516"/>
              <a:gd name="T16" fmla="*/ 2108201 w 4313767"/>
              <a:gd name="T17" fmla="*/ 167216 h 2821516"/>
              <a:gd name="T18" fmla="*/ 3124202 w 4313767"/>
              <a:gd name="T19" fmla="*/ 154516 h 2821516"/>
              <a:gd name="T20" fmla="*/ 3784602 w 4313767"/>
              <a:gd name="T21" fmla="*/ 179916 h 2821516"/>
              <a:gd name="T22" fmla="*/ 4241803 w 4313767"/>
              <a:gd name="T23" fmla="*/ 230716 h 2821516"/>
              <a:gd name="T24" fmla="*/ 4216403 w 4313767"/>
              <a:gd name="T25" fmla="*/ 1564216 h 2821516"/>
              <a:gd name="T26" fmla="*/ 4203703 w 4313767"/>
              <a:gd name="T27" fmla="*/ 1640416 h 282151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</a:gdLst>
            <a:ahLst/>
            <a:cxnLst>
              <a:cxn ang="T28">
                <a:pos x="T0" y="T1"/>
              </a:cxn>
              <a:cxn ang="T29">
                <a:pos x="T2" y="T3"/>
              </a:cxn>
              <a:cxn ang="T30">
                <a:pos x="T4" y="T5"/>
              </a:cxn>
              <a:cxn ang="T31">
                <a:pos x="T6" y="T7"/>
              </a:cxn>
              <a:cxn ang="T32">
                <a:pos x="T8" y="T9"/>
              </a:cxn>
              <a:cxn ang="T33">
                <a:pos x="T10" y="T11"/>
              </a:cxn>
              <a:cxn ang="T34">
                <a:pos x="T12" y="T13"/>
              </a:cxn>
              <a:cxn ang="T35">
                <a:pos x="T14" y="T15"/>
              </a:cxn>
              <a:cxn ang="T36">
                <a:pos x="T16" y="T17"/>
              </a:cxn>
              <a:cxn ang="T37">
                <a:pos x="T18" y="T19"/>
              </a:cxn>
              <a:cxn ang="T38">
                <a:pos x="T20" y="T21"/>
              </a:cxn>
              <a:cxn ang="T39">
                <a:pos x="T22" y="T23"/>
              </a:cxn>
              <a:cxn ang="T40">
                <a:pos x="T24" y="T25"/>
              </a:cxn>
              <a:cxn ang="T41">
                <a:pos x="T26" y="T27"/>
              </a:cxn>
            </a:cxnLst>
            <a:rect l="0" t="0" r="r" b="b"/>
            <a:pathLst>
              <a:path w="4313767" h="2821516">
                <a:moveTo>
                  <a:pt x="0" y="2808816"/>
                </a:moveTo>
                <a:cubicBezTo>
                  <a:pt x="160866" y="2815166"/>
                  <a:pt x="321733" y="2821516"/>
                  <a:pt x="520700" y="2808816"/>
                </a:cubicBezTo>
                <a:cubicBezTo>
                  <a:pt x="719667" y="2796116"/>
                  <a:pt x="1037167" y="2800349"/>
                  <a:pt x="1193800" y="2732616"/>
                </a:cubicBezTo>
                <a:cubicBezTo>
                  <a:pt x="1350433" y="2664883"/>
                  <a:pt x="1397000" y="2546349"/>
                  <a:pt x="1460500" y="2402416"/>
                </a:cubicBezTo>
                <a:cubicBezTo>
                  <a:pt x="1524000" y="2258483"/>
                  <a:pt x="1545167" y="2038349"/>
                  <a:pt x="1574800" y="1869016"/>
                </a:cubicBezTo>
                <a:cubicBezTo>
                  <a:pt x="1604433" y="1699683"/>
                  <a:pt x="1606550" y="1547283"/>
                  <a:pt x="1638300" y="1386416"/>
                </a:cubicBezTo>
                <a:cubicBezTo>
                  <a:pt x="1670050" y="1225549"/>
                  <a:pt x="1729317" y="1047749"/>
                  <a:pt x="1765300" y="903816"/>
                </a:cubicBezTo>
                <a:cubicBezTo>
                  <a:pt x="1801283" y="759883"/>
                  <a:pt x="1797050" y="645583"/>
                  <a:pt x="1854200" y="522816"/>
                </a:cubicBezTo>
                <a:cubicBezTo>
                  <a:pt x="1911350" y="400049"/>
                  <a:pt x="1896533" y="228599"/>
                  <a:pt x="2108200" y="167216"/>
                </a:cubicBezTo>
                <a:cubicBezTo>
                  <a:pt x="2319867" y="105833"/>
                  <a:pt x="2844800" y="152399"/>
                  <a:pt x="3124200" y="154516"/>
                </a:cubicBezTo>
                <a:cubicBezTo>
                  <a:pt x="3403600" y="156633"/>
                  <a:pt x="3598333" y="167216"/>
                  <a:pt x="3784600" y="179916"/>
                </a:cubicBezTo>
                <a:cubicBezTo>
                  <a:pt x="3970867" y="192616"/>
                  <a:pt x="4169833" y="0"/>
                  <a:pt x="4241800" y="230716"/>
                </a:cubicBezTo>
                <a:cubicBezTo>
                  <a:pt x="4313767" y="461432"/>
                  <a:pt x="4222750" y="1329266"/>
                  <a:pt x="4216400" y="1564216"/>
                </a:cubicBezTo>
                <a:cubicBezTo>
                  <a:pt x="4210050" y="1799166"/>
                  <a:pt x="4206875" y="1719791"/>
                  <a:pt x="4203700" y="1640416"/>
                </a:cubicBezTo>
              </a:path>
            </a:pathLst>
          </a:custGeom>
          <a:noFill/>
          <a:ln w="55000" cap="flat" cmpd="sng">
            <a:solidFill>
              <a:schemeClr val="tx1"/>
            </a:solidFill>
            <a:prstDash val="solid"/>
            <a:round/>
            <a:headEnd/>
            <a:tailEnd/>
          </a:ln>
          <a:effectLst>
            <a:outerShdw blurRad="63500" dist="38100" dir="5400000" rotWithShape="0">
              <a:srgbClr val="000000">
                <a:alpha val="34999"/>
              </a:srgbClr>
            </a:outerShdw>
          </a:effectLst>
        </p:spPr>
        <p:txBody>
          <a:bodyPr lIns="82296" tIns="41148" rIns="82296" bIns="41148" anchor="ctr"/>
          <a:lstStyle/>
          <a:p>
            <a:pPr>
              <a:defRPr/>
            </a:pPr>
            <a:endParaRPr lang="fr-FR">
              <a:latin typeface="Arial" charset="0"/>
              <a:cs typeface="ヒラギノ角ゴ Pro W3" charset="-128"/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2390775" y="3178175"/>
            <a:ext cx="4197350" cy="2439988"/>
          </a:xfrm>
          <a:custGeom>
            <a:avLst/>
            <a:gdLst>
              <a:gd name="T0" fmla="*/ 328083 w 4663016"/>
              <a:gd name="T1" fmla="*/ 0 h 2711450"/>
              <a:gd name="T2" fmla="*/ 188383 w 4663016"/>
              <a:gd name="T3" fmla="*/ 50800 h 2711450"/>
              <a:gd name="T4" fmla="*/ 48683 w 4663016"/>
              <a:gd name="T5" fmla="*/ 215900 h 2711450"/>
              <a:gd name="T6" fmla="*/ 10583 w 4663016"/>
              <a:gd name="T7" fmla="*/ 406400 h 2711450"/>
              <a:gd name="T8" fmla="*/ 10583 w 4663016"/>
              <a:gd name="T9" fmla="*/ 558800 h 2711450"/>
              <a:gd name="T10" fmla="*/ 74083 w 4663016"/>
              <a:gd name="T11" fmla="*/ 685800 h 2711450"/>
              <a:gd name="T12" fmla="*/ 175683 w 4663016"/>
              <a:gd name="T13" fmla="*/ 762000 h 2711450"/>
              <a:gd name="T14" fmla="*/ 277283 w 4663016"/>
              <a:gd name="T15" fmla="*/ 825500 h 2711450"/>
              <a:gd name="T16" fmla="*/ 531283 w 4663016"/>
              <a:gd name="T17" fmla="*/ 812800 h 2711450"/>
              <a:gd name="T18" fmla="*/ 1534583 w 4663016"/>
              <a:gd name="T19" fmla="*/ 850900 h 2711450"/>
              <a:gd name="T20" fmla="*/ 1991783 w 4663016"/>
              <a:gd name="T21" fmla="*/ 1079500 h 2711450"/>
              <a:gd name="T22" fmla="*/ 2360082 w 4663016"/>
              <a:gd name="T23" fmla="*/ 1638300 h 2711450"/>
              <a:gd name="T24" fmla="*/ 2690282 w 4663016"/>
              <a:gd name="T25" fmla="*/ 2311400 h 2711450"/>
              <a:gd name="T26" fmla="*/ 3757081 w 4663016"/>
              <a:gd name="T27" fmla="*/ 2654300 h 2711450"/>
              <a:gd name="T28" fmla="*/ 4531780 w 4663016"/>
              <a:gd name="T29" fmla="*/ 1968500 h 2711450"/>
              <a:gd name="T30" fmla="*/ 4544480 w 4663016"/>
              <a:gd name="T31" fmla="*/ 1930400 h 271145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4663016" h="2711450">
                <a:moveTo>
                  <a:pt x="328083" y="0"/>
                </a:moveTo>
                <a:cubicBezTo>
                  <a:pt x="281516" y="7408"/>
                  <a:pt x="234950" y="14817"/>
                  <a:pt x="188383" y="50800"/>
                </a:cubicBezTo>
                <a:cubicBezTo>
                  <a:pt x="141816" y="86783"/>
                  <a:pt x="78316" y="156633"/>
                  <a:pt x="48683" y="215900"/>
                </a:cubicBezTo>
                <a:cubicBezTo>
                  <a:pt x="19050" y="275167"/>
                  <a:pt x="16933" y="349250"/>
                  <a:pt x="10583" y="406400"/>
                </a:cubicBezTo>
                <a:cubicBezTo>
                  <a:pt x="4233" y="463550"/>
                  <a:pt x="0" y="512233"/>
                  <a:pt x="10583" y="558800"/>
                </a:cubicBezTo>
                <a:cubicBezTo>
                  <a:pt x="21166" y="605367"/>
                  <a:pt x="46566" y="651933"/>
                  <a:pt x="74083" y="685800"/>
                </a:cubicBezTo>
                <a:cubicBezTo>
                  <a:pt x="101600" y="719667"/>
                  <a:pt x="141816" y="738717"/>
                  <a:pt x="175683" y="762000"/>
                </a:cubicBezTo>
                <a:cubicBezTo>
                  <a:pt x="209550" y="785283"/>
                  <a:pt x="218016" y="817033"/>
                  <a:pt x="277283" y="825500"/>
                </a:cubicBezTo>
                <a:cubicBezTo>
                  <a:pt x="336550" y="833967"/>
                  <a:pt x="321733" y="808567"/>
                  <a:pt x="531283" y="812800"/>
                </a:cubicBezTo>
                <a:cubicBezTo>
                  <a:pt x="740833" y="817033"/>
                  <a:pt x="1291166" y="806450"/>
                  <a:pt x="1534583" y="850900"/>
                </a:cubicBezTo>
                <a:cubicBezTo>
                  <a:pt x="1778000" y="895350"/>
                  <a:pt x="1854200" y="948267"/>
                  <a:pt x="1991783" y="1079500"/>
                </a:cubicBezTo>
                <a:cubicBezTo>
                  <a:pt x="2129366" y="1210733"/>
                  <a:pt x="2243666" y="1432983"/>
                  <a:pt x="2360083" y="1638300"/>
                </a:cubicBezTo>
                <a:cubicBezTo>
                  <a:pt x="2476500" y="1843617"/>
                  <a:pt x="2457450" y="2142067"/>
                  <a:pt x="2690283" y="2311400"/>
                </a:cubicBezTo>
                <a:cubicBezTo>
                  <a:pt x="2923116" y="2480733"/>
                  <a:pt x="3450166" y="2711450"/>
                  <a:pt x="3757083" y="2654300"/>
                </a:cubicBezTo>
                <a:cubicBezTo>
                  <a:pt x="4064000" y="2597150"/>
                  <a:pt x="4400550" y="2089150"/>
                  <a:pt x="4531783" y="1968500"/>
                </a:cubicBezTo>
                <a:cubicBezTo>
                  <a:pt x="4663016" y="1847850"/>
                  <a:pt x="4603749" y="1889125"/>
                  <a:pt x="4544483" y="1930400"/>
                </a:cubicBezTo>
              </a:path>
            </a:pathLst>
          </a:custGeom>
          <a:noFill/>
          <a:ln w="55000" cap="flat" cmpd="sng">
            <a:solidFill>
              <a:schemeClr val="tx1"/>
            </a:solidFill>
            <a:prstDash val="solid"/>
            <a:round/>
            <a:headEnd/>
            <a:tailEnd/>
          </a:ln>
          <a:effectLst>
            <a:outerShdw blurRad="63500" dist="38100" dir="5400000" rotWithShape="0">
              <a:srgbClr val="000000">
                <a:alpha val="34999"/>
              </a:srgbClr>
            </a:outerShdw>
          </a:effectLst>
        </p:spPr>
        <p:txBody>
          <a:bodyPr lIns="82296" tIns="41148" rIns="82296" bIns="41148" anchor="ctr"/>
          <a:lstStyle/>
          <a:p>
            <a:pPr>
              <a:defRPr/>
            </a:pPr>
            <a:endParaRPr lang="fr-FR">
              <a:latin typeface="Arial" charset="0"/>
              <a:cs typeface="ヒラギノ角ゴ Pro W3" charset="-128"/>
            </a:endParaRPr>
          </a:p>
        </p:txBody>
      </p:sp>
      <p:sp>
        <p:nvSpPr>
          <p:cNvPr id="26632" name="TextBox 12"/>
          <p:cNvSpPr txBox="1">
            <a:spLocks noChangeArrowheads="1"/>
          </p:cNvSpPr>
          <p:nvPr/>
        </p:nvSpPr>
        <p:spPr bwMode="auto">
          <a:xfrm>
            <a:off x="593725" y="549275"/>
            <a:ext cx="3155950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296" tIns="41148" rIns="82296" bIns="41148">
            <a:spAutoFit/>
          </a:bodyPr>
          <a:lstStyle/>
          <a:p>
            <a:r>
              <a:rPr lang="en-US" b="1"/>
              <a:t>FReTA Verification Test</a:t>
            </a:r>
          </a:p>
        </p:txBody>
      </p:sp>
      <p:sp>
        <p:nvSpPr>
          <p:cNvPr id="26633" name="TextBox 13"/>
          <p:cNvSpPr txBox="1">
            <a:spLocks noChangeArrowheads="1"/>
          </p:cNvSpPr>
          <p:nvPr/>
        </p:nvSpPr>
        <p:spPr bwMode="auto">
          <a:xfrm>
            <a:off x="182563" y="4457700"/>
            <a:ext cx="4800600" cy="180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296" tIns="41148" rIns="82296" bIns="41148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1600" b="1"/>
              <a:t>Use two different particle sizes with known </a:t>
            </a:r>
          </a:p>
          <a:p>
            <a:r>
              <a:rPr lang="en-US" sz="1600" b="1"/>
              <a:t>settling velocities at a known turbidity</a:t>
            </a:r>
          </a:p>
          <a:p>
            <a:pPr>
              <a:buFont typeface="Arial" pitchFamily="34" charset="0"/>
              <a:buChar char="•"/>
            </a:pPr>
            <a:r>
              <a:rPr lang="en-US" sz="1600" b="1"/>
              <a:t>Particles will be in a closed recirculation system</a:t>
            </a:r>
          </a:p>
          <a:p>
            <a:pPr>
              <a:buFont typeface="Arial" pitchFamily="34" charset="0"/>
              <a:buChar char="•"/>
            </a:pPr>
            <a:r>
              <a:rPr lang="en-US" sz="1600" b="1"/>
              <a:t>Compare FReTA’s measured settling velocity to the actual settling velocity</a:t>
            </a:r>
          </a:p>
          <a:p>
            <a:pPr>
              <a:buFont typeface="Arial" pitchFamily="34" charset="0"/>
              <a:buChar char="•"/>
            </a:pPr>
            <a:endParaRPr lang="en-US" sz="1600" b="1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1"/>
          <p:cNvSpPr>
            <a:spLocks/>
          </p:cNvSpPr>
          <p:nvPr/>
        </p:nvSpPr>
        <p:spPr bwMode="auto">
          <a:xfrm>
            <a:off x="498475" y="5943600"/>
            <a:ext cx="4940300" cy="922338"/>
          </a:xfrm>
          <a:custGeom>
            <a:avLst/>
            <a:gdLst>
              <a:gd name="T0" fmla="*/ 0 w 21600"/>
              <a:gd name="T1" fmla="*/ 0 h 21600"/>
              <a:gd name="T2" fmla="*/ 21600 w 21600"/>
              <a:gd name="T3" fmla="*/ 21600 h 21600"/>
            </a:gdLst>
            <a:ahLst/>
            <a:cxnLst/>
            <a:rect l="T0" t="T1" r="T2" b="T3"/>
            <a:pathLst>
              <a:path w="21600" h="21600">
                <a:moveTo>
                  <a:pt x="0" y="128"/>
                </a:moveTo>
                <a:lnTo>
                  <a:pt x="21600" y="21600"/>
                </a:lnTo>
                <a:lnTo>
                  <a:pt x="16039" y="21600"/>
                </a:lnTo>
                <a:lnTo>
                  <a:pt x="3" y="0"/>
                </a:lnTo>
              </a:path>
            </a:pathLst>
          </a:custGeom>
          <a:solidFill>
            <a:schemeClr val="accent1">
              <a:alpha val="39999"/>
            </a:schemeClr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fr-FR"/>
          </a:p>
        </p:txBody>
      </p:sp>
      <p:sp>
        <p:nvSpPr>
          <p:cNvPr id="27651" name="AutoShape 2"/>
          <p:cNvSpPr>
            <a:spLocks/>
          </p:cNvSpPr>
          <p:nvPr/>
        </p:nvSpPr>
        <p:spPr bwMode="auto">
          <a:xfrm>
            <a:off x="485775" y="5938838"/>
            <a:ext cx="3689350" cy="931862"/>
          </a:xfrm>
          <a:custGeom>
            <a:avLst/>
            <a:gdLst>
              <a:gd name="T0" fmla="*/ 0 w 21600"/>
              <a:gd name="T1" fmla="*/ 0 h 21600"/>
              <a:gd name="T2" fmla="*/ 21600 w 21600"/>
              <a:gd name="T3" fmla="*/ 21600 h 21600"/>
            </a:gdLst>
            <a:ahLst/>
            <a:cxnLst/>
            <a:rect l="T0" t="T1" r="T2" b="T3"/>
            <a:pathLst>
              <a:path w="21600" h="21600">
                <a:moveTo>
                  <a:pt x="0" y="0"/>
                </a:moveTo>
                <a:lnTo>
                  <a:pt x="21600" y="21490"/>
                </a:lnTo>
                <a:lnTo>
                  <a:pt x="17057" y="21600"/>
                </a:lnTo>
                <a:lnTo>
                  <a:pt x="46" y="147"/>
                </a:lnTo>
              </a:path>
            </a:pathLst>
          </a:cu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fr-FR"/>
          </a:p>
        </p:txBody>
      </p:sp>
      <p:sp>
        <p:nvSpPr>
          <p:cNvPr id="27652" name="AutoShape 3"/>
          <p:cNvSpPr>
            <a:spLocks/>
          </p:cNvSpPr>
          <p:nvPr/>
        </p:nvSpPr>
        <p:spPr bwMode="auto">
          <a:xfrm>
            <a:off x="-9525" y="5795963"/>
            <a:ext cx="3402013" cy="1079500"/>
          </a:xfrm>
          <a:prstGeom prst="rtTriangle">
            <a:avLst/>
          </a:prstGeom>
          <a:blipFill dpi="0" rotWithShape="0">
            <a:blip r:embed="rId2"/>
            <a:srcRect/>
            <a:stretch>
              <a:fillRect/>
            </a:stretch>
          </a:blipFill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fr-FR"/>
          </a:p>
        </p:txBody>
      </p:sp>
      <p:sp>
        <p:nvSpPr>
          <p:cNvPr id="27653" name="Line 4"/>
          <p:cNvSpPr>
            <a:spLocks noChangeShapeType="1"/>
          </p:cNvSpPr>
          <p:nvPr/>
        </p:nvSpPr>
        <p:spPr bwMode="auto">
          <a:xfrm>
            <a:off x="-9525" y="5788025"/>
            <a:ext cx="3405188" cy="1082675"/>
          </a:xfrm>
          <a:prstGeom prst="line">
            <a:avLst/>
          </a:prstGeom>
          <a:noFill/>
          <a:ln w="12065">
            <a:solidFill>
              <a:srgbClr val="5EA3B4"/>
            </a:solidFill>
            <a:round/>
            <a:headEnd/>
            <a:tailEnd/>
          </a:ln>
        </p:spPr>
        <p:txBody>
          <a:bodyPr lIns="64291" tIns="32146" rIns="64291" bIns="32146"/>
          <a:lstStyle/>
          <a:p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title"/>
          </p:nvPr>
        </p:nvSpPr>
        <p:spPr>
          <a:xfrm>
            <a:off x="455613" y="287338"/>
            <a:ext cx="8232775" cy="11430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3700" dirty="0"/>
              <a:t>Goals and Challenges</a:t>
            </a:r>
          </a:p>
        </p:txBody>
      </p:sp>
      <p:sp>
        <p:nvSpPr>
          <p:cNvPr id="27655" name="Rectangle 6"/>
          <p:cNvSpPr>
            <a:spLocks noChangeArrowheads="1"/>
          </p:cNvSpPr>
          <p:nvPr>
            <p:ph type="body" idx="1"/>
          </p:nvPr>
        </p:nvSpPr>
        <p:spPr>
          <a:xfrm>
            <a:off x="455613" y="1355725"/>
            <a:ext cx="8232775" cy="4525963"/>
          </a:xfrm>
        </p:spPr>
        <p:txBody>
          <a:bodyPr/>
          <a:lstStyle/>
          <a:p>
            <a:pPr eaLnBrk="1" hangingPunct="1"/>
            <a:endParaRPr lang="en-US" b="1" smtClean="0">
              <a:ea typeface="ヒラギノ角ゴ ProN W6" charset="-128"/>
            </a:endParaRPr>
          </a:p>
          <a:p>
            <a:pPr eaLnBrk="1" hangingPunct="1"/>
            <a:r>
              <a:rPr lang="en-US" b="1" smtClean="0"/>
              <a:t>Goal: </a:t>
            </a:r>
            <a:r>
              <a:rPr lang="en-US" smtClean="0"/>
              <a:t>To study the effects of different flocculator lengths and alum doses on effluent turbidity</a:t>
            </a:r>
          </a:p>
          <a:p>
            <a:pPr eaLnBrk="1" hangingPunct="1">
              <a:buFont typeface="Wingdings 3" pitchFamily="18" charset="2"/>
              <a:buNone/>
            </a:pPr>
            <a:r>
              <a:rPr lang="en-US" smtClean="0"/>
              <a:t> </a:t>
            </a:r>
          </a:p>
          <a:p>
            <a:pPr eaLnBrk="1" hangingPunct="1"/>
            <a:r>
              <a:rPr lang="en-US" b="1" smtClean="0"/>
              <a:t>How: </a:t>
            </a:r>
          </a:p>
          <a:p>
            <a:pPr lvl="1" eaLnBrk="1" hangingPunct="1"/>
            <a:r>
              <a:rPr lang="en-US" smtClean="0"/>
              <a:t>Varied alum dosage at constant increments </a:t>
            </a:r>
          </a:p>
          <a:p>
            <a:pPr lvl="1" eaLnBrk="1" hangingPunct="1"/>
            <a:endParaRPr lang="en-US" smtClean="0"/>
          </a:p>
          <a:p>
            <a:pPr lvl="1" eaLnBrk="1" hangingPunct="1"/>
            <a:r>
              <a:rPr lang="en-US" smtClean="0"/>
              <a:t>Applied the set alum dosages to three different flocculator lengths.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1"/>
          <p:cNvSpPr>
            <a:spLocks/>
          </p:cNvSpPr>
          <p:nvPr/>
        </p:nvSpPr>
        <p:spPr bwMode="auto">
          <a:xfrm>
            <a:off x="498475" y="5943600"/>
            <a:ext cx="4940300" cy="922338"/>
          </a:xfrm>
          <a:custGeom>
            <a:avLst/>
            <a:gdLst>
              <a:gd name="T0" fmla="*/ 0 w 21600"/>
              <a:gd name="T1" fmla="*/ 0 h 21600"/>
              <a:gd name="T2" fmla="*/ 21600 w 21600"/>
              <a:gd name="T3" fmla="*/ 21600 h 21600"/>
            </a:gdLst>
            <a:ahLst/>
            <a:cxnLst/>
            <a:rect l="T0" t="T1" r="T2" b="T3"/>
            <a:pathLst>
              <a:path w="21600" h="21600">
                <a:moveTo>
                  <a:pt x="0" y="128"/>
                </a:moveTo>
                <a:lnTo>
                  <a:pt x="21600" y="21600"/>
                </a:lnTo>
                <a:lnTo>
                  <a:pt x="16039" y="21600"/>
                </a:lnTo>
                <a:lnTo>
                  <a:pt x="3" y="0"/>
                </a:lnTo>
              </a:path>
            </a:pathLst>
          </a:custGeom>
          <a:solidFill>
            <a:schemeClr val="accent1">
              <a:alpha val="39999"/>
            </a:schemeClr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fr-FR"/>
          </a:p>
        </p:txBody>
      </p:sp>
      <p:sp>
        <p:nvSpPr>
          <p:cNvPr id="28675" name="AutoShape 2"/>
          <p:cNvSpPr>
            <a:spLocks/>
          </p:cNvSpPr>
          <p:nvPr/>
        </p:nvSpPr>
        <p:spPr bwMode="auto">
          <a:xfrm>
            <a:off x="485775" y="5938838"/>
            <a:ext cx="3689350" cy="931862"/>
          </a:xfrm>
          <a:custGeom>
            <a:avLst/>
            <a:gdLst>
              <a:gd name="T0" fmla="*/ 0 w 21600"/>
              <a:gd name="T1" fmla="*/ 0 h 21600"/>
              <a:gd name="T2" fmla="*/ 21600 w 21600"/>
              <a:gd name="T3" fmla="*/ 21600 h 21600"/>
            </a:gdLst>
            <a:ahLst/>
            <a:cxnLst/>
            <a:rect l="T0" t="T1" r="T2" b="T3"/>
            <a:pathLst>
              <a:path w="21600" h="21600">
                <a:moveTo>
                  <a:pt x="0" y="0"/>
                </a:moveTo>
                <a:lnTo>
                  <a:pt x="21600" y="21490"/>
                </a:lnTo>
                <a:lnTo>
                  <a:pt x="17057" y="21600"/>
                </a:lnTo>
                <a:lnTo>
                  <a:pt x="46" y="147"/>
                </a:lnTo>
              </a:path>
            </a:pathLst>
          </a:cu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fr-FR"/>
          </a:p>
        </p:txBody>
      </p:sp>
      <p:sp>
        <p:nvSpPr>
          <p:cNvPr id="28676" name="AutoShape 3"/>
          <p:cNvSpPr>
            <a:spLocks/>
          </p:cNvSpPr>
          <p:nvPr/>
        </p:nvSpPr>
        <p:spPr bwMode="auto">
          <a:xfrm>
            <a:off x="-9525" y="5795963"/>
            <a:ext cx="3402013" cy="1079500"/>
          </a:xfrm>
          <a:prstGeom prst="rtTriangle">
            <a:avLst/>
          </a:prstGeom>
          <a:blipFill dpi="0" rotWithShape="0">
            <a:blip r:embed="rId2"/>
            <a:srcRect/>
            <a:stretch>
              <a:fillRect/>
            </a:stretch>
          </a:blipFill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fr-FR"/>
          </a:p>
        </p:txBody>
      </p:sp>
      <p:sp>
        <p:nvSpPr>
          <p:cNvPr id="28677" name="Line 4"/>
          <p:cNvSpPr>
            <a:spLocks noChangeShapeType="1"/>
          </p:cNvSpPr>
          <p:nvPr/>
        </p:nvSpPr>
        <p:spPr bwMode="auto">
          <a:xfrm>
            <a:off x="-9525" y="5788025"/>
            <a:ext cx="3405188" cy="1082675"/>
          </a:xfrm>
          <a:prstGeom prst="line">
            <a:avLst/>
          </a:prstGeom>
          <a:noFill/>
          <a:ln w="12065">
            <a:solidFill>
              <a:srgbClr val="5EA3B4"/>
            </a:solidFill>
            <a:round/>
            <a:headEnd/>
            <a:tailEnd/>
          </a:ln>
        </p:spPr>
        <p:txBody>
          <a:bodyPr lIns="64291" tIns="32146" rIns="64291" bIns="32146"/>
          <a:lstStyle/>
          <a:p>
            <a:endParaRPr lang="en-US"/>
          </a:p>
        </p:txBody>
      </p:sp>
      <p:sp>
        <p:nvSpPr>
          <p:cNvPr id="28678" name="Rectangle 5"/>
          <p:cNvSpPr>
            <a:spLocks noChangeArrowheads="1"/>
          </p:cNvSpPr>
          <p:nvPr>
            <p:ph type="body" idx="1"/>
          </p:nvPr>
        </p:nvSpPr>
        <p:spPr>
          <a:xfrm>
            <a:off x="455613" y="1722438"/>
            <a:ext cx="8232775" cy="4524375"/>
          </a:xfrm>
        </p:spPr>
        <p:txBody>
          <a:bodyPr/>
          <a:lstStyle/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Process Controller</a:t>
            </a:r>
          </a:p>
          <a:p>
            <a:pPr lvl="1" eaLnBrk="1" hangingPunct="1"/>
            <a:r>
              <a:rPr lang="en-US" smtClean="0"/>
              <a:t>A Mathcad program that gives graphical overviews of processed data.</a:t>
            </a:r>
          </a:p>
          <a:p>
            <a:pPr lvl="1" eaLnBrk="1" hangingPunct="1">
              <a:buFont typeface="Verdana" pitchFamily="34" charset="0"/>
              <a:buNone/>
            </a:pPr>
            <a:endParaRPr lang="en-US" sz="2700" smtClean="0"/>
          </a:p>
          <a:p>
            <a:pPr eaLnBrk="1" hangingPunct="1"/>
            <a:r>
              <a:rPr lang="en-US" smtClean="0"/>
              <a:t>What to look at:</a:t>
            </a:r>
          </a:p>
          <a:p>
            <a:pPr lvl="1" eaLnBrk="1" hangingPunct="1"/>
            <a:r>
              <a:rPr lang="en-US" smtClean="0"/>
              <a:t>Residual Turbidity Graph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sz="4800" dirty="0"/>
              <a:t>Data Analysis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1"/>
          <p:cNvSpPr>
            <a:spLocks/>
          </p:cNvSpPr>
          <p:nvPr/>
        </p:nvSpPr>
        <p:spPr bwMode="auto">
          <a:xfrm>
            <a:off x="498475" y="5943600"/>
            <a:ext cx="4940300" cy="922338"/>
          </a:xfrm>
          <a:custGeom>
            <a:avLst/>
            <a:gdLst>
              <a:gd name="T0" fmla="*/ 0 w 21600"/>
              <a:gd name="T1" fmla="*/ 0 h 21600"/>
              <a:gd name="T2" fmla="*/ 21600 w 21600"/>
              <a:gd name="T3" fmla="*/ 21600 h 21600"/>
            </a:gdLst>
            <a:ahLst/>
            <a:cxnLst/>
            <a:rect l="T0" t="T1" r="T2" b="T3"/>
            <a:pathLst>
              <a:path w="21600" h="21600">
                <a:moveTo>
                  <a:pt x="0" y="128"/>
                </a:moveTo>
                <a:lnTo>
                  <a:pt x="21600" y="21600"/>
                </a:lnTo>
                <a:lnTo>
                  <a:pt x="16039" y="21600"/>
                </a:lnTo>
                <a:lnTo>
                  <a:pt x="3" y="0"/>
                </a:lnTo>
              </a:path>
            </a:pathLst>
          </a:custGeom>
          <a:solidFill>
            <a:schemeClr val="accent1">
              <a:alpha val="39999"/>
            </a:schemeClr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fr-FR"/>
          </a:p>
        </p:txBody>
      </p:sp>
      <p:sp>
        <p:nvSpPr>
          <p:cNvPr id="29699" name="AutoShape 2"/>
          <p:cNvSpPr>
            <a:spLocks/>
          </p:cNvSpPr>
          <p:nvPr/>
        </p:nvSpPr>
        <p:spPr bwMode="auto">
          <a:xfrm>
            <a:off x="485775" y="5938838"/>
            <a:ext cx="3689350" cy="931862"/>
          </a:xfrm>
          <a:custGeom>
            <a:avLst/>
            <a:gdLst>
              <a:gd name="T0" fmla="*/ 0 w 21600"/>
              <a:gd name="T1" fmla="*/ 0 h 21600"/>
              <a:gd name="T2" fmla="*/ 21600 w 21600"/>
              <a:gd name="T3" fmla="*/ 21600 h 21600"/>
            </a:gdLst>
            <a:ahLst/>
            <a:cxnLst/>
            <a:rect l="T0" t="T1" r="T2" b="T3"/>
            <a:pathLst>
              <a:path w="21600" h="21600">
                <a:moveTo>
                  <a:pt x="0" y="0"/>
                </a:moveTo>
                <a:lnTo>
                  <a:pt x="21600" y="21490"/>
                </a:lnTo>
                <a:lnTo>
                  <a:pt x="17057" y="21600"/>
                </a:lnTo>
                <a:lnTo>
                  <a:pt x="46" y="147"/>
                </a:lnTo>
              </a:path>
            </a:pathLst>
          </a:cu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fr-FR"/>
          </a:p>
        </p:txBody>
      </p:sp>
      <p:sp>
        <p:nvSpPr>
          <p:cNvPr id="29700" name="AutoShape 3"/>
          <p:cNvSpPr>
            <a:spLocks/>
          </p:cNvSpPr>
          <p:nvPr/>
        </p:nvSpPr>
        <p:spPr bwMode="auto">
          <a:xfrm>
            <a:off x="-9525" y="5795963"/>
            <a:ext cx="3402013" cy="1079500"/>
          </a:xfrm>
          <a:prstGeom prst="rtTriangle">
            <a:avLst/>
          </a:prstGeom>
          <a:blipFill dpi="0" rotWithShape="0">
            <a:blip r:embed="rId2"/>
            <a:srcRect/>
            <a:stretch>
              <a:fillRect/>
            </a:stretch>
          </a:blipFill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fr-FR"/>
          </a:p>
        </p:txBody>
      </p:sp>
      <p:sp>
        <p:nvSpPr>
          <p:cNvPr id="29701" name="Line 4"/>
          <p:cNvSpPr>
            <a:spLocks noChangeShapeType="1"/>
          </p:cNvSpPr>
          <p:nvPr/>
        </p:nvSpPr>
        <p:spPr bwMode="auto">
          <a:xfrm>
            <a:off x="-9525" y="5788025"/>
            <a:ext cx="3405188" cy="1082675"/>
          </a:xfrm>
          <a:prstGeom prst="line">
            <a:avLst/>
          </a:prstGeom>
          <a:noFill/>
          <a:ln w="12065">
            <a:solidFill>
              <a:srgbClr val="5EA3B4"/>
            </a:solidFill>
            <a:round/>
            <a:headEnd/>
            <a:tailEnd/>
          </a:ln>
        </p:spPr>
        <p:txBody>
          <a:bodyPr lIns="64291" tIns="32146" rIns="64291" bIns="32146"/>
          <a:lstStyle/>
          <a:p>
            <a:endParaRPr lang="en-US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z="33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Obtaining the Residual Turbidity Graph…</a:t>
            </a:r>
            <a:br>
              <a:rPr lang="en-US" sz="330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en-US" sz="33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9703" name="Picture 6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4963" y="2670175"/>
            <a:ext cx="4237037" cy="362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4" name="Picture 7"/>
          <p:cNvPicPr>
            <a:picLocks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65638" y="1417638"/>
            <a:ext cx="4678362" cy="393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5" name="Rectangle 8"/>
          <p:cNvSpPr>
            <a:spLocks/>
          </p:cNvSpPr>
          <p:nvPr/>
        </p:nvSpPr>
        <p:spPr bwMode="auto">
          <a:xfrm>
            <a:off x="455613" y="1598613"/>
            <a:ext cx="4010025" cy="9366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26788" tIns="26788" rIns="26788" bIns="26788"/>
          <a:lstStyle/>
          <a:p>
            <a:pPr>
              <a:buClr>
                <a:srgbClr val="2DA2BF"/>
              </a:buClr>
              <a:buSzPct val="100000"/>
              <a:buFont typeface="Arial" pitchFamily="34" charset="0"/>
              <a:buChar char="•"/>
            </a:pPr>
            <a:r>
              <a:rPr lang="en-US" sz="2000">
                <a:latin typeface="Lucida Grande" charset="0"/>
                <a:sym typeface="Lucida Grande" charset="0"/>
              </a:rPr>
              <a:t> Plot of Raw data: Turbidity vs. Sedimentation Velocity throughout experiment</a:t>
            </a:r>
          </a:p>
        </p:txBody>
      </p:sp>
      <p:sp>
        <p:nvSpPr>
          <p:cNvPr id="29706" name="Rectangle 9"/>
          <p:cNvSpPr>
            <a:spLocks/>
          </p:cNvSpPr>
          <p:nvPr/>
        </p:nvSpPr>
        <p:spPr bwMode="auto">
          <a:xfrm>
            <a:off x="4787900" y="5259388"/>
            <a:ext cx="4357688" cy="1098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26788" tIns="26788" rIns="26788" bIns="26788"/>
          <a:lstStyle/>
          <a:p>
            <a:pPr>
              <a:lnSpc>
                <a:spcPct val="118000"/>
              </a:lnSpc>
              <a:buClr>
                <a:srgbClr val="2DA2BF"/>
              </a:buClr>
              <a:buSzPct val="100000"/>
              <a:buFont typeface="Arial" pitchFamily="34" charset="0"/>
              <a:buChar char="•"/>
              <a:tabLst>
                <a:tab pos="650875" algn="l"/>
                <a:tab pos="1303338" algn="l"/>
                <a:tab pos="1963738" algn="l"/>
                <a:tab pos="2616200" algn="l"/>
                <a:tab pos="3276600" algn="l"/>
                <a:tab pos="3937000" algn="l"/>
                <a:tab pos="4579938" algn="l"/>
                <a:tab pos="5240338" algn="l"/>
                <a:tab pos="5900738" algn="l"/>
                <a:tab pos="6562725" algn="l"/>
                <a:tab pos="7213600" algn="l"/>
              </a:tabLst>
            </a:pPr>
            <a:r>
              <a:rPr lang="en-US" sz="2200">
                <a:solidFill>
                  <a:srgbClr val="000080"/>
                </a:solidFill>
                <a:latin typeface="Lucida Grande" charset="0"/>
                <a:sym typeface="Lucida Grande" charset="0"/>
              </a:rPr>
              <a:t> </a:t>
            </a:r>
            <a:r>
              <a:rPr lang="en-US" sz="2000">
                <a:latin typeface="Lucida Grande" charset="0"/>
                <a:sym typeface="Lucida Grande" charset="0"/>
              </a:rPr>
              <a:t>Focusing on Residual Turbidity: Residual Turbidity vs. Sedimentation Velocity</a:t>
            </a:r>
          </a:p>
        </p:txBody>
      </p:sp>
      <p:sp>
        <p:nvSpPr>
          <p:cNvPr id="7178" name="Rectangle 10"/>
          <p:cNvSpPr>
            <a:spLocks/>
          </p:cNvSpPr>
          <p:nvPr/>
        </p:nvSpPr>
        <p:spPr bwMode="auto">
          <a:xfrm>
            <a:off x="5946775" y="4491038"/>
            <a:ext cx="455613" cy="455612"/>
          </a:xfrm>
          <a:prstGeom prst="rect">
            <a:avLst/>
          </a:prstGeom>
          <a:noFill/>
          <a:ln w="28575">
            <a:solidFill>
              <a:srgbClr val="2DA2BF"/>
            </a:solidFill>
            <a:miter lim="800000"/>
            <a:headEnd/>
            <a:tailEnd/>
          </a:ln>
          <a:effectLst>
            <a:outerShdw dist="22999" dir="5400000" algn="ctr" rotWithShape="0">
              <a:schemeClr val="bg2">
                <a:alpha val="34998"/>
              </a:schemeClr>
            </a:outerShdw>
          </a:effectLst>
        </p:spPr>
        <p:txBody>
          <a:bodyPr lIns="0" tIns="0" rIns="0" bIns="0"/>
          <a:lstStyle/>
          <a:p>
            <a:pPr>
              <a:defRPr/>
            </a:pPr>
            <a:endParaRPr lang="fr-FR">
              <a:latin typeface="Arial" charset="0"/>
              <a:cs typeface="ヒラギノ角ゴ Pro W3" charset="-128"/>
            </a:endParaRPr>
          </a:p>
        </p:txBody>
      </p:sp>
      <p:sp>
        <p:nvSpPr>
          <p:cNvPr id="7179" name="Line 11"/>
          <p:cNvSpPr>
            <a:spLocks noChangeShapeType="1"/>
          </p:cNvSpPr>
          <p:nvPr/>
        </p:nvSpPr>
        <p:spPr bwMode="auto">
          <a:xfrm flipH="1">
            <a:off x="4268788" y="4799013"/>
            <a:ext cx="1477962" cy="306387"/>
          </a:xfrm>
          <a:prstGeom prst="line">
            <a:avLst/>
          </a:prstGeom>
          <a:noFill/>
          <a:ln w="25400">
            <a:solidFill>
              <a:srgbClr val="2DA2BF"/>
            </a:solidFill>
            <a:round/>
            <a:headEnd/>
            <a:tailEnd type="stealth" w="lg" len="lg"/>
          </a:ln>
          <a:effectLst>
            <a:outerShdw dist="19999" dir="5400000" algn="ctr" rotWithShape="0">
              <a:schemeClr val="bg2">
                <a:alpha val="37999"/>
              </a:schemeClr>
            </a:outerShdw>
          </a:effectLst>
        </p:spPr>
        <p:txBody>
          <a:bodyPr lIns="64291" tIns="32146" rIns="64291" bIns="32146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8" grpId="0" animBg="1"/>
      <p:bldP spid="717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1"/>
          <p:cNvSpPr>
            <a:spLocks/>
          </p:cNvSpPr>
          <p:nvPr/>
        </p:nvSpPr>
        <p:spPr bwMode="auto">
          <a:xfrm>
            <a:off x="498475" y="5943600"/>
            <a:ext cx="4940300" cy="922338"/>
          </a:xfrm>
          <a:custGeom>
            <a:avLst/>
            <a:gdLst>
              <a:gd name="T0" fmla="*/ 0 w 21600"/>
              <a:gd name="T1" fmla="*/ 0 h 21600"/>
              <a:gd name="T2" fmla="*/ 21600 w 21600"/>
              <a:gd name="T3" fmla="*/ 21600 h 21600"/>
            </a:gdLst>
            <a:ahLst/>
            <a:cxnLst/>
            <a:rect l="T0" t="T1" r="T2" b="T3"/>
            <a:pathLst>
              <a:path w="21600" h="21600">
                <a:moveTo>
                  <a:pt x="0" y="128"/>
                </a:moveTo>
                <a:lnTo>
                  <a:pt x="21600" y="21600"/>
                </a:lnTo>
                <a:lnTo>
                  <a:pt x="16039" y="21600"/>
                </a:lnTo>
                <a:lnTo>
                  <a:pt x="3" y="0"/>
                </a:lnTo>
              </a:path>
            </a:pathLst>
          </a:custGeom>
          <a:solidFill>
            <a:schemeClr val="accent1">
              <a:alpha val="39999"/>
            </a:schemeClr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fr-FR"/>
          </a:p>
        </p:txBody>
      </p:sp>
      <p:sp>
        <p:nvSpPr>
          <p:cNvPr id="30723" name="AutoShape 2"/>
          <p:cNvSpPr>
            <a:spLocks/>
          </p:cNvSpPr>
          <p:nvPr/>
        </p:nvSpPr>
        <p:spPr bwMode="auto">
          <a:xfrm>
            <a:off x="485775" y="5938838"/>
            <a:ext cx="3689350" cy="931862"/>
          </a:xfrm>
          <a:custGeom>
            <a:avLst/>
            <a:gdLst>
              <a:gd name="T0" fmla="*/ 0 w 21600"/>
              <a:gd name="T1" fmla="*/ 0 h 21600"/>
              <a:gd name="T2" fmla="*/ 21600 w 21600"/>
              <a:gd name="T3" fmla="*/ 21600 h 21600"/>
            </a:gdLst>
            <a:ahLst/>
            <a:cxnLst/>
            <a:rect l="T0" t="T1" r="T2" b="T3"/>
            <a:pathLst>
              <a:path w="21600" h="21600">
                <a:moveTo>
                  <a:pt x="0" y="0"/>
                </a:moveTo>
                <a:lnTo>
                  <a:pt x="21600" y="21490"/>
                </a:lnTo>
                <a:lnTo>
                  <a:pt x="17057" y="21600"/>
                </a:lnTo>
                <a:lnTo>
                  <a:pt x="46" y="147"/>
                </a:lnTo>
              </a:path>
            </a:pathLst>
          </a:cu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fr-FR"/>
          </a:p>
        </p:txBody>
      </p:sp>
      <p:sp>
        <p:nvSpPr>
          <p:cNvPr id="30724" name="AutoShape 3"/>
          <p:cNvSpPr>
            <a:spLocks/>
          </p:cNvSpPr>
          <p:nvPr/>
        </p:nvSpPr>
        <p:spPr bwMode="auto">
          <a:xfrm>
            <a:off x="-9525" y="5795963"/>
            <a:ext cx="3402013" cy="1079500"/>
          </a:xfrm>
          <a:prstGeom prst="rtTriangle">
            <a:avLst/>
          </a:prstGeom>
          <a:blipFill dpi="0" rotWithShape="0">
            <a:blip r:embed="rId3"/>
            <a:srcRect/>
            <a:stretch>
              <a:fillRect/>
            </a:stretch>
          </a:blipFill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fr-FR"/>
          </a:p>
        </p:txBody>
      </p:sp>
      <p:sp>
        <p:nvSpPr>
          <p:cNvPr id="30725" name="Line 4"/>
          <p:cNvSpPr>
            <a:spLocks noChangeShapeType="1"/>
          </p:cNvSpPr>
          <p:nvPr/>
        </p:nvSpPr>
        <p:spPr bwMode="auto">
          <a:xfrm>
            <a:off x="-9525" y="5788025"/>
            <a:ext cx="3405188" cy="1082675"/>
          </a:xfrm>
          <a:prstGeom prst="line">
            <a:avLst/>
          </a:prstGeom>
          <a:noFill/>
          <a:ln w="12065">
            <a:solidFill>
              <a:srgbClr val="5EA3B4"/>
            </a:solidFill>
            <a:round/>
            <a:headEnd/>
            <a:tailEnd/>
          </a:ln>
        </p:spPr>
        <p:txBody>
          <a:bodyPr lIns="64291" tIns="32146" rIns="64291" bIns="32146"/>
          <a:lstStyle/>
          <a:p>
            <a:endParaRPr lang="en-US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n-US" sz="3700" dirty="0"/>
              <a:t>Residual Turbidity vs. Sedimentation Velocity</a:t>
            </a:r>
          </a:p>
        </p:txBody>
      </p:sp>
      <p:pic>
        <p:nvPicPr>
          <p:cNvPr id="30727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325" y="1446213"/>
            <a:ext cx="5673725" cy="48577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30728" name="Rectangle 7"/>
          <p:cNvSpPr>
            <a:spLocks noChangeArrowheads="1"/>
          </p:cNvSpPr>
          <p:nvPr/>
        </p:nvSpPr>
        <p:spPr bwMode="auto">
          <a:xfrm>
            <a:off x="6099175" y="2411413"/>
            <a:ext cx="2670175" cy="3786187"/>
          </a:xfrm>
          <a:prstGeom prst="rect">
            <a:avLst/>
          </a:prstGeom>
          <a:gradFill rotWithShape="0">
            <a:gsLst>
              <a:gs pos="0">
                <a:srgbClr val="C6DEFF"/>
              </a:gs>
              <a:gs pos="100000">
                <a:srgbClr val="AFD0FF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lIns="64291" tIns="32146" rIns="64291" bIns="32146"/>
          <a:lstStyle/>
          <a:p>
            <a:endParaRPr lang="fr-FR"/>
          </a:p>
        </p:txBody>
      </p:sp>
      <p:graphicFrame>
        <p:nvGraphicFramePr>
          <p:cNvPr id="8200" name="Group 8"/>
          <p:cNvGraphicFramePr>
            <a:graphicFrameLocks noGrp="1"/>
          </p:cNvGraphicFramePr>
          <p:nvPr/>
        </p:nvGraphicFramePr>
        <p:xfrm>
          <a:off x="6099175" y="2411413"/>
          <a:ext cx="2669976" cy="3786190"/>
        </p:xfrm>
        <a:graphic>
          <a:graphicData uri="http://schemas.openxmlformats.org/drawingml/2006/table">
            <a:tbl>
              <a:tblPr/>
              <a:tblGrid>
                <a:gridCol w="1295921"/>
                <a:gridCol w="1374055"/>
              </a:tblGrid>
              <a:tr h="62731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DA2BF"/>
                        </a:buClr>
                        <a:buSzPct val="68000"/>
                        <a:buFont typeface="Wingdings 3" charset="2"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Lucida Grande" charset="0"/>
                          <a:ea typeface="ヒラギノ角ゴ ProN W3" charset="-128"/>
                          <a:cs typeface="ヒラギノ角ゴ ProN W3" charset="-128"/>
                          <a:sym typeface="Lucida Grande" charset="0"/>
                        </a:rPr>
                        <a:t>Alum Dose</a:t>
                      </a:r>
                    </a:p>
                  </a:txBody>
                  <a:tcPr marL="26789" marR="26789" marT="26789" marB="26789" horzOverflow="overflow">
                    <a:lnL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9639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DA2BF"/>
                        </a:buClr>
                        <a:buSzPct val="68000"/>
                        <a:buFont typeface="Wingdings 3" charset="2"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sz="17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Lucida Grande" charset="0"/>
                          <a:ea typeface="ヒラギノ角ゴ ProN W3" charset="-128"/>
                          <a:cs typeface="ヒラギノ角ゴ ProN W3" charset="-128"/>
                          <a:sym typeface="Lucida Grande" charset="0"/>
                        </a:rPr>
                        <a:t>Residual Turbidity</a:t>
                      </a:r>
                    </a:p>
                  </a:txBody>
                  <a:tcPr marL="26789" marR="26789" marT="26789" marB="26789" horzOverflow="overflow">
                    <a:lnL cap="flat">
                      <a:noFill/>
                    </a:lnL>
                    <a:lnR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9639D"/>
                    </a:solidFill>
                  </a:tcPr>
                </a:tc>
              </a:tr>
              <a:tr h="3594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DA2BF"/>
                        </a:buClr>
                        <a:buSzPct val="68000"/>
                        <a:buFont typeface="Wingdings 3" charset="2"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Grande" charset="0"/>
                          <a:ea typeface="ヒラギノ角ゴ ProN W3" charset="-128"/>
                          <a:cs typeface="ヒラギノ角ゴ ProN W3" charset="-128"/>
                          <a:sym typeface="Lucida Grande" charset="0"/>
                        </a:rPr>
                        <a:t>20</a:t>
                      </a:r>
                    </a:p>
                  </a:txBody>
                  <a:tcPr marL="26789" marR="26789" marT="26789" marB="26789" horzOverflow="overflow">
                    <a:lnL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9639D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DA2BF"/>
                        </a:buClr>
                        <a:buSzPct val="68000"/>
                        <a:buFont typeface="Wingdings 3" charset="2"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Grande" charset="0"/>
                          <a:ea typeface="ヒラギノ角ゴ ProN W3" charset="-128"/>
                          <a:cs typeface="ヒラギノ角ゴ ProN W3" charset="-128"/>
                          <a:sym typeface="Lucida Grande" charset="0"/>
                        </a:rPr>
                        <a:t>2.663</a:t>
                      </a:r>
                    </a:p>
                  </a:txBody>
                  <a:tcPr marL="26789" marR="26789" marT="26789" marB="26789" horzOverflow="overflow">
                    <a:lnL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9639D">
                        <a:alpha val="39999"/>
                      </a:srgbClr>
                    </a:solidFill>
                  </a:tcPr>
                </a:tc>
              </a:tr>
              <a:tr h="3973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DA2BF"/>
                        </a:buClr>
                        <a:buSzPct val="68000"/>
                        <a:buFont typeface="Wingdings 3" charset="2"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Grande" charset="0"/>
                          <a:ea typeface="ヒラギノ角ゴ ProN W3" charset="-128"/>
                          <a:cs typeface="ヒラギノ角ゴ ProN W3" charset="-128"/>
                          <a:sym typeface="Lucida Grande" charset="0"/>
                        </a:rPr>
                        <a:t>25</a:t>
                      </a:r>
                    </a:p>
                  </a:txBody>
                  <a:tcPr marL="26789" marR="26789" marT="26789" marB="26789" horzOverflow="overflow">
                    <a:lnL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DA2BF"/>
                        </a:buClr>
                        <a:buSzPct val="68000"/>
                        <a:buFont typeface="Wingdings 3" charset="2"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Grande" charset="0"/>
                          <a:ea typeface="ヒラギノ角ゴ ProN W3" charset="-128"/>
                          <a:cs typeface="ヒラギノ角ゴ ProN W3" charset="-128"/>
                          <a:sym typeface="Lucida Grande" charset="0"/>
                        </a:rPr>
                        <a:t>1.755</a:t>
                      </a:r>
                    </a:p>
                  </a:txBody>
                  <a:tcPr marL="26789" marR="26789" marT="26789" marB="26789" horzOverflow="overflow">
                    <a:lnL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20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DA2BF"/>
                        </a:buClr>
                        <a:buSzPct val="68000"/>
                        <a:buFont typeface="Wingdings 3" charset="2"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Grande" charset="0"/>
                          <a:ea typeface="ヒラギノ角ゴ ProN W3" charset="-128"/>
                          <a:cs typeface="ヒラギノ角ゴ ProN W3" charset="-128"/>
                          <a:sym typeface="Lucida Grande" charset="0"/>
                        </a:rPr>
                        <a:t>30</a:t>
                      </a:r>
                    </a:p>
                  </a:txBody>
                  <a:tcPr marL="26789" marR="26789" marT="26789" marB="26789" horzOverflow="overflow">
                    <a:lnL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9639D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DA2BF"/>
                        </a:buClr>
                        <a:buSzPct val="68000"/>
                        <a:buFont typeface="Wingdings 3" charset="2"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Grande" charset="0"/>
                          <a:ea typeface="ヒラギノ角ゴ ProN W3" charset="-128"/>
                          <a:cs typeface="ヒラギノ角ゴ ProN W3" charset="-128"/>
                          <a:sym typeface="Lucida Grande" charset="0"/>
                        </a:rPr>
                        <a:t>1.81</a:t>
                      </a:r>
                    </a:p>
                  </a:txBody>
                  <a:tcPr marL="26789" marR="26789" marT="26789" marB="26789" horzOverflow="overflow">
                    <a:lnL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9639D">
                        <a:alpha val="39999"/>
                      </a:srgbClr>
                    </a:solidFill>
                  </a:tcPr>
                </a:tc>
              </a:tr>
              <a:tr h="409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DA2BF"/>
                        </a:buClr>
                        <a:buSzPct val="68000"/>
                        <a:buFont typeface="Wingdings 3" charset="2"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Grande" charset="0"/>
                          <a:ea typeface="ヒラギノ角ゴ ProN W3" charset="-128"/>
                          <a:cs typeface="ヒラギノ角ゴ ProN W3" charset="-128"/>
                          <a:sym typeface="Lucida Grande" charset="0"/>
                        </a:rPr>
                        <a:t>35</a:t>
                      </a:r>
                    </a:p>
                  </a:txBody>
                  <a:tcPr marL="26789" marR="26789" marT="26789" marB="26789" horzOverflow="overflow">
                    <a:lnL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DA2BF"/>
                        </a:buClr>
                        <a:buSzPct val="68000"/>
                        <a:buFont typeface="Wingdings 3" charset="2"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Grande" charset="0"/>
                          <a:ea typeface="ヒラギノ角ゴ ProN W3" charset="-128"/>
                          <a:cs typeface="ヒラギノ角ゴ ProN W3" charset="-128"/>
                          <a:sym typeface="Lucida Grande" charset="0"/>
                        </a:rPr>
                        <a:t>1.497</a:t>
                      </a:r>
                    </a:p>
                  </a:txBody>
                  <a:tcPr marL="26789" marR="26789" marT="26789" marB="26789" horzOverflow="overflow">
                    <a:lnL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3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DA2BF"/>
                        </a:buClr>
                        <a:buSzPct val="68000"/>
                        <a:buFont typeface="Wingdings 3" charset="2"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Grande" charset="0"/>
                          <a:ea typeface="ヒラギノ角ゴ ProN W3" charset="-128"/>
                          <a:cs typeface="ヒラギノ角ゴ ProN W3" charset="-128"/>
                          <a:sym typeface="Lucida Grande" charset="0"/>
                        </a:rPr>
                        <a:t>40</a:t>
                      </a:r>
                    </a:p>
                  </a:txBody>
                  <a:tcPr marL="26789" marR="26789" marT="26789" marB="26789" horzOverflow="overflow">
                    <a:lnL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9639D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DA2BF"/>
                        </a:buClr>
                        <a:buSzPct val="68000"/>
                        <a:buFont typeface="Wingdings 3" charset="2"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Grande" charset="0"/>
                          <a:ea typeface="ヒラギノ角ゴ ProN W3" charset="-128"/>
                          <a:cs typeface="ヒラギノ角ゴ ProN W3" charset="-128"/>
                          <a:sym typeface="Lucida Grande" charset="0"/>
                        </a:rPr>
                        <a:t>1.437</a:t>
                      </a:r>
                    </a:p>
                  </a:txBody>
                  <a:tcPr marL="26789" marR="26789" marT="26789" marB="26789" horzOverflow="overflow">
                    <a:lnL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9639D">
                        <a:alpha val="39999"/>
                      </a:srgbClr>
                    </a:solidFill>
                  </a:tcPr>
                </a:tc>
              </a:tr>
              <a:tr h="4063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DA2BF"/>
                        </a:buClr>
                        <a:buSzPct val="68000"/>
                        <a:buFont typeface="Wingdings 3" charset="2"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Grande" charset="0"/>
                          <a:ea typeface="ヒラギノ角ゴ ProN W3" charset="-128"/>
                          <a:cs typeface="ヒラギノ角ゴ ProN W3" charset="-128"/>
                          <a:sym typeface="Lucida Grande" charset="0"/>
                        </a:rPr>
                        <a:t>45</a:t>
                      </a:r>
                    </a:p>
                  </a:txBody>
                  <a:tcPr marL="26789" marR="26789" marT="26789" marB="26789" horzOverflow="overflow">
                    <a:lnL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DA2BF"/>
                        </a:buClr>
                        <a:buSzPct val="68000"/>
                        <a:buFont typeface="Wingdings 3" charset="2"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Grande" charset="0"/>
                          <a:ea typeface="ヒラギノ角ゴ ProN W3" charset="-128"/>
                          <a:cs typeface="ヒラギノ角ゴ ProN W3" charset="-128"/>
                          <a:sym typeface="Lucida Grande" charset="0"/>
                        </a:rPr>
                        <a:t>1.413</a:t>
                      </a:r>
                    </a:p>
                  </a:txBody>
                  <a:tcPr marL="26789" marR="26789" marT="26789" marB="26789" horzOverflow="overflow">
                    <a:lnL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8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DA2BF"/>
                        </a:buClr>
                        <a:buSzPct val="68000"/>
                        <a:buFont typeface="Wingdings 3" charset="2"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Grande" charset="0"/>
                          <a:ea typeface="ヒラギノ角ゴ ProN W3" charset="-128"/>
                          <a:cs typeface="ヒラギノ角ゴ ProN W3" charset="-128"/>
                          <a:sym typeface="Lucida Grande" charset="0"/>
                        </a:rPr>
                        <a:t>50</a:t>
                      </a:r>
                    </a:p>
                  </a:txBody>
                  <a:tcPr marL="26789" marR="26789" marT="26789" marB="26789" horzOverflow="overflow">
                    <a:lnL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9639D">
                        <a:alpha val="39999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DA2BF"/>
                        </a:buClr>
                        <a:buSzPct val="68000"/>
                        <a:buFont typeface="Wingdings 3" charset="2"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Grande" charset="0"/>
                          <a:ea typeface="ヒラギノ角ゴ ProN W3" charset="-128"/>
                          <a:cs typeface="ヒラギノ角ゴ ProN W3" charset="-128"/>
                          <a:sym typeface="Lucida Grande" charset="0"/>
                        </a:rPr>
                        <a:t>1.325</a:t>
                      </a:r>
                    </a:p>
                  </a:txBody>
                  <a:tcPr marL="26789" marR="26789" marT="26789" marB="26789" horzOverflow="overflow">
                    <a:lnL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9639D">
                        <a:alpha val="39999"/>
                      </a:srgbClr>
                    </a:solidFill>
                  </a:tcPr>
                </a:tc>
              </a:tr>
              <a:tr h="36946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DA2BF"/>
                        </a:buClr>
                        <a:buSzPct val="68000"/>
                        <a:buFont typeface="Wingdings 3" charset="2"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Grande" charset="0"/>
                          <a:ea typeface="ヒラギノ角ゴ ProN W3" charset="-128"/>
                          <a:cs typeface="ヒラギノ角ゴ ProN W3" charset="-128"/>
                          <a:sym typeface="Lucida Grande" charset="0"/>
                        </a:rPr>
                        <a:t>55</a:t>
                      </a:r>
                    </a:p>
                  </a:txBody>
                  <a:tcPr marL="26789" marR="26789" marT="26789" marB="26789" horzOverflow="overflow">
                    <a:lnL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rgbClr val="2DA2BF"/>
                        </a:buClr>
                        <a:buSzPct val="68000"/>
                        <a:buFont typeface="Wingdings 3" charset="2"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sz="1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Lucida Grande" charset="0"/>
                          <a:ea typeface="ヒラギノ角ゴ ProN W3" charset="-128"/>
                          <a:cs typeface="ヒラギノ角ゴ ProN W3" charset="-128"/>
                          <a:sym typeface="Lucida Grande" charset="0"/>
                        </a:rPr>
                        <a:t>0.984</a:t>
                      </a:r>
                    </a:p>
                  </a:txBody>
                  <a:tcPr marL="26789" marR="26789" marT="26789" marB="26789" horzOverflow="overflow">
                    <a:lnL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35609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Espace réservé du numéro de diapositive 3"/>
          <p:cNvSpPr>
            <a:spLocks noGrp="1"/>
          </p:cNvSpPr>
          <p:nvPr>
            <p:ph type="sldNum" sz="quarter" idx="12"/>
          </p:nvPr>
        </p:nvSpPr>
        <p:spPr bwMode="auto">
          <a:xfrm>
            <a:off x="6727825" y="6408738"/>
            <a:ext cx="1919288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l"/>
            <a:fld id="{CB2C510F-3345-4EB5-B35E-899E0E385DA8}" type="slidenum">
              <a:rPr lang="en-US"/>
              <a:pPr algn="l"/>
              <a:t>18</a:t>
            </a:fld>
            <a:endParaRPr lang="en-US"/>
          </a:p>
        </p:txBody>
      </p:sp>
      <p:sp>
        <p:nvSpPr>
          <p:cNvPr id="32771" name="AutoShape 1"/>
          <p:cNvSpPr>
            <a:spLocks/>
          </p:cNvSpPr>
          <p:nvPr/>
        </p:nvSpPr>
        <p:spPr bwMode="auto">
          <a:xfrm>
            <a:off x="498475" y="5943600"/>
            <a:ext cx="4940300" cy="922338"/>
          </a:xfrm>
          <a:custGeom>
            <a:avLst/>
            <a:gdLst>
              <a:gd name="T0" fmla="*/ 0 w 21600"/>
              <a:gd name="T1" fmla="*/ 0 h 21600"/>
              <a:gd name="T2" fmla="*/ 21600 w 21600"/>
              <a:gd name="T3" fmla="*/ 21600 h 21600"/>
            </a:gdLst>
            <a:ahLst/>
            <a:cxnLst/>
            <a:rect l="T0" t="T1" r="T2" b="T3"/>
            <a:pathLst>
              <a:path w="21600" h="21600">
                <a:moveTo>
                  <a:pt x="0" y="128"/>
                </a:moveTo>
                <a:lnTo>
                  <a:pt x="21600" y="21600"/>
                </a:lnTo>
                <a:lnTo>
                  <a:pt x="16039" y="21600"/>
                </a:lnTo>
                <a:lnTo>
                  <a:pt x="3" y="0"/>
                </a:lnTo>
              </a:path>
            </a:pathLst>
          </a:custGeom>
          <a:solidFill>
            <a:schemeClr val="accent1">
              <a:alpha val="39999"/>
            </a:schemeClr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fr-FR"/>
          </a:p>
        </p:txBody>
      </p:sp>
      <p:sp>
        <p:nvSpPr>
          <p:cNvPr id="32772" name="AutoShape 2"/>
          <p:cNvSpPr>
            <a:spLocks/>
          </p:cNvSpPr>
          <p:nvPr/>
        </p:nvSpPr>
        <p:spPr bwMode="auto">
          <a:xfrm>
            <a:off x="485775" y="5938838"/>
            <a:ext cx="3689350" cy="931862"/>
          </a:xfrm>
          <a:custGeom>
            <a:avLst/>
            <a:gdLst>
              <a:gd name="T0" fmla="*/ 0 w 21600"/>
              <a:gd name="T1" fmla="*/ 0 h 21600"/>
              <a:gd name="T2" fmla="*/ 21600 w 21600"/>
              <a:gd name="T3" fmla="*/ 21600 h 21600"/>
            </a:gdLst>
            <a:ahLst/>
            <a:cxnLst/>
            <a:rect l="T0" t="T1" r="T2" b="T3"/>
            <a:pathLst>
              <a:path w="21600" h="21600">
                <a:moveTo>
                  <a:pt x="0" y="0"/>
                </a:moveTo>
                <a:lnTo>
                  <a:pt x="21600" y="21490"/>
                </a:lnTo>
                <a:lnTo>
                  <a:pt x="17057" y="21600"/>
                </a:lnTo>
                <a:lnTo>
                  <a:pt x="46" y="147"/>
                </a:lnTo>
              </a:path>
            </a:pathLst>
          </a:cu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fr-FR"/>
          </a:p>
        </p:txBody>
      </p:sp>
      <p:sp>
        <p:nvSpPr>
          <p:cNvPr id="32773" name="AutoShape 3"/>
          <p:cNvSpPr>
            <a:spLocks/>
          </p:cNvSpPr>
          <p:nvPr/>
        </p:nvSpPr>
        <p:spPr bwMode="auto">
          <a:xfrm>
            <a:off x="-9525" y="5795963"/>
            <a:ext cx="3402013" cy="1079500"/>
          </a:xfrm>
          <a:prstGeom prst="rtTriangle">
            <a:avLst/>
          </a:prstGeom>
          <a:blipFill dpi="0" rotWithShape="0">
            <a:blip r:embed="rId2"/>
            <a:srcRect/>
            <a:stretch>
              <a:fillRect/>
            </a:stretch>
          </a:blipFill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fr-FR"/>
          </a:p>
        </p:txBody>
      </p:sp>
      <p:sp>
        <p:nvSpPr>
          <p:cNvPr id="32774" name="Line 4"/>
          <p:cNvSpPr>
            <a:spLocks noChangeShapeType="1"/>
          </p:cNvSpPr>
          <p:nvPr/>
        </p:nvSpPr>
        <p:spPr bwMode="auto">
          <a:xfrm>
            <a:off x="-9525" y="5788025"/>
            <a:ext cx="3405188" cy="1082675"/>
          </a:xfrm>
          <a:prstGeom prst="line">
            <a:avLst/>
          </a:prstGeom>
          <a:noFill/>
          <a:ln w="12065">
            <a:solidFill>
              <a:srgbClr val="5EA3B4"/>
            </a:solidFill>
            <a:round/>
            <a:headEnd/>
            <a:tailEnd/>
          </a:ln>
        </p:spPr>
        <p:txBody>
          <a:bodyPr lIns="64291" tIns="32146" rIns="64291" bIns="32146"/>
          <a:lstStyle/>
          <a:p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Organization and Analysis</a:t>
            </a:r>
          </a:p>
        </p:txBody>
      </p:sp>
      <p:sp>
        <p:nvSpPr>
          <p:cNvPr id="32776" name="Rectangle 6"/>
          <p:cNvSpPr>
            <a:spLocks noChangeArrowheads="1"/>
          </p:cNvSpPr>
          <p:nvPr>
            <p:ph type="body" idx="1"/>
          </p:nvPr>
        </p:nvSpPr>
        <p:spPr/>
        <p:txBody>
          <a:bodyPr/>
          <a:lstStyle/>
          <a:p>
            <a:pPr marL="255588" eaLnBrk="1" hangingPunct="1"/>
            <a:r>
              <a:rPr lang="en-US" smtClean="0"/>
              <a:t>Results from Process Controller plotted on Excel</a:t>
            </a:r>
          </a:p>
          <a:p>
            <a:pPr marL="255588" eaLnBrk="1" hangingPunct="1"/>
            <a:endParaRPr lang="en-US" smtClean="0"/>
          </a:p>
          <a:p>
            <a:pPr marL="255588" eaLnBrk="1" hangingPunct="1"/>
            <a:r>
              <a:rPr lang="en-US" smtClean="0"/>
              <a:t>Reiterate experiment for verification</a:t>
            </a:r>
          </a:p>
          <a:p>
            <a:pPr marL="255588" eaLnBrk="1" hangingPunct="1"/>
            <a:endParaRPr lang="en-US" smtClean="0"/>
          </a:p>
        </p:txBody>
      </p:sp>
      <p:pic>
        <p:nvPicPr>
          <p:cNvPr id="32777" name="Image 8" descr="5NTU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048000"/>
            <a:ext cx="5037138" cy="246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8" name="Image 9" descr="5NTU length 1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32338" y="4572000"/>
            <a:ext cx="4316412" cy="185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Espace réservé du numéro de diapositive 3"/>
          <p:cNvSpPr>
            <a:spLocks noGrp="1"/>
          </p:cNvSpPr>
          <p:nvPr>
            <p:ph type="sldNum" sz="quarter" idx="12"/>
          </p:nvPr>
        </p:nvSpPr>
        <p:spPr bwMode="auto">
          <a:xfrm>
            <a:off x="6727825" y="6408738"/>
            <a:ext cx="1919288" cy="365125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pPr algn="l"/>
            <a:fld id="{FA4DB7FA-3397-450E-91E9-BD23B5AED421}" type="slidenum">
              <a:rPr lang="en-US"/>
              <a:pPr algn="l"/>
              <a:t>19</a:t>
            </a:fld>
            <a:endParaRPr lang="en-US"/>
          </a:p>
        </p:txBody>
      </p:sp>
      <p:sp>
        <p:nvSpPr>
          <p:cNvPr id="33795" name="AutoShape 1"/>
          <p:cNvSpPr>
            <a:spLocks/>
          </p:cNvSpPr>
          <p:nvPr/>
        </p:nvSpPr>
        <p:spPr bwMode="auto">
          <a:xfrm>
            <a:off x="498475" y="5943600"/>
            <a:ext cx="4940300" cy="922338"/>
          </a:xfrm>
          <a:custGeom>
            <a:avLst/>
            <a:gdLst>
              <a:gd name="T0" fmla="*/ 0 w 21600"/>
              <a:gd name="T1" fmla="*/ 0 h 21600"/>
              <a:gd name="T2" fmla="*/ 21600 w 21600"/>
              <a:gd name="T3" fmla="*/ 21600 h 21600"/>
            </a:gdLst>
            <a:ahLst/>
            <a:cxnLst/>
            <a:rect l="T0" t="T1" r="T2" b="T3"/>
            <a:pathLst>
              <a:path w="21600" h="21600">
                <a:moveTo>
                  <a:pt x="0" y="128"/>
                </a:moveTo>
                <a:lnTo>
                  <a:pt x="21600" y="21600"/>
                </a:lnTo>
                <a:lnTo>
                  <a:pt x="16039" y="21600"/>
                </a:lnTo>
                <a:lnTo>
                  <a:pt x="3" y="0"/>
                </a:lnTo>
              </a:path>
            </a:pathLst>
          </a:custGeom>
          <a:solidFill>
            <a:schemeClr val="accent1">
              <a:alpha val="39999"/>
            </a:schemeClr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fr-FR"/>
          </a:p>
        </p:txBody>
      </p:sp>
      <p:sp>
        <p:nvSpPr>
          <p:cNvPr id="33796" name="AutoShape 2"/>
          <p:cNvSpPr>
            <a:spLocks/>
          </p:cNvSpPr>
          <p:nvPr/>
        </p:nvSpPr>
        <p:spPr bwMode="auto">
          <a:xfrm>
            <a:off x="485775" y="5938838"/>
            <a:ext cx="3689350" cy="931862"/>
          </a:xfrm>
          <a:custGeom>
            <a:avLst/>
            <a:gdLst>
              <a:gd name="T0" fmla="*/ 0 w 21600"/>
              <a:gd name="T1" fmla="*/ 0 h 21600"/>
              <a:gd name="T2" fmla="*/ 21600 w 21600"/>
              <a:gd name="T3" fmla="*/ 21600 h 21600"/>
            </a:gdLst>
            <a:ahLst/>
            <a:cxnLst/>
            <a:rect l="T0" t="T1" r="T2" b="T3"/>
            <a:pathLst>
              <a:path w="21600" h="21600">
                <a:moveTo>
                  <a:pt x="0" y="0"/>
                </a:moveTo>
                <a:lnTo>
                  <a:pt x="21600" y="21490"/>
                </a:lnTo>
                <a:lnTo>
                  <a:pt x="17057" y="21600"/>
                </a:lnTo>
                <a:lnTo>
                  <a:pt x="46" y="147"/>
                </a:lnTo>
              </a:path>
            </a:pathLst>
          </a:custGeom>
          <a:solidFill>
            <a:srgbClr val="000000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fr-FR"/>
          </a:p>
        </p:txBody>
      </p:sp>
      <p:sp>
        <p:nvSpPr>
          <p:cNvPr id="33797" name="AutoShape 3"/>
          <p:cNvSpPr>
            <a:spLocks/>
          </p:cNvSpPr>
          <p:nvPr/>
        </p:nvSpPr>
        <p:spPr bwMode="auto">
          <a:xfrm>
            <a:off x="-9525" y="5795963"/>
            <a:ext cx="3402013" cy="1079500"/>
          </a:xfrm>
          <a:prstGeom prst="rtTriangle">
            <a:avLst/>
          </a:prstGeom>
          <a:blipFill dpi="0" rotWithShape="0">
            <a:blip r:embed="rId2"/>
            <a:srcRect/>
            <a:stretch>
              <a:fillRect/>
            </a:stretch>
          </a:blipFill>
          <a:ln w="12700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fr-FR"/>
          </a:p>
        </p:txBody>
      </p:sp>
      <p:sp>
        <p:nvSpPr>
          <p:cNvPr id="33798" name="Line 4"/>
          <p:cNvSpPr>
            <a:spLocks noChangeShapeType="1"/>
          </p:cNvSpPr>
          <p:nvPr/>
        </p:nvSpPr>
        <p:spPr bwMode="auto">
          <a:xfrm>
            <a:off x="-9525" y="5788025"/>
            <a:ext cx="3405188" cy="1082675"/>
          </a:xfrm>
          <a:prstGeom prst="line">
            <a:avLst/>
          </a:prstGeom>
          <a:noFill/>
          <a:ln w="12065">
            <a:solidFill>
              <a:srgbClr val="5EA3B4"/>
            </a:solidFill>
            <a:round/>
            <a:headEnd/>
            <a:tailEnd/>
          </a:ln>
        </p:spPr>
        <p:txBody>
          <a:bodyPr lIns="64291" tIns="32146" rIns="64291" bIns="32146"/>
          <a:lstStyle/>
          <a:p>
            <a:endParaRPr lang="en-US"/>
          </a:p>
        </p:txBody>
      </p:sp>
      <p:sp>
        <p:nvSpPr>
          <p:cNvPr id="33799" name="Rectangle 5"/>
          <p:cNvSpPr>
            <a:spLocks noChangeArrowheads="1"/>
          </p:cNvSpPr>
          <p:nvPr>
            <p:ph type="title"/>
          </p:nvPr>
        </p:nvSpPr>
        <p:spPr bwMode="auto"/>
        <p:txBody>
          <a:bodyPr/>
          <a:lstStyle/>
          <a:p>
            <a:pPr algn="ctr" eaLnBrk="1" hangingPunct="1"/>
            <a:r>
              <a:rPr lang="en-US" smtClean="0">
                <a:effectLst/>
              </a:rPr>
              <a:t>Future Plans</a:t>
            </a:r>
          </a:p>
        </p:txBody>
      </p:sp>
      <p:sp>
        <p:nvSpPr>
          <p:cNvPr id="33800" name="Rectangle 6"/>
          <p:cNvSpPr>
            <a:spLocks noChangeArrowheads="1"/>
          </p:cNvSpPr>
          <p:nvPr>
            <p:ph type="body" idx="1"/>
          </p:nvPr>
        </p:nvSpPr>
        <p:spPr/>
        <p:txBody>
          <a:bodyPr/>
          <a:lstStyle/>
          <a:p>
            <a:pPr marL="255588" eaLnBrk="1" hangingPunct="1"/>
            <a:r>
              <a:rPr lang="en-US" smtClean="0"/>
              <a:t>Complete testing other alum dosages and flocculator lengths.</a:t>
            </a:r>
          </a:p>
          <a:p>
            <a:pPr marL="255588" eaLnBrk="1" hangingPunct="1"/>
            <a:endParaRPr lang="en-US" smtClean="0"/>
          </a:p>
          <a:p>
            <a:pPr marL="255588" eaLnBrk="1" hangingPunct="1"/>
            <a:r>
              <a:rPr lang="en-US" smtClean="0"/>
              <a:t>Further analyze and study current experiments.</a:t>
            </a:r>
          </a:p>
          <a:p>
            <a:pPr marL="255588" eaLnBrk="1" hangingPunct="1"/>
            <a:endParaRPr lang="en-US" smtClean="0"/>
          </a:p>
          <a:p>
            <a:pPr marL="255588" eaLnBrk="1" hangingPunct="1"/>
            <a:r>
              <a:rPr lang="en-US" smtClean="0"/>
              <a:t>...Next Experiment planned?</a:t>
            </a:r>
          </a:p>
          <a:p>
            <a:pPr marL="434975" lvl="1" eaLnBrk="1" hangingPunct="1"/>
            <a:endParaRPr lang="en-US" smtClean="0"/>
          </a:p>
          <a:p>
            <a:pPr marL="434975" lvl="1" eaLnBrk="1" hangingPunct="1"/>
            <a:r>
              <a:rPr lang="en-US" smtClean="0"/>
              <a:t>Study the effect of PH on flocculation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ctr" eaLnBrk="1" hangingPunct="1">
              <a:defRPr/>
            </a:pPr>
            <a:r>
              <a:rPr lang="en-US" sz="4300" dirty="0" smtClean="0"/>
              <a:t>What we will talk about…</a:t>
            </a:r>
            <a:br>
              <a:rPr lang="en-US" sz="4300" dirty="0" smtClean="0"/>
            </a:br>
            <a:endParaRPr lang="fr-FR" dirty="0"/>
          </a:p>
        </p:txBody>
      </p:sp>
      <p:sp>
        <p:nvSpPr>
          <p:cNvPr id="15363" name="Espace réservé du contenu 6"/>
          <p:cNvSpPr>
            <a:spLocks noGrp="1"/>
          </p:cNvSpPr>
          <p:nvPr>
            <p:ph idx="1"/>
          </p:nvPr>
        </p:nvSpPr>
        <p:spPr>
          <a:xfrm>
            <a:off x="663575" y="1508125"/>
            <a:ext cx="8229600" cy="4527550"/>
          </a:xfrm>
        </p:spPr>
        <p:txBody>
          <a:bodyPr/>
          <a:lstStyle/>
          <a:p>
            <a:pPr eaLnBrk="1" hangingPunct="1">
              <a:lnSpc>
                <a:spcPct val="95000"/>
              </a:lnSpc>
              <a:buFont typeface="Wingdings 3" pitchFamily="18" charset="2"/>
              <a:buNone/>
            </a:pPr>
            <a:endParaRPr lang="en-US" sz="3300" smtClean="0">
              <a:solidFill>
                <a:srgbClr val="000000"/>
              </a:solidFill>
              <a:latin typeface="Arial" pitchFamily="34" charset="0"/>
            </a:endParaRPr>
          </a:p>
          <a:p>
            <a:pPr eaLnBrk="1" hangingPunct="1">
              <a:lnSpc>
                <a:spcPct val="95000"/>
              </a:lnSpc>
            </a:pPr>
            <a:r>
              <a:rPr lang="en-US" sz="3300" smtClean="0">
                <a:solidFill>
                  <a:srgbClr val="000000"/>
                </a:solidFill>
                <a:latin typeface="Arial" pitchFamily="34" charset="0"/>
              </a:rPr>
              <a:t>Theory on flocculation</a:t>
            </a:r>
          </a:p>
          <a:p>
            <a:pPr eaLnBrk="1" hangingPunct="1">
              <a:lnSpc>
                <a:spcPct val="95000"/>
              </a:lnSpc>
            </a:pPr>
            <a:endParaRPr lang="en-US" sz="3300" smtClean="0">
              <a:solidFill>
                <a:srgbClr val="000000"/>
              </a:solidFill>
              <a:latin typeface="Arial" pitchFamily="34" charset="0"/>
            </a:endParaRPr>
          </a:p>
          <a:p>
            <a:pPr eaLnBrk="1" hangingPunct="1">
              <a:lnSpc>
                <a:spcPct val="95000"/>
              </a:lnSpc>
            </a:pPr>
            <a:r>
              <a:rPr lang="en-US" sz="3300" smtClean="0">
                <a:solidFill>
                  <a:srgbClr val="000000"/>
                </a:solidFill>
                <a:latin typeface="Arial" pitchFamily="34" charset="0"/>
              </a:rPr>
              <a:t>Experimental set up</a:t>
            </a:r>
          </a:p>
          <a:p>
            <a:pPr lvl="1" indent="-307975" eaLnBrk="1" hangingPunct="1">
              <a:lnSpc>
                <a:spcPct val="95000"/>
              </a:lnSpc>
              <a:spcBef>
                <a:spcPts val="400"/>
              </a:spcBef>
              <a:buSzPct val="68000"/>
              <a:buFont typeface="Verdana" pitchFamily="34" charset="0"/>
              <a:buNone/>
            </a:pPr>
            <a:endParaRPr lang="en-US" sz="3300" smtClean="0"/>
          </a:p>
          <a:p>
            <a:pPr eaLnBrk="1" hangingPunct="1">
              <a:lnSpc>
                <a:spcPct val="95000"/>
              </a:lnSpc>
            </a:pPr>
            <a:r>
              <a:rPr lang="en-US" sz="3300" smtClean="0">
                <a:solidFill>
                  <a:srgbClr val="000000"/>
                </a:solidFill>
                <a:latin typeface="Arial" pitchFamily="34" charset="0"/>
              </a:rPr>
              <a:t>Current research</a:t>
            </a:r>
          </a:p>
          <a:p>
            <a:pPr eaLnBrk="1" hangingPunct="1">
              <a:lnSpc>
                <a:spcPct val="95000"/>
              </a:lnSpc>
            </a:pPr>
            <a:endParaRPr lang="en-US" smtClean="0">
              <a:solidFill>
                <a:srgbClr val="000000"/>
              </a:solidFill>
              <a:latin typeface="Arial" pitchFamily="34" charset="0"/>
            </a:endParaRPr>
          </a:p>
          <a:p>
            <a:pPr eaLnBrk="1" hangingPunct="1">
              <a:buFont typeface="Wingdings 3" pitchFamily="18" charset="2"/>
              <a:buNone/>
            </a:pPr>
            <a:endParaRPr lang="fr-F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33"/>
          <p:cNvSpPr>
            <a:spLocks/>
          </p:cNvSpPr>
          <p:nvPr/>
        </p:nvSpPr>
        <p:spPr bwMode="auto">
          <a:xfrm>
            <a:off x="1981200" y="2667000"/>
            <a:ext cx="5029200" cy="2667000"/>
          </a:xfrm>
          <a:custGeom>
            <a:avLst/>
            <a:gdLst>
              <a:gd name="T0" fmla="*/ 2147483647 w 2848"/>
              <a:gd name="T1" fmla="*/ 2147483647 h 1936"/>
              <a:gd name="T2" fmla="*/ 2147483647 w 2848"/>
              <a:gd name="T3" fmla="*/ 2147483647 h 1936"/>
              <a:gd name="T4" fmla="*/ 0 w 2848"/>
              <a:gd name="T5" fmla="*/ 0 h 1936"/>
              <a:gd name="T6" fmla="*/ 0 60000 65536"/>
              <a:gd name="T7" fmla="*/ 0 60000 65536"/>
              <a:gd name="T8" fmla="*/ 0 60000 65536"/>
              <a:gd name="T9" fmla="*/ 0 w 2848"/>
              <a:gd name="T10" fmla="*/ 0 h 1936"/>
              <a:gd name="T11" fmla="*/ 2848 w 2848"/>
              <a:gd name="T12" fmla="*/ 1936 h 19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848" h="1936">
                <a:moveTo>
                  <a:pt x="2848" y="1936"/>
                </a:moveTo>
                <a:cubicBezTo>
                  <a:pt x="2256" y="1920"/>
                  <a:pt x="1227" y="1427"/>
                  <a:pt x="752" y="1104"/>
                </a:cubicBezTo>
                <a:cubicBezTo>
                  <a:pt x="277" y="781"/>
                  <a:pt x="104" y="480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round/>
            <a:headEnd type="none" w="lg" len="med"/>
            <a:tailEnd type="none" w="lg" len="med"/>
          </a:ln>
        </p:spPr>
        <p:txBody>
          <a:bodyPr lIns="82296" tIns="41148" rIns="82296" bIns="41148" anchor="ctr">
            <a:spAutoFit/>
          </a:bodyPr>
          <a:lstStyle/>
          <a:p>
            <a:endParaRPr lang="fr-FR"/>
          </a:p>
        </p:txBody>
      </p:sp>
      <p:cxnSp>
        <p:nvCxnSpPr>
          <p:cNvPr id="8" name="Straight Connector 7"/>
          <p:cNvCxnSpPr/>
          <p:nvPr/>
        </p:nvCxnSpPr>
        <p:spPr>
          <a:xfrm>
            <a:off x="1143000" y="5554663"/>
            <a:ext cx="672147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412" name="Grouper 25"/>
          <p:cNvGrpSpPr>
            <a:grpSpLocks/>
          </p:cNvGrpSpPr>
          <p:nvPr/>
        </p:nvGrpSpPr>
        <p:grpSpPr bwMode="auto">
          <a:xfrm>
            <a:off x="320675" y="4937125"/>
            <a:ext cx="958850" cy="823913"/>
            <a:chOff x="508000" y="5257800"/>
            <a:chExt cx="1066800" cy="914400"/>
          </a:xfrm>
        </p:grpSpPr>
        <p:sp>
          <p:nvSpPr>
            <p:cNvPr id="9" name="Oval 8"/>
            <p:cNvSpPr/>
            <p:nvPr/>
          </p:nvSpPr>
          <p:spPr>
            <a:xfrm>
              <a:off x="735844" y="5333560"/>
              <a:ext cx="687061" cy="687121"/>
            </a:xfrm>
            <a:prstGeom prst="ellipse">
              <a:avLst/>
            </a:prstGeom>
            <a:solidFill>
              <a:srgbClr val="996633"/>
            </a:solidFill>
            <a:ln>
              <a:solidFill>
                <a:srgbClr val="6E56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>
              <a:off x="1498853" y="5411081"/>
              <a:ext cx="7594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1498853" y="5867400"/>
              <a:ext cx="7594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889505" y="5257800"/>
              <a:ext cx="7594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08000" y="5715881"/>
              <a:ext cx="7594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735844" y="6020681"/>
              <a:ext cx="77714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1041400" y="6172200"/>
              <a:ext cx="7594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413" name="Grouper 27"/>
          <p:cNvGrpSpPr>
            <a:grpSpLocks/>
          </p:cNvGrpSpPr>
          <p:nvPr/>
        </p:nvGrpSpPr>
        <p:grpSpPr bwMode="auto">
          <a:xfrm>
            <a:off x="7864475" y="5006975"/>
            <a:ext cx="822325" cy="822325"/>
            <a:chOff x="8585200" y="5334000"/>
            <a:chExt cx="914400" cy="914400"/>
          </a:xfrm>
        </p:grpSpPr>
        <p:sp>
          <p:nvSpPr>
            <p:cNvPr id="10" name="Oval 9"/>
            <p:cNvSpPr/>
            <p:nvPr/>
          </p:nvSpPr>
          <p:spPr>
            <a:xfrm>
              <a:off x="8737012" y="5485812"/>
              <a:ext cx="610777" cy="610777"/>
            </a:xfrm>
            <a:prstGeom prst="ellipse">
              <a:avLst/>
            </a:prstGeom>
            <a:solidFill>
              <a:srgbClr val="996633"/>
            </a:solidFill>
            <a:ln>
              <a:solidFill>
                <a:srgbClr val="6E562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>
                <a:solidFill>
                  <a:srgbClr val="FFFFFF"/>
                </a:solidFill>
              </a:endParaRPr>
            </a:p>
          </p:txBody>
        </p:sp>
        <p:cxnSp>
          <p:nvCxnSpPr>
            <p:cNvPr id="25" name="Straight Connector 24"/>
            <p:cNvCxnSpPr/>
            <p:nvPr/>
          </p:nvCxnSpPr>
          <p:spPr>
            <a:xfrm rot="10800000">
              <a:off x="9118306" y="5334000"/>
              <a:ext cx="7590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9423695" y="5715294"/>
              <a:ext cx="75905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9347788" y="6020683"/>
              <a:ext cx="7590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8966494" y="6248400"/>
              <a:ext cx="7590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8661106" y="5563483"/>
              <a:ext cx="75905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8585200" y="6020683"/>
              <a:ext cx="7590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428" name="TextBox 45"/>
          <p:cNvSpPr txBox="1">
            <a:spLocks noChangeArrowheads="1"/>
          </p:cNvSpPr>
          <p:nvPr/>
        </p:nvSpPr>
        <p:spPr bwMode="auto">
          <a:xfrm>
            <a:off x="663575" y="2743200"/>
            <a:ext cx="1644650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2296" tIns="41148" rIns="82296" bIns="41148">
            <a:spAutoFit/>
          </a:bodyPr>
          <a:lstStyle/>
          <a:p>
            <a:r>
              <a:rPr lang="en-US">
                <a:solidFill>
                  <a:schemeClr val="accent2"/>
                </a:solidFill>
              </a:rPr>
              <a:t>Electrostatic</a:t>
            </a:r>
          </a:p>
        </p:txBody>
      </p:sp>
      <p:sp>
        <p:nvSpPr>
          <p:cNvPr id="22" name="Titre 2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ctr" eaLnBrk="1" hangingPunct="1">
              <a:defRPr/>
            </a:pPr>
            <a:r>
              <a:rPr lang="fr-FR" dirty="0" err="1" smtClean="0"/>
              <a:t>Flocculation</a:t>
            </a:r>
            <a:endParaRPr lang="fr-FR" dirty="0"/>
          </a:p>
        </p:txBody>
      </p:sp>
      <p:sp>
        <p:nvSpPr>
          <p:cNvPr id="17416" name="Espace réservé du contenu 23"/>
          <p:cNvSpPr>
            <a:spLocks noGrp="1"/>
          </p:cNvSpPr>
          <p:nvPr>
            <p:ph idx="1"/>
          </p:nvPr>
        </p:nvSpPr>
        <p:spPr>
          <a:xfrm>
            <a:off x="525463" y="1646238"/>
            <a:ext cx="8229600" cy="1028700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en-US" smtClean="0"/>
              <a:t>What causes the turbidity of the water ?</a:t>
            </a:r>
          </a:p>
          <a:p>
            <a:pPr lvl="1" eaLnBrk="1" hangingPunct="1">
              <a:buFont typeface="Arial" pitchFamily="34" charset="0"/>
              <a:buChar char="•"/>
            </a:pPr>
            <a:r>
              <a:rPr lang="en-US" smtClean="0"/>
              <a:t> Colloidal particles</a:t>
            </a:r>
          </a:p>
          <a:p>
            <a:pPr eaLnBrk="1" hangingPunct="1"/>
            <a:endParaRPr lang="fr-FR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74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936625" y="411163"/>
            <a:ext cx="7475538" cy="714375"/>
          </a:xfrm>
          <a:prstGeom prst="rect">
            <a:avLst/>
          </a:prstGeom>
          <a:noFill/>
        </p:spPr>
        <p:txBody>
          <a:bodyPr lIns="82296" tIns="41148" rIns="82296" bIns="41148">
            <a:spAutoFit/>
          </a:bodyPr>
          <a:lstStyle/>
          <a:p>
            <a:pPr algn="ctr"/>
            <a:r>
              <a:rPr lang="fr-FR" sz="4100" b="1">
                <a:solidFill>
                  <a:srgbClr val="46464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Lucida Sans Unicode" pitchFamily="34" charset="0"/>
              </a:rPr>
              <a:t>Flocculation</a:t>
            </a:r>
            <a:endParaRPr lang="fr-FR" sz="4100">
              <a:solidFill>
                <a:schemeClr val="tx2"/>
              </a:solidFill>
              <a:latin typeface="Lucida Sans Unicode" pitchFamily="34" charset="0"/>
            </a:endParaRPr>
          </a:p>
        </p:txBody>
      </p:sp>
      <p:sp>
        <p:nvSpPr>
          <p:cNvPr id="18435" name="Espace réservé du contenu 5"/>
          <p:cNvSpPr>
            <a:spLocks noGrp="1"/>
          </p:cNvSpPr>
          <p:nvPr>
            <p:ph idx="1"/>
          </p:nvPr>
        </p:nvSpPr>
        <p:spPr>
          <a:xfrm>
            <a:off x="457200" y="1508125"/>
            <a:ext cx="8229600" cy="4527550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en-US" smtClean="0"/>
              <a:t> Decrease magnitude of energy barrier</a:t>
            </a:r>
          </a:p>
          <a:p>
            <a:pPr lvl="1" eaLnBrk="1" hangingPunct="1">
              <a:buFont typeface="Arial" pitchFamily="34" charset="0"/>
              <a:buChar char="•"/>
            </a:pPr>
            <a:r>
              <a:rPr lang="en-US" smtClean="0"/>
              <a:t> change the charge of the particles</a:t>
            </a:r>
          </a:p>
          <a:p>
            <a:pPr lvl="1" eaLnBrk="1" hangingPunct="1">
              <a:buFont typeface="Arial" pitchFamily="34" charset="0"/>
              <a:buChar char="•"/>
            </a:pPr>
            <a:r>
              <a:rPr lang="en-US" smtClean="0"/>
              <a:t> introduce positively charged particles</a:t>
            </a:r>
          </a:p>
          <a:p>
            <a:pPr lvl="1" eaLnBrk="1" hangingPunct="1">
              <a:buFont typeface="Verdana" pitchFamily="34" charset="0"/>
              <a:buNone/>
            </a:pPr>
            <a:endParaRPr lang="en-US" smtClean="0"/>
          </a:p>
          <a:p>
            <a:pPr eaLnBrk="1" hangingPunct="1">
              <a:buFont typeface="Wingdings" pitchFamily="2" charset="2"/>
              <a:buChar char="Ø"/>
            </a:pPr>
            <a:r>
              <a:rPr lang="en-US" smtClean="0"/>
              <a:t> Coagulant agent  : </a:t>
            </a:r>
            <a:r>
              <a:rPr lang="en-US" smtClean="0">
                <a:solidFill>
                  <a:schemeClr val="accent1"/>
                </a:solidFill>
              </a:rPr>
              <a:t>Alum [Al</a:t>
            </a:r>
            <a:r>
              <a:rPr lang="en-US" baseline="-25000" smtClean="0">
                <a:solidFill>
                  <a:schemeClr val="accent1"/>
                </a:solidFill>
              </a:rPr>
              <a:t>2</a:t>
            </a:r>
            <a:r>
              <a:rPr lang="en-US" smtClean="0">
                <a:solidFill>
                  <a:schemeClr val="accent1"/>
                </a:solidFill>
              </a:rPr>
              <a:t>(SO</a:t>
            </a:r>
            <a:r>
              <a:rPr lang="en-US" baseline="-25000" smtClean="0">
                <a:solidFill>
                  <a:schemeClr val="accent1"/>
                </a:solidFill>
              </a:rPr>
              <a:t>4</a:t>
            </a:r>
            <a:r>
              <a:rPr lang="en-US" smtClean="0">
                <a:solidFill>
                  <a:schemeClr val="accent1"/>
                </a:solidFill>
              </a:rPr>
              <a:t>)</a:t>
            </a:r>
            <a:r>
              <a:rPr lang="en-US" baseline="-25000" smtClean="0">
                <a:solidFill>
                  <a:schemeClr val="accent1"/>
                </a:solidFill>
              </a:rPr>
              <a:t>3</a:t>
            </a:r>
            <a:r>
              <a:rPr lang="en-US" smtClean="0">
                <a:solidFill>
                  <a:schemeClr val="accent1"/>
                </a:solidFill>
              </a:rPr>
              <a:t>*14.3H</a:t>
            </a:r>
            <a:r>
              <a:rPr lang="en-US" baseline="-25000" smtClean="0">
                <a:solidFill>
                  <a:schemeClr val="accent1"/>
                </a:solidFill>
              </a:rPr>
              <a:t>2</a:t>
            </a:r>
            <a:r>
              <a:rPr lang="en-US" smtClean="0">
                <a:solidFill>
                  <a:schemeClr val="accent1"/>
                </a:solidFill>
              </a:rPr>
              <a:t>O]</a:t>
            </a:r>
          </a:p>
          <a:p>
            <a:pPr eaLnBrk="1" hangingPunct="1">
              <a:buFont typeface="Wingdings" pitchFamily="2" charset="2"/>
              <a:buChar char="Ø"/>
            </a:pPr>
            <a:endParaRPr lang="en-US" smtClean="0">
              <a:solidFill>
                <a:schemeClr val="accent1"/>
              </a:solidFill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en-US" smtClean="0"/>
              <a:t>Charge neutralization or sweep flocculation</a:t>
            </a:r>
            <a:r>
              <a:rPr lang="en-US" smtClean="0">
                <a:solidFill>
                  <a:schemeClr val="accent1"/>
                </a:solidFill>
              </a:rPr>
              <a:t> </a:t>
            </a:r>
          </a:p>
          <a:p>
            <a:pPr eaLnBrk="1" hangingPunct="1">
              <a:buFont typeface="Wingdings" pitchFamily="2" charset="2"/>
              <a:buChar char="Ø"/>
            </a:pPr>
            <a:endParaRPr lang="en-US" smtClean="0"/>
          </a:p>
          <a:p>
            <a:pPr eaLnBrk="1" hangingPunct="1"/>
            <a:endParaRPr lang="fr-F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ctr" eaLnBrk="1" hangingPunct="1">
              <a:defRPr/>
            </a:pPr>
            <a:r>
              <a:rPr lang="fr-FR" dirty="0" err="1" smtClean="0"/>
              <a:t>Flocculation</a:t>
            </a:r>
            <a:endParaRPr lang="fr-FR" dirty="0"/>
          </a:p>
        </p:txBody>
      </p:sp>
      <p:sp>
        <p:nvSpPr>
          <p:cNvPr id="19459" name="Espace réservé du contenu 5"/>
          <p:cNvSpPr>
            <a:spLocks noGrp="1"/>
          </p:cNvSpPr>
          <p:nvPr>
            <p:ph idx="1"/>
          </p:nvPr>
        </p:nvSpPr>
        <p:spPr>
          <a:xfrm>
            <a:off x="457200" y="1481138"/>
            <a:ext cx="8229600" cy="1468437"/>
          </a:xfr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endParaRPr lang="en-US" smtClean="0"/>
          </a:p>
          <a:p>
            <a:pPr eaLnBrk="1" hangingPunct="1">
              <a:buFont typeface="Wingdings" pitchFamily="2" charset="2"/>
              <a:buChar char="Ø"/>
            </a:pPr>
            <a:r>
              <a:rPr lang="en-US" smtClean="0"/>
              <a:t>Important parameter </a:t>
            </a:r>
          </a:p>
          <a:p>
            <a:pPr lvl="1" eaLnBrk="1" hangingPunct="1">
              <a:buFont typeface="Arial" pitchFamily="34" charset="0"/>
              <a:buChar char="•"/>
            </a:pPr>
            <a:r>
              <a:rPr lang="en-US" smtClean="0"/>
              <a:t>  Terminal velocity</a:t>
            </a:r>
          </a:p>
          <a:p>
            <a:pPr eaLnBrk="1" hangingPunct="1"/>
            <a:endParaRPr lang="fr-FR" smtClean="0"/>
          </a:p>
        </p:txBody>
      </p:sp>
      <p:pic>
        <p:nvPicPr>
          <p:cNvPr id="19460" name="Image 5" descr="Picture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03438" y="3771900"/>
            <a:ext cx="4103687" cy="166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ctr" eaLnBrk="1" hangingPunct="1">
              <a:defRPr/>
            </a:pPr>
            <a:r>
              <a:rPr lang="fr-FR" dirty="0" err="1" smtClean="0"/>
              <a:t>Flocculation</a:t>
            </a:r>
            <a:endParaRPr lang="fr-FR" dirty="0"/>
          </a:p>
        </p:txBody>
      </p:sp>
      <p:sp>
        <p:nvSpPr>
          <p:cNvPr id="20483" name="Espace réservé du contenu 5"/>
          <p:cNvSpPr>
            <a:spLocks noGrp="1"/>
          </p:cNvSpPr>
          <p:nvPr>
            <p:ph idx="1"/>
          </p:nvPr>
        </p:nvSpPr>
        <p:spPr>
          <a:xfrm>
            <a:off x="593725" y="1989138"/>
            <a:ext cx="8229600" cy="1192212"/>
          </a:xfrm>
        </p:spPr>
        <p:txBody>
          <a:bodyPr/>
          <a:lstStyle/>
          <a:p>
            <a:pPr eaLnBrk="1" hangingPunct="1"/>
            <a:r>
              <a:rPr lang="en-US" smtClean="0"/>
              <a:t> Collision potential</a:t>
            </a:r>
          </a:p>
          <a:p>
            <a:pPr eaLnBrk="1" hangingPunct="1"/>
            <a:endParaRPr lang="fr-FR" smtClean="0"/>
          </a:p>
        </p:txBody>
      </p:sp>
      <p:pic>
        <p:nvPicPr>
          <p:cNvPr id="20484" name="Image 5" descr="Picture2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0" y="3086100"/>
            <a:ext cx="28797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ext Box 5"/>
          <p:cNvSpPr txBox="1">
            <a:spLocks noChangeArrowheads="1"/>
          </p:cNvSpPr>
          <p:nvPr/>
        </p:nvSpPr>
        <p:spPr bwMode="auto">
          <a:xfrm>
            <a:off x="2325688" y="274638"/>
            <a:ext cx="4416425" cy="163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sz="3600">
                <a:solidFill>
                  <a:srgbClr val="000000"/>
                </a:solidFill>
              </a:rPr>
              <a:t>FReTA Experimental Setup</a:t>
            </a:r>
            <a:r>
              <a:rPr lang="en-US" sz="2600">
                <a:solidFill>
                  <a:srgbClr val="000000"/>
                </a:solidFill>
              </a:rPr>
              <a:t>:</a:t>
            </a:r>
            <a:br>
              <a:rPr lang="en-US" sz="2600">
                <a:solidFill>
                  <a:srgbClr val="000000"/>
                </a:solidFill>
              </a:rPr>
            </a:br>
            <a:r>
              <a:rPr lang="en-US" sz="2000">
                <a:solidFill>
                  <a:srgbClr val="000000"/>
                </a:solidFill>
              </a:rPr>
              <a:t>The Equipment We Use to Analyze Flocculation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Text Box 5"/>
          <p:cNvSpPr txBox="1">
            <a:spLocks noChangeArrowheads="1"/>
          </p:cNvSpPr>
          <p:nvPr/>
        </p:nvSpPr>
        <p:spPr bwMode="auto">
          <a:xfrm>
            <a:off x="7888288" y="5075238"/>
            <a:ext cx="1216025" cy="52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95000"/>
              </a:lnSpc>
            </a:pPr>
            <a:r>
              <a:rPr lang="en-US" b="1">
                <a:solidFill>
                  <a:srgbClr val="FFFFFF"/>
                </a:solidFill>
              </a:rPr>
              <a:t>Raw Water Bucket</a:t>
            </a:r>
          </a:p>
        </p:txBody>
      </p:sp>
      <p:pic>
        <p:nvPicPr>
          <p:cNvPr id="22532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5675" y="4943475"/>
            <a:ext cx="554038" cy="33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3" name="Text Box 7"/>
          <p:cNvSpPr txBox="1">
            <a:spLocks noChangeArrowheads="1"/>
          </p:cNvSpPr>
          <p:nvPr/>
        </p:nvSpPr>
        <p:spPr bwMode="auto">
          <a:xfrm>
            <a:off x="7888288" y="1036638"/>
            <a:ext cx="1368425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95000"/>
              </a:lnSpc>
            </a:pPr>
            <a:r>
              <a:rPr lang="en-US" b="1">
                <a:solidFill>
                  <a:srgbClr val="FFFFFF"/>
                </a:solidFill>
              </a:rPr>
              <a:t>Clay Stock Bucket</a:t>
            </a:r>
          </a:p>
        </p:txBody>
      </p:sp>
      <p:pic>
        <p:nvPicPr>
          <p:cNvPr id="22534" name="Picture 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80288" y="1276350"/>
            <a:ext cx="55562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5" name="Text Box 9"/>
          <p:cNvSpPr txBox="1">
            <a:spLocks noChangeArrowheads="1"/>
          </p:cNvSpPr>
          <p:nvPr/>
        </p:nvSpPr>
        <p:spPr bwMode="auto">
          <a:xfrm>
            <a:off x="7737475" y="3094038"/>
            <a:ext cx="1519238" cy="52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95000"/>
              </a:lnSpc>
            </a:pPr>
            <a:r>
              <a:rPr lang="en-US" b="1">
                <a:solidFill>
                  <a:srgbClr val="FFFFFF"/>
                </a:solidFill>
              </a:rPr>
              <a:t>Clay Stock Control Valve</a:t>
            </a:r>
          </a:p>
        </p:txBody>
      </p:sp>
      <p:pic>
        <p:nvPicPr>
          <p:cNvPr id="22536" name="Picture 1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458075" y="3294063"/>
            <a:ext cx="249238" cy="11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7" name="Text Box 11"/>
          <p:cNvSpPr txBox="1">
            <a:spLocks noChangeArrowheads="1"/>
          </p:cNvSpPr>
          <p:nvPr/>
        </p:nvSpPr>
        <p:spPr bwMode="auto">
          <a:xfrm>
            <a:off x="838200" y="2940050"/>
            <a:ext cx="1560513" cy="52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lnSpc>
                <a:spcPct val="95000"/>
              </a:lnSpc>
            </a:pPr>
            <a:r>
              <a:rPr lang="en-US" b="1">
                <a:solidFill>
                  <a:srgbClr val="FFFFFF"/>
                </a:solidFill>
              </a:rPr>
              <a:t>Influent Turbidimeter</a:t>
            </a:r>
          </a:p>
        </p:txBody>
      </p:sp>
      <p:pic>
        <p:nvPicPr>
          <p:cNvPr id="22538" name="Picture 1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893888" y="3494088"/>
            <a:ext cx="630237" cy="784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9" name="Text Box 13"/>
          <p:cNvSpPr txBox="1">
            <a:spLocks noChangeArrowheads="1"/>
          </p:cNvSpPr>
          <p:nvPr/>
        </p:nvSpPr>
        <p:spPr bwMode="auto">
          <a:xfrm>
            <a:off x="2173288" y="4997450"/>
            <a:ext cx="1673225" cy="528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lang="en-US" b="1">
                <a:solidFill>
                  <a:srgbClr val="FFFFFF"/>
                </a:solidFill>
              </a:rPr>
              <a:t>Pump to Turbidimeter</a:t>
            </a:r>
          </a:p>
        </p:txBody>
      </p:sp>
      <p:pic>
        <p:nvPicPr>
          <p:cNvPr id="22540" name="Picture 1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190875" y="5543550"/>
            <a:ext cx="116205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Rassemblement">
  <a:themeElements>
    <a:clrScheme name="Rassemblement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Rassemblement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Rassemblement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Rassemblement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Rassemblement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Rassemblement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Rassemblement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Rassemblement.thmx</Template>
  <TotalTime>179</TotalTime>
  <Words>351</Words>
  <Application>Microsoft Macintosh PowerPoint</Application>
  <PresentationFormat>On-screen Show (4:3)</PresentationFormat>
  <Paragraphs>102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1" baseType="lpstr">
      <vt:lpstr>Arial</vt:lpstr>
      <vt:lpstr>ヒラギノ角ゴ Pro W3</vt:lpstr>
      <vt:lpstr>Lucida Sans Unicode</vt:lpstr>
      <vt:lpstr>Wingdings 3</vt:lpstr>
      <vt:lpstr>Verdana</vt:lpstr>
      <vt:lpstr>Wingdings 2</vt:lpstr>
      <vt:lpstr>Calibri</vt:lpstr>
      <vt:lpstr>Wingdings</vt:lpstr>
      <vt:lpstr>ヒラギノ角ゴ ProN W6</vt:lpstr>
      <vt:lpstr>Lucida Grande</vt:lpstr>
      <vt:lpstr>ヒラギノ角ゴ ProN W3</vt:lpstr>
      <vt:lpstr>Rassemblement</vt:lpstr>
      <vt:lpstr>Tube Floc - Teach in </vt:lpstr>
      <vt:lpstr>What we will talk about… </vt:lpstr>
      <vt:lpstr>Slide 3</vt:lpstr>
      <vt:lpstr>Flocculation</vt:lpstr>
      <vt:lpstr>Slide 5</vt:lpstr>
      <vt:lpstr>Flocculation</vt:lpstr>
      <vt:lpstr>Flocculation</vt:lpstr>
      <vt:lpstr>Slide 8</vt:lpstr>
      <vt:lpstr>Slide 9</vt:lpstr>
      <vt:lpstr>Slide 10</vt:lpstr>
      <vt:lpstr>Slide 11</vt:lpstr>
      <vt:lpstr>Slide 12</vt:lpstr>
      <vt:lpstr>Slide 13</vt:lpstr>
      <vt:lpstr>Goals and Challenges</vt:lpstr>
      <vt:lpstr>Data Analysis</vt:lpstr>
      <vt:lpstr>Obtaining the Residual Turbidity Graph… </vt:lpstr>
      <vt:lpstr>Residual Turbidity vs. Sedimentation Velocity</vt:lpstr>
      <vt:lpstr>Organization and Analysis</vt:lpstr>
      <vt:lpstr>Future Plans</vt:lpstr>
    </vt:vector>
  </TitlesOfParts>
  <Company>cornell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CIT Lab User</dc:creator>
  <cp:lastModifiedBy>aguaclara</cp:lastModifiedBy>
  <cp:revision>16</cp:revision>
  <dcterms:created xsi:type="dcterms:W3CDTF">2010-03-30T01:26:03Z</dcterms:created>
  <dcterms:modified xsi:type="dcterms:W3CDTF">2010-05-17T15:44:58Z</dcterms:modified>
</cp:coreProperties>
</file>