
<file path=[Content_Types].xml><?xml version="1.0" encoding="utf-8"?>
<Types xmlns="http://schemas.openxmlformats.org/package/2006/content-types">
  <Override PartName="/ppt/charts/chart1.xml" ContentType="application/vnd.openxmlformats-officedocument.drawingml.chart+xml"/>
  <Override PartName="/ppt/slideLayouts/slideLayout1.xml" ContentType="application/vnd.openxmlformats-officedocument.presentationml.slideLayout+xml"/>
  <Default Extension="png" ContentType="image/png"/>
  <Default Extension="rels" ContentType="application/vnd.openxmlformats-package.relationships+xml"/>
  <Default Extension="jpeg" ContentType="image/jpeg"/>
  <Default Extension="xml" ContentType="application/xml"/>
  <Override PartName="/ppt/slides/slide9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notesSlides/notesSlide1.xml" ContentType="application/vnd.openxmlformats-officedocument.presentationml.notes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slides/slide16.xml" ContentType="application/vnd.openxmlformats-officedocument.presentationml.slide+xml"/>
  <Override PartName="/ppt/theme/theme2.xml" ContentType="application/vnd.openxmlformats-officedocument.theme+xml"/>
  <Default Extension="wmf" ContentType="image/x-wmf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14.xml" ContentType="application/vnd.openxmlformats-officedocument.presentationml.slide+xml"/>
  <Override PartName="/ppt/charts/chart4.xml" ContentType="application/vnd.openxmlformats-officedocument.drawingml.chart+xml"/>
  <Override PartName="/docProps/core.xml" ContentType="application/vnd.openxmlformats-package.core-properties+xml"/>
  <Override PartName="/ppt/charts/chart2.xml" ContentType="application/vnd.openxmlformats-officedocument.drawingml.chart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Override PartName="/docProps/app.xml" ContentType="application/vnd.openxmlformats-officedocument.extended-properties+xml"/>
  <Override PartName="/ppt/slides/slide12.xml" ContentType="application/vnd.openxmlformats-officedocument.presentationml.slide+xml"/>
  <Default Extension="bin" ContentType="application/vnd.openxmlformats-officedocument.presentationml.printerSettings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Default Extension="vml" ContentType="application/vnd.openxmlformats-officedocument.vmlDrawing"/>
  <Override PartName="/ppt/notesMasters/notesMaster1.xml" ContentType="application/vnd.openxmlformats-officedocument.presentationml.notes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charts/chart3.xml" ContentType="application/vnd.openxmlformats-officedocument.drawingml.chart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  <Override PartName="/ppt/slides/slide13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84" r:id="rId4"/>
    <p:sldId id="263" r:id="rId5"/>
    <p:sldId id="264" r:id="rId6"/>
    <p:sldId id="276" r:id="rId7"/>
    <p:sldId id="277" r:id="rId8"/>
    <p:sldId id="281" r:id="rId9"/>
    <p:sldId id="270" r:id="rId10"/>
    <p:sldId id="288" r:id="rId11"/>
    <p:sldId id="261" r:id="rId12"/>
    <p:sldId id="287" r:id="rId13"/>
    <p:sldId id="286" r:id="rId14"/>
    <p:sldId id="266" r:id="rId15"/>
    <p:sldId id="267" r:id="rId16"/>
    <p:sldId id="283" r:id="rId17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Style moyen 4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85BE263C-DBD7-4A20-BB59-AAB30ACAA65A}" styleName="Style moyen 3 - Accentuation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Style moyen 1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C7853C-536D-4A76-A0AE-DD22124D55A5}" styleName="Style à thème 1 - Accentuation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84E427A-3D55-4303-BF80-6455036E1DE7}" styleName="Style à thème 1 - Accentuation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27F97BB-C833-4FB7-BDE5-3F7075034690}" styleName="Style à thème 2 - Accentuation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8FB837D-C827-4EFA-A057-4D05807E0F7C}" styleName="Style à thème 1 - Accentuation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38B1855-1B75-4FBE-930C-398BA8C253C6}" styleName="Style à thème 2 - Accentuation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5758FB7-9AC5-4552-8A53-C91805E547FA}" styleName="Style à thème 1 - Accentuation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Style à thème 1 - Accentuation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E269D01E-BC32-4049-B463-5C60D7B0CCD2}" styleName="Style à thème 2 - Accentuation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Objects="1">
      <p:cViewPr varScale="1">
        <p:scale>
          <a:sx n="98" d="100"/>
          <a:sy n="98" d="100"/>
        </p:scale>
        <p:origin x="-640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sophie:Documents:Cornell:Cours:Aguaclara%20project:Mean%20Turbidity%20%20Spring%202010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sophie:Documents:Cornell:Cours:Aguaclara%20project:Mean%20Turbidity%20%20Spring%202010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sophie:Documents:Cornell:Cours:Aguaclara%20project:mean%20turbidity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sophie:Documents:Cornell:Cours:Aguaclara%20project:mean%20turbidity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fr-FR"/>
  <c:style val="2"/>
  <c:chart>
    <c:title>
      <c:tx>
        <c:rich>
          <a:bodyPr/>
          <a:lstStyle/>
          <a:p>
            <a:pPr>
              <a:defRPr/>
            </a:pPr>
            <a:r>
              <a:rPr lang="fr-FR"/>
              <a:t>Residual Turbidity, 2796 cm</a:t>
            </a:r>
          </a:p>
        </c:rich>
      </c:tx>
      <c:layout/>
    </c:title>
    <c:plotArea>
      <c:layout/>
      <c:scatterChart>
        <c:scatterStyle val="smoothMarker"/>
        <c:ser>
          <c:idx val="0"/>
          <c:order val="0"/>
          <c:tx>
            <c:v>5 NTU</c:v>
          </c:tx>
          <c:xVal>
            <c:numRef>
              <c:f>Sheet1!$L$7:$L$14</c:f>
              <c:numCache>
                <c:formatCode>General</c:formatCode>
                <c:ptCount val="8"/>
                <c:pt idx="0">
                  <c:v>10.0</c:v>
                </c:pt>
                <c:pt idx="1">
                  <c:v>20.0</c:v>
                </c:pt>
                <c:pt idx="2">
                  <c:v>30.0</c:v>
                </c:pt>
                <c:pt idx="3">
                  <c:v>40.0</c:v>
                </c:pt>
                <c:pt idx="4">
                  <c:v>50.0</c:v>
                </c:pt>
                <c:pt idx="5">
                  <c:v>60.0</c:v>
                </c:pt>
                <c:pt idx="6">
                  <c:v>70.0</c:v>
                </c:pt>
                <c:pt idx="7">
                  <c:v>80.0</c:v>
                </c:pt>
              </c:numCache>
            </c:numRef>
          </c:xVal>
          <c:yVal>
            <c:numRef>
              <c:f>Sheet1!$M$7:$M$14</c:f>
              <c:numCache>
                <c:formatCode>General</c:formatCode>
                <c:ptCount val="8"/>
                <c:pt idx="0">
                  <c:v>1.742</c:v>
                </c:pt>
                <c:pt idx="1">
                  <c:v>1.006</c:v>
                </c:pt>
                <c:pt idx="2">
                  <c:v>0.761</c:v>
                </c:pt>
                <c:pt idx="3">
                  <c:v>0.653</c:v>
                </c:pt>
                <c:pt idx="4">
                  <c:v>0.712</c:v>
                </c:pt>
                <c:pt idx="5">
                  <c:v>0.627</c:v>
                </c:pt>
                <c:pt idx="6">
                  <c:v>0.633</c:v>
                </c:pt>
                <c:pt idx="7">
                  <c:v>0.655</c:v>
                </c:pt>
              </c:numCache>
            </c:numRef>
          </c:yVal>
          <c:smooth val="1"/>
        </c:ser>
        <c:ser>
          <c:idx val="1"/>
          <c:order val="1"/>
          <c:tx>
            <c:v>100 NTU</c:v>
          </c:tx>
          <c:xVal>
            <c:numRef>
              <c:f>Sheet1!$H$40:$H$47</c:f>
              <c:numCache>
                <c:formatCode>General</c:formatCode>
                <c:ptCount val="8"/>
                <c:pt idx="0">
                  <c:v>20.0</c:v>
                </c:pt>
                <c:pt idx="1">
                  <c:v>25.0</c:v>
                </c:pt>
                <c:pt idx="2">
                  <c:v>30.0</c:v>
                </c:pt>
                <c:pt idx="3">
                  <c:v>35.0</c:v>
                </c:pt>
                <c:pt idx="4">
                  <c:v>40.0</c:v>
                </c:pt>
                <c:pt idx="5">
                  <c:v>45.0</c:v>
                </c:pt>
                <c:pt idx="6">
                  <c:v>50.0</c:v>
                </c:pt>
                <c:pt idx="7">
                  <c:v>55.0</c:v>
                </c:pt>
              </c:numCache>
            </c:numRef>
          </c:xVal>
          <c:yVal>
            <c:numRef>
              <c:f>Sheet1!$I$40:$I$47</c:f>
              <c:numCache>
                <c:formatCode>General</c:formatCode>
                <c:ptCount val="8"/>
                <c:pt idx="0">
                  <c:v>2.663</c:v>
                </c:pt>
                <c:pt idx="1">
                  <c:v>1.755</c:v>
                </c:pt>
                <c:pt idx="2">
                  <c:v>1.81</c:v>
                </c:pt>
                <c:pt idx="3">
                  <c:v>1.497</c:v>
                </c:pt>
                <c:pt idx="4">
                  <c:v>1.437</c:v>
                </c:pt>
                <c:pt idx="5">
                  <c:v>1.413</c:v>
                </c:pt>
                <c:pt idx="6">
                  <c:v>1.325</c:v>
                </c:pt>
                <c:pt idx="7">
                  <c:v>0.984</c:v>
                </c:pt>
              </c:numCache>
            </c:numRef>
          </c:yVal>
          <c:smooth val="1"/>
        </c:ser>
        <c:ser>
          <c:idx val="2"/>
          <c:order val="2"/>
          <c:tx>
            <c:v>500 NTU</c:v>
          </c:tx>
          <c:xVal>
            <c:numRef>
              <c:f>Sheet1!$H$70:$H$78</c:f>
              <c:numCache>
                <c:formatCode>General</c:formatCode>
                <c:ptCount val="9"/>
                <c:pt idx="0">
                  <c:v>10.0</c:v>
                </c:pt>
                <c:pt idx="1">
                  <c:v>20.0</c:v>
                </c:pt>
                <c:pt idx="2">
                  <c:v>30.0</c:v>
                </c:pt>
                <c:pt idx="3">
                  <c:v>40.0</c:v>
                </c:pt>
                <c:pt idx="4">
                  <c:v>50.0</c:v>
                </c:pt>
                <c:pt idx="5">
                  <c:v>60.0</c:v>
                </c:pt>
                <c:pt idx="6">
                  <c:v>70.0</c:v>
                </c:pt>
                <c:pt idx="7">
                  <c:v>80.0</c:v>
                </c:pt>
                <c:pt idx="8">
                  <c:v>90.0</c:v>
                </c:pt>
              </c:numCache>
            </c:numRef>
          </c:xVal>
          <c:yVal>
            <c:numRef>
              <c:f>Sheet1!$I$70:$I$78</c:f>
              <c:numCache>
                <c:formatCode>General</c:formatCode>
                <c:ptCount val="9"/>
                <c:pt idx="0">
                  <c:v>6.397</c:v>
                </c:pt>
                <c:pt idx="1">
                  <c:v>3.901</c:v>
                </c:pt>
                <c:pt idx="2">
                  <c:v>3.123</c:v>
                </c:pt>
                <c:pt idx="3">
                  <c:v>3.486</c:v>
                </c:pt>
                <c:pt idx="4">
                  <c:v>2.566</c:v>
                </c:pt>
                <c:pt idx="5">
                  <c:v>2.635</c:v>
                </c:pt>
                <c:pt idx="6">
                  <c:v>2.786</c:v>
                </c:pt>
                <c:pt idx="7">
                  <c:v>2.297</c:v>
                </c:pt>
                <c:pt idx="8">
                  <c:v>2.467</c:v>
                </c:pt>
              </c:numCache>
            </c:numRef>
          </c:yVal>
          <c:smooth val="1"/>
        </c:ser>
        <c:axId val="511908184"/>
        <c:axId val="439928664"/>
      </c:scatterChart>
      <c:valAx>
        <c:axId val="511908184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fr-FR"/>
                  <a:t>Alum dose (mg/L)</a:t>
                </a:r>
              </a:p>
            </c:rich>
          </c:tx>
          <c:layout/>
        </c:title>
        <c:numFmt formatCode="General" sourceLinked="1"/>
        <c:tickLblPos val="nextTo"/>
        <c:crossAx val="439928664"/>
        <c:crosses val="autoZero"/>
        <c:crossBetween val="midCat"/>
      </c:valAx>
      <c:valAx>
        <c:axId val="439928664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fr-FR"/>
                  <a:t>Residual Turbidity (NTU)</a:t>
                </a:r>
              </a:p>
            </c:rich>
          </c:tx>
          <c:layout/>
        </c:title>
        <c:numFmt formatCode="General" sourceLinked="1"/>
        <c:tickLblPos val="nextTo"/>
        <c:crossAx val="511908184"/>
        <c:crosses val="autoZero"/>
        <c:crossBetween val="midCat"/>
      </c:valAx>
    </c:plotArea>
    <c:legend>
      <c:legendPos val="r"/>
      <c:layout/>
    </c:legend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fr-FR"/>
  <c:style val="2"/>
  <c:chart>
    <c:title>
      <c:tx>
        <c:rich>
          <a:bodyPr/>
          <a:lstStyle/>
          <a:p>
            <a:pPr>
              <a:defRPr/>
            </a:pPr>
            <a:r>
              <a:rPr lang="fr-FR"/>
              <a:t>Residual Turbidity, 8388 cm</a:t>
            </a:r>
          </a:p>
        </c:rich>
      </c:tx>
      <c:layout/>
    </c:title>
    <c:plotArea>
      <c:layout/>
      <c:scatterChart>
        <c:scatterStyle val="smoothMarker"/>
        <c:ser>
          <c:idx val="0"/>
          <c:order val="0"/>
          <c:tx>
            <c:v>5 NTU</c:v>
          </c:tx>
          <c:xVal>
            <c:numRef>
              <c:f>Sheet1!$D$7:$D$16</c:f>
              <c:numCache>
                <c:formatCode>General</c:formatCode>
                <c:ptCount val="10"/>
                <c:pt idx="0">
                  <c:v>0.0</c:v>
                </c:pt>
                <c:pt idx="1">
                  <c:v>1.5</c:v>
                </c:pt>
                <c:pt idx="2">
                  <c:v>2.25</c:v>
                </c:pt>
                <c:pt idx="3">
                  <c:v>3.375</c:v>
                </c:pt>
                <c:pt idx="4">
                  <c:v>5.06</c:v>
                </c:pt>
                <c:pt idx="5">
                  <c:v>7.59</c:v>
                </c:pt>
                <c:pt idx="6">
                  <c:v>11.39</c:v>
                </c:pt>
                <c:pt idx="7">
                  <c:v>17.09</c:v>
                </c:pt>
                <c:pt idx="8">
                  <c:v>25.63</c:v>
                </c:pt>
                <c:pt idx="9">
                  <c:v>38.44</c:v>
                </c:pt>
              </c:numCache>
            </c:numRef>
          </c:xVal>
          <c:yVal>
            <c:numRef>
              <c:f>Sheet1!$F$7:$F$16</c:f>
              <c:numCache>
                <c:formatCode>General</c:formatCode>
                <c:ptCount val="10"/>
                <c:pt idx="0">
                  <c:v>3.405</c:v>
                </c:pt>
                <c:pt idx="1">
                  <c:v>0.452</c:v>
                </c:pt>
                <c:pt idx="2">
                  <c:v>3.114</c:v>
                </c:pt>
                <c:pt idx="3">
                  <c:v>2.717</c:v>
                </c:pt>
                <c:pt idx="4">
                  <c:v>1.3</c:v>
                </c:pt>
                <c:pt idx="5">
                  <c:v>0.724</c:v>
                </c:pt>
                <c:pt idx="6">
                  <c:v>0.663</c:v>
                </c:pt>
                <c:pt idx="7">
                  <c:v>0.876</c:v>
                </c:pt>
                <c:pt idx="8">
                  <c:v>0.723</c:v>
                </c:pt>
                <c:pt idx="9">
                  <c:v>0.782</c:v>
                </c:pt>
              </c:numCache>
            </c:numRef>
          </c:yVal>
          <c:smooth val="1"/>
        </c:ser>
        <c:ser>
          <c:idx val="1"/>
          <c:order val="1"/>
          <c:tx>
            <c:v>500 NTU</c:v>
          </c:tx>
          <c:xVal>
            <c:numRef>
              <c:f>Sheet1!$H$70:$H$78</c:f>
              <c:numCache>
                <c:formatCode>General</c:formatCode>
                <c:ptCount val="9"/>
                <c:pt idx="0">
                  <c:v>10.0</c:v>
                </c:pt>
                <c:pt idx="1">
                  <c:v>20.0</c:v>
                </c:pt>
                <c:pt idx="2">
                  <c:v>30.0</c:v>
                </c:pt>
                <c:pt idx="3">
                  <c:v>40.0</c:v>
                </c:pt>
                <c:pt idx="4">
                  <c:v>50.0</c:v>
                </c:pt>
                <c:pt idx="5">
                  <c:v>60.0</c:v>
                </c:pt>
                <c:pt idx="6">
                  <c:v>70.0</c:v>
                </c:pt>
                <c:pt idx="7">
                  <c:v>80.0</c:v>
                </c:pt>
                <c:pt idx="8">
                  <c:v>90.0</c:v>
                </c:pt>
              </c:numCache>
            </c:numRef>
          </c:xVal>
          <c:yVal>
            <c:numRef>
              <c:f>Sheet1!$J$70:$J$78</c:f>
              <c:numCache>
                <c:formatCode>General</c:formatCode>
                <c:ptCount val="9"/>
                <c:pt idx="0">
                  <c:v>5.464</c:v>
                </c:pt>
                <c:pt idx="1">
                  <c:v>3.949</c:v>
                </c:pt>
                <c:pt idx="2">
                  <c:v>3.073</c:v>
                </c:pt>
                <c:pt idx="3">
                  <c:v>3.598</c:v>
                </c:pt>
                <c:pt idx="4">
                  <c:v>3.252</c:v>
                </c:pt>
                <c:pt idx="5">
                  <c:v>2.967</c:v>
                </c:pt>
                <c:pt idx="6">
                  <c:v>2.873</c:v>
                </c:pt>
                <c:pt idx="7">
                  <c:v>3.206</c:v>
                </c:pt>
                <c:pt idx="8">
                  <c:v>3.18</c:v>
                </c:pt>
              </c:numCache>
            </c:numRef>
          </c:yVal>
          <c:smooth val="1"/>
        </c:ser>
        <c:axId val="525727208"/>
        <c:axId val="531953336"/>
      </c:scatterChart>
      <c:valAx>
        <c:axId val="525727208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fr-FR"/>
                  <a:t>Alum dose (mg/l)</a:t>
                </a:r>
              </a:p>
            </c:rich>
          </c:tx>
          <c:layout/>
        </c:title>
        <c:numFmt formatCode="General" sourceLinked="1"/>
        <c:tickLblPos val="nextTo"/>
        <c:crossAx val="531953336"/>
        <c:crosses val="autoZero"/>
        <c:crossBetween val="midCat"/>
      </c:valAx>
      <c:valAx>
        <c:axId val="531953336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fr-FR"/>
                  <a:t>Residual turbidity (NTU)</a:t>
                </a:r>
              </a:p>
            </c:rich>
          </c:tx>
          <c:layout/>
        </c:title>
        <c:numFmt formatCode="General" sourceLinked="1"/>
        <c:tickLblPos val="nextTo"/>
        <c:crossAx val="525727208"/>
        <c:crosses val="autoZero"/>
        <c:crossBetween val="midCat"/>
      </c:valAx>
    </c:plotArea>
    <c:legend>
      <c:legendPos val="r"/>
      <c:layout/>
    </c:legend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style val="18"/>
  <c:chart>
    <c:title>
      <c:tx>
        <c:rich>
          <a:bodyPr/>
          <a:lstStyle/>
          <a:p>
            <a:pPr>
              <a:defRPr/>
            </a:pPr>
            <a:r>
              <a:rPr lang="fr-FR"/>
              <a:t>500 NTU</a:t>
            </a:r>
          </a:p>
        </c:rich>
      </c:tx>
      <c:layout/>
    </c:title>
    <c:plotArea>
      <c:layout/>
      <c:scatterChart>
        <c:scatterStyle val="smoothMarker"/>
        <c:ser>
          <c:idx val="0"/>
          <c:order val="0"/>
          <c:tx>
            <c:v>2796 cm</c:v>
          </c:tx>
          <c:xVal>
            <c:numRef>
              <c:f>'[mean turbidity.xlsx]Sheet1'!$B$55:$B$63</c:f>
              <c:numCache>
                <c:formatCode>General</c:formatCode>
                <c:ptCount val="9"/>
                <c:pt idx="0">
                  <c:v>10.0</c:v>
                </c:pt>
                <c:pt idx="1">
                  <c:v>20.0</c:v>
                </c:pt>
                <c:pt idx="2">
                  <c:v>30.0</c:v>
                </c:pt>
                <c:pt idx="3">
                  <c:v>40.0</c:v>
                </c:pt>
                <c:pt idx="4">
                  <c:v>50.0</c:v>
                </c:pt>
                <c:pt idx="5">
                  <c:v>60.0</c:v>
                </c:pt>
                <c:pt idx="6">
                  <c:v>70.0</c:v>
                </c:pt>
                <c:pt idx="7">
                  <c:v>80.0</c:v>
                </c:pt>
                <c:pt idx="8">
                  <c:v>90.0</c:v>
                </c:pt>
              </c:numCache>
            </c:numRef>
          </c:xVal>
          <c:yVal>
            <c:numRef>
              <c:f>'[mean turbidity.xlsx]Sheet1'!$C$55:$C$63</c:f>
              <c:numCache>
                <c:formatCode>General</c:formatCode>
                <c:ptCount val="9"/>
                <c:pt idx="0">
                  <c:v>6.396999999999998</c:v>
                </c:pt>
                <c:pt idx="1">
                  <c:v>3.901</c:v>
                </c:pt>
                <c:pt idx="2">
                  <c:v>3.123</c:v>
                </c:pt>
                <c:pt idx="3">
                  <c:v>3.486</c:v>
                </c:pt>
                <c:pt idx="4">
                  <c:v>2.566</c:v>
                </c:pt>
                <c:pt idx="5">
                  <c:v>2.635</c:v>
                </c:pt>
                <c:pt idx="6">
                  <c:v>2.786</c:v>
                </c:pt>
                <c:pt idx="7">
                  <c:v>2.297</c:v>
                </c:pt>
                <c:pt idx="8">
                  <c:v>2.467</c:v>
                </c:pt>
              </c:numCache>
            </c:numRef>
          </c:yVal>
          <c:smooth val="1"/>
        </c:ser>
        <c:ser>
          <c:idx val="1"/>
          <c:order val="1"/>
          <c:tx>
            <c:v>8388 cm</c:v>
          </c:tx>
          <c:xVal>
            <c:numRef>
              <c:f>'[mean turbidity.xlsx]Sheet1'!$B$55:$B$63</c:f>
              <c:numCache>
                <c:formatCode>General</c:formatCode>
                <c:ptCount val="9"/>
                <c:pt idx="0">
                  <c:v>10.0</c:v>
                </c:pt>
                <c:pt idx="1">
                  <c:v>20.0</c:v>
                </c:pt>
                <c:pt idx="2">
                  <c:v>30.0</c:v>
                </c:pt>
                <c:pt idx="3">
                  <c:v>40.0</c:v>
                </c:pt>
                <c:pt idx="4">
                  <c:v>50.0</c:v>
                </c:pt>
                <c:pt idx="5">
                  <c:v>60.0</c:v>
                </c:pt>
                <c:pt idx="6">
                  <c:v>70.0</c:v>
                </c:pt>
                <c:pt idx="7">
                  <c:v>80.0</c:v>
                </c:pt>
                <c:pt idx="8">
                  <c:v>90.0</c:v>
                </c:pt>
              </c:numCache>
            </c:numRef>
          </c:xVal>
          <c:yVal>
            <c:numRef>
              <c:f>'[mean turbidity.xlsx]Sheet1'!$D$55:$D$63</c:f>
              <c:numCache>
                <c:formatCode>General</c:formatCode>
                <c:ptCount val="9"/>
                <c:pt idx="0">
                  <c:v>5.463999999999999</c:v>
                </c:pt>
                <c:pt idx="1">
                  <c:v>3.949</c:v>
                </c:pt>
                <c:pt idx="2">
                  <c:v>3.073</c:v>
                </c:pt>
                <c:pt idx="3">
                  <c:v>3.598</c:v>
                </c:pt>
                <c:pt idx="4">
                  <c:v>3.252</c:v>
                </c:pt>
                <c:pt idx="5">
                  <c:v>2.967</c:v>
                </c:pt>
                <c:pt idx="6">
                  <c:v>2.873</c:v>
                </c:pt>
                <c:pt idx="7">
                  <c:v>3.206</c:v>
                </c:pt>
                <c:pt idx="8">
                  <c:v>3.18</c:v>
                </c:pt>
              </c:numCache>
            </c:numRef>
          </c:yVal>
          <c:smooth val="1"/>
        </c:ser>
        <c:axId val="440229128"/>
        <c:axId val="440234968"/>
      </c:scatterChart>
      <c:valAx>
        <c:axId val="440229128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fr-FR"/>
                  <a:t>Alum dose (mg/L)</a:t>
                </a:r>
              </a:p>
            </c:rich>
          </c:tx>
          <c:layout/>
        </c:title>
        <c:numFmt formatCode="General" sourceLinked="1"/>
        <c:tickLblPos val="nextTo"/>
        <c:crossAx val="440234968"/>
        <c:crosses val="autoZero"/>
        <c:crossBetween val="midCat"/>
      </c:valAx>
      <c:valAx>
        <c:axId val="440234968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fr-FR"/>
                  <a:t>Residual turbidity (NTU)</a:t>
                </a:r>
              </a:p>
            </c:rich>
          </c:tx>
          <c:layout/>
        </c:title>
        <c:numFmt formatCode="General" sourceLinked="1"/>
        <c:tickLblPos val="nextTo"/>
        <c:crossAx val="440229128"/>
        <c:crosses val="autoZero"/>
        <c:crossBetween val="midCat"/>
      </c:valAx>
    </c:plotArea>
    <c:legend>
      <c:legendPos val="r"/>
      <c:layout/>
    </c:legend>
    <c:plotVisOnly val="1"/>
  </c:chart>
  <c:spPr>
    <a:ln>
      <a:solidFill>
        <a:srgbClr val="FFFFFF"/>
      </a:solidFill>
    </a:ln>
  </c:sp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style val="18"/>
  <c:chart>
    <c:title>
      <c:tx>
        <c:rich>
          <a:bodyPr/>
          <a:lstStyle/>
          <a:p>
            <a:pPr>
              <a:defRPr/>
            </a:pPr>
            <a:r>
              <a:rPr lang="fr-FR"/>
              <a:t>500 NTU</a:t>
            </a:r>
          </a:p>
        </c:rich>
      </c:tx>
      <c:layout/>
    </c:title>
    <c:plotArea>
      <c:layout/>
      <c:scatterChart>
        <c:scatterStyle val="smoothMarker"/>
        <c:ser>
          <c:idx val="0"/>
          <c:order val="0"/>
          <c:tx>
            <c:v>2796 cm</c:v>
          </c:tx>
          <c:xVal>
            <c:numRef>
              <c:f>'[mean turbidity.xlsx]Sheet1'!$B$55:$B$63</c:f>
              <c:numCache>
                <c:formatCode>General</c:formatCode>
                <c:ptCount val="9"/>
                <c:pt idx="0">
                  <c:v>10.0</c:v>
                </c:pt>
                <c:pt idx="1">
                  <c:v>20.0</c:v>
                </c:pt>
                <c:pt idx="2">
                  <c:v>30.0</c:v>
                </c:pt>
                <c:pt idx="3">
                  <c:v>40.0</c:v>
                </c:pt>
                <c:pt idx="4">
                  <c:v>50.0</c:v>
                </c:pt>
                <c:pt idx="5">
                  <c:v>60.0</c:v>
                </c:pt>
                <c:pt idx="6">
                  <c:v>70.0</c:v>
                </c:pt>
                <c:pt idx="7">
                  <c:v>80.0</c:v>
                </c:pt>
                <c:pt idx="8">
                  <c:v>90.0</c:v>
                </c:pt>
              </c:numCache>
            </c:numRef>
          </c:xVal>
          <c:yVal>
            <c:numRef>
              <c:f>'[mean turbidity.xlsx]Sheet1'!$C$55:$C$63</c:f>
              <c:numCache>
                <c:formatCode>General</c:formatCode>
                <c:ptCount val="9"/>
                <c:pt idx="0">
                  <c:v>6.396999999999998</c:v>
                </c:pt>
                <c:pt idx="1">
                  <c:v>3.901</c:v>
                </c:pt>
                <c:pt idx="2">
                  <c:v>3.123</c:v>
                </c:pt>
                <c:pt idx="3">
                  <c:v>3.486</c:v>
                </c:pt>
                <c:pt idx="4">
                  <c:v>2.566</c:v>
                </c:pt>
                <c:pt idx="5">
                  <c:v>2.635</c:v>
                </c:pt>
                <c:pt idx="6">
                  <c:v>2.786</c:v>
                </c:pt>
                <c:pt idx="7">
                  <c:v>2.297</c:v>
                </c:pt>
                <c:pt idx="8">
                  <c:v>2.467</c:v>
                </c:pt>
              </c:numCache>
            </c:numRef>
          </c:yVal>
          <c:smooth val="1"/>
        </c:ser>
        <c:ser>
          <c:idx val="1"/>
          <c:order val="1"/>
          <c:tx>
            <c:v>8388 cm</c:v>
          </c:tx>
          <c:xVal>
            <c:numRef>
              <c:f>'[mean turbidity.xlsx]Sheet1'!$B$55:$B$63</c:f>
              <c:numCache>
                <c:formatCode>General</c:formatCode>
                <c:ptCount val="9"/>
                <c:pt idx="0">
                  <c:v>10.0</c:v>
                </c:pt>
                <c:pt idx="1">
                  <c:v>20.0</c:v>
                </c:pt>
                <c:pt idx="2">
                  <c:v>30.0</c:v>
                </c:pt>
                <c:pt idx="3">
                  <c:v>40.0</c:v>
                </c:pt>
                <c:pt idx="4">
                  <c:v>50.0</c:v>
                </c:pt>
                <c:pt idx="5">
                  <c:v>60.0</c:v>
                </c:pt>
                <c:pt idx="6">
                  <c:v>70.0</c:v>
                </c:pt>
                <c:pt idx="7">
                  <c:v>80.0</c:v>
                </c:pt>
                <c:pt idx="8">
                  <c:v>90.0</c:v>
                </c:pt>
              </c:numCache>
            </c:numRef>
          </c:xVal>
          <c:yVal>
            <c:numRef>
              <c:f>'[mean turbidity.xlsx]Sheet1'!$D$55:$D$63</c:f>
              <c:numCache>
                <c:formatCode>General</c:formatCode>
                <c:ptCount val="9"/>
                <c:pt idx="0">
                  <c:v>5.463999999999999</c:v>
                </c:pt>
                <c:pt idx="1">
                  <c:v>3.949</c:v>
                </c:pt>
                <c:pt idx="2">
                  <c:v>3.073</c:v>
                </c:pt>
                <c:pt idx="3">
                  <c:v>3.598</c:v>
                </c:pt>
                <c:pt idx="4">
                  <c:v>3.252</c:v>
                </c:pt>
                <c:pt idx="5">
                  <c:v>2.967</c:v>
                </c:pt>
                <c:pt idx="6">
                  <c:v>2.873</c:v>
                </c:pt>
                <c:pt idx="7">
                  <c:v>3.206</c:v>
                </c:pt>
                <c:pt idx="8">
                  <c:v>3.18</c:v>
                </c:pt>
              </c:numCache>
            </c:numRef>
          </c:yVal>
          <c:smooth val="1"/>
        </c:ser>
        <c:axId val="498829512"/>
        <c:axId val="499154040"/>
      </c:scatterChart>
      <c:valAx>
        <c:axId val="498829512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fr-FR"/>
                  <a:t>Alum dose (mg/L)</a:t>
                </a:r>
              </a:p>
            </c:rich>
          </c:tx>
          <c:layout/>
        </c:title>
        <c:numFmt formatCode="General" sourceLinked="1"/>
        <c:tickLblPos val="nextTo"/>
        <c:crossAx val="499154040"/>
        <c:crosses val="autoZero"/>
        <c:crossBetween val="midCat"/>
      </c:valAx>
      <c:valAx>
        <c:axId val="499154040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fr-FR"/>
                  <a:t>Residual turbidity (NTU)</a:t>
                </a:r>
              </a:p>
            </c:rich>
          </c:tx>
          <c:layout/>
        </c:title>
        <c:numFmt formatCode="General" sourceLinked="1"/>
        <c:tickLblPos val="nextTo"/>
        <c:crossAx val="498829512"/>
        <c:crosses val="autoZero"/>
        <c:crossBetween val="midCat"/>
      </c:valAx>
    </c:plotArea>
    <c:legend>
      <c:legendPos val="r"/>
      <c:layout/>
    </c:legend>
    <c:plotVisOnly val="1"/>
  </c:chart>
  <c:spPr>
    <a:ln>
      <a:solidFill>
        <a:srgbClr val="FFFFFF"/>
      </a:solidFill>
    </a:ln>
  </c:spPr>
  <c:externalData r:id="rId1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Relationship Id="rId2" Type="http://schemas.openxmlformats.org/officeDocument/2006/relationships/image" Target="../media/image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ABEEC6-99A9-8C43-8C2F-18D6D4DCF210}" type="datetimeFigureOut">
              <a:rPr lang="fr-FR" smtClean="0"/>
              <a:pPr/>
              <a:t>12/04/10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E5B1B0-8BA5-F14A-B354-72B694ABF1EB}" type="slidenum">
              <a:rPr lang="fr-FR" smtClean="0"/>
              <a:pPr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100 NTU </a:t>
            </a:r>
            <a:r>
              <a:rPr lang="en-US" dirty="0" err="1" smtClean="0"/>
              <a:t>experiement</a:t>
            </a:r>
            <a:r>
              <a:rPr lang="en-US" baseline="0" dirty="0" smtClean="0"/>
              <a:t> @ 1</a:t>
            </a:r>
            <a:r>
              <a:rPr lang="en-US" baseline="30000" dirty="0" smtClean="0"/>
              <a:t>st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flocculator</a:t>
            </a:r>
            <a:r>
              <a:rPr lang="en-US" baseline="0" dirty="0" smtClean="0"/>
              <a:t> length.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673F00-CBF5-CD4C-995B-1B238A3FA97F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riangle rect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r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fr-FR" smtClean="0"/>
              <a:t>Cliquez et modifiez le titre</a:t>
            </a:r>
            <a:endParaRPr kumimoji="0" lang="en-US"/>
          </a:p>
        </p:txBody>
      </p:sp>
      <p:sp>
        <p:nvSpPr>
          <p:cNvPr id="17" name="Sous-titr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grpSp>
        <p:nvGrpSpPr>
          <p:cNvPr id="2" name="Grouper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orme libre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orme libre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orme libre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Connecteur droit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Espace réservé de la date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3D51FF2-0048-A245-AC78-71284B65C433}" type="datetimeFigureOut">
              <a:rPr lang="fr-FR" smtClean="0"/>
              <a:pPr/>
              <a:t>12/04/10</a:t>
            </a:fld>
            <a:endParaRPr lang="fr-FR"/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46B2926-308E-0343-A707-79C268674580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et modifiez le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51FF2-0048-A245-AC78-71284B65C433}" type="datetimeFigureOut">
              <a:rPr lang="fr-FR" smtClean="0"/>
              <a:pPr/>
              <a:t>12/04/10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B2926-308E-0343-A707-79C268674580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fr-FR" smtClean="0"/>
              <a:t>Cliquez et modifiez le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51FF2-0048-A245-AC78-71284B65C433}" type="datetimeFigureOut">
              <a:rPr lang="fr-FR" smtClean="0"/>
              <a:pPr/>
              <a:t>12/04/10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B2926-308E-0343-A707-79C268674580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51FF2-0048-A245-AC78-71284B65C433}" type="datetimeFigureOut">
              <a:rPr lang="fr-FR" smtClean="0"/>
              <a:pPr/>
              <a:t>12/04/10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B2926-308E-0343-A707-79C268674580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fr-FR" smtClean="0"/>
              <a:t>Cliquez et modifiez le titre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En-tête de sec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fr-FR" smtClean="0"/>
              <a:t>Cliquez et modifiez le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51FF2-0048-A245-AC78-71284B65C433}" type="datetimeFigureOut">
              <a:rPr lang="fr-FR" smtClean="0"/>
              <a:pPr/>
              <a:t>12/04/10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B2926-308E-0343-A707-79C268674580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Deux contenus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51FF2-0048-A245-AC78-71284B65C433}" type="datetimeFigureOut">
              <a:rPr lang="fr-FR" smtClean="0"/>
              <a:pPr/>
              <a:t>12/04/10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B2926-308E-0343-A707-79C268674580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fr-FR" smtClean="0"/>
              <a:t>Cliquez et modifiez le titre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woTxTwoObj" preserve="1">
  <p:cSld name="Compara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fr-FR" smtClean="0"/>
              <a:t>Cliquez et modifiez le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51FF2-0048-A245-AC78-71284B65C433}" type="datetimeFigureOut">
              <a:rPr lang="fr-FR" smtClean="0"/>
              <a:pPr/>
              <a:t>12/04/10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B2926-308E-0343-A707-79C268674580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re seul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51FF2-0048-A245-AC78-71284B65C433}" type="datetimeFigureOut">
              <a:rPr lang="fr-FR" smtClean="0"/>
              <a:pPr/>
              <a:t>12/04/10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B2926-308E-0343-A707-79C268674580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fr-FR" smtClean="0"/>
              <a:t>Cliquez et modifiez le titre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51FF2-0048-A245-AC78-71284B65C433}" type="datetimeFigureOut">
              <a:rPr lang="fr-FR" smtClean="0"/>
              <a:pPr/>
              <a:t>12/04/10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B2926-308E-0343-A707-79C268674580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objTx" preserve="1">
  <p:cSld name="Contenu avec légen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</a:lstStyle>
          <a:p>
            <a:r>
              <a:rPr kumimoji="0" lang="fr-FR" smtClean="0"/>
              <a:t>Cliquez et modifiez le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93D51FF2-0048-A245-AC78-71284B65C433}" type="datetimeFigureOut">
              <a:rPr lang="fr-FR" smtClean="0"/>
              <a:pPr/>
              <a:t>12/04/10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B2926-308E-0343-A707-79C268674580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picTx" preserve="1">
  <p:cSld name="Image avec légen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3D51FF2-0048-A245-AC78-71284B65C433}" type="datetimeFigureOut">
              <a:rPr lang="fr-FR" smtClean="0"/>
              <a:pPr/>
              <a:t>12/04/10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46B2926-308E-0343-A707-79C268674580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</a:lstStyle>
          <a:p>
            <a:r>
              <a:rPr kumimoji="0" lang="fr-FR" smtClean="0"/>
              <a:t>Cliquez et modifiez le titre</a:t>
            </a:r>
            <a:endParaRPr kumimoji="0" lang="en-US"/>
          </a:p>
        </p:txBody>
      </p:sp>
      <p:sp>
        <p:nvSpPr>
          <p:cNvPr id="8" name="Forme libre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orme libre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Triangle rect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Connecteur droit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rme libre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orme libre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Triangle rect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Connecteur droit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Espace réservé du titre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fr-FR" smtClean="0"/>
              <a:t>Cliquez et modifiez le titre</a:t>
            </a:r>
            <a:endParaRPr kumimoji="0" lang="en-US"/>
          </a:p>
        </p:txBody>
      </p:sp>
      <p:sp>
        <p:nvSpPr>
          <p:cNvPr id="30" name="Espace réservé du texte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fld id="{93D51FF2-0048-A245-AC78-71284B65C433}" type="datetimeFigureOut">
              <a:rPr lang="fr-FR" smtClean="0"/>
              <a:pPr/>
              <a:t>12/04/10</a:t>
            </a:fld>
            <a:endParaRPr lang="fr-FR"/>
          </a:p>
        </p:txBody>
      </p:sp>
      <p:sp>
        <p:nvSpPr>
          <p:cNvPr id="22" name="Espace réservé du pied de page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C46B2926-308E-0343-A707-79C268674580}" type="slidenum">
              <a:rPr lang="fr-FR" smtClean="0"/>
              <a:pPr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1.xml"/><Relationship Id="rId3" Type="http://schemas.openxmlformats.org/officeDocument/2006/relationships/chart" Target="../charts/char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Relationship Id="rId3" Type="http://schemas.openxmlformats.org/officeDocument/2006/relationships/oleObject" Target="???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5400" dirty="0" smtClean="0"/>
              <a:t>Tube </a:t>
            </a:r>
            <a:r>
              <a:rPr lang="en-US" sz="5400" dirty="0" err="1" smtClean="0"/>
              <a:t>Floc</a:t>
            </a:r>
            <a:r>
              <a:rPr lang="en-US" sz="5400" dirty="0" smtClean="0"/>
              <a:t> Experiments</a:t>
            </a:r>
            <a:endParaRPr lang="en-US" sz="54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ZoneTexte 3"/>
          <p:cNvSpPr txBox="1"/>
          <p:nvPr/>
        </p:nvSpPr>
        <p:spPr>
          <a:xfrm>
            <a:off x="0" y="5867400"/>
            <a:ext cx="2209800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FFFF"/>
                </a:solidFill>
                <a:ea typeface="ヒラギノ角ゴ Pro W3" pitchFamily="-106" charset="-128"/>
                <a:cs typeface="ヒラギノ角ゴ Pro W3" pitchFamily="-106" charset="-128"/>
              </a:rPr>
              <a:t>Sophie </a:t>
            </a:r>
            <a:r>
              <a:rPr lang="en-US" sz="2400" dirty="0" err="1" smtClean="0">
                <a:solidFill>
                  <a:srgbClr val="FFFFFF"/>
                </a:solidFill>
                <a:ea typeface="ヒラギノ角ゴ Pro W3" pitchFamily="-106" charset="-128"/>
                <a:cs typeface="ヒラギノ角ゴ Pro W3" pitchFamily="-106" charset="-128"/>
              </a:rPr>
              <a:t>Bernat</a:t>
            </a:r>
            <a:endParaRPr lang="en-US" sz="2400" dirty="0" smtClean="0">
              <a:solidFill>
                <a:srgbClr val="FFFFFF"/>
              </a:solidFill>
              <a:ea typeface="ヒラギノ角ゴ Pro W3" pitchFamily="-106" charset="-128"/>
              <a:cs typeface="ヒラギノ角ゴ Pro W3" pitchFamily="-106" charset="-128"/>
            </a:endParaRPr>
          </a:p>
          <a:p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3962400" y="5867400"/>
            <a:ext cx="4800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Team :	</a:t>
            </a:r>
            <a:r>
              <a:rPr lang="en-US" dirty="0" smtClean="0">
                <a:solidFill>
                  <a:srgbClr val="FFFFFF"/>
                </a:solidFill>
                <a:latin typeface="Lucida Sans Unicode (Corps)" charset="0"/>
                <a:ea typeface="Lucida Sans Unicode (Corps)" charset="0"/>
                <a:cs typeface="Lucida Sans Unicode (Corps)" charset="0"/>
              </a:rPr>
              <a:t>Laura</a:t>
            </a:r>
            <a:r>
              <a:rPr lang="en-US" dirty="0" smtClean="0">
                <a:solidFill>
                  <a:srgbClr val="FFFFFF"/>
                </a:solidFill>
                <a:ea typeface="ヒラギノ角ゴ Pro W3" pitchFamily="-106" charset="-128"/>
                <a:cs typeface="ヒラギノ角ゴ Pro W3" pitchFamily="-106" charset="-128"/>
              </a:rPr>
              <a:t> Floyd		</a:t>
            </a:r>
            <a:r>
              <a:rPr lang="fr-FR" dirty="0" smtClean="0">
                <a:solidFill>
                  <a:schemeClr val="bg1"/>
                </a:solidFill>
              </a:rPr>
              <a:t>Alex </a:t>
            </a:r>
            <a:r>
              <a:rPr lang="fr-FR" dirty="0" err="1" smtClean="0">
                <a:solidFill>
                  <a:schemeClr val="bg1"/>
                </a:solidFill>
              </a:rPr>
              <a:t>O’Connell</a:t>
            </a:r>
            <a:endParaRPr lang="en-US" dirty="0" smtClean="0">
              <a:solidFill>
                <a:srgbClr val="FFFFFF"/>
              </a:solidFill>
              <a:ea typeface="ヒラギノ角ゴ Pro W3" pitchFamily="-106" charset="-128"/>
              <a:cs typeface="ヒラギノ角ゴ Pro W3" pitchFamily="-106" charset="-128"/>
            </a:endParaRPr>
          </a:p>
          <a:p>
            <a:r>
              <a:rPr lang="en-US" dirty="0" smtClean="0">
                <a:solidFill>
                  <a:srgbClr val="FFFFFF"/>
                </a:solidFill>
                <a:ea typeface="ヒラギノ角ゴ Pro W3" pitchFamily="-106" charset="-128"/>
                <a:cs typeface="ヒラギノ角ゴ Pro W3" pitchFamily="-106" charset="-128"/>
              </a:rPr>
              <a:t>		Tami Chung		</a:t>
            </a:r>
            <a:r>
              <a:rPr lang="fr-FR" dirty="0" smtClean="0">
                <a:solidFill>
                  <a:schemeClr val="bg1"/>
                </a:solidFill>
              </a:rPr>
              <a:t>Dali Sun</a:t>
            </a:r>
          </a:p>
          <a:p>
            <a:endParaRPr lang="en-US" dirty="0" smtClean="0">
              <a:solidFill>
                <a:srgbClr val="FFFFFF"/>
              </a:solidFill>
              <a:ea typeface="ヒラギノ角ゴ Pro W3" pitchFamily="-106" charset="-128"/>
              <a:cs typeface="ヒラギノ角ゴ Pro W3" pitchFamily="-106" charset="-128"/>
            </a:endParaRP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Varying Alum Dose and </a:t>
            </a:r>
            <a:r>
              <a:rPr lang="en-US" dirty="0" err="1" smtClean="0"/>
              <a:t>Flocculator</a:t>
            </a:r>
            <a:r>
              <a:rPr lang="en-US" dirty="0" smtClean="0"/>
              <a:t> Length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b="1" dirty="0" smtClean="0"/>
          </a:p>
          <a:p>
            <a:r>
              <a:rPr lang="en-US" b="1" dirty="0" smtClean="0"/>
              <a:t>Goal: </a:t>
            </a:r>
            <a:r>
              <a:rPr lang="en-US" dirty="0" smtClean="0"/>
              <a:t>To determine the effect of alum dosage and </a:t>
            </a:r>
            <a:r>
              <a:rPr lang="en-US" dirty="0" err="1" smtClean="0"/>
              <a:t>flocculator</a:t>
            </a:r>
            <a:r>
              <a:rPr lang="en-US" dirty="0" smtClean="0"/>
              <a:t> length on tube flocculation.</a:t>
            </a:r>
          </a:p>
          <a:p>
            <a:pPr>
              <a:buNone/>
            </a:pPr>
            <a:r>
              <a:rPr lang="en-US" dirty="0" smtClean="0"/>
              <a:t> </a:t>
            </a:r>
          </a:p>
          <a:p>
            <a:r>
              <a:rPr lang="en-US" dirty="0" smtClean="0"/>
              <a:t>Varied alum dosage (increasing by constant increments)</a:t>
            </a:r>
          </a:p>
          <a:p>
            <a:pPr>
              <a:buNone/>
            </a:pPr>
            <a:r>
              <a:rPr lang="en-US" dirty="0" smtClean="0"/>
              <a:t> </a:t>
            </a:r>
          </a:p>
          <a:p>
            <a:r>
              <a:rPr lang="en-US" dirty="0" smtClean="0"/>
              <a:t>Applied the set alum dosages to three different </a:t>
            </a:r>
            <a:r>
              <a:rPr lang="en-US" dirty="0" err="1" smtClean="0"/>
              <a:t>flocculator</a:t>
            </a:r>
            <a:r>
              <a:rPr lang="en-US" dirty="0" smtClean="0"/>
              <a:t> lengths.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Effect of the alum dose on flocculation:</a:t>
            </a:r>
            <a:endParaRPr lang="fr-FR" dirty="0" smtClean="0"/>
          </a:p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err="1" smtClean="0"/>
              <a:t>Results</a:t>
            </a:r>
            <a:endParaRPr lang="fr-FR" dirty="0"/>
          </a:p>
        </p:txBody>
      </p:sp>
      <p:graphicFrame>
        <p:nvGraphicFramePr>
          <p:cNvPr id="6" name="Graphique 5"/>
          <p:cNvGraphicFramePr/>
          <p:nvPr/>
        </p:nvGraphicFramePr>
        <p:xfrm>
          <a:off x="0" y="2317750"/>
          <a:ext cx="4762500" cy="32767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Graphique 6"/>
          <p:cNvGraphicFramePr/>
          <p:nvPr/>
        </p:nvGraphicFramePr>
        <p:xfrm>
          <a:off x="4648200" y="2317750"/>
          <a:ext cx="4495800" cy="32767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Effect of length of the </a:t>
            </a:r>
            <a:r>
              <a:rPr lang="en-US" dirty="0" err="1" smtClean="0"/>
              <a:t>flocculator</a:t>
            </a:r>
            <a:r>
              <a:rPr lang="en-US" dirty="0" smtClean="0"/>
              <a:t> on residual turbidity:</a:t>
            </a:r>
            <a:r>
              <a:rPr lang="fr-FR" dirty="0" smtClean="0"/>
              <a:t> </a:t>
            </a:r>
          </a:p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err="1" smtClean="0"/>
              <a:t>Results</a:t>
            </a:r>
            <a:endParaRPr lang="fr-FR" dirty="0"/>
          </a:p>
        </p:txBody>
      </p:sp>
      <p:graphicFrame>
        <p:nvGraphicFramePr>
          <p:cNvPr id="4" name="Graphique 3"/>
          <p:cNvGraphicFramePr/>
          <p:nvPr/>
        </p:nvGraphicFramePr>
        <p:xfrm>
          <a:off x="1828800" y="2578290"/>
          <a:ext cx="5562600" cy="36701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Effect of length of the </a:t>
            </a:r>
            <a:r>
              <a:rPr lang="en-US" dirty="0" err="1" smtClean="0"/>
              <a:t>flocculator</a:t>
            </a:r>
            <a:r>
              <a:rPr lang="en-US" dirty="0" smtClean="0"/>
              <a:t> on residual turbidity:</a:t>
            </a:r>
            <a:r>
              <a:rPr lang="fr-FR" dirty="0" smtClean="0"/>
              <a:t> </a:t>
            </a:r>
          </a:p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err="1" smtClean="0"/>
              <a:t>Results</a:t>
            </a:r>
            <a:endParaRPr lang="fr-FR" dirty="0"/>
          </a:p>
        </p:txBody>
      </p:sp>
      <p:graphicFrame>
        <p:nvGraphicFramePr>
          <p:cNvPr id="4" name="Graphique 3"/>
          <p:cNvGraphicFramePr/>
          <p:nvPr/>
        </p:nvGraphicFramePr>
        <p:xfrm>
          <a:off x="228600" y="2578291"/>
          <a:ext cx="4876800" cy="3429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ZoneTexte 4"/>
          <p:cNvSpPr txBox="1"/>
          <p:nvPr/>
        </p:nvSpPr>
        <p:spPr>
          <a:xfrm>
            <a:off x="4800600" y="2678668"/>
            <a:ext cx="33528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accent4"/>
              </a:buClr>
              <a:buSzPct val="100000"/>
              <a:buFont typeface="Courier New"/>
              <a:buChar char="o"/>
            </a:pPr>
            <a:r>
              <a:rPr lang="fr-FR" dirty="0" smtClean="0"/>
              <a:t> Break up flocs</a:t>
            </a:r>
          </a:p>
          <a:p>
            <a:pPr>
              <a:buClr>
                <a:schemeClr val="accent5"/>
              </a:buClr>
              <a:buSzPct val="100000"/>
              <a:buFont typeface="Lucida Grande"/>
              <a:buChar char="▸"/>
            </a:pPr>
            <a:endParaRPr lang="fr-FR" dirty="0" smtClean="0"/>
          </a:p>
          <a:p>
            <a:pPr>
              <a:buClr>
                <a:schemeClr val="accent5"/>
              </a:buClr>
              <a:buSzPct val="100000"/>
            </a:pPr>
            <a:endParaRPr lang="fr-FR" dirty="0" smtClean="0"/>
          </a:p>
          <a:p>
            <a:pPr>
              <a:buClr>
                <a:schemeClr val="accent5"/>
              </a:buClr>
              <a:buSzPct val="100000"/>
              <a:buFont typeface="Lucida Grande"/>
              <a:buChar char="▸"/>
            </a:pPr>
            <a:endParaRPr lang="fr-FR" dirty="0" smtClean="0"/>
          </a:p>
          <a:p>
            <a:pPr>
              <a:buClr>
                <a:schemeClr val="accent5"/>
              </a:buClr>
              <a:buSzPct val="100000"/>
              <a:buFont typeface="Lucida Grande"/>
              <a:buChar char="▸"/>
            </a:pPr>
            <a:endParaRPr lang="fr-FR" dirty="0" smtClean="0"/>
          </a:p>
          <a:p>
            <a:pPr>
              <a:buClr>
                <a:schemeClr val="accent5"/>
              </a:buClr>
              <a:buSzPct val="100000"/>
              <a:buFont typeface="Lucida Grande"/>
              <a:buChar char="▸"/>
            </a:pPr>
            <a:endParaRPr lang="fr-FR" dirty="0" smtClean="0"/>
          </a:p>
          <a:p>
            <a:pPr>
              <a:buClr>
                <a:schemeClr val="accent5"/>
              </a:buClr>
              <a:buSzPct val="100000"/>
              <a:buFont typeface="Lucida Grande"/>
              <a:buChar char="▸"/>
            </a:pPr>
            <a:endParaRPr lang="fr-FR" dirty="0" smtClean="0"/>
          </a:p>
          <a:p>
            <a:pPr>
              <a:buClr>
                <a:schemeClr val="accent5"/>
              </a:buClr>
              <a:buSzPct val="100000"/>
            </a:pPr>
            <a:endParaRPr lang="fr-FR" dirty="0" smtClean="0"/>
          </a:p>
          <a:p>
            <a:pPr>
              <a:buClr>
                <a:schemeClr val="accent5"/>
              </a:buClr>
              <a:buSzPct val="100000"/>
            </a:pPr>
            <a:endParaRPr lang="fr-FR" dirty="0" smtClean="0"/>
          </a:p>
          <a:p>
            <a:pPr>
              <a:buClr>
                <a:schemeClr val="accent4"/>
              </a:buClr>
              <a:buSzPct val="100000"/>
              <a:buFont typeface="Courier New"/>
              <a:buChar char="o"/>
            </a:pPr>
            <a:r>
              <a:rPr lang="fr-FR" dirty="0" smtClean="0"/>
              <a:t> </a:t>
            </a:r>
            <a:r>
              <a:rPr lang="fr-FR" dirty="0" err="1" smtClean="0"/>
              <a:t>Steady</a:t>
            </a:r>
            <a:r>
              <a:rPr lang="fr-FR" dirty="0" smtClean="0"/>
              <a:t> state</a:t>
            </a:r>
          </a:p>
          <a:p>
            <a:pPr>
              <a:buClr>
                <a:schemeClr val="accent4"/>
              </a:buClr>
              <a:buSzPct val="100000"/>
            </a:pPr>
            <a:endParaRPr lang="fr-FR" dirty="0" smtClean="0"/>
          </a:p>
          <a:p>
            <a:pPr lvl="1">
              <a:buClr>
                <a:schemeClr val="accent4"/>
              </a:buClr>
              <a:buSzPct val="100000"/>
              <a:buFont typeface="Wingdings" charset="2"/>
              <a:buChar char="Ø"/>
            </a:pPr>
            <a:r>
              <a:rPr lang="fr-FR" dirty="0" smtClean="0"/>
              <a:t> Floc size </a:t>
            </a:r>
            <a:r>
              <a:rPr lang="fr-FR" dirty="0" err="1" smtClean="0"/>
              <a:t>disribution</a:t>
            </a:r>
            <a:r>
              <a:rPr lang="fr-FR" dirty="0" smtClean="0"/>
              <a:t> constant  </a:t>
            </a:r>
          </a:p>
          <a:p>
            <a:pPr lvl="1">
              <a:buClr>
                <a:schemeClr val="accent4"/>
              </a:buClr>
              <a:buSzPct val="100000"/>
              <a:buFont typeface="Lucida Grande"/>
              <a:buChar char="▸"/>
            </a:pPr>
            <a:endParaRPr lang="fr-FR" dirty="0"/>
          </a:p>
        </p:txBody>
      </p:sp>
      <p:grpSp>
        <p:nvGrpSpPr>
          <p:cNvPr id="6" name="Grouper 21"/>
          <p:cNvGrpSpPr/>
          <p:nvPr/>
        </p:nvGrpSpPr>
        <p:grpSpPr>
          <a:xfrm>
            <a:off x="5638800" y="3191745"/>
            <a:ext cx="2263142" cy="1555358"/>
            <a:chOff x="5638800" y="2895600"/>
            <a:chExt cx="3048003" cy="2026919"/>
          </a:xfrm>
        </p:grpSpPr>
        <p:grpSp>
          <p:nvGrpSpPr>
            <p:cNvPr id="9" name="Grouper 20"/>
            <p:cNvGrpSpPr/>
            <p:nvPr/>
          </p:nvGrpSpPr>
          <p:grpSpPr>
            <a:xfrm>
              <a:off x="5638800" y="2895600"/>
              <a:ext cx="3048003" cy="2026919"/>
              <a:chOff x="5638800" y="2895600"/>
              <a:chExt cx="3048003" cy="2026919"/>
            </a:xfrm>
          </p:grpSpPr>
          <p:sp>
            <p:nvSpPr>
              <p:cNvPr id="10" name="Flèche vers la droite 9"/>
              <p:cNvSpPr/>
              <p:nvPr/>
            </p:nvSpPr>
            <p:spPr>
              <a:xfrm>
                <a:off x="7086602" y="3292567"/>
                <a:ext cx="1066800" cy="45720"/>
              </a:xfrm>
              <a:prstGeom prst="rightArrow">
                <a:avLst/>
              </a:prstGeom>
              <a:ln>
                <a:solidFill>
                  <a:srgbClr val="474B78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1" name="Flèche vers la droite 10"/>
              <p:cNvSpPr/>
              <p:nvPr/>
            </p:nvSpPr>
            <p:spPr>
              <a:xfrm>
                <a:off x="7086600" y="3751860"/>
                <a:ext cx="228600" cy="45719"/>
              </a:xfrm>
              <a:prstGeom prst="rightArrow">
                <a:avLst/>
              </a:prstGeom>
              <a:ln>
                <a:solidFill>
                  <a:srgbClr val="474B78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2" name="Flèche vers la droite 11"/>
              <p:cNvSpPr/>
              <p:nvPr/>
            </p:nvSpPr>
            <p:spPr>
              <a:xfrm>
                <a:off x="7086600" y="3505200"/>
                <a:ext cx="762000" cy="45719"/>
              </a:xfrm>
              <a:prstGeom prst="rightArrow">
                <a:avLst/>
              </a:prstGeom>
              <a:ln>
                <a:solidFill>
                  <a:srgbClr val="474B78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3" name="Flèche vers la droite 12"/>
              <p:cNvSpPr/>
              <p:nvPr/>
            </p:nvSpPr>
            <p:spPr>
              <a:xfrm>
                <a:off x="7086602" y="3078481"/>
                <a:ext cx="1295401" cy="45720"/>
              </a:xfrm>
              <a:prstGeom prst="rightArrow">
                <a:avLst/>
              </a:prstGeom>
              <a:ln>
                <a:solidFill>
                  <a:srgbClr val="474B78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4" name="Flèche vers la droite 13"/>
              <p:cNvSpPr/>
              <p:nvPr/>
            </p:nvSpPr>
            <p:spPr>
              <a:xfrm>
                <a:off x="7086602" y="2895600"/>
                <a:ext cx="1600201" cy="45720"/>
              </a:xfrm>
              <a:prstGeom prst="rightArrow">
                <a:avLst/>
              </a:prstGeom>
              <a:ln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5" name="Flèche vers la droite 14"/>
              <p:cNvSpPr/>
              <p:nvPr/>
            </p:nvSpPr>
            <p:spPr>
              <a:xfrm flipH="1" flipV="1">
                <a:off x="6781800" y="3992878"/>
                <a:ext cx="304800" cy="45719"/>
              </a:xfrm>
              <a:prstGeom prst="rightArrow">
                <a:avLst/>
              </a:prstGeom>
              <a:ln>
                <a:solidFill>
                  <a:srgbClr val="474B78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6" name="Flèche vers la gauche 15"/>
              <p:cNvSpPr/>
              <p:nvPr/>
            </p:nvSpPr>
            <p:spPr>
              <a:xfrm>
                <a:off x="6417316" y="4194139"/>
                <a:ext cx="669284" cy="45719"/>
              </a:xfrm>
              <a:prstGeom prst="leftArrow">
                <a:avLst/>
              </a:prstGeom>
              <a:ln>
                <a:solidFill>
                  <a:srgbClr val="474B78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7" name="Flèche vers la gauche 16"/>
              <p:cNvSpPr/>
              <p:nvPr/>
            </p:nvSpPr>
            <p:spPr>
              <a:xfrm>
                <a:off x="6096000" y="4419600"/>
                <a:ext cx="990600" cy="45719"/>
              </a:xfrm>
              <a:prstGeom prst="leftArrow">
                <a:avLst/>
              </a:prstGeom>
              <a:ln>
                <a:solidFill>
                  <a:srgbClr val="474B78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8" name="Flèche vers la gauche 17"/>
              <p:cNvSpPr/>
              <p:nvPr/>
            </p:nvSpPr>
            <p:spPr>
              <a:xfrm>
                <a:off x="5867400" y="4648200"/>
                <a:ext cx="1219200" cy="45719"/>
              </a:xfrm>
              <a:prstGeom prst="leftArrow">
                <a:avLst/>
              </a:prstGeom>
              <a:ln>
                <a:solidFill>
                  <a:srgbClr val="474B78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9" name="Flèche vers la gauche 18"/>
              <p:cNvSpPr/>
              <p:nvPr/>
            </p:nvSpPr>
            <p:spPr>
              <a:xfrm>
                <a:off x="5638800" y="4876800"/>
                <a:ext cx="1447800" cy="45719"/>
              </a:xfrm>
              <a:prstGeom prst="leftArrow">
                <a:avLst/>
              </a:prstGeom>
              <a:ln>
                <a:solidFill>
                  <a:srgbClr val="474B78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20" name="Grouper 8"/>
            <p:cNvGrpSpPr/>
            <p:nvPr/>
          </p:nvGrpSpPr>
          <p:grpSpPr>
            <a:xfrm>
              <a:off x="6400800" y="3212910"/>
              <a:ext cx="1371600" cy="1435290"/>
              <a:chOff x="5867400" y="3035491"/>
              <a:chExt cx="1933575" cy="1905000"/>
            </a:xfrm>
          </p:grpSpPr>
          <p:pic>
            <p:nvPicPr>
              <p:cNvPr id="7" name="Picture 2457"/>
              <p:cNvPicPr>
                <a:picLocks noChangeAspect="1" noChangeArrowheads="1"/>
              </p:cNvPicPr>
              <p:nvPr/>
            </p:nvPicPr>
            <p:blipFill>
              <a:blip r:embed="rId3" cstate="screen"/>
              <a:srcRect/>
              <a:stretch>
                <a:fillRect/>
              </a:stretch>
            </p:blipFill>
            <p:spPr bwMode="auto">
              <a:xfrm>
                <a:off x="6105525" y="3035491"/>
                <a:ext cx="1695450" cy="1257300"/>
              </a:xfrm>
              <a:prstGeom prst="rect">
                <a:avLst/>
              </a:prstGeom>
              <a:noFill/>
              <a:ln w="12700">
                <a:noFill/>
                <a:miter lim="800000"/>
                <a:headEnd type="none" w="lg" len="med"/>
                <a:tailEnd type="none" w="lg" len="med"/>
              </a:ln>
            </p:spPr>
          </p:pic>
          <p:pic>
            <p:nvPicPr>
              <p:cNvPr id="8" name="Picture 2458"/>
              <p:cNvPicPr>
                <a:picLocks noChangeAspect="1" noChangeArrowheads="1"/>
              </p:cNvPicPr>
              <p:nvPr/>
            </p:nvPicPr>
            <p:blipFill>
              <a:blip r:embed="rId4" cstate="screen"/>
              <a:srcRect/>
              <a:stretch>
                <a:fillRect/>
              </a:stretch>
            </p:blipFill>
            <p:spPr bwMode="auto">
              <a:xfrm>
                <a:off x="5867400" y="3645091"/>
                <a:ext cx="1933575" cy="1295400"/>
              </a:xfrm>
              <a:prstGeom prst="rect">
                <a:avLst/>
              </a:prstGeom>
              <a:noFill/>
              <a:ln w="12700">
                <a:noFill/>
                <a:miter lim="800000"/>
                <a:headEnd type="none" w="lg" len="med"/>
                <a:tailEnd type="none" w="lg" len="med"/>
              </a:ln>
            </p:spPr>
          </p:pic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dirty="0" smtClean="0"/>
              <a:t>Conclusions</a:t>
            </a:r>
            <a:endParaRPr lang="en-US" sz="36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 smtClean="0"/>
          </a:p>
          <a:p>
            <a:r>
              <a:rPr lang="en-US" dirty="0" smtClean="0"/>
              <a:t>Increasing alum dose improves flocculation initially but with diminishing returns as dose increases beyond a certain </a:t>
            </a:r>
            <a:r>
              <a:rPr lang="en-US" dirty="0" smtClean="0"/>
              <a:t>level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Complete our investigation of alum dose and </a:t>
            </a:r>
            <a:r>
              <a:rPr lang="en-US" dirty="0" err="1" smtClean="0"/>
              <a:t>flocculator</a:t>
            </a:r>
            <a:r>
              <a:rPr lang="en-US" dirty="0" smtClean="0"/>
              <a:t> length by collecting more data to fill in optimal alum dosages for the different influent </a:t>
            </a:r>
            <a:r>
              <a:rPr lang="en-US" dirty="0" smtClean="0"/>
              <a:t>turbidities</a:t>
            </a:r>
          </a:p>
          <a:p>
            <a:endParaRPr lang="en-US" dirty="0" smtClean="0"/>
          </a:p>
          <a:p>
            <a:r>
              <a:rPr lang="en-US" dirty="0" smtClean="0"/>
              <a:t>Run a </a:t>
            </a:r>
            <a:r>
              <a:rPr lang="en-US" dirty="0" smtClean="0"/>
              <a:t>test for </a:t>
            </a:r>
            <a:r>
              <a:rPr lang="en-US" dirty="0" err="1" smtClean="0"/>
              <a:t>FReTA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Begin investigating how pH affects flocculation</a:t>
            </a:r>
          </a:p>
          <a:p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In the Future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r-FR" sz="7900" dirty="0" err="1" smtClean="0"/>
              <a:t>Thank</a:t>
            </a:r>
            <a:r>
              <a:rPr lang="fr-FR" sz="7900" dirty="0" smtClean="0"/>
              <a:t> </a:t>
            </a:r>
            <a:r>
              <a:rPr lang="fr-FR" sz="7900" dirty="0" err="1" smtClean="0"/>
              <a:t>you</a:t>
            </a:r>
            <a:r>
              <a:rPr lang="fr-FR" sz="7900" dirty="0" smtClean="0"/>
              <a:t> </a:t>
            </a:r>
            <a:endParaRPr lang="fr-FR" sz="7900" dirty="0"/>
          </a:p>
        </p:txBody>
      </p:sp>
      <p:sp>
        <p:nvSpPr>
          <p:cNvPr id="5" name="Sous-titre 4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fr-FR" sz="5000" dirty="0" smtClean="0"/>
              <a:t>Question ?</a:t>
            </a:r>
            <a:endParaRPr lang="fr-FR" sz="5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contenu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 smtClean="0"/>
          </a:p>
          <a:p>
            <a:r>
              <a:rPr lang="fr-FR" sz="3200" dirty="0" smtClean="0"/>
              <a:t>Introduction</a:t>
            </a:r>
          </a:p>
          <a:p>
            <a:endParaRPr lang="fr-FR" sz="3200" dirty="0" smtClean="0"/>
          </a:p>
          <a:p>
            <a:r>
              <a:rPr lang="fr-FR" sz="3200" dirty="0" smtClean="0"/>
              <a:t>Data </a:t>
            </a:r>
            <a:r>
              <a:rPr lang="fr-FR" sz="3200" dirty="0" err="1" smtClean="0"/>
              <a:t>analysis</a:t>
            </a:r>
            <a:endParaRPr lang="fr-FR" sz="3200" dirty="0" smtClean="0"/>
          </a:p>
          <a:p>
            <a:endParaRPr lang="fr-FR" sz="3200" dirty="0" smtClean="0"/>
          </a:p>
          <a:p>
            <a:r>
              <a:rPr lang="fr-FR" sz="3200" dirty="0" err="1" smtClean="0"/>
              <a:t>Results</a:t>
            </a:r>
            <a:endParaRPr lang="fr-FR" sz="3200" dirty="0" smtClean="0"/>
          </a:p>
          <a:p>
            <a:pPr>
              <a:buNone/>
            </a:pPr>
            <a:endParaRPr lang="fr-FR" sz="3200" dirty="0" smtClean="0"/>
          </a:p>
          <a:p>
            <a:r>
              <a:rPr lang="fr-FR" sz="3200" dirty="0" smtClean="0"/>
              <a:t>Conclusion</a:t>
            </a:r>
            <a:endParaRPr lang="fr-FR" sz="3200" dirty="0"/>
          </a:p>
        </p:txBody>
      </p:sp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smtClean="0"/>
              <a:t>Table of Contents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n-US" b="1" dirty="0" smtClean="0"/>
          </a:p>
          <a:p>
            <a:r>
              <a:rPr lang="en-US" b="1" dirty="0" smtClean="0"/>
              <a:t>Goal: </a:t>
            </a:r>
          </a:p>
          <a:p>
            <a:endParaRPr lang="en-US" b="1" dirty="0" smtClean="0"/>
          </a:p>
          <a:p>
            <a:pPr lvl="1"/>
            <a:r>
              <a:rPr lang="en-US" dirty="0" smtClean="0"/>
              <a:t>Understand flocculation in </a:t>
            </a:r>
            <a:r>
              <a:rPr lang="en-US" dirty="0" err="1" smtClean="0"/>
              <a:t>AguaClara</a:t>
            </a:r>
            <a:r>
              <a:rPr lang="en-US" dirty="0" smtClean="0"/>
              <a:t> plants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Study the parameters that influence the results of flocculation.</a:t>
            </a:r>
          </a:p>
          <a:p>
            <a:pPr lvl="2"/>
            <a:r>
              <a:rPr lang="en-US" dirty="0" smtClean="0"/>
              <a:t>Residual turbidity</a:t>
            </a:r>
          </a:p>
          <a:p>
            <a:pPr lvl="2"/>
            <a:r>
              <a:rPr lang="en-US" dirty="0" smtClean="0"/>
              <a:t>Settling velocities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>
              <a:buNone/>
            </a:pPr>
            <a:r>
              <a:rPr lang="en-US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 descr="DSCN143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0"/>
            <a:ext cx="449580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solidFill>
                  <a:schemeClr val="bg1"/>
                </a:solidFill>
                <a:latin typeface="Times" pitchFamily="18" charset="0"/>
              </a:rPr>
              <a:t>FReTA</a:t>
            </a:r>
            <a:r>
              <a:rPr lang="en-US" sz="3600" dirty="0" smtClean="0">
                <a:solidFill>
                  <a:schemeClr val="bg1"/>
                </a:solidFill>
                <a:latin typeface="Times" pitchFamily="18" charset="0"/>
              </a:rPr>
              <a:t> Experimental Setup</a:t>
            </a:r>
            <a:r>
              <a:rPr lang="en-US" sz="2600" dirty="0" smtClean="0">
                <a:solidFill>
                  <a:schemeClr val="bg1"/>
                </a:solidFill>
                <a:latin typeface="Times" pitchFamily="18" charset="0"/>
              </a:rPr>
              <a:t>:</a:t>
            </a:r>
            <a:br>
              <a:rPr lang="en-US" sz="2600" dirty="0" smtClean="0">
                <a:solidFill>
                  <a:schemeClr val="bg1"/>
                </a:solidFill>
                <a:latin typeface="Times" pitchFamily="18" charset="0"/>
              </a:rPr>
            </a:br>
            <a:endParaRPr lang="en-US" sz="2000" dirty="0">
              <a:solidFill>
                <a:schemeClr val="bg1"/>
              </a:solidFill>
              <a:latin typeface="Times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MG_275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90242" y="161924"/>
            <a:ext cx="7163516" cy="537263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66800" y="161924"/>
            <a:ext cx="38100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FFFF"/>
                </a:solidFill>
              </a:rPr>
              <a:t>Tube </a:t>
            </a:r>
            <a:r>
              <a:rPr lang="en-US" sz="3200" b="1" dirty="0" err="1" smtClean="0">
                <a:solidFill>
                  <a:srgbClr val="FFFFFF"/>
                </a:solidFill>
              </a:rPr>
              <a:t>Flocculator</a:t>
            </a:r>
            <a:endParaRPr lang="en-US" sz="3200" b="1" dirty="0">
              <a:solidFill>
                <a:srgbClr val="FFFFFF"/>
              </a:solidFill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rot="16200000" flipV="1">
            <a:off x="990600" y="4038600"/>
            <a:ext cx="2209800" cy="2286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V="1">
            <a:off x="2209801" y="2362200"/>
            <a:ext cx="3200400" cy="28956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2209801" y="4114800"/>
            <a:ext cx="2895600" cy="1143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fr-FR" dirty="0" smtClean="0"/>
          </a:p>
          <a:p>
            <a:r>
              <a:rPr lang="fr-FR" sz="3200" dirty="0" smtClean="0"/>
              <a:t>Essential </a:t>
            </a:r>
            <a:r>
              <a:rPr lang="fr-FR" sz="3200" dirty="0" err="1" smtClean="0"/>
              <a:t>tool</a:t>
            </a:r>
            <a:r>
              <a:rPr lang="fr-FR" sz="3200" dirty="0" smtClean="0"/>
              <a:t> </a:t>
            </a:r>
            <a:r>
              <a:rPr lang="fr-FR" sz="3200" dirty="0" err="1" smtClean="0"/>
              <a:t>used</a:t>
            </a:r>
            <a:r>
              <a:rPr lang="fr-FR" sz="3200" dirty="0" smtClean="0"/>
              <a:t> for </a:t>
            </a:r>
            <a:r>
              <a:rPr lang="fr-FR" sz="3200" dirty="0" err="1" smtClean="0"/>
              <a:t>analyzing</a:t>
            </a:r>
            <a:r>
              <a:rPr lang="fr-FR" sz="3200" dirty="0" smtClean="0"/>
              <a:t> data</a:t>
            </a:r>
            <a:endParaRPr lang="fr-FR" sz="2800" dirty="0" smtClean="0"/>
          </a:p>
          <a:p>
            <a:pPr lvl="2"/>
            <a:r>
              <a:rPr lang="fr-FR" sz="2600" dirty="0" err="1" smtClean="0"/>
              <a:t>MathCad</a:t>
            </a:r>
            <a:endParaRPr lang="fr-FR" sz="2600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fr-FR" sz="5333" dirty="0" smtClean="0"/>
              <a:t>Data </a:t>
            </a:r>
            <a:r>
              <a:rPr lang="fr-FR" sz="5333" dirty="0" err="1" smtClean="0"/>
              <a:t>Analysis</a:t>
            </a: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 b="40000"/>
          <a:stretch>
            <a:fillRect/>
          </a:stretch>
        </p:blipFill>
        <p:spPr bwMode="auto">
          <a:xfrm>
            <a:off x="838200" y="3048000"/>
            <a:ext cx="76200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sz="2800" dirty="0" err="1" smtClean="0"/>
              <a:t>MathCad</a:t>
            </a:r>
            <a:endParaRPr lang="en-US" dirty="0" smtClean="0"/>
          </a:p>
          <a:p>
            <a:pPr lvl="1"/>
            <a:r>
              <a:rPr lang="en-US" dirty="0" smtClean="0"/>
              <a:t>Processes data and presents graphs plotting important information needed for data analysis</a:t>
            </a:r>
          </a:p>
          <a:p>
            <a:pPr lvl="1">
              <a:buNone/>
            </a:pPr>
            <a:endParaRPr lang="en-US" sz="2800" dirty="0" smtClean="0"/>
          </a:p>
          <a:p>
            <a:r>
              <a:rPr lang="en-US" sz="2800" dirty="0" smtClean="0"/>
              <a:t>Main graphs we used for our experiment:</a:t>
            </a:r>
          </a:p>
          <a:p>
            <a:pPr lvl="1"/>
            <a:r>
              <a:rPr lang="en-US" dirty="0" smtClean="0"/>
              <a:t>Residual Turbidity Graph</a:t>
            </a:r>
          </a:p>
          <a:p>
            <a:pPr lvl="1"/>
            <a:endParaRPr lang="en-US" dirty="0" smtClean="0"/>
          </a:p>
          <a:p>
            <a:endParaRPr lang="en-US" dirty="0" smtClean="0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4800" dirty="0" smtClean="0"/>
              <a:t>Data </a:t>
            </a:r>
            <a:r>
              <a:rPr lang="fr-FR" sz="4800" dirty="0" err="1" smtClean="0"/>
              <a:t>Analysis</a:t>
            </a:r>
            <a:endParaRPr lang="fr-FR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fr-FR" dirty="0" err="1" smtClean="0"/>
              <a:t>Residual</a:t>
            </a:r>
            <a:r>
              <a:rPr lang="fr-FR" dirty="0" smtClean="0"/>
              <a:t> </a:t>
            </a:r>
            <a:r>
              <a:rPr lang="fr-FR" dirty="0" err="1" smtClean="0"/>
              <a:t>Turbidity</a:t>
            </a:r>
            <a:r>
              <a:rPr lang="fr-FR" dirty="0" smtClean="0"/>
              <a:t> </a:t>
            </a:r>
            <a:br>
              <a:rPr lang="fr-FR" dirty="0" smtClean="0"/>
            </a:br>
            <a:endParaRPr lang="fr-FR" dirty="0"/>
          </a:p>
        </p:txBody>
      </p:sp>
      <p:graphicFrame>
        <p:nvGraphicFramePr>
          <p:cNvPr id="51202" name="Object 6"/>
          <p:cNvGraphicFramePr>
            <a:graphicFrameLocks noChangeAspect="1"/>
          </p:cNvGraphicFramePr>
          <p:nvPr/>
        </p:nvGraphicFramePr>
        <p:xfrm>
          <a:off x="334963" y="2667000"/>
          <a:ext cx="4237037" cy="3624555"/>
        </p:xfrm>
        <a:graphic>
          <a:graphicData uri="http://schemas.openxmlformats.org/presentationml/2006/ole">
            <p:oleObj spid="_x0000_s51202" name="Mathcad" r:id="rId3" imgW="6489700" imgH="5549900" progId="Mathcad">
              <p:link updateAutomatic="1"/>
            </p:oleObj>
          </a:graphicData>
        </a:graphic>
      </p:graphicFrame>
      <p:graphicFrame>
        <p:nvGraphicFramePr>
          <p:cNvPr id="51203" name="Object 5"/>
          <p:cNvGraphicFramePr>
            <a:graphicFrameLocks noChangeAspect="1"/>
          </p:cNvGraphicFramePr>
          <p:nvPr/>
        </p:nvGraphicFramePr>
        <p:xfrm>
          <a:off x="4465637" y="1417638"/>
          <a:ext cx="4678363" cy="3936442"/>
        </p:xfrm>
        <a:graphic>
          <a:graphicData uri="http://schemas.openxmlformats.org/presentationml/2006/ole">
            <p:oleObj spid="_x0000_s51203" name="Mathcad" r:id="rId3" imgW="6235700" imgH="5245100" progId="Mathcad">
              <p:link updateAutomatic="1"/>
            </p:oleObj>
          </a:graphicData>
        </a:graphic>
      </p:graphicFrame>
      <p:sp>
        <p:nvSpPr>
          <p:cNvPr id="6" name="ZoneTexte 5"/>
          <p:cNvSpPr txBox="1"/>
          <p:nvPr/>
        </p:nvSpPr>
        <p:spPr>
          <a:xfrm>
            <a:off x="457199" y="1600200"/>
            <a:ext cx="400843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accent1"/>
              </a:buClr>
              <a:buFont typeface="Arial"/>
              <a:buChar char="•"/>
            </a:pPr>
            <a:r>
              <a:rPr lang="en-US" sz="2100" dirty="0" smtClean="0"/>
              <a:t>Raw data: Turbidity vs. Sedimentation Velocity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4789487" y="5260001"/>
            <a:ext cx="4354513" cy="12629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8000"/>
              </a:lnSpc>
              <a:buClr>
                <a:schemeClr val="accent1"/>
              </a:buClr>
              <a:buFont typeface="Arial"/>
              <a:buChar char="•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300" dirty="0" smtClean="0">
                <a:solidFill>
                  <a:srgbClr val="000080"/>
                </a:solidFill>
              </a:rPr>
              <a:t> </a:t>
            </a:r>
            <a:r>
              <a:rPr lang="en-US" sz="2100" dirty="0" smtClean="0"/>
              <a:t>Focusing on Residual Turbidity: Residual Turbidity vs. Sedimentation Velocity</a:t>
            </a:r>
            <a:endParaRPr lang="en-US" sz="2100" dirty="0"/>
          </a:p>
        </p:txBody>
      </p:sp>
      <p:sp>
        <p:nvSpPr>
          <p:cNvPr id="17" name="Rectangle 16"/>
          <p:cNvSpPr/>
          <p:nvPr/>
        </p:nvSpPr>
        <p:spPr>
          <a:xfrm>
            <a:off x="5943600" y="4495800"/>
            <a:ext cx="457200" cy="457200"/>
          </a:xfrm>
          <a:prstGeom prst="rect">
            <a:avLst/>
          </a:prstGeom>
          <a:noFill/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9" name="Connecteur droit avec flèche 18"/>
          <p:cNvCxnSpPr/>
          <p:nvPr/>
        </p:nvCxnSpPr>
        <p:spPr>
          <a:xfrm rot="10800000" flipV="1">
            <a:off x="4267200" y="4799499"/>
            <a:ext cx="1477961" cy="307001"/>
          </a:xfrm>
          <a:prstGeom prst="straightConnector1">
            <a:avLst/>
          </a:prstGeom>
          <a:ln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Residual Turbidity vs. Sedimentation Velocity</a:t>
            </a:r>
            <a:endParaRPr lang="en-US" dirty="0"/>
          </a:p>
        </p:txBody>
      </p:sp>
      <p:pic>
        <p:nvPicPr>
          <p:cNvPr id="4" name="Content Placeholder 3" descr="100NTULength1_RisidualTurbidity.png"/>
          <p:cNvPicPr>
            <a:picLocks noGrp="1" noChangeAspect="1"/>
          </p:cNvPicPr>
          <p:nvPr>
            <p:ph idx="1"/>
          </p:nvPr>
        </p:nvPicPr>
        <p:blipFill>
          <a:blip r:embed="rId3"/>
          <a:srcRect l="-1065" r="-2332"/>
          <a:stretch>
            <a:fillRect/>
          </a:stretch>
        </p:blipFill>
        <p:spPr>
          <a:xfrm>
            <a:off x="0" y="1447800"/>
            <a:ext cx="5867400" cy="4858858"/>
          </a:xfrm>
        </p:spPr>
      </p:pic>
      <p:graphicFrame>
        <p:nvGraphicFramePr>
          <p:cNvPr id="6" name="Tableau 5"/>
          <p:cNvGraphicFramePr>
            <a:graphicFrameLocks noGrp="1"/>
          </p:cNvGraphicFramePr>
          <p:nvPr/>
        </p:nvGraphicFramePr>
        <p:xfrm>
          <a:off x="6096000" y="2514600"/>
          <a:ext cx="2667000" cy="3566160"/>
        </p:xfrm>
        <a:graphic>
          <a:graphicData uri="http://schemas.openxmlformats.org/drawingml/2006/table">
            <a:tbl>
              <a:tblPr firstRow="1" bandRow="1">
                <a:tableStyleId>{775DCB02-9BB8-47FD-8907-85C794F793BA}</a:tableStyleId>
              </a:tblPr>
              <a:tblGrid>
                <a:gridCol w="1295400"/>
                <a:gridCol w="1371600"/>
              </a:tblGrid>
              <a:tr h="242711">
                <a:tc>
                  <a:txBody>
                    <a:bodyPr/>
                    <a:lstStyle/>
                    <a:p>
                      <a:r>
                        <a:rPr lang="fr-FR" dirty="0" err="1" smtClean="0"/>
                        <a:t>Alum</a:t>
                      </a:r>
                      <a:r>
                        <a:rPr lang="fr-FR" dirty="0" smtClean="0"/>
                        <a:t> Dose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 smtClean="0"/>
                        <a:t>Residual</a:t>
                      </a:r>
                      <a:r>
                        <a:rPr lang="fr-FR" dirty="0" smtClean="0"/>
                        <a:t> </a:t>
                      </a:r>
                      <a:r>
                        <a:rPr lang="fr-FR" dirty="0" err="1" smtClean="0"/>
                        <a:t>Turbidity</a:t>
                      </a:r>
                      <a:endParaRPr lang="fr-FR" dirty="0"/>
                    </a:p>
                  </a:txBody>
                  <a:tcPr/>
                </a:tc>
              </a:tr>
              <a:tr h="242711">
                <a:tc>
                  <a:txBody>
                    <a:bodyPr/>
                    <a:lstStyle/>
                    <a:p>
                      <a:r>
                        <a:rPr lang="fr-FR" dirty="0" smtClean="0"/>
                        <a:t>20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2.663</a:t>
                      </a:r>
                      <a:endParaRPr lang="fr-FR" dirty="0"/>
                    </a:p>
                  </a:txBody>
                  <a:tcPr/>
                </a:tc>
              </a:tr>
              <a:tr h="242711">
                <a:tc>
                  <a:txBody>
                    <a:bodyPr/>
                    <a:lstStyle/>
                    <a:p>
                      <a:r>
                        <a:rPr lang="fr-FR" dirty="0" smtClean="0"/>
                        <a:t>25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1.755</a:t>
                      </a:r>
                      <a:endParaRPr lang="fr-FR" dirty="0"/>
                    </a:p>
                  </a:txBody>
                  <a:tcPr/>
                </a:tc>
              </a:tr>
              <a:tr h="242711">
                <a:tc>
                  <a:txBody>
                    <a:bodyPr/>
                    <a:lstStyle/>
                    <a:p>
                      <a:r>
                        <a:rPr lang="fr-FR" dirty="0" smtClean="0"/>
                        <a:t>30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1.81</a:t>
                      </a:r>
                      <a:endParaRPr lang="fr-FR" dirty="0"/>
                    </a:p>
                  </a:txBody>
                  <a:tcPr/>
                </a:tc>
              </a:tr>
              <a:tr h="242711">
                <a:tc>
                  <a:txBody>
                    <a:bodyPr/>
                    <a:lstStyle/>
                    <a:p>
                      <a:r>
                        <a:rPr lang="fr-FR" dirty="0" smtClean="0"/>
                        <a:t>35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1.497</a:t>
                      </a:r>
                      <a:endParaRPr lang="fr-FR" dirty="0"/>
                    </a:p>
                  </a:txBody>
                  <a:tcPr/>
                </a:tc>
              </a:tr>
              <a:tr h="242711">
                <a:tc>
                  <a:txBody>
                    <a:bodyPr/>
                    <a:lstStyle/>
                    <a:p>
                      <a:r>
                        <a:rPr lang="fr-FR" dirty="0" smtClean="0"/>
                        <a:t>40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1.437</a:t>
                      </a:r>
                      <a:endParaRPr lang="fr-FR" dirty="0"/>
                    </a:p>
                  </a:txBody>
                  <a:tcPr/>
                </a:tc>
              </a:tr>
              <a:tr h="242711">
                <a:tc>
                  <a:txBody>
                    <a:bodyPr/>
                    <a:lstStyle/>
                    <a:p>
                      <a:r>
                        <a:rPr lang="fr-FR" dirty="0" smtClean="0"/>
                        <a:t>45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1.413</a:t>
                      </a:r>
                      <a:endParaRPr lang="fr-FR" dirty="0"/>
                    </a:p>
                  </a:txBody>
                  <a:tcPr/>
                </a:tc>
              </a:tr>
              <a:tr h="242711">
                <a:tc>
                  <a:txBody>
                    <a:bodyPr/>
                    <a:lstStyle/>
                    <a:p>
                      <a:r>
                        <a:rPr lang="fr-FR" dirty="0" smtClean="0"/>
                        <a:t>50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1.325</a:t>
                      </a:r>
                      <a:endParaRPr lang="fr-FR" dirty="0"/>
                    </a:p>
                  </a:txBody>
                  <a:tcPr/>
                </a:tc>
              </a:tr>
              <a:tr h="242711">
                <a:tc>
                  <a:txBody>
                    <a:bodyPr/>
                    <a:lstStyle/>
                    <a:p>
                      <a:r>
                        <a:rPr lang="fr-FR" dirty="0" smtClean="0"/>
                        <a:t>55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0.984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Rassemblement">
  <a:themeElements>
    <a:clrScheme name="Rassemblement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Rassemblement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Rassemblement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Rassemblement.thmx</Template>
  <TotalTime>1771</TotalTime>
  <Words>363</Words>
  <Application>Microsoft Macintosh PowerPoint</Application>
  <PresentationFormat>Présentation à l'écran (4:3)</PresentationFormat>
  <Paragraphs>113</Paragraphs>
  <Slides>16</Slides>
  <Notes>1</Notes>
  <HiddenSlides>0</HiddenSlides>
  <MMClips>0</MMClips>
  <ScaleCrop>false</ScaleCrop>
  <HeadingPairs>
    <vt:vector size="6" baseType="variant">
      <vt:variant>
        <vt:lpstr>Modèle de conception</vt:lpstr>
      </vt:variant>
      <vt:variant>
        <vt:i4>1</vt:i4>
      </vt:variant>
      <vt:variant>
        <vt:lpstr>Liaisons</vt:lpstr>
      </vt:variant>
      <vt:variant>
        <vt:i4>2</vt:i4>
      </vt:variant>
      <vt:variant>
        <vt:lpstr>Titres des diapositives</vt:lpstr>
      </vt:variant>
      <vt:variant>
        <vt:i4>16</vt:i4>
      </vt:variant>
    </vt:vector>
  </HeadingPairs>
  <TitlesOfParts>
    <vt:vector size="19" baseType="lpstr">
      <vt:lpstr>Rassemblement</vt:lpstr>
      <vt:lpstr>???</vt:lpstr>
      <vt:lpstr>???</vt:lpstr>
      <vt:lpstr>Tube Floc Experiments</vt:lpstr>
      <vt:lpstr>Table of Contents</vt:lpstr>
      <vt:lpstr>Introduction</vt:lpstr>
      <vt:lpstr>Diapositive 4</vt:lpstr>
      <vt:lpstr>Diapositive 5</vt:lpstr>
      <vt:lpstr>Data Analysis </vt:lpstr>
      <vt:lpstr>Data Analysis</vt:lpstr>
      <vt:lpstr>Residual Turbidity  </vt:lpstr>
      <vt:lpstr>Residual Turbidity vs. Sedimentation Velocity</vt:lpstr>
      <vt:lpstr>Varying Alum Dose and Flocculator Length</vt:lpstr>
      <vt:lpstr>Results</vt:lpstr>
      <vt:lpstr>Results</vt:lpstr>
      <vt:lpstr>Results</vt:lpstr>
      <vt:lpstr>Conclusions</vt:lpstr>
      <vt:lpstr>In the Future</vt:lpstr>
      <vt:lpstr>Thank you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Sophie BERNAT</dc:creator>
  <cp:lastModifiedBy>Sophie BERNAT</cp:lastModifiedBy>
  <cp:revision>51</cp:revision>
  <dcterms:created xsi:type="dcterms:W3CDTF">2010-04-12T14:12:09Z</dcterms:created>
  <dcterms:modified xsi:type="dcterms:W3CDTF">2010-04-12T16:41:10Z</dcterms:modified>
</cp:coreProperties>
</file>