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81" r:id="rId9"/>
    <p:sldId id="282" r:id="rId10"/>
    <p:sldId id="283" r:id="rId11"/>
    <p:sldId id="280" r:id="rId12"/>
    <p:sldId id="264" r:id="rId13"/>
    <p:sldId id="263" r:id="rId14"/>
    <p:sldId id="285" r:id="rId15"/>
    <p:sldId id="265" r:id="rId16"/>
    <p:sldId id="284" r:id="rId17"/>
    <p:sldId id="268" r:id="rId18"/>
    <p:sldId id="269" r:id="rId19"/>
    <p:sldId id="275" r:id="rId20"/>
    <p:sldId id="270" r:id="rId21"/>
    <p:sldId id="271" r:id="rId22"/>
    <p:sldId id="276" r:id="rId23"/>
    <p:sldId id="279" r:id="rId24"/>
    <p:sldId id="277" r:id="rId25"/>
    <p:sldId id="278" r:id="rId26"/>
    <p:sldId id="272" r:id="rId27"/>
    <p:sldId id="273" r:id="rId28"/>
  </p:sldIdLst>
  <p:sldSz cx="13003213" cy="975201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5pPr>
    <a:lvl6pPr marL="2286000" algn="l" defTabSz="914400" rtl="0" eaLnBrk="1" latinLnBrk="0" hangingPunct="1"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6pPr>
    <a:lvl7pPr marL="2743200" algn="l" defTabSz="914400" rtl="0" eaLnBrk="1" latinLnBrk="0" hangingPunct="1"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7pPr>
    <a:lvl8pPr marL="3200400" algn="l" defTabSz="914400" rtl="0" eaLnBrk="1" latinLnBrk="0" hangingPunct="1"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8pPr>
    <a:lvl9pPr marL="3657600" algn="l" defTabSz="914400" rtl="0" eaLnBrk="1" latinLnBrk="0" hangingPunct="1">
      <a:defRPr sz="1200" kern="1200">
        <a:solidFill>
          <a:schemeClr val="bg1"/>
        </a:solidFill>
        <a:latin typeface="Cochin" charset="0"/>
        <a:ea typeface="+mn-ea"/>
        <a:cs typeface="Arial Unicode M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38" y="-1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8479290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general view of </a:t>
            </a:r>
            <a:r>
              <a:rPr lang="en-US" dirty="0" err="1" smtClean="0"/>
              <a:t>FReTA</a:t>
            </a:r>
            <a:r>
              <a:rPr lang="en-US" baseline="0" dirty="0" smtClean="0"/>
              <a:t> and the tube </a:t>
            </a:r>
            <a:r>
              <a:rPr lang="en-US" baseline="0" dirty="0" err="1" smtClean="0"/>
              <a:t>flocculator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E2BB70D-A973-4A7F-BEF2-B6514F80979D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E2BB70D-A973-4A7F-BEF2-B6514F80979D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4E2BB70D-A973-4A7F-BEF2-B6514F80979D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28950"/>
            <a:ext cx="11053763" cy="20907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6088"/>
            <a:ext cx="9101137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109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6216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45600" y="1955800"/>
            <a:ext cx="2741613" cy="9264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1955800"/>
            <a:ext cx="8077200" cy="9264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7269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28950"/>
            <a:ext cx="11053763" cy="20907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6088"/>
            <a:ext cx="9101137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53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5732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5863"/>
            <a:ext cx="11052175" cy="1938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2175" cy="213201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491738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476375"/>
            <a:ext cx="5408613" cy="8297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7013" y="1476375"/>
            <a:ext cx="5410200" cy="8297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2970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1463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6750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6750" cy="561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5221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0706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9370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6725" cy="1651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3175" y="388938"/>
            <a:ext cx="7269163" cy="8321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39938"/>
            <a:ext cx="4276725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13546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825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938" y="6826250"/>
            <a:ext cx="7802562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7938" y="871538"/>
            <a:ext cx="7802562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7938" y="7632700"/>
            <a:ext cx="7802562" cy="1144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92580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0212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45600" y="142875"/>
            <a:ext cx="2741613" cy="963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16000" y="142875"/>
            <a:ext cx="8077200" cy="963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81372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5863"/>
            <a:ext cx="11052175" cy="1938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2175" cy="213201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53202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5359400"/>
            <a:ext cx="5408613" cy="5861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7013" y="5359400"/>
            <a:ext cx="5410200" cy="5861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5442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1463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6750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6750" cy="561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630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816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8297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6725" cy="16510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3175" y="388938"/>
            <a:ext cx="7269163" cy="8321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39938"/>
            <a:ext cx="4276725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5264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938" y="6826250"/>
            <a:ext cx="7802562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7938" y="871538"/>
            <a:ext cx="7802562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7938" y="7632700"/>
            <a:ext cx="7802562" cy="1144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42145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1955800"/>
            <a:ext cx="10971213" cy="330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60" tIns="50760" rIns="50760" bIns="5076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5359400"/>
            <a:ext cx="10971213" cy="586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60" tIns="50760" rIns="507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2pPr>
      <a:lvl3pPr marL="1143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3pPr>
      <a:lvl4pPr marL="1600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4pPr>
      <a:lvl5pPr marL="20574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0500">
          <a:solidFill>
            <a:srgbClr val="FFFFFF"/>
          </a:solidFill>
          <a:latin typeface="Cochin" charset="0"/>
          <a:ea typeface="ヒラギノ明朝 ProN W3" charset="0"/>
          <a:cs typeface="ヒラギノ明朝 ProN W3" charset="0"/>
        </a:defRPr>
      </a:lvl9pPr>
    </p:titleStyle>
    <p:bodyStyle>
      <a:lvl1pPr marL="342900" indent="-3429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142875"/>
            <a:ext cx="10971213" cy="266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60" tIns="50760" rIns="507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16000" y="1476375"/>
            <a:ext cx="10971213" cy="829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760" tIns="50760" rIns="507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+mj-lt"/>
          <a:ea typeface="+mj-ea"/>
          <a:cs typeface="+mj-cs"/>
        </a:defRPr>
      </a:lvl1pPr>
      <a:lvl2pPr marL="742950" indent="-28575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2pPr>
      <a:lvl3pPr marL="1143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3pPr>
      <a:lvl4pPr marL="1600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4pPr>
      <a:lvl5pPr marL="20574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5pPr>
      <a:lvl6pPr marL="25146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6pPr>
      <a:lvl7pPr marL="29718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7pPr>
      <a:lvl8pPr marL="34290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8pPr>
      <a:lvl9pPr marL="3886200" indent="-228600" algn="ctr" defTabSz="45720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8400">
          <a:solidFill>
            <a:srgbClr val="636567"/>
          </a:solidFill>
          <a:latin typeface="Cochin" charset="0"/>
          <a:ea typeface="ヒラギノ明朝 ProN W3" charset="0"/>
          <a:cs typeface="ヒラギノ明朝 ProN W3" charset="0"/>
        </a:defRPr>
      </a:lvl9pPr>
    </p:titleStyle>
    <p:bodyStyle>
      <a:lvl1pPr marL="342900" indent="-3429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5pPr>
      <a:lvl6pPr marL="2514600" indent="-2286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6pPr>
      <a:lvl7pPr marL="2971800" indent="-2286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7pPr>
      <a:lvl8pPr marL="3429000" indent="-2286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8pPr>
      <a:lvl9pPr marL="3886200" indent="-228600" algn="l" defTabSz="457200" rtl="0" fontAlgn="base">
        <a:spcBef>
          <a:spcPts val="24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636567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1955800"/>
            <a:ext cx="10972800" cy="33020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Tube Floc Final Presentation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86606" y="5790406"/>
            <a:ext cx="11659394" cy="1473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 dirty="0"/>
              <a:t>12.11.2010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 dirty="0"/>
              <a:t>Karen </a:t>
            </a:r>
            <a:r>
              <a:rPr lang="en-US" dirty="0" err="1"/>
              <a:t>Swetland</a:t>
            </a:r>
            <a:r>
              <a:rPr lang="en-US" dirty="0"/>
              <a:t>    Alex O’Connell   Tami Chung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206" y="2513806"/>
            <a:ext cx="10971213" cy="2660650"/>
          </a:xfrm>
        </p:spPr>
        <p:txBody>
          <a:bodyPr/>
          <a:lstStyle/>
          <a:p>
            <a:r>
              <a:rPr lang="en-US" dirty="0" smtClean="0"/>
              <a:t>Experimental Setup: Adjustments to Apparatus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217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206" y="913606"/>
            <a:ext cx="10160000" cy="762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5461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Pressure Sensor Test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6206" y="2361406"/>
            <a:ext cx="9978299" cy="715467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1929606" y="4876006"/>
            <a:ext cx="381000" cy="2514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ochin" charset="0"/>
              <a:cs typeface="Arial Unicode M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571206"/>
            <a:ext cx="3505200" cy="523220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P</a:t>
            </a:r>
            <a:r>
              <a:rPr lang="en-US" sz="2800" dirty="0" smtClean="0">
                <a:solidFill>
                  <a:srgbClr val="000000"/>
                </a:solidFill>
              </a:rPr>
              <a:t>ressure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>
            <p:ph type="title"/>
          </p:nvPr>
        </p:nvSpPr>
        <p:spPr>
          <a:xfrm>
            <a:off x="1016869" y="268594"/>
            <a:ext cx="10982186" cy="2503165"/>
          </a:xfrm>
          <a:ln/>
        </p:spPr>
        <p:txBody>
          <a:bodyPr lIns="0" tIns="0" rIns="0" bIns="0"/>
          <a:lstStyle/>
          <a:p>
            <a:r>
              <a:rPr lang="en-US" dirty="0"/>
              <a:t>Pressure Sensor Test</a:t>
            </a:r>
          </a:p>
        </p:txBody>
      </p:sp>
      <p:sp>
        <p:nvSpPr>
          <p:cNvPr id="13314" name="Rectangle 2"/>
          <p:cNvSpPr>
            <a:spLocks noChangeArrowheads="1"/>
          </p:cNvSpPr>
          <p:nvPr>
            <p:ph type="body" idx="1"/>
          </p:nvPr>
        </p:nvSpPr>
        <p:spPr>
          <a:xfrm>
            <a:off x="457591" y="2263179"/>
            <a:ext cx="12100742" cy="5721520"/>
          </a:xfrm>
          <a:ln/>
        </p:spPr>
        <p:txBody>
          <a:bodyPr/>
          <a:lstStyle/>
          <a:p>
            <a:pPr marL="508457" indent="-508457">
              <a:buClr>
                <a:srgbClr val="ABA79F"/>
              </a:buClr>
              <a:buSzPct val="50000"/>
              <a:buFont typeface="Zapf Dingbats" charset="0"/>
              <a:buChar char="✦"/>
            </a:pPr>
            <a:r>
              <a:rPr lang="en-US" dirty="0">
                <a:ea typeface="Symbol" charset="2"/>
                <a:cs typeface="Symbol" charset="2"/>
              </a:rPr>
              <a:t>Ramp down duration ∝ length of </a:t>
            </a:r>
            <a:r>
              <a:rPr lang="en-US" dirty="0" err="1">
                <a:ea typeface="Symbol" charset="2"/>
                <a:cs typeface="Symbol" charset="2"/>
              </a:rPr>
              <a:t>flocculator</a:t>
            </a:r>
            <a:r>
              <a:rPr lang="en-US" dirty="0">
                <a:ea typeface="Symbol" charset="2"/>
                <a:cs typeface="Symbol" charset="2"/>
              </a:rPr>
              <a:t> </a:t>
            </a:r>
            <a:endParaRPr lang="en-US" dirty="0"/>
          </a:p>
          <a:p>
            <a:pPr marL="508457" indent="-508457">
              <a:buClr>
                <a:srgbClr val="ABA79F"/>
              </a:buClr>
              <a:buSzPct val="50000"/>
              <a:buFont typeface="Zapf Dingbats" charset="0"/>
              <a:buChar char="✦"/>
            </a:pPr>
            <a:endParaRPr lang="en-US" dirty="0"/>
          </a:p>
          <a:p>
            <a:pPr marL="508457" indent="-508457">
              <a:buClr>
                <a:srgbClr val="ABA79F"/>
              </a:buClr>
              <a:buSzPct val="50000"/>
              <a:buFont typeface="Zapf Dingbats" charset="0"/>
              <a:buChar char="✦"/>
            </a:pPr>
            <a:endParaRPr lang="en-US" dirty="0"/>
          </a:p>
          <a:p>
            <a:pPr marL="508457" indent="-508457">
              <a:buClr>
                <a:srgbClr val="ABA79F"/>
              </a:buClr>
              <a:buSzPct val="50000"/>
              <a:buFont typeface="Zapf Dingbats" charset="0"/>
              <a:buChar char="✦"/>
            </a:pPr>
            <a:r>
              <a:rPr lang="en-US" dirty="0"/>
              <a:t>m = Proportionality </a:t>
            </a:r>
            <a:r>
              <a:rPr lang="en-US" dirty="0" smtClean="0"/>
              <a:t>constant (8 sec)</a:t>
            </a:r>
            <a:endParaRPr lang="en-US" dirty="0"/>
          </a:p>
          <a:p>
            <a:pPr marL="508457" indent="-508457">
              <a:buClr>
                <a:srgbClr val="ABA79F"/>
              </a:buClr>
              <a:buSzPct val="50000"/>
              <a:buFont typeface="Zapf Dingbats" charset="0"/>
              <a:buChar char="✦"/>
            </a:pPr>
            <a:r>
              <a:rPr lang="en-US" dirty="0"/>
              <a:t>X = </a:t>
            </a:r>
            <a:r>
              <a:rPr lang="en-US" dirty="0" err="1"/>
              <a:t>Flocculator</a:t>
            </a:r>
            <a:r>
              <a:rPr lang="en-US" dirty="0"/>
              <a:t> length </a:t>
            </a:r>
            <a:r>
              <a:rPr lang="en-US" dirty="0" smtClean="0"/>
              <a:t>parameter (1,2,3)</a:t>
            </a:r>
            <a:endParaRPr lang="en-US" dirty="0"/>
          </a:p>
          <a:p>
            <a:pPr marL="508457" indent="-508457">
              <a:buClr>
                <a:srgbClr val="ABA79F"/>
              </a:buClr>
              <a:buSzPct val="50000"/>
              <a:buFont typeface="Zapf Dingbats" charset="0"/>
              <a:buChar char="✦"/>
            </a:pPr>
            <a:r>
              <a:rPr lang="en-US" dirty="0"/>
              <a:t>b = Time required for pump to decelerate to 0 </a:t>
            </a:r>
            <a:r>
              <a:rPr lang="en-US" dirty="0" err="1" smtClean="0"/>
              <a:t>mL</a:t>
            </a:r>
            <a:r>
              <a:rPr lang="en-US" dirty="0" smtClean="0"/>
              <a:t>/s (4 sec)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15406" y="3504406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Ramp down </a:t>
            </a:r>
            <a:r>
              <a:rPr lang="en-US" sz="3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en-US" sz="3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uration = </a:t>
            </a:r>
            <a:r>
              <a:rPr lang="en-US" sz="3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mX</a:t>
            </a:r>
            <a:r>
              <a:rPr lang="en-US" sz="3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+b</a:t>
            </a:r>
            <a:endParaRPr lang="en-US" sz="3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53206" y="1523206"/>
            <a:ext cx="12484100" cy="5221288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  <a:tab pos="11582400" algn="l"/>
                <a:tab pos="12306300" algn="l"/>
              </a:tabLst>
            </a:pPr>
            <a:r>
              <a:rPr lang="en-US" dirty="0"/>
              <a:t>Coagulant Dose </a:t>
            </a:r>
            <a:br>
              <a:rPr lang="en-US" dirty="0"/>
            </a:br>
            <a:r>
              <a:rPr lang="en-US" dirty="0"/>
              <a:t>&amp; </a:t>
            </a:r>
            <a:br>
              <a:rPr lang="en-US" dirty="0"/>
            </a:br>
            <a:r>
              <a:rPr lang="en-US" dirty="0"/>
              <a:t>Rapid Flocculation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Design</a:t>
            </a:r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5845394"/>
              </p:ext>
            </p:extLst>
          </p:nvPr>
        </p:nvGraphicFramePr>
        <p:xfrm>
          <a:off x="710406" y="2742406"/>
          <a:ext cx="11506200" cy="5697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7700"/>
                <a:gridCol w="1917700"/>
                <a:gridCol w="1917700"/>
                <a:gridCol w="1917700"/>
                <a:gridCol w="1917700"/>
                <a:gridCol w="1917700"/>
              </a:tblGrid>
              <a:tr h="183693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Turbidity-&gt;</a:t>
                      </a:r>
                      <a:br>
                        <a:rPr lang="en-US" sz="2800" dirty="0" smtClean="0"/>
                      </a:br>
                      <a:r>
                        <a:rPr lang="en-US" sz="2800" dirty="0" smtClean="0"/>
                        <a:t>Chemical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15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150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500 NTU</a:t>
                      </a:r>
                      <a:endParaRPr lang="en-US" sz="2800" dirty="0"/>
                    </a:p>
                  </a:txBody>
                  <a:tcPr/>
                </a:tc>
              </a:tr>
              <a:tr h="96516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Alum, 56m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</a:tr>
              <a:tr h="96516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Alum, 82m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0.187-1.67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smtClean="0"/>
                        <a:t>0.187-1.67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0.187-1.67</a:t>
                      </a:r>
                    </a:p>
                  </a:txBody>
                  <a:tcPr/>
                </a:tc>
              </a:tr>
              <a:tr h="96516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PAC, 56m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0.131-0.813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0.131-0.813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0.131-0.813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</a:tr>
              <a:tr h="96516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PAC,</a:t>
                      </a:r>
                      <a:r>
                        <a:rPr lang="en-US" sz="2800" baseline="0" dirty="0" smtClean="0"/>
                        <a:t> 82m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0.131-0.813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0.131-0.813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0.131-0.813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82800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635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Data Analysis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73100" y="1562100"/>
            <a:ext cx="7035800" cy="8115300"/>
          </a:xfrm>
          <a:ln/>
        </p:spPr>
        <p:txBody>
          <a:bodyPr/>
          <a:lstStyle/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/>
              <a:t>1. Find mean sedimentation velocity at 0.5 NTU</a:t>
            </a:r>
          </a:p>
          <a:p>
            <a:pPr marL="506413" indent="-506413"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506413" indent="-506413"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/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>
                <a:cs typeface="Times New Roman" pitchFamily="16" charset="0"/>
              </a:rPr>
              <a:t>2. Find the maximum point of ∆Vsed/∆(Coagulant dose) vs Coagulant dose</a:t>
            </a:r>
          </a:p>
          <a:p>
            <a:pPr marL="506413" indent="-506413">
              <a:buClrTx/>
              <a:buSz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>
              <a:cs typeface="Times New Roman" pitchFamily="16" charset="0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24900" y="6197600"/>
            <a:ext cx="318770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888" y="2020888"/>
            <a:ext cx="4583112" cy="392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-254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Data Analysis</a:t>
            </a:r>
          </a:p>
        </p:txBody>
      </p:sp>
      <p:sp>
        <p:nvSpPr>
          <p:cNvPr id="30722" name="Line 2"/>
          <p:cNvSpPr>
            <a:spLocks noChangeShapeType="1"/>
          </p:cNvSpPr>
          <p:nvPr/>
        </p:nvSpPr>
        <p:spPr bwMode="auto">
          <a:xfrm flipH="1">
            <a:off x="5738813" y="7620000"/>
            <a:ext cx="1514475" cy="1588"/>
          </a:xfrm>
          <a:prstGeom prst="line">
            <a:avLst/>
          </a:prstGeom>
          <a:noFill/>
          <a:ln w="25560">
            <a:solidFill>
              <a:srgbClr val="2E2F3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6800" y="1701800"/>
            <a:ext cx="8318500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5829300"/>
            <a:ext cx="435610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5" name="Line 5"/>
          <p:cNvSpPr>
            <a:spLocks noChangeShapeType="1"/>
          </p:cNvSpPr>
          <p:nvPr/>
        </p:nvSpPr>
        <p:spPr bwMode="auto">
          <a:xfrm flipV="1">
            <a:off x="5575300" y="6094413"/>
            <a:ext cx="698500" cy="1222375"/>
          </a:xfrm>
          <a:prstGeom prst="line">
            <a:avLst/>
          </a:prstGeom>
          <a:noFill/>
          <a:ln w="25560">
            <a:solidFill>
              <a:srgbClr val="2E2F3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765800"/>
            <a:ext cx="4799013" cy="360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650161" y="433423"/>
            <a:ext cx="10944371" cy="1300268"/>
          </a:xfrm>
        </p:spPr>
        <p:txBody>
          <a:bodyPr/>
          <a:lstStyle/>
          <a:p>
            <a:r>
              <a:rPr lang="en-US" sz="4000" dirty="0"/>
              <a:t>50 NTU Results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792383" y="8343389"/>
            <a:ext cx="10768286" cy="866846"/>
          </a:xfrm>
        </p:spPr>
        <p:txBody>
          <a:bodyPr>
            <a:normAutofit/>
          </a:bodyPr>
          <a:lstStyle/>
          <a:p>
            <a:r>
              <a:rPr lang="en-US" dirty="0" smtClean="0"/>
              <a:t>50 NTU PAC, 56m- the blue line was chosen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0482" y="1615105"/>
            <a:ext cx="8452088" cy="661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87546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5461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Results</a:t>
            </a: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3961875409"/>
              </p:ext>
            </p:extLst>
          </p:nvPr>
        </p:nvGraphicFramePr>
        <p:xfrm>
          <a:off x="1320006" y="2132806"/>
          <a:ext cx="10210800" cy="6330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  <a:gridCol w="1701800"/>
                <a:gridCol w="1701800"/>
                <a:gridCol w="1701800"/>
              </a:tblGrid>
              <a:tr h="112399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Turbidity-&gt;</a:t>
                      </a:r>
                      <a:br>
                        <a:rPr lang="en-US" sz="2800" dirty="0" smtClean="0"/>
                      </a:br>
                      <a:r>
                        <a:rPr lang="en-US" sz="2800" dirty="0" smtClean="0"/>
                        <a:t>Chemical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15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150 NTU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500 NTU</a:t>
                      </a:r>
                      <a:endParaRPr lang="en-US" sz="2800" dirty="0"/>
                    </a:p>
                  </a:txBody>
                  <a:tcPr/>
                </a:tc>
              </a:tr>
              <a:tr h="7524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Alum- 56m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0.967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0.805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0.671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</a:tr>
              <a:tr h="7524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Alum-</a:t>
                      </a:r>
                      <a:r>
                        <a:rPr lang="en-US" sz="2800" baseline="0" dirty="0" smtClean="0"/>
                        <a:t> 82m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0.466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0.559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0.466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7524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PAC – 56m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0.813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0.47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0.279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</a:tr>
              <a:tr h="7524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PAC – 82m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0.564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0.47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0.279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</a:tr>
              <a:tr h="7524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Al(NO3)3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X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1397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Agenda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16000" y="1774825"/>
            <a:ext cx="10972800" cy="7689850"/>
          </a:xfrm>
          <a:ln/>
        </p:spPr>
        <p:txBody>
          <a:bodyPr/>
          <a:lstStyle/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/>
              <a:t>Introduction</a:t>
            </a:r>
          </a:p>
          <a:p>
            <a:pPr marL="1268413" lvl="1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/>
              <a:t>Theory behind Flocculation</a:t>
            </a:r>
          </a:p>
          <a:p>
            <a:pPr marL="1268413" lvl="1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/>
              <a:t>Goals and Objectives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/>
              <a:t>Experiments</a:t>
            </a:r>
          </a:p>
          <a:p>
            <a:pPr marL="1268413" lvl="1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/>
              <a:t>Improvements and changes made to the apparatus</a:t>
            </a:r>
          </a:p>
          <a:p>
            <a:pPr marL="1268413" lvl="1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/>
              <a:t>Study of minimum coagulant dose required to induce rapid flocculation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/>
              <a:t>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590550"/>
            <a:ext cx="10972800" cy="1855788"/>
          </a:xfrm>
          <a:ln/>
        </p:spPr>
        <p:txBody>
          <a:bodyPr lIns="0" tIns="0" rIns="0" bIns="0"/>
          <a:lstStyle/>
          <a:p>
            <a:r>
              <a:rPr lang="en-US" dirty="0" smtClean="0"/>
              <a:t>Rapid Mix: Does it matter?</a:t>
            </a:r>
            <a:endParaRPr lang="en-US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16000" y="3123406"/>
            <a:ext cx="10972800" cy="5715000"/>
          </a:xfrm>
          <a:ln/>
        </p:spPr>
        <p:txBody>
          <a:bodyPr lIns="0" tIns="0" rIns="0" bIns="0" anchor="t"/>
          <a:lstStyle/>
          <a:p>
            <a:pPr marL="571500" indent="-571500">
              <a:buFont typeface="Arial" pitchFamily="34" charset="0"/>
              <a:buChar char="•"/>
            </a:pPr>
            <a:r>
              <a:rPr lang="en-US" dirty="0" err="1" smtClean="0"/>
              <a:t>FReTA</a:t>
            </a:r>
            <a:r>
              <a:rPr lang="en-US" dirty="0" smtClean="0"/>
              <a:t> should be able to tell us!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dirty="0" smtClean="0"/>
              <a:t>Identical experiments were performed with the exception of the rapid mix unit</a:t>
            </a:r>
          </a:p>
          <a:p>
            <a:pPr marL="971550" lvl="1" indent="-571500">
              <a:buFont typeface="Arial" pitchFamily="34" charset="0"/>
              <a:buChar char="•"/>
            </a:pPr>
            <a:r>
              <a:rPr lang="en-US" dirty="0" smtClean="0"/>
              <a:t>In one experiment, rapid mix remained</a:t>
            </a:r>
          </a:p>
          <a:p>
            <a:pPr marL="971550" lvl="1" indent="-571500">
              <a:buFont typeface="Arial" pitchFamily="34" charset="0"/>
              <a:buChar char="•"/>
            </a:pPr>
            <a:r>
              <a:rPr lang="en-US" dirty="0" smtClean="0"/>
              <a:t>In another, rapid mix was removed and replace by a straight section of tubing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1463" cy="1437481"/>
          </a:xfrm>
        </p:spPr>
        <p:txBody>
          <a:bodyPr/>
          <a:lstStyle/>
          <a:p>
            <a:r>
              <a:rPr lang="en-US" sz="6000" dirty="0"/>
              <a:t>Alum, 50 NTU, 84 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0875" y="1980406"/>
            <a:ext cx="5745163" cy="909637"/>
          </a:xfrm>
        </p:spPr>
        <p:txBody>
          <a:bodyPr/>
          <a:lstStyle/>
          <a:p>
            <a:pPr algn="ctr"/>
            <a:r>
              <a:rPr lang="en-US" dirty="0" smtClean="0"/>
              <a:t>With rapid mix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605588" y="1980406"/>
            <a:ext cx="5746750" cy="909637"/>
          </a:xfrm>
        </p:spPr>
        <p:txBody>
          <a:bodyPr/>
          <a:lstStyle/>
          <a:p>
            <a:pPr algn="ctr"/>
            <a:r>
              <a:rPr lang="en-US" dirty="0" smtClean="0"/>
              <a:t>Without rapid mix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3881" y="6657181"/>
            <a:ext cx="38957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 rotWithShape="1">
          <a:blip r:embed="rId3"/>
          <a:srcRect l="54618" t="6842" r="6806" b="7225"/>
          <a:stretch/>
        </p:blipFill>
        <p:spPr bwMode="auto">
          <a:xfrm>
            <a:off x="6034708" y="3471817"/>
            <a:ext cx="847898" cy="2611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5531" y="6752431"/>
            <a:ext cx="38004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58806" y="2920999"/>
            <a:ext cx="46672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15243" y="2897186"/>
            <a:ext cx="466725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0574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Alum, 50 NTU, 84m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0606" y="3211834"/>
            <a:ext cx="8748296" cy="547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7554" y="3326928"/>
            <a:ext cx="8534401" cy="525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9"/>
          <p:cNvSpPr txBox="1">
            <a:spLocks/>
          </p:cNvSpPr>
          <p:nvPr/>
        </p:nvSpPr>
        <p:spPr>
          <a:xfrm>
            <a:off x="4368006" y="2361406"/>
            <a:ext cx="5105400" cy="1062136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spcBef>
                <a:spcPts val="24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200">
                <a:solidFill>
                  <a:srgbClr val="636567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/>
              <a:t>Red is No Rapid Mix Blue is With Rapid Mix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2299426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50161" y="0"/>
            <a:ext cx="10836011" cy="1625336"/>
          </a:xfrm>
        </p:spPr>
        <p:txBody>
          <a:bodyPr/>
          <a:lstStyle/>
          <a:p>
            <a:r>
              <a:rPr lang="en-US" sz="6600" dirty="0" smtClean="0"/>
              <a:t>PAC, 50 NTU, 56m</a:t>
            </a:r>
            <a:endParaRPr lang="en-US" sz="6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33441" y="866845"/>
            <a:ext cx="5201285" cy="909736"/>
          </a:xfrm>
        </p:spPr>
        <p:txBody>
          <a:bodyPr/>
          <a:lstStyle/>
          <a:p>
            <a:pPr algn="ctr"/>
            <a:r>
              <a:rPr lang="en-US" dirty="0" smtClean="0"/>
              <a:t>With Rapid Mix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6284886" y="975201"/>
            <a:ext cx="5201285" cy="909736"/>
          </a:xfrm>
        </p:spPr>
        <p:txBody>
          <a:bodyPr/>
          <a:lstStyle/>
          <a:p>
            <a:pPr algn="ctr"/>
            <a:r>
              <a:rPr lang="en-US" dirty="0" smtClean="0"/>
              <a:t>No Rapid Mix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41143" t="16842" b="15789"/>
          <a:stretch>
            <a:fillRect/>
          </a:stretch>
        </p:blipFill>
        <p:spPr bwMode="auto">
          <a:xfrm>
            <a:off x="11919613" y="2492181"/>
            <a:ext cx="1395136" cy="26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 l="40857" t="33333"/>
          <a:stretch>
            <a:fillRect/>
          </a:stretch>
        </p:blipFill>
        <p:spPr bwMode="auto">
          <a:xfrm>
            <a:off x="0" y="2708893"/>
            <a:ext cx="1401910" cy="238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5206" y="6532423"/>
            <a:ext cx="5160650" cy="321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1606" y="1842048"/>
            <a:ext cx="5473204" cy="433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9825" y="1842048"/>
            <a:ext cx="5473202" cy="4334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9805" y="6532423"/>
            <a:ext cx="5157216" cy="321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280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51995" y="278870"/>
            <a:ext cx="10836011" cy="1625336"/>
          </a:xfrm>
        </p:spPr>
        <p:txBody>
          <a:bodyPr/>
          <a:lstStyle/>
          <a:p>
            <a:r>
              <a:rPr lang="en-US" sz="6600" dirty="0" smtClean="0"/>
              <a:t>PAC, 50 NTU, 56m</a:t>
            </a:r>
            <a:endParaRPr lang="en-US" sz="6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987006" y="2209006"/>
            <a:ext cx="5201285" cy="909736"/>
          </a:xfrm>
        </p:spPr>
        <p:txBody>
          <a:bodyPr/>
          <a:lstStyle/>
          <a:p>
            <a:pPr algn="ctr"/>
            <a:r>
              <a:rPr lang="en-US" dirty="0" smtClean="0"/>
              <a:t>Blue is With Rapid Mix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3987006" y="2600145"/>
            <a:ext cx="5201285" cy="909736"/>
          </a:xfrm>
        </p:spPr>
        <p:txBody>
          <a:bodyPr/>
          <a:lstStyle/>
          <a:p>
            <a:pPr algn="ctr"/>
            <a:r>
              <a:rPr lang="en-US" dirty="0" smtClean="0"/>
              <a:t>Red is No Rapid Mix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1488" y="3509881"/>
            <a:ext cx="7563918" cy="471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5465" y="3509880"/>
            <a:ext cx="7559941" cy="4718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661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590550"/>
            <a:ext cx="10972800" cy="1855788"/>
          </a:xfrm>
          <a:ln/>
        </p:spPr>
        <p:txBody>
          <a:bodyPr lIns="0" tIns="0" rIns="0" bIns="0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Future Goals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2971800"/>
            <a:ext cx="10972800" cy="5715000"/>
          </a:xfrm>
          <a:ln/>
        </p:spPr>
        <p:txBody>
          <a:bodyPr lIns="0" tIns="0" rIns="0" bIns="0" anchor="t"/>
          <a:lstStyle/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 dirty="0"/>
              <a:t>Complete study on rapid </a:t>
            </a:r>
            <a:r>
              <a:rPr lang="en-US" dirty="0" smtClean="0"/>
              <a:t>flocculation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 dirty="0" smtClean="0"/>
              <a:t>Continue studying how rapid mix effects the development of flocculation</a:t>
            </a:r>
            <a:endParaRPr lang="en-US" dirty="0"/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  <a:tab pos="10858500" algn="l"/>
              </a:tabLst>
            </a:pPr>
            <a:r>
              <a:rPr lang="en-US" dirty="0" smtClean="0"/>
              <a:t>Add in organic matter (</a:t>
            </a:r>
            <a:r>
              <a:rPr lang="en-US" dirty="0" err="1" smtClean="0"/>
              <a:t>humic</a:t>
            </a:r>
            <a:r>
              <a:rPr lang="en-US" dirty="0" smtClean="0"/>
              <a:t> acid)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39497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Questions?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5461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Flocculation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5413" y="2032000"/>
            <a:ext cx="10213975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5461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Flocculation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5413" y="2032000"/>
            <a:ext cx="10213975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393700" y="7696200"/>
            <a:ext cx="3263900" cy="1206500"/>
          </a:xfrm>
          <a:prstGeom prst="roundRect">
            <a:avLst>
              <a:gd name="adj" fmla="val 15787"/>
            </a:avLst>
          </a:prstGeom>
          <a:gradFill rotWithShape="0">
            <a:gsLst>
              <a:gs pos="0">
                <a:srgbClr val="7FA4D2"/>
              </a:gs>
              <a:gs pos="100000">
                <a:srgbClr val="30387B"/>
              </a:gs>
            </a:gsLst>
            <a:lin ang="5400000" scaled="1"/>
          </a:gradFill>
          <a:ln w="25560">
            <a:solidFill>
              <a:srgbClr val="28304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Sedimentation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V="1">
            <a:off x="3757613" y="7339013"/>
            <a:ext cx="1358900" cy="776287"/>
          </a:xfrm>
          <a:prstGeom prst="line">
            <a:avLst/>
          </a:prstGeom>
          <a:noFill/>
          <a:ln w="25560">
            <a:solidFill>
              <a:srgbClr val="2C3377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635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 dirty="0"/>
              <a:t>Goals/Objectives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55700" y="1714500"/>
            <a:ext cx="10693400" cy="7823200"/>
          </a:xfrm>
          <a:ln/>
        </p:spPr>
        <p:txBody>
          <a:bodyPr/>
          <a:lstStyle/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/>
              <a:t>Fix and improve apparatus setup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/>
              <a:t>Study relationship between coagulant agent and flocculation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/>
              <a:t>Study the effects of </a:t>
            </a:r>
            <a:r>
              <a:rPr lang="en-US" dirty="0" err="1"/>
              <a:t>floc</a:t>
            </a:r>
            <a:r>
              <a:rPr lang="en-US" dirty="0"/>
              <a:t> breakup on flocculation performance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 smtClean="0"/>
              <a:t>Study how differential settling influences flocculation performance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 smtClean="0"/>
              <a:t>How </a:t>
            </a:r>
            <a:r>
              <a:rPr lang="en-US" dirty="0"/>
              <a:t>addition of organic matter in water affects flocculation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16000" y="63500"/>
            <a:ext cx="10972800" cy="1854200"/>
          </a:xfrm>
          <a:ln/>
        </p:spPr>
        <p:txBody>
          <a:bodyPr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  <a:tab pos="10858500" algn="l"/>
              </a:tabLst>
            </a:pPr>
            <a:r>
              <a:rPr lang="en-US"/>
              <a:t>Goals/Objectives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155700" y="1714500"/>
            <a:ext cx="10693400" cy="7823200"/>
          </a:xfrm>
          <a:ln/>
        </p:spPr>
        <p:txBody>
          <a:bodyPr/>
          <a:lstStyle/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>
                <a:ea typeface="Lucida Grande" charset="0"/>
                <a:cs typeface="Lucida Grande" charset="0"/>
              </a:rPr>
              <a:t>Fix and improve apparatus setup ✓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>
                <a:ea typeface="Lucida Grande" charset="0"/>
                <a:cs typeface="Lucida Grande" charset="0"/>
              </a:rPr>
              <a:t>Study relationship between coagulant agent and flocculation ✓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/>
              <a:t>Study the effects of </a:t>
            </a:r>
            <a:r>
              <a:rPr lang="en-US" dirty="0" err="1"/>
              <a:t>floc</a:t>
            </a:r>
            <a:r>
              <a:rPr lang="en-US" dirty="0"/>
              <a:t> breakup on flocculation performance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 smtClean="0"/>
              <a:t>Study how differential settling influences flocculation performance</a:t>
            </a:r>
          </a:p>
          <a:p>
            <a:pPr marL="506413" indent="-506413">
              <a:buClr>
                <a:srgbClr val="ABA79F"/>
              </a:buClr>
              <a:buSzPct val="50000"/>
              <a:buFont typeface="Zapf Dingbats" charset="0"/>
              <a:buChar char="✦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134600" algn="l"/>
              </a:tabLst>
            </a:pPr>
            <a:r>
              <a:rPr lang="en-US" dirty="0" smtClean="0"/>
              <a:t>How </a:t>
            </a:r>
            <a:r>
              <a:rPr lang="en-US" dirty="0"/>
              <a:t>addition of organic matter in water affects flocculation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003213" cy="975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3453606" y="3580606"/>
            <a:ext cx="6280371" cy="149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5100" dirty="0" err="1"/>
              <a:t>FReTA</a:t>
            </a:r>
            <a:r>
              <a:rPr lang="en-US" sz="5100" dirty="0"/>
              <a:t> Experimental </a:t>
            </a:r>
            <a:r>
              <a:rPr lang="en-US" sz="5100" dirty="0" smtClean="0"/>
              <a:t>Setup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0874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003213" cy="975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11217530" y="7216943"/>
            <a:ext cx="1729247" cy="17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Raw Water Bucket</a:t>
            </a:r>
          </a:p>
        </p:txBody>
      </p:sp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89025" y="7029577"/>
            <a:ext cx="787869" cy="476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11217530" y="1474090"/>
            <a:ext cx="1945967" cy="17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Clay Stock Bucket</a:t>
            </a:r>
          </a:p>
        </p:txBody>
      </p:sp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95129" y="1814959"/>
            <a:ext cx="790126" cy="47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ight Arrow 12"/>
          <p:cNvSpPr/>
          <p:nvPr/>
        </p:nvSpPr>
        <p:spPr>
          <a:xfrm rot="10800000">
            <a:off x="5905626" y="6758688"/>
            <a:ext cx="1191961" cy="541777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30028" tIns="65014" rIns="130028" bIns="65014"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5400000">
            <a:off x="8777193" y="2817238"/>
            <a:ext cx="1191913" cy="541799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30028" tIns="65014" rIns="130028" bIns="65014"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 rot="16200000">
            <a:off x="3900989" y="4225865"/>
            <a:ext cx="1191913" cy="541799"/>
          </a:xfrm>
          <a:prstGeom prst="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30028" tIns="65014" rIns="130028" bIns="65014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20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003213" cy="975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681841" y="498889"/>
            <a:ext cx="4004809" cy="501145"/>
          </a:xfrm>
          <a:prstGeom prst="rect">
            <a:avLst/>
          </a:prstGeom>
          <a:solidFill>
            <a:schemeClr val="accent4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3400" b="1" dirty="0">
                <a:solidFill>
                  <a:srgbClr val="FFFFFF"/>
                </a:solidFill>
              </a:rPr>
              <a:t>Tube Flocculator</a:t>
            </a:r>
          </a:p>
        </p:txBody>
      </p:sp>
    </p:spTree>
    <p:extLst>
      <p:ext uri="{BB962C8B-B14F-4D97-AF65-F5344CB8AC3E}">
        <p14:creationId xmlns:p14="http://schemas.microsoft.com/office/powerpoint/2010/main" xmlns="" val="255007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chin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chin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chin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chin"/>
        <a:ea typeface="ヒラギノ明朝 ProN W3"/>
        <a:cs typeface="ヒラギノ明朝 ProN W3"/>
      </a:majorFont>
      <a:minorFont>
        <a:latin typeface="Cochin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chin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ochin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469</Words>
  <Application>Microsoft Macintosh PowerPoint</Application>
  <PresentationFormat>Custom</PresentationFormat>
  <Paragraphs>138</Paragraphs>
  <Slides>26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Office Theme</vt:lpstr>
      <vt:lpstr>Tube Floc Final Presentation</vt:lpstr>
      <vt:lpstr>Agenda</vt:lpstr>
      <vt:lpstr>Flocculation</vt:lpstr>
      <vt:lpstr>Flocculation</vt:lpstr>
      <vt:lpstr>Goals/Objectives</vt:lpstr>
      <vt:lpstr>Goals/Objectives</vt:lpstr>
      <vt:lpstr>Slide 7</vt:lpstr>
      <vt:lpstr>Slide 8</vt:lpstr>
      <vt:lpstr>Slide 9</vt:lpstr>
      <vt:lpstr>Experimental Setup: Adjustments to Apparatus</vt:lpstr>
      <vt:lpstr>Slide 11</vt:lpstr>
      <vt:lpstr>Pressure Sensor Test</vt:lpstr>
      <vt:lpstr>Pressure Sensor Test</vt:lpstr>
      <vt:lpstr>Coagulant Dose  &amp;  Rapid Flocculation </vt:lpstr>
      <vt:lpstr>Experimental Design</vt:lpstr>
      <vt:lpstr>Data Analysis</vt:lpstr>
      <vt:lpstr>Data Analysis</vt:lpstr>
      <vt:lpstr>Slide 18</vt:lpstr>
      <vt:lpstr>Results</vt:lpstr>
      <vt:lpstr>Rapid Mix: Does it matter?</vt:lpstr>
      <vt:lpstr>Alum, 50 NTU, 84 m</vt:lpstr>
      <vt:lpstr>Alum, 50 NTU, 84m</vt:lpstr>
      <vt:lpstr>PAC, 50 NTU, 56m</vt:lpstr>
      <vt:lpstr>PAC, 50 NTU, 56m</vt:lpstr>
      <vt:lpstr>Future Goals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 Floc Final Presentation</dc:title>
  <dc:creator>Karen</dc:creator>
  <cp:lastModifiedBy>aguaclara</cp:lastModifiedBy>
  <cp:revision>25</cp:revision>
  <cp:lastPrinted>1601-01-01T00:00:00Z</cp:lastPrinted>
  <dcterms:created xsi:type="dcterms:W3CDTF">1601-01-01T00:00:00Z</dcterms:created>
  <dcterms:modified xsi:type="dcterms:W3CDTF">2010-12-11T19:41:31Z</dcterms:modified>
</cp:coreProperties>
</file>