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60" r:id="rId1"/>
  </p:sldMasterIdLst>
  <p:notesMasterIdLst>
    <p:notesMasterId r:id="rId22"/>
  </p:notesMasterIdLst>
  <p:sldIdLst>
    <p:sldId id="256" r:id="rId2"/>
    <p:sldId id="257" r:id="rId3"/>
    <p:sldId id="259" r:id="rId4"/>
    <p:sldId id="272" r:id="rId5"/>
    <p:sldId id="273" r:id="rId6"/>
    <p:sldId id="266" r:id="rId7"/>
    <p:sldId id="267" r:id="rId8"/>
    <p:sldId id="269" r:id="rId9"/>
    <p:sldId id="270" r:id="rId10"/>
    <p:sldId id="278" r:id="rId11"/>
    <p:sldId id="274" r:id="rId12"/>
    <p:sldId id="275" r:id="rId13"/>
    <p:sldId id="276" r:id="rId14"/>
    <p:sldId id="277" r:id="rId15"/>
    <p:sldId id="271" r:id="rId16"/>
    <p:sldId id="279" r:id="rId17"/>
    <p:sldId id="280" r:id="rId18"/>
    <p:sldId id="283" r:id="rId19"/>
    <p:sldId id="282" r:id="rId20"/>
    <p:sldId id="28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224" y="-1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91000B-88CE-4499-8CB7-62EDB3725060}" type="datetimeFigureOut">
              <a:rPr lang="en-US" smtClean="0"/>
              <a:pPr/>
              <a:t>10/18/2010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152136-F533-4AF0-9CDF-66A934BB3E6B}" type="slidenum">
              <a:rPr lang="en-US" smtClean="0"/>
              <a:pPr/>
              <a:t>‹#›</a:t>
            </a:fld>
            <a:endParaRPr lang="en-US"/>
          </a:p>
        </p:txBody>
      </p:sp>
    </p:spTree>
    <p:extLst>
      <p:ext uri="{BB962C8B-B14F-4D97-AF65-F5344CB8AC3E}">
        <p14:creationId xmlns:p14="http://schemas.microsoft.com/office/powerpoint/2010/main" val="2908201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BB70D-A973-4A7F-BEF2-B6514F80979D}"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general view of </a:t>
            </a:r>
            <a:r>
              <a:rPr lang="en-US" dirty="0" err="1" smtClean="0"/>
              <a:t>FReTA</a:t>
            </a:r>
            <a:r>
              <a:rPr lang="en-US" baseline="0" dirty="0" smtClean="0"/>
              <a:t> and the tube </a:t>
            </a:r>
            <a:r>
              <a:rPr lang="en-US" baseline="0" dirty="0" err="1" smtClean="0"/>
              <a:t>flocculator</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BB70D-A973-4A7F-BEF2-B6514F80979D}" type="slidenum">
              <a:rPr lang="fr-FR" smtClean="0"/>
              <a:pPr/>
              <a:t>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BB70D-A973-4A7F-BEF2-B6514F80979D}" type="slidenum">
              <a:rPr lang="fr-FR" smtClean="0"/>
              <a:pPr/>
              <a:t>8</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 portion of the apparatus: </a:t>
            </a:r>
            <a:r>
              <a:rPr lang="en-US" dirty="0" err="1" smtClean="0"/>
              <a:t>FReTA</a:t>
            </a:r>
            <a:r>
              <a:rPr lang="en-US" dirty="0" smtClean="0"/>
              <a:t>! </a:t>
            </a:r>
            <a:r>
              <a:rPr lang="en-US"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9</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BB70D-A973-4A7F-BEF2-B6514F80979D}"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27AA993-7F60-4A99-BB69-5921D96A83E5}"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7AA993-7F60-4A99-BB69-5921D96A83E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A27AA993-7F60-4A99-BB69-5921D96A83E5}"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A27AA993-7F60-4A99-BB69-5921D96A83E5}"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27AA993-7F60-4A99-BB69-5921D96A83E5}"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E647BB7E-BDAB-48C3-BBCE-D087A3EEEA2C}" type="datetimeFigureOut">
              <a:rPr lang="en-US" smtClean="0"/>
              <a:pPr/>
              <a:t>10/18/2010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7AA993-7F60-4A99-BB69-5921D96A83E5}"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A27AA993-7F60-4A99-BB69-5921D96A83E5}"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A27AA993-7F60-4A99-BB69-5921D96A83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27AA993-7F60-4A99-BB69-5921D96A83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27AA993-7F60-4A99-BB69-5921D96A83E5}"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E647BB7E-BDAB-48C3-BBCE-D087A3EEEA2C}" type="datetimeFigureOut">
              <a:rPr lang="en-US" smtClean="0"/>
              <a:pPr/>
              <a:t>10/18/2010</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A27AA993-7F60-4A99-BB69-5921D96A83E5}"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E647BB7E-BDAB-48C3-BBCE-D087A3EEEA2C}" type="datetimeFigureOut">
              <a:rPr lang="en-US" smtClean="0"/>
              <a:pPr/>
              <a:t>10/18/2010</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647BB7E-BDAB-48C3-BBCE-D087A3EEEA2C}" type="datetimeFigureOut">
              <a:rPr lang="en-US" smtClean="0"/>
              <a:pPr/>
              <a:t>10/18/2010</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27AA993-7F60-4A99-BB69-5921D96A83E5}"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Karen </a:t>
            </a:r>
            <a:r>
              <a:rPr lang="en-US" dirty="0" err="1" smtClean="0"/>
              <a:t>swetland</a:t>
            </a:r>
            <a:endParaRPr lang="en-US" dirty="0" smtClean="0"/>
          </a:p>
          <a:p>
            <a:r>
              <a:rPr lang="en-US" dirty="0" smtClean="0"/>
              <a:t>Alex O’Connell</a:t>
            </a:r>
          </a:p>
          <a:p>
            <a:r>
              <a:rPr lang="en-US" dirty="0" smtClean="0"/>
              <a:t>Tami Chung</a:t>
            </a:r>
          </a:p>
          <a:p>
            <a:endParaRPr lang="en-US" dirty="0"/>
          </a:p>
          <a:p>
            <a:r>
              <a:rPr lang="en-US" dirty="0" smtClean="0"/>
              <a:t>10/19/10</a:t>
            </a:r>
            <a:endParaRPr lang="en-US" dirty="0"/>
          </a:p>
        </p:txBody>
      </p:sp>
      <p:sp>
        <p:nvSpPr>
          <p:cNvPr id="2" name="Title 1"/>
          <p:cNvSpPr>
            <a:spLocks noGrp="1"/>
          </p:cNvSpPr>
          <p:nvPr>
            <p:ph type="ctrTitle"/>
          </p:nvPr>
        </p:nvSpPr>
        <p:spPr/>
        <p:txBody>
          <a:bodyPr/>
          <a:lstStyle/>
          <a:p>
            <a:r>
              <a:rPr lang="en-US" dirty="0" smtClean="0"/>
              <a:t>Tube </a:t>
            </a:r>
            <a:r>
              <a:rPr lang="en-US" dirty="0" err="1" smtClean="0"/>
              <a:t>Floc</a:t>
            </a:r>
            <a:r>
              <a:rPr lang="en-US" dirty="0" smtClean="0"/>
              <a:t> Team</a:t>
            </a:r>
            <a:br>
              <a:rPr lang="en-US" dirty="0" smtClean="0"/>
            </a:br>
            <a:r>
              <a:rPr lang="en-US" dirty="0" smtClean="0"/>
              <a:t>Teach-In Fall 2010</a:t>
            </a:r>
            <a:endParaRPr lang="en-US" dirty="0"/>
          </a:p>
        </p:txBody>
      </p:sp>
    </p:spTree>
    <p:extLst>
      <p:ext uri="{BB962C8B-B14F-4D97-AF65-F5344CB8AC3E}">
        <p14:creationId xmlns:p14="http://schemas.microsoft.com/office/powerpoint/2010/main" val="71286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dirty="0" smtClean="0"/>
              <a:t>As reported in “method for quantitative analysis of flocculation performance”</a:t>
            </a:r>
            <a:endParaRPr lang="en-US" dirty="0"/>
          </a:p>
        </p:txBody>
      </p:sp>
      <p:sp>
        <p:nvSpPr>
          <p:cNvPr id="5" name="Title 4"/>
          <p:cNvSpPr>
            <a:spLocks noGrp="1"/>
          </p:cNvSpPr>
          <p:nvPr>
            <p:ph type="title"/>
          </p:nvPr>
        </p:nvSpPr>
        <p:spPr/>
        <p:txBody>
          <a:bodyPr/>
          <a:lstStyle/>
          <a:p>
            <a:r>
              <a:rPr lang="en-US" dirty="0" smtClean="0"/>
              <a:t>Data Processing in </a:t>
            </a:r>
            <a:r>
              <a:rPr lang="en-US" dirty="0" err="1" smtClean="0"/>
              <a:t>MathCAD</a:t>
            </a:r>
            <a:endParaRPr lang="en-US" dirty="0"/>
          </a:p>
        </p:txBody>
      </p:sp>
    </p:spTree>
    <p:extLst>
      <p:ext uri="{BB962C8B-B14F-4D97-AF65-F5344CB8AC3E}">
        <p14:creationId xmlns:p14="http://schemas.microsoft.com/office/powerpoint/2010/main" val="265350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Processing in </a:t>
            </a:r>
            <a:r>
              <a:rPr lang="en-US" dirty="0" err="1" smtClean="0"/>
              <a:t>MathCAD</a:t>
            </a:r>
            <a:endParaRPr lang="en-US" dirty="0"/>
          </a:p>
        </p:txBody>
      </p:sp>
      <p:sp>
        <p:nvSpPr>
          <p:cNvPr id="5" name="Text Placeholder 4"/>
          <p:cNvSpPr>
            <a:spLocks noGrp="1"/>
          </p:cNvSpPr>
          <p:nvPr>
            <p:ph sz="half" idx="1"/>
          </p:nvPr>
        </p:nvSpPr>
        <p:spPr/>
        <p:txBody>
          <a:bodyPr/>
          <a:lstStyle/>
          <a:p>
            <a:endParaRPr lang="en-US" dirty="0" smtClean="0"/>
          </a:p>
          <a:p>
            <a:pPr marL="457200" indent="-457200">
              <a:buFont typeface="+mj-lt"/>
              <a:buAutoNum type="arabicPeriod"/>
            </a:pPr>
            <a:r>
              <a:rPr lang="en-US" dirty="0" smtClean="0"/>
              <a:t>Retrieve data from files</a:t>
            </a:r>
          </a:p>
          <a:p>
            <a:pPr marL="457200" indent="-457200">
              <a:buFont typeface="+mj-lt"/>
              <a:buAutoNum type="arabicPeriod"/>
            </a:pPr>
            <a:r>
              <a:rPr lang="en-US" dirty="0" smtClean="0"/>
              <a:t>Assign to variables</a:t>
            </a:r>
          </a:p>
          <a:p>
            <a:pPr marL="457200" indent="-457200">
              <a:buFont typeface="+mj-lt"/>
              <a:buAutoNum type="arabicPeriod"/>
            </a:pPr>
            <a:r>
              <a:rPr lang="en-US" dirty="0" smtClean="0"/>
              <a:t>Transform to </a:t>
            </a:r>
            <a:r>
              <a:rPr lang="en-US" i="1" dirty="0" err="1" smtClean="0"/>
              <a:t>V</a:t>
            </a:r>
            <a:r>
              <a:rPr lang="en-US" i="1" baseline="-25000" dirty="0" err="1" smtClean="0"/>
              <a:t>s</a:t>
            </a:r>
            <a:r>
              <a:rPr lang="en-US" i="1" baseline="-25000" dirty="0" smtClean="0"/>
              <a:t> </a:t>
            </a:r>
            <a:endParaRPr lang="en-US" i="1" dirty="0" smtClean="0"/>
          </a:p>
          <a:p>
            <a:pPr marL="457200" indent="-457200">
              <a:buFont typeface="+mj-lt"/>
              <a:buAutoNum type="arabicPeriod"/>
            </a:pPr>
            <a:r>
              <a:rPr lang="en-US" dirty="0" smtClean="0"/>
              <a:t>Smooth based on the average of 36 points</a:t>
            </a:r>
          </a:p>
          <a:p>
            <a:pPr marL="457200" indent="-457200">
              <a:buFont typeface="+mj-lt"/>
              <a:buAutoNum type="arabicPeriod"/>
            </a:pPr>
            <a:r>
              <a:rPr lang="en-US" dirty="0" smtClean="0"/>
              <a:t>Normalize based on the average loading state turbidity</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5952" y="1816459"/>
            <a:ext cx="4419600" cy="3876675"/>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
          <p:cNvSpPr txBox="1">
            <a:spLocks noChangeArrowheads="1"/>
          </p:cNvSpPr>
          <p:nvPr/>
        </p:nvSpPr>
        <p:spPr bwMode="auto">
          <a:xfrm>
            <a:off x="4724400" y="5708025"/>
            <a:ext cx="4114800" cy="5429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a:cs typeface="Times New Roman" pitchFamily="18" charset="0"/>
              </a:rPr>
              <a:t>Raw and smoothed/normalized turbidity data plotted against sedimentation velocity at alum dose of 5.06 mg/L and 30 NTU influent turbidity in a 56m flocculator.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4"/>
          <p:cNvSpPr>
            <a:spLocks noChangeArrowheads="1"/>
          </p:cNvSpPr>
          <p:nvPr/>
        </p:nvSpPr>
        <p:spPr bwMode="auto">
          <a:xfrm>
            <a:off x="152400" y="152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770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Processing in </a:t>
            </a:r>
            <a:r>
              <a:rPr lang="en-US" dirty="0" err="1" smtClean="0"/>
              <a:t>MathCAD</a:t>
            </a:r>
            <a:endParaRPr lang="en-US" dirty="0"/>
          </a:p>
        </p:txBody>
      </p:sp>
      <p:sp>
        <p:nvSpPr>
          <p:cNvPr id="4" name="Content Placeholder 3"/>
          <p:cNvSpPr>
            <a:spLocks noGrp="1"/>
          </p:cNvSpPr>
          <p:nvPr>
            <p:ph sz="half" idx="2"/>
          </p:nvPr>
        </p:nvSpPr>
        <p:spPr>
          <a:xfrm>
            <a:off x="4729766" y="1356317"/>
            <a:ext cx="4038600" cy="4681728"/>
          </a:xfrm>
        </p:spPr>
        <p:txBody>
          <a:bodyPr/>
          <a:lstStyle/>
          <a:p>
            <a:endParaRPr lang="en-US" dirty="0" smtClean="0"/>
          </a:p>
          <a:p>
            <a:pPr marL="457200" indent="-457200">
              <a:buFont typeface="+mj-lt"/>
              <a:buAutoNum type="arabicPeriod" startAt="6"/>
            </a:pPr>
            <a:r>
              <a:rPr lang="en-US" dirty="0" smtClean="0"/>
              <a:t>Calculate standard deviation for each point</a:t>
            </a:r>
          </a:p>
          <a:p>
            <a:pPr marL="457200" indent="-457200">
              <a:buFont typeface="+mj-lt"/>
              <a:buAutoNum type="arabicPeriod" startAt="6"/>
            </a:pPr>
            <a:r>
              <a:rPr lang="en-US" dirty="0" smtClean="0"/>
              <a:t>Plot as error bars to show the accuracy of smoothing</a:t>
            </a:r>
          </a:p>
          <a:p>
            <a:pPr marL="457200" indent="-457200">
              <a:buFont typeface="+mj-lt"/>
              <a:buAutoNum type="arabicPeriod" startAt="6"/>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088" y="1752600"/>
            <a:ext cx="4048125" cy="33623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
          <p:cNvSpPr txBox="1">
            <a:spLocks noChangeArrowheads="1"/>
          </p:cNvSpPr>
          <p:nvPr/>
        </p:nvSpPr>
        <p:spPr bwMode="auto">
          <a:xfrm>
            <a:off x="308086" y="5437970"/>
            <a:ext cx="4048127" cy="6000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charset="-128"/>
                <a:cs typeface="Times New Roman" pitchFamily="18" charset="0"/>
              </a:rPr>
              <a:t>Smoothed data with error bars representing one standard deviation above and below the average.  Standard deviations are calculated from the 36 data points that are averaged to create each smoothed point.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308087" y="2057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6324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Processing in </a:t>
            </a:r>
            <a:r>
              <a:rPr lang="en-US" dirty="0" err="1" smtClean="0"/>
              <a:t>MathCAD</a:t>
            </a:r>
            <a:endParaRPr lang="en-US" dirty="0"/>
          </a:p>
        </p:txBody>
      </p:sp>
      <p:sp>
        <p:nvSpPr>
          <p:cNvPr id="3" name="Content Placeholder 2"/>
          <p:cNvSpPr>
            <a:spLocks noGrp="1"/>
          </p:cNvSpPr>
          <p:nvPr>
            <p:ph sz="half" idx="1"/>
          </p:nvPr>
        </p:nvSpPr>
        <p:spPr>
          <a:xfrm>
            <a:off x="304800" y="1600200"/>
            <a:ext cx="4038600" cy="4681728"/>
          </a:xfrm>
        </p:spPr>
        <p:txBody>
          <a:bodyPr>
            <a:normAutofit/>
          </a:bodyPr>
          <a:lstStyle/>
          <a:p>
            <a:pPr marL="457200" indent="-457200">
              <a:buFont typeface="+mj-lt"/>
              <a:buAutoNum type="arabicPeriod" startAt="8"/>
            </a:pPr>
            <a:r>
              <a:rPr lang="en-US" dirty="0" smtClean="0"/>
              <a:t>Estimate the mean and variance of the normalized data</a:t>
            </a:r>
          </a:p>
          <a:p>
            <a:pPr marL="457200" indent="-457200">
              <a:buFont typeface="+mj-lt"/>
              <a:buAutoNum type="arabicPeriod" startAt="8"/>
            </a:pPr>
            <a:r>
              <a:rPr lang="en-US" dirty="0" smtClean="0"/>
              <a:t>Use </a:t>
            </a:r>
            <a:r>
              <a:rPr lang="en-US" dirty="0" err="1" smtClean="0"/>
              <a:t>pgamma</a:t>
            </a:r>
            <a:r>
              <a:rPr lang="en-US" dirty="0" smtClean="0"/>
              <a:t> and </a:t>
            </a:r>
            <a:r>
              <a:rPr lang="en-US" dirty="0" err="1" smtClean="0"/>
              <a:t>genfit</a:t>
            </a:r>
            <a:r>
              <a:rPr lang="en-US" dirty="0" smtClean="0"/>
              <a:t> to fit a cumulative distribution function (CDF) to the data</a:t>
            </a:r>
          </a:p>
          <a:p>
            <a:pPr marL="457200" indent="-457200">
              <a:buFont typeface="+mj-lt"/>
              <a:buAutoNum type="arabicPeriod" startAt="8"/>
            </a:pPr>
            <a:r>
              <a:rPr lang="en-US" dirty="0" smtClean="0"/>
              <a:t>Take the derivative of the CDF to get the probability distribution function (PDF)</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447800"/>
            <a:ext cx="3829050" cy="3876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
          <p:cNvSpPr txBox="1">
            <a:spLocks noChangeArrowheads="1"/>
          </p:cNvSpPr>
          <p:nvPr/>
        </p:nvSpPr>
        <p:spPr bwMode="auto">
          <a:xfrm>
            <a:off x="4648200" y="5562600"/>
            <a:ext cx="4267200"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charset="-128"/>
                <a:cs typeface="Times New Roman" pitchFamily="18" charset="0"/>
              </a:rPr>
              <a:t>Smoothed/normalized data, fitted CDF and fitted PDF plotted against sedimentation velocity.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152400" y="152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54031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Processing in </a:t>
            </a:r>
            <a:r>
              <a:rPr lang="en-US" dirty="0" err="1" smtClean="0"/>
              <a:t>MathCAD</a:t>
            </a:r>
            <a:endParaRPr lang="en-US" dirty="0"/>
          </a:p>
        </p:txBody>
      </p:sp>
      <p:sp>
        <p:nvSpPr>
          <p:cNvPr id="4" name="Content Placeholder 3"/>
          <p:cNvSpPr>
            <a:spLocks noGrp="1"/>
          </p:cNvSpPr>
          <p:nvPr>
            <p:ph sz="half" idx="2"/>
          </p:nvPr>
        </p:nvSpPr>
        <p:spPr/>
        <p:txBody>
          <a:bodyPr/>
          <a:lstStyle/>
          <a:p>
            <a:pPr marL="457200" indent="-457200">
              <a:buFont typeface="+mj-lt"/>
              <a:buAutoNum type="arabicPeriod" startAt="11"/>
            </a:pPr>
            <a:r>
              <a:rPr lang="en-US" dirty="0" smtClean="0"/>
              <a:t>Perform experiments at differing coagulant doses</a:t>
            </a:r>
          </a:p>
          <a:p>
            <a:pPr marL="457200" indent="-457200">
              <a:buFont typeface="+mj-lt"/>
              <a:buAutoNum type="arabicPeriod" startAt="11"/>
            </a:pPr>
            <a:r>
              <a:rPr lang="en-US" dirty="0" smtClean="0"/>
              <a:t>Compare smoothed data to determine the minimum dose required for rapid flocculation</a:t>
            </a:r>
          </a:p>
          <a:p>
            <a:pPr lvl="1"/>
            <a:r>
              <a:rPr lang="en-US" dirty="0" smtClean="0"/>
              <a:t>Why?</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4095750" cy="3714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
          <p:cNvSpPr txBox="1">
            <a:spLocks noChangeArrowheads="1"/>
          </p:cNvSpPr>
          <p:nvPr/>
        </p:nvSpPr>
        <p:spPr bwMode="auto">
          <a:xfrm>
            <a:off x="866775" y="6032365"/>
            <a:ext cx="2667000" cy="2462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charset="-128"/>
                <a:cs typeface="Times New Roman" pitchFamily="18" charset="0"/>
              </a:rPr>
              <a:t>Smoothed data sets with varying alum doses.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152400" y="152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64401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Fall 2010 Research</a:t>
            </a:r>
            <a:endParaRPr lang="en-US" dirty="0"/>
          </a:p>
        </p:txBody>
      </p:sp>
    </p:spTree>
    <p:extLst>
      <p:ext uri="{BB962C8B-B14F-4D97-AF65-F5344CB8AC3E}">
        <p14:creationId xmlns:p14="http://schemas.microsoft.com/office/powerpoint/2010/main" val="299400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Role of Alum in Flocculation</a:t>
            </a:r>
            <a:endParaRPr lang="en-US" dirty="0"/>
          </a:p>
        </p:txBody>
      </p:sp>
      <p:sp>
        <p:nvSpPr>
          <p:cNvPr id="5" name="Content Placeholder 4"/>
          <p:cNvSpPr>
            <a:spLocks noGrp="1"/>
          </p:cNvSpPr>
          <p:nvPr>
            <p:ph sz="half" idx="1"/>
          </p:nvPr>
        </p:nvSpPr>
        <p:spPr/>
        <p:txBody>
          <a:bodyPr>
            <a:normAutofit/>
          </a:bodyPr>
          <a:lstStyle/>
          <a:p>
            <a:r>
              <a:rPr lang="en-US" dirty="0" smtClean="0"/>
              <a:t>Past experiments: Right combination of </a:t>
            </a:r>
            <a:r>
              <a:rPr lang="en-US" dirty="0" err="1" smtClean="0"/>
              <a:t>flocculator</a:t>
            </a:r>
            <a:r>
              <a:rPr lang="en-US" dirty="0" smtClean="0"/>
              <a:t> length and alum dose</a:t>
            </a:r>
          </a:p>
          <a:p>
            <a:pPr lvl="1"/>
            <a:r>
              <a:rPr lang="en-US" dirty="0" smtClean="0"/>
              <a:t>More questions</a:t>
            </a:r>
          </a:p>
          <a:p>
            <a:pPr lvl="2"/>
            <a:r>
              <a:rPr lang="en-US" dirty="0" err="1" smtClean="0"/>
              <a:t>Floc</a:t>
            </a:r>
            <a:r>
              <a:rPr lang="en-US" dirty="0" smtClean="0"/>
              <a:t> breakup</a:t>
            </a:r>
          </a:p>
          <a:p>
            <a:pPr lvl="2"/>
            <a:r>
              <a:rPr lang="en-US" dirty="0" smtClean="0"/>
              <a:t>Differential </a:t>
            </a:r>
            <a:r>
              <a:rPr lang="en-US" dirty="0" smtClean="0"/>
              <a:t>Settling</a:t>
            </a:r>
            <a:endParaRPr lang="en-US" dirty="0" smtClean="0"/>
          </a:p>
          <a:p>
            <a:r>
              <a:rPr lang="en-US" dirty="0" smtClean="0"/>
              <a:t>What we need: a more focused research on a single parameter</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7720" y="2057400"/>
            <a:ext cx="452628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92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Experimental Design</a:t>
            </a:r>
            <a:endParaRPr lang="en-US" dirty="0"/>
          </a:p>
        </p:txBody>
      </p:sp>
      <p:sp>
        <p:nvSpPr>
          <p:cNvPr id="5" name="Content Placeholder 4"/>
          <p:cNvSpPr>
            <a:spLocks noGrp="1"/>
          </p:cNvSpPr>
          <p:nvPr>
            <p:ph sz="half" idx="1"/>
          </p:nvPr>
        </p:nvSpPr>
        <p:spPr/>
        <p:txBody>
          <a:bodyPr/>
          <a:lstStyle/>
          <a:p>
            <a:r>
              <a:rPr lang="en-US" dirty="0" smtClean="0"/>
              <a:t>Rapid Flocculation</a:t>
            </a:r>
          </a:p>
          <a:p>
            <a:pPr lvl="1"/>
            <a:r>
              <a:rPr lang="en-US" dirty="0" smtClean="0"/>
              <a:t>Sensitive range where changes in apparatus can be detected easily</a:t>
            </a:r>
          </a:p>
          <a:p>
            <a:pPr lvl="1"/>
            <a:endParaRPr lang="en-US" dirty="0" smtClean="0"/>
          </a:p>
          <a:p>
            <a:r>
              <a:rPr lang="en-US" dirty="0" smtClean="0"/>
              <a:t>Test a small range of alum doses to locate the transition to flocculation</a:t>
            </a:r>
          </a:p>
          <a:p>
            <a:pPr lvl="1"/>
            <a:endParaRPr lang="en-US" dirty="0" smtClean="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95450"/>
            <a:ext cx="4095750" cy="371475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
          <p:cNvSpPr txBox="1">
            <a:spLocks noChangeArrowheads="1"/>
          </p:cNvSpPr>
          <p:nvPr/>
        </p:nvSpPr>
        <p:spPr bwMode="auto">
          <a:xfrm>
            <a:off x="5486400" y="5715000"/>
            <a:ext cx="2667000" cy="2462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charset="-128"/>
                <a:cs typeface="Times New Roman" pitchFamily="18" charset="0"/>
              </a:rPr>
              <a:t>Smoothed data sets with varying alum doses.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25338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Obstacles and Progress</a:t>
            </a:r>
          </a:p>
        </p:txBody>
      </p:sp>
      <p:sp>
        <p:nvSpPr>
          <p:cNvPr id="5" name="Text Placeholder 4"/>
          <p:cNvSpPr>
            <a:spLocks noGrp="1"/>
          </p:cNvSpPr>
          <p:nvPr>
            <p:ph sz="half" idx="1"/>
          </p:nvPr>
        </p:nvSpPr>
        <p:spPr/>
        <p:txBody>
          <a:bodyPr/>
          <a:lstStyle/>
          <a:p>
            <a:endParaRPr lang="en-US" dirty="0" smtClean="0"/>
          </a:p>
          <a:p>
            <a:r>
              <a:rPr lang="en-US" dirty="0" smtClean="0"/>
              <a:t>Apparatus</a:t>
            </a:r>
            <a:endParaRPr lang="en-US" dirty="0"/>
          </a:p>
          <a:p>
            <a:pPr lvl="1"/>
            <a:r>
              <a:rPr lang="en-US" dirty="0"/>
              <a:t>Ledge on </a:t>
            </a:r>
            <a:r>
              <a:rPr lang="en-US" dirty="0" smtClean="0"/>
              <a:t>fitting</a:t>
            </a:r>
            <a:endParaRPr lang="en-US" dirty="0"/>
          </a:p>
          <a:p>
            <a:pPr lvl="1"/>
            <a:r>
              <a:rPr lang="en-US" dirty="0"/>
              <a:t>Slipping Settling </a:t>
            </a:r>
            <a:r>
              <a:rPr lang="en-US" dirty="0" smtClean="0"/>
              <a:t>Column</a:t>
            </a:r>
            <a:endParaRPr lang="en-US" dirty="0"/>
          </a:p>
          <a:p>
            <a:pPr lvl="1"/>
            <a:endParaRPr lang="en-US" dirty="0" smtClean="0"/>
          </a:p>
          <a:p>
            <a:r>
              <a:rPr lang="en-US" dirty="0"/>
              <a:t>Data Accuracy</a:t>
            </a:r>
          </a:p>
          <a:p>
            <a:pPr lvl="1"/>
            <a:r>
              <a:rPr lang="en-US" dirty="0"/>
              <a:t>Background NTU</a:t>
            </a:r>
          </a:p>
          <a:p>
            <a:pPr lvl="1"/>
            <a:r>
              <a:rPr lang="en-US" dirty="0"/>
              <a:t>Pressure Sensor Experiments</a:t>
            </a:r>
          </a:p>
          <a:p>
            <a:pPr lvl="1"/>
            <a:endParaRPr lang="en-U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05000"/>
            <a:ext cx="4419600" cy="3876675"/>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
          <p:cNvSpPr txBox="1">
            <a:spLocks noChangeArrowheads="1"/>
          </p:cNvSpPr>
          <p:nvPr/>
        </p:nvSpPr>
        <p:spPr bwMode="auto">
          <a:xfrm>
            <a:off x="4724400" y="5708025"/>
            <a:ext cx="4114800" cy="5429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00000"/>
                </a:solidFill>
                <a:effectLst/>
                <a:latin typeface="Times New Roman" pitchFamily="18" charset="0"/>
                <a:ea typeface="ヒラギノ角ゴ Pro W3"/>
                <a:cs typeface="Times New Roman" pitchFamily="18" charset="0"/>
              </a:rPr>
              <a:t>Raw and smoothed/normalized turbidity data plotted against sedimentation velocity at alum dose of 5.06 mg/L and 30 NTU influent turbidity in a 56m flocculator.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4"/>
          <p:cNvSpPr>
            <a:spLocks noChangeArrowheads="1"/>
          </p:cNvSpPr>
          <p:nvPr/>
        </p:nvSpPr>
        <p:spPr bwMode="auto">
          <a:xfrm>
            <a:off x="152400" y="152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92868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Future Experiments</a:t>
            </a:r>
            <a:endParaRPr lang="en-US" dirty="0"/>
          </a:p>
        </p:txBody>
      </p:sp>
      <p:sp>
        <p:nvSpPr>
          <p:cNvPr id="5" name="Content Placeholder 4"/>
          <p:cNvSpPr>
            <a:spLocks noGrp="1"/>
          </p:cNvSpPr>
          <p:nvPr>
            <p:ph sz="quarter" idx="1"/>
          </p:nvPr>
        </p:nvSpPr>
        <p:spPr/>
        <p:txBody>
          <a:bodyPr/>
          <a:lstStyle/>
          <a:p>
            <a:r>
              <a:rPr lang="en-US" dirty="0" smtClean="0"/>
              <a:t>Test the new acrylic settling column</a:t>
            </a:r>
          </a:p>
          <a:p>
            <a:r>
              <a:rPr lang="en-US" dirty="0" smtClean="0"/>
              <a:t>Find right time duration for fluid flow transition</a:t>
            </a:r>
          </a:p>
          <a:p>
            <a:r>
              <a:rPr lang="en-US" dirty="0" smtClean="0"/>
              <a:t>Begin experiments investigating minimum alum dose required for rapid </a:t>
            </a:r>
            <a:r>
              <a:rPr lang="en-US" dirty="0" smtClean="0"/>
              <a:t>flocculation</a:t>
            </a:r>
          </a:p>
          <a:p>
            <a:r>
              <a:rPr lang="en-US" dirty="0" smtClean="0"/>
              <a:t>Compare minimum alum dose to minimum </a:t>
            </a:r>
            <a:r>
              <a:rPr lang="en-US" dirty="0" err="1" smtClean="0"/>
              <a:t>PACl</a:t>
            </a:r>
            <a:r>
              <a:rPr lang="en-US" dirty="0" smtClean="0"/>
              <a:t> dose</a:t>
            </a:r>
          </a:p>
          <a:p>
            <a:r>
              <a:rPr lang="en-US" dirty="0" smtClean="0"/>
              <a:t>Conduct experiments on rapid mix at minimum alum dose</a:t>
            </a:r>
            <a:endParaRPr lang="en-US" dirty="0"/>
          </a:p>
        </p:txBody>
      </p:sp>
    </p:spTree>
    <p:extLst>
      <p:ext uri="{BB962C8B-B14F-4D97-AF65-F5344CB8AC3E}">
        <p14:creationId xmlns:p14="http://schemas.microsoft.com/office/powerpoint/2010/main" val="2046996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762000"/>
            <a:ext cx="2362200" cy="990600"/>
          </a:xfrm>
        </p:spPr>
        <p:txBody>
          <a:bodyPr/>
          <a:lstStyle/>
          <a:p>
            <a:r>
              <a:rPr lang="en-US" sz="4000" dirty="0" smtClean="0">
                <a:solidFill>
                  <a:schemeClr val="accent4"/>
                </a:solidFill>
              </a:rPr>
              <a:t>Agenda</a:t>
            </a:r>
            <a:endParaRPr lang="en-US" sz="4000" dirty="0">
              <a:solidFill>
                <a:schemeClr val="accent4"/>
              </a:solidFill>
            </a:endParaRPr>
          </a:p>
        </p:txBody>
      </p:sp>
      <p:sp>
        <p:nvSpPr>
          <p:cNvPr id="3" name="Content Placeholder 2"/>
          <p:cNvSpPr>
            <a:spLocks noGrp="1"/>
          </p:cNvSpPr>
          <p:nvPr>
            <p:ph sz="quarter" idx="1"/>
          </p:nvPr>
        </p:nvSpPr>
        <p:spPr>
          <a:xfrm>
            <a:off x="3124200" y="1905000"/>
            <a:ext cx="5638800" cy="4191000"/>
          </a:xfrm>
        </p:spPr>
        <p:txBody>
          <a:bodyPr/>
          <a:lstStyle/>
          <a:p>
            <a:r>
              <a:rPr lang="en-US" dirty="0" smtClean="0"/>
              <a:t>Theory on Flocculation</a:t>
            </a:r>
          </a:p>
          <a:p>
            <a:r>
              <a:rPr lang="en-US" dirty="0" smtClean="0"/>
              <a:t>Experimental Setup</a:t>
            </a:r>
          </a:p>
          <a:p>
            <a:r>
              <a:rPr lang="en-US" dirty="0" smtClean="0"/>
              <a:t>Fall Research Initiatives</a:t>
            </a:r>
            <a:endParaRPr lang="en-US" dirty="0"/>
          </a:p>
        </p:txBody>
      </p:sp>
    </p:spTree>
    <p:extLst>
      <p:ext uri="{BB962C8B-B14F-4D97-AF65-F5344CB8AC3E}">
        <p14:creationId xmlns:p14="http://schemas.microsoft.com/office/powerpoint/2010/main" val="2618303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n-US" sz="3600" dirty="0" smtClean="0"/>
              <a:t>Any questions?</a:t>
            </a:r>
            <a:endParaRPr lang="en-US" sz="3600" dirty="0"/>
          </a:p>
        </p:txBody>
      </p:sp>
      <p:sp>
        <p:nvSpPr>
          <p:cNvPr id="4" name="Title 3"/>
          <p:cNvSpPr>
            <a:spLocks noGrp="1"/>
          </p:cNvSpPr>
          <p:nvPr>
            <p:ph type="title"/>
          </p:nvPr>
        </p:nvSpPr>
        <p:spPr/>
        <p:txBody>
          <a:bodyPr/>
          <a:lstStyle/>
          <a:p>
            <a:r>
              <a:rPr lang="en-US" dirty="0" smtClean="0"/>
              <a:t>Thanks for listening!</a:t>
            </a:r>
            <a:endParaRPr lang="en-US" dirty="0"/>
          </a:p>
        </p:txBody>
      </p:sp>
    </p:spTree>
    <p:extLst>
      <p:ext uri="{BB962C8B-B14F-4D97-AF65-F5344CB8AC3E}">
        <p14:creationId xmlns:p14="http://schemas.microsoft.com/office/powerpoint/2010/main" val="2377194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Theory on Flocculation</a:t>
            </a:r>
            <a:endParaRPr lang="en-US" dirty="0"/>
          </a:p>
        </p:txBody>
      </p:sp>
      <p:pic>
        <p:nvPicPr>
          <p:cNvPr id="4" name="Picture 4"/>
          <p:cNvPicPr>
            <a:picLocks noChangeAspect="1" noChangeArrowheads="1"/>
          </p:cNvPicPr>
          <p:nvPr/>
        </p:nvPicPr>
        <p:blipFill rotWithShape="1">
          <a:blip r:embed="rId3" cstate="print"/>
          <a:srcRect t="51643" r="50000"/>
          <a:stretch/>
        </p:blipFill>
        <p:spPr bwMode="auto">
          <a:xfrm>
            <a:off x="2286000" y="2824766"/>
            <a:ext cx="4572000" cy="3316310"/>
          </a:xfrm>
          <a:prstGeom prst="rect">
            <a:avLst/>
          </a:prstGeom>
          <a:noFill/>
          <a:ln w="9525">
            <a:noFill/>
            <a:miter lim="800000"/>
            <a:headEnd/>
            <a:tailEnd/>
          </a:ln>
        </p:spPr>
      </p:pic>
    </p:spTree>
    <p:extLst>
      <p:ext uri="{BB962C8B-B14F-4D97-AF65-F5344CB8AC3E}">
        <p14:creationId xmlns:p14="http://schemas.microsoft.com/office/powerpoint/2010/main" val="3532244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 on Flocculation</a:t>
            </a:r>
            <a:endParaRPr lang="en-US" dirty="0"/>
          </a:p>
        </p:txBody>
      </p:sp>
      <p:sp>
        <p:nvSpPr>
          <p:cNvPr id="3" name="Content Placeholder 2"/>
          <p:cNvSpPr>
            <a:spLocks noGrp="1"/>
          </p:cNvSpPr>
          <p:nvPr>
            <p:ph sz="quarter" idx="1"/>
          </p:nvPr>
        </p:nvSpPr>
        <p:spPr/>
        <p:txBody>
          <a:bodyPr/>
          <a:lstStyle/>
          <a:p>
            <a:r>
              <a:rPr lang="en-US" dirty="0" smtClean="0"/>
              <a:t>What causes the turbidity of the water?</a:t>
            </a:r>
          </a:p>
          <a:p>
            <a:pPr lvl="1"/>
            <a:r>
              <a:rPr lang="en-US" dirty="0" smtClean="0"/>
              <a:t>Colloidal particles</a:t>
            </a:r>
            <a:endParaRPr lang="en-US" dirty="0"/>
          </a:p>
        </p:txBody>
      </p:sp>
      <p:sp>
        <p:nvSpPr>
          <p:cNvPr id="4" name="Freeform 33"/>
          <p:cNvSpPr>
            <a:spLocks/>
          </p:cNvSpPr>
          <p:nvPr/>
        </p:nvSpPr>
        <p:spPr bwMode="auto">
          <a:xfrm flipH="1">
            <a:off x="2096070" y="2740293"/>
            <a:ext cx="4908550" cy="2133600"/>
          </a:xfrm>
          <a:custGeom>
            <a:avLst/>
            <a:gdLst>
              <a:gd name="T0" fmla="*/ 2147483647 w 2848"/>
              <a:gd name="T1" fmla="*/ 2147483647 h 1936"/>
              <a:gd name="T2" fmla="*/ 2147483647 w 2848"/>
              <a:gd name="T3" fmla="*/ 2147483647 h 1936"/>
              <a:gd name="T4" fmla="*/ 0 w 2848"/>
              <a:gd name="T5" fmla="*/ 0 h 1936"/>
              <a:gd name="T6" fmla="*/ 0 60000 65536"/>
              <a:gd name="T7" fmla="*/ 0 60000 65536"/>
              <a:gd name="T8" fmla="*/ 0 60000 65536"/>
              <a:gd name="T9" fmla="*/ 0 w 2848"/>
              <a:gd name="T10" fmla="*/ 0 h 1936"/>
              <a:gd name="T11" fmla="*/ 2848 w 2848"/>
              <a:gd name="T12" fmla="*/ 1936 h 1936"/>
            </a:gdLst>
            <a:ahLst/>
            <a:cxnLst>
              <a:cxn ang="T6">
                <a:pos x="T0" y="T1"/>
              </a:cxn>
              <a:cxn ang="T7">
                <a:pos x="T2" y="T3"/>
              </a:cxn>
              <a:cxn ang="T8">
                <a:pos x="T4" y="T5"/>
              </a:cxn>
            </a:cxnLst>
            <a:rect l="T9" t="T10" r="T11" b="T12"/>
            <a:pathLst>
              <a:path w="2848" h="1936">
                <a:moveTo>
                  <a:pt x="2848" y="1936"/>
                </a:moveTo>
                <a:cubicBezTo>
                  <a:pt x="2256" y="1920"/>
                  <a:pt x="1227" y="1427"/>
                  <a:pt x="752" y="1104"/>
                </a:cubicBezTo>
                <a:cubicBezTo>
                  <a:pt x="277" y="781"/>
                  <a:pt x="104" y="480"/>
                  <a:pt x="0" y="0"/>
                </a:cubicBezTo>
              </a:path>
            </a:pathLst>
          </a:custGeom>
          <a:noFill/>
          <a:ln w="38100">
            <a:solidFill>
              <a:srgbClr val="FF0000"/>
            </a:solidFill>
            <a:round/>
            <a:headEnd type="none" w="lg" len="med"/>
            <a:tailEnd type="none" w="lg" len="med"/>
          </a:ln>
        </p:spPr>
        <p:txBody>
          <a:bodyPr wrap="square" lIns="82296" tIns="41148" rIns="82296" bIns="41148" anchor="ctr">
            <a:spAutoFit/>
          </a:bodyPr>
          <a:lstStyle/>
          <a:p>
            <a:endParaRPr lang="fr-FR"/>
          </a:p>
        </p:txBody>
      </p:sp>
      <p:cxnSp>
        <p:nvCxnSpPr>
          <p:cNvPr id="5" name="Straight Connector 4"/>
          <p:cNvCxnSpPr/>
          <p:nvPr/>
        </p:nvCxnSpPr>
        <p:spPr>
          <a:xfrm>
            <a:off x="1137220" y="5094556"/>
            <a:ext cx="67214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1385773" y="4724400"/>
            <a:ext cx="68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1760538" y="4889768"/>
            <a:ext cx="68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rot="10800000">
            <a:off x="657795" y="4724400"/>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314895" y="4889768"/>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519683" y="5164406"/>
            <a:ext cx="698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90600" y="4724400"/>
            <a:ext cx="68263"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45"/>
          <p:cNvSpPr txBox="1">
            <a:spLocks noChangeArrowheads="1"/>
          </p:cNvSpPr>
          <p:nvPr/>
        </p:nvSpPr>
        <p:spPr bwMode="auto">
          <a:xfrm>
            <a:off x="7172895" y="2743417"/>
            <a:ext cx="1644650" cy="637097"/>
          </a:xfrm>
          <a:prstGeom prst="rect">
            <a:avLst/>
          </a:prstGeom>
          <a:noFill/>
          <a:ln w="9525">
            <a:noFill/>
            <a:miter lim="800000"/>
            <a:headEnd/>
            <a:tailEnd/>
          </a:ln>
        </p:spPr>
        <p:txBody>
          <a:bodyPr lIns="82296" tIns="41148" rIns="82296" bIns="41148">
            <a:spAutoFit/>
          </a:bodyPr>
          <a:lstStyle/>
          <a:p>
            <a:pPr algn="ctr"/>
            <a:r>
              <a:rPr lang="en-US" dirty="0" smtClean="0">
                <a:solidFill>
                  <a:schemeClr val="accent2"/>
                </a:solidFill>
              </a:rPr>
              <a:t>Electrostatic barrier</a:t>
            </a:r>
            <a:endParaRPr lang="en-US" dirty="0">
              <a:solidFill>
                <a:schemeClr val="accent2"/>
              </a:solidFill>
            </a:endParaRPr>
          </a:p>
        </p:txBody>
      </p:sp>
      <p:sp>
        <p:nvSpPr>
          <p:cNvPr id="23" name="TextBox 22"/>
          <p:cNvSpPr txBox="1"/>
          <p:nvPr/>
        </p:nvSpPr>
        <p:spPr>
          <a:xfrm>
            <a:off x="1828800" y="5369193"/>
            <a:ext cx="6852220" cy="646331"/>
          </a:xfrm>
          <a:prstGeom prst="rect">
            <a:avLst/>
          </a:prstGeom>
          <a:noFill/>
        </p:spPr>
        <p:txBody>
          <a:bodyPr wrap="square" rtlCol="0">
            <a:spAutoFit/>
          </a:bodyPr>
          <a:lstStyle/>
          <a:p>
            <a:r>
              <a:rPr lang="en-US" dirty="0" smtClean="0"/>
              <a:t>As the colloid moves to the right, the electrostatic barrier (repulsion) increases</a:t>
            </a:r>
            <a:endParaRPr lang="en-US" dirty="0"/>
          </a:p>
        </p:txBody>
      </p:sp>
      <p:sp>
        <p:nvSpPr>
          <p:cNvPr id="24" name="AutoShape 143"/>
          <p:cNvSpPr>
            <a:spLocks noChangeArrowheads="1"/>
          </p:cNvSpPr>
          <p:nvPr/>
        </p:nvSpPr>
        <p:spPr bwMode="auto">
          <a:xfrm>
            <a:off x="406974" y="4812678"/>
            <a:ext cx="1387695" cy="281878"/>
          </a:xfrm>
          <a:prstGeom prst="octagon">
            <a:avLst>
              <a:gd name="adj" fmla="val 50000"/>
            </a:avLst>
          </a:prstGeom>
          <a:solidFill>
            <a:schemeClr val="accent2"/>
          </a:solidFill>
          <a:ln w="12700" algn="ctr">
            <a:solidFill>
              <a:schemeClr val="tx2"/>
            </a:solidFill>
            <a:miter lim="800000"/>
            <a:headEnd type="none" w="lg" len="med"/>
            <a:tailEnd type="none" w="lg" len="med"/>
          </a:ln>
        </p:spPr>
        <p:txBody>
          <a:bodyPr anchor="ctr">
            <a:spAutoFit/>
          </a:bodyPr>
          <a:lstStyle/>
          <a:p>
            <a:endParaRPr lang="en-US"/>
          </a:p>
        </p:txBody>
      </p:sp>
      <p:cxnSp>
        <p:nvCxnSpPr>
          <p:cNvPr id="25" name="Straight Connector 24"/>
          <p:cNvCxnSpPr/>
          <p:nvPr/>
        </p:nvCxnSpPr>
        <p:spPr bwMode="auto">
          <a:xfrm>
            <a:off x="998537" y="5257800"/>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a:off x="1379537" y="5257800"/>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a:off x="8416373" y="4722960"/>
            <a:ext cx="68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a:off x="8791138" y="4888328"/>
            <a:ext cx="68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10800000">
            <a:off x="7688395" y="4722960"/>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a:off x="7345495" y="4888328"/>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a:off x="7550283" y="5162966"/>
            <a:ext cx="698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a:off x="8021200" y="4722960"/>
            <a:ext cx="68263"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AutoShape 143"/>
          <p:cNvSpPr>
            <a:spLocks noChangeArrowheads="1"/>
          </p:cNvSpPr>
          <p:nvPr/>
        </p:nvSpPr>
        <p:spPr bwMode="auto">
          <a:xfrm>
            <a:off x="7437574" y="4811238"/>
            <a:ext cx="1387695" cy="281878"/>
          </a:xfrm>
          <a:prstGeom prst="octagon">
            <a:avLst>
              <a:gd name="adj" fmla="val 50000"/>
            </a:avLst>
          </a:prstGeom>
          <a:solidFill>
            <a:schemeClr val="accent2"/>
          </a:solidFill>
          <a:ln w="12700" algn="ctr">
            <a:solidFill>
              <a:schemeClr val="tx2"/>
            </a:solidFill>
            <a:miter lim="800000"/>
            <a:headEnd type="none" w="lg" len="med"/>
            <a:tailEnd type="none" w="lg" len="med"/>
          </a:ln>
        </p:spPr>
        <p:txBody>
          <a:bodyPr anchor="ctr">
            <a:spAutoFit/>
          </a:bodyPr>
          <a:lstStyle/>
          <a:p>
            <a:endParaRPr lang="en-US"/>
          </a:p>
        </p:txBody>
      </p:sp>
      <p:cxnSp>
        <p:nvCxnSpPr>
          <p:cNvPr id="35" name="Straight Connector 34"/>
          <p:cNvCxnSpPr/>
          <p:nvPr/>
        </p:nvCxnSpPr>
        <p:spPr bwMode="auto">
          <a:xfrm>
            <a:off x="8029137" y="5256360"/>
            <a:ext cx="6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a:off x="8410137" y="5256360"/>
            <a:ext cx="6826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191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1" y="1527048"/>
            <a:ext cx="6417519" cy="4572000"/>
          </a:xfrm>
        </p:spPr>
        <p:txBody>
          <a:bodyPr/>
          <a:lstStyle/>
          <a:p>
            <a:r>
              <a:rPr lang="en-US" dirty="0" smtClean="0"/>
              <a:t>Flocculation decreases the electrostatic </a:t>
            </a:r>
            <a:r>
              <a:rPr lang="en-US" dirty="0" smtClean="0"/>
              <a:t>barrier in a process called charge neutralization</a:t>
            </a:r>
            <a:endParaRPr lang="en-US" dirty="0" smtClean="0"/>
          </a:p>
          <a:p>
            <a:pPr lvl="1"/>
            <a:r>
              <a:rPr lang="en-US" dirty="0" smtClean="0"/>
              <a:t>Changes the charge of the </a:t>
            </a:r>
            <a:r>
              <a:rPr lang="en-US" dirty="0" smtClean="0"/>
              <a:t>particles</a:t>
            </a:r>
            <a:endParaRPr lang="en-US" dirty="0" smtClean="0"/>
          </a:p>
          <a:p>
            <a:pPr lvl="1"/>
            <a:r>
              <a:rPr lang="en-US" dirty="0" smtClean="0"/>
              <a:t>Introduces positively charged particles</a:t>
            </a:r>
          </a:p>
          <a:p>
            <a:r>
              <a:rPr lang="en-US" dirty="0" smtClean="0"/>
              <a:t>Coagulant</a:t>
            </a:r>
          </a:p>
          <a:p>
            <a:pPr lvl="1"/>
            <a:r>
              <a:rPr lang="en-US" dirty="0" smtClean="0">
                <a:solidFill>
                  <a:schemeClr val="accent1"/>
                </a:solidFill>
              </a:rPr>
              <a:t>Alum </a:t>
            </a:r>
            <a:r>
              <a:rPr lang="en-US" dirty="0">
                <a:solidFill>
                  <a:schemeClr val="accent1"/>
                </a:solidFill>
              </a:rPr>
              <a:t>[</a:t>
            </a:r>
            <a:r>
              <a:rPr lang="en-US" dirty="0" smtClean="0">
                <a:solidFill>
                  <a:schemeClr val="accent1"/>
                </a:solidFill>
              </a:rPr>
              <a:t>Al</a:t>
            </a:r>
            <a:r>
              <a:rPr lang="en-US" baseline="-25000" dirty="0" smtClean="0">
                <a:solidFill>
                  <a:schemeClr val="accent1"/>
                </a:solidFill>
              </a:rPr>
              <a:t>2</a:t>
            </a:r>
            <a:r>
              <a:rPr lang="en-US" dirty="0" smtClean="0">
                <a:solidFill>
                  <a:schemeClr val="accent1"/>
                </a:solidFill>
              </a:rPr>
              <a:t>(SO</a:t>
            </a:r>
            <a:r>
              <a:rPr lang="en-US" baseline="-25000" dirty="0" smtClean="0">
                <a:solidFill>
                  <a:schemeClr val="accent1"/>
                </a:solidFill>
              </a:rPr>
              <a:t>4</a:t>
            </a:r>
            <a:r>
              <a:rPr lang="en-US" dirty="0" smtClean="0">
                <a:solidFill>
                  <a:schemeClr val="accent1"/>
                </a:solidFill>
              </a:rPr>
              <a:t>)</a:t>
            </a:r>
            <a:r>
              <a:rPr lang="en-US" baseline="-25000" dirty="0" smtClean="0">
                <a:solidFill>
                  <a:schemeClr val="accent1"/>
                </a:solidFill>
              </a:rPr>
              <a:t>3</a:t>
            </a:r>
            <a:r>
              <a:rPr lang="en-US" dirty="0" smtClean="0">
                <a:solidFill>
                  <a:schemeClr val="accent1"/>
                </a:solidFill>
              </a:rPr>
              <a:t>*14.3H</a:t>
            </a:r>
            <a:r>
              <a:rPr lang="en-US" baseline="-25000" dirty="0" smtClean="0">
                <a:solidFill>
                  <a:schemeClr val="accent1"/>
                </a:solidFill>
              </a:rPr>
              <a:t>2</a:t>
            </a:r>
            <a:r>
              <a:rPr lang="en-US" dirty="0" smtClean="0">
                <a:solidFill>
                  <a:schemeClr val="accent1"/>
                </a:solidFill>
              </a:rPr>
              <a:t>O]</a:t>
            </a:r>
          </a:p>
          <a:p>
            <a:pPr lvl="1"/>
            <a:r>
              <a:rPr lang="en-US" dirty="0" smtClean="0">
                <a:solidFill>
                  <a:schemeClr val="accent1"/>
                </a:solidFill>
              </a:rPr>
              <a:t>Poly Aluminum Chloride (</a:t>
            </a:r>
            <a:r>
              <a:rPr lang="en-US" dirty="0" err="1" smtClean="0">
                <a:solidFill>
                  <a:schemeClr val="accent1"/>
                </a:solidFill>
              </a:rPr>
              <a:t>PACl</a:t>
            </a:r>
            <a:r>
              <a:rPr lang="en-US" dirty="0" smtClean="0">
                <a:solidFill>
                  <a:schemeClr val="accent1"/>
                </a:solidFill>
              </a:rPr>
              <a:t>) [</a:t>
            </a:r>
            <a:r>
              <a:rPr lang="en-US" dirty="0">
                <a:solidFill>
                  <a:schemeClr val="accent1"/>
                </a:solidFill>
              </a:rPr>
              <a:t>(AlO</a:t>
            </a:r>
            <a:r>
              <a:rPr lang="en-US" baseline="-25000" dirty="0">
                <a:solidFill>
                  <a:schemeClr val="accent1"/>
                </a:solidFill>
              </a:rPr>
              <a:t>4</a:t>
            </a:r>
            <a:r>
              <a:rPr lang="en-US" dirty="0">
                <a:solidFill>
                  <a:schemeClr val="accent1"/>
                </a:solidFill>
              </a:rPr>
              <a:t>Al</a:t>
            </a:r>
            <a:r>
              <a:rPr lang="en-US" baseline="-25000" dirty="0">
                <a:solidFill>
                  <a:schemeClr val="accent1"/>
                </a:solidFill>
              </a:rPr>
              <a:t>12</a:t>
            </a:r>
            <a:r>
              <a:rPr lang="en-US" dirty="0">
                <a:solidFill>
                  <a:schemeClr val="accent1"/>
                </a:solidFill>
              </a:rPr>
              <a:t>(OH)</a:t>
            </a:r>
            <a:r>
              <a:rPr lang="en-US" baseline="-25000" dirty="0">
                <a:solidFill>
                  <a:schemeClr val="accent1"/>
                </a:solidFill>
              </a:rPr>
              <a:t>24</a:t>
            </a:r>
            <a:r>
              <a:rPr lang="en-US" dirty="0">
                <a:solidFill>
                  <a:schemeClr val="accent1"/>
                </a:solidFill>
              </a:rPr>
              <a:t>(H</a:t>
            </a:r>
            <a:r>
              <a:rPr lang="en-US" baseline="-25000" dirty="0">
                <a:solidFill>
                  <a:schemeClr val="accent1"/>
                </a:solidFill>
              </a:rPr>
              <a:t>2</a:t>
            </a:r>
            <a:r>
              <a:rPr lang="en-US" dirty="0">
                <a:solidFill>
                  <a:schemeClr val="accent1"/>
                </a:solidFill>
              </a:rPr>
              <a:t>O)</a:t>
            </a:r>
            <a:r>
              <a:rPr lang="en-US" baseline="-25000" dirty="0">
                <a:solidFill>
                  <a:schemeClr val="accent1"/>
                </a:solidFill>
              </a:rPr>
              <a:t>12</a:t>
            </a:r>
            <a:r>
              <a:rPr lang="en-US" dirty="0">
                <a:solidFill>
                  <a:schemeClr val="accent1"/>
                </a:solidFill>
              </a:rPr>
              <a:t>)</a:t>
            </a:r>
            <a:r>
              <a:rPr lang="en-US" baseline="30000" dirty="0">
                <a:solidFill>
                  <a:schemeClr val="accent1"/>
                </a:solidFill>
              </a:rPr>
              <a:t>7</a:t>
            </a:r>
            <a:r>
              <a:rPr lang="en-US" baseline="30000" dirty="0" smtClean="0">
                <a:solidFill>
                  <a:schemeClr val="accent1"/>
                </a:solidFill>
              </a:rPr>
              <a:t>+</a:t>
            </a:r>
            <a:r>
              <a:rPr lang="en-US" dirty="0">
                <a:solidFill>
                  <a:schemeClr val="accent1"/>
                </a:solidFill>
              </a:rPr>
              <a:t>]</a:t>
            </a:r>
            <a:endParaRPr lang="en-US" dirty="0" smtClean="0">
              <a:solidFill>
                <a:schemeClr val="accent1"/>
              </a:solidFill>
            </a:endParaRPr>
          </a:p>
          <a:p>
            <a:endParaRPr lang="en-US" dirty="0">
              <a:solidFill>
                <a:schemeClr val="accent1"/>
              </a:solidFill>
            </a:endParaRPr>
          </a:p>
          <a:p>
            <a:pPr marL="0" indent="0">
              <a:buNone/>
            </a:pPr>
            <a:endParaRPr lang="en-US" dirty="0"/>
          </a:p>
        </p:txBody>
      </p:sp>
      <p:sp>
        <p:nvSpPr>
          <p:cNvPr id="2" name="Title 1"/>
          <p:cNvSpPr>
            <a:spLocks noGrp="1"/>
          </p:cNvSpPr>
          <p:nvPr>
            <p:ph type="title"/>
          </p:nvPr>
        </p:nvSpPr>
        <p:spPr/>
        <p:txBody>
          <a:bodyPr/>
          <a:lstStyle/>
          <a:p>
            <a:r>
              <a:rPr lang="en-US" dirty="0" smtClean="0"/>
              <a:t>Flocculation Theory</a:t>
            </a:r>
            <a:endParaRPr lang="en-US" dirty="0"/>
          </a:p>
        </p:txBody>
      </p:sp>
      <p:grpSp>
        <p:nvGrpSpPr>
          <p:cNvPr id="296" name="Group 295"/>
          <p:cNvGrpSpPr/>
          <p:nvPr/>
        </p:nvGrpSpPr>
        <p:grpSpPr>
          <a:xfrm>
            <a:off x="6431143" y="3330903"/>
            <a:ext cx="914199" cy="976036"/>
            <a:chOff x="6046631" y="2410895"/>
            <a:chExt cx="914199" cy="976036"/>
          </a:xfrm>
        </p:grpSpPr>
        <p:grpSp>
          <p:nvGrpSpPr>
            <p:cNvPr id="253" name="Group 297"/>
            <p:cNvGrpSpPr>
              <a:grpSpLocks/>
            </p:cNvGrpSpPr>
            <p:nvPr/>
          </p:nvGrpSpPr>
          <p:grpSpPr bwMode="auto">
            <a:xfrm rot="2888698">
              <a:off x="6271240" y="3011883"/>
              <a:ext cx="279400" cy="203200"/>
              <a:chOff x="2947" y="1568"/>
              <a:chExt cx="1416" cy="1176"/>
            </a:xfrm>
          </p:grpSpPr>
          <p:sp>
            <p:nvSpPr>
              <p:cNvPr id="254" name="Freeform 29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55" name="Freeform 29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56" name="Freeform 30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57" name="Freeform 30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58" name="Group 302"/>
            <p:cNvGrpSpPr>
              <a:grpSpLocks/>
            </p:cNvGrpSpPr>
            <p:nvPr/>
          </p:nvGrpSpPr>
          <p:grpSpPr bwMode="auto">
            <a:xfrm rot="2888698">
              <a:off x="6437927" y="2964258"/>
              <a:ext cx="279400" cy="203200"/>
              <a:chOff x="2947" y="1568"/>
              <a:chExt cx="1416" cy="1176"/>
            </a:xfrm>
          </p:grpSpPr>
          <p:sp>
            <p:nvSpPr>
              <p:cNvPr id="259" name="Freeform 30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0" name="Freeform 30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1" name="Freeform 30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2" name="Freeform 30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63" name="Group 307"/>
            <p:cNvGrpSpPr>
              <a:grpSpLocks/>
            </p:cNvGrpSpPr>
            <p:nvPr/>
          </p:nvGrpSpPr>
          <p:grpSpPr bwMode="auto">
            <a:xfrm rot="2888698">
              <a:off x="6455390" y="2665808"/>
              <a:ext cx="279400" cy="203200"/>
              <a:chOff x="2947" y="1568"/>
              <a:chExt cx="1416" cy="1176"/>
            </a:xfrm>
          </p:grpSpPr>
          <p:sp>
            <p:nvSpPr>
              <p:cNvPr id="264" name="Freeform 30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5" name="Freeform 30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6" name="Freeform 31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67" name="Freeform 311"/>
              <p:cNvSpPr>
                <a:spLocks/>
              </p:cNvSpPr>
              <p:nvPr/>
            </p:nvSpPr>
            <p:spPr bwMode="auto">
              <a:xfrm flipH="1" flipV="1">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68" name="Group 312"/>
            <p:cNvGrpSpPr>
              <a:grpSpLocks/>
            </p:cNvGrpSpPr>
            <p:nvPr/>
          </p:nvGrpSpPr>
          <p:grpSpPr bwMode="auto">
            <a:xfrm rot="2888698" flipH="1" flipV="1">
              <a:off x="6429990" y="2737245"/>
              <a:ext cx="279400" cy="203200"/>
              <a:chOff x="2947" y="1568"/>
              <a:chExt cx="1416" cy="1176"/>
            </a:xfrm>
          </p:grpSpPr>
          <p:sp>
            <p:nvSpPr>
              <p:cNvPr id="269" name="Freeform 31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70" name="Freeform 31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71" name="Freeform 31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272" name="Freeform 31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sp>
          <p:nvSpPr>
            <p:cNvPr id="273" name="TextBox 272"/>
            <p:cNvSpPr txBox="1"/>
            <p:nvPr/>
          </p:nvSpPr>
          <p:spPr>
            <a:xfrm>
              <a:off x="6122939" y="2595561"/>
              <a:ext cx="258246" cy="369332"/>
            </a:xfrm>
            <a:prstGeom prst="rect">
              <a:avLst/>
            </a:prstGeom>
            <a:noFill/>
          </p:spPr>
          <p:txBody>
            <a:bodyPr wrap="square" rtlCol="0">
              <a:spAutoFit/>
            </a:bodyPr>
            <a:lstStyle/>
            <a:p>
              <a:r>
                <a:rPr lang="en-US" b="1" dirty="0">
                  <a:solidFill>
                    <a:schemeClr val="accent4"/>
                  </a:solidFill>
                </a:rPr>
                <a:t>+</a:t>
              </a:r>
            </a:p>
          </p:txBody>
        </p:sp>
        <p:sp>
          <p:nvSpPr>
            <p:cNvPr id="274" name="TextBox 273"/>
            <p:cNvSpPr txBox="1"/>
            <p:nvPr/>
          </p:nvSpPr>
          <p:spPr>
            <a:xfrm>
              <a:off x="6046631" y="2977533"/>
              <a:ext cx="258246" cy="369332"/>
            </a:xfrm>
            <a:prstGeom prst="rect">
              <a:avLst/>
            </a:prstGeom>
            <a:noFill/>
          </p:spPr>
          <p:txBody>
            <a:bodyPr wrap="square" rtlCol="0">
              <a:spAutoFit/>
            </a:bodyPr>
            <a:lstStyle/>
            <a:p>
              <a:r>
                <a:rPr lang="en-US" b="1" dirty="0">
                  <a:solidFill>
                    <a:schemeClr val="accent4"/>
                  </a:solidFill>
                </a:rPr>
                <a:t>+</a:t>
              </a:r>
            </a:p>
          </p:txBody>
        </p:sp>
        <p:sp>
          <p:nvSpPr>
            <p:cNvPr id="275" name="TextBox 274"/>
            <p:cNvSpPr txBox="1"/>
            <p:nvPr/>
          </p:nvSpPr>
          <p:spPr>
            <a:xfrm>
              <a:off x="6702584" y="2697745"/>
              <a:ext cx="258246" cy="369332"/>
            </a:xfrm>
            <a:prstGeom prst="rect">
              <a:avLst/>
            </a:prstGeom>
            <a:noFill/>
          </p:spPr>
          <p:txBody>
            <a:bodyPr wrap="square" rtlCol="0">
              <a:spAutoFit/>
            </a:bodyPr>
            <a:lstStyle/>
            <a:p>
              <a:r>
                <a:rPr lang="en-US" b="1" dirty="0">
                  <a:solidFill>
                    <a:schemeClr val="accent4"/>
                  </a:solidFill>
                </a:rPr>
                <a:t>+</a:t>
              </a:r>
            </a:p>
          </p:txBody>
        </p:sp>
        <p:sp>
          <p:nvSpPr>
            <p:cNvPr id="276" name="TextBox 275"/>
            <p:cNvSpPr txBox="1"/>
            <p:nvPr/>
          </p:nvSpPr>
          <p:spPr>
            <a:xfrm>
              <a:off x="6520321" y="2410895"/>
              <a:ext cx="258246" cy="369332"/>
            </a:xfrm>
            <a:prstGeom prst="rect">
              <a:avLst/>
            </a:prstGeom>
            <a:noFill/>
          </p:spPr>
          <p:txBody>
            <a:bodyPr wrap="square" rtlCol="0">
              <a:spAutoFit/>
            </a:bodyPr>
            <a:lstStyle/>
            <a:p>
              <a:r>
                <a:rPr lang="en-US" b="1" dirty="0">
                  <a:solidFill>
                    <a:schemeClr val="accent4"/>
                  </a:solidFill>
                </a:rPr>
                <a:t>+</a:t>
              </a:r>
            </a:p>
          </p:txBody>
        </p:sp>
        <p:sp>
          <p:nvSpPr>
            <p:cNvPr id="277" name="TextBox 276"/>
            <p:cNvSpPr txBox="1"/>
            <p:nvPr/>
          </p:nvSpPr>
          <p:spPr>
            <a:xfrm>
              <a:off x="6559451" y="3017599"/>
              <a:ext cx="258246" cy="369332"/>
            </a:xfrm>
            <a:prstGeom prst="rect">
              <a:avLst/>
            </a:prstGeom>
            <a:noFill/>
          </p:spPr>
          <p:txBody>
            <a:bodyPr wrap="square" rtlCol="0">
              <a:spAutoFit/>
            </a:bodyPr>
            <a:lstStyle/>
            <a:p>
              <a:r>
                <a:rPr lang="en-US" b="1" dirty="0">
                  <a:solidFill>
                    <a:schemeClr val="accent4"/>
                  </a:solidFill>
                </a:rPr>
                <a:t>+</a:t>
              </a:r>
            </a:p>
          </p:txBody>
        </p:sp>
      </p:grpSp>
      <p:grpSp>
        <p:nvGrpSpPr>
          <p:cNvPr id="370" name="Group 369"/>
          <p:cNvGrpSpPr/>
          <p:nvPr/>
        </p:nvGrpSpPr>
        <p:grpSpPr>
          <a:xfrm>
            <a:off x="6280543" y="2114105"/>
            <a:ext cx="1652652" cy="1173486"/>
            <a:chOff x="6126137" y="1985515"/>
            <a:chExt cx="1806575" cy="1404937"/>
          </a:xfrm>
        </p:grpSpPr>
        <p:sp>
          <p:nvSpPr>
            <p:cNvPr id="297" name="AutoShape 4"/>
            <p:cNvSpPr>
              <a:spLocks noChangeArrowheads="1"/>
            </p:cNvSpPr>
            <p:nvPr/>
          </p:nvSpPr>
          <p:spPr bwMode="auto">
            <a:xfrm>
              <a:off x="6202337" y="2808537"/>
              <a:ext cx="1387695" cy="281878"/>
            </a:xfrm>
            <a:prstGeom prst="octagon">
              <a:avLst>
                <a:gd name="adj" fmla="val 50000"/>
              </a:avLst>
            </a:prstGeom>
            <a:solidFill>
              <a:schemeClr val="accent2"/>
            </a:solidFill>
            <a:ln w="12700" algn="ctr">
              <a:solidFill>
                <a:schemeClr val="tx2"/>
              </a:solidFill>
              <a:miter lim="800000"/>
              <a:headEnd type="none" w="lg" len="med"/>
              <a:tailEnd type="none" w="lg" len="med"/>
            </a:ln>
          </p:spPr>
          <p:txBody>
            <a:bodyPr anchor="ctr">
              <a:spAutoFit/>
            </a:bodyPr>
            <a:lstStyle/>
            <a:p>
              <a:endParaRPr lang="en-US"/>
            </a:p>
          </p:txBody>
        </p:sp>
        <p:sp>
          <p:nvSpPr>
            <p:cNvPr id="298" name="AutoShape 5"/>
            <p:cNvSpPr>
              <a:spLocks noChangeArrowheads="1"/>
            </p:cNvSpPr>
            <p:nvPr/>
          </p:nvSpPr>
          <p:spPr bwMode="auto">
            <a:xfrm>
              <a:off x="6295889" y="2504976"/>
              <a:ext cx="1387695" cy="281878"/>
            </a:xfrm>
            <a:prstGeom prst="octagon">
              <a:avLst>
                <a:gd name="adj" fmla="val 50000"/>
              </a:avLst>
            </a:prstGeom>
            <a:solidFill>
              <a:schemeClr val="accent2"/>
            </a:solidFill>
            <a:ln w="12700" algn="ctr">
              <a:solidFill>
                <a:schemeClr val="tx2"/>
              </a:solidFill>
              <a:miter lim="800000"/>
              <a:headEnd type="none" w="lg" len="med"/>
              <a:tailEnd type="none" w="lg" len="med"/>
            </a:ln>
          </p:spPr>
          <p:txBody>
            <a:bodyPr anchor="ctr">
              <a:spAutoFit/>
            </a:bodyPr>
            <a:lstStyle/>
            <a:p>
              <a:endParaRPr lang="en-US"/>
            </a:p>
          </p:txBody>
        </p:sp>
        <p:sp>
          <p:nvSpPr>
            <p:cNvPr id="299" name="AutoShape 6"/>
            <p:cNvSpPr>
              <a:spLocks noChangeArrowheads="1"/>
            </p:cNvSpPr>
            <p:nvPr/>
          </p:nvSpPr>
          <p:spPr bwMode="auto">
            <a:xfrm>
              <a:off x="6389442" y="2201415"/>
              <a:ext cx="1387695" cy="281878"/>
            </a:xfrm>
            <a:prstGeom prst="octagon">
              <a:avLst>
                <a:gd name="adj" fmla="val 50000"/>
              </a:avLst>
            </a:prstGeom>
            <a:solidFill>
              <a:schemeClr val="accent2"/>
            </a:solidFill>
            <a:ln w="12700" algn="ctr">
              <a:solidFill>
                <a:schemeClr val="tx2"/>
              </a:solidFill>
              <a:miter lim="800000"/>
              <a:headEnd type="none" w="lg" len="med"/>
              <a:tailEnd type="none" w="lg" len="med"/>
            </a:ln>
          </p:spPr>
          <p:txBody>
            <a:bodyPr anchor="ctr">
              <a:spAutoFit/>
            </a:bodyPr>
            <a:lstStyle/>
            <a:p>
              <a:endParaRPr lang="en-US"/>
            </a:p>
          </p:txBody>
        </p:sp>
        <p:grpSp>
          <p:nvGrpSpPr>
            <p:cNvPr id="300" name="Group 17"/>
            <p:cNvGrpSpPr>
              <a:grpSpLocks/>
            </p:cNvGrpSpPr>
            <p:nvPr/>
          </p:nvGrpSpPr>
          <p:grpSpPr bwMode="auto">
            <a:xfrm rot="-10037302">
              <a:off x="6892900" y="1985515"/>
              <a:ext cx="279400" cy="203200"/>
              <a:chOff x="2947" y="1568"/>
              <a:chExt cx="1416" cy="1176"/>
            </a:xfrm>
          </p:grpSpPr>
          <p:sp>
            <p:nvSpPr>
              <p:cNvPr id="301" name="Freeform 1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2" name="Freeform 1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3" name="Freeform 2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4" name="Freeform 2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05" name="Group 37"/>
            <p:cNvGrpSpPr>
              <a:grpSpLocks/>
            </p:cNvGrpSpPr>
            <p:nvPr/>
          </p:nvGrpSpPr>
          <p:grpSpPr bwMode="auto">
            <a:xfrm rot="-5400000" flipH="1" flipV="1">
              <a:off x="6327750" y="3069777"/>
              <a:ext cx="279400" cy="203200"/>
              <a:chOff x="2947" y="1568"/>
              <a:chExt cx="1416" cy="1176"/>
            </a:xfrm>
          </p:grpSpPr>
          <p:sp>
            <p:nvSpPr>
              <p:cNvPr id="306" name="Freeform 3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7" name="Freeform 3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8" name="Freeform 4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09" name="Freeform 4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10" name="Group 52"/>
            <p:cNvGrpSpPr>
              <a:grpSpLocks/>
            </p:cNvGrpSpPr>
            <p:nvPr/>
          </p:nvGrpSpPr>
          <p:grpSpPr bwMode="auto">
            <a:xfrm rot="-1243694" flipH="1" flipV="1">
              <a:off x="6305525" y="3187252"/>
              <a:ext cx="279400" cy="203200"/>
              <a:chOff x="2947" y="1568"/>
              <a:chExt cx="1416" cy="1176"/>
            </a:xfrm>
          </p:grpSpPr>
          <p:sp>
            <p:nvSpPr>
              <p:cNvPr id="311" name="Freeform 5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2" name="Freeform 5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3" name="Freeform 5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4" name="Freeform 5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15" name="Group 57"/>
            <p:cNvGrpSpPr>
              <a:grpSpLocks/>
            </p:cNvGrpSpPr>
            <p:nvPr/>
          </p:nvGrpSpPr>
          <p:grpSpPr bwMode="auto">
            <a:xfrm rot="2757244" flipH="1" flipV="1">
              <a:off x="6513681" y="3049748"/>
              <a:ext cx="279400" cy="203200"/>
              <a:chOff x="2947" y="1568"/>
              <a:chExt cx="1416" cy="1176"/>
            </a:xfrm>
          </p:grpSpPr>
          <p:sp>
            <p:nvSpPr>
              <p:cNvPr id="316" name="Freeform 5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7" name="Freeform 5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8" name="Freeform 6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19" name="Freeform 6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20" name="Group 62"/>
            <p:cNvGrpSpPr>
              <a:grpSpLocks/>
            </p:cNvGrpSpPr>
            <p:nvPr/>
          </p:nvGrpSpPr>
          <p:grpSpPr bwMode="auto">
            <a:xfrm rot="-6664929" flipH="1" flipV="1">
              <a:off x="7154837" y="3107877"/>
              <a:ext cx="279400" cy="203200"/>
              <a:chOff x="2947" y="1568"/>
              <a:chExt cx="1416" cy="1176"/>
            </a:xfrm>
          </p:grpSpPr>
          <p:sp>
            <p:nvSpPr>
              <p:cNvPr id="321" name="Freeform 6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2" name="Freeform 6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3" name="Freeform 6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4" name="Freeform 6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25" name="Group 77"/>
            <p:cNvGrpSpPr>
              <a:grpSpLocks/>
            </p:cNvGrpSpPr>
            <p:nvPr/>
          </p:nvGrpSpPr>
          <p:grpSpPr bwMode="auto">
            <a:xfrm rot="1941908" flipH="1" flipV="1">
              <a:off x="6153125" y="2612577"/>
              <a:ext cx="279400" cy="203200"/>
              <a:chOff x="2947" y="1568"/>
              <a:chExt cx="1416" cy="1176"/>
            </a:xfrm>
          </p:grpSpPr>
          <p:sp>
            <p:nvSpPr>
              <p:cNvPr id="326" name="Freeform 7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7" name="Freeform 7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8" name="Freeform 8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29" name="Freeform 8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30" name="Group 87"/>
            <p:cNvGrpSpPr>
              <a:grpSpLocks/>
            </p:cNvGrpSpPr>
            <p:nvPr/>
          </p:nvGrpSpPr>
          <p:grpSpPr bwMode="auto">
            <a:xfrm rot="-1463546" flipH="1" flipV="1">
              <a:off x="6242025" y="2333177"/>
              <a:ext cx="279400" cy="203200"/>
              <a:chOff x="2947" y="1568"/>
              <a:chExt cx="1416" cy="1176"/>
            </a:xfrm>
          </p:grpSpPr>
          <p:sp>
            <p:nvSpPr>
              <p:cNvPr id="331" name="Freeform 8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2" name="Freeform 8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3" name="Freeform 9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4" name="Freeform 9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35" name="Group 97"/>
            <p:cNvGrpSpPr>
              <a:grpSpLocks/>
            </p:cNvGrpSpPr>
            <p:nvPr/>
          </p:nvGrpSpPr>
          <p:grpSpPr bwMode="auto">
            <a:xfrm rot="15020791" flipV="1">
              <a:off x="6088037" y="2993577"/>
              <a:ext cx="279400" cy="203200"/>
              <a:chOff x="2947" y="1568"/>
              <a:chExt cx="1416" cy="1176"/>
            </a:xfrm>
          </p:grpSpPr>
          <p:sp>
            <p:nvSpPr>
              <p:cNvPr id="336" name="Freeform 9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7" name="Freeform 9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8" name="Freeform 10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39" name="Freeform 10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40" name="Group 102"/>
            <p:cNvGrpSpPr>
              <a:grpSpLocks/>
            </p:cNvGrpSpPr>
            <p:nvPr/>
          </p:nvGrpSpPr>
          <p:grpSpPr bwMode="auto">
            <a:xfrm rot="1941908" flipH="1" flipV="1">
              <a:off x="6357912" y="1993452"/>
              <a:ext cx="279400" cy="203200"/>
              <a:chOff x="2947" y="1568"/>
              <a:chExt cx="1416" cy="1176"/>
            </a:xfrm>
          </p:grpSpPr>
          <p:sp>
            <p:nvSpPr>
              <p:cNvPr id="341" name="Freeform 10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2" name="Freeform 10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3" name="Freeform 10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4" name="Freeform 10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45" name="Group 107"/>
            <p:cNvGrpSpPr>
              <a:grpSpLocks/>
            </p:cNvGrpSpPr>
            <p:nvPr/>
          </p:nvGrpSpPr>
          <p:grpSpPr bwMode="auto">
            <a:xfrm rot="2888698">
              <a:off x="7623150" y="2123627"/>
              <a:ext cx="279400" cy="203200"/>
              <a:chOff x="2947" y="1568"/>
              <a:chExt cx="1416" cy="1176"/>
            </a:xfrm>
          </p:grpSpPr>
          <p:sp>
            <p:nvSpPr>
              <p:cNvPr id="346" name="Freeform 10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7" name="Freeform 10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8" name="Freeform 11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9" name="Freeform 11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50" name="Group 112"/>
            <p:cNvGrpSpPr>
              <a:grpSpLocks/>
            </p:cNvGrpSpPr>
            <p:nvPr/>
          </p:nvGrpSpPr>
          <p:grpSpPr bwMode="auto">
            <a:xfrm rot="1941908" flipH="1" flipV="1">
              <a:off x="7653312" y="2307777"/>
              <a:ext cx="279400" cy="203200"/>
              <a:chOff x="2947" y="1568"/>
              <a:chExt cx="1416" cy="1176"/>
            </a:xfrm>
          </p:grpSpPr>
          <p:sp>
            <p:nvSpPr>
              <p:cNvPr id="351" name="Freeform 11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2" name="Freeform 11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3" name="Freeform 11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4" name="Freeform 11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55" name="Group 122"/>
            <p:cNvGrpSpPr>
              <a:grpSpLocks/>
            </p:cNvGrpSpPr>
            <p:nvPr/>
          </p:nvGrpSpPr>
          <p:grpSpPr bwMode="auto">
            <a:xfrm rot="1941908" flipH="1" flipV="1">
              <a:off x="7629500" y="2555427"/>
              <a:ext cx="279400" cy="203200"/>
              <a:chOff x="2947" y="1568"/>
              <a:chExt cx="1416" cy="1176"/>
            </a:xfrm>
          </p:grpSpPr>
          <p:sp>
            <p:nvSpPr>
              <p:cNvPr id="356" name="Freeform 12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7" name="Freeform 12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8" name="Freeform 12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9" name="Freeform 12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60" name="Group 127"/>
            <p:cNvGrpSpPr>
              <a:grpSpLocks/>
            </p:cNvGrpSpPr>
            <p:nvPr/>
          </p:nvGrpSpPr>
          <p:grpSpPr bwMode="auto">
            <a:xfrm rot="-6732093" flipH="1" flipV="1">
              <a:off x="7450112" y="2771327"/>
              <a:ext cx="279400" cy="203200"/>
              <a:chOff x="2947" y="1568"/>
              <a:chExt cx="1416" cy="1176"/>
            </a:xfrm>
          </p:grpSpPr>
          <p:sp>
            <p:nvSpPr>
              <p:cNvPr id="361" name="Freeform 12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2" name="Freeform 12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3" name="Freeform 13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4" name="Freeform 13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365" name="Group 137"/>
            <p:cNvGrpSpPr>
              <a:grpSpLocks/>
            </p:cNvGrpSpPr>
            <p:nvPr/>
          </p:nvGrpSpPr>
          <p:grpSpPr bwMode="auto">
            <a:xfrm rot="6162698" flipH="1" flipV="1">
              <a:off x="7335812" y="3071365"/>
              <a:ext cx="279400" cy="203200"/>
              <a:chOff x="2947" y="1568"/>
              <a:chExt cx="1416" cy="1176"/>
            </a:xfrm>
          </p:grpSpPr>
          <p:sp>
            <p:nvSpPr>
              <p:cNvPr id="366" name="Freeform 13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7" name="Freeform 13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8" name="Freeform 14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9" name="Freeform 14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spTree>
    <p:extLst>
      <p:ext uri="{BB962C8B-B14F-4D97-AF65-F5344CB8AC3E}">
        <p14:creationId xmlns:p14="http://schemas.microsoft.com/office/powerpoint/2010/main" val="259686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1507" name="Text Box 5"/>
          <p:cNvSpPr txBox="1">
            <a:spLocks noChangeArrowheads="1"/>
          </p:cNvSpPr>
          <p:nvPr/>
        </p:nvSpPr>
        <p:spPr bwMode="auto">
          <a:xfrm>
            <a:off x="2363787" y="2756508"/>
            <a:ext cx="4416425" cy="1344984"/>
          </a:xfrm>
          <a:prstGeom prst="rect">
            <a:avLst/>
          </a:prstGeom>
          <a:solidFill>
            <a:schemeClr val="accent4">
              <a:alpha val="61000"/>
            </a:schemeClr>
          </a:solidFill>
          <a:ln w="9525">
            <a:noFill/>
            <a:miter lim="800000"/>
            <a:headEnd/>
            <a:tailEnd/>
          </a:ln>
        </p:spPr>
        <p:txBody>
          <a:bodyPr lIns="0" tIns="0" rIns="0" bIns="0">
            <a:spAutoFit/>
          </a:bodyPr>
          <a:lstStyle/>
          <a:p>
            <a:pPr algn="ctr">
              <a:lnSpc>
                <a:spcPct val="95000"/>
              </a:lnSpc>
            </a:pPr>
            <a:r>
              <a:rPr lang="en-US" sz="3600" dirty="0" err="1">
                <a:solidFill>
                  <a:srgbClr val="000000"/>
                </a:solidFill>
              </a:rPr>
              <a:t>FReTA</a:t>
            </a:r>
            <a:r>
              <a:rPr lang="en-US" sz="3600" dirty="0">
                <a:solidFill>
                  <a:srgbClr val="000000"/>
                </a:solidFill>
              </a:rPr>
              <a:t> Experimental Setup</a:t>
            </a:r>
            <a:r>
              <a:rPr lang="en-US" sz="2600" dirty="0">
                <a:solidFill>
                  <a:srgbClr val="000000"/>
                </a:solidFill>
              </a:rPr>
              <a:t>:</a:t>
            </a:r>
            <a:br>
              <a:rPr lang="en-US" sz="2600" dirty="0">
                <a:solidFill>
                  <a:srgbClr val="000000"/>
                </a:solidFill>
              </a:rPr>
            </a:br>
            <a:r>
              <a:rPr lang="en-US" sz="2000" dirty="0" smtClean="0">
                <a:solidFill>
                  <a:srgbClr val="000000"/>
                </a:solidFill>
              </a:rPr>
              <a:t>Used </a:t>
            </a:r>
            <a:r>
              <a:rPr lang="en-US" sz="2000" dirty="0">
                <a:solidFill>
                  <a:srgbClr val="000000"/>
                </a:solidFill>
              </a:rPr>
              <a:t>to </a:t>
            </a:r>
            <a:r>
              <a:rPr lang="en-US" sz="2000" dirty="0" smtClean="0">
                <a:solidFill>
                  <a:srgbClr val="000000"/>
                </a:solidFill>
              </a:rPr>
              <a:t>analyze </a:t>
            </a:r>
            <a:r>
              <a:rPr lang="en-US" sz="2000" dirty="0">
                <a:solidFill>
                  <a:srgbClr val="000000"/>
                </a:solidFill>
              </a:rPr>
              <a:t>f</a:t>
            </a:r>
            <a:r>
              <a:rPr lang="en-US" sz="2000" dirty="0" smtClean="0">
                <a:solidFill>
                  <a:srgbClr val="000000"/>
                </a:solidFill>
              </a:rPr>
              <a:t>locculation </a:t>
            </a:r>
            <a:endParaRPr lang="en-US" sz="2000" dirty="0">
              <a:solidFill>
                <a:srgbClr val="000000"/>
              </a:solidFill>
            </a:endParaRPr>
          </a:p>
        </p:txBody>
      </p:sp>
    </p:spTree>
    <p:extLst>
      <p:ext uri="{BB962C8B-B14F-4D97-AF65-F5344CB8AC3E}">
        <p14:creationId xmlns:p14="http://schemas.microsoft.com/office/powerpoint/2010/main" val="1256785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2531" name="Text Box 5"/>
          <p:cNvSpPr txBox="1">
            <a:spLocks noChangeArrowheads="1"/>
          </p:cNvSpPr>
          <p:nvPr/>
        </p:nvSpPr>
        <p:spPr bwMode="auto">
          <a:xfrm>
            <a:off x="7888288" y="5075238"/>
            <a:ext cx="1216025" cy="528637"/>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Raw Water Bucket</a:t>
            </a:r>
          </a:p>
        </p:txBody>
      </p:sp>
      <p:pic>
        <p:nvPicPr>
          <p:cNvPr id="22532" name="Picture 6"/>
          <p:cNvPicPr>
            <a:picLocks noChangeAspect="1" noChangeArrowheads="1"/>
          </p:cNvPicPr>
          <p:nvPr/>
        </p:nvPicPr>
        <p:blipFill>
          <a:blip r:embed="rId4" cstate="print"/>
          <a:srcRect/>
          <a:stretch>
            <a:fillRect/>
          </a:stretch>
        </p:blipFill>
        <p:spPr bwMode="auto">
          <a:xfrm>
            <a:off x="7305675" y="4943475"/>
            <a:ext cx="554038" cy="334963"/>
          </a:xfrm>
          <a:prstGeom prst="rect">
            <a:avLst/>
          </a:prstGeom>
          <a:noFill/>
          <a:ln w="9525">
            <a:noFill/>
            <a:miter lim="800000"/>
            <a:headEnd/>
            <a:tailEnd/>
          </a:ln>
        </p:spPr>
      </p:pic>
      <p:sp>
        <p:nvSpPr>
          <p:cNvPr id="22533" name="Text Box 7"/>
          <p:cNvSpPr txBox="1">
            <a:spLocks noChangeArrowheads="1"/>
          </p:cNvSpPr>
          <p:nvPr/>
        </p:nvSpPr>
        <p:spPr bwMode="auto">
          <a:xfrm>
            <a:off x="7888288" y="1036638"/>
            <a:ext cx="1368425" cy="527050"/>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Clay Stock Bucket</a:t>
            </a:r>
          </a:p>
        </p:txBody>
      </p:sp>
      <p:pic>
        <p:nvPicPr>
          <p:cNvPr id="22534" name="Picture 8"/>
          <p:cNvPicPr>
            <a:picLocks noChangeAspect="1" noChangeArrowheads="1"/>
          </p:cNvPicPr>
          <p:nvPr/>
        </p:nvPicPr>
        <p:blipFill>
          <a:blip r:embed="rId5" cstate="print"/>
          <a:srcRect/>
          <a:stretch>
            <a:fillRect/>
          </a:stretch>
        </p:blipFill>
        <p:spPr bwMode="auto">
          <a:xfrm>
            <a:off x="7380288" y="1276350"/>
            <a:ext cx="555625" cy="333375"/>
          </a:xfrm>
          <a:prstGeom prst="rect">
            <a:avLst/>
          </a:prstGeom>
          <a:noFill/>
          <a:ln w="9525">
            <a:noFill/>
            <a:miter lim="800000"/>
            <a:headEnd/>
            <a:tailEnd/>
          </a:ln>
        </p:spPr>
      </p:pic>
      <p:sp>
        <p:nvSpPr>
          <p:cNvPr id="13" name="Right Arrow 12"/>
          <p:cNvSpPr/>
          <p:nvPr/>
        </p:nvSpPr>
        <p:spPr>
          <a:xfrm rot="10800000">
            <a:off x="4152900" y="4752975"/>
            <a:ext cx="838200" cy="380999"/>
          </a:xfrm>
          <a:prstGeom prst="rightArrow">
            <a:avLst/>
          </a:prstGeom>
          <a:solidFill>
            <a:schemeClr val="accent1"/>
          </a:soli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4" name="Right Arrow 13"/>
          <p:cNvSpPr/>
          <p:nvPr/>
        </p:nvSpPr>
        <p:spPr>
          <a:xfrm rot="5400000">
            <a:off x="6172200" y="1981200"/>
            <a:ext cx="838200" cy="380999"/>
          </a:xfrm>
          <a:prstGeom prst="rightArrow">
            <a:avLst/>
          </a:prstGeom>
          <a:solidFill>
            <a:schemeClr val="accent1"/>
          </a:soli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15" name="Right Arrow 14"/>
          <p:cNvSpPr/>
          <p:nvPr/>
        </p:nvSpPr>
        <p:spPr>
          <a:xfrm rot="16200000">
            <a:off x="2743201" y="2971802"/>
            <a:ext cx="838200" cy="380999"/>
          </a:xfrm>
          <a:prstGeom prst="rightArrow">
            <a:avLst/>
          </a:prstGeom>
          <a:solidFill>
            <a:schemeClr val="accent1"/>
          </a:soli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944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4579" name="Text Box 5"/>
          <p:cNvSpPr txBox="1">
            <a:spLocks noChangeArrowheads="1"/>
          </p:cNvSpPr>
          <p:nvPr/>
        </p:nvSpPr>
        <p:spPr bwMode="auto">
          <a:xfrm>
            <a:off x="1182688" y="350838"/>
            <a:ext cx="2816225" cy="352425"/>
          </a:xfrm>
          <a:prstGeom prst="rect">
            <a:avLst/>
          </a:prstGeom>
          <a:solidFill>
            <a:schemeClr val="accent4">
              <a:alpha val="61000"/>
            </a:schemeClr>
          </a:solidFill>
          <a:ln w="9525">
            <a:noFill/>
            <a:miter lim="800000"/>
            <a:headEnd/>
            <a:tailEnd/>
          </a:ln>
        </p:spPr>
        <p:txBody>
          <a:bodyPr lIns="0" tIns="0" rIns="0" bIns="0">
            <a:spAutoFit/>
          </a:bodyPr>
          <a:lstStyle/>
          <a:p>
            <a:pPr>
              <a:lnSpc>
                <a:spcPct val="95000"/>
              </a:lnSpc>
            </a:pPr>
            <a:r>
              <a:rPr lang="en-US" sz="2400" b="1" dirty="0">
                <a:solidFill>
                  <a:srgbClr val="FFFFFF"/>
                </a:solidFill>
              </a:rPr>
              <a:t>Tube Flocculator</a:t>
            </a:r>
          </a:p>
        </p:txBody>
      </p:sp>
    </p:spTree>
    <p:extLst>
      <p:ext uri="{BB962C8B-B14F-4D97-AF65-F5344CB8AC3E}">
        <p14:creationId xmlns:p14="http://schemas.microsoft.com/office/powerpoint/2010/main" val="289528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rotWithShape="1">
          <a:blip r:embed="rId3" cstate="print"/>
          <a:srcRect l="16254" r="35348"/>
          <a:stretch/>
        </p:blipFill>
        <p:spPr bwMode="auto">
          <a:xfrm>
            <a:off x="2895600" y="293688"/>
            <a:ext cx="2268828" cy="6259512"/>
          </a:xfrm>
          <a:prstGeom prst="rect">
            <a:avLst/>
          </a:prstGeom>
          <a:noFill/>
          <a:ln w="9525">
            <a:noFill/>
            <a:miter lim="800000"/>
            <a:headEnd/>
            <a:tailEnd/>
          </a:ln>
        </p:spPr>
      </p:pic>
      <p:sp>
        <p:nvSpPr>
          <p:cNvPr id="25603" name="Text Box 5"/>
          <p:cNvSpPr txBox="1">
            <a:spLocks noChangeArrowheads="1"/>
          </p:cNvSpPr>
          <p:nvPr/>
        </p:nvSpPr>
        <p:spPr bwMode="auto">
          <a:xfrm>
            <a:off x="573088" y="654050"/>
            <a:ext cx="1444625" cy="265113"/>
          </a:xfrm>
          <a:prstGeom prst="rect">
            <a:avLst/>
          </a:prstGeom>
          <a:noFill/>
          <a:ln w="9525">
            <a:noFill/>
            <a:miter lim="800000"/>
            <a:headEnd/>
            <a:tailEnd/>
          </a:ln>
        </p:spPr>
        <p:txBody>
          <a:bodyPr lIns="0" tIns="0" rIns="0" bIns="0">
            <a:spAutoFit/>
          </a:bodyPr>
          <a:lstStyle/>
          <a:p>
            <a:pPr algn="ctr">
              <a:lnSpc>
                <a:spcPct val="95000"/>
              </a:lnSpc>
            </a:pPr>
            <a:r>
              <a:rPr lang="en-US" b="1">
                <a:solidFill>
                  <a:srgbClr val="000000"/>
                </a:solidFill>
              </a:rPr>
              <a:t>Ball Valve</a:t>
            </a:r>
          </a:p>
        </p:txBody>
      </p:sp>
      <p:sp>
        <p:nvSpPr>
          <p:cNvPr id="25605" name="Text Box 7"/>
          <p:cNvSpPr txBox="1">
            <a:spLocks noChangeArrowheads="1"/>
          </p:cNvSpPr>
          <p:nvPr/>
        </p:nvSpPr>
        <p:spPr bwMode="auto">
          <a:xfrm>
            <a:off x="6594475" y="3703638"/>
            <a:ext cx="2052638" cy="528637"/>
          </a:xfrm>
          <a:prstGeom prst="rect">
            <a:avLst/>
          </a:prstGeom>
          <a:noFill/>
          <a:ln w="9525">
            <a:noFill/>
            <a:miter lim="800000"/>
            <a:headEnd/>
            <a:tailEnd/>
          </a:ln>
        </p:spPr>
        <p:txBody>
          <a:bodyPr lIns="0" tIns="0" rIns="0" bIns="0">
            <a:spAutoFit/>
          </a:bodyPr>
          <a:lstStyle/>
          <a:p>
            <a:pPr algn="ctr">
              <a:lnSpc>
                <a:spcPct val="95000"/>
              </a:lnSpc>
            </a:pPr>
            <a:r>
              <a:rPr lang="en-US" b="1" dirty="0">
                <a:solidFill>
                  <a:srgbClr val="000000"/>
                </a:solidFill>
              </a:rPr>
              <a:t>Effluent </a:t>
            </a:r>
            <a:r>
              <a:rPr lang="en-US" b="1" dirty="0" err="1">
                <a:solidFill>
                  <a:srgbClr val="000000"/>
                </a:solidFill>
              </a:rPr>
              <a:t>Turbidimeter</a:t>
            </a:r>
            <a:endParaRPr lang="en-US" b="1" dirty="0">
              <a:solidFill>
                <a:srgbClr val="000000"/>
              </a:solidFill>
            </a:endParaRPr>
          </a:p>
        </p:txBody>
      </p:sp>
      <p:sp>
        <p:nvSpPr>
          <p:cNvPr id="25607" name="Text Box 9"/>
          <p:cNvSpPr txBox="1">
            <a:spLocks noChangeArrowheads="1"/>
          </p:cNvSpPr>
          <p:nvPr/>
        </p:nvSpPr>
        <p:spPr bwMode="auto">
          <a:xfrm>
            <a:off x="496888" y="5226050"/>
            <a:ext cx="1597025" cy="528638"/>
          </a:xfrm>
          <a:prstGeom prst="rect">
            <a:avLst/>
          </a:prstGeom>
          <a:noFill/>
          <a:ln w="9525">
            <a:noFill/>
            <a:miter lim="800000"/>
            <a:headEnd/>
            <a:tailEnd/>
          </a:ln>
        </p:spPr>
        <p:txBody>
          <a:bodyPr lIns="0" tIns="0" rIns="0" bIns="0">
            <a:spAutoFit/>
          </a:bodyPr>
          <a:lstStyle/>
          <a:p>
            <a:pPr algn="ctr">
              <a:lnSpc>
                <a:spcPct val="95000"/>
              </a:lnSpc>
            </a:pPr>
            <a:r>
              <a:rPr lang="en-US" b="1" dirty="0">
                <a:solidFill>
                  <a:srgbClr val="000000"/>
                </a:solidFill>
              </a:rPr>
              <a:t>Settling Column</a:t>
            </a:r>
          </a:p>
        </p:txBody>
      </p:sp>
      <p:sp>
        <p:nvSpPr>
          <p:cNvPr id="9" name="Down Arrow 8"/>
          <p:cNvSpPr/>
          <p:nvPr/>
        </p:nvSpPr>
        <p:spPr>
          <a:xfrm>
            <a:off x="5334000" y="2237704"/>
            <a:ext cx="381000" cy="914400"/>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3" name="Straight Arrow Connector 2"/>
          <p:cNvCxnSpPr/>
          <p:nvPr/>
        </p:nvCxnSpPr>
        <p:spPr>
          <a:xfrm>
            <a:off x="2093913" y="786606"/>
            <a:ext cx="649287" cy="43259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25605" idx="1"/>
          </p:cNvCxnSpPr>
          <p:nvPr/>
        </p:nvCxnSpPr>
        <p:spPr>
          <a:xfrm flipH="1" flipV="1">
            <a:off x="5334000" y="3967956"/>
            <a:ext cx="1260475" cy="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25607" idx="3"/>
          </p:cNvCxnSpPr>
          <p:nvPr/>
        </p:nvCxnSpPr>
        <p:spPr>
          <a:xfrm flipV="1">
            <a:off x="2093913" y="5334000"/>
            <a:ext cx="649287" cy="1563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28963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161</TotalTime>
  <Words>514</Words>
  <Application>Microsoft Office PowerPoint</Application>
  <PresentationFormat>On-screen Show (4:3)</PresentationFormat>
  <Paragraphs>99</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Civic</vt:lpstr>
      <vt:lpstr>Tube Floc Team Teach-In Fall 2010</vt:lpstr>
      <vt:lpstr>Agenda</vt:lpstr>
      <vt:lpstr>Theory on Flocculation</vt:lpstr>
      <vt:lpstr>Theory on Flocculation</vt:lpstr>
      <vt:lpstr>Flocculation Theory</vt:lpstr>
      <vt:lpstr>PowerPoint Presentation</vt:lpstr>
      <vt:lpstr>PowerPoint Presentation</vt:lpstr>
      <vt:lpstr>PowerPoint Presentation</vt:lpstr>
      <vt:lpstr>PowerPoint Presentation</vt:lpstr>
      <vt:lpstr>Data Processing in MathCAD</vt:lpstr>
      <vt:lpstr>Data Processing in MathCAD</vt:lpstr>
      <vt:lpstr>Data Processing in MathCAD</vt:lpstr>
      <vt:lpstr>Data Processing in MathCAD</vt:lpstr>
      <vt:lpstr>Data Processing in MathCAD</vt:lpstr>
      <vt:lpstr>Fall 2010 Research</vt:lpstr>
      <vt:lpstr> Role of Alum in Flocculation</vt:lpstr>
      <vt:lpstr>Experimental Design</vt:lpstr>
      <vt:lpstr>Obstacles and Progress</vt:lpstr>
      <vt:lpstr>Future Experiments</vt:lpstr>
      <vt:lpstr>Thanks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Tube Floc Team Teach-In Fall 2010</dc:title>
  <dc:creator>Karen</dc:creator>
  <cp:lastModifiedBy>Karen</cp:lastModifiedBy>
  <cp:revision>19</cp:revision>
  <dcterms:created xsi:type="dcterms:W3CDTF">2010-10-17T18:50:37Z</dcterms:created>
  <dcterms:modified xsi:type="dcterms:W3CDTF">2010-10-18T23:10:17Z</dcterms:modified>
</cp:coreProperties>
</file>