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3"/>
  </p:notesMasterIdLst>
  <p:sldIdLst>
    <p:sldId id="289" r:id="rId2"/>
    <p:sldId id="290" r:id="rId3"/>
    <p:sldId id="296" r:id="rId4"/>
    <p:sldId id="303" r:id="rId5"/>
    <p:sldId id="304" r:id="rId6"/>
    <p:sldId id="306" r:id="rId7"/>
    <p:sldId id="302" r:id="rId8"/>
    <p:sldId id="305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01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20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ridge\AguaClaraFiles\aguaclara\AguaClara%20Team%20Folders\Research%20and%20Development\LabFlocTeam\Summer%202010\Results\Results%20organized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bridge\AguaClaraFiles\aguaclara\AguaClara%20Team%20Folders\Research%20and%20Development\LabFlocTeam\Summer%202010\Results\Results%20organized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bridge\AguaClaraFiles\aguaclara\AguaClara%20Team%20Folders\Research%20and%20Development\LabFlocTeam\Summer%202010\Results\Results%20organized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bridge\AguaClaraFiles\aguaclara\AguaClara%20Team%20Folders\Research%20and%20Development\LabFlocTeam\Summer%202010\Results\Results%20organize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174658524827254"/>
          <c:y val="3.6111111111111129E-2"/>
          <c:w val="0.83537441748352903"/>
          <c:h val="0.84351851851851878"/>
        </c:manualLayout>
      </c:layout>
      <c:scatterChart>
        <c:scatterStyle val="smoothMarker"/>
        <c:ser>
          <c:idx val="0"/>
          <c:order val="0"/>
          <c:tx>
            <c:v>5 NTU (2/11/2010)</c:v>
          </c:tx>
          <c:xVal>
            <c:numRef>
              <c:f>Sheet1!$B$240:$B$248</c:f>
              <c:numCache>
                <c:formatCode>General</c:formatCode>
                <c:ptCount val="9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</c:numCache>
            </c:numRef>
          </c:xVal>
          <c:yVal>
            <c:numRef>
              <c:f>Sheet1!$C$240:$C$248</c:f>
              <c:numCache>
                <c:formatCode>General</c:formatCode>
                <c:ptCount val="9"/>
                <c:pt idx="0">
                  <c:v>4.7789999999999999</c:v>
                </c:pt>
                <c:pt idx="1">
                  <c:v>1.7580000000000002</c:v>
                </c:pt>
                <c:pt idx="2">
                  <c:v>0.99099999999999999</c:v>
                </c:pt>
                <c:pt idx="3">
                  <c:v>0.76300000000000012</c:v>
                </c:pt>
                <c:pt idx="4">
                  <c:v>0.67500000000000016</c:v>
                </c:pt>
                <c:pt idx="5">
                  <c:v>0.70600000000000007</c:v>
                </c:pt>
                <c:pt idx="6">
                  <c:v>0.63800000000000012</c:v>
                </c:pt>
                <c:pt idx="7">
                  <c:v>0.67500000000000016</c:v>
                </c:pt>
                <c:pt idx="8">
                  <c:v>0.68100000000000016</c:v>
                </c:pt>
              </c:numCache>
            </c:numRef>
          </c:yVal>
          <c:smooth val="1"/>
        </c:ser>
        <c:ser>
          <c:idx val="1"/>
          <c:order val="1"/>
          <c:tx>
            <c:v>100 NTU (7/12/2010)</c:v>
          </c:tx>
          <c:xVal>
            <c:numRef>
              <c:f>Sheet1!$E$240:$E$249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xVal>
          <c:yVal>
            <c:numRef>
              <c:f>Sheet1!$F$240:$F$249</c:f>
              <c:numCache>
                <c:formatCode>General</c:formatCode>
                <c:ptCount val="10"/>
                <c:pt idx="0">
                  <c:v>10.915000000000001</c:v>
                </c:pt>
                <c:pt idx="1">
                  <c:v>3.8859999999999997</c:v>
                </c:pt>
                <c:pt idx="2">
                  <c:v>2.6319999999999997</c:v>
                </c:pt>
                <c:pt idx="3">
                  <c:v>1.976</c:v>
                </c:pt>
                <c:pt idx="4">
                  <c:v>1.7720000000000002</c:v>
                </c:pt>
                <c:pt idx="5">
                  <c:v>1.5660000000000001</c:v>
                </c:pt>
                <c:pt idx="6">
                  <c:v>1.3340000000000001</c:v>
                </c:pt>
                <c:pt idx="7">
                  <c:v>1.3939999999999997</c:v>
                </c:pt>
                <c:pt idx="8">
                  <c:v>2.11</c:v>
                </c:pt>
                <c:pt idx="9">
                  <c:v>1.4969999999999999</c:v>
                </c:pt>
              </c:numCache>
            </c:numRef>
          </c:yVal>
          <c:smooth val="1"/>
        </c:ser>
        <c:ser>
          <c:idx val="2"/>
          <c:order val="2"/>
          <c:tx>
            <c:v>500 NTU (7/19/2010)</c:v>
          </c:tx>
          <c:xVal>
            <c:numRef>
              <c:f>Sheet1!$H$240:$H$249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xVal>
          <c:yVal>
            <c:numRef>
              <c:f>Sheet1!$I$240:$I$249</c:f>
              <c:numCache>
                <c:formatCode>General</c:formatCode>
                <c:ptCount val="10"/>
                <c:pt idx="0">
                  <c:v>15.592000000000002</c:v>
                </c:pt>
                <c:pt idx="1">
                  <c:v>7.9429999999999996</c:v>
                </c:pt>
                <c:pt idx="2">
                  <c:v>5.3119999999999994</c:v>
                </c:pt>
                <c:pt idx="3">
                  <c:v>4.3949999999999987</c:v>
                </c:pt>
                <c:pt idx="4">
                  <c:v>3.3939999999999997</c:v>
                </c:pt>
                <c:pt idx="5">
                  <c:v>3.5949999999999998</c:v>
                </c:pt>
                <c:pt idx="6">
                  <c:v>3.2629999999999999</c:v>
                </c:pt>
                <c:pt idx="7">
                  <c:v>3.2330000000000001</c:v>
                </c:pt>
                <c:pt idx="8">
                  <c:v>3.5630000000000002</c:v>
                </c:pt>
                <c:pt idx="9">
                  <c:v>3.649</c:v>
                </c:pt>
              </c:numCache>
            </c:numRef>
          </c:yVal>
          <c:smooth val="1"/>
        </c:ser>
        <c:axId val="61975936"/>
        <c:axId val="62531072"/>
      </c:scatterChart>
      <c:valAx>
        <c:axId val="619759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Alum Dose (mg/L)</a:t>
                </a:r>
              </a:p>
            </c:rich>
          </c:tx>
          <c:layout/>
        </c:title>
        <c:numFmt formatCode="General" sourceLinked="1"/>
        <c:tickLblPos val="nextTo"/>
        <c:crossAx val="62531072"/>
        <c:crossesAt val="0.1"/>
        <c:crossBetween val="midCat"/>
      </c:valAx>
      <c:valAx>
        <c:axId val="62531072"/>
        <c:scaling>
          <c:logBase val="10"/>
          <c:orientation val="minMax"/>
        </c:scaling>
        <c:axPos val="l"/>
        <c:majorGridlines/>
        <c:numFmt formatCode="General" sourceLinked="1"/>
        <c:tickLblPos val="nextTo"/>
        <c:crossAx val="6197593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42815121324120198"/>
          <c:y val="9.3729707397686449E-2"/>
          <c:w val="0.4997115937604284"/>
          <c:h val="0.20358996792067657"/>
        </c:manualLayout>
      </c:layout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0.12922918263535643"/>
          <c:y val="4.596748323126279E-2"/>
          <c:w val="0.8207618411990657"/>
          <c:h val="0.79767157577525027"/>
        </c:manualLayout>
      </c:layout>
      <c:scatterChart>
        <c:scatterStyle val="lineMarker"/>
        <c:ser>
          <c:idx val="0"/>
          <c:order val="0"/>
          <c:tx>
            <c:v>10/23/2009</c:v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pPr>
              <a:solidFill>
                <a:schemeClr val="accent3">
                  <a:lumMod val="75000"/>
                </a:schemeClr>
              </a:solidFill>
            </c:spPr>
          </c:marker>
          <c:xVal>
            <c:numRef>
              <c:f>Sheet1!$H$150:$H$158</c:f>
              <c:numCache>
                <c:formatCode>General</c:formatCode>
                <c:ptCount val="9"/>
                <c:pt idx="0">
                  <c:v>40</c:v>
                </c:pt>
                <c:pt idx="1">
                  <c:v>50</c:v>
                </c:pt>
                <c:pt idx="2">
                  <c:v>60</c:v>
                </c:pt>
                <c:pt idx="3">
                  <c:v>70</c:v>
                </c:pt>
                <c:pt idx="4">
                  <c:v>80</c:v>
                </c:pt>
                <c:pt idx="5">
                  <c:v>90</c:v>
                </c:pt>
                <c:pt idx="6">
                  <c:v>100</c:v>
                </c:pt>
                <c:pt idx="7">
                  <c:v>110</c:v>
                </c:pt>
                <c:pt idx="8">
                  <c:v>120</c:v>
                </c:pt>
              </c:numCache>
            </c:numRef>
          </c:xVal>
          <c:yVal>
            <c:numRef>
              <c:f>Sheet1!$I$150:$I$158</c:f>
              <c:numCache>
                <c:formatCode>General</c:formatCode>
                <c:ptCount val="9"/>
                <c:pt idx="0">
                  <c:v>3.5989999999999998</c:v>
                </c:pt>
                <c:pt idx="1">
                  <c:v>3.7730000000000001</c:v>
                </c:pt>
                <c:pt idx="2">
                  <c:v>3.101</c:v>
                </c:pt>
                <c:pt idx="3">
                  <c:v>2.746</c:v>
                </c:pt>
                <c:pt idx="4">
                  <c:v>2.1629999999999998</c:v>
                </c:pt>
                <c:pt idx="5">
                  <c:v>2.4099999999999997</c:v>
                </c:pt>
                <c:pt idx="6">
                  <c:v>3.2029999999999998</c:v>
                </c:pt>
                <c:pt idx="7">
                  <c:v>2.694</c:v>
                </c:pt>
                <c:pt idx="8">
                  <c:v>2.8439999999999999</c:v>
                </c:pt>
              </c:numCache>
            </c:numRef>
          </c:yVal>
        </c:ser>
        <c:ser>
          <c:idx val="1"/>
          <c:order val="1"/>
          <c:tx>
            <c:v>4/19/2010</c:v>
          </c:tx>
          <c:xVal>
            <c:numRef>
              <c:f>Sheet1!$E$150:$E$159</c:f>
              <c:numCache>
                <c:formatCode>General</c:formatCode>
                <c:ptCount val="10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</c:numCache>
            </c:numRef>
          </c:xVal>
          <c:yVal>
            <c:numRef>
              <c:f>Sheet1!$F$150:$F$159</c:f>
              <c:numCache>
                <c:formatCode>General</c:formatCode>
                <c:ptCount val="10"/>
                <c:pt idx="0">
                  <c:v>75.709000000000003</c:v>
                </c:pt>
                <c:pt idx="1">
                  <c:v>56.892000000000003</c:v>
                </c:pt>
                <c:pt idx="2">
                  <c:v>9.4670000000000005</c:v>
                </c:pt>
                <c:pt idx="3">
                  <c:v>6.0960000000000001</c:v>
                </c:pt>
                <c:pt idx="4">
                  <c:v>5.7110000000000003</c:v>
                </c:pt>
                <c:pt idx="5">
                  <c:v>6.2</c:v>
                </c:pt>
                <c:pt idx="6">
                  <c:v>5.1719999999999997</c:v>
                </c:pt>
                <c:pt idx="7">
                  <c:v>3.5509999999999997</c:v>
                </c:pt>
                <c:pt idx="8">
                  <c:v>3.4159999999999995</c:v>
                </c:pt>
                <c:pt idx="9">
                  <c:v>2.7719999999999998</c:v>
                </c:pt>
              </c:numCache>
            </c:numRef>
          </c:yVal>
        </c:ser>
        <c:ser>
          <c:idx val="4"/>
          <c:order val="2"/>
          <c:tx>
            <c:v>7/19/2010</c:v>
          </c:tx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</c:spPr>
          </c:marker>
          <c:xVal>
            <c:numRef>
              <c:f>Sheet1!$N$150:$N$159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xVal>
          <c:yVal>
            <c:numRef>
              <c:f>Sheet1!$O$150:$O$159</c:f>
              <c:numCache>
                <c:formatCode>General</c:formatCode>
                <c:ptCount val="10"/>
                <c:pt idx="0">
                  <c:v>15.592000000000002</c:v>
                </c:pt>
                <c:pt idx="1">
                  <c:v>7.9429999999999996</c:v>
                </c:pt>
                <c:pt idx="2">
                  <c:v>5.3119999999999994</c:v>
                </c:pt>
                <c:pt idx="3">
                  <c:v>4.3949999999999987</c:v>
                </c:pt>
                <c:pt idx="4">
                  <c:v>3.3939999999999997</c:v>
                </c:pt>
                <c:pt idx="5">
                  <c:v>3.5949999999999998</c:v>
                </c:pt>
                <c:pt idx="6">
                  <c:v>3.2629999999999999</c:v>
                </c:pt>
                <c:pt idx="7">
                  <c:v>3.2330000000000001</c:v>
                </c:pt>
                <c:pt idx="8">
                  <c:v>3.5630000000000002</c:v>
                </c:pt>
                <c:pt idx="9">
                  <c:v>3.649</c:v>
                </c:pt>
              </c:numCache>
            </c:numRef>
          </c:yVal>
        </c:ser>
        <c:axId val="62572416"/>
        <c:axId val="62574976"/>
      </c:scatterChart>
      <c:valAx>
        <c:axId val="6257241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Alum</a:t>
                </a:r>
                <a:r>
                  <a:rPr lang="en-US" baseline="0"/>
                  <a:t> Dose (mg/L)</a:t>
                </a:r>
                <a:endParaRPr lang="en-US"/>
              </a:p>
            </c:rich>
          </c:tx>
          <c:layout/>
        </c:title>
        <c:numFmt formatCode="General" sourceLinked="1"/>
        <c:majorTickMark val="none"/>
        <c:tickLblPos val="nextTo"/>
        <c:crossAx val="62574976"/>
        <c:crosses val="autoZero"/>
        <c:crossBetween val="midCat"/>
      </c:valAx>
      <c:valAx>
        <c:axId val="62574976"/>
        <c:scaling>
          <c:logBase val="10"/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Mean Residual Turbidity</a:t>
                </a:r>
                <a:r>
                  <a:rPr lang="en-US" baseline="0"/>
                  <a:t> (NTU)</a:t>
                </a:r>
                <a:endParaRPr lang="en-US"/>
              </a:p>
            </c:rich>
          </c:tx>
          <c:layout/>
        </c:title>
        <c:numFmt formatCode="General" sourceLinked="1"/>
        <c:majorTickMark val="none"/>
        <c:tickLblPos val="nextTo"/>
        <c:crossAx val="6257241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40685302073940499"/>
          <c:y val="0.10110868085933701"/>
          <c:w val="0.4777276825969341"/>
          <c:h val="0.20519004568873339"/>
        </c:manualLayout>
      </c:layout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0.11265507436570428"/>
          <c:y val="5.2091931313013928E-2"/>
          <c:w val="0.84510170603674561"/>
          <c:h val="0.8063791730830695"/>
        </c:manualLayout>
      </c:layout>
      <c:scatterChart>
        <c:scatterStyle val="smoothMarker"/>
        <c:ser>
          <c:idx val="0"/>
          <c:order val="0"/>
          <c:tx>
            <c:v>Length 1 (7/19/2010)</c:v>
          </c:tx>
          <c:xVal>
            <c:numRef>
              <c:f>Sheet1!$N$150:$N$159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xVal>
          <c:yVal>
            <c:numRef>
              <c:f>Sheet1!$O$150:$O$159</c:f>
              <c:numCache>
                <c:formatCode>General</c:formatCode>
                <c:ptCount val="10"/>
                <c:pt idx="0">
                  <c:v>15.592000000000002</c:v>
                </c:pt>
                <c:pt idx="1">
                  <c:v>7.9429999999999996</c:v>
                </c:pt>
                <c:pt idx="2">
                  <c:v>5.3119999999999994</c:v>
                </c:pt>
                <c:pt idx="3">
                  <c:v>4.3949999999999987</c:v>
                </c:pt>
                <c:pt idx="4">
                  <c:v>3.3939999999999997</c:v>
                </c:pt>
                <c:pt idx="5">
                  <c:v>3.5949999999999998</c:v>
                </c:pt>
                <c:pt idx="6">
                  <c:v>3.2629999999999999</c:v>
                </c:pt>
                <c:pt idx="7">
                  <c:v>3.2330000000000001</c:v>
                </c:pt>
                <c:pt idx="8">
                  <c:v>3.5630000000000002</c:v>
                </c:pt>
                <c:pt idx="9">
                  <c:v>3.649</c:v>
                </c:pt>
              </c:numCache>
            </c:numRef>
          </c:yVal>
          <c:smooth val="1"/>
        </c:ser>
        <c:ser>
          <c:idx val="3"/>
          <c:order val="1"/>
          <c:tx>
            <c:v>Length 2 (4/20/2010)</c:v>
          </c:tx>
          <c:spPr>
            <a:ln>
              <a:solidFill>
                <a:schemeClr val="accent2"/>
              </a:solidFill>
            </a:ln>
          </c:spPr>
          <c:marker>
            <c:spPr>
              <a:solidFill>
                <a:schemeClr val="accent2"/>
              </a:solidFill>
            </c:spPr>
          </c:marker>
          <c:xVal>
            <c:numRef>
              <c:f>Sheet1!$B$162:$B$172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Sheet1!$C$162:$C$172</c:f>
              <c:numCache>
                <c:formatCode>General</c:formatCode>
                <c:ptCount val="11"/>
                <c:pt idx="0">
                  <c:v>136.803</c:v>
                </c:pt>
                <c:pt idx="1">
                  <c:v>121.154</c:v>
                </c:pt>
                <c:pt idx="2">
                  <c:v>15.424000000000001</c:v>
                </c:pt>
                <c:pt idx="3">
                  <c:v>7.0410000000000004</c:v>
                </c:pt>
                <c:pt idx="4">
                  <c:v>5.7089999999999996</c:v>
                </c:pt>
                <c:pt idx="5">
                  <c:v>4.0860000000000003</c:v>
                </c:pt>
                <c:pt idx="6">
                  <c:v>3.3809999999999998</c:v>
                </c:pt>
                <c:pt idx="7">
                  <c:v>3.367</c:v>
                </c:pt>
                <c:pt idx="8">
                  <c:v>3.2490000000000001</c:v>
                </c:pt>
                <c:pt idx="9">
                  <c:v>3.117</c:v>
                </c:pt>
                <c:pt idx="10">
                  <c:v>3.2389999999999999</c:v>
                </c:pt>
              </c:numCache>
            </c:numRef>
          </c:yVal>
          <c:smooth val="1"/>
        </c:ser>
        <c:ser>
          <c:idx val="2"/>
          <c:order val="2"/>
          <c:tx>
            <c:v>Length 3 (7/20/2010)</c:v>
          </c:tx>
          <c:xVal>
            <c:numRef>
              <c:f>Sheet1!$E$175:$E$184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xVal>
          <c:yVal>
            <c:numRef>
              <c:f>Sheet1!$F$175:$F$184</c:f>
              <c:numCache>
                <c:formatCode>General</c:formatCode>
                <c:ptCount val="10"/>
                <c:pt idx="0">
                  <c:v>19.279999999999998</c:v>
                </c:pt>
                <c:pt idx="1">
                  <c:v>9.4670000000000005</c:v>
                </c:pt>
                <c:pt idx="2">
                  <c:v>7.1199999999999992</c:v>
                </c:pt>
                <c:pt idx="3">
                  <c:v>5.7460000000000004</c:v>
                </c:pt>
                <c:pt idx="4">
                  <c:v>4.7300000000000004</c:v>
                </c:pt>
                <c:pt idx="5">
                  <c:v>3.6850000000000001</c:v>
                </c:pt>
                <c:pt idx="6">
                  <c:v>3.5</c:v>
                </c:pt>
                <c:pt idx="7">
                  <c:v>3.073</c:v>
                </c:pt>
                <c:pt idx="8">
                  <c:v>2.5149999999999997</c:v>
                </c:pt>
                <c:pt idx="9">
                  <c:v>2.29</c:v>
                </c:pt>
              </c:numCache>
            </c:numRef>
          </c:yVal>
          <c:smooth val="1"/>
        </c:ser>
        <c:axId val="62609280"/>
        <c:axId val="62611456"/>
      </c:scatterChart>
      <c:valAx>
        <c:axId val="6260928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Alum Dose (mg/L)</a:t>
                </a:r>
              </a:p>
            </c:rich>
          </c:tx>
          <c:layout/>
        </c:title>
        <c:numFmt formatCode="General" sourceLinked="1"/>
        <c:tickLblPos val="nextTo"/>
        <c:crossAx val="62611456"/>
        <c:crosses val="autoZero"/>
        <c:crossBetween val="midCat"/>
      </c:valAx>
      <c:valAx>
        <c:axId val="62611456"/>
        <c:scaling>
          <c:logBase val="10"/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Mean Residual Turbidity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crossAx val="6260928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36470282513152935"/>
          <c:y val="0.10512248468941383"/>
          <c:w val="0.58359620286418201"/>
          <c:h val="0.23637795275590551"/>
        </c:manualLayout>
      </c:layout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0.10558573928258978"/>
          <c:y val="4.8027850685330997E-2"/>
          <c:w val="0.80928125643446958"/>
          <c:h val="0.81313283756197141"/>
        </c:manualLayout>
      </c:layout>
      <c:scatterChart>
        <c:scatterStyle val="smoothMarker"/>
        <c:ser>
          <c:idx val="0"/>
          <c:order val="0"/>
          <c:tx>
            <c:v>Length 1 (2/8/2010)</c:v>
          </c:tx>
          <c:xVal>
            <c:numRef>
              <c:f>Sheet1!$B$7:$B$15</c:f>
              <c:numCache>
                <c:formatCode>General</c:formatCode>
                <c:ptCount val="9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</c:numCache>
            </c:numRef>
          </c:xVal>
          <c:yVal>
            <c:numRef>
              <c:f>Sheet1!$C$7:$C$15</c:f>
              <c:numCache>
                <c:formatCode>General</c:formatCode>
                <c:ptCount val="9"/>
                <c:pt idx="0">
                  <c:v>4.5890000000000004</c:v>
                </c:pt>
                <c:pt idx="1">
                  <c:v>1.6020000000000001</c:v>
                </c:pt>
                <c:pt idx="2">
                  <c:v>2.1800000000000002</c:v>
                </c:pt>
                <c:pt idx="3">
                  <c:v>0.872</c:v>
                </c:pt>
                <c:pt idx="4">
                  <c:v>0.85899999999999999</c:v>
                </c:pt>
                <c:pt idx="5">
                  <c:v>0.82799999999999996</c:v>
                </c:pt>
                <c:pt idx="6">
                  <c:v>0.875</c:v>
                </c:pt>
                <c:pt idx="7">
                  <c:v>0.76800000000000002</c:v>
                </c:pt>
                <c:pt idx="8">
                  <c:v>0.82799999999999996</c:v>
                </c:pt>
              </c:numCache>
            </c:numRef>
          </c:yVal>
          <c:smooth val="1"/>
        </c:ser>
        <c:ser>
          <c:idx val="1"/>
          <c:order val="1"/>
          <c:tx>
            <c:v>Length 3 (7/5/2010)</c:v>
          </c:tx>
          <c:xVal>
            <c:numRef>
              <c:f>Sheet1!$E$19:$E$28</c:f>
              <c:numCache>
                <c:formatCode>General</c:formatCode>
                <c:ptCount val="1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</c:numCache>
            </c:numRef>
          </c:xVal>
          <c:yVal>
            <c:numRef>
              <c:f>Sheet1!$F$19:$F$28</c:f>
              <c:numCache>
                <c:formatCode>General</c:formatCode>
                <c:ptCount val="10"/>
                <c:pt idx="0">
                  <c:v>1.7170000000000001</c:v>
                </c:pt>
                <c:pt idx="1">
                  <c:v>1.6319999999999999</c:v>
                </c:pt>
                <c:pt idx="2">
                  <c:v>1.3049999999999999</c:v>
                </c:pt>
                <c:pt idx="3">
                  <c:v>1.292</c:v>
                </c:pt>
                <c:pt idx="4">
                  <c:v>1.181</c:v>
                </c:pt>
                <c:pt idx="5">
                  <c:v>1.321</c:v>
                </c:pt>
                <c:pt idx="6">
                  <c:v>1.603</c:v>
                </c:pt>
                <c:pt idx="7">
                  <c:v>1.532</c:v>
                </c:pt>
                <c:pt idx="8">
                  <c:v>1.4239999999999999</c:v>
                </c:pt>
                <c:pt idx="9">
                  <c:v>1.3939999999999999</c:v>
                </c:pt>
              </c:numCache>
            </c:numRef>
          </c:yVal>
          <c:smooth val="1"/>
        </c:ser>
        <c:axId val="108219776"/>
        <c:axId val="111498752"/>
      </c:scatterChart>
      <c:valAx>
        <c:axId val="1082197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Alum Dose (mg/L)</a:t>
                </a:r>
              </a:p>
            </c:rich>
          </c:tx>
          <c:layout/>
        </c:title>
        <c:numFmt formatCode="General" sourceLinked="1"/>
        <c:tickLblPos val="nextTo"/>
        <c:crossAx val="111498752"/>
        <c:crossesAt val="0.1"/>
        <c:crossBetween val="midCat"/>
      </c:valAx>
      <c:valAx>
        <c:axId val="111498752"/>
        <c:scaling>
          <c:logBase val="10"/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Mean Residual Turbidity (NTU)</a:t>
                </a:r>
              </a:p>
            </c:rich>
          </c:tx>
          <c:layout/>
        </c:title>
        <c:numFmt formatCode="General" sourceLinked="1"/>
        <c:tickLblPos val="nextTo"/>
        <c:crossAx val="10821977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47592425608656441"/>
          <c:y val="8.6457665014095464E-2"/>
          <c:w val="0.4555455365193869"/>
          <c:h val="0.20054146009526583"/>
        </c:manualLayout>
      </c:layout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86EA68-84C2-4D65-8747-BEE55E6D4F33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5C1137-4CD6-4E94-9D6D-16F033E65DB2}">
      <dgm:prSet phldrT="[Text]"/>
      <dgm:spPr/>
      <dgm:t>
        <a:bodyPr/>
        <a:lstStyle/>
        <a:p>
          <a:r>
            <a:rPr lang="en-US" dirty="0" smtClean="0"/>
            <a:t>Colloidal Particles</a:t>
          </a:r>
          <a:endParaRPr lang="en-US" dirty="0"/>
        </a:p>
      </dgm:t>
    </dgm:pt>
    <dgm:pt modelId="{B2808F8E-FE85-4745-B09B-37A4E5612C2D}" type="parTrans" cxnId="{3AAF4E39-868D-4438-8E93-7D2FF93984A2}">
      <dgm:prSet/>
      <dgm:spPr/>
      <dgm:t>
        <a:bodyPr/>
        <a:lstStyle/>
        <a:p>
          <a:endParaRPr lang="en-US"/>
        </a:p>
      </dgm:t>
    </dgm:pt>
    <dgm:pt modelId="{4088C80D-A1C1-410B-8192-46517DA508AF}" type="sibTrans" cxnId="{3AAF4E39-868D-4438-8E93-7D2FF93984A2}">
      <dgm:prSet/>
      <dgm:spPr/>
      <dgm:t>
        <a:bodyPr/>
        <a:lstStyle/>
        <a:p>
          <a:endParaRPr lang="en-US"/>
        </a:p>
      </dgm:t>
    </dgm:pt>
    <dgm:pt modelId="{A953B94E-D4AD-4DEE-9ECE-2CD5AF1A045A}">
      <dgm:prSet phldrT="[Text]"/>
      <dgm:spPr/>
      <dgm:t>
        <a:bodyPr/>
        <a:lstStyle/>
        <a:p>
          <a:r>
            <a:rPr lang="en-US" dirty="0" smtClean="0"/>
            <a:t>Collisions!</a:t>
          </a:r>
          <a:endParaRPr lang="en-US" dirty="0"/>
        </a:p>
      </dgm:t>
    </dgm:pt>
    <dgm:pt modelId="{8EDD8D5F-6405-4471-9A8B-7641E729E87F}" type="parTrans" cxnId="{523FF0F3-7E3E-4B87-92D9-ABB574E89F84}">
      <dgm:prSet/>
      <dgm:spPr/>
      <dgm:t>
        <a:bodyPr/>
        <a:lstStyle/>
        <a:p>
          <a:endParaRPr lang="en-US"/>
        </a:p>
      </dgm:t>
    </dgm:pt>
    <dgm:pt modelId="{F92612D6-814B-42A0-8EED-4369ACC83CEF}" type="sibTrans" cxnId="{523FF0F3-7E3E-4B87-92D9-ABB574E89F84}">
      <dgm:prSet/>
      <dgm:spPr/>
      <dgm:t>
        <a:bodyPr/>
        <a:lstStyle/>
        <a:p>
          <a:endParaRPr lang="en-US"/>
        </a:p>
      </dgm:t>
    </dgm:pt>
    <dgm:pt modelId="{32662EE8-6354-44C4-8D5F-D4F20FEBAEE9}">
      <dgm:prSet phldrT="[Text]"/>
      <dgm:spPr/>
      <dgm:t>
        <a:bodyPr/>
        <a:lstStyle/>
        <a:p>
          <a:r>
            <a:rPr lang="en-US" dirty="0" err="1" smtClean="0"/>
            <a:t>Flocs</a:t>
          </a:r>
          <a:r>
            <a:rPr lang="en-US" dirty="0" smtClean="0"/>
            <a:t> grow</a:t>
          </a:r>
          <a:endParaRPr lang="en-US" dirty="0"/>
        </a:p>
      </dgm:t>
    </dgm:pt>
    <dgm:pt modelId="{25224CD2-A7DF-4E3A-BBB7-8CFE1D90D6EA}" type="parTrans" cxnId="{489B61AB-8966-4AD4-B939-5916BD87066D}">
      <dgm:prSet/>
      <dgm:spPr/>
      <dgm:t>
        <a:bodyPr/>
        <a:lstStyle/>
        <a:p>
          <a:endParaRPr lang="en-US"/>
        </a:p>
      </dgm:t>
    </dgm:pt>
    <dgm:pt modelId="{6370205B-EE09-4782-8D8C-A270363A28C7}" type="sibTrans" cxnId="{489B61AB-8966-4AD4-B939-5916BD87066D}">
      <dgm:prSet/>
      <dgm:spPr/>
      <dgm:t>
        <a:bodyPr/>
        <a:lstStyle/>
        <a:p>
          <a:endParaRPr lang="en-US"/>
        </a:p>
      </dgm:t>
    </dgm:pt>
    <dgm:pt modelId="{5C3E335F-83FB-4A03-96F4-628325173166}">
      <dgm:prSet phldrT="[Text]"/>
      <dgm:spPr/>
      <dgm:t>
        <a:bodyPr/>
        <a:lstStyle/>
        <a:p>
          <a:r>
            <a:rPr lang="en-US" dirty="0" err="1" smtClean="0"/>
            <a:t>Flocs</a:t>
          </a:r>
          <a:r>
            <a:rPr lang="en-US" dirty="0" smtClean="0"/>
            <a:t> break</a:t>
          </a:r>
          <a:endParaRPr lang="en-US" dirty="0"/>
        </a:p>
      </dgm:t>
    </dgm:pt>
    <dgm:pt modelId="{96D0A1F3-0CFA-4116-B86D-ABF12610257C}" type="parTrans" cxnId="{02D233B1-06EA-468A-A1CB-516A512DBCDD}">
      <dgm:prSet/>
      <dgm:spPr/>
      <dgm:t>
        <a:bodyPr/>
        <a:lstStyle/>
        <a:p>
          <a:endParaRPr lang="en-US"/>
        </a:p>
      </dgm:t>
    </dgm:pt>
    <dgm:pt modelId="{4FD6DA7A-AB64-40C7-92E1-9CC45262D50D}" type="sibTrans" cxnId="{02D233B1-06EA-468A-A1CB-516A512DBCDD}">
      <dgm:prSet/>
      <dgm:spPr/>
      <dgm:t>
        <a:bodyPr/>
        <a:lstStyle/>
        <a:p>
          <a:endParaRPr lang="en-US"/>
        </a:p>
      </dgm:t>
    </dgm:pt>
    <dgm:pt modelId="{973DBD81-8F5C-4BCA-8E9C-3A274F59C515}" type="pres">
      <dgm:prSet presAssocID="{2586EA68-84C2-4D65-8747-BEE55E6D4F3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4626B9B-1C70-4EFA-93A7-3BE995BE9213}" type="pres">
      <dgm:prSet presAssocID="{955C1137-4CD6-4E94-9D6D-16F033E65DB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443229-9699-41CB-9123-A334059167F3}" type="pres">
      <dgm:prSet presAssocID="{955C1137-4CD6-4E94-9D6D-16F033E65DB2}" presName="spNode" presStyleCnt="0"/>
      <dgm:spPr/>
    </dgm:pt>
    <dgm:pt modelId="{5EC0EFB7-5851-4E32-8D14-F949E1A9D43B}" type="pres">
      <dgm:prSet presAssocID="{4088C80D-A1C1-410B-8192-46517DA508AF}" presName="sibTrans" presStyleLbl="sibTrans1D1" presStyleIdx="0" presStyleCnt="4"/>
      <dgm:spPr/>
      <dgm:t>
        <a:bodyPr/>
        <a:lstStyle/>
        <a:p>
          <a:endParaRPr lang="en-US"/>
        </a:p>
      </dgm:t>
    </dgm:pt>
    <dgm:pt modelId="{B9DCF5D7-31BE-47B5-84EE-C75A8B913517}" type="pres">
      <dgm:prSet presAssocID="{A953B94E-D4AD-4DEE-9ECE-2CD5AF1A045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977C18-F49C-443E-8F28-F0C824EDBCED}" type="pres">
      <dgm:prSet presAssocID="{A953B94E-D4AD-4DEE-9ECE-2CD5AF1A045A}" presName="spNode" presStyleCnt="0"/>
      <dgm:spPr/>
    </dgm:pt>
    <dgm:pt modelId="{C5CA5C9D-F356-415E-8B66-FA08CF0C8BDA}" type="pres">
      <dgm:prSet presAssocID="{F92612D6-814B-42A0-8EED-4369ACC83CEF}" presName="sibTrans" presStyleLbl="sibTrans1D1" presStyleIdx="1" presStyleCnt="4"/>
      <dgm:spPr/>
      <dgm:t>
        <a:bodyPr/>
        <a:lstStyle/>
        <a:p>
          <a:endParaRPr lang="en-US"/>
        </a:p>
      </dgm:t>
    </dgm:pt>
    <dgm:pt modelId="{EF1688D4-3A4F-44FD-92B4-5AB41B4CBD97}" type="pres">
      <dgm:prSet presAssocID="{32662EE8-6354-44C4-8D5F-D4F20FEBAEE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29EDC-43B5-4247-9DA9-B5BBCF4D4B90}" type="pres">
      <dgm:prSet presAssocID="{32662EE8-6354-44C4-8D5F-D4F20FEBAEE9}" presName="spNode" presStyleCnt="0"/>
      <dgm:spPr/>
    </dgm:pt>
    <dgm:pt modelId="{A867C276-BD01-4F74-8DFC-E6A438C097D9}" type="pres">
      <dgm:prSet presAssocID="{6370205B-EE09-4782-8D8C-A270363A28C7}" presName="sibTrans" presStyleLbl="sibTrans1D1" presStyleIdx="2" presStyleCnt="4"/>
      <dgm:spPr/>
      <dgm:t>
        <a:bodyPr/>
        <a:lstStyle/>
        <a:p>
          <a:endParaRPr lang="en-US"/>
        </a:p>
      </dgm:t>
    </dgm:pt>
    <dgm:pt modelId="{03061077-FAFD-405A-8101-8FD4C3A94095}" type="pres">
      <dgm:prSet presAssocID="{5C3E335F-83FB-4A03-96F4-62832517316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C6F081-FA8D-44A4-B265-2269A10EE82E}" type="pres">
      <dgm:prSet presAssocID="{5C3E335F-83FB-4A03-96F4-628325173166}" presName="spNode" presStyleCnt="0"/>
      <dgm:spPr/>
    </dgm:pt>
    <dgm:pt modelId="{208A9E98-7914-443F-8075-DEB956D0450A}" type="pres">
      <dgm:prSet presAssocID="{4FD6DA7A-AB64-40C7-92E1-9CC45262D50D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936C6460-AAD4-457C-8F34-8A6C8AA7B8EA}" type="presOf" srcId="{A953B94E-D4AD-4DEE-9ECE-2CD5AF1A045A}" destId="{B9DCF5D7-31BE-47B5-84EE-C75A8B913517}" srcOrd="0" destOrd="0" presId="urn:microsoft.com/office/officeart/2005/8/layout/cycle5"/>
    <dgm:cxn modelId="{2A89C1A1-C30D-4722-B19E-48367BC1014D}" type="presOf" srcId="{5C3E335F-83FB-4A03-96F4-628325173166}" destId="{03061077-FAFD-405A-8101-8FD4C3A94095}" srcOrd="0" destOrd="0" presId="urn:microsoft.com/office/officeart/2005/8/layout/cycle5"/>
    <dgm:cxn modelId="{3AAF4E39-868D-4438-8E93-7D2FF93984A2}" srcId="{2586EA68-84C2-4D65-8747-BEE55E6D4F33}" destId="{955C1137-4CD6-4E94-9D6D-16F033E65DB2}" srcOrd="0" destOrd="0" parTransId="{B2808F8E-FE85-4745-B09B-37A4E5612C2D}" sibTransId="{4088C80D-A1C1-410B-8192-46517DA508AF}"/>
    <dgm:cxn modelId="{489B61AB-8966-4AD4-B939-5916BD87066D}" srcId="{2586EA68-84C2-4D65-8747-BEE55E6D4F33}" destId="{32662EE8-6354-44C4-8D5F-D4F20FEBAEE9}" srcOrd="2" destOrd="0" parTransId="{25224CD2-A7DF-4E3A-BBB7-8CFE1D90D6EA}" sibTransId="{6370205B-EE09-4782-8D8C-A270363A28C7}"/>
    <dgm:cxn modelId="{BDA5A228-D7EF-4033-98ED-737DE562D145}" type="presOf" srcId="{2586EA68-84C2-4D65-8747-BEE55E6D4F33}" destId="{973DBD81-8F5C-4BCA-8E9C-3A274F59C515}" srcOrd="0" destOrd="0" presId="urn:microsoft.com/office/officeart/2005/8/layout/cycle5"/>
    <dgm:cxn modelId="{16319235-174D-4375-B290-E06491DD7B2E}" type="presOf" srcId="{4FD6DA7A-AB64-40C7-92E1-9CC45262D50D}" destId="{208A9E98-7914-443F-8075-DEB956D0450A}" srcOrd="0" destOrd="0" presId="urn:microsoft.com/office/officeart/2005/8/layout/cycle5"/>
    <dgm:cxn modelId="{F41717D1-91FF-45C7-B4BF-938EE4648EC0}" type="presOf" srcId="{32662EE8-6354-44C4-8D5F-D4F20FEBAEE9}" destId="{EF1688D4-3A4F-44FD-92B4-5AB41B4CBD97}" srcOrd="0" destOrd="0" presId="urn:microsoft.com/office/officeart/2005/8/layout/cycle5"/>
    <dgm:cxn modelId="{164CE34E-61CA-4996-BD31-2D3F769E6C69}" type="presOf" srcId="{955C1137-4CD6-4E94-9D6D-16F033E65DB2}" destId="{A4626B9B-1C70-4EFA-93A7-3BE995BE9213}" srcOrd="0" destOrd="0" presId="urn:microsoft.com/office/officeart/2005/8/layout/cycle5"/>
    <dgm:cxn modelId="{946E4A61-079F-48F7-9C63-F68837DCB814}" type="presOf" srcId="{6370205B-EE09-4782-8D8C-A270363A28C7}" destId="{A867C276-BD01-4F74-8DFC-E6A438C097D9}" srcOrd="0" destOrd="0" presId="urn:microsoft.com/office/officeart/2005/8/layout/cycle5"/>
    <dgm:cxn modelId="{DADED4EC-B54C-423B-919F-84E9DE48947E}" type="presOf" srcId="{4088C80D-A1C1-410B-8192-46517DA508AF}" destId="{5EC0EFB7-5851-4E32-8D14-F949E1A9D43B}" srcOrd="0" destOrd="0" presId="urn:microsoft.com/office/officeart/2005/8/layout/cycle5"/>
    <dgm:cxn modelId="{523FF0F3-7E3E-4B87-92D9-ABB574E89F84}" srcId="{2586EA68-84C2-4D65-8747-BEE55E6D4F33}" destId="{A953B94E-D4AD-4DEE-9ECE-2CD5AF1A045A}" srcOrd="1" destOrd="0" parTransId="{8EDD8D5F-6405-4471-9A8B-7641E729E87F}" sibTransId="{F92612D6-814B-42A0-8EED-4369ACC83CEF}"/>
    <dgm:cxn modelId="{1DD23978-B700-4C6D-9682-9AD946F80E0F}" type="presOf" srcId="{F92612D6-814B-42A0-8EED-4369ACC83CEF}" destId="{C5CA5C9D-F356-415E-8B66-FA08CF0C8BDA}" srcOrd="0" destOrd="0" presId="urn:microsoft.com/office/officeart/2005/8/layout/cycle5"/>
    <dgm:cxn modelId="{02D233B1-06EA-468A-A1CB-516A512DBCDD}" srcId="{2586EA68-84C2-4D65-8747-BEE55E6D4F33}" destId="{5C3E335F-83FB-4A03-96F4-628325173166}" srcOrd="3" destOrd="0" parTransId="{96D0A1F3-0CFA-4116-B86D-ABF12610257C}" sibTransId="{4FD6DA7A-AB64-40C7-92E1-9CC45262D50D}"/>
    <dgm:cxn modelId="{2442B074-01C7-4C1E-A358-BDA5A8FF5C8A}" type="presParOf" srcId="{973DBD81-8F5C-4BCA-8E9C-3A274F59C515}" destId="{A4626B9B-1C70-4EFA-93A7-3BE995BE9213}" srcOrd="0" destOrd="0" presId="urn:microsoft.com/office/officeart/2005/8/layout/cycle5"/>
    <dgm:cxn modelId="{A2A540CC-6135-4461-A9F4-5C78FD6CBD77}" type="presParOf" srcId="{973DBD81-8F5C-4BCA-8E9C-3A274F59C515}" destId="{AA443229-9699-41CB-9123-A334059167F3}" srcOrd="1" destOrd="0" presId="urn:microsoft.com/office/officeart/2005/8/layout/cycle5"/>
    <dgm:cxn modelId="{7EB31381-2118-47DF-9AAD-F64BB770D12D}" type="presParOf" srcId="{973DBD81-8F5C-4BCA-8E9C-3A274F59C515}" destId="{5EC0EFB7-5851-4E32-8D14-F949E1A9D43B}" srcOrd="2" destOrd="0" presId="urn:microsoft.com/office/officeart/2005/8/layout/cycle5"/>
    <dgm:cxn modelId="{A5DAD2BF-0BE1-46AC-BD8D-9334A831C85F}" type="presParOf" srcId="{973DBD81-8F5C-4BCA-8E9C-3A274F59C515}" destId="{B9DCF5D7-31BE-47B5-84EE-C75A8B913517}" srcOrd="3" destOrd="0" presId="urn:microsoft.com/office/officeart/2005/8/layout/cycle5"/>
    <dgm:cxn modelId="{E792ABFE-9ED8-4576-BAAE-3659D935447B}" type="presParOf" srcId="{973DBD81-8F5C-4BCA-8E9C-3A274F59C515}" destId="{27977C18-F49C-443E-8F28-F0C824EDBCED}" srcOrd="4" destOrd="0" presId="urn:microsoft.com/office/officeart/2005/8/layout/cycle5"/>
    <dgm:cxn modelId="{0A88F0C1-333C-483F-9052-FB06954978E6}" type="presParOf" srcId="{973DBD81-8F5C-4BCA-8E9C-3A274F59C515}" destId="{C5CA5C9D-F356-415E-8B66-FA08CF0C8BDA}" srcOrd="5" destOrd="0" presId="urn:microsoft.com/office/officeart/2005/8/layout/cycle5"/>
    <dgm:cxn modelId="{B515F0F7-9B27-4360-96BF-92910A55974D}" type="presParOf" srcId="{973DBD81-8F5C-4BCA-8E9C-3A274F59C515}" destId="{EF1688D4-3A4F-44FD-92B4-5AB41B4CBD97}" srcOrd="6" destOrd="0" presId="urn:microsoft.com/office/officeart/2005/8/layout/cycle5"/>
    <dgm:cxn modelId="{6C89275C-A379-4DEB-86AD-DD43FC274D39}" type="presParOf" srcId="{973DBD81-8F5C-4BCA-8E9C-3A274F59C515}" destId="{51F29EDC-43B5-4247-9DA9-B5BBCF4D4B90}" srcOrd="7" destOrd="0" presId="urn:microsoft.com/office/officeart/2005/8/layout/cycle5"/>
    <dgm:cxn modelId="{28BEF236-91B4-447D-B822-C180CEAE0968}" type="presParOf" srcId="{973DBD81-8F5C-4BCA-8E9C-3A274F59C515}" destId="{A867C276-BD01-4F74-8DFC-E6A438C097D9}" srcOrd="8" destOrd="0" presId="urn:microsoft.com/office/officeart/2005/8/layout/cycle5"/>
    <dgm:cxn modelId="{89902A65-FC04-40DF-AC9A-B3E9D3C3AD07}" type="presParOf" srcId="{973DBD81-8F5C-4BCA-8E9C-3A274F59C515}" destId="{03061077-FAFD-405A-8101-8FD4C3A94095}" srcOrd="9" destOrd="0" presId="urn:microsoft.com/office/officeart/2005/8/layout/cycle5"/>
    <dgm:cxn modelId="{999B9366-406A-4E25-A61C-1A82CABFDEC5}" type="presParOf" srcId="{973DBD81-8F5C-4BCA-8E9C-3A274F59C515}" destId="{DBC6F081-FA8D-44A4-B265-2269A10EE82E}" srcOrd="10" destOrd="0" presId="urn:microsoft.com/office/officeart/2005/8/layout/cycle5"/>
    <dgm:cxn modelId="{3C5BF418-FE6A-4F27-A175-A3B3610A2AB4}" type="presParOf" srcId="{973DBD81-8F5C-4BCA-8E9C-3A274F59C515}" destId="{208A9E98-7914-443F-8075-DEB956D0450A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86EA68-84C2-4D65-8747-BEE55E6D4F33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5C1137-4CD6-4E94-9D6D-16F033E65DB2}">
      <dgm:prSet phldrT="[Text]"/>
      <dgm:spPr/>
      <dgm:t>
        <a:bodyPr/>
        <a:lstStyle/>
        <a:p>
          <a:r>
            <a:rPr lang="en-US" dirty="0" smtClean="0"/>
            <a:t>Colloidal Particles</a:t>
          </a:r>
          <a:endParaRPr lang="en-US" dirty="0"/>
        </a:p>
      </dgm:t>
    </dgm:pt>
    <dgm:pt modelId="{B2808F8E-FE85-4745-B09B-37A4E5612C2D}" type="parTrans" cxnId="{3AAF4E39-868D-4438-8E93-7D2FF93984A2}">
      <dgm:prSet/>
      <dgm:spPr/>
      <dgm:t>
        <a:bodyPr/>
        <a:lstStyle/>
        <a:p>
          <a:endParaRPr lang="en-US"/>
        </a:p>
      </dgm:t>
    </dgm:pt>
    <dgm:pt modelId="{4088C80D-A1C1-410B-8192-46517DA508AF}" type="sibTrans" cxnId="{3AAF4E39-868D-4438-8E93-7D2FF93984A2}">
      <dgm:prSet/>
      <dgm:spPr/>
      <dgm:t>
        <a:bodyPr/>
        <a:lstStyle/>
        <a:p>
          <a:endParaRPr lang="en-US"/>
        </a:p>
      </dgm:t>
    </dgm:pt>
    <dgm:pt modelId="{A953B94E-D4AD-4DEE-9ECE-2CD5AF1A045A}">
      <dgm:prSet phldrT="[Text]"/>
      <dgm:spPr/>
      <dgm:t>
        <a:bodyPr/>
        <a:lstStyle/>
        <a:p>
          <a:r>
            <a:rPr lang="en-US" dirty="0" smtClean="0"/>
            <a:t>Collisions!</a:t>
          </a:r>
          <a:endParaRPr lang="en-US" dirty="0"/>
        </a:p>
      </dgm:t>
    </dgm:pt>
    <dgm:pt modelId="{8EDD8D5F-6405-4471-9A8B-7641E729E87F}" type="parTrans" cxnId="{523FF0F3-7E3E-4B87-92D9-ABB574E89F84}">
      <dgm:prSet/>
      <dgm:spPr/>
      <dgm:t>
        <a:bodyPr/>
        <a:lstStyle/>
        <a:p>
          <a:endParaRPr lang="en-US"/>
        </a:p>
      </dgm:t>
    </dgm:pt>
    <dgm:pt modelId="{F92612D6-814B-42A0-8EED-4369ACC83CEF}" type="sibTrans" cxnId="{523FF0F3-7E3E-4B87-92D9-ABB574E89F84}">
      <dgm:prSet/>
      <dgm:spPr/>
      <dgm:t>
        <a:bodyPr/>
        <a:lstStyle/>
        <a:p>
          <a:endParaRPr lang="en-US"/>
        </a:p>
      </dgm:t>
    </dgm:pt>
    <dgm:pt modelId="{32662EE8-6354-44C4-8D5F-D4F20FEBAEE9}">
      <dgm:prSet phldrT="[Text]"/>
      <dgm:spPr/>
      <dgm:t>
        <a:bodyPr/>
        <a:lstStyle/>
        <a:p>
          <a:r>
            <a:rPr lang="en-US" dirty="0" err="1" smtClean="0"/>
            <a:t>Flocs</a:t>
          </a:r>
          <a:r>
            <a:rPr lang="en-US" dirty="0" smtClean="0"/>
            <a:t> grow</a:t>
          </a:r>
          <a:endParaRPr lang="en-US" dirty="0"/>
        </a:p>
      </dgm:t>
    </dgm:pt>
    <dgm:pt modelId="{25224CD2-A7DF-4E3A-BBB7-8CFE1D90D6EA}" type="parTrans" cxnId="{489B61AB-8966-4AD4-B939-5916BD87066D}">
      <dgm:prSet/>
      <dgm:spPr/>
      <dgm:t>
        <a:bodyPr/>
        <a:lstStyle/>
        <a:p>
          <a:endParaRPr lang="en-US"/>
        </a:p>
      </dgm:t>
    </dgm:pt>
    <dgm:pt modelId="{6370205B-EE09-4782-8D8C-A270363A28C7}" type="sibTrans" cxnId="{489B61AB-8966-4AD4-B939-5916BD87066D}">
      <dgm:prSet/>
      <dgm:spPr/>
      <dgm:t>
        <a:bodyPr/>
        <a:lstStyle/>
        <a:p>
          <a:endParaRPr lang="en-US"/>
        </a:p>
      </dgm:t>
    </dgm:pt>
    <dgm:pt modelId="{5C3E335F-83FB-4A03-96F4-628325173166}">
      <dgm:prSet phldrT="[Text]"/>
      <dgm:spPr/>
      <dgm:t>
        <a:bodyPr/>
        <a:lstStyle/>
        <a:p>
          <a:r>
            <a:rPr lang="en-US" dirty="0" err="1" smtClean="0"/>
            <a:t>Flocs</a:t>
          </a:r>
          <a:r>
            <a:rPr lang="en-US" dirty="0" smtClean="0"/>
            <a:t> break</a:t>
          </a:r>
          <a:endParaRPr lang="en-US" dirty="0"/>
        </a:p>
      </dgm:t>
    </dgm:pt>
    <dgm:pt modelId="{96D0A1F3-0CFA-4116-B86D-ABF12610257C}" type="parTrans" cxnId="{02D233B1-06EA-468A-A1CB-516A512DBCDD}">
      <dgm:prSet/>
      <dgm:spPr/>
      <dgm:t>
        <a:bodyPr/>
        <a:lstStyle/>
        <a:p>
          <a:endParaRPr lang="en-US"/>
        </a:p>
      </dgm:t>
    </dgm:pt>
    <dgm:pt modelId="{4FD6DA7A-AB64-40C7-92E1-9CC45262D50D}" type="sibTrans" cxnId="{02D233B1-06EA-468A-A1CB-516A512DBCDD}">
      <dgm:prSet/>
      <dgm:spPr/>
      <dgm:t>
        <a:bodyPr/>
        <a:lstStyle/>
        <a:p>
          <a:endParaRPr lang="en-US"/>
        </a:p>
      </dgm:t>
    </dgm:pt>
    <dgm:pt modelId="{973DBD81-8F5C-4BCA-8E9C-3A274F59C515}" type="pres">
      <dgm:prSet presAssocID="{2586EA68-84C2-4D65-8747-BEE55E6D4F3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4626B9B-1C70-4EFA-93A7-3BE995BE9213}" type="pres">
      <dgm:prSet presAssocID="{955C1137-4CD6-4E94-9D6D-16F033E65DB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443229-9699-41CB-9123-A334059167F3}" type="pres">
      <dgm:prSet presAssocID="{955C1137-4CD6-4E94-9D6D-16F033E65DB2}" presName="spNode" presStyleCnt="0"/>
      <dgm:spPr/>
    </dgm:pt>
    <dgm:pt modelId="{5EC0EFB7-5851-4E32-8D14-F949E1A9D43B}" type="pres">
      <dgm:prSet presAssocID="{4088C80D-A1C1-410B-8192-46517DA508AF}" presName="sibTrans" presStyleLbl="sibTrans1D1" presStyleIdx="0" presStyleCnt="4"/>
      <dgm:spPr/>
      <dgm:t>
        <a:bodyPr/>
        <a:lstStyle/>
        <a:p>
          <a:endParaRPr lang="en-US"/>
        </a:p>
      </dgm:t>
    </dgm:pt>
    <dgm:pt modelId="{B9DCF5D7-31BE-47B5-84EE-C75A8B913517}" type="pres">
      <dgm:prSet presAssocID="{A953B94E-D4AD-4DEE-9ECE-2CD5AF1A045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977C18-F49C-443E-8F28-F0C824EDBCED}" type="pres">
      <dgm:prSet presAssocID="{A953B94E-D4AD-4DEE-9ECE-2CD5AF1A045A}" presName="spNode" presStyleCnt="0"/>
      <dgm:spPr/>
    </dgm:pt>
    <dgm:pt modelId="{C5CA5C9D-F356-415E-8B66-FA08CF0C8BDA}" type="pres">
      <dgm:prSet presAssocID="{F92612D6-814B-42A0-8EED-4369ACC83CEF}" presName="sibTrans" presStyleLbl="sibTrans1D1" presStyleIdx="1" presStyleCnt="4"/>
      <dgm:spPr/>
      <dgm:t>
        <a:bodyPr/>
        <a:lstStyle/>
        <a:p>
          <a:endParaRPr lang="en-US"/>
        </a:p>
      </dgm:t>
    </dgm:pt>
    <dgm:pt modelId="{EF1688D4-3A4F-44FD-92B4-5AB41B4CBD97}" type="pres">
      <dgm:prSet presAssocID="{32662EE8-6354-44C4-8D5F-D4F20FEBAEE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29EDC-43B5-4247-9DA9-B5BBCF4D4B90}" type="pres">
      <dgm:prSet presAssocID="{32662EE8-6354-44C4-8D5F-D4F20FEBAEE9}" presName="spNode" presStyleCnt="0"/>
      <dgm:spPr/>
    </dgm:pt>
    <dgm:pt modelId="{A867C276-BD01-4F74-8DFC-E6A438C097D9}" type="pres">
      <dgm:prSet presAssocID="{6370205B-EE09-4782-8D8C-A270363A28C7}" presName="sibTrans" presStyleLbl="sibTrans1D1" presStyleIdx="2" presStyleCnt="4"/>
      <dgm:spPr/>
      <dgm:t>
        <a:bodyPr/>
        <a:lstStyle/>
        <a:p>
          <a:endParaRPr lang="en-US"/>
        </a:p>
      </dgm:t>
    </dgm:pt>
    <dgm:pt modelId="{03061077-FAFD-405A-8101-8FD4C3A94095}" type="pres">
      <dgm:prSet presAssocID="{5C3E335F-83FB-4A03-96F4-62832517316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C6F081-FA8D-44A4-B265-2269A10EE82E}" type="pres">
      <dgm:prSet presAssocID="{5C3E335F-83FB-4A03-96F4-628325173166}" presName="spNode" presStyleCnt="0"/>
      <dgm:spPr/>
    </dgm:pt>
    <dgm:pt modelId="{208A9E98-7914-443F-8075-DEB956D0450A}" type="pres">
      <dgm:prSet presAssocID="{4FD6DA7A-AB64-40C7-92E1-9CC45262D50D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737965AC-27A4-4D9C-A468-DDA2B970337A}" type="presOf" srcId="{955C1137-4CD6-4E94-9D6D-16F033E65DB2}" destId="{A4626B9B-1C70-4EFA-93A7-3BE995BE9213}" srcOrd="0" destOrd="0" presId="urn:microsoft.com/office/officeart/2005/8/layout/cycle5"/>
    <dgm:cxn modelId="{E9E76C45-EC3F-46A2-8D4C-12DA0DF533A5}" type="presOf" srcId="{2586EA68-84C2-4D65-8747-BEE55E6D4F33}" destId="{973DBD81-8F5C-4BCA-8E9C-3A274F59C515}" srcOrd="0" destOrd="0" presId="urn:microsoft.com/office/officeart/2005/8/layout/cycle5"/>
    <dgm:cxn modelId="{2B62FF43-8585-4290-A35C-7DF3FA45480F}" type="presOf" srcId="{A953B94E-D4AD-4DEE-9ECE-2CD5AF1A045A}" destId="{B9DCF5D7-31BE-47B5-84EE-C75A8B913517}" srcOrd="0" destOrd="0" presId="urn:microsoft.com/office/officeart/2005/8/layout/cycle5"/>
    <dgm:cxn modelId="{391E38E9-867B-4BC6-B9B8-4C8513C5764F}" type="presOf" srcId="{32662EE8-6354-44C4-8D5F-D4F20FEBAEE9}" destId="{EF1688D4-3A4F-44FD-92B4-5AB41B4CBD97}" srcOrd="0" destOrd="0" presId="urn:microsoft.com/office/officeart/2005/8/layout/cycle5"/>
    <dgm:cxn modelId="{3AAF4E39-868D-4438-8E93-7D2FF93984A2}" srcId="{2586EA68-84C2-4D65-8747-BEE55E6D4F33}" destId="{955C1137-4CD6-4E94-9D6D-16F033E65DB2}" srcOrd="0" destOrd="0" parTransId="{B2808F8E-FE85-4745-B09B-37A4E5612C2D}" sibTransId="{4088C80D-A1C1-410B-8192-46517DA508AF}"/>
    <dgm:cxn modelId="{489B61AB-8966-4AD4-B939-5916BD87066D}" srcId="{2586EA68-84C2-4D65-8747-BEE55E6D4F33}" destId="{32662EE8-6354-44C4-8D5F-D4F20FEBAEE9}" srcOrd="2" destOrd="0" parTransId="{25224CD2-A7DF-4E3A-BBB7-8CFE1D90D6EA}" sibTransId="{6370205B-EE09-4782-8D8C-A270363A28C7}"/>
    <dgm:cxn modelId="{A3249D84-0348-4397-B9FB-FE16E5AC6731}" type="presOf" srcId="{5C3E335F-83FB-4A03-96F4-628325173166}" destId="{03061077-FAFD-405A-8101-8FD4C3A94095}" srcOrd="0" destOrd="0" presId="urn:microsoft.com/office/officeart/2005/8/layout/cycle5"/>
    <dgm:cxn modelId="{89D65012-17F5-4B90-B254-182A64144611}" type="presOf" srcId="{4088C80D-A1C1-410B-8192-46517DA508AF}" destId="{5EC0EFB7-5851-4E32-8D14-F949E1A9D43B}" srcOrd="0" destOrd="0" presId="urn:microsoft.com/office/officeart/2005/8/layout/cycle5"/>
    <dgm:cxn modelId="{523FF0F3-7E3E-4B87-92D9-ABB574E89F84}" srcId="{2586EA68-84C2-4D65-8747-BEE55E6D4F33}" destId="{A953B94E-D4AD-4DEE-9ECE-2CD5AF1A045A}" srcOrd="1" destOrd="0" parTransId="{8EDD8D5F-6405-4471-9A8B-7641E729E87F}" sibTransId="{F92612D6-814B-42A0-8EED-4369ACC83CEF}"/>
    <dgm:cxn modelId="{87613944-CE32-4340-9141-7A75D85827F6}" type="presOf" srcId="{F92612D6-814B-42A0-8EED-4369ACC83CEF}" destId="{C5CA5C9D-F356-415E-8B66-FA08CF0C8BDA}" srcOrd="0" destOrd="0" presId="urn:microsoft.com/office/officeart/2005/8/layout/cycle5"/>
    <dgm:cxn modelId="{02D233B1-06EA-468A-A1CB-516A512DBCDD}" srcId="{2586EA68-84C2-4D65-8747-BEE55E6D4F33}" destId="{5C3E335F-83FB-4A03-96F4-628325173166}" srcOrd="3" destOrd="0" parTransId="{96D0A1F3-0CFA-4116-B86D-ABF12610257C}" sibTransId="{4FD6DA7A-AB64-40C7-92E1-9CC45262D50D}"/>
    <dgm:cxn modelId="{E7D6E1DD-2792-4BBE-8956-8AE164B771F5}" type="presOf" srcId="{6370205B-EE09-4782-8D8C-A270363A28C7}" destId="{A867C276-BD01-4F74-8DFC-E6A438C097D9}" srcOrd="0" destOrd="0" presId="urn:microsoft.com/office/officeart/2005/8/layout/cycle5"/>
    <dgm:cxn modelId="{97312F36-45C5-4231-86B6-BA1BF53743DE}" type="presOf" srcId="{4FD6DA7A-AB64-40C7-92E1-9CC45262D50D}" destId="{208A9E98-7914-443F-8075-DEB956D0450A}" srcOrd="0" destOrd="0" presId="urn:microsoft.com/office/officeart/2005/8/layout/cycle5"/>
    <dgm:cxn modelId="{838C9A7E-1FE3-4063-80D0-201815F350AE}" type="presParOf" srcId="{973DBD81-8F5C-4BCA-8E9C-3A274F59C515}" destId="{A4626B9B-1C70-4EFA-93A7-3BE995BE9213}" srcOrd="0" destOrd="0" presId="urn:microsoft.com/office/officeart/2005/8/layout/cycle5"/>
    <dgm:cxn modelId="{746A577A-797C-4A53-9086-9EF0D4DF58C3}" type="presParOf" srcId="{973DBD81-8F5C-4BCA-8E9C-3A274F59C515}" destId="{AA443229-9699-41CB-9123-A334059167F3}" srcOrd="1" destOrd="0" presId="urn:microsoft.com/office/officeart/2005/8/layout/cycle5"/>
    <dgm:cxn modelId="{F6A356EA-8D60-4E8C-AA46-84D72F4DD9E5}" type="presParOf" srcId="{973DBD81-8F5C-4BCA-8E9C-3A274F59C515}" destId="{5EC0EFB7-5851-4E32-8D14-F949E1A9D43B}" srcOrd="2" destOrd="0" presId="urn:microsoft.com/office/officeart/2005/8/layout/cycle5"/>
    <dgm:cxn modelId="{BB37861E-39F2-4358-909D-2EC8FCD59B2D}" type="presParOf" srcId="{973DBD81-8F5C-4BCA-8E9C-3A274F59C515}" destId="{B9DCF5D7-31BE-47B5-84EE-C75A8B913517}" srcOrd="3" destOrd="0" presId="urn:microsoft.com/office/officeart/2005/8/layout/cycle5"/>
    <dgm:cxn modelId="{57D6464D-2C03-410B-B546-1F460004F755}" type="presParOf" srcId="{973DBD81-8F5C-4BCA-8E9C-3A274F59C515}" destId="{27977C18-F49C-443E-8F28-F0C824EDBCED}" srcOrd="4" destOrd="0" presId="urn:microsoft.com/office/officeart/2005/8/layout/cycle5"/>
    <dgm:cxn modelId="{8FB61E18-7BA3-4DA8-BA29-4D49C2B1D8B2}" type="presParOf" srcId="{973DBD81-8F5C-4BCA-8E9C-3A274F59C515}" destId="{C5CA5C9D-F356-415E-8B66-FA08CF0C8BDA}" srcOrd="5" destOrd="0" presId="urn:microsoft.com/office/officeart/2005/8/layout/cycle5"/>
    <dgm:cxn modelId="{4E318DCF-577A-4741-B8CA-A8556B1BBCA9}" type="presParOf" srcId="{973DBD81-8F5C-4BCA-8E9C-3A274F59C515}" destId="{EF1688D4-3A4F-44FD-92B4-5AB41B4CBD97}" srcOrd="6" destOrd="0" presId="urn:microsoft.com/office/officeart/2005/8/layout/cycle5"/>
    <dgm:cxn modelId="{8A32DE37-52CA-44D5-BC39-AA29D6EFAEE6}" type="presParOf" srcId="{973DBD81-8F5C-4BCA-8E9C-3A274F59C515}" destId="{51F29EDC-43B5-4247-9DA9-B5BBCF4D4B90}" srcOrd="7" destOrd="0" presId="urn:microsoft.com/office/officeart/2005/8/layout/cycle5"/>
    <dgm:cxn modelId="{7D3574CE-813A-4BB7-A155-F8D211BC95B1}" type="presParOf" srcId="{973DBD81-8F5C-4BCA-8E9C-3A274F59C515}" destId="{A867C276-BD01-4F74-8DFC-E6A438C097D9}" srcOrd="8" destOrd="0" presId="urn:microsoft.com/office/officeart/2005/8/layout/cycle5"/>
    <dgm:cxn modelId="{49504324-3198-4E02-AF77-7025D22D0A4D}" type="presParOf" srcId="{973DBD81-8F5C-4BCA-8E9C-3A274F59C515}" destId="{03061077-FAFD-405A-8101-8FD4C3A94095}" srcOrd="9" destOrd="0" presId="urn:microsoft.com/office/officeart/2005/8/layout/cycle5"/>
    <dgm:cxn modelId="{FF9A68C2-00E0-42C2-982A-8774BD3C5684}" type="presParOf" srcId="{973DBD81-8F5C-4BCA-8E9C-3A274F59C515}" destId="{DBC6F081-FA8D-44A4-B265-2269A10EE82E}" srcOrd="10" destOrd="0" presId="urn:microsoft.com/office/officeart/2005/8/layout/cycle5"/>
    <dgm:cxn modelId="{207ED8B7-4A14-4203-AC42-00AD737288D3}" type="presParOf" srcId="{973DBD81-8F5C-4BCA-8E9C-3A274F59C515}" destId="{208A9E98-7914-443F-8075-DEB956D0450A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626B9B-1C70-4EFA-93A7-3BE995BE9213}">
      <dsp:nvSpPr>
        <dsp:cNvPr id="0" name=""/>
        <dsp:cNvSpPr/>
      </dsp:nvSpPr>
      <dsp:spPr>
        <a:xfrm>
          <a:off x="2321718" y="174"/>
          <a:ext cx="1452562" cy="944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Colloidal Particles</a:t>
          </a:r>
          <a:endParaRPr lang="en-US" sz="2000" kern="1200" dirty="0"/>
        </a:p>
      </dsp:txBody>
      <dsp:txXfrm>
        <a:off x="2321718" y="174"/>
        <a:ext cx="1452562" cy="944165"/>
      </dsp:txXfrm>
    </dsp:sp>
    <dsp:sp modelId="{5EC0EFB7-5851-4E32-8D14-F949E1A9D43B}">
      <dsp:nvSpPr>
        <dsp:cNvPr id="0" name=""/>
        <dsp:cNvSpPr/>
      </dsp:nvSpPr>
      <dsp:spPr>
        <a:xfrm>
          <a:off x="1488257" y="47225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2486503" y="305186"/>
              </a:moveTo>
              <a:arcTo wR="1559742" hR="1559742" stAng="18387232" swAng="1633569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DCF5D7-31BE-47B5-84EE-C75A8B913517}">
      <dsp:nvSpPr>
        <dsp:cNvPr id="0" name=""/>
        <dsp:cNvSpPr/>
      </dsp:nvSpPr>
      <dsp:spPr>
        <a:xfrm>
          <a:off x="3881461" y="1559917"/>
          <a:ext cx="1452562" cy="944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Collisions!</a:t>
          </a:r>
          <a:endParaRPr lang="en-US" sz="2000" kern="1200" dirty="0"/>
        </a:p>
      </dsp:txBody>
      <dsp:txXfrm>
        <a:off x="3881461" y="1559917"/>
        <a:ext cx="1452562" cy="944165"/>
      </dsp:txXfrm>
    </dsp:sp>
    <dsp:sp modelId="{C5CA5C9D-F356-415E-8B66-FA08CF0C8BDA}">
      <dsp:nvSpPr>
        <dsp:cNvPr id="0" name=""/>
        <dsp:cNvSpPr/>
      </dsp:nvSpPr>
      <dsp:spPr>
        <a:xfrm>
          <a:off x="1488257" y="47225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2957789" y="2251307"/>
              </a:moveTo>
              <a:arcTo wR="1559742" hR="1559742" stAng="1579199" swAng="1633569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1688D4-3A4F-44FD-92B4-5AB41B4CBD97}">
      <dsp:nvSpPr>
        <dsp:cNvPr id="0" name=""/>
        <dsp:cNvSpPr/>
      </dsp:nvSpPr>
      <dsp:spPr>
        <a:xfrm>
          <a:off x="2321718" y="3119659"/>
          <a:ext cx="1452562" cy="944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Flocs</a:t>
          </a:r>
          <a:r>
            <a:rPr lang="en-US" sz="2000" kern="1200" dirty="0" smtClean="0"/>
            <a:t> grow</a:t>
          </a:r>
          <a:endParaRPr lang="en-US" sz="2000" kern="1200" dirty="0"/>
        </a:p>
      </dsp:txBody>
      <dsp:txXfrm>
        <a:off x="2321718" y="3119659"/>
        <a:ext cx="1452562" cy="944165"/>
      </dsp:txXfrm>
    </dsp:sp>
    <dsp:sp modelId="{A867C276-BD01-4F74-8DFC-E6A438C097D9}">
      <dsp:nvSpPr>
        <dsp:cNvPr id="0" name=""/>
        <dsp:cNvSpPr/>
      </dsp:nvSpPr>
      <dsp:spPr>
        <a:xfrm>
          <a:off x="1488257" y="47225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632981" y="2814299"/>
              </a:moveTo>
              <a:arcTo wR="1559742" hR="1559742" stAng="7587232" swAng="1633569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061077-FAFD-405A-8101-8FD4C3A94095}">
      <dsp:nvSpPr>
        <dsp:cNvPr id="0" name=""/>
        <dsp:cNvSpPr/>
      </dsp:nvSpPr>
      <dsp:spPr>
        <a:xfrm>
          <a:off x="761975" y="1559917"/>
          <a:ext cx="1452562" cy="944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Flocs</a:t>
          </a:r>
          <a:r>
            <a:rPr lang="en-US" sz="2000" kern="1200" dirty="0" smtClean="0"/>
            <a:t> break</a:t>
          </a:r>
          <a:endParaRPr lang="en-US" sz="2000" kern="1200" dirty="0"/>
        </a:p>
      </dsp:txBody>
      <dsp:txXfrm>
        <a:off x="761975" y="1559917"/>
        <a:ext cx="1452562" cy="944165"/>
      </dsp:txXfrm>
    </dsp:sp>
    <dsp:sp modelId="{208A9E98-7914-443F-8075-DEB956D0450A}">
      <dsp:nvSpPr>
        <dsp:cNvPr id="0" name=""/>
        <dsp:cNvSpPr/>
      </dsp:nvSpPr>
      <dsp:spPr>
        <a:xfrm>
          <a:off x="1488257" y="47225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161695" y="868178"/>
              </a:moveTo>
              <a:arcTo wR="1559742" hR="1559742" stAng="12379199" swAng="1633569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626B9B-1C70-4EFA-93A7-3BE995BE9213}">
      <dsp:nvSpPr>
        <dsp:cNvPr id="0" name=""/>
        <dsp:cNvSpPr/>
      </dsp:nvSpPr>
      <dsp:spPr>
        <a:xfrm>
          <a:off x="2321718" y="174"/>
          <a:ext cx="1452562" cy="944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Colloidal Particles</a:t>
          </a:r>
          <a:endParaRPr lang="en-US" sz="2000" kern="1200" dirty="0"/>
        </a:p>
      </dsp:txBody>
      <dsp:txXfrm>
        <a:off x="2321718" y="174"/>
        <a:ext cx="1452562" cy="944165"/>
      </dsp:txXfrm>
    </dsp:sp>
    <dsp:sp modelId="{5EC0EFB7-5851-4E32-8D14-F949E1A9D43B}">
      <dsp:nvSpPr>
        <dsp:cNvPr id="0" name=""/>
        <dsp:cNvSpPr/>
      </dsp:nvSpPr>
      <dsp:spPr>
        <a:xfrm>
          <a:off x="1488257" y="47225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2486503" y="305186"/>
              </a:moveTo>
              <a:arcTo wR="1559742" hR="1559742" stAng="18387232" swAng="1633569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DCF5D7-31BE-47B5-84EE-C75A8B913517}">
      <dsp:nvSpPr>
        <dsp:cNvPr id="0" name=""/>
        <dsp:cNvSpPr/>
      </dsp:nvSpPr>
      <dsp:spPr>
        <a:xfrm>
          <a:off x="3881461" y="1559917"/>
          <a:ext cx="1452562" cy="944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Collisions!</a:t>
          </a:r>
          <a:endParaRPr lang="en-US" sz="2000" kern="1200" dirty="0"/>
        </a:p>
      </dsp:txBody>
      <dsp:txXfrm>
        <a:off x="3881461" y="1559917"/>
        <a:ext cx="1452562" cy="944165"/>
      </dsp:txXfrm>
    </dsp:sp>
    <dsp:sp modelId="{C5CA5C9D-F356-415E-8B66-FA08CF0C8BDA}">
      <dsp:nvSpPr>
        <dsp:cNvPr id="0" name=""/>
        <dsp:cNvSpPr/>
      </dsp:nvSpPr>
      <dsp:spPr>
        <a:xfrm>
          <a:off x="1488257" y="47225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2957789" y="2251307"/>
              </a:moveTo>
              <a:arcTo wR="1559742" hR="1559742" stAng="1579199" swAng="1633569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1688D4-3A4F-44FD-92B4-5AB41B4CBD97}">
      <dsp:nvSpPr>
        <dsp:cNvPr id="0" name=""/>
        <dsp:cNvSpPr/>
      </dsp:nvSpPr>
      <dsp:spPr>
        <a:xfrm>
          <a:off x="2321718" y="3119659"/>
          <a:ext cx="1452562" cy="944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Flocs</a:t>
          </a:r>
          <a:r>
            <a:rPr lang="en-US" sz="2000" kern="1200" dirty="0" smtClean="0"/>
            <a:t> grow</a:t>
          </a:r>
          <a:endParaRPr lang="en-US" sz="2000" kern="1200" dirty="0"/>
        </a:p>
      </dsp:txBody>
      <dsp:txXfrm>
        <a:off x="2321718" y="3119659"/>
        <a:ext cx="1452562" cy="944165"/>
      </dsp:txXfrm>
    </dsp:sp>
    <dsp:sp modelId="{A867C276-BD01-4F74-8DFC-E6A438C097D9}">
      <dsp:nvSpPr>
        <dsp:cNvPr id="0" name=""/>
        <dsp:cNvSpPr/>
      </dsp:nvSpPr>
      <dsp:spPr>
        <a:xfrm>
          <a:off x="1488257" y="47225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632981" y="2814299"/>
              </a:moveTo>
              <a:arcTo wR="1559742" hR="1559742" stAng="7587232" swAng="1633569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061077-FAFD-405A-8101-8FD4C3A94095}">
      <dsp:nvSpPr>
        <dsp:cNvPr id="0" name=""/>
        <dsp:cNvSpPr/>
      </dsp:nvSpPr>
      <dsp:spPr>
        <a:xfrm>
          <a:off x="761975" y="1559917"/>
          <a:ext cx="1452562" cy="944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Flocs</a:t>
          </a:r>
          <a:r>
            <a:rPr lang="en-US" sz="2000" kern="1200" dirty="0" smtClean="0"/>
            <a:t> break</a:t>
          </a:r>
          <a:endParaRPr lang="en-US" sz="2000" kern="1200" dirty="0"/>
        </a:p>
      </dsp:txBody>
      <dsp:txXfrm>
        <a:off x="761975" y="1559917"/>
        <a:ext cx="1452562" cy="944165"/>
      </dsp:txXfrm>
    </dsp:sp>
    <dsp:sp modelId="{208A9E98-7914-443F-8075-DEB956D0450A}">
      <dsp:nvSpPr>
        <dsp:cNvPr id="0" name=""/>
        <dsp:cNvSpPr/>
      </dsp:nvSpPr>
      <dsp:spPr>
        <a:xfrm>
          <a:off x="1488257" y="472257"/>
          <a:ext cx="3119485" cy="3119485"/>
        </a:xfrm>
        <a:custGeom>
          <a:avLst/>
          <a:gdLst/>
          <a:ahLst/>
          <a:cxnLst/>
          <a:rect l="0" t="0" r="0" b="0"/>
          <a:pathLst>
            <a:path>
              <a:moveTo>
                <a:pt x="161695" y="868178"/>
              </a:moveTo>
              <a:arcTo wR="1559742" hR="1559742" stAng="12379199" swAng="1633569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A19D4E8-26FE-48FB-BE3E-9ABA4937E03B}" type="datetime1">
              <a:rPr lang="fr-FR"/>
              <a:pPr/>
              <a:t>30/07/2010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E2BB70D-A973-4A7F-BEF2-B6514F80979D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BB70D-A973-4A7F-BEF2-B6514F80979D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233E26B-8342-4F5B-B1A0-F23ED7F258C9}" type="datetime1">
              <a:rPr lang="en-US" smtClean="0"/>
              <a:pPr/>
              <a:t>7/30/2010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EC053F4-9BB1-4212-BE5A-2FD11C5625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3E26B-8342-4F5B-B1A0-F23ED7F258C9}" type="datetime1">
              <a:rPr lang="en-US" smtClean="0"/>
              <a:pPr/>
              <a:t>7/30/2010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C053F4-9BB1-4212-BE5A-2FD11C5625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233E26B-8342-4F5B-B1A0-F23ED7F258C9}" type="datetime1">
              <a:rPr lang="en-US" smtClean="0"/>
              <a:pPr/>
              <a:t>7/30/2010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EC053F4-9BB1-4212-BE5A-2FD11C5625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3E26B-8342-4F5B-B1A0-F23ED7F258C9}" type="datetime1">
              <a:rPr lang="en-US" smtClean="0"/>
              <a:pPr/>
              <a:t>7/30/2010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C053F4-9BB1-4212-BE5A-2FD11C5625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233E26B-8342-4F5B-B1A0-F23ED7F258C9}" type="datetime1">
              <a:rPr lang="en-US" smtClean="0"/>
              <a:pPr/>
              <a:t>7/30/2010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EC053F4-9BB1-4212-BE5A-2FD11C5625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3E26B-8342-4F5B-B1A0-F23ED7F258C9}" type="datetime1">
              <a:rPr lang="en-US" smtClean="0"/>
              <a:pPr/>
              <a:t>7/30/2010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C053F4-9BB1-4212-BE5A-2FD11C5625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3E26B-8342-4F5B-B1A0-F23ED7F258C9}" type="datetime1">
              <a:rPr lang="en-US" smtClean="0"/>
              <a:pPr/>
              <a:t>7/30/2010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C053F4-9BB1-4212-BE5A-2FD11C5625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3E26B-8342-4F5B-B1A0-F23ED7F258C9}" type="datetime1">
              <a:rPr lang="en-US" smtClean="0"/>
              <a:pPr/>
              <a:t>7/30/2010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C053F4-9BB1-4212-BE5A-2FD11C5625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233E26B-8342-4F5B-B1A0-F23ED7F258C9}" type="datetime1">
              <a:rPr lang="en-US" smtClean="0"/>
              <a:pPr/>
              <a:t>7/30/2010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C053F4-9BB1-4212-BE5A-2FD11C5625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3E26B-8342-4F5B-B1A0-F23ED7F258C9}" type="datetime1">
              <a:rPr lang="en-US" smtClean="0"/>
              <a:pPr/>
              <a:t>7/30/2010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C053F4-9BB1-4212-BE5A-2FD11C5625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33E26B-8342-4F5B-B1A0-F23ED7F258C9}" type="datetime1">
              <a:rPr lang="en-US" smtClean="0"/>
              <a:pPr/>
              <a:t>7/30/2010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C053F4-9BB1-4212-BE5A-2FD11C5625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233E26B-8342-4F5B-B1A0-F23ED7F258C9}" type="datetime1">
              <a:rPr lang="en-US" smtClean="0"/>
              <a:pPr/>
              <a:t>7/30/2010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EC053F4-9BB1-4212-BE5A-2FD11C56256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772400" cy="182976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FR" sz="6700" dirty="0" smtClean="0"/>
              <a:t>Tube Floc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5548313"/>
            <a:ext cx="3208338" cy="1081087"/>
          </a:xfrm>
        </p:spPr>
        <p:txBody>
          <a:bodyPr>
            <a:normAutofit/>
          </a:bodyPr>
          <a:lstStyle/>
          <a:p>
            <a:pPr marR="0" eaLnBrk="1" hangingPunct="1"/>
            <a:r>
              <a:rPr lang="en-US" sz="2700" dirty="0" smtClean="0">
                <a:solidFill>
                  <a:schemeClr val="bg1"/>
                </a:solidFill>
              </a:rPr>
              <a:t>Karen </a:t>
            </a:r>
            <a:r>
              <a:rPr lang="en-US" sz="2700" dirty="0" err="1" smtClean="0">
                <a:solidFill>
                  <a:schemeClr val="bg1"/>
                </a:solidFill>
              </a:rPr>
              <a:t>Swetland</a:t>
            </a:r>
            <a:endParaRPr lang="en-US" sz="2700" dirty="0" smtClean="0">
              <a:solidFill>
                <a:schemeClr val="bg1"/>
              </a:solidFill>
            </a:endParaRPr>
          </a:p>
          <a:p>
            <a:pPr marR="0" eaLnBrk="1" hangingPunct="1"/>
            <a:r>
              <a:rPr lang="en-US" sz="2700" dirty="0" smtClean="0">
                <a:solidFill>
                  <a:schemeClr val="bg1"/>
                </a:solidFill>
              </a:rPr>
              <a:t>Craig </a:t>
            </a:r>
            <a:r>
              <a:rPr lang="en-US" sz="2700" dirty="0" err="1" smtClean="0">
                <a:solidFill>
                  <a:schemeClr val="bg1"/>
                </a:solidFill>
              </a:rPr>
              <a:t>Bullington</a:t>
            </a:r>
            <a:endParaRPr lang="en-US" sz="2700" dirty="0" smtClean="0">
              <a:solidFill>
                <a:schemeClr val="bg1"/>
              </a:solidFill>
            </a:endParaRPr>
          </a:p>
        </p:txBody>
      </p:sp>
      <p:sp>
        <p:nvSpPr>
          <p:cNvPr id="14340" name="ZoneTexte 7"/>
          <p:cNvSpPr txBox="1">
            <a:spLocks noChangeArrowheads="1"/>
          </p:cNvSpPr>
          <p:nvPr/>
        </p:nvSpPr>
        <p:spPr bwMode="auto">
          <a:xfrm>
            <a:off x="6324600" y="5548313"/>
            <a:ext cx="24003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6" tIns="41148" rIns="82296" bIns="41148">
            <a:spAutoFit/>
          </a:bodyPr>
          <a:lstStyle/>
          <a:p>
            <a:r>
              <a:rPr lang="fr-FR" sz="2700" dirty="0" smtClean="0">
                <a:solidFill>
                  <a:schemeClr val="bg1"/>
                </a:solidFill>
                <a:latin typeface="Lucida Sans Unicode" pitchFamily="34" charset="0"/>
              </a:rPr>
              <a:t>Rami </a:t>
            </a:r>
            <a:r>
              <a:rPr lang="fr-FR" sz="2700" dirty="0" err="1" smtClean="0">
                <a:solidFill>
                  <a:schemeClr val="bg1"/>
                </a:solidFill>
                <a:latin typeface="Lucida Sans Unicode" pitchFamily="34" charset="0"/>
              </a:rPr>
              <a:t>Bechara</a:t>
            </a:r>
            <a:endParaRPr lang="fr-FR" sz="2700" dirty="0">
              <a:solidFill>
                <a:schemeClr val="bg1"/>
              </a:solidFill>
              <a:latin typeface="Lucida Sans Unicode" pitchFamily="34" charset="0"/>
            </a:endParaRPr>
          </a:p>
          <a:p>
            <a:r>
              <a:rPr lang="fr-FR" sz="2700" dirty="0" err="1" smtClean="0">
                <a:solidFill>
                  <a:schemeClr val="bg1"/>
                </a:solidFill>
                <a:latin typeface="Lucida Sans Unicode" pitchFamily="34" charset="0"/>
              </a:rPr>
              <a:t>Tami</a:t>
            </a:r>
            <a:r>
              <a:rPr lang="fr-FR" sz="2700" dirty="0" smtClean="0">
                <a:solidFill>
                  <a:schemeClr val="bg1"/>
                </a:solidFill>
                <a:latin typeface="Lucida Sans Unicode" pitchFamily="34" charset="0"/>
              </a:rPr>
              <a:t> Chung</a:t>
            </a:r>
            <a:endParaRPr lang="fr-FR" sz="2700" dirty="0">
              <a:solidFill>
                <a:schemeClr val="bg1"/>
              </a:solidFill>
              <a:latin typeface="Lucida Sans Unicode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2800" y="3733800"/>
            <a:ext cx="517782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dirty="0" smtClean="0">
                <a:solidFill>
                  <a:schemeClr val="accent6"/>
                </a:solidFill>
                <a:latin typeface="+mn-lt"/>
              </a:rPr>
              <a:t>Final Presentation Summer 2010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data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Mean Residual Turbidity vs. Alum Dose (500 NTU; Length 1)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Mean Residual Turbidity vs. Alum Dose (Length 1; All Turbidities)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</p:nvPr>
        </p:nvGraphicFramePr>
        <p:xfrm>
          <a:off x="4114800" y="1676400"/>
          <a:ext cx="37338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ontent Placeholder 12"/>
          <p:cNvGraphicFramePr>
            <a:graphicFrameLocks noGrp="1"/>
          </p:cNvGraphicFramePr>
          <p:nvPr>
            <p:ph sz="quarter" idx="2"/>
          </p:nvPr>
        </p:nvGraphicFramePr>
        <p:xfrm>
          <a:off x="457200" y="1711325"/>
          <a:ext cx="35210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data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Mean Residual Turbidity vs. Alum Dose (500 NTU;  All Lengths)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Mean Residual Turbidity vs. Alum Dose (5 NTU; Lengths 1 &amp;3)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2"/>
          </p:nvPr>
        </p:nvGraphicFramePr>
        <p:xfrm>
          <a:off x="457200" y="1524000"/>
          <a:ext cx="3521075" cy="4302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</p:nvPr>
        </p:nvGraphicFramePr>
        <p:xfrm>
          <a:off x="4178300" y="1711325"/>
          <a:ext cx="352107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19400"/>
            <a:ext cx="7242048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Responding to reviewer comments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suspension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Validation of </a:t>
            </a:r>
            <a:r>
              <a:rPr lang="en-US" sz="2400" dirty="0" err="1" smtClean="0"/>
              <a:t>FReTA’s</a:t>
            </a:r>
            <a:r>
              <a:rPr lang="en-US" sz="2400" dirty="0" smtClean="0"/>
              <a:t> settling column</a:t>
            </a:r>
          </a:p>
          <a:p>
            <a:r>
              <a:rPr lang="en-US" sz="2400" dirty="0" smtClean="0"/>
              <a:t>Input known mixture of distilled water and particle beads </a:t>
            </a:r>
          </a:p>
          <a:p>
            <a:r>
              <a:rPr lang="en-US" sz="2400" dirty="0" smtClean="0"/>
              <a:t>Compare experimental settling velocities of the control and </a:t>
            </a:r>
            <a:r>
              <a:rPr lang="en-US" sz="2400" dirty="0" err="1" smtClean="0"/>
              <a:t>FReTA</a:t>
            </a:r>
            <a:r>
              <a:rPr lang="en-US" sz="2400" dirty="0" smtClean="0"/>
              <a:t> experiments to</a:t>
            </a:r>
            <a:br>
              <a:rPr lang="en-US" sz="2400" dirty="0" smtClean="0"/>
            </a:br>
            <a:r>
              <a:rPr lang="en-US" sz="2400" dirty="0" smtClean="0"/>
              <a:t>theoretical settling velocities.</a:t>
            </a:r>
          </a:p>
          <a:p>
            <a:r>
              <a:rPr lang="en-US" sz="2400" dirty="0" smtClean="0"/>
              <a:t>Experimental Set-up: </a:t>
            </a:r>
          </a:p>
          <a:p>
            <a:pPr lvl="1"/>
            <a:r>
              <a:rPr lang="en-US" sz="2000" dirty="0" smtClean="0"/>
              <a:t>Closed Circuit with </a:t>
            </a:r>
            <a:r>
              <a:rPr lang="en-US" sz="2000" dirty="0" err="1" smtClean="0"/>
              <a:t>FReTA</a:t>
            </a:r>
            <a:endParaRPr lang="en-US" sz="2000" dirty="0" smtClean="0"/>
          </a:p>
          <a:p>
            <a:pPr lvl="1"/>
            <a:r>
              <a:rPr lang="en-US" sz="2000" dirty="0" smtClean="0"/>
              <a:t>Settling Column and Turbidimeter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6047" y="3198018"/>
            <a:ext cx="2170242" cy="3492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5183748"/>
            <a:ext cx="1261689" cy="16742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suspension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Stokes settling velocities were calculated for the particles</a:t>
            </a:r>
            <a:endParaRPr lang="en-US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533400" y="3429000"/>
          <a:ext cx="3023016" cy="838200"/>
        </p:xfrm>
        <a:graphic>
          <a:graphicData uri="http://schemas.openxmlformats.org/presentationml/2006/ole">
            <p:oleObj spid="_x0000_s16385" name="Equation" r:id="rId4" imgW="2095500" imgH="584200" progId="Equation.DSMT4">
              <p:embed/>
            </p:oleObj>
          </a:graphicData>
        </a:graphic>
      </p:graphicFrame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33400" y="5181600"/>
            <a:ext cx="7391400" cy="1524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Table 1: Mean sedimentation velocity averaged over all trials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1066800" y="5715000"/>
          <a:ext cx="6324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8200"/>
                <a:gridCol w="2108200"/>
                <a:gridCol w="2108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Predicted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Control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FReTA</a:t>
                      </a:r>
                      <a:r>
                        <a:rPr lang="en-US" baseline="0" dirty="0" smtClean="0"/>
                        <a:t> Suspension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0.153 mm/s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0.193 mm/s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0.254 mm/s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1371600" y="4343400"/>
          <a:ext cx="1279585" cy="762000"/>
        </p:xfrm>
        <a:graphic>
          <a:graphicData uri="http://schemas.openxmlformats.org/presentationml/2006/ole">
            <p:oleObj spid="_x0000_s16389" name="Equation" r:id="rId5" imgW="850900" imgH="508000" progId="Equation.DSMT4">
              <p:embed/>
            </p:oleObj>
          </a:graphicData>
        </a:graphic>
      </p:graphicFrame>
      <p:sp>
        <p:nvSpPr>
          <p:cNvPr id="19" name="Content Placeholder 2"/>
          <p:cNvSpPr>
            <a:spLocks noGrp="1"/>
          </p:cNvSpPr>
          <p:nvPr>
            <p:ph sz="half" idx="1"/>
          </p:nvPr>
        </p:nvSpPr>
        <p:spPr>
          <a:xfrm>
            <a:off x="4267200" y="1676400"/>
            <a:ext cx="3749040" cy="34591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 similar design was used in Adachi et al. (1997)</a:t>
            </a:r>
          </a:p>
          <a:p>
            <a:r>
              <a:rPr lang="en-US" dirty="0" smtClean="0"/>
              <a:t>Confirmed by the sedimentation of standard latex spheres.</a:t>
            </a:r>
          </a:p>
          <a:p>
            <a:r>
              <a:rPr lang="en-US" dirty="0" smtClean="0"/>
              <a:t>No physical reason to expect performance differences between </a:t>
            </a:r>
            <a:r>
              <a:rPr lang="en-US" dirty="0" err="1" smtClean="0"/>
              <a:t>FReTA</a:t>
            </a:r>
            <a:r>
              <a:rPr lang="en-US" dirty="0" smtClean="0"/>
              <a:t> and the Adachi apparatus.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comments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Influence of narrow tubing</a:t>
            </a:r>
          </a:p>
          <a:p>
            <a:pPr lvl="1"/>
            <a:r>
              <a:rPr lang="en-US" b="1" dirty="0" smtClean="0"/>
              <a:t>In all cases, error &lt; 1%</a:t>
            </a:r>
          </a:p>
          <a:p>
            <a:r>
              <a:rPr lang="en-US" b="1" dirty="0" smtClean="0"/>
              <a:t>Limiting factors on particle size/settling velocity</a:t>
            </a:r>
          </a:p>
          <a:p>
            <a:pPr lvl="1"/>
            <a:r>
              <a:rPr lang="en-US" b="1" dirty="0" smtClean="0"/>
              <a:t>Turbidimeter response time, duration of settle state, and smoothing technique</a:t>
            </a:r>
          </a:p>
          <a:p>
            <a:pPr lvl="1"/>
            <a:r>
              <a:rPr lang="en-US" b="1" dirty="0" smtClean="0"/>
              <a:t>In all cases, data is able to characterize the relevant </a:t>
            </a:r>
            <a:r>
              <a:rPr lang="en-US" b="1" dirty="0" err="1" smtClean="0"/>
              <a:t>flocs</a:t>
            </a:r>
            <a:endParaRPr lang="en-US" b="1" dirty="0" smtClean="0"/>
          </a:p>
          <a:p>
            <a:r>
              <a:rPr lang="en-US" b="1" dirty="0" smtClean="0"/>
              <a:t>Documenting laminar flow conditions</a:t>
            </a:r>
          </a:p>
          <a:p>
            <a:pPr lvl="1"/>
            <a:r>
              <a:rPr lang="en-US" b="1" dirty="0" smtClean="0"/>
              <a:t>Flow rates &gt; 15.75 </a:t>
            </a:r>
            <a:r>
              <a:rPr lang="en-US" b="1" dirty="0" err="1" smtClean="0"/>
              <a:t>mL</a:t>
            </a:r>
            <a:r>
              <a:rPr lang="en-US" b="1" dirty="0" smtClean="0"/>
              <a:t>/s represent turbulent flow, data to be eliminated</a:t>
            </a:r>
          </a:p>
          <a:p>
            <a:r>
              <a:rPr lang="en-US" b="1" dirty="0" smtClean="0"/>
              <a:t>Replicating the system</a:t>
            </a:r>
          </a:p>
          <a:p>
            <a:pPr lvl="1"/>
            <a:r>
              <a:rPr lang="en-US" b="1" dirty="0" smtClean="0"/>
              <a:t>Resources were provided online</a:t>
            </a:r>
          </a:p>
          <a:p>
            <a:pPr lvl="1"/>
            <a:endParaRPr lang="en-US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Comments on data processing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9160" y="1600200"/>
            <a:ext cx="3520440" cy="4525963"/>
          </a:xfrm>
        </p:spPr>
        <p:txBody>
          <a:bodyPr/>
          <a:lstStyle/>
          <a:p>
            <a:r>
              <a:rPr lang="en-US" b="1" dirty="0" smtClean="0"/>
              <a:t>Response to bimodal particle size distribution</a:t>
            </a:r>
          </a:p>
          <a:p>
            <a:pPr lvl="1"/>
            <a:r>
              <a:rPr lang="en-US" b="1" dirty="0" smtClean="0"/>
              <a:t>Current gamma distribution does not accurately characterize the tail section of most datasets</a:t>
            </a:r>
          </a:p>
          <a:p>
            <a:endParaRPr lang="en-US" dirty="0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026" y="2057400"/>
            <a:ext cx="4964374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239000" cy="1143000"/>
          </a:xfrm>
        </p:spPr>
        <p:txBody>
          <a:bodyPr/>
          <a:lstStyle/>
          <a:p>
            <a:r>
              <a:rPr lang="en-US" dirty="0" smtClean="0"/>
              <a:t>Bimodal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239000" cy="4846320"/>
          </a:xfrm>
        </p:spPr>
        <p:txBody>
          <a:bodyPr/>
          <a:lstStyle/>
          <a:p>
            <a:r>
              <a:rPr lang="en-US" dirty="0" smtClean="0"/>
              <a:t>We are currently working on an algorithm that chooses between </a:t>
            </a:r>
            <a:r>
              <a:rPr lang="en-US" dirty="0" err="1" smtClean="0"/>
              <a:t>uni</a:t>
            </a:r>
            <a:r>
              <a:rPr lang="en-US" dirty="0" smtClean="0"/>
              <a:t>- and bi-modal distributions</a:t>
            </a:r>
          </a:p>
          <a:p>
            <a:r>
              <a:rPr lang="en-US" dirty="0" smtClean="0"/>
              <a:t>“Fitness” of the distribution is determined by mean squared error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327523"/>
            <a:ext cx="3505200" cy="3530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1441" y="3276599"/>
            <a:ext cx="3555759" cy="3429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219200" y="35052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err="1" smtClean="0"/>
              <a:t>Unimodal</a:t>
            </a:r>
            <a:r>
              <a:rPr lang="en-US" u="sng" dirty="0" smtClean="0"/>
              <a:t> Distribution</a:t>
            </a:r>
            <a:endParaRPr lang="en-US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5410200" y="34290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Bimodal Distribution</a:t>
            </a:r>
            <a:endParaRPr lang="en-US" u="sng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Smoothing Techniques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Ian’s technique</a:t>
            </a:r>
          </a:p>
          <a:p>
            <a:pPr lvl="1"/>
            <a:r>
              <a:rPr lang="en-US" dirty="0" smtClean="0"/>
              <a:t>Averaging over nine points</a:t>
            </a:r>
          </a:p>
          <a:p>
            <a:pPr lvl="1"/>
            <a:r>
              <a:rPr lang="en-US" dirty="0" smtClean="0"/>
              <a:t>Median of five points</a:t>
            </a:r>
          </a:p>
          <a:p>
            <a:pPr lvl="1"/>
            <a:r>
              <a:rPr lang="en-US" dirty="0" smtClean="0"/>
              <a:t>Essentially smoothing over 45 points (seconds)</a:t>
            </a:r>
          </a:p>
          <a:p>
            <a:r>
              <a:rPr lang="en-US" dirty="0" smtClean="0"/>
              <a:t>Claimed that smoothing was necessary for the gamma fit to work</a:t>
            </a:r>
          </a:p>
          <a:p>
            <a:pPr lvl="1"/>
            <a:r>
              <a:rPr lang="en-US" dirty="0" smtClean="0"/>
              <a:t>Not true! Some data can be fit with no smoothing</a:t>
            </a:r>
          </a:p>
          <a:p>
            <a:pPr lvl="1"/>
            <a:r>
              <a:rPr lang="en-US" dirty="0" smtClean="0"/>
              <a:t>Most data can be fit with only 2-point averaging</a:t>
            </a:r>
          </a:p>
          <a:p>
            <a:r>
              <a:rPr lang="en-US" dirty="0" smtClean="0"/>
              <a:t>How should we smooth?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Smoothing techniques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3520440" cy="4572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Tolerance/average-based smoothing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1828800"/>
            <a:ext cx="3520440" cy="457200"/>
          </a:xfrm>
        </p:spPr>
        <p:txBody>
          <a:bodyPr/>
          <a:lstStyle/>
          <a:p>
            <a:r>
              <a:rPr lang="en-US" dirty="0" smtClean="0"/>
              <a:t>Weighted average smoothing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38400"/>
            <a:ext cx="3520440" cy="4114800"/>
          </a:xfrm>
        </p:spPr>
        <p:txBody>
          <a:bodyPr/>
          <a:lstStyle/>
          <a:p>
            <a:r>
              <a:rPr lang="en-US" dirty="0" smtClean="0"/>
              <a:t>Tolerance: controls iterations on numerical methods</a:t>
            </a:r>
          </a:p>
          <a:p>
            <a:pPr lvl="1"/>
            <a:r>
              <a:rPr lang="en-US" dirty="0" smtClean="0"/>
              <a:t>0.01 to 0.1</a:t>
            </a:r>
          </a:p>
          <a:p>
            <a:r>
              <a:rPr lang="en-US" dirty="0" smtClean="0"/>
              <a:t>Smoothing: averages over several points</a:t>
            </a:r>
          </a:p>
          <a:p>
            <a:pPr lvl="1"/>
            <a:r>
              <a:rPr lang="en-US" dirty="0" smtClean="0"/>
              <a:t>2 to 10</a:t>
            </a:r>
          </a:p>
          <a:p>
            <a:r>
              <a:rPr lang="en-US" dirty="0" smtClean="0"/>
              <a:t>Ian used a tolerance of 0.25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2438400"/>
            <a:ext cx="3520440" cy="4114800"/>
          </a:xfrm>
        </p:spPr>
        <p:txBody>
          <a:bodyPr/>
          <a:lstStyle/>
          <a:p>
            <a:r>
              <a:rPr lang="en-US" dirty="0" smtClean="0"/>
              <a:t>Divides possible settling velocities into uniform intervals</a:t>
            </a:r>
          </a:p>
          <a:p>
            <a:r>
              <a:rPr lang="en-US" dirty="0" smtClean="0"/>
              <a:t>Creates a weighted average of points within each interval</a:t>
            </a:r>
          </a:p>
          <a:p>
            <a:r>
              <a:rPr lang="en-US" dirty="0" smtClean="0"/>
              <a:t>Currently reduces 1800 data points to 55 points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eaLnBrk="1" hangingPunct="1">
              <a:defRPr/>
            </a:pPr>
            <a:r>
              <a:rPr lang="en-US" sz="5300" dirty="0" smtClean="0"/>
              <a:t>Agenda</a:t>
            </a:r>
            <a:r>
              <a:rPr lang="en-US" sz="4300" dirty="0" smtClean="0"/>
              <a:t/>
            </a:r>
            <a:br>
              <a:rPr lang="en-US" sz="4300" dirty="0" smtClean="0"/>
            </a:br>
            <a:endParaRPr lang="fr-FR" dirty="0"/>
          </a:p>
        </p:txBody>
      </p:sp>
      <p:sp>
        <p:nvSpPr>
          <p:cNvPr id="15363" name="Espace réservé du contenu 6"/>
          <p:cNvSpPr>
            <a:spLocks noGrp="1"/>
          </p:cNvSpPr>
          <p:nvPr>
            <p:ph idx="1"/>
          </p:nvPr>
        </p:nvSpPr>
        <p:spPr>
          <a:xfrm>
            <a:off x="663575" y="1508125"/>
            <a:ext cx="7718425" cy="4527550"/>
          </a:xfrm>
        </p:spPr>
        <p:txBody>
          <a:bodyPr/>
          <a:lstStyle/>
          <a:p>
            <a:pPr eaLnBrk="1" hangingPunct="1">
              <a:lnSpc>
                <a:spcPct val="95000"/>
              </a:lnSpc>
              <a:buFont typeface="Wingdings 3" pitchFamily="18" charset="2"/>
              <a:buNone/>
            </a:pPr>
            <a:endParaRPr lang="en-US" sz="3300" dirty="0" smtClean="0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US" sz="2800" b="1" dirty="0" smtClean="0"/>
              <a:t>Purpose of the Tube Floc team</a:t>
            </a:r>
          </a:p>
          <a:p>
            <a:r>
              <a:rPr lang="en-US" sz="2800" b="1" dirty="0" smtClean="0"/>
              <a:t>Summer work</a:t>
            </a:r>
          </a:p>
          <a:p>
            <a:pPr lvl="1"/>
            <a:r>
              <a:rPr lang="en-US" sz="2500" b="1" dirty="0" smtClean="0"/>
              <a:t>Replicating Spring 2010 experiments</a:t>
            </a:r>
          </a:p>
          <a:p>
            <a:pPr lvl="1"/>
            <a:r>
              <a:rPr lang="en-US" sz="2500" b="1" dirty="0" smtClean="0"/>
              <a:t>Responding to comments from the reviewers of Ian </a:t>
            </a:r>
            <a:r>
              <a:rPr lang="en-US" sz="2500" b="1" dirty="0" err="1" smtClean="0"/>
              <a:t>Tse’s</a:t>
            </a:r>
            <a:r>
              <a:rPr lang="en-US" sz="2500" b="1" dirty="0" smtClean="0"/>
              <a:t> “Method for Quantitative Analysis of Flocculation Performance”</a:t>
            </a:r>
          </a:p>
          <a:p>
            <a:pPr lvl="2"/>
            <a:r>
              <a:rPr lang="en-US" sz="2200" b="1" dirty="0" smtClean="0"/>
              <a:t>Test suspension experiment</a:t>
            </a:r>
          </a:p>
          <a:p>
            <a:pPr lvl="2"/>
            <a:r>
              <a:rPr lang="en-US" sz="2200" b="1" dirty="0" smtClean="0"/>
              <a:t>Data processing revamped</a:t>
            </a:r>
            <a:endParaRPr lang="en-US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buFont typeface="Wingdings 3" pitchFamily="18" charset="2"/>
              <a:buNone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3520440" cy="457200"/>
          </a:xfrm>
        </p:spPr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3"/>
          </p:nvPr>
        </p:nvSpPr>
        <p:spPr>
          <a:xfrm>
            <a:off x="4178808" y="1752600"/>
            <a:ext cx="3520440" cy="457200"/>
          </a:xfrm>
        </p:spPr>
        <p:txBody>
          <a:bodyPr/>
          <a:lstStyle/>
          <a:p>
            <a:r>
              <a:rPr lang="en-US" dirty="0" smtClean="0"/>
              <a:t>Data Processing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520440" cy="4114800"/>
          </a:xfrm>
        </p:spPr>
        <p:txBody>
          <a:bodyPr/>
          <a:lstStyle/>
          <a:p>
            <a:r>
              <a:rPr lang="en-US" dirty="0" smtClean="0"/>
              <a:t>Adjusting the energy dissipation rate to induce/reduce floc break up</a:t>
            </a:r>
          </a:p>
          <a:p>
            <a:r>
              <a:rPr lang="en-US" dirty="0" smtClean="0"/>
              <a:t>Monitoring the effects of pH and NOM on flocculation</a:t>
            </a:r>
          </a:p>
          <a:p>
            <a:r>
              <a:rPr lang="en-US" dirty="0" smtClean="0"/>
              <a:t>Controlling and characterizing differential settling</a:t>
            </a:r>
          </a:p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4178808" y="2362200"/>
            <a:ext cx="3520440" cy="4114800"/>
          </a:xfrm>
        </p:spPr>
        <p:txBody>
          <a:bodyPr/>
          <a:lstStyle/>
          <a:p>
            <a:r>
              <a:rPr lang="en-US" dirty="0" smtClean="0"/>
              <a:t>Ensure the accuracy of bimodal fit</a:t>
            </a:r>
          </a:p>
          <a:p>
            <a:r>
              <a:rPr lang="en-US" dirty="0" smtClean="0"/>
              <a:t>Streamline the code to minimize memory usage</a:t>
            </a:r>
          </a:p>
          <a:p>
            <a:r>
              <a:rPr lang="en-US" dirty="0" smtClean="0"/>
              <a:t>Add comments on the most recently added/modified sections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4384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Purpose of tube floc team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295400" y="1955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295400" y="1955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7" name="Straight Arrow Connector 6"/>
          <p:cNvCxnSpPr/>
          <p:nvPr/>
        </p:nvCxnSpPr>
        <p:spPr>
          <a:xfrm rot="10800000">
            <a:off x="2362200" y="5613400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381000" y="5003800"/>
            <a:ext cx="1981200" cy="944165"/>
            <a:chOff x="2321718" y="174"/>
            <a:chExt cx="1452562" cy="944165"/>
          </a:xfrm>
        </p:grpSpPr>
        <p:sp>
          <p:nvSpPr>
            <p:cNvPr id="13" name="Rounded Rectangle 12"/>
            <p:cNvSpPr/>
            <p:nvPr/>
          </p:nvSpPr>
          <p:spPr>
            <a:xfrm>
              <a:off x="2321718" y="174"/>
              <a:ext cx="1452562" cy="94416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4"/>
            <p:cNvSpPr/>
            <p:nvPr/>
          </p:nvSpPr>
          <p:spPr>
            <a:xfrm>
              <a:off x="2367808" y="46264"/>
              <a:ext cx="1360382" cy="8519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Sedimentation</a:t>
              </a:r>
              <a:endParaRPr lang="en-US" sz="20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514600"/>
            <a:ext cx="7242048" cy="1143000"/>
          </a:xfrm>
        </p:spPr>
        <p:txBody>
          <a:bodyPr/>
          <a:lstStyle/>
          <a:p>
            <a:r>
              <a:rPr lang="en-US" dirty="0" smtClean="0"/>
              <a:t>Summer work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to answer: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>
          <a:xfrm>
            <a:off x="457200" y="2011680"/>
            <a:ext cx="7239000" cy="4846320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US" sz="2200" dirty="0" smtClean="0"/>
              <a:t>Can we validate settling column in </a:t>
            </a:r>
            <a:r>
              <a:rPr lang="en-US" sz="2200" dirty="0" err="1" smtClean="0"/>
              <a:t>FReTA</a:t>
            </a:r>
            <a:r>
              <a:rPr lang="en-US" sz="2200" dirty="0" smtClean="0"/>
              <a:t> with standard particles?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200" dirty="0" smtClean="0"/>
              <a:t>Is data being processed in the most accurate and efficient manner?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200" dirty="0" smtClean="0"/>
              <a:t>How does floc breakup affect the residual turbidity? Can we manipulate floc breakup to increase performance?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200" dirty="0" smtClean="0"/>
              <a:t>How does differential settling affect performance and should it be reported?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200" dirty="0" smtClean="0"/>
              <a:t>How does the addition of organic matter to synthetic raw water affect performance?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to answer: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>
          <a:xfrm>
            <a:off x="457200" y="2011680"/>
            <a:ext cx="7239000" cy="484632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200" dirty="0" smtClean="0"/>
              <a:t>Can we validate settling column in </a:t>
            </a:r>
            <a:r>
              <a:rPr lang="en-US" sz="2200" dirty="0" err="1" smtClean="0"/>
              <a:t>FReTA</a:t>
            </a:r>
            <a:r>
              <a:rPr lang="en-US" sz="2200" dirty="0" smtClean="0"/>
              <a:t> with standard particles?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/>
              <a:t>Is data being processed in the most accurate and efficient manner?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solidFill>
                  <a:schemeClr val="bg2">
                    <a:lumMod val="90000"/>
                  </a:schemeClr>
                </a:solidFill>
              </a:rPr>
              <a:t>How does floc breakup affect the residual turbidity? Can we manipulate floc breakup to increase performance?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solidFill>
                  <a:schemeClr val="bg2">
                    <a:lumMod val="90000"/>
                  </a:schemeClr>
                </a:solidFill>
              </a:rPr>
              <a:t>How does differential settling affect performance and should it be reported?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solidFill>
                  <a:schemeClr val="bg2">
                    <a:lumMod val="90000"/>
                  </a:schemeClr>
                </a:solidFill>
              </a:rPr>
              <a:t>How does the addition of organic matter to synthetic raw water affect performance?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Replicating spring 2010 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1752600"/>
          </a:xfrm>
        </p:spPr>
        <p:txBody>
          <a:bodyPr>
            <a:noAutofit/>
          </a:bodyPr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sz="2600" dirty="0" smtClean="0">
                <a:solidFill>
                  <a:schemeClr val="tx1"/>
                </a:solidFill>
              </a:rPr>
              <a:t>Varying the alum dose and flocculator length for various influent turbidities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600" dirty="0" smtClean="0"/>
              <a:t>Alum: 0-100 mg/L</a:t>
            </a:r>
          </a:p>
          <a:p>
            <a:r>
              <a:rPr lang="en-US" sz="2600" dirty="0" smtClean="0"/>
              <a:t>Length: 28m, 56m, 84m</a:t>
            </a:r>
          </a:p>
          <a:p>
            <a:r>
              <a:rPr lang="en-US" sz="2600" dirty="0" smtClean="0"/>
              <a:t>G</a:t>
            </a:r>
            <a:r>
              <a:rPr lang="el-GR" sz="2600" dirty="0" smtClean="0"/>
              <a:t>θ</a:t>
            </a:r>
            <a:r>
              <a:rPr lang="en-US" sz="2600" dirty="0" smtClean="0"/>
              <a:t>: 20405, 40810, 61210</a:t>
            </a:r>
          </a:p>
          <a:p>
            <a:r>
              <a:rPr lang="en-US" sz="2600" dirty="0" smtClean="0"/>
              <a:t>Influent Turbidity: 5, 100, 500 NTU</a:t>
            </a:r>
            <a:endParaRPr lang="en-US" sz="26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200" y="3619500"/>
            <a:ext cx="3708400" cy="27813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871</TotalTime>
  <Words>764</Words>
  <Application>Microsoft Office PowerPoint</Application>
  <PresentationFormat>On-screen Show (4:3)</PresentationFormat>
  <Paragraphs>147</Paragraphs>
  <Slides>21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Opulent</vt:lpstr>
      <vt:lpstr>Equation</vt:lpstr>
      <vt:lpstr>Tube Floc  </vt:lpstr>
      <vt:lpstr>Agenda </vt:lpstr>
      <vt:lpstr>Purpose of tube floc team</vt:lpstr>
      <vt:lpstr>Flocculation</vt:lpstr>
      <vt:lpstr>Flocculation</vt:lpstr>
      <vt:lpstr>Summer work</vt:lpstr>
      <vt:lpstr>Questions to answer:</vt:lpstr>
      <vt:lpstr>Questions to answer:</vt:lpstr>
      <vt:lpstr>Replicating spring 2010 experiments</vt:lpstr>
      <vt:lpstr>Experimental data</vt:lpstr>
      <vt:lpstr>Experimental data</vt:lpstr>
      <vt:lpstr>Responding to reviewer comments</vt:lpstr>
      <vt:lpstr>Test suspension</vt:lpstr>
      <vt:lpstr>Test suspension</vt:lpstr>
      <vt:lpstr>Other comments</vt:lpstr>
      <vt:lpstr>Comments on data processing</vt:lpstr>
      <vt:lpstr>Bimodal distribution</vt:lpstr>
      <vt:lpstr>Smoothing Techniques</vt:lpstr>
      <vt:lpstr>Smoothing techniques</vt:lpstr>
      <vt:lpstr>Future work</vt:lpstr>
      <vt:lpstr>QUESTIONS?</vt:lpstr>
    </vt:vector>
  </TitlesOfParts>
  <Company>cornell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CIT Lab User</dc:creator>
  <cp:lastModifiedBy>aguaclara</cp:lastModifiedBy>
  <cp:revision>50</cp:revision>
  <dcterms:created xsi:type="dcterms:W3CDTF">2010-03-30T01:26:03Z</dcterms:created>
  <dcterms:modified xsi:type="dcterms:W3CDTF">2010-07-30T15:00:19Z</dcterms:modified>
</cp:coreProperties>
</file>