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theme/themeOverride6.xml" ContentType="application/vnd.openxmlformats-officedocument.themeOverride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Masters/slideMaster2.xml" ContentType="application/vnd.openxmlformats-officedocument.presentationml.slide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heme/themeOverride7.xml" ContentType="application/vnd.openxmlformats-officedocument.themeOverride+xml"/>
  <Override PartName="/ppt/tableStyles.xml" ContentType="application/vnd.openxmlformats-officedocument.presentationml.tableStyles+xml"/>
  <Override PartName="/ppt/charts/chart5.xml" ContentType="application/vnd.openxmlformats-officedocument.drawingml.char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slides/slide23.xml" ContentType="application/vnd.openxmlformats-officedocument.presentationml.slide+xml"/>
  <Override PartName="/ppt/charts/chart6.xml" ContentType="application/vnd.openxmlformats-officedocument.drawingml.char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charts/chart7.xml" ContentType="application/vnd.openxmlformats-officedocument.drawingml.char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theme/themeOverride5.xml" ContentType="application/vnd.openxmlformats-officedocument.themeOverr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72" r:id="rId8"/>
    <p:sldId id="273" r:id="rId9"/>
    <p:sldId id="274" r:id="rId10"/>
    <p:sldId id="275" r:id="rId11"/>
    <p:sldId id="280" r:id="rId12"/>
    <p:sldId id="276" r:id="rId13"/>
    <p:sldId id="277" r:id="rId14"/>
    <p:sldId id="278" r:id="rId15"/>
    <p:sldId id="279" r:id="rId16"/>
    <p:sldId id="261" r:id="rId17"/>
    <p:sldId id="262" r:id="rId18"/>
    <p:sldId id="263" r:id="rId19"/>
    <p:sldId id="264" r:id="rId20"/>
    <p:sldId id="265" r:id="rId21"/>
    <p:sldId id="266" r:id="rId22"/>
    <p:sldId id="282" r:id="rId23"/>
    <p:sldId id="283" r:id="rId24"/>
    <p:sldId id="267" r:id="rId25"/>
    <p:sldId id="268" r:id="rId26"/>
    <p:sldId id="269" r:id="rId27"/>
    <p:sldId id="270" r:id="rId28"/>
    <p:sldId id="281" r:id="rId29"/>
    <p:sldId id="271" r:id="rId3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oleObject" Target="file:///C:\Documents%20and%20Settings\labuser.ACCEL\Desktop\Mean%20Turbidity%20%20Spring%20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guaClara\Application%20Data\Microsoft\Excel\Mean_Turbidity__Spring_2010[1]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432195975503"/>
          <c:y val="0.0280941965587635"/>
          <c:w val="0.684586614173228"/>
          <c:h val="0.800035724701079"/>
        </c:manualLayout>
      </c:layout>
      <c:scatterChart>
        <c:scatterStyle val="smoothMarker"/>
        <c:ser>
          <c:idx val="0"/>
          <c:order val="0"/>
          <c:tx>
            <c:v>5 NTU, 28 m</c:v>
          </c:tx>
          <c:xVal>
            <c:numRef>
              <c:f>Sheet1!$L$7:$L$15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Sheet1!$M$7:$M$15</c:f>
              <c:numCache>
                <c:formatCode>General</c:formatCode>
                <c:ptCount val="9"/>
                <c:pt idx="0">
                  <c:v>4.718</c:v>
                </c:pt>
                <c:pt idx="1">
                  <c:v>1.742</c:v>
                </c:pt>
                <c:pt idx="2">
                  <c:v>1.006</c:v>
                </c:pt>
                <c:pt idx="3">
                  <c:v>0.761</c:v>
                </c:pt>
                <c:pt idx="4">
                  <c:v>0.653</c:v>
                </c:pt>
                <c:pt idx="5">
                  <c:v>0.712</c:v>
                </c:pt>
                <c:pt idx="6">
                  <c:v>0.627</c:v>
                </c:pt>
                <c:pt idx="7">
                  <c:v>0.633</c:v>
                </c:pt>
                <c:pt idx="8">
                  <c:v>0.655</c:v>
                </c:pt>
              </c:numCache>
            </c:numRef>
          </c:yVal>
          <c:smooth val="1"/>
        </c:ser>
        <c:ser>
          <c:idx val="1"/>
          <c:order val="1"/>
          <c:tx>
            <c:v>5 NTU, 84 m</c:v>
          </c:tx>
          <c:xVal>
            <c:numRef>
              <c:f>Sheet1!$D$7:$D$16</c:f>
              <c:numCache>
                <c:formatCode>General</c:formatCode>
                <c:ptCount val="10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</c:numCache>
            </c:numRef>
          </c:xVal>
          <c:yVal>
            <c:numRef>
              <c:f>Sheet1!$F$7:$F$16</c:f>
              <c:numCache>
                <c:formatCode>General</c:formatCode>
                <c:ptCount val="10"/>
                <c:pt idx="0">
                  <c:v>3.967</c:v>
                </c:pt>
                <c:pt idx="1">
                  <c:v>3.405</c:v>
                </c:pt>
                <c:pt idx="2">
                  <c:v>0.452</c:v>
                </c:pt>
                <c:pt idx="3">
                  <c:v>3.114</c:v>
                </c:pt>
                <c:pt idx="4">
                  <c:v>2.717</c:v>
                </c:pt>
                <c:pt idx="5">
                  <c:v>1.3</c:v>
                </c:pt>
                <c:pt idx="6">
                  <c:v>0.724</c:v>
                </c:pt>
                <c:pt idx="7">
                  <c:v>0.663</c:v>
                </c:pt>
                <c:pt idx="8">
                  <c:v>0.876</c:v>
                </c:pt>
                <c:pt idx="9">
                  <c:v>0.723</c:v>
                </c:pt>
              </c:numCache>
            </c:numRef>
          </c:yVal>
          <c:smooth val="1"/>
        </c:ser>
        <c:axId val="518477192"/>
        <c:axId val="518494840"/>
      </c:scatterChart>
      <c:valAx>
        <c:axId val="5184771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0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18494840"/>
        <c:crosses val="autoZero"/>
        <c:crossBetween val="midCat"/>
      </c:valAx>
      <c:valAx>
        <c:axId val="5184948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</a:t>
                </a:r>
                <a:r>
                  <a:rPr lang="en-US" b="0" baseline="0"/>
                  <a:t> Turbidity (NTU)</a:t>
                </a:r>
                <a:endParaRPr lang="en-US" b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18477192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lang="en-US"/>
          </a:pPr>
          <a:endParaRPr lang="fr-FR"/>
        </a:p>
      </c:txPr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0"/>
          <c:order val="0"/>
          <c:tx>
            <c:v>100 NTU, 28 m</c:v>
          </c:tx>
          <c:xVal>
            <c:numRef>
              <c:f>Sheet1!$B$40:$B$49</c:f>
              <c:numCache>
                <c:formatCode>General</c:formatCode>
                <c:ptCount val="10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  <c:pt idx="9">
                  <c:v>100.0</c:v>
                </c:pt>
              </c:numCache>
            </c:numRef>
          </c:xVal>
          <c:yVal>
            <c:numRef>
              <c:f>Sheet1!$C$40:$C$49</c:f>
              <c:numCache>
                <c:formatCode>General</c:formatCode>
                <c:ptCount val="10"/>
                <c:pt idx="0">
                  <c:v>20.129</c:v>
                </c:pt>
                <c:pt idx="1">
                  <c:v>5.001</c:v>
                </c:pt>
                <c:pt idx="2">
                  <c:v>2.410999999999999</c:v>
                </c:pt>
                <c:pt idx="3">
                  <c:v>1.562</c:v>
                </c:pt>
                <c:pt idx="4">
                  <c:v>1.030999999999999</c:v>
                </c:pt>
                <c:pt idx="5">
                  <c:v>0.753</c:v>
                </c:pt>
                <c:pt idx="6">
                  <c:v>1.026999999999999</c:v>
                </c:pt>
                <c:pt idx="7">
                  <c:v>0.849</c:v>
                </c:pt>
                <c:pt idx="8">
                  <c:v>0.983</c:v>
                </c:pt>
                <c:pt idx="9">
                  <c:v>1.133</c:v>
                </c:pt>
              </c:numCache>
            </c:numRef>
          </c:yVal>
          <c:smooth val="1"/>
        </c:ser>
        <c:ser>
          <c:idx val="1"/>
          <c:order val="1"/>
          <c:tx>
            <c:v>100 NTU, 56 m</c:v>
          </c:tx>
          <c:xVal>
            <c:numRef>
              <c:f>Sheet1!$Q$40:$Q$49</c:f>
              <c:numCache>
                <c:formatCode>General</c:formatCode>
                <c:ptCount val="10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</c:numCache>
            </c:numRef>
          </c:xVal>
          <c:yVal>
            <c:numRef>
              <c:f>Sheet1!$S$40:$S$49</c:f>
              <c:numCache>
                <c:formatCode>General</c:formatCode>
                <c:ptCount val="10"/>
                <c:pt idx="0">
                  <c:v>68.94800000000002</c:v>
                </c:pt>
                <c:pt idx="1">
                  <c:v>71.82799999999998</c:v>
                </c:pt>
                <c:pt idx="2">
                  <c:v>70.147</c:v>
                </c:pt>
                <c:pt idx="3">
                  <c:v>68.867</c:v>
                </c:pt>
                <c:pt idx="4">
                  <c:v>30.74899999999998</c:v>
                </c:pt>
                <c:pt idx="5">
                  <c:v>7.366999999999996</c:v>
                </c:pt>
                <c:pt idx="6">
                  <c:v>2.469</c:v>
                </c:pt>
                <c:pt idx="7">
                  <c:v>1.169</c:v>
                </c:pt>
                <c:pt idx="8">
                  <c:v>0.866</c:v>
                </c:pt>
                <c:pt idx="9">
                  <c:v>0.784</c:v>
                </c:pt>
              </c:numCache>
            </c:numRef>
          </c:yVal>
          <c:smooth val="1"/>
        </c:ser>
        <c:ser>
          <c:idx val="2"/>
          <c:order val="2"/>
          <c:tx>
            <c:v>100 NTU, 84 m</c:v>
          </c:tx>
          <c:xVal>
            <c:numRef>
              <c:f>Sheet1!$Q$40:$Q$49</c:f>
              <c:numCache>
                <c:formatCode>General</c:formatCode>
                <c:ptCount val="10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</c:numCache>
            </c:numRef>
          </c:xVal>
          <c:yVal>
            <c:numRef>
              <c:f>Sheet1!$R$40:$R$49</c:f>
              <c:numCache>
                <c:formatCode>General</c:formatCode>
                <c:ptCount val="10"/>
                <c:pt idx="0">
                  <c:v>55.283</c:v>
                </c:pt>
                <c:pt idx="1">
                  <c:v>24.67700000000001</c:v>
                </c:pt>
                <c:pt idx="2">
                  <c:v>27.322</c:v>
                </c:pt>
                <c:pt idx="3">
                  <c:v>17.561</c:v>
                </c:pt>
                <c:pt idx="4">
                  <c:v>6.360999999999996</c:v>
                </c:pt>
                <c:pt idx="5">
                  <c:v>2.394999999999999</c:v>
                </c:pt>
                <c:pt idx="6">
                  <c:v>1.578</c:v>
                </c:pt>
                <c:pt idx="7">
                  <c:v>1.262999999999999</c:v>
                </c:pt>
                <c:pt idx="8">
                  <c:v>1.238</c:v>
                </c:pt>
                <c:pt idx="9">
                  <c:v>1.365</c:v>
                </c:pt>
              </c:numCache>
            </c:numRef>
          </c:yVal>
          <c:smooth val="1"/>
        </c:ser>
        <c:axId val="530415576"/>
        <c:axId val="547935528"/>
      </c:scatterChart>
      <c:valAx>
        <c:axId val="5304155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0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47935528"/>
        <c:crossesAt val="0.1"/>
        <c:crossBetween val="midCat"/>
      </c:valAx>
      <c:valAx>
        <c:axId val="547935528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30415576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lang="en-US"/>
          </a:pPr>
          <a:endParaRPr lang="fr-FR"/>
        </a:p>
      </c:txPr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541401074866"/>
          <c:y val="0.0342670360649363"/>
          <c:w val="0.629695663042121"/>
          <c:h val="0.800035724701079"/>
        </c:manualLayout>
      </c:layout>
      <c:scatterChart>
        <c:scatterStyle val="smoothMarker"/>
        <c:ser>
          <c:idx val="0"/>
          <c:order val="0"/>
          <c:tx>
            <c:v>500 NTU, 28 m</c:v>
          </c:tx>
          <c:xVal>
            <c:numRef>
              <c:f>Sheet1!$B$74:$B$84</c:f>
              <c:numCache>
                <c:formatCode>General</c:formatCode>
                <c:ptCount val="11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30.0</c:v>
                </c:pt>
                <c:pt idx="4">
                  <c:v>40.0</c:v>
                </c:pt>
                <c:pt idx="5">
                  <c:v>50.0</c:v>
                </c:pt>
                <c:pt idx="6">
                  <c:v>60.0</c:v>
                </c:pt>
                <c:pt idx="7">
                  <c:v>70.0</c:v>
                </c:pt>
                <c:pt idx="8">
                  <c:v>80.0</c:v>
                </c:pt>
                <c:pt idx="9">
                  <c:v>90.0</c:v>
                </c:pt>
                <c:pt idx="10">
                  <c:v>100.0</c:v>
                </c:pt>
              </c:numCache>
            </c:numRef>
          </c:xVal>
          <c:yVal>
            <c:numRef>
              <c:f>Sheet1!$C$74:$C$84</c:f>
              <c:numCache>
                <c:formatCode>General</c:formatCode>
                <c:ptCount val="11"/>
                <c:pt idx="0">
                  <c:v>124.745</c:v>
                </c:pt>
                <c:pt idx="1">
                  <c:v>119.753</c:v>
                </c:pt>
                <c:pt idx="2">
                  <c:v>96.038</c:v>
                </c:pt>
                <c:pt idx="3">
                  <c:v>5.528999999999996</c:v>
                </c:pt>
                <c:pt idx="4">
                  <c:v>4.011</c:v>
                </c:pt>
                <c:pt idx="5">
                  <c:v>3.0</c:v>
                </c:pt>
                <c:pt idx="6">
                  <c:v>3.816999999999997</c:v>
                </c:pt>
                <c:pt idx="7">
                  <c:v>2.371999999999999</c:v>
                </c:pt>
                <c:pt idx="8">
                  <c:v>2.143</c:v>
                </c:pt>
                <c:pt idx="9">
                  <c:v>2.055999999999999</c:v>
                </c:pt>
                <c:pt idx="10">
                  <c:v>1.895</c:v>
                </c:pt>
              </c:numCache>
            </c:numRef>
          </c:yVal>
          <c:smooth val="1"/>
        </c:ser>
        <c:ser>
          <c:idx val="1"/>
          <c:order val="1"/>
          <c:tx>
            <c:v>500 NTU, 56 m</c:v>
          </c:tx>
          <c:xVal>
            <c:numRef>
              <c:f>Sheet1!$B$74:$B$84</c:f>
              <c:numCache>
                <c:formatCode>General</c:formatCode>
                <c:ptCount val="11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30.0</c:v>
                </c:pt>
                <c:pt idx="4">
                  <c:v>40.0</c:v>
                </c:pt>
                <c:pt idx="5">
                  <c:v>50.0</c:v>
                </c:pt>
                <c:pt idx="6">
                  <c:v>60.0</c:v>
                </c:pt>
                <c:pt idx="7">
                  <c:v>70.0</c:v>
                </c:pt>
                <c:pt idx="8">
                  <c:v>80.0</c:v>
                </c:pt>
                <c:pt idx="9">
                  <c:v>90.0</c:v>
                </c:pt>
                <c:pt idx="10">
                  <c:v>100.0</c:v>
                </c:pt>
              </c:numCache>
            </c:numRef>
          </c:xVal>
          <c:yVal>
            <c:numRef>
              <c:f>Sheet1!$E$74:$E$84</c:f>
              <c:numCache>
                <c:formatCode>General</c:formatCode>
                <c:ptCount val="11"/>
                <c:pt idx="0">
                  <c:v>124.219</c:v>
                </c:pt>
                <c:pt idx="1">
                  <c:v>107.545</c:v>
                </c:pt>
                <c:pt idx="2">
                  <c:v>14.032</c:v>
                </c:pt>
                <c:pt idx="3">
                  <c:v>6.276</c:v>
                </c:pt>
                <c:pt idx="4">
                  <c:v>5.111999999999997</c:v>
                </c:pt>
                <c:pt idx="5">
                  <c:v>3.849</c:v>
                </c:pt>
                <c:pt idx="6">
                  <c:v>3.079</c:v>
                </c:pt>
                <c:pt idx="7">
                  <c:v>3.219</c:v>
                </c:pt>
                <c:pt idx="8">
                  <c:v>3.043</c:v>
                </c:pt>
                <c:pt idx="9">
                  <c:v>2.929</c:v>
                </c:pt>
                <c:pt idx="10">
                  <c:v>2.889</c:v>
                </c:pt>
              </c:numCache>
            </c:numRef>
          </c:yVal>
          <c:smooth val="1"/>
        </c:ser>
        <c:ser>
          <c:idx val="2"/>
          <c:order val="2"/>
          <c:tx>
            <c:v>500 NTU, 28 m replicate</c:v>
          </c:tx>
          <c:xVal>
            <c:numRef>
              <c:f>Sheet1!$L$75:$L$85</c:f>
              <c:numCache>
                <c:formatCode>General</c:formatCode>
                <c:ptCount val="11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30.0</c:v>
                </c:pt>
                <c:pt idx="4">
                  <c:v>40.0</c:v>
                </c:pt>
                <c:pt idx="5">
                  <c:v>50.0</c:v>
                </c:pt>
                <c:pt idx="6">
                  <c:v>60.0</c:v>
                </c:pt>
                <c:pt idx="7">
                  <c:v>70.0</c:v>
                </c:pt>
                <c:pt idx="8">
                  <c:v>80.0</c:v>
                </c:pt>
                <c:pt idx="9">
                  <c:v>90.0</c:v>
                </c:pt>
                <c:pt idx="10">
                  <c:v>100.0</c:v>
                </c:pt>
              </c:numCache>
            </c:numRef>
          </c:xVal>
          <c:yVal>
            <c:numRef>
              <c:f>Sheet1!$M$75:$M$85</c:f>
              <c:numCache>
                <c:formatCode>General</c:formatCode>
                <c:ptCount val="11"/>
                <c:pt idx="0">
                  <c:v>71.508</c:v>
                </c:pt>
                <c:pt idx="1">
                  <c:v>54.10500000000001</c:v>
                </c:pt>
                <c:pt idx="2">
                  <c:v>8.646000000000001</c:v>
                </c:pt>
                <c:pt idx="3">
                  <c:v>5.354999999999997</c:v>
                </c:pt>
                <c:pt idx="4">
                  <c:v>5.224999999999996</c:v>
                </c:pt>
                <c:pt idx="5">
                  <c:v>5.676</c:v>
                </c:pt>
                <c:pt idx="6">
                  <c:v>4.527999999999996</c:v>
                </c:pt>
                <c:pt idx="7">
                  <c:v>3.305999999999999</c:v>
                </c:pt>
                <c:pt idx="8">
                  <c:v>2.925</c:v>
                </c:pt>
                <c:pt idx="9">
                  <c:v>2.516999999999999</c:v>
                </c:pt>
                <c:pt idx="10">
                  <c:v>2.349</c:v>
                </c:pt>
              </c:numCache>
            </c:numRef>
          </c:yVal>
          <c:smooth val="1"/>
        </c:ser>
        <c:axId val="518356520"/>
        <c:axId val="518727096"/>
      </c:scatterChart>
      <c:valAx>
        <c:axId val="518356520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0"/>
                  <a:t>Alum dose (mg/L)</a:t>
                </a:r>
              </a:p>
            </c:rich>
          </c:tx>
          <c:layout>
            <c:manualLayout>
              <c:xMode val="edge"/>
              <c:yMode val="edge"/>
              <c:x val="0.343462817147857"/>
              <c:y val="0.887939632545932"/>
            </c:manualLayout>
          </c:layout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18727096"/>
        <c:crosses val="autoZero"/>
        <c:crossBetween val="midCat"/>
      </c:valAx>
      <c:valAx>
        <c:axId val="518727096"/>
        <c:scaling>
          <c:logBase val="10.0"/>
          <c:orientation val="minMax"/>
          <c:min val="1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 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183565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03035714285715"/>
          <c:y val="0.416282686886362"/>
          <c:w val="0.185059523809524"/>
          <c:h val="0.324841790609507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368860142482"/>
          <c:y val="0.0524941829079876"/>
          <c:w val="0.624411479815023"/>
          <c:h val="0.710039127053563"/>
        </c:manualLayout>
      </c:layout>
      <c:scatterChart>
        <c:scatterStyle val="smoothMarker"/>
        <c:ser>
          <c:idx val="0"/>
          <c:order val="0"/>
          <c:tx>
            <c:v>5 NTU, 28 m</c:v>
          </c:tx>
          <c:xVal>
            <c:numRef>
              <c:f>Sheet1!$B$7:$B$14</c:f>
              <c:numCache>
                <c:formatCode>General</c:formatCode>
                <c:ptCount val="8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</c:numCache>
            </c:numRef>
          </c:xVal>
          <c:yVal>
            <c:numRef>
              <c:f>Sheet1!$C$7:$C$14</c:f>
              <c:numCache>
                <c:formatCode>General</c:formatCode>
                <c:ptCount val="8"/>
                <c:pt idx="0">
                  <c:v>4.866999999999996</c:v>
                </c:pt>
                <c:pt idx="1">
                  <c:v>1.487</c:v>
                </c:pt>
                <c:pt idx="2">
                  <c:v>2.034</c:v>
                </c:pt>
                <c:pt idx="3">
                  <c:v>0.825</c:v>
                </c:pt>
                <c:pt idx="4">
                  <c:v>0.815</c:v>
                </c:pt>
                <c:pt idx="5">
                  <c:v>0.789</c:v>
                </c:pt>
                <c:pt idx="6">
                  <c:v>0.812</c:v>
                </c:pt>
                <c:pt idx="7">
                  <c:v>0.757</c:v>
                </c:pt>
              </c:numCache>
            </c:numRef>
          </c:yVal>
          <c:smooth val="1"/>
        </c:ser>
        <c:ser>
          <c:idx val="1"/>
          <c:order val="1"/>
          <c:tx>
            <c:v>5 NTU, 28 m replicate</c:v>
          </c:tx>
          <c:xVal>
            <c:numRef>
              <c:f>Sheet1!$L$7:$L$14</c:f>
              <c:numCache>
                <c:formatCode>General</c:formatCode>
                <c:ptCount val="8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</c:numCache>
            </c:numRef>
          </c:xVal>
          <c:yVal>
            <c:numRef>
              <c:f>Sheet1!$M$7:$M$14</c:f>
              <c:numCache>
                <c:formatCode>General</c:formatCode>
                <c:ptCount val="8"/>
                <c:pt idx="0">
                  <c:v>4.718</c:v>
                </c:pt>
                <c:pt idx="1">
                  <c:v>1.742</c:v>
                </c:pt>
                <c:pt idx="2">
                  <c:v>1.006</c:v>
                </c:pt>
                <c:pt idx="3">
                  <c:v>0.761</c:v>
                </c:pt>
                <c:pt idx="4">
                  <c:v>0.653</c:v>
                </c:pt>
                <c:pt idx="5">
                  <c:v>0.712</c:v>
                </c:pt>
                <c:pt idx="6">
                  <c:v>0.627</c:v>
                </c:pt>
                <c:pt idx="7">
                  <c:v>0.633</c:v>
                </c:pt>
              </c:numCache>
            </c:numRef>
          </c:yVal>
          <c:smooth val="1"/>
        </c:ser>
        <c:axId val="547395192"/>
        <c:axId val="540900952"/>
      </c:scatterChart>
      <c:valAx>
        <c:axId val="547395192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Alum dose (mg/L)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40900952"/>
        <c:crosses val="autoZero"/>
        <c:crossBetween val="midCat"/>
      </c:valAx>
      <c:valAx>
        <c:axId val="54090095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Residual turbidity 
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473951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08156011748532"/>
          <c:y val="0.335732477884709"/>
          <c:w val="0.289452105262023"/>
          <c:h val="0.405235734422086"/>
        </c:manualLayout>
      </c:layout>
      <c:txPr>
        <a:bodyPr/>
        <a:lstStyle/>
        <a:p>
          <a:pPr>
            <a:defRPr lang="en-US"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313675571154"/>
          <c:y val="0.0521245055635651"/>
          <c:w val="0.561197167164449"/>
          <c:h val="0.695828989686149"/>
        </c:manualLayout>
      </c:layout>
      <c:scatterChart>
        <c:scatterStyle val="smoothMarker"/>
        <c:ser>
          <c:idx val="0"/>
          <c:order val="0"/>
          <c:tx>
            <c:v>5 NTU, 84 m</c:v>
          </c:tx>
          <c:xVal>
            <c:numRef>
              <c:f>Sheet1!$N$7:$N$16</c:f>
              <c:numCache>
                <c:formatCode>General</c:formatCode>
                <c:ptCount val="10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</c:numCache>
            </c:numRef>
          </c:xVal>
          <c:yVal>
            <c:numRef>
              <c:f>Sheet1!$F$7:$F$16</c:f>
              <c:numCache>
                <c:formatCode>General</c:formatCode>
                <c:ptCount val="10"/>
                <c:pt idx="0">
                  <c:v>3.967</c:v>
                </c:pt>
                <c:pt idx="1">
                  <c:v>3.405</c:v>
                </c:pt>
                <c:pt idx="2">
                  <c:v>0.452</c:v>
                </c:pt>
                <c:pt idx="3">
                  <c:v>3.114</c:v>
                </c:pt>
                <c:pt idx="4">
                  <c:v>2.717</c:v>
                </c:pt>
                <c:pt idx="5">
                  <c:v>1.3</c:v>
                </c:pt>
                <c:pt idx="6">
                  <c:v>0.724</c:v>
                </c:pt>
                <c:pt idx="7">
                  <c:v>0.663</c:v>
                </c:pt>
                <c:pt idx="8">
                  <c:v>0.876</c:v>
                </c:pt>
                <c:pt idx="9">
                  <c:v>0.723</c:v>
                </c:pt>
              </c:numCache>
            </c:numRef>
          </c:yVal>
          <c:smooth val="1"/>
        </c:ser>
        <c:ser>
          <c:idx val="1"/>
          <c:order val="1"/>
          <c:tx>
            <c:v>5 NTU, 84 m replicate</c:v>
          </c:tx>
          <c:xVal>
            <c:numRef>
              <c:f>Sheet1!$N$7:$N$14</c:f>
              <c:numCache>
                <c:formatCode>General</c:formatCode>
                <c:ptCount val="8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</c:numCache>
            </c:numRef>
          </c:xVal>
          <c:yVal>
            <c:numRef>
              <c:f>Sheet1!$P$7:$P$14</c:f>
              <c:numCache>
                <c:formatCode>General</c:formatCode>
                <c:ptCount val="8"/>
                <c:pt idx="0">
                  <c:v>2.764</c:v>
                </c:pt>
                <c:pt idx="1">
                  <c:v>2.512999999999999</c:v>
                </c:pt>
                <c:pt idx="2">
                  <c:v>2.272</c:v>
                </c:pt>
                <c:pt idx="3">
                  <c:v>2.035</c:v>
                </c:pt>
                <c:pt idx="4">
                  <c:v>2.015999999999999</c:v>
                </c:pt>
                <c:pt idx="5">
                  <c:v>1.437</c:v>
                </c:pt>
                <c:pt idx="6">
                  <c:v>0.846</c:v>
                </c:pt>
                <c:pt idx="7">
                  <c:v>0.635</c:v>
                </c:pt>
              </c:numCache>
            </c:numRef>
          </c:yVal>
          <c:smooth val="1"/>
        </c:ser>
        <c:axId val="539840232"/>
        <c:axId val="539835912"/>
      </c:scatterChart>
      <c:valAx>
        <c:axId val="539840232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Alum dose (mg/L)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39835912"/>
        <c:crosses val="autoZero"/>
        <c:crossBetween val="midCat"/>
      </c:valAx>
      <c:valAx>
        <c:axId val="5398359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b="0"/>
                  <a:t>Residual turbidity 
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398402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73317268531089"/>
          <c:y val="0.419635872980666"/>
          <c:w val="0.226682731468911"/>
          <c:h val="0.226455953569184"/>
        </c:manualLayout>
      </c:layout>
      <c:txPr>
        <a:bodyPr/>
        <a:lstStyle/>
        <a:p>
          <a:pPr>
            <a:defRPr lang="en-US"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21883656509695"/>
          <c:y val="0.105399725390198"/>
          <c:w val="0.600425473131649"/>
          <c:h val="0.719557504483385"/>
        </c:manualLayout>
      </c:layout>
      <c:scatterChart>
        <c:scatterStyle val="smoothMarker"/>
        <c:ser>
          <c:idx val="0"/>
          <c:order val="0"/>
          <c:tx>
            <c:v>100 NTU, 56 m</c:v>
          </c:tx>
          <c:xVal>
            <c:numRef>
              <c:f>Sheet1!$B$40:$B$49</c:f>
              <c:numCache>
                <c:formatCode>General</c:formatCode>
                <c:ptCount val="10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  <c:pt idx="9">
                  <c:v>100.0</c:v>
                </c:pt>
              </c:numCache>
            </c:numRef>
          </c:xVal>
          <c:yVal>
            <c:numRef>
              <c:f>Sheet1!$E$40:$E$49</c:f>
              <c:numCache>
                <c:formatCode>General</c:formatCode>
                <c:ptCount val="10"/>
                <c:pt idx="0">
                  <c:v>75.936</c:v>
                </c:pt>
                <c:pt idx="1">
                  <c:v>64.486</c:v>
                </c:pt>
                <c:pt idx="2">
                  <c:v>1.773</c:v>
                </c:pt>
                <c:pt idx="3">
                  <c:v>0.786</c:v>
                </c:pt>
                <c:pt idx="4">
                  <c:v>0.64</c:v>
                </c:pt>
                <c:pt idx="5">
                  <c:v>0.691</c:v>
                </c:pt>
                <c:pt idx="6">
                  <c:v>0.664</c:v>
                </c:pt>
                <c:pt idx="7">
                  <c:v>0.714</c:v>
                </c:pt>
                <c:pt idx="8">
                  <c:v>0.995</c:v>
                </c:pt>
                <c:pt idx="9">
                  <c:v>0.878</c:v>
                </c:pt>
              </c:numCache>
            </c:numRef>
          </c:yVal>
          <c:smooth val="1"/>
        </c:ser>
        <c:ser>
          <c:idx val="1"/>
          <c:order val="1"/>
          <c:tx>
            <c:v>100 NTU, 56 m low alum dosages</c:v>
          </c:tx>
          <c:xVal>
            <c:numRef>
              <c:f>Sheet1!$Q$40:$Q$50</c:f>
              <c:numCache>
                <c:formatCode>General</c:formatCode>
                <c:ptCount val="11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  <c:pt idx="10">
                  <c:v>57.66500000000001</c:v>
                </c:pt>
              </c:numCache>
            </c:numRef>
          </c:xVal>
          <c:yVal>
            <c:numRef>
              <c:f>Sheet1!$S$40:$S$50</c:f>
              <c:numCache>
                <c:formatCode>General</c:formatCode>
                <c:ptCount val="11"/>
                <c:pt idx="0">
                  <c:v>68.94800000000002</c:v>
                </c:pt>
                <c:pt idx="1">
                  <c:v>71.82799999999998</c:v>
                </c:pt>
                <c:pt idx="2">
                  <c:v>70.147</c:v>
                </c:pt>
                <c:pt idx="3">
                  <c:v>68.867</c:v>
                </c:pt>
                <c:pt idx="4">
                  <c:v>30.74899999999998</c:v>
                </c:pt>
                <c:pt idx="5">
                  <c:v>7.366999999999996</c:v>
                </c:pt>
                <c:pt idx="6">
                  <c:v>2.469</c:v>
                </c:pt>
                <c:pt idx="7">
                  <c:v>1.169</c:v>
                </c:pt>
                <c:pt idx="8">
                  <c:v>0.866</c:v>
                </c:pt>
                <c:pt idx="9">
                  <c:v>0.784</c:v>
                </c:pt>
                <c:pt idx="10">
                  <c:v>0.661</c:v>
                </c:pt>
              </c:numCache>
            </c:numRef>
          </c:yVal>
          <c:smooth val="1"/>
        </c:ser>
        <c:axId val="539802152"/>
        <c:axId val="539643384"/>
      </c:scatterChart>
      <c:valAx>
        <c:axId val="5398021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0"/>
                  <a:t>Alum Dose (mg/L)</a:t>
                </a:r>
              </a:p>
            </c:rich>
          </c:tx>
          <c:layout>
            <c:manualLayout>
              <c:xMode val="edge"/>
              <c:yMode val="edge"/>
              <c:x val="0.301615764848616"/>
              <c:y val="0.920675236932313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39643384"/>
        <c:crossesAt val="0.1"/>
        <c:crossBetween val="midCat"/>
      </c:valAx>
      <c:valAx>
        <c:axId val="539643384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398021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06056564358027"/>
          <c:y val="0.164257471848277"/>
          <c:w val="0.293943435641973"/>
          <c:h val="0.631074845483025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0764818355640535"/>
          <c:y val="0.056910569105691"/>
          <c:w val="0.663187882764655"/>
          <c:h val="0.760162601626016"/>
        </c:manualLayout>
      </c:layout>
      <c:scatterChart>
        <c:scatterStyle val="smoothMarker"/>
        <c:ser>
          <c:idx val="0"/>
          <c:order val="0"/>
          <c:tx>
            <c:v>100 NTU, 84 m</c:v>
          </c:tx>
          <c:xVal>
            <c:numRef>
              <c:f>Sheet1!$B$40:$B$49</c:f>
              <c:numCache>
                <c:formatCode>General</c:formatCode>
                <c:ptCount val="10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  <c:pt idx="9">
                  <c:v>100.0</c:v>
                </c:pt>
              </c:numCache>
            </c:numRef>
          </c:xVal>
          <c:yVal>
            <c:numRef>
              <c:f>Sheet1!$F$40:$F$49</c:f>
              <c:numCache>
                <c:formatCode>General</c:formatCode>
                <c:ptCount val="10"/>
                <c:pt idx="0">
                  <c:v>3.297</c:v>
                </c:pt>
                <c:pt idx="1">
                  <c:v>1.828</c:v>
                </c:pt>
                <c:pt idx="2">
                  <c:v>1.108</c:v>
                </c:pt>
                <c:pt idx="3">
                  <c:v>1.863</c:v>
                </c:pt>
                <c:pt idx="4">
                  <c:v>1.53</c:v>
                </c:pt>
                <c:pt idx="5">
                  <c:v>1.349</c:v>
                </c:pt>
                <c:pt idx="6">
                  <c:v>1.542999999999999</c:v>
                </c:pt>
                <c:pt idx="7">
                  <c:v>1.774</c:v>
                </c:pt>
                <c:pt idx="8">
                  <c:v>1.411999999999999</c:v>
                </c:pt>
                <c:pt idx="9">
                  <c:v>1.724</c:v>
                </c:pt>
              </c:numCache>
            </c:numRef>
          </c:yVal>
          <c:smooth val="1"/>
        </c:ser>
        <c:ser>
          <c:idx val="2"/>
          <c:order val="1"/>
          <c:tx>
            <c:v>100 NTU, 84 m replicate</c:v>
          </c:tx>
          <c:xVal>
            <c:numRef>
              <c:f>Sheet1!$L$40:$L$49</c:f>
              <c:numCache>
                <c:formatCode>General</c:formatCode>
                <c:ptCount val="10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  <c:pt idx="9">
                  <c:v>100.0</c:v>
                </c:pt>
              </c:numCache>
            </c:numRef>
          </c:xVal>
          <c:yVal>
            <c:numRef>
              <c:f>Sheet1!$O$40:$O$49</c:f>
              <c:numCache>
                <c:formatCode>General</c:formatCode>
                <c:ptCount val="10"/>
                <c:pt idx="0">
                  <c:v>2.305999999999999</c:v>
                </c:pt>
                <c:pt idx="1">
                  <c:v>1.248</c:v>
                </c:pt>
                <c:pt idx="2">
                  <c:v>1.643</c:v>
                </c:pt>
                <c:pt idx="3">
                  <c:v>1.661</c:v>
                </c:pt>
                <c:pt idx="4">
                  <c:v>1.349</c:v>
                </c:pt>
                <c:pt idx="5">
                  <c:v>1.546999999999999</c:v>
                </c:pt>
                <c:pt idx="6">
                  <c:v>1.433999999999999</c:v>
                </c:pt>
                <c:pt idx="7">
                  <c:v>1.569</c:v>
                </c:pt>
                <c:pt idx="8">
                  <c:v>1.338</c:v>
                </c:pt>
                <c:pt idx="9">
                  <c:v>1.931999999999999</c:v>
                </c:pt>
              </c:numCache>
            </c:numRef>
          </c:yVal>
          <c:smooth val="1"/>
        </c:ser>
        <c:ser>
          <c:idx val="3"/>
          <c:order val="2"/>
          <c:tx>
            <c:v>100 NTU, 84 m low alum dosages</c:v>
          </c:tx>
          <c:xVal>
            <c:numRef>
              <c:f>Sheet1!$Q$40:$Q$50</c:f>
              <c:numCache>
                <c:formatCode>General</c:formatCode>
                <c:ptCount val="11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3.374999999999999</c:v>
                </c:pt>
                <c:pt idx="4">
                  <c:v>5.062999999999996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  <c:pt idx="10">
                  <c:v>57.66500000000001</c:v>
                </c:pt>
              </c:numCache>
            </c:numRef>
          </c:xVal>
          <c:yVal>
            <c:numRef>
              <c:f>Sheet1!$R$40:$R$50</c:f>
              <c:numCache>
                <c:formatCode>General</c:formatCode>
                <c:ptCount val="11"/>
                <c:pt idx="0">
                  <c:v>55.283</c:v>
                </c:pt>
                <c:pt idx="1">
                  <c:v>24.67700000000001</c:v>
                </c:pt>
                <c:pt idx="2">
                  <c:v>27.322</c:v>
                </c:pt>
                <c:pt idx="3">
                  <c:v>17.561</c:v>
                </c:pt>
                <c:pt idx="4">
                  <c:v>6.360999999999996</c:v>
                </c:pt>
                <c:pt idx="5">
                  <c:v>2.394999999999999</c:v>
                </c:pt>
                <c:pt idx="6">
                  <c:v>1.578</c:v>
                </c:pt>
                <c:pt idx="7">
                  <c:v>1.262999999999999</c:v>
                </c:pt>
                <c:pt idx="8">
                  <c:v>1.238</c:v>
                </c:pt>
                <c:pt idx="9">
                  <c:v>1.365</c:v>
                </c:pt>
                <c:pt idx="10">
                  <c:v>1.046999999999999</c:v>
                </c:pt>
              </c:numCache>
            </c:numRef>
          </c:yVal>
          <c:smooth val="1"/>
        </c:ser>
        <c:axId val="539752424"/>
        <c:axId val="539139960"/>
      </c:scatterChart>
      <c:valAx>
        <c:axId val="5397524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0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39139960"/>
        <c:crosses val="autoZero"/>
        <c:crossBetween val="midCat"/>
      </c:valAx>
      <c:valAx>
        <c:axId val="539139960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3975242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78808430196226"/>
          <c:y val="0.0693915135608049"/>
          <c:w val="0.199658792650919"/>
          <c:h val="0.895128608923885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"/>
  <c:chart>
    <c:plotArea>
      <c:layout>
        <c:manualLayout>
          <c:layoutTarget val="inner"/>
          <c:xMode val="edge"/>
          <c:yMode val="edge"/>
          <c:x val="0.121883670791151"/>
          <c:y val="0.105399725390198"/>
          <c:w val="0.600425473131649"/>
          <c:h val="0.719557504483385"/>
        </c:manualLayout>
      </c:layout>
      <c:scatterChart>
        <c:scatterStyle val="smoothMarker"/>
        <c:ser>
          <c:idx val="0"/>
          <c:order val="0"/>
          <c:tx>
            <c:v>100 NTU, 56 m</c:v>
          </c:tx>
          <c:xVal>
            <c:numRef>
              <c:f>Sheet1!$B$40:$B$49</c:f>
              <c:numCache>
                <c:formatCode>General</c:formatCode>
                <c:ptCount val="10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  <c:pt idx="9">
                  <c:v>100.0</c:v>
                </c:pt>
              </c:numCache>
            </c:numRef>
          </c:xVal>
          <c:yVal>
            <c:numRef>
              <c:f>Sheet1!$E$40:$E$49</c:f>
              <c:numCache>
                <c:formatCode>General</c:formatCode>
                <c:ptCount val="10"/>
                <c:pt idx="0">
                  <c:v>75.936</c:v>
                </c:pt>
                <c:pt idx="1">
                  <c:v>64.486</c:v>
                </c:pt>
                <c:pt idx="2">
                  <c:v>1.773</c:v>
                </c:pt>
                <c:pt idx="3">
                  <c:v>0.786</c:v>
                </c:pt>
                <c:pt idx="4">
                  <c:v>0.64</c:v>
                </c:pt>
                <c:pt idx="5">
                  <c:v>0.691</c:v>
                </c:pt>
                <c:pt idx="6">
                  <c:v>0.664</c:v>
                </c:pt>
                <c:pt idx="7">
                  <c:v>0.714</c:v>
                </c:pt>
                <c:pt idx="8">
                  <c:v>0.995</c:v>
                </c:pt>
                <c:pt idx="9">
                  <c:v>0.878</c:v>
                </c:pt>
              </c:numCache>
            </c:numRef>
          </c:yVal>
          <c:smooth val="1"/>
        </c:ser>
        <c:ser>
          <c:idx val="1"/>
          <c:order val="1"/>
          <c:tx>
            <c:v>100 NTU, 56 m low alum dosages</c:v>
          </c:tx>
          <c:xVal>
            <c:numRef>
              <c:f>Sheet1!$Q$40:$Q$50</c:f>
              <c:numCache>
                <c:formatCode>General</c:formatCode>
                <c:ptCount val="11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3.375</c:v>
                </c:pt>
                <c:pt idx="4">
                  <c:v>5.062999999999997</c:v>
                </c:pt>
                <c:pt idx="5">
                  <c:v>7.593999999999999</c:v>
                </c:pt>
                <c:pt idx="6">
                  <c:v>11.391</c:v>
                </c:pt>
                <c:pt idx="7">
                  <c:v>17.08599999999998</c:v>
                </c:pt>
                <c:pt idx="8">
                  <c:v>25.629</c:v>
                </c:pt>
                <c:pt idx="9">
                  <c:v>38.443</c:v>
                </c:pt>
                <c:pt idx="10">
                  <c:v>57.665</c:v>
                </c:pt>
              </c:numCache>
            </c:numRef>
          </c:xVal>
          <c:yVal>
            <c:numRef>
              <c:f>Sheet1!$S$40:$S$50</c:f>
              <c:numCache>
                <c:formatCode>General</c:formatCode>
                <c:ptCount val="11"/>
                <c:pt idx="0">
                  <c:v>68.948</c:v>
                </c:pt>
                <c:pt idx="1">
                  <c:v>71.82799999999998</c:v>
                </c:pt>
                <c:pt idx="2">
                  <c:v>70.147</c:v>
                </c:pt>
                <c:pt idx="3">
                  <c:v>68.867</c:v>
                </c:pt>
                <c:pt idx="4">
                  <c:v>30.749</c:v>
                </c:pt>
                <c:pt idx="5">
                  <c:v>7.366999999999997</c:v>
                </c:pt>
                <c:pt idx="6">
                  <c:v>2.469</c:v>
                </c:pt>
                <c:pt idx="7">
                  <c:v>1.169</c:v>
                </c:pt>
                <c:pt idx="8">
                  <c:v>0.866</c:v>
                </c:pt>
                <c:pt idx="9">
                  <c:v>0.784</c:v>
                </c:pt>
                <c:pt idx="10">
                  <c:v>0.661</c:v>
                </c:pt>
              </c:numCache>
            </c:numRef>
          </c:yVal>
          <c:smooth val="1"/>
        </c:ser>
        <c:axId val="519123960"/>
        <c:axId val="468049592"/>
      </c:scatterChart>
      <c:valAx>
        <c:axId val="5191239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0"/>
                  <a:t>Alum Dose (mg/L)</a:t>
                </a:r>
              </a:p>
            </c:rich>
          </c:tx>
          <c:layout>
            <c:manualLayout>
              <c:xMode val="edge"/>
              <c:yMode val="edge"/>
              <c:x val="0.301615764848616"/>
              <c:y val="0.920675236932313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lang="en-US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468049592"/>
        <c:crossesAt val="0.1"/>
        <c:crossBetween val="midCat"/>
      </c:valAx>
      <c:valAx>
        <c:axId val="468049592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b="0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191239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0605644546148"/>
          <c:y val="0.368558362562105"/>
          <c:w val="0.275636918382914"/>
          <c:h val="0.297741307621393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Relationship Id="rId2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r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fr-F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>
                <a:solidFill>
                  <a:prstClr val="black"/>
                </a:solidFill>
              </a:rPr>
              <a:pPr/>
              <a:t>16/05/10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 lIns="82296" tIns="41148" rIns="82296" bIns="41148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 lIns="82296" tIns="41148" rIns="82296" bIns="41148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 lIns="82296" tIns="41148" rIns="82296" bIns="41148"/>
          <a:lstStyle>
            <a:lvl1pPr>
              <a:defRPr/>
            </a:lvl1pPr>
          </a:lstStyle>
          <a:p>
            <a:fld id="{703A4A64-726B-9948-9CAC-66A9669B65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C2337-8339-A84A-9341-EBF38AA80EAE}" type="datetimeFigureOut">
              <a:rPr lang="fr-FR" smtClean="0"/>
              <a:pPr/>
              <a:t>16/05/10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09369-906C-F544-A9E9-A03BE4A9080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93D51FF2-0048-A245-AC78-71284B65C433}" type="datetimeFigureOut">
              <a:rPr lang="fr-FR" smtClean="0">
                <a:solidFill>
                  <a:prstClr val="black"/>
                </a:solidFill>
              </a:rPr>
              <a:pPr/>
              <a:t>16/05/10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46B2926-308E-0343-A707-79C268674580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Relationship Id="rId3" Type="http://schemas.openxmlformats.org/officeDocument/2006/relationships/oleObject" Target="???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4" Type="http://schemas.openxmlformats.org/officeDocument/2006/relationships/chart" Target="../charts/chart6.xml"/><Relationship Id="rId5" Type="http://schemas.openxmlformats.org/officeDocument/2006/relationships/chart" Target="../charts/chart7.xml"/><Relationship Id="rId1" Type="http://schemas.openxmlformats.org/officeDocument/2006/relationships/slideLayout" Target="../slideLayouts/slideLayout14.xml"/><Relationship Id="rId2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Relationship Id="rId3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Tube </a:t>
            </a:r>
            <a:r>
              <a:rPr lang="en-US" sz="5400" dirty="0" err="1" smtClean="0"/>
              <a:t>Floc</a:t>
            </a:r>
            <a:r>
              <a:rPr lang="en-US" sz="5400" dirty="0" smtClean="0"/>
              <a:t> Experiments</a:t>
            </a:r>
            <a:endParaRPr lang="en-US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Final presentation Spring 2010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1905000" y="5486400"/>
            <a:ext cx="2209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Tami </a:t>
            </a:r>
            <a:r>
              <a:rPr lang="en-US" sz="2500" dirty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Chung</a:t>
            </a:r>
          </a:p>
          <a:p>
            <a:r>
              <a:rPr lang="en-US" sz="2500" dirty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Sophie </a:t>
            </a:r>
            <a:r>
              <a:rPr lang="en-US" sz="2500" dirty="0" err="1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Bernat</a:t>
            </a:r>
            <a:endParaRPr lang="en-US" sz="2500" dirty="0">
              <a:solidFill>
                <a:srgbClr val="FFFFFF"/>
              </a:solidFill>
              <a:ea typeface="ヒラギノ角ゴ Pro W3" pitchFamily="-106" charset="-128"/>
              <a:cs typeface="ヒラギノ角ゴ Pro W3" pitchFamily="-106" charset="-128"/>
            </a:endParaRPr>
          </a:p>
          <a:p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5486400"/>
            <a:ext cx="2438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500" dirty="0">
                <a:solidFill>
                  <a:prstClr val="white"/>
                </a:solidFill>
              </a:rPr>
              <a:t>Alex </a:t>
            </a:r>
            <a:r>
              <a:rPr lang="fr-FR" sz="2500" dirty="0" err="1">
                <a:solidFill>
                  <a:prstClr val="white"/>
                </a:solidFill>
              </a:rPr>
              <a:t>O’Connell</a:t>
            </a:r>
            <a:endParaRPr lang="fr-FR" sz="250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fr-FR" sz="2500" dirty="0">
                <a:solidFill>
                  <a:prstClr val="white"/>
                </a:solidFill>
              </a:rPr>
              <a:t>Dali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Obtaining</a:t>
            </a:r>
            <a:r>
              <a:rPr lang="fr-FR" dirty="0" smtClean="0"/>
              <a:t> the </a:t>
            </a:r>
            <a:r>
              <a:rPr lang="fr-FR" dirty="0" err="1" smtClean="0"/>
              <a:t>Residual</a:t>
            </a:r>
            <a:r>
              <a:rPr lang="fr-FR" dirty="0" smtClean="0"/>
              <a:t> </a:t>
            </a:r>
            <a:r>
              <a:rPr lang="fr-FR" dirty="0" err="1" smtClean="0"/>
              <a:t>Turbidity</a:t>
            </a:r>
            <a:r>
              <a:rPr lang="fr-FR" dirty="0" smtClean="0"/>
              <a:t> Graph…</a:t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51202" name="Object 6"/>
          <p:cNvGraphicFramePr>
            <a:graphicFrameLocks noChangeAspect="1"/>
          </p:cNvGraphicFramePr>
          <p:nvPr/>
        </p:nvGraphicFramePr>
        <p:xfrm>
          <a:off x="334963" y="2667000"/>
          <a:ext cx="4237037" cy="3624555"/>
        </p:xfrm>
        <a:graphic>
          <a:graphicData uri="http://schemas.openxmlformats.org/presentationml/2006/ole">
            <p:oleObj spid="_x0000_s41986" name="Mathcad" r:id="rId3" imgW="6489700" imgH="5549900" progId="Mathcad">
              <p:link updateAutomatic="1"/>
            </p:oleObj>
          </a:graphicData>
        </a:graphic>
      </p:graphicFrame>
      <p:graphicFrame>
        <p:nvGraphicFramePr>
          <p:cNvPr id="51203" name="Object 5"/>
          <p:cNvGraphicFramePr>
            <a:graphicFrameLocks noChangeAspect="1"/>
          </p:cNvGraphicFramePr>
          <p:nvPr/>
        </p:nvGraphicFramePr>
        <p:xfrm>
          <a:off x="4465637" y="1417638"/>
          <a:ext cx="4678363" cy="3936442"/>
        </p:xfrm>
        <a:graphic>
          <a:graphicData uri="http://schemas.openxmlformats.org/presentationml/2006/ole">
            <p:oleObj spid="_x0000_s41987" name="Mathcad" r:id="rId3" imgW="6235700" imgH="5245100" progId="Mathcad">
              <p:link updateAutomatic="1"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57199" y="1600200"/>
            <a:ext cx="400843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Arial"/>
              <a:buChar char="•"/>
            </a:pPr>
            <a:r>
              <a:rPr lang="en-US" sz="2100" dirty="0" smtClean="0"/>
              <a:t> Plot of Raw data: Turbidity vs. Sedimentation Velocity throughout experiment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89487" y="5260001"/>
            <a:ext cx="4354513" cy="126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8000"/>
              </a:lnSpc>
              <a:buClr>
                <a:schemeClr val="accent1"/>
              </a:buClr>
              <a:buFont typeface="Arial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300" dirty="0" smtClean="0">
                <a:solidFill>
                  <a:srgbClr val="000080"/>
                </a:solidFill>
              </a:rPr>
              <a:t> </a:t>
            </a:r>
            <a:r>
              <a:rPr lang="en-US" sz="2100" dirty="0" smtClean="0"/>
              <a:t>Focusing on Residual Turbidity: Residual Turbidity vs. Sedimentation Velocity</a:t>
            </a:r>
            <a:endParaRPr lang="en-US" sz="2100" dirty="0"/>
          </a:p>
        </p:txBody>
      </p:sp>
      <p:sp>
        <p:nvSpPr>
          <p:cNvPr id="17" name="Rectangle 16"/>
          <p:cNvSpPr/>
          <p:nvPr/>
        </p:nvSpPr>
        <p:spPr>
          <a:xfrm>
            <a:off x="5943600" y="4495800"/>
            <a:ext cx="457200" cy="457200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 rot="10800000" flipV="1">
            <a:off x="4267200" y="4799499"/>
            <a:ext cx="1477961" cy="307001"/>
          </a:xfrm>
          <a:prstGeom prst="straightConnector1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417320" y="1988820"/>
          <a:ext cx="5760720" cy="370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211580" y="548640"/>
            <a:ext cx="6515100" cy="36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5 NTU Results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178040" y="3977640"/>
            <a:ext cx="1645920" cy="119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  <a:r>
              <a:rPr lang="el-GR"/>
              <a:t>θ</a:t>
            </a:r>
            <a:r>
              <a:rPr lang="en-US"/>
              <a:t> values of 22951 and 68853, respectively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691640" y="1577340"/>
          <a:ext cx="5760720" cy="370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1074420" y="411480"/>
            <a:ext cx="7132320" cy="36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100 NTU Results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7178040" y="3977640"/>
            <a:ext cx="1645920" cy="119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  <a:r>
              <a:rPr lang="el-GR"/>
              <a:t>θ</a:t>
            </a:r>
            <a:r>
              <a:rPr lang="en-US"/>
              <a:t> values of 22951, 45902, and 68853 respectively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1691640" y="1577340"/>
          <a:ext cx="5760720" cy="370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760220" y="548640"/>
            <a:ext cx="5829300" cy="36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500 NTU Results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7520940" y="3703320"/>
            <a:ext cx="1623060" cy="119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  <a:r>
              <a:rPr lang="el-GR"/>
              <a:t>θ</a:t>
            </a:r>
            <a:r>
              <a:rPr lang="en-US"/>
              <a:t> values of 22951 and 45902, respectively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103120" y="342900"/>
            <a:ext cx="4869180" cy="36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Reproducibility of Results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457200" y="1097280"/>
          <a:ext cx="3634740" cy="226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229100" y="1097280"/>
          <a:ext cx="370332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731520" y="3497580"/>
          <a:ext cx="3360420" cy="2125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4709160" y="3566160"/>
          <a:ext cx="418338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3749040" y="754380"/>
            <a:ext cx="891540" cy="3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dirty="0"/>
              <a:t>5 NTU</a:t>
            </a:r>
          </a:p>
        </p:txBody>
      </p:sp>
      <p:sp>
        <p:nvSpPr>
          <p:cNvPr id="16392" name="TextBox 7"/>
          <p:cNvSpPr txBox="1">
            <a:spLocks noChangeArrowheads="1"/>
          </p:cNvSpPr>
          <p:nvPr/>
        </p:nvSpPr>
        <p:spPr bwMode="auto">
          <a:xfrm>
            <a:off x="3817620" y="3291840"/>
            <a:ext cx="1234440" cy="3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dirty="0"/>
              <a:t>100 NTU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 sedimentation velocities calculated when fitting the data to a gamma distribution</a:t>
            </a:r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5" name="Image 4" descr="500 NTU,length2 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5876"/>
            <a:ext cx="4564941" cy="3491798"/>
          </a:xfrm>
          <a:prstGeom prst="rect">
            <a:avLst/>
          </a:prstGeom>
        </p:spPr>
      </p:pic>
      <p:pic>
        <p:nvPicPr>
          <p:cNvPr id="6" name="Image 5" descr="500 NTU,length2  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519" y="2811420"/>
            <a:ext cx="4760481" cy="3839252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7792648" y="3317238"/>
            <a:ext cx="894152" cy="1101426"/>
          </a:xfrm>
          <a:prstGeom prst="ellips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798877" y="5610796"/>
            <a:ext cx="993772" cy="570151"/>
          </a:xfrm>
          <a:prstGeom prst="ellips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No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r>
              <a:rPr lang="fr-FR" dirty="0" smtClean="0"/>
              <a:t> 5 NTU influent water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4" name="Image 3" descr="5ntu raw data.jpg"/>
          <p:cNvPicPr>
            <a:picLocks noChangeAspect="1"/>
          </p:cNvPicPr>
          <p:nvPr/>
        </p:nvPicPr>
        <p:blipFill>
          <a:blip r:embed="rId2"/>
          <a:srcRect t="3302"/>
          <a:stretch>
            <a:fillRect/>
          </a:stretch>
        </p:blipFill>
        <p:spPr>
          <a:xfrm>
            <a:off x="1814221" y="2034400"/>
            <a:ext cx="5581293" cy="4594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Alum Dose : </a:t>
            </a:r>
            <a:r>
              <a:rPr lang="en-US" dirty="0" smtClean="0"/>
              <a:t>Different depending on influent turbidity</a:t>
            </a:r>
          </a:p>
          <a:p>
            <a:pPr lvl="1"/>
            <a:r>
              <a:rPr lang="en-US" dirty="0" smtClean="0"/>
              <a:t>100 NTU</a:t>
            </a:r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6" name="Image 5" descr="vs 100NTU.jpg"/>
          <p:cNvPicPr>
            <a:picLocks noChangeAspect="1"/>
          </p:cNvPicPr>
          <p:nvPr/>
        </p:nvPicPr>
        <p:blipFill>
          <a:blip r:embed="rId2"/>
          <a:srcRect l="8278"/>
          <a:stretch>
            <a:fillRect/>
          </a:stretch>
        </p:blipFill>
        <p:spPr>
          <a:xfrm>
            <a:off x="1795611" y="2729697"/>
            <a:ext cx="6005542" cy="3869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500 NTU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4" name="Image 3" descr="Mvs 500NT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799" y="2316220"/>
            <a:ext cx="6033907" cy="3691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</a:t>
            </a:r>
            <a:r>
              <a:rPr lang="en-US" dirty="0" err="1" smtClean="0"/>
              <a:t>flocculator</a:t>
            </a:r>
            <a:r>
              <a:rPr lang="en-US" dirty="0" smtClean="0"/>
              <a:t> length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4" name="Image 3" descr="VS 100NTU 3leng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88" y="2133791"/>
            <a:ext cx="6769100" cy="387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fr-FR" dirty="0" smtClean="0"/>
          </a:p>
          <a:p>
            <a:r>
              <a:rPr lang="en-US" sz="3200" dirty="0" smtClean="0"/>
              <a:t>Introduction</a:t>
            </a:r>
          </a:p>
          <a:p>
            <a:endParaRPr lang="en-US" sz="3200" dirty="0" smtClean="0"/>
          </a:p>
          <a:p>
            <a:r>
              <a:rPr lang="en-US" sz="3200" dirty="0" smtClean="0"/>
              <a:t>Presentation of the apparatus</a:t>
            </a:r>
          </a:p>
          <a:p>
            <a:endParaRPr lang="en-US" sz="3200" dirty="0" smtClean="0"/>
          </a:p>
          <a:p>
            <a:r>
              <a:rPr lang="en-US" sz="3200" dirty="0" smtClean="0"/>
              <a:t>Results of our experiments</a:t>
            </a:r>
          </a:p>
          <a:p>
            <a:endParaRPr lang="en-US" sz="3200" dirty="0" smtClean="0"/>
          </a:p>
          <a:p>
            <a:r>
              <a:rPr lang="en-US" sz="3200" dirty="0" smtClean="0"/>
              <a:t>Problem with the apparatus</a:t>
            </a:r>
          </a:p>
          <a:p>
            <a:endParaRPr lang="en-US" sz="3200" dirty="0" smtClean="0"/>
          </a:p>
          <a:p>
            <a:r>
              <a:rPr lang="en-US" sz="3200" dirty="0" smtClean="0"/>
              <a:t>Test suspension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Conclusion</a:t>
            </a:r>
            <a:endParaRPr lang="en-US" sz="3200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Table of Contents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Influence of the influent </a:t>
            </a:r>
            <a:r>
              <a:rPr lang="fr-FR" dirty="0" err="1" smtClean="0"/>
              <a:t>turbidity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Results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sedimentation</a:t>
            </a:r>
            <a:r>
              <a:rPr lang="fr-FR" dirty="0" smtClean="0"/>
              <a:t> </a:t>
            </a:r>
            <a:r>
              <a:rPr lang="fr-FR" dirty="0" err="1" smtClean="0"/>
              <a:t>velocities</a:t>
            </a:r>
            <a:endParaRPr lang="fr-FR" dirty="0"/>
          </a:p>
        </p:txBody>
      </p:sp>
      <p:pic>
        <p:nvPicPr>
          <p:cNvPr id="4" name="Image 3" descr="mean Vs length 1 100,500 NT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304" y="2025929"/>
            <a:ext cx="6898496" cy="4073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481328"/>
            <a:ext cx="8433176" cy="4884879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Alum mixed in Distilled water instead of tap water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Solid coagulant formed when alum mixed with raw water</a:t>
            </a:r>
          </a:p>
          <a:p>
            <a:pPr lvl="1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1"/>
                </a:solidFill>
              </a:rPr>
              <a:t>Effecting Data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Solid precipitation can build up over time restricting flow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Influence of Alum Line clogs on Result</a:t>
            </a:r>
            <a:endParaRPr lang="en-US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2073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Solid precipitation blocked alum flow</a:t>
            </a:r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C6E23-8586-5745-B3CC-AC2A4DD7E28F}" type="slidenum">
              <a:rPr lang="en-US"/>
              <a:pPr/>
              <a:t>23</a:t>
            </a:fld>
            <a:endParaRPr lang="en-US"/>
          </a:p>
        </p:txBody>
      </p:sp>
      <p:sp>
        <p:nvSpPr>
          <p:cNvPr id="4099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128 h 21600"/>
              <a:gd name="T2" fmla="*/ 21600 w 21600"/>
              <a:gd name="T3" fmla="*/ 21600 h 21600"/>
              <a:gd name="T4" fmla="*/ 16039 w 21600"/>
              <a:gd name="T5" fmla="*/ 21600 h 21600"/>
              <a:gd name="T6" fmla="*/ 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0" name="AutoShape 2"/>
          <p:cNvSpPr>
            <a:spLocks/>
          </p:cNvSpPr>
          <p:nvPr/>
        </p:nvSpPr>
        <p:spPr bwMode="auto">
          <a:xfrm>
            <a:off x="484188" y="5938838"/>
            <a:ext cx="3690937" cy="9334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490 h 21600"/>
              <a:gd name="T4" fmla="*/ 17057 w 21600"/>
              <a:gd name="T5" fmla="*/ 21600 h 21600"/>
              <a:gd name="T6" fmla="*/ 46 w 21600"/>
              <a:gd name="T7" fmla="*/ 1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1" name="AutoShape 3"/>
          <p:cNvSpPr>
            <a:spLocks/>
          </p:cNvSpPr>
          <p:nvPr/>
        </p:nvSpPr>
        <p:spPr bwMode="auto">
          <a:xfrm>
            <a:off x="-4763" y="5791200"/>
            <a:ext cx="3400426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2" name="Line 4"/>
          <p:cNvSpPr>
            <a:spLocks noChangeShapeType="1"/>
          </p:cNvSpPr>
          <p:nvPr/>
        </p:nvSpPr>
        <p:spPr bwMode="auto">
          <a:xfrm>
            <a:off x="-7938" y="5786438"/>
            <a:ext cx="3403601" cy="1084262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Test Suspension</a:t>
            </a:r>
          </a:p>
        </p:txBody>
      </p:sp>
      <p:sp>
        <p:nvSpPr>
          <p:cNvPr id="4104" name="Rectangle 6"/>
          <p:cNvSpPr>
            <a:spLocks noChangeArrowheads="1"/>
          </p:cNvSpPr>
          <p:nvPr>
            <p:ph type="body" idx="1"/>
          </p:nvPr>
        </p:nvSpPr>
        <p:spPr>
          <a:xfrm>
            <a:off x="457200" y="1836738"/>
            <a:ext cx="8229600" cy="4525962"/>
          </a:xfrm>
        </p:spPr>
        <p:txBody>
          <a:bodyPr/>
          <a:lstStyle/>
          <a:p>
            <a:pPr marL="365125" eaLnBrk="1" hangingPunct="1"/>
            <a:r>
              <a:rPr lang="en-US"/>
              <a:t>Goal: Verify the validity of results given by FReTA</a:t>
            </a:r>
          </a:p>
          <a:p>
            <a:pPr marL="365125" eaLnBrk="1" hangingPunct="1"/>
            <a:endParaRPr lang="en-US"/>
          </a:p>
          <a:p>
            <a:pPr marL="365125" eaLnBrk="1" hangingPunct="1"/>
            <a:r>
              <a:rPr lang="en-US"/>
              <a:t>Plan: To input known mixture of distilled water and particle beads and compare theoretical sedimentation velocity values to those of the empirical.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128 h 21600"/>
              <a:gd name="T2" fmla="*/ 21600 w 21600"/>
              <a:gd name="T3" fmla="*/ 21600 h 21600"/>
              <a:gd name="T4" fmla="*/ 16039 w 21600"/>
              <a:gd name="T5" fmla="*/ 21600 h 21600"/>
              <a:gd name="T6" fmla="*/ 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124" name="AutoShape 2"/>
          <p:cNvSpPr>
            <a:spLocks/>
          </p:cNvSpPr>
          <p:nvPr/>
        </p:nvSpPr>
        <p:spPr bwMode="auto">
          <a:xfrm>
            <a:off x="484188" y="5938838"/>
            <a:ext cx="3690937" cy="9334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490 h 21600"/>
              <a:gd name="T4" fmla="*/ 17057 w 21600"/>
              <a:gd name="T5" fmla="*/ 21600 h 21600"/>
              <a:gd name="T6" fmla="*/ 46 w 21600"/>
              <a:gd name="T7" fmla="*/ 1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125" name="AutoShape 3"/>
          <p:cNvSpPr>
            <a:spLocks/>
          </p:cNvSpPr>
          <p:nvPr/>
        </p:nvSpPr>
        <p:spPr bwMode="auto">
          <a:xfrm>
            <a:off x="-4763" y="5791200"/>
            <a:ext cx="3400426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126" name="Line 4"/>
          <p:cNvSpPr>
            <a:spLocks noChangeShapeType="1"/>
          </p:cNvSpPr>
          <p:nvPr/>
        </p:nvSpPr>
        <p:spPr bwMode="auto">
          <a:xfrm>
            <a:off x="-7938" y="5786438"/>
            <a:ext cx="3403601" cy="1084262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368300" y="134938"/>
            <a:ext cx="8229600" cy="16383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Current Progress and Problems Encountered</a:t>
            </a:r>
          </a:p>
        </p:txBody>
      </p:sp>
      <p:sp>
        <p:nvSpPr>
          <p:cNvPr id="5128" name="Rectangle 6"/>
          <p:cNvSpPr>
            <a:spLocks noChangeArrowheads="1"/>
          </p:cNvSpPr>
          <p:nvPr>
            <p:ph type="body" idx="1"/>
          </p:nvPr>
        </p:nvSpPr>
        <p:spPr>
          <a:xfrm>
            <a:off x="558800" y="1862138"/>
            <a:ext cx="5270500" cy="3454400"/>
          </a:xfrm>
        </p:spPr>
        <p:txBody>
          <a:bodyPr/>
          <a:lstStyle/>
          <a:p>
            <a:pPr marL="365125" eaLnBrk="1" hangingPunct="1"/>
            <a:r>
              <a:rPr lang="en-US" dirty="0"/>
              <a:t>New simplified experimental apparatus set up completed</a:t>
            </a:r>
          </a:p>
          <a:p>
            <a:pPr marL="365125" eaLnBrk="1" hangingPunct="1"/>
            <a:r>
              <a:rPr lang="en-US" dirty="0"/>
              <a:t>Problems with the latex particle beads</a:t>
            </a:r>
          </a:p>
          <a:p>
            <a:pPr marL="620713" lvl="1" eaLnBrk="1" hangingPunct="1"/>
            <a:r>
              <a:rPr lang="en-US" dirty="0"/>
              <a:t>Translucent</a:t>
            </a:r>
          </a:p>
          <a:p>
            <a:pPr marL="620713" lvl="1" eaLnBrk="1" hangingPunct="1"/>
            <a:r>
              <a:rPr lang="en-US" dirty="0"/>
              <a:t>Tendency to clump together</a:t>
            </a:r>
          </a:p>
        </p:txBody>
      </p:sp>
      <p:pic>
        <p:nvPicPr>
          <p:cNvPr id="512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460500"/>
            <a:ext cx="3014663" cy="4851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13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153694"/>
            <a:ext cx="1752600" cy="2325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128 h 21600"/>
              <a:gd name="T2" fmla="*/ 21600 w 21600"/>
              <a:gd name="T3" fmla="*/ 21600 h 21600"/>
              <a:gd name="T4" fmla="*/ 16039 w 21600"/>
              <a:gd name="T5" fmla="*/ 21600 h 21600"/>
              <a:gd name="T6" fmla="*/ 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48" name="AutoShape 2"/>
          <p:cNvSpPr>
            <a:spLocks/>
          </p:cNvSpPr>
          <p:nvPr/>
        </p:nvSpPr>
        <p:spPr bwMode="auto">
          <a:xfrm>
            <a:off x="484188" y="5938838"/>
            <a:ext cx="3690937" cy="9334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490 h 21600"/>
              <a:gd name="T4" fmla="*/ 17057 w 21600"/>
              <a:gd name="T5" fmla="*/ 21600 h 21600"/>
              <a:gd name="T6" fmla="*/ 46 w 21600"/>
              <a:gd name="T7" fmla="*/ 1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49" name="AutoShape 3"/>
          <p:cNvSpPr>
            <a:spLocks/>
          </p:cNvSpPr>
          <p:nvPr/>
        </p:nvSpPr>
        <p:spPr bwMode="auto">
          <a:xfrm>
            <a:off x="-4763" y="5791200"/>
            <a:ext cx="3400426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50" name="Line 4"/>
          <p:cNvSpPr>
            <a:spLocks noChangeShapeType="1"/>
          </p:cNvSpPr>
          <p:nvPr/>
        </p:nvSpPr>
        <p:spPr bwMode="auto">
          <a:xfrm>
            <a:off x="-7938" y="5786438"/>
            <a:ext cx="3403601" cy="1084262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63500" y="20638"/>
            <a:ext cx="9017000" cy="1923056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Conclusion: What We Know So Far...</a:t>
            </a:r>
          </a:p>
        </p:txBody>
      </p:sp>
      <p:sp>
        <p:nvSpPr>
          <p:cNvPr id="6152" name="Rectangle 6"/>
          <p:cNvSpPr>
            <a:spLocks/>
          </p:cNvSpPr>
          <p:nvPr/>
        </p:nvSpPr>
        <p:spPr bwMode="auto">
          <a:xfrm>
            <a:off x="430372" y="1943694"/>
            <a:ext cx="8216900" cy="4991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255588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Variation of Alum Dose/</a:t>
            </a:r>
            <a:r>
              <a:rPr lang="en-US" sz="2700" b="1" dirty="0" err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Flocculator</a:t>
            </a:r>
            <a:r>
              <a:rPr lang="en-US" sz="27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Length</a:t>
            </a:r>
            <a:endParaRPr lang="en-US" sz="2700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  <a:p>
            <a:pPr marL="255588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endParaRPr lang="en-US" sz="2700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  <a:p>
            <a:pPr marL="255588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General Trend:</a:t>
            </a:r>
          </a:p>
          <a:p>
            <a:pPr marL="712788" lvl="1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Residual Turbidity:</a:t>
            </a:r>
          </a:p>
          <a:p>
            <a:pPr marL="1169988" lvl="2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Alum dose and </a:t>
            </a:r>
            <a:r>
              <a:rPr lang="en-US" sz="2700" dirty="0" err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flocculator</a:t>
            </a: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length</a:t>
            </a:r>
          </a:p>
          <a:p>
            <a:pPr marL="712788" lvl="1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Mean Sedimentation Velocity</a:t>
            </a:r>
          </a:p>
          <a:p>
            <a:pPr marL="1169988" lvl="2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Influent turbidity and alum dose</a:t>
            </a:r>
          </a:p>
          <a:p>
            <a:pPr marL="1169988" lvl="2" indent="-255588" algn="l"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}"/>
            </a:pPr>
            <a:r>
              <a:rPr lang="en-US" sz="2700" dirty="0" err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Flocculator</a:t>
            </a:r>
            <a:r>
              <a:rPr lang="en-US" sz="27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length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128 h 21600"/>
              <a:gd name="T2" fmla="*/ 21600 w 21600"/>
              <a:gd name="T3" fmla="*/ 21600 h 21600"/>
              <a:gd name="T4" fmla="*/ 16039 w 21600"/>
              <a:gd name="T5" fmla="*/ 21600 h 21600"/>
              <a:gd name="T6" fmla="*/ 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172" name="AutoShape 2"/>
          <p:cNvSpPr>
            <a:spLocks/>
          </p:cNvSpPr>
          <p:nvPr/>
        </p:nvSpPr>
        <p:spPr bwMode="auto">
          <a:xfrm>
            <a:off x="484188" y="5938838"/>
            <a:ext cx="3690937" cy="9334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490 h 21600"/>
              <a:gd name="T4" fmla="*/ 17057 w 21600"/>
              <a:gd name="T5" fmla="*/ 21600 h 21600"/>
              <a:gd name="T6" fmla="*/ 46 w 21600"/>
              <a:gd name="T7" fmla="*/ 1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173" name="AutoShape 3"/>
          <p:cNvSpPr>
            <a:spLocks/>
          </p:cNvSpPr>
          <p:nvPr/>
        </p:nvSpPr>
        <p:spPr bwMode="auto">
          <a:xfrm>
            <a:off x="-4763" y="5791200"/>
            <a:ext cx="3400426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174" name="Line 4"/>
          <p:cNvSpPr>
            <a:spLocks noChangeShapeType="1"/>
          </p:cNvSpPr>
          <p:nvPr/>
        </p:nvSpPr>
        <p:spPr bwMode="auto">
          <a:xfrm>
            <a:off x="-7938" y="5786438"/>
            <a:ext cx="3403601" cy="1084262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Future Challenges</a:t>
            </a:r>
          </a:p>
        </p:txBody>
      </p:sp>
      <p:sp>
        <p:nvSpPr>
          <p:cNvPr id="7176" name="Rectangle 6"/>
          <p:cNvSpPr>
            <a:spLocks noChangeArrowheads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365125" eaLnBrk="1" hangingPunct="1"/>
            <a:r>
              <a:rPr lang="en-US" dirty="0"/>
              <a:t>Continue and complete the analysis of variation of alum dosage and </a:t>
            </a:r>
            <a:r>
              <a:rPr lang="en-US" dirty="0" err="1"/>
              <a:t>flocculator</a:t>
            </a:r>
            <a:r>
              <a:rPr lang="en-US" dirty="0"/>
              <a:t> length</a:t>
            </a:r>
          </a:p>
          <a:p>
            <a:pPr marL="365125" eaLnBrk="1" hangingPunct="1"/>
            <a:endParaRPr lang="en-US" dirty="0"/>
          </a:p>
          <a:p>
            <a:pPr marL="365125" eaLnBrk="1" hangingPunct="1"/>
            <a:r>
              <a:rPr lang="en-US" dirty="0"/>
              <a:t>Complete verification experiment of </a:t>
            </a:r>
            <a:r>
              <a:rPr lang="en-US" dirty="0" err="1"/>
              <a:t>FReTA</a:t>
            </a:r>
            <a:endParaRPr lang="en-US" dirty="0"/>
          </a:p>
          <a:p>
            <a:pPr marL="365125" eaLnBrk="1" hangingPunct="1"/>
            <a:endParaRPr lang="en-US" dirty="0"/>
          </a:p>
          <a:p>
            <a:pPr marL="365125" eaLnBrk="1" hangingPunct="1"/>
            <a:r>
              <a:rPr lang="en-US" dirty="0"/>
              <a:t>Study the effects of PH on flocculation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Monroe </a:t>
            </a:r>
            <a:r>
              <a:rPr lang="fr-FR" dirty="0" err="1" smtClean="0"/>
              <a:t>Weber-Shirk</a:t>
            </a:r>
            <a:endParaRPr lang="fr-FR" dirty="0" smtClean="0"/>
          </a:p>
          <a:p>
            <a:r>
              <a:rPr lang="fr-FR" dirty="0" smtClean="0"/>
              <a:t>Matthew Hurst</a:t>
            </a:r>
          </a:p>
          <a:p>
            <a:r>
              <a:rPr lang="fr-FR" dirty="0" smtClean="0"/>
              <a:t>Julie Pierce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Thank</a:t>
            </a:r>
            <a:r>
              <a:rPr lang="fr-FR" dirty="0" smtClean="0"/>
              <a:t> You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195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128 h 21600"/>
              <a:gd name="T2" fmla="*/ 21600 w 21600"/>
              <a:gd name="T3" fmla="*/ 21600 h 21600"/>
              <a:gd name="T4" fmla="*/ 16039 w 21600"/>
              <a:gd name="T5" fmla="*/ 21600 h 21600"/>
              <a:gd name="T6" fmla="*/ 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196" name="AutoShape 2"/>
          <p:cNvSpPr>
            <a:spLocks/>
          </p:cNvSpPr>
          <p:nvPr/>
        </p:nvSpPr>
        <p:spPr bwMode="auto">
          <a:xfrm>
            <a:off x="484188" y="5938838"/>
            <a:ext cx="3690937" cy="9334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490 h 21600"/>
              <a:gd name="T4" fmla="*/ 17057 w 21600"/>
              <a:gd name="T5" fmla="*/ 21600 h 21600"/>
              <a:gd name="T6" fmla="*/ 46 w 21600"/>
              <a:gd name="T7" fmla="*/ 1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197" name="AutoShape 3"/>
          <p:cNvSpPr>
            <a:spLocks/>
          </p:cNvSpPr>
          <p:nvPr/>
        </p:nvSpPr>
        <p:spPr bwMode="auto">
          <a:xfrm>
            <a:off x="-4763" y="5791200"/>
            <a:ext cx="3400426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198" name="Line 4"/>
          <p:cNvSpPr>
            <a:spLocks noChangeShapeType="1"/>
          </p:cNvSpPr>
          <p:nvPr/>
        </p:nvSpPr>
        <p:spPr bwMode="auto">
          <a:xfrm>
            <a:off x="-7938" y="5786438"/>
            <a:ext cx="3403601" cy="1084262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1775345" y="2008484"/>
            <a:ext cx="5701839" cy="246240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5400" dirty="0" smtClean="0"/>
              <a:t>QUESTIONS ?</a:t>
            </a:r>
            <a:endParaRPr lang="en-US" sz="5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b="1" dirty="0" smtClean="0"/>
          </a:p>
          <a:p>
            <a:r>
              <a:rPr lang="en-US" b="1" dirty="0" smtClean="0"/>
              <a:t>Goal: </a:t>
            </a:r>
          </a:p>
          <a:p>
            <a:endParaRPr lang="en-US" b="1" dirty="0" smtClean="0"/>
          </a:p>
          <a:p>
            <a:pPr lvl="1"/>
            <a:r>
              <a:rPr lang="en-US" dirty="0" smtClean="0"/>
              <a:t>Understand flocculation in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Study the parameters that influence the results of flocculation.</a:t>
            </a:r>
          </a:p>
          <a:p>
            <a:pPr lvl="2"/>
            <a:r>
              <a:rPr lang="en-US" dirty="0" smtClean="0"/>
              <a:t>Residual turbidity</a:t>
            </a:r>
          </a:p>
          <a:p>
            <a:pPr lvl="2"/>
            <a:r>
              <a:rPr lang="en-US" dirty="0" smtClean="0"/>
              <a:t>Settling velocities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36625" y="411163"/>
            <a:ext cx="7475538" cy="714375"/>
          </a:xfrm>
          <a:prstGeom prst="rect">
            <a:avLst/>
          </a:prstGeom>
          <a:noFill/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100" b="1" dirty="0" err="1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Flocculation</a:t>
            </a:r>
            <a:endParaRPr lang="fr-FR" sz="4100" dirty="0">
              <a:solidFill>
                <a:schemeClr val="tx2"/>
              </a:solidFill>
              <a:latin typeface="Lucida Sans Unicode" charset="0"/>
            </a:endParaRPr>
          </a:p>
        </p:txBody>
      </p:sp>
      <p:sp>
        <p:nvSpPr>
          <p:cNvPr id="18435" name="Espace réservé du contenu 5"/>
          <p:cNvSpPr>
            <a:spLocks noGrp="1"/>
          </p:cNvSpPr>
          <p:nvPr>
            <p:ph idx="1"/>
          </p:nvPr>
        </p:nvSpPr>
        <p:spPr>
          <a:xfrm>
            <a:off x="457200" y="1508125"/>
            <a:ext cx="8229600" cy="4527550"/>
          </a:xfrm>
        </p:spPr>
        <p:txBody>
          <a:bodyPr/>
          <a:lstStyle/>
          <a:p>
            <a:pPr eaLnBrk="1" hangingPunct="1">
              <a:buNone/>
            </a:pPr>
            <a:endParaRPr lang="en-US" dirty="0" smtClean="0"/>
          </a:p>
          <a:p>
            <a:pPr eaLnBrk="1" hangingPunct="1">
              <a:buFont typeface="Wingdings" charset="2"/>
              <a:buChar char="Ø"/>
            </a:pPr>
            <a:r>
              <a:rPr lang="en-US" dirty="0" smtClean="0"/>
              <a:t> Coagulant agent  : </a:t>
            </a:r>
            <a:r>
              <a:rPr lang="en-US" dirty="0" smtClean="0">
                <a:solidFill>
                  <a:schemeClr val="accent1"/>
                </a:solidFill>
              </a:rPr>
              <a:t>Alum [Al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(SO</a:t>
            </a:r>
            <a:r>
              <a:rPr lang="en-US" baseline="-25000" dirty="0" smtClean="0">
                <a:solidFill>
                  <a:schemeClr val="accent1"/>
                </a:solidFill>
              </a:rPr>
              <a:t>4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baseline="-25000" dirty="0" smtClean="0">
                <a:solidFill>
                  <a:schemeClr val="accent1"/>
                </a:solidFill>
              </a:rPr>
              <a:t>3</a:t>
            </a:r>
            <a:r>
              <a:rPr lang="en-US" dirty="0" smtClean="0">
                <a:solidFill>
                  <a:schemeClr val="accent1"/>
                </a:solidFill>
              </a:rPr>
              <a:t>*14.3H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O]</a:t>
            </a:r>
          </a:p>
          <a:p>
            <a:pPr eaLnBrk="1" hangingPunct="1">
              <a:buFont typeface="Wingdings" charset="2"/>
              <a:buChar char="Ø"/>
            </a:pPr>
            <a:endParaRPr lang="en-US" dirty="0" smtClean="0">
              <a:solidFill>
                <a:schemeClr val="accent1"/>
              </a:solidFill>
            </a:endParaRPr>
          </a:p>
          <a:p>
            <a:pPr eaLnBrk="1" hangingPunct="1">
              <a:buFont typeface="Wingdings" charset="2"/>
              <a:buChar char="Ø"/>
            </a:pPr>
            <a:r>
              <a:rPr lang="en-US" dirty="0" smtClean="0"/>
              <a:t>Charge neutralization or sweep flocculation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</a:p>
          <a:p>
            <a:pPr eaLnBrk="1" hangingPunct="1">
              <a:buFont typeface="Wingdings" charset="2"/>
              <a:buChar char="Ø"/>
            </a:pPr>
            <a:endParaRPr lang="en-US" dirty="0" smtClean="0"/>
          </a:p>
          <a:p>
            <a:pPr eaLnBrk="1" hangingPunct="1">
              <a:buFont typeface="Wingdings" charset="2"/>
              <a:buChar char="Ø"/>
            </a:pPr>
            <a:endParaRPr lang="en-US" dirty="0" smtClean="0"/>
          </a:p>
          <a:p>
            <a:pPr eaLnBrk="1" hangingPunct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fr-FR" dirty="0" err="1" smtClean="0"/>
              <a:t>Flocculation</a:t>
            </a:r>
            <a:endParaRPr lang="fr-FR" dirty="0"/>
          </a:p>
        </p:txBody>
      </p:sp>
      <p:sp>
        <p:nvSpPr>
          <p:cNvPr id="19459" name="Espace réservé du contenu 5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22043"/>
          </a:xfrm>
        </p:spPr>
        <p:txBody>
          <a:bodyPr/>
          <a:lstStyle/>
          <a:p>
            <a:pPr eaLnBrk="1" hangingPunct="1">
              <a:buFont typeface="Wingdings" charset="2"/>
              <a:buChar char="Ø"/>
            </a:pPr>
            <a:endParaRPr lang="en-US" dirty="0" smtClean="0"/>
          </a:p>
          <a:p>
            <a:pPr eaLnBrk="1" hangingPunct="1">
              <a:buFont typeface="Wingdings" charset="2"/>
              <a:buChar char="Ø"/>
            </a:pPr>
            <a:r>
              <a:rPr lang="en-US" dirty="0" smtClean="0"/>
              <a:t>Important parameter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 smtClean="0"/>
              <a:t>  Terminal velocity</a:t>
            </a:r>
          </a:p>
          <a:p>
            <a:pPr lvl="1" eaLnBrk="1" hangingPunct="1">
              <a:buFont typeface="Arial" charset="0"/>
              <a:buChar char="•"/>
            </a:pPr>
            <a:endParaRPr lang="en-US" dirty="0" smtClean="0"/>
          </a:p>
          <a:p>
            <a:pPr lvl="1" eaLnBrk="1" hangingPunct="1">
              <a:buFont typeface="Arial" charset="0"/>
              <a:buChar char="•"/>
            </a:pPr>
            <a:endParaRPr lang="en-US" dirty="0" smtClean="0"/>
          </a:p>
          <a:p>
            <a:pPr lvl="1" eaLnBrk="1" hangingPunct="1">
              <a:buFont typeface="Arial" charset="0"/>
              <a:buChar char="•"/>
            </a:pPr>
            <a:endParaRPr lang="en-US" dirty="0" smtClean="0"/>
          </a:p>
          <a:p>
            <a:pPr lvl="1" eaLnBrk="1" hangingPunct="1">
              <a:buFont typeface="Arial" charset="0"/>
              <a:buChar char="•"/>
            </a:pPr>
            <a:endParaRPr lang="en-US" dirty="0" smtClean="0"/>
          </a:p>
          <a:p>
            <a:pPr lvl="1" eaLnBrk="1" hangingPunct="1">
              <a:buFont typeface="Arial" charset="0"/>
              <a:buChar char="•"/>
            </a:pPr>
            <a:endParaRPr lang="en-US" dirty="0" smtClean="0"/>
          </a:p>
          <a:p>
            <a:pPr lvl="1" eaLnBrk="1" hangingPunct="1">
              <a:buFont typeface="Arial" charset="0"/>
              <a:buChar char="•"/>
            </a:pPr>
            <a:r>
              <a:rPr lang="en-US" dirty="0" smtClean="0"/>
              <a:t>Collision Potential</a:t>
            </a:r>
          </a:p>
          <a:p>
            <a:pPr eaLnBrk="1" hangingPunct="1"/>
            <a:endParaRPr lang="fr-FR" dirty="0"/>
          </a:p>
        </p:txBody>
      </p:sp>
      <p:pic>
        <p:nvPicPr>
          <p:cNvPr id="19460" name="Image 5" descr="Picture1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rcRect/>
          <a:stretch>
            <a:fillRect/>
          </a:stretch>
        </p:blipFill>
        <p:spPr bwMode="auto">
          <a:xfrm>
            <a:off x="2423281" y="2694643"/>
            <a:ext cx="3628339" cy="146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Pictur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7684" y="4787170"/>
            <a:ext cx="2170485" cy="1356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7888129" y="5074920"/>
            <a:ext cx="1215866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Raw Water Bucket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5199" y="4943475"/>
            <a:ext cx="554355" cy="33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7888129" y="1035845"/>
            <a:ext cx="1368743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Clay Stock Bucket</a:t>
            </a:r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923" y="1275874"/>
            <a:ext cx="554355" cy="33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7623810" y="3086100"/>
            <a:ext cx="1520190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Clay Stock Control Valve</a:t>
            </a:r>
          </a:p>
        </p:txBody>
      </p:sp>
      <p:pic>
        <p:nvPicPr>
          <p:cNvPr id="922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83780" y="3291840"/>
            <a:ext cx="248603" cy="11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1030129" y="2940368"/>
            <a:ext cx="1621631" cy="52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Influent </a:t>
            </a:r>
            <a:r>
              <a:rPr lang="en-US" b="1" dirty="0" err="1">
                <a:solidFill>
                  <a:srgbClr val="FFFFFF"/>
                </a:solidFill>
                <a:latin typeface="Arial" charset="0"/>
              </a:rPr>
              <a:t>Turbidimeter</a:t>
            </a:r>
            <a:endParaRPr lang="en-US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226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94523" y="3494723"/>
            <a:ext cx="630079" cy="782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2173129" y="4997768"/>
            <a:ext cx="1673066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Pump to </a:t>
            </a:r>
            <a:r>
              <a:rPr lang="en-US" b="1" dirty="0" err="1">
                <a:solidFill>
                  <a:srgbClr val="FFFFFF"/>
                </a:solidFill>
                <a:latin typeface="Arial" charset="0"/>
              </a:rPr>
              <a:t>Turbidimeter</a:t>
            </a:r>
            <a:endParaRPr lang="en-US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228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90399" y="5543550"/>
            <a:ext cx="116300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6745129" y="1035844"/>
            <a:ext cx="2054543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Alum Stock Bucket</a:t>
            </a:r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3798" y="1285875"/>
            <a:ext cx="56292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2401729" y="807244"/>
            <a:ext cx="1291590" cy="26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Alum Pump</a:t>
            </a:r>
          </a:p>
        </p:txBody>
      </p:sp>
      <p:pic>
        <p:nvPicPr>
          <p:cNvPr id="1024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971550"/>
            <a:ext cx="1163003" cy="49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4916329" y="2788920"/>
            <a:ext cx="1825943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Raw Water Pump</a:t>
            </a:r>
          </a:p>
        </p:txBody>
      </p:sp>
      <p:sp>
        <p:nvSpPr>
          <p:cNvPr id="10248" name="Text Box 10"/>
          <p:cNvSpPr txBox="1">
            <a:spLocks noChangeArrowheads="1"/>
          </p:cNvSpPr>
          <p:nvPr/>
        </p:nvSpPr>
        <p:spPr bwMode="auto">
          <a:xfrm>
            <a:off x="40005" y="1874520"/>
            <a:ext cx="1651635" cy="52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 dirty="0">
                <a:solidFill>
                  <a:srgbClr val="FFFFFF"/>
                </a:solidFill>
                <a:latin typeface="Arial" charset="0"/>
              </a:rPr>
              <a:t>Influent </a:t>
            </a:r>
            <a:r>
              <a:rPr lang="en-US" b="1" dirty="0" err="1">
                <a:solidFill>
                  <a:srgbClr val="FFFFFF"/>
                </a:solidFill>
                <a:latin typeface="Arial" charset="0"/>
              </a:rPr>
              <a:t>Turbidimeter</a:t>
            </a:r>
            <a:endParaRPr lang="en-US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0249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4400" y="2418875"/>
            <a:ext cx="858678" cy="34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1183005" y="350044"/>
            <a:ext cx="2816067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</a:pPr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Tube </a:t>
            </a:r>
            <a:r>
              <a:rPr lang="en-US" sz="2400" b="1" dirty="0" err="1">
                <a:solidFill>
                  <a:srgbClr val="FFFFFF"/>
                </a:solidFill>
                <a:latin typeface="Arial" charset="0"/>
              </a:rPr>
              <a:t>Flocculator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725805" y="5683568"/>
            <a:ext cx="3501867" cy="105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lvl="1" indent="-308610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•"/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Can be run at three different lengths depending on the number of tubes used (28 </a:t>
            </a:r>
            <a:r>
              <a:rPr lang="en-US" dirty="0" err="1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, 56 mm, and 84 </a:t>
            </a:r>
            <a:r>
              <a:rPr lang="en-US" dirty="0" err="1">
                <a:solidFill>
                  <a:srgbClr val="FFFFFF"/>
                </a:solidFill>
                <a:latin typeface="Arial" charset="0"/>
              </a:rPr>
              <a:t>m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0175" y="3419000"/>
            <a:ext cx="295752" cy="223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5923" y="3037523"/>
            <a:ext cx="3220403" cy="261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5923" y="4476274"/>
            <a:ext cx="2916079" cy="118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125" y="294323"/>
            <a:ext cx="4687728" cy="625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572929" y="654368"/>
            <a:ext cx="1444466" cy="26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Ball Valve</a:t>
            </a: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1675" y="894398"/>
            <a:ext cx="1314450" cy="28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6593682" y="3703320"/>
            <a:ext cx="2053113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Effluent </a:t>
            </a:r>
            <a:r>
              <a:rPr lang="en-US" b="1" dirty="0" err="1">
                <a:solidFill>
                  <a:srgbClr val="000000"/>
                </a:solidFill>
                <a:latin typeface="Arial" charset="0"/>
              </a:rPr>
              <a:t>Turbidimeter</a:t>
            </a:r>
            <a:endParaRPr lang="en-US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229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9199" y="3761899"/>
            <a:ext cx="1924526" cy="29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497205" y="5226368"/>
            <a:ext cx="1595914" cy="52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Settling Column</a:t>
            </a:r>
          </a:p>
        </p:txBody>
      </p:sp>
      <p:pic>
        <p:nvPicPr>
          <p:cNvPr id="1229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7399" y="5219225"/>
            <a:ext cx="1695926" cy="28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assemblement">
  <a:themeElements>
    <a:clrScheme name="Rassemblement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assemblement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assemble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7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Rassemblement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Rassemblement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564</Words>
  <Application>Microsoft Macintosh PowerPoint</Application>
  <PresentationFormat>Présentation à l'écran (4:3)</PresentationFormat>
  <Paragraphs>140</Paragraphs>
  <Slides>28</Slides>
  <Notes>0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2</vt:i4>
      </vt:variant>
      <vt:variant>
        <vt:lpstr>Liaisons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2" baseType="lpstr">
      <vt:lpstr>Thème Office</vt:lpstr>
      <vt:lpstr>Rassemblement</vt:lpstr>
      <vt:lpstr>???</vt:lpstr>
      <vt:lpstr>???</vt:lpstr>
      <vt:lpstr>Tube Floc Experiments</vt:lpstr>
      <vt:lpstr>Table of Contents</vt:lpstr>
      <vt:lpstr>Introduction</vt:lpstr>
      <vt:lpstr>Diapositive 4</vt:lpstr>
      <vt:lpstr>Flocculation</vt:lpstr>
      <vt:lpstr>Diapositive 6</vt:lpstr>
      <vt:lpstr>Diapositive 7</vt:lpstr>
      <vt:lpstr>Diapositive 8</vt:lpstr>
      <vt:lpstr>Diapositive 9</vt:lpstr>
      <vt:lpstr>Obtaining the Residual Turbidity Graph… </vt:lpstr>
      <vt:lpstr>Diapositive 11</vt:lpstr>
      <vt:lpstr>Diapositive 12</vt:lpstr>
      <vt:lpstr>Diapositive 13</vt:lpstr>
      <vt:lpstr>Diapositive 14</vt:lpstr>
      <vt:lpstr>Results : Mean sedimentation velocities</vt:lpstr>
      <vt:lpstr>Results : Mean sedimentation velocities</vt:lpstr>
      <vt:lpstr>Results : Mean sedimentation velocities</vt:lpstr>
      <vt:lpstr>Results : Mean sedimentation velocities</vt:lpstr>
      <vt:lpstr>Results : Mean sedimentation velocities</vt:lpstr>
      <vt:lpstr>Results : Mean sedimentation velocities</vt:lpstr>
      <vt:lpstr>Influence of Alum Line clogs on Result</vt:lpstr>
      <vt:lpstr>Solid precipitation blocked alum flow</vt:lpstr>
      <vt:lpstr>Test Suspension</vt:lpstr>
      <vt:lpstr>Current Progress and Problems Encountered</vt:lpstr>
      <vt:lpstr>Conclusion: What We Know So Far...</vt:lpstr>
      <vt:lpstr>Future Challenges</vt:lpstr>
      <vt:lpstr>Thank You</vt:lpstr>
      <vt:lpstr>QUESTIONS ?</vt:lpstr>
    </vt:vector>
  </TitlesOfParts>
  <Company>DCNS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 Floc Experiments</dc:title>
  <dc:creator>Sophie BERNAT</dc:creator>
  <cp:lastModifiedBy>Sophie BERNAT</cp:lastModifiedBy>
  <cp:revision>6</cp:revision>
  <dcterms:created xsi:type="dcterms:W3CDTF">2010-05-16T17:23:05Z</dcterms:created>
  <dcterms:modified xsi:type="dcterms:W3CDTF">2010-05-16T18:17:52Z</dcterms:modified>
</cp:coreProperties>
</file>