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drawings/drawing1.xml" ContentType="application/vnd.openxmlformats-officedocument.drawingml.chartshapes+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charts/chart3.xml" ContentType="application/vnd.openxmlformats-officedocument.drawingml.chart+xml"/>
  <Override PartName="/ppt/charts/chart4.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80" r:id="rId6"/>
    <p:sldId id="279" r:id="rId7"/>
    <p:sldId id="261" r:id="rId8"/>
    <p:sldId id="262" r:id="rId9"/>
    <p:sldId id="282" r:id="rId10"/>
    <p:sldId id="265" r:id="rId11"/>
    <p:sldId id="288" r:id="rId12"/>
    <p:sldId id="291" r:id="rId13"/>
    <p:sldId id="264" r:id="rId14"/>
    <p:sldId id="278" r:id="rId15"/>
    <p:sldId id="281" r:id="rId16"/>
    <p:sldId id="286" r:id="rId17"/>
    <p:sldId id="296" r:id="rId18"/>
    <p:sldId id="292" r:id="rId19"/>
    <p:sldId id="293" r:id="rId20"/>
    <p:sldId id="294" r:id="rId21"/>
    <p:sldId id="295"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33" autoAdjust="0"/>
    <p:restoredTop sz="94660"/>
  </p:normalViewPr>
  <p:slideViewPr>
    <p:cSldViewPr>
      <p:cViewPr varScale="1">
        <p:scale>
          <a:sx n="107" d="100"/>
          <a:sy n="107" d="100"/>
        </p:scale>
        <p:origin x="-1110"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charts/_rels/chart1.xml.rels><?xml version="1.0" encoding="UTF-8" standalone="yes"?>
<Relationships xmlns="http://schemas.openxmlformats.org/package/2006/relationships"><Relationship Id="rId1" Type="http://schemas.openxmlformats.org/officeDocument/2006/relationships/oleObject" Target="file:///\\bridge\AguaClaraFiles\aguaclara\AguaClara%20Team%20Folders\PSS_Spring2010\Data%20Analysis\Comprehensive%20Tabulation.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bridge\AguaClaraFiles\aguaclara\AguaClara%20Team%20Folders\PSS_Spring2010\turbidimeter%20test.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bridge\AguaClaraFiles\aguaclara\AguaClara%20Team%20Folders\PSS_Spring2010\Data%20Analysis\Comprehensive%20Tabulation.xlsx" TargetMode="External"/></Relationships>
</file>

<file path=ppt/charts/_rels/chart4.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bridge\AguaClaraFiles\aguaclara\AguaClara%20Team%20Folders\PSS_Spring2010\Data%20Analysis\Comprehensive%20Tabulation.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plotArea>
      <c:layout/>
      <c:lineChart>
        <c:grouping val="standard"/>
        <c:ser>
          <c:idx val="0"/>
          <c:order val="0"/>
          <c:tx>
            <c:v>High 2.7 cm Heights Average</c:v>
          </c:tx>
          <c:cat>
            <c:numRef>
              <c:f>'Comprehensive dvdr'!$K$48:$K$52</c:f>
              <c:numCache>
                <c:formatCode>General</c:formatCode>
                <c:ptCount val="5"/>
                <c:pt idx="0">
                  <c:v>90.1</c:v>
                </c:pt>
                <c:pt idx="1">
                  <c:v>135.5</c:v>
                </c:pt>
                <c:pt idx="2">
                  <c:v>180.2</c:v>
                </c:pt>
                <c:pt idx="3">
                  <c:v>224.9</c:v>
                </c:pt>
                <c:pt idx="4">
                  <c:v>270.3</c:v>
                </c:pt>
              </c:numCache>
            </c:numRef>
          </c:cat>
          <c:val>
            <c:numRef>
              <c:f>'Comprehensive dvdr'!$M$48:$M$52</c:f>
              <c:numCache>
                <c:formatCode>0.00</c:formatCode>
                <c:ptCount val="5"/>
                <c:pt idx="0">
                  <c:v>2.3103921568627448</c:v>
                </c:pt>
                <c:pt idx="1">
                  <c:v>4.6248989898989858</c:v>
                </c:pt>
                <c:pt idx="2">
                  <c:v>8.5541666666666725</c:v>
                </c:pt>
                <c:pt idx="3">
                  <c:v>16.163412698412699</c:v>
                </c:pt>
                <c:pt idx="4">
                  <c:v>8.0583333333333336</c:v>
                </c:pt>
              </c:numCache>
            </c:numRef>
          </c:val>
        </c:ser>
        <c:ser>
          <c:idx val="1"/>
          <c:order val="1"/>
          <c:tx>
            <c:v>Low Heights - 1.3 cm Average</c:v>
          </c:tx>
          <c:val>
            <c:numRef>
              <c:f>'Comprehensive dvdr'!$M$33:$M$37</c:f>
              <c:numCache>
                <c:formatCode>0.00</c:formatCode>
                <c:ptCount val="5"/>
                <c:pt idx="0">
                  <c:v>4.3393055555555557</c:v>
                </c:pt>
                <c:pt idx="1">
                  <c:v>16.761515151515152</c:v>
                </c:pt>
                <c:pt idx="2">
                  <c:v>84.741722222222236</c:v>
                </c:pt>
                <c:pt idx="3">
                  <c:v>100.47714285714285</c:v>
                </c:pt>
                <c:pt idx="4">
                  <c:v>94.105761904761806</c:v>
                </c:pt>
              </c:numCache>
            </c:numRef>
          </c:val>
        </c:ser>
        <c:marker val="1"/>
        <c:axId val="75792384"/>
        <c:axId val="75794304"/>
      </c:lineChart>
      <c:catAx>
        <c:axId val="75792384"/>
        <c:scaling>
          <c:orientation val="minMax"/>
        </c:scaling>
        <c:axPos val="b"/>
        <c:title>
          <c:tx>
            <c:rich>
              <a:bodyPr/>
              <a:lstStyle/>
              <a:p>
                <a:pPr>
                  <a:defRPr/>
                </a:pPr>
                <a:r>
                  <a:rPr lang="en-US"/>
                  <a:t>Capture Velocity (m/day)</a:t>
                </a:r>
              </a:p>
            </c:rich>
          </c:tx>
          <c:layout/>
        </c:title>
        <c:numFmt formatCode="General" sourceLinked="1"/>
        <c:tickLblPos val="nextTo"/>
        <c:crossAx val="75794304"/>
        <c:crosses val="autoZero"/>
        <c:auto val="1"/>
        <c:lblAlgn val="ctr"/>
        <c:lblOffset val="100"/>
      </c:catAx>
      <c:valAx>
        <c:axId val="75794304"/>
        <c:scaling>
          <c:logBase val="10"/>
          <c:orientation val="minMax"/>
        </c:scaling>
        <c:axPos val="l"/>
        <c:majorGridlines/>
        <c:title>
          <c:tx>
            <c:rich>
              <a:bodyPr rot="-5400000" vert="horz"/>
              <a:lstStyle/>
              <a:p>
                <a:pPr>
                  <a:defRPr/>
                </a:pPr>
                <a:r>
                  <a:rPr lang="en-US"/>
                  <a:t>Average Turbidity (NTU)</a:t>
                </a:r>
              </a:p>
            </c:rich>
          </c:tx>
          <c:layout/>
        </c:title>
        <c:numFmt formatCode="0.00" sourceLinked="1"/>
        <c:tickLblPos val="nextTo"/>
        <c:crossAx val="75792384"/>
        <c:crosses val="autoZero"/>
        <c:crossBetween val="between"/>
      </c:valAx>
    </c:plotArea>
    <c:legend>
      <c:legendPos val="b"/>
      <c:layout/>
    </c:legend>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plotArea>
      <c:layout/>
      <c:scatterChart>
        <c:scatterStyle val="smoothMarker"/>
        <c:ser>
          <c:idx val="0"/>
          <c:order val="0"/>
          <c:tx>
            <c:v>test</c:v>
          </c:tx>
          <c:marker>
            <c:symbol val="none"/>
          </c:marker>
          <c:xVal>
            <c:numRef>
              <c:f>Sheet1!$R$7:$R$11</c:f>
              <c:numCache>
                <c:formatCode>General</c:formatCode>
                <c:ptCount val="5"/>
                <c:pt idx="0">
                  <c:v>10</c:v>
                </c:pt>
                <c:pt idx="1">
                  <c:v>20</c:v>
                </c:pt>
                <c:pt idx="2">
                  <c:v>30</c:v>
                </c:pt>
                <c:pt idx="3">
                  <c:v>40</c:v>
                </c:pt>
                <c:pt idx="4">
                  <c:v>50</c:v>
                </c:pt>
              </c:numCache>
            </c:numRef>
          </c:xVal>
          <c:yVal>
            <c:numRef>
              <c:f>Sheet1!$S$7:$S$11</c:f>
              <c:numCache>
                <c:formatCode>General</c:formatCode>
                <c:ptCount val="5"/>
                <c:pt idx="0">
                  <c:v>46.620260000000002</c:v>
                </c:pt>
                <c:pt idx="1">
                  <c:v>69.53</c:v>
                </c:pt>
                <c:pt idx="2">
                  <c:v>81.073699999999988</c:v>
                </c:pt>
                <c:pt idx="3">
                  <c:v>97.706549999999993</c:v>
                </c:pt>
                <c:pt idx="4">
                  <c:v>97.416610000000048</c:v>
                </c:pt>
              </c:numCache>
            </c:numRef>
          </c:yVal>
          <c:smooth val="1"/>
        </c:ser>
        <c:ser>
          <c:idx val="1"/>
          <c:order val="1"/>
          <c:tx>
            <c:v>control</c:v>
          </c:tx>
          <c:marker>
            <c:symbol val="none"/>
          </c:marker>
          <c:xVal>
            <c:numRef>
              <c:f>Sheet1!$R$7:$R$11</c:f>
              <c:numCache>
                <c:formatCode>General</c:formatCode>
                <c:ptCount val="5"/>
                <c:pt idx="0">
                  <c:v>10</c:v>
                </c:pt>
                <c:pt idx="1">
                  <c:v>20</c:v>
                </c:pt>
                <c:pt idx="2">
                  <c:v>30</c:v>
                </c:pt>
                <c:pt idx="3">
                  <c:v>40</c:v>
                </c:pt>
                <c:pt idx="4">
                  <c:v>50</c:v>
                </c:pt>
              </c:numCache>
            </c:numRef>
          </c:xVal>
          <c:yVal>
            <c:numRef>
              <c:f>Sheet1!$T$7:$T$11</c:f>
              <c:numCache>
                <c:formatCode>General</c:formatCode>
                <c:ptCount val="5"/>
                <c:pt idx="0">
                  <c:v>100.41770000000002</c:v>
                </c:pt>
                <c:pt idx="1">
                  <c:v>101.59120000000004</c:v>
                </c:pt>
                <c:pt idx="2">
                  <c:v>91.594830000000002</c:v>
                </c:pt>
                <c:pt idx="3">
                  <c:v>100.78720000000004</c:v>
                </c:pt>
                <c:pt idx="4">
                  <c:v>88.268249999999995</c:v>
                </c:pt>
              </c:numCache>
            </c:numRef>
          </c:yVal>
          <c:smooth val="1"/>
        </c:ser>
        <c:axId val="75820032"/>
        <c:axId val="76293248"/>
      </c:scatterChart>
      <c:valAx>
        <c:axId val="75820032"/>
        <c:scaling>
          <c:orientation val="minMax"/>
        </c:scaling>
        <c:axPos val="b"/>
        <c:title>
          <c:tx>
            <c:rich>
              <a:bodyPr/>
              <a:lstStyle/>
              <a:p>
                <a:pPr>
                  <a:defRPr/>
                </a:pPr>
                <a:r>
                  <a:rPr lang="en-US"/>
                  <a:t>flow</a:t>
                </a:r>
                <a:r>
                  <a:rPr lang="en-US" baseline="0"/>
                  <a:t> rate through test turbidimeter (mL/min)</a:t>
                </a:r>
                <a:endParaRPr lang="en-US"/>
              </a:p>
            </c:rich>
          </c:tx>
          <c:layout/>
        </c:title>
        <c:numFmt formatCode="General" sourceLinked="1"/>
        <c:tickLblPos val="nextTo"/>
        <c:crossAx val="76293248"/>
        <c:crosses val="autoZero"/>
        <c:crossBetween val="midCat"/>
      </c:valAx>
      <c:valAx>
        <c:axId val="76293248"/>
        <c:scaling>
          <c:orientation val="minMax"/>
        </c:scaling>
        <c:axPos val="l"/>
        <c:majorGridlines/>
        <c:title>
          <c:tx>
            <c:rich>
              <a:bodyPr rot="-5400000" vert="horz"/>
              <a:lstStyle/>
              <a:p>
                <a:pPr>
                  <a:defRPr/>
                </a:pPr>
                <a:r>
                  <a:rPr lang="en-US"/>
                  <a:t>effluent</a:t>
                </a:r>
                <a:r>
                  <a:rPr lang="en-US" baseline="0"/>
                  <a:t> turbidity (NTU)</a:t>
                </a:r>
                <a:endParaRPr lang="en-US"/>
              </a:p>
            </c:rich>
          </c:tx>
          <c:layout/>
        </c:title>
        <c:numFmt formatCode="General" sourceLinked="1"/>
        <c:tickLblPos val="nextTo"/>
        <c:crossAx val="75820032"/>
        <c:crosses val="autoZero"/>
        <c:crossBetween val="midCat"/>
      </c:valAx>
    </c:plotArea>
    <c:legend>
      <c:legendPos val="b"/>
      <c:layout/>
    </c:legend>
    <c:plotVisOnly val="1"/>
    <c:dispBlanksAs val="gap"/>
  </c:chart>
  <c:spPr>
    <a:ln>
      <a:solidFill>
        <a:schemeClr val="tx1"/>
      </a:solidFill>
    </a:ln>
  </c:sp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sz="1200" b="1" i="0" baseline="0"/>
              <a:t>Effluent turbidity vs. capture velocity in 6.35 mm Tube</a:t>
            </a:r>
          </a:p>
        </c:rich>
      </c:tx>
      <c:layout/>
    </c:title>
    <c:plotArea>
      <c:layout/>
      <c:barChart>
        <c:barDir val="col"/>
        <c:grouping val="clustered"/>
        <c:ser>
          <c:idx val="0"/>
          <c:order val="0"/>
          <c:tx>
            <c:v>HH Run</c:v>
          </c:tx>
          <c:spPr>
            <a:solidFill>
              <a:schemeClr val="tx2">
                <a:lumMod val="40000"/>
                <a:lumOff val="60000"/>
              </a:schemeClr>
            </a:solidFill>
            <a:ln w="28575">
              <a:noFill/>
            </a:ln>
          </c:spPr>
          <c:cat>
            <c:numRef>
              <c:f>'Comprehensive dvdr'!$K$19:$K$23</c:f>
              <c:numCache>
                <c:formatCode>General</c:formatCode>
                <c:ptCount val="5"/>
                <c:pt idx="0">
                  <c:v>37.700000000000003</c:v>
                </c:pt>
                <c:pt idx="1">
                  <c:v>54.4</c:v>
                </c:pt>
                <c:pt idx="2">
                  <c:v>75.3</c:v>
                </c:pt>
                <c:pt idx="3">
                  <c:v>92.1</c:v>
                </c:pt>
                <c:pt idx="4">
                  <c:v>113</c:v>
                </c:pt>
              </c:numCache>
            </c:numRef>
          </c:cat>
          <c:val>
            <c:numRef>
              <c:f>'Comprehensive dvdr'!$M$19:$M$23</c:f>
              <c:numCache>
                <c:formatCode>0.00</c:formatCode>
                <c:ptCount val="5"/>
                <c:pt idx="0">
                  <c:v>0.5548299319727894</c:v>
                </c:pt>
                <c:pt idx="1">
                  <c:v>0.56108910891089092</c:v>
                </c:pt>
                <c:pt idx="2">
                  <c:v>0.57594594594594606</c:v>
                </c:pt>
                <c:pt idx="3">
                  <c:v>0.59738738738738717</c:v>
                </c:pt>
                <c:pt idx="4">
                  <c:v>0.59738738738738717</c:v>
                </c:pt>
              </c:numCache>
            </c:numRef>
          </c:val>
        </c:ser>
        <c:ser>
          <c:idx val="1"/>
          <c:order val="1"/>
          <c:tx>
            <c:v>LH Run</c:v>
          </c:tx>
          <c:spPr>
            <a:solidFill>
              <a:schemeClr val="accent3">
                <a:lumMod val="40000"/>
                <a:lumOff val="60000"/>
              </a:schemeClr>
            </a:solidFill>
          </c:spPr>
          <c:val>
            <c:numRef>
              <c:f>'Comprehensive dvdr'!$M$6:$M$10</c:f>
              <c:numCache>
                <c:formatCode>0.00</c:formatCode>
                <c:ptCount val="5"/>
                <c:pt idx="0">
                  <c:v>0.64489795918367399</c:v>
                </c:pt>
                <c:pt idx="1">
                  <c:v>0.64045454545454561</c:v>
                </c:pt>
                <c:pt idx="2">
                  <c:v>0.64506849315068526</c:v>
                </c:pt>
                <c:pt idx="3">
                  <c:v>0.66075000000000073</c:v>
                </c:pt>
                <c:pt idx="4">
                  <c:v>0.68058823529411772</c:v>
                </c:pt>
              </c:numCache>
            </c:numRef>
          </c:val>
        </c:ser>
        <c:axId val="76322304"/>
        <c:axId val="76324224"/>
      </c:barChart>
      <c:catAx>
        <c:axId val="76322304"/>
        <c:scaling>
          <c:orientation val="minMax"/>
        </c:scaling>
        <c:axPos val="b"/>
        <c:title>
          <c:tx>
            <c:rich>
              <a:bodyPr/>
              <a:lstStyle/>
              <a:p>
                <a:pPr>
                  <a:defRPr/>
                </a:pPr>
                <a:r>
                  <a:rPr lang="en-US"/>
                  <a:t>Capture Velocity (m/day)</a:t>
                </a:r>
              </a:p>
            </c:rich>
          </c:tx>
          <c:layout/>
        </c:title>
        <c:numFmt formatCode="General" sourceLinked="1"/>
        <c:tickLblPos val="nextTo"/>
        <c:crossAx val="76324224"/>
        <c:crosses val="autoZero"/>
        <c:auto val="1"/>
        <c:lblAlgn val="ctr"/>
        <c:lblOffset val="100"/>
      </c:catAx>
      <c:valAx>
        <c:axId val="76324224"/>
        <c:scaling>
          <c:orientation val="minMax"/>
        </c:scaling>
        <c:axPos val="l"/>
        <c:majorGridlines/>
        <c:title>
          <c:tx>
            <c:rich>
              <a:bodyPr rot="-5400000" vert="horz"/>
              <a:lstStyle/>
              <a:p>
                <a:pPr>
                  <a:defRPr/>
                </a:pPr>
                <a:r>
                  <a:rPr lang="en-US"/>
                  <a:t>Average Turbidity NTU</a:t>
                </a:r>
              </a:p>
            </c:rich>
          </c:tx>
          <c:layout/>
        </c:title>
        <c:numFmt formatCode="0.00" sourceLinked="1"/>
        <c:tickLblPos val="nextTo"/>
        <c:crossAx val="76322304"/>
        <c:crosses val="autoZero"/>
        <c:crossBetween val="between"/>
      </c:valAx>
    </c:plotArea>
    <c:legend>
      <c:legendPos val="b"/>
      <c:layout/>
    </c:legend>
    <c:plotVisOnly val="1"/>
  </c:chart>
  <c:spPr>
    <a:ln>
      <a:solidFill>
        <a:schemeClr val="tx1"/>
      </a:solidFill>
    </a:ln>
  </c:sp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sz="1200"/>
              <a:t>Effluent turbidity vs. capture velocity</a:t>
            </a:r>
            <a:r>
              <a:rPr lang="en-US" sz="1200" baseline="0"/>
              <a:t> in 15.3 mm Tube</a:t>
            </a:r>
            <a:endParaRPr lang="en-US" sz="1200"/>
          </a:p>
        </c:rich>
      </c:tx>
      <c:layout/>
    </c:title>
    <c:plotArea>
      <c:layout/>
      <c:barChart>
        <c:barDir val="col"/>
        <c:grouping val="clustered"/>
        <c:ser>
          <c:idx val="0"/>
          <c:order val="0"/>
          <c:tx>
            <c:v>High 2.7 cm Heights Average</c:v>
          </c:tx>
          <c:cat>
            <c:numRef>
              <c:f>'Comprehensive dvdr'!$K$48:$K$52</c:f>
              <c:numCache>
                <c:formatCode>General</c:formatCode>
                <c:ptCount val="5"/>
                <c:pt idx="0">
                  <c:v>90.1</c:v>
                </c:pt>
                <c:pt idx="1">
                  <c:v>135.5</c:v>
                </c:pt>
                <c:pt idx="2">
                  <c:v>180.2</c:v>
                </c:pt>
                <c:pt idx="3">
                  <c:v>224.9</c:v>
                </c:pt>
                <c:pt idx="4">
                  <c:v>270.3</c:v>
                </c:pt>
              </c:numCache>
            </c:numRef>
          </c:cat>
          <c:val>
            <c:numRef>
              <c:f>'Comprehensive dvdr'!$M$48:$M$52</c:f>
              <c:numCache>
                <c:formatCode>0.00</c:formatCode>
                <c:ptCount val="5"/>
                <c:pt idx="0">
                  <c:v>2.3103921568627448</c:v>
                </c:pt>
                <c:pt idx="1">
                  <c:v>4.6248989898989867</c:v>
                </c:pt>
                <c:pt idx="2">
                  <c:v>8.5541666666666725</c:v>
                </c:pt>
                <c:pt idx="3">
                  <c:v>16.163412698412699</c:v>
                </c:pt>
                <c:pt idx="4">
                  <c:v>8.0583333333333336</c:v>
                </c:pt>
              </c:numCache>
            </c:numRef>
          </c:val>
        </c:ser>
        <c:ser>
          <c:idx val="1"/>
          <c:order val="1"/>
          <c:tx>
            <c:v>Low Heights - 1.3 cm Average</c:v>
          </c:tx>
          <c:val>
            <c:numRef>
              <c:f>'Comprehensive dvdr'!$M$33:$M$37</c:f>
              <c:numCache>
                <c:formatCode>0.00</c:formatCode>
                <c:ptCount val="5"/>
                <c:pt idx="0">
                  <c:v>4.3393055555555557</c:v>
                </c:pt>
                <c:pt idx="1">
                  <c:v>16.761515151515152</c:v>
                </c:pt>
                <c:pt idx="2">
                  <c:v>84.741722222222236</c:v>
                </c:pt>
                <c:pt idx="3">
                  <c:v>100.47714285714285</c:v>
                </c:pt>
                <c:pt idx="4">
                  <c:v>94.105761904761835</c:v>
                </c:pt>
              </c:numCache>
            </c:numRef>
          </c:val>
        </c:ser>
        <c:axId val="76362112"/>
        <c:axId val="76364032"/>
      </c:barChart>
      <c:catAx>
        <c:axId val="76362112"/>
        <c:scaling>
          <c:orientation val="minMax"/>
        </c:scaling>
        <c:axPos val="b"/>
        <c:title>
          <c:tx>
            <c:rich>
              <a:bodyPr/>
              <a:lstStyle/>
              <a:p>
                <a:pPr>
                  <a:defRPr/>
                </a:pPr>
                <a:r>
                  <a:rPr lang="en-US"/>
                  <a:t>Capture Velocity (m/day)</a:t>
                </a:r>
              </a:p>
            </c:rich>
          </c:tx>
          <c:layout/>
        </c:title>
        <c:numFmt formatCode="General" sourceLinked="1"/>
        <c:tickLblPos val="nextTo"/>
        <c:crossAx val="76364032"/>
        <c:crosses val="autoZero"/>
        <c:auto val="1"/>
        <c:lblAlgn val="ctr"/>
        <c:lblOffset val="100"/>
      </c:catAx>
      <c:valAx>
        <c:axId val="76364032"/>
        <c:scaling>
          <c:orientation val="minMax"/>
        </c:scaling>
        <c:axPos val="l"/>
        <c:majorGridlines/>
        <c:title>
          <c:tx>
            <c:rich>
              <a:bodyPr rot="-5400000" vert="horz"/>
              <a:lstStyle/>
              <a:p>
                <a:pPr>
                  <a:defRPr/>
                </a:pPr>
                <a:r>
                  <a:rPr lang="en-US"/>
                  <a:t>Average Turbidity (NTU)</a:t>
                </a:r>
              </a:p>
            </c:rich>
          </c:tx>
          <c:layout/>
        </c:title>
        <c:numFmt formatCode="0.00" sourceLinked="1"/>
        <c:tickLblPos val="nextTo"/>
        <c:crossAx val="76362112"/>
        <c:crosses val="autoZero"/>
        <c:crossBetween val="between"/>
      </c:valAx>
    </c:plotArea>
    <c:legend>
      <c:legendPos val="b"/>
      <c:layout>
        <c:manualLayout>
          <c:xMode val="edge"/>
          <c:yMode val="edge"/>
          <c:x val="9.250309513197659E-2"/>
          <c:y val="0.77969078083989596"/>
          <c:w val="0.86845268162234357"/>
          <c:h val="0.18905921916010526"/>
        </c:manualLayout>
      </c:layout>
    </c:legend>
    <c:plotVisOnly val="1"/>
  </c:chart>
  <c:spPr>
    <a:ln>
      <a:solidFill>
        <a:schemeClr val="tx1"/>
      </a:solidFill>
    </a:ln>
  </c:spPr>
  <c:externalData r:id="rId1"/>
  <c:userShapes r:id="rId2"/>
</c:chartSpace>
</file>

<file path=ppt/drawings/drawing1.xml><?xml version="1.0" encoding="utf-8"?>
<c:userShapes xmlns:c="http://schemas.openxmlformats.org/drawingml/2006/chart">
  <cdr:relSizeAnchor xmlns:cdr="http://schemas.openxmlformats.org/drawingml/2006/chartDrawing">
    <cdr:from>
      <cdr:x>0.33754</cdr:x>
      <cdr:y>0.35241</cdr:y>
    </cdr:from>
    <cdr:to>
      <cdr:x>0.39017</cdr:x>
      <cdr:y>0.47741</cdr:y>
    </cdr:to>
    <cdr:sp macro="" textlink="">
      <cdr:nvSpPr>
        <cdr:cNvPr id="6" name="Straight Arrow Connector 5"/>
        <cdr:cNvSpPr/>
      </cdr:nvSpPr>
      <cdr:spPr>
        <a:xfrm xmlns:a="http://schemas.openxmlformats.org/drawingml/2006/main" rot="5400000">
          <a:off x="1219599" y="1006313"/>
          <a:ext cx="333375" cy="200520"/>
        </a:xfrm>
        <a:prstGeom xmlns:a="http://schemas.openxmlformats.org/drawingml/2006/main" prst="straightConnector1">
          <a:avLst/>
        </a:prstGeom>
        <a:ln xmlns:a="http://schemas.openxmlformats.org/drawingml/2006/main">
          <a:tailEnd type="arrow"/>
        </a:ln>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dr:relSizeAnchor xmlns:cdr="http://schemas.openxmlformats.org/drawingml/2006/chartDrawing">
    <cdr:from>
      <cdr:x>0.32</cdr:x>
      <cdr:y>0.25714</cdr:y>
    </cdr:from>
    <cdr:to>
      <cdr:x>0.51298</cdr:x>
      <cdr:y>0.38214</cdr:y>
    </cdr:to>
    <cdr:sp macro="" textlink="">
      <cdr:nvSpPr>
        <cdr:cNvPr id="7" name="TextBox 6"/>
        <cdr:cNvSpPr txBox="1"/>
      </cdr:nvSpPr>
      <cdr:spPr>
        <a:xfrm xmlns:a="http://schemas.openxmlformats.org/drawingml/2006/main">
          <a:off x="1219200" y="685800"/>
          <a:ext cx="735253" cy="33337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dirty="0" smtClean="0"/>
            <a:t>2, 4 NTU</a:t>
          </a:r>
          <a:endParaRPr lang="en-US" sz="1100" dirty="0"/>
        </a:p>
      </cdr:txBody>
    </cdr:sp>
  </cdr:relSizeAnchor>
</c:userShap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C60915C-1BEB-4F77-AC52-7AFF23BAA3D2}" type="datetimeFigureOut">
              <a:rPr lang="en-US" smtClean="0"/>
              <a:pPr/>
              <a:t>5/13/2010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4C69AF-8042-49AD-AC11-3BE98E33B956}"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C60915C-1BEB-4F77-AC52-7AFF23BAA3D2}" type="datetimeFigureOut">
              <a:rPr lang="en-US" smtClean="0"/>
              <a:pPr/>
              <a:t>5/13/2010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4C69AF-8042-49AD-AC11-3BE98E33B95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C60915C-1BEB-4F77-AC52-7AFF23BAA3D2}" type="datetimeFigureOut">
              <a:rPr lang="en-US" smtClean="0"/>
              <a:pPr/>
              <a:t>5/13/2010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4C69AF-8042-49AD-AC11-3BE98E33B956}"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C60915C-1BEB-4F77-AC52-7AFF23BAA3D2}" type="datetimeFigureOut">
              <a:rPr lang="en-US" smtClean="0"/>
              <a:pPr/>
              <a:t>5/13/2010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4C69AF-8042-49AD-AC11-3BE98E33B956}"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C60915C-1BEB-4F77-AC52-7AFF23BAA3D2}" type="datetimeFigureOut">
              <a:rPr lang="en-US" smtClean="0"/>
              <a:pPr/>
              <a:t>5/13/2010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4C69AF-8042-49AD-AC11-3BE98E33B956}"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C60915C-1BEB-4F77-AC52-7AFF23BAA3D2}" type="datetimeFigureOut">
              <a:rPr lang="en-US" smtClean="0"/>
              <a:pPr/>
              <a:t>5/13/2010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4C69AF-8042-49AD-AC11-3BE98E33B956}"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C60915C-1BEB-4F77-AC52-7AFF23BAA3D2}" type="datetimeFigureOut">
              <a:rPr lang="en-US" smtClean="0"/>
              <a:pPr/>
              <a:t>5/13/2010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34C69AF-8042-49AD-AC11-3BE98E33B956}"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C60915C-1BEB-4F77-AC52-7AFF23BAA3D2}" type="datetimeFigureOut">
              <a:rPr lang="en-US" smtClean="0"/>
              <a:pPr/>
              <a:t>5/13/2010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34C69AF-8042-49AD-AC11-3BE98E33B95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60915C-1BEB-4F77-AC52-7AFF23BAA3D2}" type="datetimeFigureOut">
              <a:rPr lang="en-US" smtClean="0"/>
              <a:pPr/>
              <a:t>5/13/2010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34C69AF-8042-49AD-AC11-3BE98E33B95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C60915C-1BEB-4F77-AC52-7AFF23BAA3D2}" type="datetimeFigureOut">
              <a:rPr lang="en-US" smtClean="0"/>
              <a:pPr/>
              <a:t>5/13/2010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4C69AF-8042-49AD-AC11-3BE98E33B956}"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C60915C-1BEB-4F77-AC52-7AFF23BAA3D2}" type="datetimeFigureOut">
              <a:rPr lang="en-US" smtClean="0"/>
              <a:pPr/>
              <a:t>5/13/2010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4C69AF-8042-49AD-AC11-3BE98E33B956}"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60915C-1BEB-4F77-AC52-7AFF23BAA3D2}" type="datetimeFigureOut">
              <a:rPr lang="en-US" smtClean="0"/>
              <a:pPr/>
              <a:t>5/13/2010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4C69AF-8042-49AD-AC11-3BE98E33B95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2.xml"/><Relationship Id="rId4" Type="http://schemas.openxmlformats.org/officeDocument/2006/relationships/chart" Target="../charts/chart4.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28600"/>
            <a:ext cx="7772400" cy="1470025"/>
          </a:xfrm>
        </p:spPr>
        <p:txBody>
          <a:bodyPr/>
          <a:lstStyle/>
          <a:p>
            <a:r>
              <a:rPr lang="en-US" dirty="0" smtClean="0">
                <a:latin typeface="Felix Titling" pitchFamily="82" charset="0"/>
              </a:rPr>
              <a:t>Plate Settler Spacing</a:t>
            </a:r>
            <a:endParaRPr lang="en-US" dirty="0">
              <a:latin typeface="Felix Titling" pitchFamily="82" charset="0"/>
            </a:endParaRPr>
          </a:p>
        </p:txBody>
      </p:sp>
      <p:sp>
        <p:nvSpPr>
          <p:cNvPr id="3" name="Subtitle 2"/>
          <p:cNvSpPr>
            <a:spLocks noGrp="1"/>
          </p:cNvSpPr>
          <p:nvPr>
            <p:ph type="subTitle" idx="1"/>
          </p:nvPr>
        </p:nvSpPr>
        <p:spPr>
          <a:xfrm>
            <a:off x="152400" y="4953000"/>
            <a:ext cx="8763000" cy="1752600"/>
          </a:xfrm>
        </p:spPr>
        <p:txBody>
          <a:bodyPr>
            <a:normAutofit fontScale="70000" lnSpcReduction="20000"/>
          </a:bodyPr>
          <a:lstStyle/>
          <a:p>
            <a:pPr algn="l"/>
            <a:r>
              <a:rPr lang="en-US" dirty="0" smtClean="0">
                <a:latin typeface="Felix Titling" pitchFamily="82" charset="0"/>
              </a:rPr>
              <a:t>Zachary Romeo</a:t>
            </a:r>
          </a:p>
          <a:p>
            <a:pPr algn="l"/>
            <a:r>
              <a:rPr lang="en-US" dirty="0" smtClean="0">
                <a:latin typeface="Felix Titling" pitchFamily="82" charset="0"/>
              </a:rPr>
              <a:t>            </a:t>
            </a:r>
            <a:r>
              <a:rPr lang="en-US" dirty="0" smtClean="0">
                <a:latin typeface="Felix Titling" pitchFamily="82" charset="0"/>
              </a:rPr>
              <a:t>     Tanya </a:t>
            </a:r>
            <a:r>
              <a:rPr lang="en-US" dirty="0" err="1" smtClean="0">
                <a:latin typeface="Felix Titling" pitchFamily="82" charset="0"/>
              </a:rPr>
              <a:t>Cabrito</a:t>
            </a:r>
            <a:endParaRPr lang="en-US" dirty="0" smtClean="0">
              <a:latin typeface="Felix Titling" pitchFamily="82" charset="0"/>
            </a:endParaRPr>
          </a:p>
          <a:p>
            <a:pPr algn="l"/>
            <a:r>
              <a:rPr lang="en-US" dirty="0" smtClean="0">
                <a:latin typeface="Felix Titling" pitchFamily="82" charset="0"/>
              </a:rPr>
              <a:t>         </a:t>
            </a:r>
            <a:r>
              <a:rPr lang="en-US" dirty="0" smtClean="0">
                <a:latin typeface="Felix Titling" pitchFamily="82" charset="0"/>
              </a:rPr>
              <a:t>                        </a:t>
            </a:r>
            <a:r>
              <a:rPr lang="en-US" dirty="0" smtClean="0">
                <a:latin typeface="Felix Titling" pitchFamily="82" charset="0"/>
              </a:rPr>
              <a:t>Alexander Duncan</a:t>
            </a:r>
          </a:p>
          <a:p>
            <a:pPr algn="l"/>
            <a:r>
              <a:rPr lang="en-US" dirty="0" smtClean="0">
                <a:latin typeface="Felix Titling" pitchFamily="82" charset="0"/>
              </a:rPr>
              <a:t>      </a:t>
            </a:r>
            <a:r>
              <a:rPr lang="en-US" dirty="0" smtClean="0">
                <a:latin typeface="Felix Titling" pitchFamily="82" charset="0"/>
              </a:rPr>
              <a:t>                                                 Richard </a:t>
            </a:r>
            <a:r>
              <a:rPr lang="en-US" dirty="0" err="1" smtClean="0">
                <a:latin typeface="Felix Titling" pitchFamily="82" charset="0"/>
              </a:rPr>
              <a:t>Pampuro</a:t>
            </a:r>
            <a:endParaRPr lang="en-US" dirty="0" smtClean="0">
              <a:latin typeface="Felix Titling" pitchFamily="82" charset="0"/>
            </a:endParaRPr>
          </a:p>
          <a:p>
            <a:pPr algn="l"/>
            <a:r>
              <a:rPr lang="en-US" dirty="0" smtClean="0">
                <a:latin typeface="Felix Titling" pitchFamily="82" charset="0"/>
              </a:rPr>
              <a:t>	</a:t>
            </a:r>
            <a:r>
              <a:rPr lang="en-US" dirty="0" smtClean="0">
                <a:latin typeface="Felix Titling" pitchFamily="82" charset="0"/>
              </a:rPr>
              <a:t>    </a:t>
            </a:r>
            <a:r>
              <a:rPr lang="en-US" dirty="0" smtClean="0">
                <a:latin typeface="Felix Titling" pitchFamily="82" charset="0"/>
              </a:rPr>
              <a:t>					      tiara Marshall</a:t>
            </a:r>
            <a:endParaRPr lang="en-US" dirty="0">
              <a:latin typeface="Felix Titling" pitchFamily="82" charset="0"/>
            </a:endParaRPr>
          </a:p>
        </p:txBody>
      </p:sp>
      <p:pic>
        <p:nvPicPr>
          <p:cNvPr id="4" name="Picture 2"/>
          <p:cNvPicPr>
            <a:picLocks noChangeAspect="1" noChangeArrowheads="1"/>
          </p:cNvPicPr>
          <p:nvPr/>
        </p:nvPicPr>
        <p:blipFill>
          <a:blip r:embed="rId2" cstate="print"/>
          <a:srcRect/>
          <a:stretch>
            <a:fillRect/>
          </a:stretch>
        </p:blipFill>
        <p:spPr bwMode="auto">
          <a:xfrm>
            <a:off x="2667000" y="1752600"/>
            <a:ext cx="3962400" cy="297180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686800" cy="1143000"/>
          </a:xfrm>
        </p:spPr>
        <p:txBody>
          <a:bodyPr>
            <a:normAutofit/>
          </a:bodyPr>
          <a:lstStyle/>
          <a:p>
            <a:r>
              <a:rPr lang="en-US" sz="3200" dirty="0" smtClean="0">
                <a:latin typeface="Felix Titling" pitchFamily="82" charset="0"/>
              </a:rPr>
              <a:t>Velocity Gradient Experiment (Clay)</a:t>
            </a:r>
            <a:endParaRPr lang="en-US" sz="3200" dirty="0">
              <a:latin typeface="Felix Titling" pitchFamily="82" charset="0"/>
            </a:endParaRPr>
          </a:p>
        </p:txBody>
      </p:sp>
      <p:sp>
        <p:nvSpPr>
          <p:cNvPr id="3" name="Content Placeholder 2"/>
          <p:cNvSpPr>
            <a:spLocks noGrp="1"/>
          </p:cNvSpPr>
          <p:nvPr>
            <p:ph idx="1"/>
          </p:nvPr>
        </p:nvSpPr>
        <p:spPr>
          <a:xfrm>
            <a:off x="457200" y="1143000"/>
            <a:ext cx="8229600" cy="4983163"/>
          </a:xfrm>
        </p:spPr>
        <p:txBody>
          <a:bodyPr>
            <a:normAutofit fontScale="77500" lnSpcReduction="20000"/>
          </a:bodyPr>
          <a:lstStyle/>
          <a:p>
            <a:r>
              <a:rPr lang="en-US" dirty="0" smtClean="0"/>
              <a:t>Goal: Investigate settler failure by velocity gradients while holding capture velocity constant at 10 m/day (</a:t>
            </a:r>
            <a:r>
              <a:rPr lang="en-US" dirty="0" smtClean="0"/>
              <a:t>0.12 </a:t>
            </a:r>
            <a:r>
              <a:rPr lang="en-US" dirty="0" smtClean="0"/>
              <a:t>mm/s, AguaClara value)</a:t>
            </a:r>
          </a:p>
          <a:p>
            <a:endParaRPr lang="en-US" dirty="0" smtClean="0"/>
          </a:p>
          <a:p>
            <a:r>
              <a:rPr lang="en-US" dirty="0" smtClean="0"/>
              <a:t>Diameters chosen represent a good range to test for AguaClara plants </a:t>
            </a:r>
            <a:r>
              <a:rPr lang="en-US" dirty="0" smtClean="0"/>
              <a:t>(5/8”,1/2”,3/8”,1/4”)</a:t>
            </a:r>
            <a:endParaRPr lang="en-US" dirty="0" smtClean="0"/>
          </a:p>
          <a:p>
            <a:endParaRPr lang="en-US" dirty="0" smtClean="0"/>
          </a:p>
          <a:p>
            <a:r>
              <a:rPr lang="en-US" dirty="0" smtClean="0"/>
              <a:t>Adjust length to get a range of </a:t>
            </a:r>
            <a:r>
              <a:rPr lang="en-US" dirty="0" err="1" smtClean="0"/>
              <a:t>V</a:t>
            </a:r>
            <a:r>
              <a:rPr lang="en-US" sz="1900" dirty="0" err="1" smtClean="0"/>
              <a:t>up</a:t>
            </a:r>
            <a:r>
              <a:rPr lang="en-US" dirty="0" smtClean="0"/>
              <a:t> </a:t>
            </a:r>
            <a:r>
              <a:rPr lang="en-US" dirty="0" smtClean="0"/>
              <a:t>and velocity gradients</a:t>
            </a:r>
            <a:r>
              <a:rPr lang="en-US" dirty="0" smtClean="0"/>
              <a:t>.</a:t>
            </a:r>
            <a:br>
              <a:rPr lang="en-US" dirty="0" smtClean="0"/>
            </a:br>
            <a:r>
              <a:rPr lang="en-US" dirty="0" smtClean="0"/>
              <a:t> </a:t>
            </a:r>
            <a:endParaRPr lang="en-US" dirty="0" smtClean="0"/>
          </a:p>
          <a:p>
            <a:r>
              <a:rPr lang="en-US" dirty="0" err="1" smtClean="0"/>
              <a:t>V</a:t>
            </a:r>
            <a:r>
              <a:rPr lang="en-US" sz="1900" dirty="0" err="1" smtClean="0"/>
              <a:t>up</a:t>
            </a:r>
            <a:r>
              <a:rPr lang="en-US" dirty="0" smtClean="0"/>
              <a:t> range to show failure: 1 mm/s no failure – control</a:t>
            </a:r>
          </a:p>
          <a:p>
            <a:pPr>
              <a:buNone/>
            </a:pPr>
            <a:r>
              <a:rPr lang="en-US" dirty="0" smtClean="0"/>
              <a:t>     2 and 5 mm/s are used as failure cases</a:t>
            </a:r>
          </a:p>
          <a:p>
            <a:endParaRPr lang="en-US" dirty="0" smtClean="0"/>
          </a:p>
          <a:p>
            <a:r>
              <a:rPr lang="en-US" dirty="0" smtClean="0"/>
              <a:t>Check Failure by </a:t>
            </a:r>
            <a:r>
              <a:rPr lang="el-GR" dirty="0" smtClean="0"/>
              <a:t>Π</a:t>
            </a:r>
            <a:r>
              <a:rPr lang="en-US" baseline="-25000" dirty="0" smtClean="0"/>
              <a:t>V</a:t>
            </a:r>
            <a:r>
              <a:rPr lang="en-US" dirty="0" smtClean="0"/>
              <a:t> term</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686800" cy="1143000"/>
          </a:xfrm>
        </p:spPr>
        <p:txBody>
          <a:bodyPr>
            <a:normAutofit/>
          </a:bodyPr>
          <a:lstStyle/>
          <a:p>
            <a:r>
              <a:rPr lang="en-US" sz="2800" dirty="0" smtClean="0">
                <a:latin typeface="Felix Titling" pitchFamily="82" charset="0"/>
              </a:rPr>
              <a:t>Velocity Gradient Experiment (Clay)</a:t>
            </a:r>
            <a:endParaRPr lang="en-US" sz="2800" dirty="0">
              <a:latin typeface="Felix Titling" pitchFamily="82" charset="0"/>
            </a:endParaRPr>
          </a:p>
        </p:txBody>
      </p:sp>
      <p:pic>
        <p:nvPicPr>
          <p:cNvPr id="1026" name="Picture 2"/>
          <p:cNvPicPr>
            <a:picLocks noChangeAspect="1" noChangeArrowheads="1"/>
          </p:cNvPicPr>
          <p:nvPr/>
        </p:nvPicPr>
        <p:blipFill>
          <a:blip r:embed="rId2" cstate="print"/>
          <a:srcRect/>
          <a:stretch>
            <a:fillRect/>
          </a:stretch>
        </p:blipFill>
        <p:spPr bwMode="auto">
          <a:xfrm>
            <a:off x="381000" y="1066800"/>
            <a:ext cx="8534400" cy="47339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686800" cy="1143000"/>
          </a:xfrm>
        </p:spPr>
        <p:txBody>
          <a:bodyPr>
            <a:normAutofit/>
          </a:bodyPr>
          <a:lstStyle/>
          <a:p>
            <a:r>
              <a:rPr lang="en-US" sz="2800" dirty="0" smtClean="0">
                <a:latin typeface="Felix Titling" pitchFamily="82" charset="0"/>
              </a:rPr>
              <a:t>Velocity Gradient Experiment (Clay)</a:t>
            </a:r>
            <a:endParaRPr lang="en-US" sz="2800" dirty="0">
              <a:latin typeface="Felix Titling" pitchFamily="82" charset="0"/>
            </a:endParaRPr>
          </a:p>
        </p:txBody>
      </p:sp>
      <p:pic>
        <p:nvPicPr>
          <p:cNvPr id="2051" name="Picture 3"/>
          <p:cNvPicPr>
            <a:picLocks noChangeAspect="1" noChangeArrowheads="1"/>
          </p:cNvPicPr>
          <p:nvPr/>
        </p:nvPicPr>
        <p:blipFill>
          <a:blip r:embed="rId2" cstate="print"/>
          <a:srcRect/>
          <a:stretch>
            <a:fillRect/>
          </a:stretch>
        </p:blipFill>
        <p:spPr bwMode="auto">
          <a:xfrm>
            <a:off x="457200" y="990600"/>
            <a:ext cx="7915275" cy="4733925"/>
          </a:xfrm>
          <a:prstGeom prst="rect">
            <a:avLst/>
          </a:prstGeom>
          <a:noFill/>
          <a:ln w="9525">
            <a:noFill/>
            <a:miter lim="800000"/>
            <a:headEnd/>
            <a:tailEnd/>
          </a:ln>
          <a:effectLst/>
        </p:spPr>
      </p:pic>
      <p:cxnSp>
        <p:nvCxnSpPr>
          <p:cNvPr id="7" name="Straight Arrow Connector 6"/>
          <p:cNvCxnSpPr/>
          <p:nvPr/>
        </p:nvCxnSpPr>
        <p:spPr>
          <a:xfrm rot="10800000">
            <a:off x="8458200" y="1828800"/>
            <a:ext cx="381000" cy="158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rot="10800000">
            <a:off x="8458200" y="2590800"/>
            <a:ext cx="381000" cy="158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rot="10800000">
            <a:off x="8458200" y="3352800"/>
            <a:ext cx="381000" cy="158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rot="10800000">
            <a:off x="8458200" y="4114800"/>
            <a:ext cx="381000" cy="158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rot="10800000">
            <a:off x="8458200" y="4724400"/>
            <a:ext cx="381000" cy="158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rot="10800000">
            <a:off x="8458200" y="4876800"/>
            <a:ext cx="381000" cy="158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rot="10800000">
            <a:off x="8458200" y="5486400"/>
            <a:ext cx="381000" cy="158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rot="10800000">
            <a:off x="8458200" y="5638800"/>
            <a:ext cx="381000" cy="158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5434908" y="5943600"/>
            <a:ext cx="3709092" cy="307777"/>
          </a:xfrm>
          <a:prstGeom prst="rect">
            <a:avLst/>
          </a:prstGeom>
          <a:noFill/>
        </p:spPr>
        <p:txBody>
          <a:bodyPr wrap="none" rtlCol="0">
            <a:spAutoFit/>
          </a:bodyPr>
          <a:lstStyle/>
          <a:p>
            <a:r>
              <a:rPr lang="en-US" sz="1400" dirty="0" smtClean="0"/>
              <a:t>Pi values less than one indicate expected failure.</a:t>
            </a:r>
            <a:endParaRPr lang="en-US" sz="14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fontScale="90000"/>
          </a:bodyPr>
          <a:lstStyle/>
          <a:p>
            <a:r>
              <a:rPr lang="en-US" dirty="0" smtClean="0">
                <a:latin typeface="Felix Titling" pitchFamily="82" charset="0"/>
              </a:rPr>
              <a:t>Expected Results for Clay</a:t>
            </a:r>
            <a:endParaRPr lang="en-US" dirty="0">
              <a:latin typeface="Felix Titling" pitchFamily="82" charset="0"/>
            </a:endParaRPr>
          </a:p>
        </p:txBody>
      </p:sp>
      <p:cxnSp>
        <p:nvCxnSpPr>
          <p:cNvPr id="5" name="Straight Connector 4"/>
          <p:cNvCxnSpPr/>
          <p:nvPr/>
        </p:nvCxnSpPr>
        <p:spPr>
          <a:xfrm rot="5400000">
            <a:off x="-495300" y="2476499"/>
            <a:ext cx="23622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685800" y="3657599"/>
            <a:ext cx="4495800" cy="1588"/>
          </a:xfrm>
          <a:prstGeom prst="line">
            <a:avLst/>
          </a:prstGeom>
        </p:spPr>
        <p:style>
          <a:lnRef idx="1">
            <a:schemeClr val="accent1"/>
          </a:lnRef>
          <a:fillRef idx="0">
            <a:schemeClr val="accent1"/>
          </a:fillRef>
          <a:effectRef idx="0">
            <a:schemeClr val="accent1"/>
          </a:effectRef>
          <a:fontRef idx="minor">
            <a:schemeClr val="tx1"/>
          </a:fontRef>
        </p:style>
      </p:cxnSp>
      <p:sp>
        <p:nvSpPr>
          <p:cNvPr id="19" name="Arc 18"/>
          <p:cNvSpPr/>
          <p:nvPr/>
        </p:nvSpPr>
        <p:spPr>
          <a:xfrm>
            <a:off x="838200" y="1981200"/>
            <a:ext cx="7620000" cy="2514600"/>
          </a:xfrm>
          <a:prstGeom prst="arc">
            <a:avLst>
              <a:gd name="adj1" fmla="val 10897155"/>
              <a:gd name="adj2" fmla="val 18629348"/>
            </a:avLst>
          </a:prstGeom>
        </p:spPr>
        <p:style>
          <a:lnRef idx="3">
            <a:schemeClr val="accent1"/>
          </a:lnRef>
          <a:fillRef idx="0">
            <a:schemeClr val="accent1"/>
          </a:fillRef>
          <a:effectRef idx="2">
            <a:schemeClr val="accent1"/>
          </a:effectRef>
          <a:fontRef idx="minor">
            <a:schemeClr val="tx1"/>
          </a:fontRef>
        </p:style>
        <p:txBody>
          <a:bodyPr rtlCol="0" anchor="ctr"/>
          <a:lstStyle/>
          <a:p>
            <a:pPr algn="ctr"/>
            <a:endParaRPr lang="en-US"/>
          </a:p>
        </p:txBody>
      </p:sp>
      <p:sp>
        <p:nvSpPr>
          <p:cNvPr id="21" name="TextBox 20"/>
          <p:cNvSpPr txBox="1"/>
          <p:nvPr/>
        </p:nvSpPr>
        <p:spPr>
          <a:xfrm rot="16200000">
            <a:off x="-471872" y="2148273"/>
            <a:ext cx="1617879" cy="369332"/>
          </a:xfrm>
          <a:prstGeom prst="rect">
            <a:avLst/>
          </a:prstGeom>
          <a:noFill/>
        </p:spPr>
        <p:txBody>
          <a:bodyPr wrap="none" rtlCol="0">
            <a:spAutoFit/>
          </a:bodyPr>
          <a:lstStyle/>
          <a:p>
            <a:r>
              <a:rPr lang="en-US" dirty="0" smtClean="0"/>
              <a:t>Turbidity (NTU)</a:t>
            </a:r>
            <a:endParaRPr lang="en-US" dirty="0"/>
          </a:p>
        </p:txBody>
      </p:sp>
      <p:sp>
        <p:nvSpPr>
          <p:cNvPr id="22" name="TextBox 21"/>
          <p:cNvSpPr txBox="1"/>
          <p:nvPr/>
        </p:nvSpPr>
        <p:spPr>
          <a:xfrm>
            <a:off x="1905000" y="3809999"/>
            <a:ext cx="2247410" cy="369332"/>
          </a:xfrm>
          <a:prstGeom prst="rect">
            <a:avLst/>
          </a:prstGeom>
          <a:noFill/>
        </p:spPr>
        <p:txBody>
          <a:bodyPr wrap="none" rtlCol="0">
            <a:spAutoFit/>
          </a:bodyPr>
          <a:lstStyle/>
          <a:p>
            <a:r>
              <a:rPr lang="en-US" dirty="0" smtClean="0"/>
              <a:t>velocity gradient (1/s)</a:t>
            </a:r>
            <a:endParaRPr lang="en-US" dirty="0"/>
          </a:p>
        </p:txBody>
      </p:sp>
      <p:cxnSp>
        <p:nvCxnSpPr>
          <p:cNvPr id="24" name="Straight Connector 23"/>
          <p:cNvCxnSpPr/>
          <p:nvPr/>
        </p:nvCxnSpPr>
        <p:spPr>
          <a:xfrm flipV="1">
            <a:off x="609600" y="1981200"/>
            <a:ext cx="5257800" cy="76200"/>
          </a:xfrm>
          <a:prstGeom prst="line">
            <a:avLst/>
          </a:prstGeom>
        </p:spPr>
        <p:style>
          <a:lnRef idx="1">
            <a:schemeClr val="accent2"/>
          </a:lnRef>
          <a:fillRef idx="0">
            <a:schemeClr val="accent2"/>
          </a:fillRef>
          <a:effectRef idx="0">
            <a:schemeClr val="accent2"/>
          </a:effectRef>
          <a:fontRef idx="minor">
            <a:schemeClr val="tx1"/>
          </a:fontRef>
        </p:style>
      </p:cxnSp>
      <p:sp>
        <p:nvSpPr>
          <p:cNvPr id="26" name="TextBox 25"/>
          <p:cNvSpPr txBox="1"/>
          <p:nvPr/>
        </p:nvSpPr>
        <p:spPr>
          <a:xfrm>
            <a:off x="5867400" y="1295400"/>
            <a:ext cx="3124200" cy="2246769"/>
          </a:xfrm>
          <a:prstGeom prst="rect">
            <a:avLst/>
          </a:prstGeom>
          <a:noFill/>
        </p:spPr>
        <p:txBody>
          <a:bodyPr wrap="square" rtlCol="0">
            <a:spAutoFit/>
          </a:bodyPr>
          <a:lstStyle/>
          <a:p>
            <a:r>
              <a:rPr lang="en-US" sz="2000" dirty="0" smtClean="0"/>
              <a:t>We expect failure to occur at a certain velocity gradient corresponding </a:t>
            </a:r>
            <a:r>
              <a:rPr lang="en-US" sz="2000" dirty="0" err="1" smtClean="0"/>
              <a:t>V</a:t>
            </a:r>
            <a:r>
              <a:rPr lang="en-US" sz="2000" baseline="-25000" dirty="0" err="1" smtClean="0"/>
              <a:t>c</a:t>
            </a:r>
            <a:r>
              <a:rPr lang="en-US" sz="2000" dirty="0" smtClean="0"/>
              <a:t> </a:t>
            </a:r>
            <a:r>
              <a:rPr lang="en-US" sz="2000" dirty="0" smtClean="0"/>
              <a:t>and that </a:t>
            </a:r>
            <a:r>
              <a:rPr lang="en-US" sz="2000" dirty="0" smtClean="0"/>
              <a:t>threshold exists </a:t>
            </a:r>
            <a:r>
              <a:rPr lang="en-US" sz="2000" dirty="0" smtClean="0"/>
              <a:t>such that </a:t>
            </a:r>
            <a:r>
              <a:rPr lang="en-US" sz="2000" dirty="0" smtClean="0"/>
              <a:t>increasing the </a:t>
            </a:r>
            <a:r>
              <a:rPr lang="en-US" sz="2000" dirty="0" smtClean="0"/>
              <a:t>velocity gradient provides no further worsening of performance. </a:t>
            </a:r>
            <a:endParaRPr lang="en-US" sz="2000" dirty="0"/>
          </a:p>
        </p:txBody>
      </p:sp>
      <p:cxnSp>
        <p:nvCxnSpPr>
          <p:cNvPr id="28" name="Straight Connector 27"/>
          <p:cNvCxnSpPr/>
          <p:nvPr/>
        </p:nvCxnSpPr>
        <p:spPr>
          <a:xfrm rot="5400000">
            <a:off x="2552700" y="2857500"/>
            <a:ext cx="1600200"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29" name="Straight Connector 28"/>
          <p:cNvCxnSpPr/>
          <p:nvPr/>
        </p:nvCxnSpPr>
        <p:spPr>
          <a:xfrm rot="5400000">
            <a:off x="3612872" y="5530334"/>
            <a:ext cx="1612663" cy="795"/>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flipV="1">
            <a:off x="4419599" y="6324600"/>
            <a:ext cx="3429001" cy="11669"/>
          </a:xfrm>
          <a:prstGeom prst="line">
            <a:avLst/>
          </a:prstGeom>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rot="16200000">
            <a:off x="3194567" y="5218211"/>
            <a:ext cx="1752601" cy="307777"/>
          </a:xfrm>
          <a:prstGeom prst="rect">
            <a:avLst/>
          </a:prstGeom>
          <a:noFill/>
        </p:spPr>
        <p:txBody>
          <a:bodyPr wrap="square" rtlCol="0">
            <a:spAutoFit/>
          </a:bodyPr>
          <a:lstStyle/>
          <a:p>
            <a:r>
              <a:rPr lang="en-US" sz="1400" dirty="0" smtClean="0"/>
              <a:t>Turbidity (NTU)</a:t>
            </a:r>
            <a:endParaRPr lang="en-US" sz="1400" dirty="0"/>
          </a:p>
        </p:txBody>
      </p:sp>
      <p:sp>
        <p:nvSpPr>
          <p:cNvPr id="32" name="TextBox 31"/>
          <p:cNvSpPr txBox="1"/>
          <p:nvPr/>
        </p:nvSpPr>
        <p:spPr>
          <a:xfrm>
            <a:off x="5562600" y="6400800"/>
            <a:ext cx="1091453" cy="369332"/>
          </a:xfrm>
          <a:prstGeom prst="rect">
            <a:avLst/>
          </a:prstGeom>
          <a:noFill/>
        </p:spPr>
        <p:txBody>
          <a:bodyPr wrap="none" rtlCol="0">
            <a:spAutoFit/>
          </a:bodyPr>
          <a:lstStyle/>
          <a:p>
            <a:r>
              <a:rPr lang="en-US" dirty="0" smtClean="0"/>
              <a:t>diameter </a:t>
            </a:r>
            <a:endParaRPr lang="en-US" dirty="0"/>
          </a:p>
        </p:txBody>
      </p:sp>
      <p:sp>
        <p:nvSpPr>
          <p:cNvPr id="36" name="Oval 35"/>
          <p:cNvSpPr/>
          <p:nvPr/>
        </p:nvSpPr>
        <p:spPr>
          <a:xfrm>
            <a:off x="3124200" y="3352800"/>
            <a:ext cx="457200" cy="5334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8" name="Straight Arrow Connector 37"/>
          <p:cNvCxnSpPr/>
          <p:nvPr/>
        </p:nvCxnSpPr>
        <p:spPr>
          <a:xfrm rot="16200000" flipH="1">
            <a:off x="2819400" y="1295400"/>
            <a:ext cx="457200" cy="45720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
        <p:nvSpPr>
          <p:cNvPr id="39" name="TextBox 38"/>
          <p:cNvSpPr txBox="1"/>
          <p:nvPr/>
        </p:nvSpPr>
        <p:spPr>
          <a:xfrm>
            <a:off x="685800" y="914400"/>
            <a:ext cx="4310539" cy="338554"/>
          </a:xfrm>
          <a:prstGeom prst="rect">
            <a:avLst/>
          </a:prstGeom>
          <a:noFill/>
        </p:spPr>
        <p:txBody>
          <a:bodyPr wrap="none" rtlCol="0">
            <a:spAutoFit/>
          </a:bodyPr>
          <a:lstStyle/>
          <a:p>
            <a:r>
              <a:rPr lang="en-US" sz="1600" dirty="0" smtClean="0"/>
              <a:t>What conditions does </a:t>
            </a:r>
            <a:r>
              <a:rPr lang="en-US" sz="1600" dirty="0" smtClean="0"/>
              <a:t>these </a:t>
            </a:r>
            <a:r>
              <a:rPr lang="en-US" sz="1600" dirty="0" smtClean="0"/>
              <a:t>value correspond to?</a:t>
            </a:r>
            <a:endParaRPr lang="en-US" sz="1600" dirty="0"/>
          </a:p>
        </p:txBody>
      </p:sp>
      <p:sp>
        <p:nvSpPr>
          <p:cNvPr id="40" name="Arc 39"/>
          <p:cNvSpPr/>
          <p:nvPr/>
        </p:nvSpPr>
        <p:spPr>
          <a:xfrm rot="11562072">
            <a:off x="4434758" y="4237193"/>
            <a:ext cx="4106426" cy="1981200"/>
          </a:xfrm>
          <a:prstGeom prst="arc">
            <a:avLst>
              <a:gd name="adj1" fmla="val 13056197"/>
              <a:gd name="adj2" fmla="val 21036903"/>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1" name="Arc 40"/>
          <p:cNvSpPr/>
          <p:nvPr/>
        </p:nvSpPr>
        <p:spPr>
          <a:xfrm rot="11562072">
            <a:off x="4434758" y="3779993"/>
            <a:ext cx="4106426" cy="1981200"/>
          </a:xfrm>
          <a:prstGeom prst="arc">
            <a:avLst>
              <a:gd name="adj1" fmla="val 13098894"/>
              <a:gd name="adj2" fmla="val 20683154"/>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2" name="TextBox 41"/>
          <p:cNvSpPr txBox="1"/>
          <p:nvPr/>
        </p:nvSpPr>
        <p:spPr>
          <a:xfrm>
            <a:off x="7391400" y="6019800"/>
            <a:ext cx="756938" cy="369332"/>
          </a:xfrm>
          <a:prstGeom prst="rect">
            <a:avLst/>
          </a:prstGeom>
          <a:noFill/>
        </p:spPr>
        <p:txBody>
          <a:bodyPr wrap="none" rtlCol="0">
            <a:spAutoFit/>
          </a:bodyPr>
          <a:lstStyle/>
          <a:p>
            <a:r>
              <a:rPr lang="en-US" dirty="0" smtClean="0"/>
              <a:t>v</a:t>
            </a:r>
            <a:r>
              <a:rPr lang="en-US" sz="1000" dirty="0" smtClean="0"/>
              <a:t>capture1</a:t>
            </a:r>
            <a:endParaRPr lang="en-US" dirty="0"/>
          </a:p>
        </p:txBody>
      </p:sp>
      <p:sp>
        <p:nvSpPr>
          <p:cNvPr id="43" name="Rectangle 42"/>
          <p:cNvSpPr/>
          <p:nvPr/>
        </p:nvSpPr>
        <p:spPr>
          <a:xfrm>
            <a:off x="7391400" y="5638800"/>
            <a:ext cx="779381" cy="369332"/>
          </a:xfrm>
          <a:prstGeom prst="rect">
            <a:avLst/>
          </a:prstGeom>
        </p:spPr>
        <p:txBody>
          <a:bodyPr wrap="none">
            <a:spAutoFit/>
          </a:bodyPr>
          <a:lstStyle/>
          <a:p>
            <a:r>
              <a:rPr lang="en-US" dirty="0" smtClean="0"/>
              <a:t>v</a:t>
            </a:r>
            <a:r>
              <a:rPr lang="en-US" sz="1050" dirty="0" smtClean="0"/>
              <a:t>capture2</a:t>
            </a:r>
            <a:endParaRPr lang="en-US" sz="1050" dirty="0"/>
          </a:p>
        </p:txBody>
      </p:sp>
      <p:cxnSp>
        <p:nvCxnSpPr>
          <p:cNvPr id="47" name="Straight Connector 46"/>
          <p:cNvCxnSpPr/>
          <p:nvPr/>
        </p:nvCxnSpPr>
        <p:spPr>
          <a:xfrm>
            <a:off x="4343400" y="5562600"/>
            <a:ext cx="2971800" cy="1588"/>
          </a:xfrm>
          <a:prstGeom prst="line">
            <a:avLst/>
          </a:prstGeom>
        </p:spPr>
        <p:style>
          <a:lnRef idx="1">
            <a:schemeClr val="accent2"/>
          </a:lnRef>
          <a:fillRef idx="0">
            <a:schemeClr val="accent2"/>
          </a:fillRef>
          <a:effectRef idx="0">
            <a:schemeClr val="accent2"/>
          </a:effectRef>
          <a:fontRef idx="minor">
            <a:schemeClr val="tx1"/>
          </a:fontRef>
        </p:style>
      </p:cxnSp>
      <p:sp>
        <p:nvSpPr>
          <p:cNvPr id="48" name="TextBox 47"/>
          <p:cNvSpPr txBox="1"/>
          <p:nvPr/>
        </p:nvSpPr>
        <p:spPr>
          <a:xfrm>
            <a:off x="228600" y="4724400"/>
            <a:ext cx="4022082" cy="1200329"/>
          </a:xfrm>
          <a:prstGeom prst="rect">
            <a:avLst/>
          </a:prstGeom>
          <a:noFill/>
        </p:spPr>
        <p:txBody>
          <a:bodyPr wrap="square" rtlCol="0">
            <a:spAutoFit/>
          </a:bodyPr>
          <a:lstStyle/>
          <a:p>
            <a:r>
              <a:rPr lang="en-US" sz="2400" dirty="0" smtClean="0"/>
              <a:t>How does the failure point move with varying capture</a:t>
            </a:r>
          </a:p>
          <a:p>
            <a:r>
              <a:rPr lang="en-US" sz="2400" dirty="0" smtClean="0"/>
              <a:t>velocities?</a:t>
            </a:r>
            <a:endParaRPr lang="en-US" sz="2400" dirty="0"/>
          </a:p>
        </p:txBody>
      </p:sp>
      <p:sp>
        <p:nvSpPr>
          <p:cNvPr id="49" name="TextBox 48"/>
          <p:cNvSpPr txBox="1"/>
          <p:nvPr/>
        </p:nvSpPr>
        <p:spPr>
          <a:xfrm>
            <a:off x="4191000" y="5486400"/>
            <a:ext cx="572593" cy="276999"/>
          </a:xfrm>
          <a:prstGeom prst="rect">
            <a:avLst/>
          </a:prstGeom>
          <a:noFill/>
        </p:spPr>
        <p:txBody>
          <a:bodyPr wrap="none" rtlCol="0">
            <a:spAutoFit/>
          </a:bodyPr>
          <a:lstStyle/>
          <a:p>
            <a:r>
              <a:rPr lang="en-US" sz="1200" dirty="0" smtClean="0"/>
              <a:t>1 NTU</a:t>
            </a:r>
            <a:endParaRPr lang="en-US" sz="1200" dirty="0"/>
          </a:p>
        </p:txBody>
      </p:sp>
      <p:sp>
        <p:nvSpPr>
          <p:cNvPr id="50" name="Rectangle 49"/>
          <p:cNvSpPr/>
          <p:nvPr/>
        </p:nvSpPr>
        <p:spPr>
          <a:xfrm>
            <a:off x="5638800" y="4800600"/>
            <a:ext cx="2231124" cy="461665"/>
          </a:xfrm>
          <a:prstGeom prst="rect">
            <a:avLst/>
          </a:prstGeom>
        </p:spPr>
        <p:txBody>
          <a:bodyPr wrap="none">
            <a:spAutoFit/>
          </a:bodyPr>
          <a:lstStyle/>
          <a:p>
            <a:r>
              <a:rPr lang="en-US" sz="2400" dirty="0" smtClean="0"/>
              <a:t>v</a:t>
            </a:r>
            <a:r>
              <a:rPr lang="en-US" sz="2400" baseline="-25000" dirty="0" smtClean="0"/>
              <a:t>capture1</a:t>
            </a:r>
            <a:r>
              <a:rPr lang="en-US" sz="2400" dirty="0" smtClean="0"/>
              <a:t> &lt; v</a:t>
            </a:r>
            <a:r>
              <a:rPr lang="en-US" sz="2400" baseline="-25000" dirty="0" smtClean="0"/>
              <a:t>capture2</a:t>
            </a:r>
            <a:endParaRPr lang="en-US" sz="2400" baseline="-25000" dirty="0"/>
          </a:p>
        </p:txBody>
      </p:sp>
      <p:cxnSp>
        <p:nvCxnSpPr>
          <p:cNvPr id="37" name="Straight Connector 36"/>
          <p:cNvCxnSpPr/>
          <p:nvPr/>
        </p:nvCxnSpPr>
        <p:spPr>
          <a:xfrm>
            <a:off x="609600" y="2514600"/>
            <a:ext cx="914400"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44" name="Straight Connector 43"/>
          <p:cNvCxnSpPr/>
          <p:nvPr/>
        </p:nvCxnSpPr>
        <p:spPr>
          <a:xfrm rot="5400000">
            <a:off x="952500" y="3086100"/>
            <a:ext cx="1143000"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45" name="Straight Arrow Connector 44"/>
          <p:cNvCxnSpPr/>
          <p:nvPr/>
        </p:nvCxnSpPr>
        <p:spPr>
          <a:xfrm rot="10800000" flipV="1">
            <a:off x="1676400" y="1295400"/>
            <a:ext cx="533400" cy="45720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
        <p:nvSpPr>
          <p:cNvPr id="54" name="TextBox 53"/>
          <p:cNvSpPr txBox="1"/>
          <p:nvPr/>
        </p:nvSpPr>
        <p:spPr>
          <a:xfrm>
            <a:off x="609600" y="2209800"/>
            <a:ext cx="1066800" cy="369332"/>
          </a:xfrm>
          <a:prstGeom prst="rect">
            <a:avLst/>
          </a:prstGeom>
          <a:noFill/>
        </p:spPr>
        <p:txBody>
          <a:bodyPr wrap="square" rtlCol="0">
            <a:spAutoFit/>
          </a:bodyPr>
          <a:lstStyle/>
          <a:p>
            <a:r>
              <a:rPr lang="en-US" dirty="0" smtClean="0"/>
              <a:t>1 NTU</a:t>
            </a:r>
            <a:endParaRPr lang="en-US" dirty="0"/>
          </a:p>
        </p:txBody>
      </p:sp>
      <p:sp>
        <p:nvSpPr>
          <p:cNvPr id="57" name="Oval 56"/>
          <p:cNvSpPr/>
          <p:nvPr/>
        </p:nvSpPr>
        <p:spPr>
          <a:xfrm>
            <a:off x="1295400" y="3352800"/>
            <a:ext cx="457200" cy="5334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sz="3600" dirty="0" smtClean="0">
                <a:latin typeface="Felix Titling" pitchFamily="82" charset="0"/>
              </a:rPr>
              <a:t>Premise for NOM Experiments</a:t>
            </a:r>
            <a:endParaRPr lang="en-US" sz="3600" dirty="0">
              <a:latin typeface="Felix Titling" pitchFamily="82" charset="0"/>
            </a:endParaRPr>
          </a:p>
        </p:txBody>
      </p:sp>
      <p:sp>
        <p:nvSpPr>
          <p:cNvPr id="3" name="Content Placeholder 2"/>
          <p:cNvSpPr>
            <a:spLocks noGrp="1"/>
          </p:cNvSpPr>
          <p:nvPr>
            <p:ph idx="1"/>
          </p:nvPr>
        </p:nvSpPr>
        <p:spPr>
          <a:xfrm>
            <a:off x="457200" y="1126814"/>
            <a:ext cx="8229600" cy="4983163"/>
          </a:xfrm>
        </p:spPr>
        <p:txBody>
          <a:bodyPr>
            <a:normAutofit fontScale="92500" lnSpcReduction="20000"/>
          </a:bodyPr>
          <a:lstStyle/>
          <a:p>
            <a:r>
              <a:rPr lang="en-US" dirty="0" smtClean="0"/>
              <a:t>Switch out clay for </a:t>
            </a:r>
            <a:r>
              <a:rPr lang="en-US" dirty="0" smtClean="0"/>
              <a:t>NOM to form less dense </a:t>
            </a:r>
            <a:r>
              <a:rPr lang="en-US" dirty="0" err="1" smtClean="0"/>
              <a:t>flocs</a:t>
            </a:r>
            <a:r>
              <a:rPr lang="en-US" dirty="0" smtClean="0"/>
              <a:t>.</a:t>
            </a:r>
            <a:endParaRPr lang="en-US" dirty="0" smtClean="0"/>
          </a:p>
          <a:p>
            <a:r>
              <a:rPr lang="en-US" dirty="0" smtClean="0"/>
              <a:t>Hypothesize that less dense </a:t>
            </a:r>
            <a:r>
              <a:rPr lang="en-US" dirty="0" err="1" smtClean="0"/>
              <a:t>flocs</a:t>
            </a:r>
            <a:r>
              <a:rPr lang="en-US" dirty="0" smtClean="0"/>
              <a:t> will </a:t>
            </a:r>
            <a:r>
              <a:rPr lang="en-US" dirty="0" smtClean="0"/>
              <a:t>roll </a:t>
            </a:r>
            <a:r>
              <a:rPr lang="en-US" dirty="0" smtClean="0"/>
              <a:t>up at lower velocity gradients (larger diameters)</a:t>
            </a:r>
            <a:endParaRPr lang="en-US" dirty="0" smtClean="0"/>
          </a:p>
          <a:p>
            <a:r>
              <a:rPr lang="en-US" dirty="0" smtClean="0"/>
              <a:t>Expected results relative to clay</a:t>
            </a:r>
          </a:p>
          <a:p>
            <a:endParaRPr lang="en-US" dirty="0" smtClean="0"/>
          </a:p>
          <a:p>
            <a:endParaRPr lang="en-US" dirty="0" smtClean="0"/>
          </a:p>
          <a:p>
            <a:endParaRPr lang="en-US" dirty="0" smtClean="0"/>
          </a:p>
          <a:p>
            <a:endParaRPr lang="en-US" dirty="0" smtClean="0"/>
          </a:p>
          <a:p>
            <a:endParaRPr lang="en-US" dirty="0" smtClean="0"/>
          </a:p>
          <a:p>
            <a:r>
              <a:rPr lang="en-US" dirty="0" smtClean="0"/>
              <a:t>Hope that this may provide more insight into the 5 cm rule for plate settler spacing</a:t>
            </a:r>
            <a:endParaRPr lang="en-US" dirty="0" smtClean="0"/>
          </a:p>
          <a:p>
            <a:endParaRPr lang="en-US" dirty="0" smtClean="0"/>
          </a:p>
          <a:p>
            <a:endParaRPr lang="en-US" dirty="0" smtClean="0"/>
          </a:p>
        </p:txBody>
      </p:sp>
      <p:cxnSp>
        <p:nvCxnSpPr>
          <p:cNvPr id="4" name="Straight Connector 3"/>
          <p:cNvCxnSpPr/>
          <p:nvPr/>
        </p:nvCxnSpPr>
        <p:spPr>
          <a:xfrm rot="5400000">
            <a:off x="1403866" y="3777734"/>
            <a:ext cx="1612663" cy="795"/>
          </a:xfrm>
          <a:prstGeom prst="line">
            <a:avLst/>
          </a:prstGeom>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flipV="1">
            <a:off x="2210593" y="4572000"/>
            <a:ext cx="3429001" cy="11669"/>
          </a:xfrm>
          <a:prstGeom prst="line">
            <a:avLst/>
          </a:prstGeom>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3353594" y="4572000"/>
            <a:ext cx="1091453" cy="369332"/>
          </a:xfrm>
          <a:prstGeom prst="rect">
            <a:avLst/>
          </a:prstGeom>
          <a:noFill/>
        </p:spPr>
        <p:txBody>
          <a:bodyPr wrap="none" rtlCol="0">
            <a:spAutoFit/>
          </a:bodyPr>
          <a:lstStyle/>
          <a:p>
            <a:r>
              <a:rPr lang="en-US" dirty="0" smtClean="0"/>
              <a:t>diameter </a:t>
            </a:r>
            <a:endParaRPr lang="en-US" dirty="0"/>
          </a:p>
        </p:txBody>
      </p:sp>
      <p:sp>
        <p:nvSpPr>
          <p:cNvPr id="8" name="Rectangle 7"/>
          <p:cNvSpPr/>
          <p:nvPr/>
        </p:nvSpPr>
        <p:spPr>
          <a:xfrm>
            <a:off x="5105400" y="4191000"/>
            <a:ext cx="1130438" cy="369332"/>
          </a:xfrm>
          <a:prstGeom prst="rect">
            <a:avLst/>
          </a:prstGeom>
        </p:spPr>
        <p:txBody>
          <a:bodyPr wrap="none">
            <a:spAutoFit/>
          </a:bodyPr>
          <a:lstStyle/>
          <a:p>
            <a:r>
              <a:rPr lang="en-US" dirty="0" smtClean="0"/>
              <a:t>v</a:t>
            </a:r>
            <a:r>
              <a:rPr lang="en-US" sz="1050" dirty="0" smtClean="0"/>
              <a:t>capture2 (clay)</a:t>
            </a:r>
            <a:endParaRPr lang="en-US" sz="1050" dirty="0"/>
          </a:p>
        </p:txBody>
      </p:sp>
      <p:cxnSp>
        <p:nvCxnSpPr>
          <p:cNvPr id="9" name="Straight Connector 8"/>
          <p:cNvCxnSpPr/>
          <p:nvPr/>
        </p:nvCxnSpPr>
        <p:spPr>
          <a:xfrm>
            <a:off x="2134394" y="3886201"/>
            <a:ext cx="2971800" cy="1588"/>
          </a:xfrm>
          <a:prstGeom prst="line">
            <a:avLst/>
          </a:prstGeom>
        </p:spPr>
        <p:style>
          <a:lnRef idx="2">
            <a:schemeClr val="dk1"/>
          </a:lnRef>
          <a:fillRef idx="0">
            <a:schemeClr val="dk1"/>
          </a:fillRef>
          <a:effectRef idx="1">
            <a:schemeClr val="dk1"/>
          </a:effectRef>
          <a:fontRef idx="minor">
            <a:schemeClr val="tx1"/>
          </a:fontRef>
        </p:style>
      </p:cxnSp>
      <p:sp>
        <p:nvSpPr>
          <p:cNvPr id="10" name="TextBox 9"/>
          <p:cNvSpPr txBox="1"/>
          <p:nvPr/>
        </p:nvSpPr>
        <p:spPr>
          <a:xfrm>
            <a:off x="1447800" y="3733800"/>
            <a:ext cx="572593" cy="276999"/>
          </a:xfrm>
          <a:prstGeom prst="rect">
            <a:avLst/>
          </a:prstGeom>
          <a:noFill/>
        </p:spPr>
        <p:txBody>
          <a:bodyPr wrap="none" rtlCol="0">
            <a:spAutoFit/>
          </a:bodyPr>
          <a:lstStyle/>
          <a:p>
            <a:r>
              <a:rPr lang="en-US" sz="1200" dirty="0" smtClean="0"/>
              <a:t>1 NTU</a:t>
            </a:r>
            <a:endParaRPr lang="en-US" sz="1200" dirty="0"/>
          </a:p>
        </p:txBody>
      </p:sp>
      <p:sp>
        <p:nvSpPr>
          <p:cNvPr id="11" name="Arc 10"/>
          <p:cNvSpPr/>
          <p:nvPr/>
        </p:nvSpPr>
        <p:spPr>
          <a:xfrm rot="11562072">
            <a:off x="2224957" y="2408394"/>
            <a:ext cx="4106426" cy="1981200"/>
          </a:xfrm>
          <a:prstGeom prst="arc">
            <a:avLst>
              <a:gd name="adj1" fmla="val 13098894"/>
              <a:gd name="adj2" fmla="val 20916188"/>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3" name="Arc 12"/>
          <p:cNvSpPr/>
          <p:nvPr/>
        </p:nvSpPr>
        <p:spPr>
          <a:xfrm rot="11562072">
            <a:off x="2377357" y="2103593"/>
            <a:ext cx="4106426" cy="1981200"/>
          </a:xfrm>
          <a:prstGeom prst="arc">
            <a:avLst>
              <a:gd name="adj1" fmla="val 13446007"/>
              <a:gd name="adj2" fmla="val 21064943"/>
            </a:avLst>
          </a:prstGeom>
        </p:spPr>
        <p:style>
          <a:lnRef idx="2">
            <a:schemeClr val="accent2"/>
          </a:lnRef>
          <a:fillRef idx="0">
            <a:schemeClr val="accent2"/>
          </a:fillRef>
          <a:effectRef idx="1">
            <a:schemeClr val="accent2"/>
          </a:effectRef>
          <a:fontRef idx="minor">
            <a:schemeClr val="tx1"/>
          </a:fontRef>
        </p:style>
        <p:txBody>
          <a:bodyPr rtlCol="0" anchor="ctr"/>
          <a:lstStyle/>
          <a:p>
            <a:pPr algn="ctr"/>
            <a:endParaRPr lang="en-US"/>
          </a:p>
        </p:txBody>
      </p:sp>
      <p:sp>
        <p:nvSpPr>
          <p:cNvPr id="15" name="Rectangle 14"/>
          <p:cNvSpPr/>
          <p:nvPr/>
        </p:nvSpPr>
        <p:spPr>
          <a:xfrm>
            <a:off x="5105400" y="3886200"/>
            <a:ext cx="1200970" cy="369332"/>
          </a:xfrm>
          <a:prstGeom prst="rect">
            <a:avLst/>
          </a:prstGeom>
        </p:spPr>
        <p:txBody>
          <a:bodyPr wrap="none">
            <a:spAutoFit/>
          </a:bodyPr>
          <a:lstStyle/>
          <a:p>
            <a:r>
              <a:rPr lang="en-US" dirty="0" smtClean="0"/>
              <a:t>v</a:t>
            </a:r>
            <a:r>
              <a:rPr lang="en-US" sz="1000" dirty="0" smtClean="0"/>
              <a:t>capture2</a:t>
            </a:r>
            <a:r>
              <a:rPr lang="en-US" dirty="0" smtClean="0"/>
              <a:t> </a:t>
            </a:r>
            <a:r>
              <a:rPr lang="en-US" sz="1100" dirty="0" smtClean="0"/>
              <a:t>(NOM)</a:t>
            </a:r>
            <a:endParaRPr lang="en-US" sz="11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a:bodyPr>
          <a:lstStyle/>
          <a:p>
            <a:r>
              <a:rPr lang="en-US" sz="3200" dirty="0" smtClean="0">
                <a:latin typeface="Felix Titling" pitchFamily="82" charset="0"/>
              </a:rPr>
              <a:t>Settling Velocity </a:t>
            </a:r>
            <a:r>
              <a:rPr lang="en-US" sz="3200" dirty="0" smtClean="0">
                <a:latin typeface="Felix Titling" pitchFamily="82" charset="0"/>
              </a:rPr>
              <a:t>Distribution Experiments</a:t>
            </a:r>
            <a:endParaRPr lang="en-US" sz="3200" dirty="0">
              <a:latin typeface="Felix Titling" pitchFamily="82" charset="0"/>
            </a:endParaRPr>
          </a:p>
        </p:txBody>
      </p:sp>
      <p:sp>
        <p:nvSpPr>
          <p:cNvPr id="3" name="Content Placeholder 2"/>
          <p:cNvSpPr>
            <a:spLocks noGrp="1"/>
          </p:cNvSpPr>
          <p:nvPr>
            <p:ph idx="1"/>
          </p:nvPr>
        </p:nvSpPr>
        <p:spPr>
          <a:xfrm>
            <a:off x="457200" y="1600200"/>
            <a:ext cx="8382000" cy="4525963"/>
          </a:xfrm>
        </p:spPr>
        <p:txBody>
          <a:bodyPr>
            <a:normAutofit fontScale="92500"/>
          </a:bodyPr>
          <a:lstStyle/>
          <a:p>
            <a:r>
              <a:rPr lang="en-US" dirty="0" smtClean="0"/>
              <a:t>Ramp </a:t>
            </a:r>
            <a:r>
              <a:rPr lang="en-US" dirty="0" smtClean="0"/>
              <a:t>down </a:t>
            </a:r>
            <a:r>
              <a:rPr lang="en-US" dirty="0" err="1" smtClean="0"/>
              <a:t>V</a:t>
            </a:r>
            <a:r>
              <a:rPr lang="en-US" sz="1800" dirty="0" err="1" smtClean="0"/>
              <a:t>c</a:t>
            </a:r>
            <a:r>
              <a:rPr lang="en-US" dirty="0" smtClean="0"/>
              <a:t> </a:t>
            </a:r>
            <a:r>
              <a:rPr lang="en-US" dirty="0" smtClean="0"/>
              <a:t>while </a:t>
            </a:r>
            <a:r>
              <a:rPr lang="en-US" dirty="0" smtClean="0"/>
              <a:t>ensuring that </a:t>
            </a:r>
            <a:r>
              <a:rPr lang="el-GR" dirty="0" smtClean="0"/>
              <a:t>Π</a:t>
            </a:r>
            <a:r>
              <a:rPr lang="en-US" baseline="-25000" dirty="0" smtClean="0"/>
              <a:t>V </a:t>
            </a:r>
            <a:r>
              <a:rPr lang="en-US" dirty="0" smtClean="0"/>
              <a:t>&gt;&gt; 1 in order to get a general </a:t>
            </a:r>
            <a:r>
              <a:rPr lang="en-US" dirty="0" smtClean="0"/>
              <a:t>picture of settling velocity profile. </a:t>
            </a:r>
            <a:endParaRPr lang="en-US" dirty="0" smtClean="0"/>
          </a:p>
          <a:p>
            <a:endParaRPr lang="en-US" dirty="0" smtClean="0"/>
          </a:p>
          <a:p>
            <a:r>
              <a:rPr lang="en-US" dirty="0" smtClean="0"/>
              <a:t>Be able to better quantify and predict th</a:t>
            </a:r>
            <a:r>
              <a:rPr lang="en-US" dirty="0" smtClean="0"/>
              <a:t>e </a:t>
            </a:r>
            <a:r>
              <a:rPr lang="en-US" dirty="0" smtClean="0"/>
              <a:t>magnitude </a:t>
            </a:r>
            <a:r>
              <a:rPr lang="en-US" dirty="0" smtClean="0"/>
              <a:t>of </a:t>
            </a:r>
            <a:r>
              <a:rPr lang="en-US" dirty="0" smtClean="0"/>
              <a:t>failure</a:t>
            </a:r>
            <a:r>
              <a:rPr lang="en-US" dirty="0" smtClean="0"/>
              <a:t> </a:t>
            </a:r>
            <a:r>
              <a:rPr lang="en-US" dirty="0" smtClean="0"/>
              <a:t>for velocity gradient experiments</a:t>
            </a:r>
            <a:endParaRPr lang="en-US" dirty="0" smtClean="0"/>
          </a:p>
          <a:p>
            <a:endParaRPr lang="en-US" dirty="0" smtClean="0"/>
          </a:p>
          <a:p>
            <a:r>
              <a:rPr lang="en-US" dirty="0" smtClean="0"/>
              <a:t>Assess the consistency of floc blanket properties</a:t>
            </a:r>
            <a:endParaRPr lang="en-US" dirty="0" smtClean="0"/>
          </a:p>
          <a:p>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76200"/>
            <a:ext cx="8229600" cy="884238"/>
          </a:xfrm>
        </p:spPr>
        <p:txBody>
          <a:bodyPr>
            <a:normAutofit/>
          </a:bodyPr>
          <a:lstStyle/>
          <a:p>
            <a:r>
              <a:rPr lang="en-US" sz="3200" dirty="0" smtClean="0">
                <a:latin typeface="Felix Titling" pitchFamily="82" charset="0"/>
              </a:rPr>
              <a:t>Calculation and Tube Dimensions</a:t>
            </a:r>
            <a:endParaRPr lang="en-US" sz="3200" dirty="0">
              <a:latin typeface="Felix Titling" pitchFamily="82" charset="0"/>
            </a:endParaRPr>
          </a:p>
        </p:txBody>
      </p:sp>
      <p:pic>
        <p:nvPicPr>
          <p:cNvPr id="3079" name="Picture 7"/>
          <p:cNvPicPr>
            <a:picLocks noChangeAspect="1" noChangeArrowheads="1"/>
          </p:cNvPicPr>
          <p:nvPr/>
        </p:nvPicPr>
        <p:blipFill>
          <a:blip r:embed="rId2" cstate="print"/>
          <a:srcRect/>
          <a:stretch>
            <a:fillRect/>
          </a:stretch>
        </p:blipFill>
        <p:spPr bwMode="auto">
          <a:xfrm>
            <a:off x="762000" y="1066800"/>
            <a:ext cx="2257425" cy="3009900"/>
          </a:xfrm>
          <a:prstGeom prst="rect">
            <a:avLst/>
          </a:prstGeom>
          <a:noFill/>
          <a:ln w="9525">
            <a:noFill/>
            <a:miter lim="800000"/>
            <a:headEnd/>
            <a:tailEnd/>
          </a:ln>
          <a:effectLst/>
        </p:spPr>
      </p:pic>
      <p:pic>
        <p:nvPicPr>
          <p:cNvPr id="3080" name="Picture 8"/>
          <p:cNvPicPr>
            <a:picLocks noChangeAspect="1" noChangeArrowheads="1"/>
          </p:cNvPicPr>
          <p:nvPr/>
        </p:nvPicPr>
        <p:blipFill>
          <a:blip r:embed="rId3" cstate="print"/>
          <a:srcRect/>
          <a:stretch>
            <a:fillRect/>
          </a:stretch>
        </p:blipFill>
        <p:spPr bwMode="auto">
          <a:xfrm>
            <a:off x="2819400" y="1447800"/>
            <a:ext cx="2162175" cy="3009900"/>
          </a:xfrm>
          <a:prstGeom prst="rect">
            <a:avLst/>
          </a:prstGeom>
          <a:noFill/>
          <a:ln w="9525">
            <a:noFill/>
            <a:miter lim="800000"/>
            <a:headEnd/>
            <a:tailEnd/>
          </a:ln>
          <a:effectLst/>
        </p:spPr>
      </p:pic>
      <p:pic>
        <p:nvPicPr>
          <p:cNvPr id="3082" name="Picture 10"/>
          <p:cNvPicPr>
            <a:picLocks noChangeAspect="1" noChangeArrowheads="1"/>
          </p:cNvPicPr>
          <p:nvPr/>
        </p:nvPicPr>
        <p:blipFill>
          <a:blip r:embed="rId4" cstate="print"/>
          <a:srcRect/>
          <a:stretch>
            <a:fillRect/>
          </a:stretch>
        </p:blipFill>
        <p:spPr bwMode="auto">
          <a:xfrm>
            <a:off x="3810000" y="2133600"/>
            <a:ext cx="5191125" cy="2924175"/>
          </a:xfrm>
          <a:prstGeom prst="rect">
            <a:avLst/>
          </a:prstGeom>
          <a:noFill/>
          <a:ln w="9525">
            <a:noFill/>
            <a:miter lim="800000"/>
            <a:headEnd/>
            <a:tailEnd/>
          </a:ln>
          <a:effectLst/>
        </p:spPr>
      </p:pic>
      <p:pic>
        <p:nvPicPr>
          <p:cNvPr id="3083" name="Picture 11"/>
          <p:cNvPicPr>
            <a:picLocks noChangeAspect="1" noChangeArrowheads="1"/>
          </p:cNvPicPr>
          <p:nvPr/>
        </p:nvPicPr>
        <p:blipFill>
          <a:blip r:embed="rId5" cstate="print"/>
          <a:srcRect/>
          <a:stretch>
            <a:fillRect/>
          </a:stretch>
        </p:blipFill>
        <p:spPr bwMode="auto">
          <a:xfrm>
            <a:off x="5410200" y="2590800"/>
            <a:ext cx="3638550" cy="3086100"/>
          </a:xfrm>
          <a:prstGeom prst="rect">
            <a:avLst/>
          </a:prstGeom>
          <a:noFill/>
          <a:ln w="9525">
            <a:noFill/>
            <a:miter lim="800000"/>
            <a:headEnd/>
            <a:tailEnd/>
          </a:ln>
          <a:effectLst/>
        </p:spPr>
      </p:pic>
      <p:sp>
        <p:nvSpPr>
          <p:cNvPr id="18" name="TextBox 17"/>
          <p:cNvSpPr txBox="1"/>
          <p:nvPr/>
        </p:nvSpPr>
        <p:spPr>
          <a:xfrm>
            <a:off x="304800" y="5562600"/>
            <a:ext cx="3597075" cy="646331"/>
          </a:xfrm>
          <a:prstGeom prst="rect">
            <a:avLst/>
          </a:prstGeom>
          <a:noFill/>
        </p:spPr>
        <p:txBody>
          <a:bodyPr wrap="none" rtlCol="0">
            <a:spAutoFit/>
          </a:bodyPr>
          <a:lstStyle/>
          <a:p>
            <a:r>
              <a:rPr lang="en-US" dirty="0" smtClean="0"/>
              <a:t>Tube length:               18 cm</a:t>
            </a:r>
          </a:p>
          <a:p>
            <a:r>
              <a:rPr lang="en-US" dirty="0" smtClean="0"/>
              <a:t>Tube diameter:          3.81 cm (1.5 in)</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latin typeface="Felix Titling" pitchFamily="82" charset="0"/>
              </a:rPr>
              <a:t>Literature Search Summary</a:t>
            </a:r>
            <a:endParaRPr lang="en-US" dirty="0">
              <a:latin typeface="Felix Titling" pitchFamily="82" charset="0"/>
            </a:endParaRPr>
          </a:p>
        </p:txBody>
      </p:sp>
      <p:sp>
        <p:nvSpPr>
          <p:cNvPr id="3" name="Content Placeholder 2"/>
          <p:cNvSpPr>
            <a:spLocks noGrp="1"/>
          </p:cNvSpPr>
          <p:nvPr>
            <p:ph idx="1"/>
          </p:nvPr>
        </p:nvSpPr>
        <p:spPr/>
        <p:txBody>
          <a:bodyPr>
            <a:normAutofit/>
          </a:bodyPr>
          <a:lstStyle/>
          <a:p>
            <a:r>
              <a:rPr lang="en-US" sz="1400" dirty="0" smtClean="0"/>
              <a:t>Most rigorous modeling of tube and plate settlers available (Fong Leung &amp; </a:t>
            </a:r>
            <a:r>
              <a:rPr lang="en-US" sz="1400" dirty="0" err="1" smtClean="0"/>
              <a:t>Probstein</a:t>
            </a:r>
            <a:r>
              <a:rPr lang="en-US" sz="1400" dirty="0" smtClean="0"/>
              <a:t>, </a:t>
            </a:r>
            <a:r>
              <a:rPr lang="en-US" sz="1400" i="1" dirty="0" smtClean="0"/>
              <a:t>Lamella and Tube Settlers: Model and </a:t>
            </a:r>
            <a:r>
              <a:rPr lang="en-US" sz="1400" dirty="0" smtClean="0"/>
              <a:t>Operation, 1982) is empirical; it explains performance in terms of a two-layer model. </a:t>
            </a:r>
          </a:p>
          <a:p>
            <a:pPr lvl="1"/>
            <a:r>
              <a:rPr lang="en-US" sz="1400" dirty="0" smtClean="0"/>
              <a:t>Key parameters in characterizing a clarification systems based on this model are the different densities of the two layers (clarified and sludge) and the ratio of clarified effluent height to the height of the settler channel. </a:t>
            </a:r>
          </a:p>
          <a:p>
            <a:pPr lvl="1"/>
            <a:r>
              <a:rPr lang="en-US" sz="1400" dirty="0" smtClean="0"/>
              <a:t>The article recommends a lamella spacing of 4 cm and a tube diameter of 2.5 cm but does not explain the rationale for these values.</a:t>
            </a:r>
          </a:p>
          <a:p>
            <a:pPr lvl="1"/>
            <a:r>
              <a:rPr lang="en-US" sz="1400" dirty="0" smtClean="0"/>
              <a:t> AguaClara has </a:t>
            </a:r>
            <a:r>
              <a:rPr lang="en-US" sz="1400" b="1" i="1" dirty="0" smtClean="0"/>
              <a:t>already seen this article </a:t>
            </a:r>
            <a:r>
              <a:rPr lang="en-US" sz="1400" dirty="0" smtClean="0"/>
              <a:t>and would prefer to find guidelines that have been more rigorously tested for performance.</a:t>
            </a:r>
          </a:p>
          <a:p>
            <a:r>
              <a:rPr lang="en-US" sz="1400" dirty="0" smtClean="0"/>
              <a:t>The following articles have superior models, but it would take a rigorous analysis to apply those models to our system’s operating conditions:</a:t>
            </a:r>
          </a:p>
          <a:p>
            <a:pPr lvl="1"/>
            <a:r>
              <a:rPr lang="en-US" sz="1400" dirty="0" err="1" smtClean="0"/>
              <a:t>Okoth</a:t>
            </a:r>
            <a:r>
              <a:rPr lang="en-US" sz="1400" dirty="0" smtClean="0"/>
              <a:t>, </a:t>
            </a:r>
            <a:r>
              <a:rPr lang="en-US" sz="1400" dirty="0" err="1" smtClean="0"/>
              <a:t>Centikaya</a:t>
            </a:r>
            <a:r>
              <a:rPr lang="en-US" sz="1400" dirty="0" smtClean="0"/>
              <a:t>, and </a:t>
            </a:r>
            <a:r>
              <a:rPr lang="en-US" sz="1400" dirty="0" err="1" smtClean="0"/>
              <a:t>Briiggemann</a:t>
            </a:r>
            <a:r>
              <a:rPr lang="en-US" sz="1400" dirty="0" smtClean="0"/>
              <a:t>, </a:t>
            </a:r>
            <a:r>
              <a:rPr lang="en-US" sz="1400" i="1" dirty="0" smtClean="0"/>
              <a:t>On hydrodynamic </a:t>
            </a:r>
            <a:r>
              <a:rPr lang="en-US" sz="1400" i="1" dirty="0" err="1" smtClean="0"/>
              <a:t>optimisation</a:t>
            </a:r>
            <a:r>
              <a:rPr lang="en-US" sz="1400" i="1" dirty="0" smtClean="0"/>
              <a:t> of multi-channel counter-flow lamella settlers and separation efficiency of cohesive particles, </a:t>
            </a:r>
            <a:r>
              <a:rPr lang="en-US" sz="1400" dirty="0" smtClean="0"/>
              <a:t>Chemical Engineering and Processing, 2008, 47 (1) : 90-100.</a:t>
            </a:r>
          </a:p>
          <a:p>
            <a:pPr lvl="1"/>
            <a:r>
              <a:rPr lang="en-US" sz="1400" dirty="0" smtClean="0"/>
              <a:t>J. </a:t>
            </a:r>
            <a:r>
              <a:rPr lang="en-US" sz="1400" dirty="0" err="1" smtClean="0"/>
              <a:t>Ziolo</a:t>
            </a:r>
            <a:r>
              <a:rPr lang="en-US" sz="1400" dirty="0" smtClean="0"/>
              <a:t>, </a:t>
            </a:r>
            <a:r>
              <a:rPr lang="en-US" sz="1400" i="1" dirty="0" smtClean="0"/>
              <a:t>Influence of the system geometry on the sedimentation effectiveness of lamella settlers</a:t>
            </a:r>
            <a:r>
              <a:rPr lang="en-US" sz="1400" dirty="0" smtClean="0"/>
              <a:t>, Chem. Eng. Sci. 51 (1) (1996) 149-153. </a:t>
            </a:r>
          </a:p>
          <a:p>
            <a:r>
              <a:rPr lang="en-US" sz="1400" dirty="0" smtClean="0"/>
              <a:t>One source not easily available that may have clear-cut guidelines on spacing:</a:t>
            </a:r>
          </a:p>
          <a:p>
            <a:pPr lvl="1"/>
            <a:r>
              <a:rPr lang="en-US" sz="1400" b="1" dirty="0" smtClean="0"/>
              <a:t>Chen, Y. R. (1979). </a:t>
            </a:r>
            <a:r>
              <a:rPr lang="en-US" sz="1400" b="1" i="1" dirty="0" smtClean="0"/>
              <a:t>Design criteria for inclined tube settlers</a:t>
            </a:r>
            <a:r>
              <a:rPr lang="en-US" sz="1400" b="1" dirty="0" smtClean="0"/>
              <a:t>. AIT master’s thesis, Asian Institute of Technology, Bangkok. </a:t>
            </a:r>
            <a:endParaRPr lang="en-US" sz="1400" b="1"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Felix Titling" pitchFamily="82" charset="0"/>
              </a:rPr>
              <a:t>A New Approach to </a:t>
            </a:r>
            <a:r>
              <a:rPr lang="en-US" sz="3200" dirty="0" err="1" smtClean="0">
                <a:latin typeface="Felix Titling" pitchFamily="82" charset="0"/>
              </a:rPr>
              <a:t>Floc</a:t>
            </a:r>
            <a:r>
              <a:rPr lang="en-US" sz="3200" dirty="0" smtClean="0">
                <a:latin typeface="Felix Titling" pitchFamily="82" charset="0"/>
              </a:rPr>
              <a:t> Modeling</a:t>
            </a:r>
            <a:endParaRPr lang="en-US" sz="3200" dirty="0">
              <a:latin typeface="Felix Titling" pitchFamily="82" charset="0"/>
            </a:endParaRPr>
          </a:p>
        </p:txBody>
      </p:sp>
      <p:sp>
        <p:nvSpPr>
          <p:cNvPr id="3" name="Content Placeholder 2"/>
          <p:cNvSpPr>
            <a:spLocks noGrp="1"/>
          </p:cNvSpPr>
          <p:nvPr>
            <p:ph idx="1"/>
          </p:nvPr>
        </p:nvSpPr>
        <p:spPr>
          <a:xfrm>
            <a:off x="457200" y="1600200"/>
            <a:ext cx="8229600" cy="4876800"/>
          </a:xfrm>
        </p:spPr>
        <p:txBody>
          <a:bodyPr>
            <a:normAutofit fontScale="92500" lnSpcReduction="20000"/>
          </a:bodyPr>
          <a:lstStyle/>
          <a:p>
            <a:r>
              <a:rPr lang="en-US" dirty="0" smtClean="0"/>
              <a:t>Integration of collision theory with KMC</a:t>
            </a:r>
          </a:p>
          <a:p>
            <a:pPr lvl="1"/>
            <a:r>
              <a:rPr lang="en-US" dirty="0" smtClean="0"/>
              <a:t>Computationally inexpensive fine grain model</a:t>
            </a:r>
          </a:p>
          <a:p>
            <a:pPr lvl="1"/>
            <a:r>
              <a:rPr lang="en-US" dirty="0" smtClean="0"/>
              <a:t>Allows for diverse length scales</a:t>
            </a:r>
          </a:p>
          <a:p>
            <a:pPr lvl="1"/>
            <a:r>
              <a:rPr lang="en-US" dirty="0" smtClean="0"/>
              <a:t>Framework for stochastic processes</a:t>
            </a:r>
          </a:p>
          <a:p>
            <a:r>
              <a:rPr lang="en-US" dirty="0" smtClean="0"/>
              <a:t>Model allows for examining population dynamics of </a:t>
            </a:r>
            <a:r>
              <a:rPr lang="en-US" dirty="0" err="1" smtClean="0"/>
              <a:t>floc</a:t>
            </a:r>
            <a:r>
              <a:rPr lang="en-US" dirty="0" smtClean="0"/>
              <a:t> size and collision outcomes</a:t>
            </a:r>
          </a:p>
          <a:p>
            <a:r>
              <a:rPr lang="en-US" dirty="0" smtClean="0"/>
              <a:t>Improves upon current models by simulating systems with no analytic solution</a:t>
            </a:r>
          </a:p>
          <a:p>
            <a:pPr lvl="1"/>
            <a:r>
              <a:rPr lang="en-US" dirty="0" smtClean="0"/>
              <a:t>Permits incorporation of potentially complex flow geometries</a:t>
            </a:r>
          </a:p>
          <a:p>
            <a:pPr lvl="1"/>
            <a:r>
              <a:rPr lang="en-US" dirty="0" smtClean="0"/>
              <a:t>Complex particle geometries to more accurately capture physics.</a:t>
            </a:r>
          </a:p>
          <a:p>
            <a:pPr lvl="1"/>
            <a:endParaRPr lang="en-US" dirty="0" smtClean="0"/>
          </a:p>
          <a:p>
            <a:pPr>
              <a:buNone/>
            </a:pPr>
            <a:endParaRPr lang="en-US" dirty="0"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latin typeface="Felix Titling" pitchFamily="82" charset="0"/>
              </a:rPr>
              <a:t>Stochastic Modeling with KMC</a:t>
            </a:r>
            <a:endParaRPr lang="en-US" sz="3200" dirty="0">
              <a:latin typeface="Felix Titling" pitchFamily="82" charset="0"/>
            </a:endParaRPr>
          </a:p>
        </p:txBody>
      </p:sp>
      <p:sp>
        <p:nvSpPr>
          <p:cNvPr id="102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7" name="Rectangle 3"/>
          <p:cNvSpPr>
            <a:spLocks noChangeArrowheads="1"/>
          </p:cNvSpPr>
          <p:nvPr/>
        </p:nvSpPr>
        <p:spPr bwMode="auto">
          <a:xfrm>
            <a:off x="0" y="9906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1029"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30" name="Rectangle 6"/>
          <p:cNvSpPr>
            <a:spLocks noChangeArrowheads="1"/>
          </p:cNvSpPr>
          <p:nvPr/>
        </p:nvSpPr>
        <p:spPr bwMode="auto">
          <a:xfrm>
            <a:off x="0" y="9906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1032"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34" name="Rectangle 10"/>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033" name="Picture 9"/>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609600" y="1524000"/>
            <a:ext cx="8043746" cy="609600"/>
          </a:xfrm>
          <a:prstGeom prst="rect">
            <a:avLst/>
          </a:prstGeom>
          <a:noFill/>
        </p:spPr>
      </p:pic>
      <p:sp>
        <p:nvSpPr>
          <p:cNvPr id="1036" name="Rectangle 1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37" name="Rectangle 13"/>
          <p:cNvSpPr>
            <a:spLocks noChangeArrowheads="1"/>
          </p:cNvSpPr>
          <p:nvPr/>
        </p:nvSpPr>
        <p:spPr bwMode="auto">
          <a:xfrm>
            <a:off x="0" y="6477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1039" name="Rectangle 1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40" name="Rectangle 16"/>
          <p:cNvSpPr>
            <a:spLocks noChangeArrowheads="1"/>
          </p:cNvSpPr>
          <p:nvPr/>
        </p:nvSpPr>
        <p:spPr bwMode="auto">
          <a:xfrm>
            <a:off x="0" y="6477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1042" name="Rectangle 1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43" name="Rectangle 19"/>
          <p:cNvSpPr>
            <a:spLocks noChangeArrowheads="1"/>
          </p:cNvSpPr>
          <p:nvPr/>
        </p:nvSpPr>
        <p:spPr bwMode="auto">
          <a:xfrm>
            <a:off x="0" y="6477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grpSp>
        <p:nvGrpSpPr>
          <p:cNvPr id="3" name="Group 43"/>
          <p:cNvGrpSpPr/>
          <p:nvPr/>
        </p:nvGrpSpPr>
        <p:grpSpPr>
          <a:xfrm>
            <a:off x="685800" y="2438400"/>
            <a:ext cx="5982219" cy="2065972"/>
            <a:chOff x="685800" y="3048000"/>
            <a:chExt cx="7050472" cy="2434896"/>
          </a:xfrm>
        </p:grpSpPr>
        <p:pic>
          <p:nvPicPr>
            <p:cNvPr id="1041" name="Picture 17"/>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685800" y="3048000"/>
              <a:ext cx="3920490" cy="533400"/>
            </a:xfrm>
            <a:prstGeom prst="rect">
              <a:avLst/>
            </a:prstGeom>
            <a:noFill/>
          </p:spPr>
        </p:pic>
        <p:cxnSp>
          <p:nvCxnSpPr>
            <p:cNvPr id="24" name="Elbow Connector 23"/>
            <p:cNvCxnSpPr/>
            <p:nvPr/>
          </p:nvCxnSpPr>
          <p:spPr>
            <a:xfrm>
              <a:off x="3962400" y="3733800"/>
              <a:ext cx="1447800" cy="381000"/>
            </a:xfrm>
            <a:prstGeom prst="bentConnector3">
              <a:avLst>
                <a:gd name="adj1" fmla="val 376"/>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6" name="Elbow Connector 25"/>
            <p:cNvCxnSpPr/>
            <p:nvPr/>
          </p:nvCxnSpPr>
          <p:spPr>
            <a:xfrm>
              <a:off x="2971800" y="3733800"/>
              <a:ext cx="2438400" cy="990600"/>
            </a:xfrm>
            <a:prstGeom prst="bentConnector3">
              <a:avLst>
                <a:gd name="adj1" fmla="val -568"/>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9" name="Elbow Connector 28"/>
            <p:cNvCxnSpPr/>
            <p:nvPr/>
          </p:nvCxnSpPr>
          <p:spPr>
            <a:xfrm>
              <a:off x="1219200" y="3810000"/>
              <a:ext cx="4191000" cy="1524000"/>
            </a:xfrm>
            <a:prstGeom prst="bentConnector3">
              <a:avLst>
                <a:gd name="adj1" fmla="val -248"/>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1" name="TextBox 40"/>
            <p:cNvSpPr txBox="1"/>
            <p:nvPr/>
          </p:nvSpPr>
          <p:spPr>
            <a:xfrm>
              <a:off x="5562600" y="3886200"/>
              <a:ext cx="2173672" cy="369332"/>
            </a:xfrm>
            <a:prstGeom prst="rect">
              <a:avLst/>
            </a:prstGeom>
            <a:noFill/>
          </p:spPr>
          <p:txBody>
            <a:bodyPr wrap="none" rtlCol="0">
              <a:spAutoFit/>
            </a:bodyPr>
            <a:lstStyle/>
            <a:p>
              <a:r>
                <a:rPr lang="en-US" dirty="0" smtClean="0"/>
                <a:t>Transition probability</a:t>
              </a:r>
              <a:endParaRPr lang="en-US" dirty="0"/>
            </a:p>
          </p:txBody>
        </p:sp>
        <p:sp>
          <p:nvSpPr>
            <p:cNvPr id="42" name="TextBox 41"/>
            <p:cNvSpPr txBox="1"/>
            <p:nvPr/>
          </p:nvSpPr>
          <p:spPr>
            <a:xfrm>
              <a:off x="5585175" y="4305300"/>
              <a:ext cx="1730025" cy="646331"/>
            </a:xfrm>
            <a:prstGeom prst="rect">
              <a:avLst/>
            </a:prstGeom>
            <a:noFill/>
          </p:spPr>
          <p:txBody>
            <a:bodyPr wrap="none" rtlCol="0">
              <a:spAutoFit/>
            </a:bodyPr>
            <a:lstStyle/>
            <a:p>
              <a:r>
                <a:rPr lang="en-US" dirty="0" smtClean="0"/>
                <a:t>State probability</a:t>
              </a:r>
            </a:p>
            <a:p>
              <a:r>
                <a:rPr lang="en-US" dirty="0" smtClean="0"/>
                <a:t>(concentration)</a:t>
              </a:r>
              <a:endParaRPr lang="en-US" dirty="0"/>
            </a:p>
          </p:txBody>
        </p:sp>
        <p:sp>
          <p:nvSpPr>
            <p:cNvPr id="43" name="TextBox 42"/>
            <p:cNvSpPr txBox="1"/>
            <p:nvPr/>
          </p:nvSpPr>
          <p:spPr>
            <a:xfrm>
              <a:off x="5612374" y="5113564"/>
              <a:ext cx="1931426" cy="369332"/>
            </a:xfrm>
            <a:prstGeom prst="rect">
              <a:avLst/>
            </a:prstGeom>
            <a:noFill/>
          </p:spPr>
          <p:txBody>
            <a:bodyPr wrap="none" rtlCol="0">
              <a:spAutoFit/>
            </a:bodyPr>
            <a:lstStyle/>
            <a:p>
              <a:r>
                <a:rPr lang="en-US" dirty="0" smtClean="0"/>
                <a:t>Probability density</a:t>
              </a:r>
              <a:endParaRPr lang="en-US" dirty="0"/>
            </a:p>
          </p:txBody>
        </p:sp>
      </p:grpSp>
      <p:sp>
        <p:nvSpPr>
          <p:cNvPr id="1051" name="Rectangle 27"/>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050" name="Picture 26"/>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2438400" y="5486400"/>
            <a:ext cx="4075043" cy="457200"/>
          </a:xfrm>
          <a:prstGeom prst="rect">
            <a:avLst/>
          </a:prstGeom>
          <a:noFill/>
        </p:spPr>
      </p:pic>
      <p:sp>
        <p:nvSpPr>
          <p:cNvPr id="1052" name="Rectangle 28"/>
          <p:cNvSpPr>
            <a:spLocks noChangeArrowheads="1"/>
          </p:cNvSpPr>
          <p:nvPr/>
        </p:nvSpPr>
        <p:spPr bwMode="auto">
          <a:xfrm>
            <a:off x="0" y="6762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54" name="TextBox 53"/>
          <p:cNvSpPr txBox="1"/>
          <p:nvPr/>
        </p:nvSpPr>
        <p:spPr>
          <a:xfrm>
            <a:off x="1219200" y="5105400"/>
            <a:ext cx="5593070" cy="369332"/>
          </a:xfrm>
          <a:prstGeom prst="rect">
            <a:avLst/>
          </a:prstGeom>
          <a:noFill/>
        </p:spPr>
        <p:txBody>
          <a:bodyPr wrap="none" rtlCol="0">
            <a:spAutoFit/>
          </a:bodyPr>
          <a:lstStyle/>
          <a:p>
            <a:r>
              <a:rPr lang="en-US" dirty="0" smtClean="0"/>
              <a:t>Transition probabilities from collision theory, for example:</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Felix Titling" pitchFamily="82" charset="0"/>
              </a:rPr>
              <a:t>Outline</a:t>
            </a:r>
            <a:endParaRPr lang="en-US" dirty="0">
              <a:latin typeface="Felix Titling" pitchFamily="82" charset="0"/>
            </a:endParaRPr>
          </a:p>
        </p:txBody>
      </p:sp>
      <p:sp>
        <p:nvSpPr>
          <p:cNvPr id="3" name="Content Placeholder 2"/>
          <p:cNvSpPr>
            <a:spLocks noGrp="1"/>
          </p:cNvSpPr>
          <p:nvPr>
            <p:ph idx="1"/>
          </p:nvPr>
        </p:nvSpPr>
        <p:spPr/>
        <p:txBody>
          <a:bodyPr>
            <a:normAutofit lnSpcReduction="10000"/>
          </a:bodyPr>
          <a:lstStyle/>
          <a:p>
            <a:r>
              <a:rPr lang="en-US" dirty="0" smtClean="0"/>
              <a:t>Brief </a:t>
            </a:r>
            <a:r>
              <a:rPr lang="en-US" dirty="0" smtClean="0"/>
              <a:t>O</a:t>
            </a:r>
            <a:r>
              <a:rPr lang="en-US" dirty="0" smtClean="0"/>
              <a:t>verview (problem </a:t>
            </a:r>
            <a:r>
              <a:rPr lang="en-US" dirty="0" smtClean="0"/>
              <a:t>and system)</a:t>
            </a:r>
          </a:p>
          <a:p>
            <a:r>
              <a:rPr lang="en-US" dirty="0" smtClean="0"/>
              <a:t>Previous Results and System Alterations</a:t>
            </a:r>
          </a:p>
          <a:p>
            <a:r>
              <a:rPr lang="en-US" dirty="0" smtClean="0"/>
              <a:t>Theory</a:t>
            </a:r>
          </a:p>
          <a:p>
            <a:r>
              <a:rPr lang="en-US" dirty="0" smtClean="0"/>
              <a:t>Planned Experiments</a:t>
            </a:r>
          </a:p>
          <a:p>
            <a:pPr lvl="1"/>
            <a:r>
              <a:rPr lang="en-US" dirty="0" smtClean="0"/>
              <a:t>Related Calculations/Logic</a:t>
            </a:r>
          </a:p>
          <a:p>
            <a:pPr lvl="1"/>
            <a:r>
              <a:rPr lang="en-US" dirty="0" smtClean="0"/>
              <a:t>Required Materials</a:t>
            </a:r>
          </a:p>
          <a:p>
            <a:pPr lvl="1"/>
            <a:r>
              <a:rPr lang="en-US" dirty="0" smtClean="0"/>
              <a:t>Expected Results</a:t>
            </a:r>
          </a:p>
          <a:p>
            <a:pPr marL="342900" lvl="1" indent="-342900">
              <a:buFont typeface="Arial" pitchFamily="34" charset="0"/>
              <a:buChar char="•"/>
            </a:pPr>
            <a:r>
              <a:rPr lang="en-US" dirty="0" smtClean="0"/>
              <a:t>Literature Search Summary</a:t>
            </a:r>
          </a:p>
          <a:p>
            <a:pPr marL="342900" lvl="1" indent="-342900">
              <a:buFont typeface="Arial" pitchFamily="34" charset="0"/>
              <a:buChar char="•"/>
            </a:pPr>
            <a:r>
              <a:rPr lang="en-US" dirty="0" smtClean="0"/>
              <a:t>Floc Formation Model</a:t>
            </a:r>
          </a:p>
          <a:p>
            <a:endParaRPr lang="en-US"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Felix Titling" pitchFamily="82" charset="0"/>
              </a:rPr>
              <a:t>Model Data Generation</a:t>
            </a:r>
            <a:endParaRPr lang="en-US" dirty="0">
              <a:latin typeface="Felix Titling" pitchFamily="82" charset="0"/>
            </a:endParaRPr>
          </a:p>
        </p:txBody>
      </p:sp>
      <p:pic>
        <p:nvPicPr>
          <p:cNvPr id="4" name="Picture 3"/>
          <p:cNvPicPr/>
          <p:nvPr/>
        </p:nvPicPr>
        <p:blipFill>
          <a:blip r:embed="rId2" cstate="print"/>
          <a:srcRect/>
          <a:stretch>
            <a:fillRect/>
          </a:stretch>
        </p:blipFill>
        <p:spPr bwMode="auto">
          <a:xfrm>
            <a:off x="1371600" y="1600200"/>
            <a:ext cx="6400800" cy="4831100"/>
          </a:xfrm>
          <a:prstGeom prst="rect">
            <a:avLst/>
          </a:prstGeom>
          <a:noFill/>
          <a:ln w="9525">
            <a:noFill/>
            <a:miter lim="800000"/>
            <a:headEnd/>
            <a:tailEnd/>
          </a:ln>
        </p:spPr>
      </p:pic>
      <p:pic>
        <p:nvPicPr>
          <p:cNvPr id="5" name="Picture 4" descr="C:\Documents and Settings\Admin\My Documents\kinetics\project\graph1.png"/>
          <p:cNvPicPr/>
          <p:nvPr/>
        </p:nvPicPr>
        <p:blipFill>
          <a:blip r:embed="rId3" cstate="print"/>
          <a:srcRect/>
          <a:stretch>
            <a:fillRect/>
          </a:stretch>
        </p:blipFill>
        <p:spPr bwMode="auto">
          <a:xfrm>
            <a:off x="1371600" y="1295400"/>
            <a:ext cx="6324600" cy="50292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2000"/>
                                        <p:tgtEl>
                                          <p:spTgt spid="5"/>
                                        </p:tgtEl>
                                      </p:cBhvr>
                                    </p:animEffect>
                                    <p:set>
                                      <p:cBhvr>
                                        <p:cTn id="7" dur="1" fill="hold">
                                          <p:stCondLst>
                                            <p:cond delay="1999"/>
                                          </p:stCondLst>
                                        </p:cTn>
                                        <p:tgtEl>
                                          <p:spTgt spid="5"/>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Felix Titling" pitchFamily="82" charset="0"/>
              </a:rPr>
              <a:t>Questions?</a:t>
            </a:r>
            <a:endParaRPr lang="en-US" dirty="0">
              <a:latin typeface="Felix Titling" pitchFamily="82"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latin typeface="Felix Titling" pitchFamily="82" charset="0"/>
              </a:rPr>
              <a:t>Brief Overview – The Problem</a:t>
            </a:r>
            <a:endParaRPr lang="en-US" sz="3600" dirty="0">
              <a:latin typeface="Felix Titling" pitchFamily="82" charset="0"/>
            </a:endParaRPr>
          </a:p>
        </p:txBody>
      </p:sp>
      <p:sp>
        <p:nvSpPr>
          <p:cNvPr id="3" name="Content Placeholder 2"/>
          <p:cNvSpPr>
            <a:spLocks noGrp="1"/>
          </p:cNvSpPr>
          <p:nvPr>
            <p:ph idx="1"/>
          </p:nvPr>
        </p:nvSpPr>
        <p:spPr/>
        <p:txBody>
          <a:bodyPr>
            <a:normAutofit/>
          </a:bodyPr>
          <a:lstStyle/>
          <a:p>
            <a:r>
              <a:rPr lang="en-US" dirty="0" smtClean="0"/>
              <a:t>Investigating floc rollup – failure due to velocity gradients at capture velocities expected to achieve turbidity of &lt; 1NTU</a:t>
            </a:r>
          </a:p>
          <a:p>
            <a:r>
              <a:rPr lang="en-US" dirty="0" smtClean="0"/>
              <a:t>Cause </a:t>
            </a:r>
            <a:r>
              <a:rPr lang="en-US" dirty="0" smtClean="0"/>
              <a:t>– </a:t>
            </a:r>
            <a:r>
              <a:rPr lang="en-US" dirty="0" smtClean="0"/>
              <a:t>High velocity gradients due </a:t>
            </a:r>
            <a:br>
              <a:rPr lang="en-US" dirty="0" smtClean="0"/>
            </a:br>
            <a:r>
              <a:rPr lang="en-US" dirty="0" smtClean="0"/>
              <a:t>to small spacing</a:t>
            </a:r>
            <a:endParaRPr lang="en-US" dirty="0" smtClean="0"/>
          </a:p>
        </p:txBody>
      </p:sp>
      <p:pic>
        <p:nvPicPr>
          <p:cNvPr id="4" name="Picture 2"/>
          <p:cNvPicPr>
            <a:picLocks noChangeAspect="1" noChangeArrowheads="1"/>
          </p:cNvPicPr>
          <p:nvPr/>
        </p:nvPicPr>
        <p:blipFill>
          <a:blip r:embed="rId2" cstate="print"/>
          <a:srcRect/>
          <a:stretch>
            <a:fillRect/>
          </a:stretch>
        </p:blipFill>
        <p:spPr bwMode="auto">
          <a:xfrm rot="19403687">
            <a:off x="6702245" y="3285606"/>
            <a:ext cx="1666875" cy="1857375"/>
          </a:xfrm>
          <a:prstGeom prst="rect">
            <a:avLst/>
          </a:prstGeom>
          <a:noFill/>
          <a:ln w="9525">
            <a:noFill/>
            <a:miter lim="800000"/>
            <a:headEnd/>
            <a:tailEnd/>
          </a:ln>
          <a:effectLst>
            <a:outerShdw blurRad="50800" dist="50800" dir="5400000" algn="ctr" rotWithShape="0">
              <a:srgbClr val="000000">
                <a:alpha val="0"/>
              </a:srgbClr>
            </a:outerShdw>
          </a:effectLst>
        </p:spPr>
      </p:pic>
      <p:pic>
        <p:nvPicPr>
          <p:cNvPr id="5" name="Picture 2"/>
          <p:cNvPicPr>
            <a:picLocks noChangeAspect="1" noChangeArrowheads="1"/>
          </p:cNvPicPr>
          <p:nvPr/>
        </p:nvPicPr>
        <p:blipFill>
          <a:blip r:embed="rId2" cstate="print"/>
          <a:srcRect/>
          <a:stretch>
            <a:fillRect/>
          </a:stretch>
        </p:blipFill>
        <p:spPr bwMode="auto">
          <a:xfrm rot="19403687">
            <a:off x="5330643" y="4276208"/>
            <a:ext cx="1666875" cy="1857375"/>
          </a:xfrm>
          <a:prstGeom prst="rect">
            <a:avLst/>
          </a:prstGeom>
          <a:noFill/>
          <a:ln w="9525">
            <a:noFill/>
            <a:miter lim="800000"/>
            <a:headEnd/>
            <a:tailEnd/>
          </a:ln>
          <a:effectLst>
            <a:outerShdw blurRad="50800" dist="50800" dir="5400000" algn="ctr" rotWithShape="0">
              <a:srgbClr val="000000">
                <a:alpha val="0"/>
              </a:srgbClr>
            </a:outerShdw>
          </a:effectLst>
        </p:spPr>
      </p:pic>
      <p:sp>
        <p:nvSpPr>
          <p:cNvPr id="6" name="Oval 5"/>
          <p:cNvSpPr/>
          <p:nvPr/>
        </p:nvSpPr>
        <p:spPr>
          <a:xfrm>
            <a:off x="5855654" y="5867401"/>
            <a:ext cx="152400" cy="152400"/>
          </a:xfrm>
          <a:prstGeom prst="ellipse">
            <a:avLst/>
          </a:prstGeom>
          <a:solidFill>
            <a:schemeClr val="tx2">
              <a:lumMod val="20000"/>
              <a:lumOff val="80000"/>
            </a:schemeClr>
          </a:solidFill>
          <a:effectLst>
            <a:outerShdw blurRad="50800" dist="50800" dir="5400000" algn="ctr" rotWithShape="0">
              <a:srgbClr val="000000">
                <a:alpha val="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6693854" y="5257801"/>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7532054" y="4648201"/>
            <a:ext cx="152400" cy="15240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6465254" y="5410201"/>
            <a:ext cx="152400" cy="152400"/>
          </a:xfrm>
          <a:prstGeom prst="ellips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6008054" y="5486401"/>
            <a:ext cx="304800" cy="304800"/>
          </a:xfrm>
          <a:prstGeom prst="ellipse">
            <a:avLst/>
          </a:prstGeom>
          <a:solidFill>
            <a:schemeClr val="accent2">
              <a:lumMod val="60000"/>
              <a:lumOff val="40000"/>
              <a:alpha val="4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6541454" y="5105401"/>
            <a:ext cx="304800" cy="304800"/>
          </a:xfrm>
          <a:prstGeom prst="ellipse">
            <a:avLst/>
          </a:prstGeom>
          <a:solidFill>
            <a:schemeClr val="accent2">
              <a:lumMod val="60000"/>
              <a:lumOff val="40000"/>
              <a:alpha val="4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7227254" y="4648201"/>
            <a:ext cx="304800" cy="304800"/>
          </a:xfrm>
          <a:prstGeom prst="ellipse">
            <a:avLst/>
          </a:prstGeom>
          <a:solidFill>
            <a:schemeClr val="accent2">
              <a:lumMod val="60000"/>
              <a:lumOff val="40000"/>
              <a:alpha val="4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19512667">
            <a:off x="4613827" y="4375821"/>
            <a:ext cx="3429000" cy="152400"/>
          </a:xfrm>
          <a:prstGeom prst="rect">
            <a:avLst/>
          </a:prstGeom>
          <a:solidFill>
            <a:schemeClr val="accent1">
              <a:alpha val="6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rot="19512667">
            <a:off x="5287880" y="5307997"/>
            <a:ext cx="3429000" cy="152400"/>
          </a:xfrm>
          <a:prstGeom prst="rect">
            <a:avLst/>
          </a:prstGeom>
          <a:solidFill>
            <a:schemeClr val="accent1">
              <a:alpha val="5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sz="2800" dirty="0" smtClean="0">
                <a:latin typeface="Felix Titling" pitchFamily="82" charset="0"/>
              </a:rPr>
              <a:t>Where we left off – Previous results</a:t>
            </a:r>
            <a:endParaRPr lang="en-US" sz="2800" dirty="0">
              <a:latin typeface="Felix Titling" pitchFamily="82" charset="0"/>
            </a:endParaRPr>
          </a:p>
        </p:txBody>
      </p:sp>
      <p:sp>
        <p:nvSpPr>
          <p:cNvPr id="3" name="Content Placeholder 2"/>
          <p:cNvSpPr>
            <a:spLocks noGrp="1"/>
          </p:cNvSpPr>
          <p:nvPr>
            <p:ph idx="1"/>
          </p:nvPr>
        </p:nvSpPr>
        <p:spPr>
          <a:xfrm>
            <a:off x="457200" y="1143001"/>
            <a:ext cx="8229600" cy="2209800"/>
          </a:xfrm>
        </p:spPr>
        <p:txBody>
          <a:bodyPr>
            <a:normAutofit lnSpcReduction="10000"/>
          </a:bodyPr>
          <a:lstStyle/>
          <a:p>
            <a:r>
              <a:rPr lang="en-US" dirty="0" smtClean="0"/>
              <a:t>Previous experiments failed to separate performance deterioration due to capture velocity from velocity gradients</a:t>
            </a:r>
          </a:p>
          <a:p>
            <a:pPr marL="742950" lvl="2" indent="-342900"/>
            <a:r>
              <a:rPr lang="en-US" dirty="0" smtClean="0"/>
              <a:t>Mainly because capture velocities were too </a:t>
            </a:r>
            <a:r>
              <a:rPr lang="en-US" dirty="0" smtClean="0"/>
              <a:t>high (9-27 times higher than AguaClara capture velocity of 10 m/day)</a:t>
            </a:r>
            <a:endParaRPr lang="en-US" dirty="0" smtClean="0"/>
          </a:p>
        </p:txBody>
      </p:sp>
      <p:graphicFrame>
        <p:nvGraphicFramePr>
          <p:cNvPr id="4" name="Chart 3"/>
          <p:cNvGraphicFramePr/>
          <p:nvPr/>
        </p:nvGraphicFramePr>
        <p:xfrm>
          <a:off x="1600200" y="3581400"/>
          <a:ext cx="5619750" cy="30099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dirty="0" err="1" smtClean="0">
                <a:latin typeface="Felix Titling" pitchFamily="82" charset="0"/>
              </a:rPr>
              <a:t>Turbidimeter</a:t>
            </a:r>
            <a:r>
              <a:rPr lang="en-US" dirty="0" smtClean="0">
                <a:latin typeface="Felix Titling" pitchFamily="82" charset="0"/>
              </a:rPr>
              <a:t> Settling</a:t>
            </a:r>
            <a:endParaRPr lang="en-US" dirty="0">
              <a:latin typeface="Felix Titling" pitchFamily="82" charset="0"/>
            </a:endParaRPr>
          </a:p>
        </p:txBody>
      </p:sp>
      <p:graphicFrame>
        <p:nvGraphicFramePr>
          <p:cNvPr id="4" name="Content Placeholder 3"/>
          <p:cNvGraphicFramePr>
            <a:graphicFrameLocks noGrp="1"/>
          </p:cNvGraphicFramePr>
          <p:nvPr>
            <p:ph idx="1"/>
          </p:nvPr>
        </p:nvGraphicFramePr>
        <p:xfrm>
          <a:off x="838200" y="4343400"/>
          <a:ext cx="3886200" cy="2362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p:cNvGraphicFramePr/>
          <p:nvPr/>
        </p:nvGraphicFramePr>
        <p:xfrm>
          <a:off x="457200" y="1371600"/>
          <a:ext cx="3886200" cy="25146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p:cNvGraphicFramePr/>
          <p:nvPr/>
        </p:nvGraphicFramePr>
        <p:xfrm>
          <a:off x="4419600" y="1371600"/>
          <a:ext cx="4114800" cy="2514600"/>
        </p:xfrm>
        <a:graphic>
          <a:graphicData uri="http://schemas.openxmlformats.org/drawingml/2006/chart">
            <c:chart xmlns:c="http://schemas.openxmlformats.org/drawingml/2006/chart" xmlns:r="http://schemas.openxmlformats.org/officeDocument/2006/relationships" r:id="rId4"/>
          </a:graphicData>
        </a:graphic>
      </p:graphicFrame>
      <p:sp>
        <p:nvSpPr>
          <p:cNvPr id="8" name="Oval 7"/>
          <p:cNvSpPr/>
          <p:nvPr/>
        </p:nvSpPr>
        <p:spPr>
          <a:xfrm>
            <a:off x="3048000" y="1981200"/>
            <a:ext cx="533400" cy="1295400"/>
          </a:xfrm>
          <a:prstGeom prst="ellipse">
            <a:avLst/>
          </a:prstGeom>
          <a:noFill/>
        </p:spPr>
        <p:style>
          <a:lnRef idx="2">
            <a:schemeClr val="accent2"/>
          </a:lnRef>
          <a:fillRef idx="1">
            <a:schemeClr val="lt1"/>
          </a:fillRef>
          <a:effectRef idx="0">
            <a:schemeClr val="accent2"/>
          </a:effectRef>
          <a:fontRef idx="minor">
            <a:schemeClr val="dk1"/>
          </a:fontRef>
        </p:style>
        <p:txBody>
          <a:bodyPr anchor="ctr"/>
          <a:lstStyle/>
          <a:p>
            <a:pPr algn="ctr" fontAlgn="auto">
              <a:spcBef>
                <a:spcPts val="0"/>
              </a:spcBef>
              <a:spcAft>
                <a:spcPts val="0"/>
              </a:spcAft>
              <a:defRPr/>
            </a:pPr>
            <a:endParaRPr lang="en-US"/>
          </a:p>
        </p:txBody>
      </p:sp>
      <p:sp>
        <p:nvSpPr>
          <p:cNvPr id="9" name="Oval 8"/>
          <p:cNvSpPr/>
          <p:nvPr/>
        </p:nvSpPr>
        <p:spPr>
          <a:xfrm>
            <a:off x="5334000" y="2514600"/>
            <a:ext cx="533400" cy="838200"/>
          </a:xfrm>
          <a:prstGeom prst="ellipse">
            <a:avLst/>
          </a:prstGeom>
          <a:noFill/>
        </p:spPr>
        <p:style>
          <a:lnRef idx="2">
            <a:schemeClr val="accent2"/>
          </a:lnRef>
          <a:fillRef idx="1">
            <a:schemeClr val="lt1"/>
          </a:fillRef>
          <a:effectRef idx="0">
            <a:schemeClr val="accent2"/>
          </a:effectRef>
          <a:fontRef idx="minor">
            <a:schemeClr val="dk1"/>
          </a:fontRef>
        </p:style>
        <p:txBody>
          <a:bodyPr anchor="ctr"/>
          <a:lstStyle/>
          <a:p>
            <a:pPr algn="ctr" fontAlgn="auto">
              <a:spcBef>
                <a:spcPts val="0"/>
              </a:spcBef>
              <a:spcAft>
                <a:spcPts val="0"/>
              </a:spcAft>
              <a:defRPr/>
            </a:pPr>
            <a:endParaRPr lang="en-US"/>
          </a:p>
        </p:txBody>
      </p:sp>
      <p:sp>
        <p:nvSpPr>
          <p:cNvPr id="10" name="Rectangle 9"/>
          <p:cNvSpPr/>
          <p:nvPr/>
        </p:nvSpPr>
        <p:spPr>
          <a:xfrm>
            <a:off x="457200" y="914400"/>
            <a:ext cx="1656159" cy="369332"/>
          </a:xfrm>
          <a:prstGeom prst="rect">
            <a:avLst/>
          </a:prstGeom>
        </p:spPr>
        <p:txBody>
          <a:bodyPr wrap="none">
            <a:spAutoFit/>
          </a:bodyPr>
          <a:lstStyle/>
          <a:p>
            <a:r>
              <a:rPr lang="en-US" dirty="0" smtClean="0"/>
              <a:t>Problem Recap:</a:t>
            </a:r>
            <a:endParaRPr lang="en-US" dirty="0"/>
          </a:p>
        </p:txBody>
      </p:sp>
      <p:sp>
        <p:nvSpPr>
          <p:cNvPr id="11" name="Rectangle 10"/>
          <p:cNvSpPr/>
          <p:nvPr/>
        </p:nvSpPr>
        <p:spPr>
          <a:xfrm>
            <a:off x="762000" y="3962400"/>
            <a:ext cx="1778692" cy="369332"/>
          </a:xfrm>
          <a:prstGeom prst="rect">
            <a:avLst/>
          </a:prstGeom>
        </p:spPr>
        <p:txBody>
          <a:bodyPr wrap="none">
            <a:spAutoFit/>
          </a:bodyPr>
          <a:lstStyle/>
          <a:p>
            <a:r>
              <a:rPr lang="en-US" dirty="0" smtClean="0"/>
              <a:t>Clay Test Results:</a:t>
            </a:r>
            <a:endParaRPr lang="en-US" dirty="0"/>
          </a:p>
        </p:txBody>
      </p:sp>
      <p:sp>
        <p:nvSpPr>
          <p:cNvPr id="12" name="Rectangle 11"/>
          <p:cNvSpPr/>
          <p:nvPr/>
        </p:nvSpPr>
        <p:spPr>
          <a:xfrm>
            <a:off x="5791200" y="4800600"/>
            <a:ext cx="1295483" cy="923330"/>
          </a:xfrm>
          <a:prstGeom prst="rect">
            <a:avLst/>
          </a:prstGeom>
        </p:spPr>
        <p:txBody>
          <a:bodyPr wrap="none">
            <a:spAutoFit/>
          </a:bodyPr>
          <a:lstStyle/>
          <a:p>
            <a:r>
              <a:rPr lang="en-US" dirty="0" smtClean="0"/>
              <a:t>Solutions:</a:t>
            </a:r>
          </a:p>
          <a:p>
            <a:r>
              <a:rPr lang="en-US" dirty="0" smtClean="0"/>
              <a:t> - Manifolds</a:t>
            </a:r>
          </a:p>
          <a:p>
            <a:r>
              <a:rPr lang="en-US" dirty="0" smtClean="0"/>
              <a:t> - Reservoir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229600" cy="1143000"/>
          </a:xfrm>
        </p:spPr>
        <p:txBody>
          <a:bodyPr>
            <a:normAutofit/>
          </a:bodyPr>
          <a:lstStyle/>
          <a:p>
            <a:pPr algn="l"/>
            <a:r>
              <a:rPr lang="en-US" sz="3200" u="sng" dirty="0" smtClean="0">
                <a:latin typeface="Felix Titling" pitchFamily="82" charset="0"/>
              </a:rPr>
              <a:t>The setup:</a:t>
            </a:r>
            <a:endParaRPr lang="en-US" sz="3200" u="sng" dirty="0">
              <a:latin typeface="Felix Titling" pitchFamily="82" charset="0"/>
            </a:endParaRPr>
          </a:p>
        </p:txBody>
      </p:sp>
      <p:sp>
        <p:nvSpPr>
          <p:cNvPr id="6" name="AutoShape 64"/>
          <p:cNvSpPr>
            <a:spLocks noChangeArrowheads="1"/>
          </p:cNvSpPr>
          <p:nvPr/>
        </p:nvSpPr>
        <p:spPr bwMode="auto">
          <a:xfrm>
            <a:off x="6324600" y="4065588"/>
            <a:ext cx="304800" cy="1828800"/>
          </a:xfrm>
          <a:prstGeom prst="can">
            <a:avLst>
              <a:gd name="adj" fmla="val 25806"/>
            </a:avLst>
          </a:prstGeom>
          <a:solidFill>
            <a:schemeClr val="accent1"/>
          </a:solidFill>
          <a:ln w="9525">
            <a:solidFill>
              <a:schemeClr val="tx1"/>
            </a:solidFill>
            <a:round/>
            <a:headEnd/>
            <a:tailEnd/>
          </a:ln>
        </p:spPr>
        <p:txBody>
          <a:bodyPr wrap="none" anchor="ctr"/>
          <a:lstStyle/>
          <a:p>
            <a:endParaRPr lang="en-US"/>
          </a:p>
        </p:txBody>
      </p:sp>
      <p:sp>
        <p:nvSpPr>
          <p:cNvPr id="7" name="AutoShape 5"/>
          <p:cNvSpPr>
            <a:spLocks noChangeArrowheads="1"/>
          </p:cNvSpPr>
          <p:nvPr/>
        </p:nvSpPr>
        <p:spPr bwMode="auto">
          <a:xfrm>
            <a:off x="685800" y="5499100"/>
            <a:ext cx="685800" cy="838200"/>
          </a:xfrm>
          <a:prstGeom prst="can">
            <a:avLst>
              <a:gd name="adj" fmla="val 30556"/>
            </a:avLst>
          </a:prstGeom>
          <a:solidFill>
            <a:schemeClr val="accent1"/>
          </a:solidFill>
          <a:ln w="9525">
            <a:solidFill>
              <a:schemeClr val="tx1"/>
            </a:solidFill>
            <a:round/>
            <a:headEnd/>
            <a:tailEnd/>
          </a:ln>
        </p:spPr>
        <p:txBody>
          <a:bodyPr wrap="none" anchor="ctr"/>
          <a:lstStyle/>
          <a:p>
            <a:endParaRPr lang="en-US"/>
          </a:p>
        </p:txBody>
      </p:sp>
      <p:sp>
        <p:nvSpPr>
          <p:cNvPr id="8" name="AutoShape 6"/>
          <p:cNvSpPr>
            <a:spLocks noChangeArrowheads="1"/>
          </p:cNvSpPr>
          <p:nvPr/>
        </p:nvSpPr>
        <p:spPr bwMode="auto">
          <a:xfrm>
            <a:off x="685800" y="3975100"/>
            <a:ext cx="685800" cy="838200"/>
          </a:xfrm>
          <a:prstGeom prst="can">
            <a:avLst>
              <a:gd name="adj" fmla="val 30556"/>
            </a:avLst>
          </a:prstGeom>
          <a:solidFill>
            <a:srgbClr val="FFFF99"/>
          </a:solidFill>
          <a:ln w="9525">
            <a:solidFill>
              <a:schemeClr val="tx1"/>
            </a:solidFill>
            <a:round/>
            <a:headEnd/>
            <a:tailEnd/>
          </a:ln>
        </p:spPr>
        <p:txBody>
          <a:bodyPr wrap="none" anchor="ctr"/>
          <a:lstStyle/>
          <a:p>
            <a:endParaRPr lang="en-US"/>
          </a:p>
        </p:txBody>
      </p:sp>
      <p:sp>
        <p:nvSpPr>
          <p:cNvPr id="9" name="AutoShape 7"/>
          <p:cNvSpPr>
            <a:spLocks noChangeArrowheads="1"/>
          </p:cNvSpPr>
          <p:nvPr/>
        </p:nvSpPr>
        <p:spPr bwMode="auto">
          <a:xfrm>
            <a:off x="2209800" y="5437188"/>
            <a:ext cx="381000" cy="457200"/>
          </a:xfrm>
          <a:prstGeom prst="roundRect">
            <a:avLst>
              <a:gd name="adj" fmla="val 16667"/>
            </a:avLst>
          </a:prstGeom>
          <a:solidFill>
            <a:schemeClr val="tx2">
              <a:lumMod val="75000"/>
              <a:lumOff val="25000"/>
            </a:schemeClr>
          </a:solidFill>
          <a:ln w="9525">
            <a:solidFill>
              <a:schemeClr val="tx1"/>
            </a:solidFill>
            <a:round/>
            <a:headEnd/>
            <a:tailEnd/>
          </a:ln>
          <a:effectLst/>
        </p:spPr>
        <p:txBody>
          <a:bodyPr wrap="none" anchor="ctr"/>
          <a:lstStyle/>
          <a:p>
            <a:pPr>
              <a:defRPr/>
            </a:pPr>
            <a:endParaRPr lang="en-US"/>
          </a:p>
        </p:txBody>
      </p:sp>
      <p:grpSp>
        <p:nvGrpSpPr>
          <p:cNvPr id="3" name="Group 96"/>
          <p:cNvGrpSpPr>
            <a:grpSpLocks/>
          </p:cNvGrpSpPr>
          <p:nvPr/>
        </p:nvGrpSpPr>
        <p:grpSpPr bwMode="auto">
          <a:xfrm>
            <a:off x="4419600" y="5665788"/>
            <a:ext cx="1600200" cy="228600"/>
            <a:chOff x="1104" y="1968"/>
            <a:chExt cx="1008" cy="144"/>
          </a:xfrm>
        </p:grpSpPr>
        <p:sp>
          <p:nvSpPr>
            <p:cNvPr id="11" name="Rectangle 9"/>
            <p:cNvSpPr>
              <a:spLocks noChangeArrowheads="1"/>
            </p:cNvSpPr>
            <p:nvPr/>
          </p:nvSpPr>
          <p:spPr bwMode="auto">
            <a:xfrm>
              <a:off x="1104" y="1968"/>
              <a:ext cx="1008" cy="144"/>
            </a:xfrm>
            <a:prstGeom prst="rect">
              <a:avLst/>
            </a:prstGeom>
            <a:solidFill>
              <a:srgbClr val="996633"/>
            </a:solidFill>
            <a:ln w="9525">
              <a:solidFill>
                <a:schemeClr val="tx1"/>
              </a:solidFill>
              <a:miter lim="800000"/>
              <a:headEnd/>
              <a:tailEnd/>
            </a:ln>
          </p:spPr>
          <p:txBody>
            <a:bodyPr wrap="none" anchor="ctr"/>
            <a:lstStyle/>
            <a:p>
              <a:endParaRPr lang="en-US"/>
            </a:p>
          </p:txBody>
        </p:sp>
        <p:sp>
          <p:nvSpPr>
            <p:cNvPr id="12" name="Rectangle 12"/>
            <p:cNvSpPr>
              <a:spLocks noChangeArrowheads="1"/>
            </p:cNvSpPr>
            <p:nvPr/>
          </p:nvSpPr>
          <p:spPr bwMode="auto">
            <a:xfrm flipH="1">
              <a:off x="1152"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13" name="Rectangle 15"/>
            <p:cNvSpPr>
              <a:spLocks noChangeArrowheads="1"/>
            </p:cNvSpPr>
            <p:nvPr/>
          </p:nvSpPr>
          <p:spPr bwMode="auto">
            <a:xfrm flipH="1">
              <a:off x="1200"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14" name="Rectangle 16"/>
            <p:cNvSpPr>
              <a:spLocks noChangeArrowheads="1"/>
            </p:cNvSpPr>
            <p:nvPr/>
          </p:nvSpPr>
          <p:spPr bwMode="auto">
            <a:xfrm flipH="1">
              <a:off x="1248"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15" name="Rectangle 17"/>
            <p:cNvSpPr>
              <a:spLocks noChangeArrowheads="1"/>
            </p:cNvSpPr>
            <p:nvPr/>
          </p:nvSpPr>
          <p:spPr bwMode="auto">
            <a:xfrm flipH="1">
              <a:off x="1296"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16" name="Rectangle 18"/>
            <p:cNvSpPr>
              <a:spLocks noChangeArrowheads="1"/>
            </p:cNvSpPr>
            <p:nvPr/>
          </p:nvSpPr>
          <p:spPr bwMode="auto">
            <a:xfrm flipH="1">
              <a:off x="1344"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17" name="Rectangle 19"/>
            <p:cNvSpPr>
              <a:spLocks noChangeArrowheads="1"/>
            </p:cNvSpPr>
            <p:nvPr/>
          </p:nvSpPr>
          <p:spPr bwMode="auto">
            <a:xfrm flipH="1">
              <a:off x="1392"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18" name="Rectangle 20"/>
            <p:cNvSpPr>
              <a:spLocks noChangeArrowheads="1"/>
            </p:cNvSpPr>
            <p:nvPr/>
          </p:nvSpPr>
          <p:spPr bwMode="auto">
            <a:xfrm flipH="1">
              <a:off x="1440"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19" name="Rectangle 21"/>
            <p:cNvSpPr>
              <a:spLocks noChangeArrowheads="1"/>
            </p:cNvSpPr>
            <p:nvPr/>
          </p:nvSpPr>
          <p:spPr bwMode="auto">
            <a:xfrm flipH="1">
              <a:off x="1488"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20" name="Rectangle 22"/>
            <p:cNvSpPr>
              <a:spLocks noChangeArrowheads="1"/>
            </p:cNvSpPr>
            <p:nvPr/>
          </p:nvSpPr>
          <p:spPr bwMode="auto">
            <a:xfrm flipH="1">
              <a:off x="1536"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21" name="Rectangle 23"/>
            <p:cNvSpPr>
              <a:spLocks noChangeArrowheads="1"/>
            </p:cNvSpPr>
            <p:nvPr/>
          </p:nvSpPr>
          <p:spPr bwMode="auto">
            <a:xfrm flipH="1">
              <a:off x="1584"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22" name="Rectangle 25"/>
            <p:cNvSpPr>
              <a:spLocks noChangeArrowheads="1"/>
            </p:cNvSpPr>
            <p:nvPr/>
          </p:nvSpPr>
          <p:spPr bwMode="auto">
            <a:xfrm flipH="1">
              <a:off x="1632"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23" name="Rectangle 26"/>
            <p:cNvSpPr>
              <a:spLocks noChangeArrowheads="1"/>
            </p:cNvSpPr>
            <p:nvPr/>
          </p:nvSpPr>
          <p:spPr bwMode="auto">
            <a:xfrm flipH="1">
              <a:off x="1680"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24" name="Rectangle 27"/>
            <p:cNvSpPr>
              <a:spLocks noChangeArrowheads="1"/>
            </p:cNvSpPr>
            <p:nvPr/>
          </p:nvSpPr>
          <p:spPr bwMode="auto">
            <a:xfrm flipH="1">
              <a:off x="1728"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25" name="Rectangle 28"/>
            <p:cNvSpPr>
              <a:spLocks noChangeArrowheads="1"/>
            </p:cNvSpPr>
            <p:nvPr/>
          </p:nvSpPr>
          <p:spPr bwMode="auto">
            <a:xfrm flipH="1">
              <a:off x="1776"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26" name="Rectangle 29"/>
            <p:cNvSpPr>
              <a:spLocks noChangeArrowheads="1"/>
            </p:cNvSpPr>
            <p:nvPr/>
          </p:nvSpPr>
          <p:spPr bwMode="auto">
            <a:xfrm flipH="1">
              <a:off x="1824"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27" name="Rectangle 30"/>
            <p:cNvSpPr>
              <a:spLocks noChangeArrowheads="1"/>
            </p:cNvSpPr>
            <p:nvPr/>
          </p:nvSpPr>
          <p:spPr bwMode="auto">
            <a:xfrm flipH="1">
              <a:off x="1872"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28" name="Rectangle 31"/>
            <p:cNvSpPr>
              <a:spLocks noChangeArrowheads="1"/>
            </p:cNvSpPr>
            <p:nvPr/>
          </p:nvSpPr>
          <p:spPr bwMode="auto">
            <a:xfrm flipH="1">
              <a:off x="1920"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29" name="Rectangle 32"/>
            <p:cNvSpPr>
              <a:spLocks noChangeArrowheads="1"/>
            </p:cNvSpPr>
            <p:nvPr/>
          </p:nvSpPr>
          <p:spPr bwMode="auto">
            <a:xfrm flipH="1">
              <a:off x="1968"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30" name="Rectangle 33"/>
            <p:cNvSpPr>
              <a:spLocks noChangeArrowheads="1"/>
            </p:cNvSpPr>
            <p:nvPr/>
          </p:nvSpPr>
          <p:spPr bwMode="auto">
            <a:xfrm flipH="1">
              <a:off x="2016" y="1968"/>
              <a:ext cx="48" cy="144"/>
            </a:xfrm>
            <a:prstGeom prst="rect">
              <a:avLst/>
            </a:prstGeom>
            <a:solidFill>
              <a:srgbClr val="DDDDDD"/>
            </a:solidFill>
            <a:ln w="9525">
              <a:solidFill>
                <a:schemeClr val="tx1"/>
              </a:solidFill>
              <a:miter lim="800000"/>
              <a:headEnd/>
              <a:tailEnd/>
            </a:ln>
          </p:spPr>
          <p:txBody>
            <a:bodyPr wrap="none" anchor="ctr"/>
            <a:lstStyle/>
            <a:p>
              <a:endParaRPr lang="en-US"/>
            </a:p>
          </p:txBody>
        </p:sp>
      </p:grpSp>
      <p:sp>
        <p:nvSpPr>
          <p:cNvPr id="31" name="Rectangle 36"/>
          <p:cNvSpPr>
            <a:spLocks noChangeArrowheads="1"/>
          </p:cNvSpPr>
          <p:nvPr/>
        </p:nvSpPr>
        <p:spPr bwMode="auto">
          <a:xfrm>
            <a:off x="3048000" y="4979988"/>
            <a:ext cx="381000" cy="304800"/>
          </a:xfrm>
          <a:prstGeom prst="rect">
            <a:avLst/>
          </a:prstGeom>
          <a:solidFill>
            <a:srgbClr val="FFFFC5"/>
          </a:solidFill>
          <a:ln w="9525">
            <a:solidFill>
              <a:schemeClr val="tx1"/>
            </a:solidFill>
            <a:miter lim="800000"/>
            <a:headEnd/>
            <a:tailEnd/>
          </a:ln>
        </p:spPr>
        <p:txBody>
          <a:bodyPr wrap="none" anchor="ctr"/>
          <a:lstStyle/>
          <a:p>
            <a:endParaRPr lang="en-US"/>
          </a:p>
        </p:txBody>
      </p:sp>
      <p:sp>
        <p:nvSpPr>
          <p:cNvPr id="32" name="Rectangle 44"/>
          <p:cNvSpPr>
            <a:spLocks noChangeArrowheads="1"/>
          </p:cNvSpPr>
          <p:nvPr/>
        </p:nvSpPr>
        <p:spPr bwMode="auto">
          <a:xfrm>
            <a:off x="1600200" y="5589588"/>
            <a:ext cx="381000" cy="304800"/>
          </a:xfrm>
          <a:prstGeom prst="rect">
            <a:avLst/>
          </a:prstGeom>
          <a:solidFill>
            <a:srgbClr val="FFFFC5"/>
          </a:solidFill>
          <a:ln w="9525">
            <a:solidFill>
              <a:schemeClr val="tx1"/>
            </a:solidFill>
            <a:miter lim="800000"/>
            <a:headEnd/>
            <a:tailEnd/>
          </a:ln>
        </p:spPr>
        <p:txBody>
          <a:bodyPr wrap="none" anchor="ctr"/>
          <a:lstStyle/>
          <a:p>
            <a:endParaRPr lang="en-US"/>
          </a:p>
        </p:txBody>
      </p:sp>
      <p:sp>
        <p:nvSpPr>
          <p:cNvPr id="33" name="Rectangle 55"/>
          <p:cNvSpPr>
            <a:spLocks noChangeArrowheads="1"/>
          </p:cNvSpPr>
          <p:nvPr/>
        </p:nvSpPr>
        <p:spPr bwMode="auto">
          <a:xfrm>
            <a:off x="3733800" y="5589588"/>
            <a:ext cx="381000" cy="304800"/>
          </a:xfrm>
          <a:prstGeom prst="rect">
            <a:avLst/>
          </a:prstGeom>
          <a:solidFill>
            <a:srgbClr val="FFFFC5"/>
          </a:solidFill>
          <a:ln w="9525">
            <a:solidFill>
              <a:schemeClr val="tx1"/>
            </a:solidFill>
            <a:miter lim="800000"/>
            <a:headEnd/>
            <a:tailEnd/>
          </a:ln>
        </p:spPr>
        <p:txBody>
          <a:bodyPr wrap="none" anchor="ctr"/>
          <a:lstStyle/>
          <a:p>
            <a:endParaRPr lang="en-US"/>
          </a:p>
        </p:txBody>
      </p:sp>
      <p:sp>
        <p:nvSpPr>
          <p:cNvPr id="34" name="AutoShape 57"/>
          <p:cNvSpPr>
            <a:spLocks noChangeArrowheads="1"/>
          </p:cNvSpPr>
          <p:nvPr/>
        </p:nvSpPr>
        <p:spPr bwMode="auto">
          <a:xfrm>
            <a:off x="7924800" y="5132388"/>
            <a:ext cx="381000" cy="457200"/>
          </a:xfrm>
          <a:prstGeom prst="roundRect">
            <a:avLst>
              <a:gd name="adj" fmla="val 16667"/>
            </a:avLst>
          </a:prstGeom>
          <a:solidFill>
            <a:schemeClr val="tx2">
              <a:lumMod val="75000"/>
              <a:lumOff val="25000"/>
            </a:schemeClr>
          </a:solidFill>
          <a:ln w="9525">
            <a:solidFill>
              <a:schemeClr val="tx1"/>
            </a:solidFill>
            <a:round/>
            <a:headEnd/>
            <a:tailEnd/>
          </a:ln>
          <a:effectLst/>
        </p:spPr>
        <p:txBody>
          <a:bodyPr wrap="none" anchor="ctr"/>
          <a:lstStyle/>
          <a:p>
            <a:pPr>
              <a:defRPr/>
            </a:pPr>
            <a:endParaRPr lang="en-US"/>
          </a:p>
        </p:txBody>
      </p:sp>
      <p:sp>
        <p:nvSpPr>
          <p:cNvPr id="35" name="AutoShape 58"/>
          <p:cNvSpPr>
            <a:spLocks noChangeArrowheads="1"/>
          </p:cNvSpPr>
          <p:nvPr/>
        </p:nvSpPr>
        <p:spPr bwMode="auto">
          <a:xfrm>
            <a:off x="4724400" y="4141788"/>
            <a:ext cx="381000" cy="457200"/>
          </a:xfrm>
          <a:prstGeom prst="roundRect">
            <a:avLst>
              <a:gd name="adj" fmla="val 16667"/>
            </a:avLst>
          </a:prstGeom>
          <a:solidFill>
            <a:schemeClr val="tx2">
              <a:lumMod val="75000"/>
              <a:lumOff val="25000"/>
            </a:schemeClr>
          </a:solidFill>
          <a:ln w="9525">
            <a:solidFill>
              <a:schemeClr val="tx1"/>
            </a:solidFill>
            <a:round/>
            <a:headEnd/>
            <a:tailEnd/>
          </a:ln>
          <a:effectLst/>
        </p:spPr>
        <p:txBody>
          <a:bodyPr wrap="none" anchor="ctr"/>
          <a:lstStyle/>
          <a:p>
            <a:pPr>
              <a:defRPr/>
            </a:pPr>
            <a:endParaRPr lang="en-US"/>
          </a:p>
        </p:txBody>
      </p:sp>
      <p:sp>
        <p:nvSpPr>
          <p:cNvPr id="36" name="Rectangle 59"/>
          <p:cNvSpPr>
            <a:spLocks noChangeArrowheads="1"/>
          </p:cNvSpPr>
          <p:nvPr/>
        </p:nvSpPr>
        <p:spPr bwMode="auto">
          <a:xfrm>
            <a:off x="7924800" y="4446588"/>
            <a:ext cx="381000" cy="304800"/>
          </a:xfrm>
          <a:prstGeom prst="rect">
            <a:avLst/>
          </a:prstGeom>
          <a:solidFill>
            <a:srgbClr val="FFFFC5"/>
          </a:solidFill>
          <a:ln w="9525">
            <a:solidFill>
              <a:schemeClr val="tx1"/>
            </a:solidFill>
            <a:miter lim="800000"/>
            <a:headEnd/>
            <a:tailEnd/>
          </a:ln>
        </p:spPr>
        <p:txBody>
          <a:bodyPr wrap="none" anchor="ctr"/>
          <a:lstStyle/>
          <a:p>
            <a:endParaRPr lang="en-US"/>
          </a:p>
        </p:txBody>
      </p:sp>
      <p:sp>
        <p:nvSpPr>
          <p:cNvPr id="37" name="Rectangle 61"/>
          <p:cNvSpPr>
            <a:spLocks noChangeArrowheads="1"/>
          </p:cNvSpPr>
          <p:nvPr/>
        </p:nvSpPr>
        <p:spPr bwMode="auto">
          <a:xfrm>
            <a:off x="5562600" y="4217988"/>
            <a:ext cx="381000" cy="304800"/>
          </a:xfrm>
          <a:prstGeom prst="rect">
            <a:avLst/>
          </a:prstGeom>
          <a:solidFill>
            <a:srgbClr val="FFFFC5"/>
          </a:solidFill>
          <a:ln w="9525">
            <a:solidFill>
              <a:schemeClr val="tx1"/>
            </a:solidFill>
            <a:miter lim="800000"/>
            <a:headEnd/>
            <a:tailEnd/>
          </a:ln>
        </p:spPr>
        <p:txBody>
          <a:bodyPr wrap="none" anchor="ctr"/>
          <a:lstStyle/>
          <a:p>
            <a:endParaRPr lang="en-US"/>
          </a:p>
        </p:txBody>
      </p:sp>
      <p:sp>
        <p:nvSpPr>
          <p:cNvPr id="38" name="AutoShape 63"/>
          <p:cNvSpPr>
            <a:spLocks noChangeArrowheads="1"/>
          </p:cNvSpPr>
          <p:nvPr/>
        </p:nvSpPr>
        <p:spPr bwMode="auto">
          <a:xfrm>
            <a:off x="3124200" y="3532188"/>
            <a:ext cx="228600" cy="1143000"/>
          </a:xfrm>
          <a:prstGeom prst="can">
            <a:avLst>
              <a:gd name="adj" fmla="val 37500"/>
            </a:avLst>
          </a:prstGeom>
          <a:solidFill>
            <a:schemeClr val="accent1"/>
          </a:solidFill>
          <a:ln w="9525">
            <a:solidFill>
              <a:schemeClr val="tx1"/>
            </a:solidFill>
            <a:round/>
            <a:headEnd/>
            <a:tailEnd/>
          </a:ln>
        </p:spPr>
        <p:txBody>
          <a:bodyPr wrap="none" anchor="ctr"/>
          <a:lstStyle/>
          <a:p>
            <a:endParaRPr lang="en-US"/>
          </a:p>
        </p:txBody>
      </p:sp>
      <p:sp>
        <p:nvSpPr>
          <p:cNvPr id="39" name="Rectangle 65"/>
          <p:cNvSpPr>
            <a:spLocks noChangeArrowheads="1"/>
          </p:cNvSpPr>
          <p:nvPr/>
        </p:nvSpPr>
        <p:spPr bwMode="auto">
          <a:xfrm rot="19193946">
            <a:off x="6400800" y="3989388"/>
            <a:ext cx="457200" cy="76200"/>
          </a:xfrm>
          <a:prstGeom prst="rect">
            <a:avLst/>
          </a:prstGeom>
          <a:noFill/>
          <a:ln w="9525">
            <a:solidFill>
              <a:schemeClr val="tx1"/>
            </a:solidFill>
            <a:miter lim="800000"/>
            <a:headEnd/>
            <a:tailEnd/>
          </a:ln>
        </p:spPr>
        <p:txBody>
          <a:bodyPr wrap="none" anchor="ctr"/>
          <a:lstStyle/>
          <a:p>
            <a:endParaRPr lang="en-US"/>
          </a:p>
        </p:txBody>
      </p:sp>
      <p:sp>
        <p:nvSpPr>
          <p:cNvPr id="40" name="Freeform 70"/>
          <p:cNvSpPr>
            <a:spLocks/>
          </p:cNvSpPr>
          <p:nvPr/>
        </p:nvSpPr>
        <p:spPr bwMode="auto">
          <a:xfrm>
            <a:off x="533400" y="4584700"/>
            <a:ext cx="609600" cy="1447800"/>
          </a:xfrm>
          <a:custGeom>
            <a:avLst/>
            <a:gdLst>
              <a:gd name="T0" fmla="*/ 96 w 384"/>
              <a:gd name="T1" fmla="*/ 0 h 512"/>
              <a:gd name="T2" fmla="*/ 48 w 384"/>
              <a:gd name="T3" fmla="*/ 432 h 512"/>
              <a:gd name="T4" fmla="*/ 384 w 384"/>
              <a:gd name="T5" fmla="*/ 480 h 512"/>
              <a:gd name="T6" fmla="*/ 0 60000 65536"/>
              <a:gd name="T7" fmla="*/ 0 60000 65536"/>
              <a:gd name="T8" fmla="*/ 0 60000 65536"/>
              <a:gd name="T9" fmla="*/ 0 w 384"/>
              <a:gd name="T10" fmla="*/ 0 h 512"/>
              <a:gd name="T11" fmla="*/ 384 w 384"/>
              <a:gd name="T12" fmla="*/ 512 h 512"/>
            </a:gdLst>
            <a:ahLst/>
            <a:cxnLst>
              <a:cxn ang="T6">
                <a:pos x="T0" y="T1"/>
              </a:cxn>
              <a:cxn ang="T7">
                <a:pos x="T2" y="T3"/>
              </a:cxn>
              <a:cxn ang="T8">
                <a:pos x="T4" y="T5"/>
              </a:cxn>
            </a:cxnLst>
            <a:rect l="T9" t="T10" r="T11" b="T12"/>
            <a:pathLst>
              <a:path w="384" h="512">
                <a:moveTo>
                  <a:pt x="96" y="0"/>
                </a:moveTo>
                <a:cubicBezTo>
                  <a:pt x="48" y="176"/>
                  <a:pt x="0" y="352"/>
                  <a:pt x="48" y="432"/>
                </a:cubicBezTo>
                <a:cubicBezTo>
                  <a:pt x="96" y="512"/>
                  <a:pt x="336" y="472"/>
                  <a:pt x="384" y="480"/>
                </a:cubicBezTo>
              </a:path>
            </a:pathLst>
          </a:custGeom>
          <a:noFill/>
          <a:ln w="9525">
            <a:solidFill>
              <a:schemeClr val="tx1"/>
            </a:solidFill>
            <a:round/>
            <a:headEnd/>
            <a:tailEnd/>
          </a:ln>
        </p:spPr>
        <p:txBody>
          <a:bodyPr/>
          <a:lstStyle/>
          <a:p>
            <a:endParaRPr lang="en-US"/>
          </a:p>
        </p:txBody>
      </p:sp>
      <p:sp>
        <p:nvSpPr>
          <p:cNvPr id="41" name="Oval 71"/>
          <p:cNvSpPr>
            <a:spLocks noChangeArrowheads="1"/>
          </p:cNvSpPr>
          <p:nvPr/>
        </p:nvSpPr>
        <p:spPr bwMode="auto">
          <a:xfrm>
            <a:off x="1143000" y="5880100"/>
            <a:ext cx="76200" cy="76200"/>
          </a:xfrm>
          <a:prstGeom prst="ellipse">
            <a:avLst/>
          </a:prstGeom>
          <a:solidFill>
            <a:schemeClr val="accent1"/>
          </a:solidFill>
          <a:ln w="9525">
            <a:solidFill>
              <a:schemeClr val="tx1"/>
            </a:solidFill>
            <a:round/>
            <a:headEnd/>
            <a:tailEnd/>
          </a:ln>
        </p:spPr>
        <p:txBody>
          <a:bodyPr wrap="none" anchor="ctr"/>
          <a:lstStyle/>
          <a:p>
            <a:endParaRPr lang="en-US"/>
          </a:p>
        </p:txBody>
      </p:sp>
      <p:sp>
        <p:nvSpPr>
          <p:cNvPr id="42" name="Text Box 72"/>
          <p:cNvSpPr txBox="1">
            <a:spLocks noChangeArrowheads="1"/>
          </p:cNvSpPr>
          <p:nvPr/>
        </p:nvSpPr>
        <p:spPr bwMode="auto">
          <a:xfrm>
            <a:off x="1143000" y="3746500"/>
            <a:ext cx="838200" cy="214313"/>
          </a:xfrm>
          <a:prstGeom prst="rect">
            <a:avLst/>
          </a:prstGeom>
          <a:noFill/>
          <a:ln w="9525">
            <a:noFill/>
            <a:miter lim="800000"/>
            <a:headEnd/>
            <a:tailEnd/>
          </a:ln>
        </p:spPr>
        <p:txBody>
          <a:bodyPr>
            <a:spAutoFit/>
          </a:bodyPr>
          <a:lstStyle/>
          <a:p>
            <a:pPr>
              <a:spcBef>
                <a:spcPct val="50000"/>
              </a:spcBef>
            </a:pPr>
            <a:r>
              <a:rPr lang="en-US" sz="800"/>
              <a:t>Clay Stock</a:t>
            </a:r>
          </a:p>
        </p:txBody>
      </p:sp>
      <p:sp>
        <p:nvSpPr>
          <p:cNvPr id="43" name="Rectangle 75"/>
          <p:cNvSpPr>
            <a:spLocks noChangeArrowheads="1"/>
          </p:cNvSpPr>
          <p:nvPr/>
        </p:nvSpPr>
        <p:spPr bwMode="auto">
          <a:xfrm>
            <a:off x="914400" y="3746500"/>
            <a:ext cx="152400" cy="152400"/>
          </a:xfrm>
          <a:prstGeom prst="rect">
            <a:avLst/>
          </a:prstGeom>
          <a:solidFill>
            <a:schemeClr val="tx2">
              <a:lumMod val="65000"/>
              <a:lumOff val="35000"/>
            </a:schemeClr>
          </a:solidFill>
          <a:ln w="9525">
            <a:solidFill>
              <a:schemeClr val="tx1"/>
            </a:solidFill>
            <a:miter lim="800000"/>
            <a:headEnd/>
            <a:tailEnd/>
          </a:ln>
          <a:effectLst/>
        </p:spPr>
        <p:txBody>
          <a:bodyPr wrap="none" anchor="ctr"/>
          <a:lstStyle/>
          <a:p>
            <a:pPr>
              <a:defRPr/>
            </a:pPr>
            <a:endParaRPr lang="en-US"/>
          </a:p>
        </p:txBody>
      </p:sp>
      <p:sp>
        <p:nvSpPr>
          <p:cNvPr id="44" name="Line 76"/>
          <p:cNvSpPr>
            <a:spLocks noChangeShapeType="1"/>
          </p:cNvSpPr>
          <p:nvPr/>
        </p:nvSpPr>
        <p:spPr bwMode="auto">
          <a:xfrm>
            <a:off x="990600" y="3898900"/>
            <a:ext cx="0" cy="609600"/>
          </a:xfrm>
          <a:prstGeom prst="line">
            <a:avLst/>
          </a:prstGeom>
          <a:noFill/>
          <a:ln w="9525">
            <a:solidFill>
              <a:schemeClr val="tx1"/>
            </a:solidFill>
            <a:round/>
            <a:headEnd/>
            <a:tailEnd/>
          </a:ln>
        </p:spPr>
        <p:txBody>
          <a:bodyPr/>
          <a:lstStyle/>
          <a:p>
            <a:endParaRPr lang="en-US"/>
          </a:p>
        </p:txBody>
      </p:sp>
      <p:sp>
        <p:nvSpPr>
          <p:cNvPr id="46" name="Oval 78"/>
          <p:cNvSpPr>
            <a:spLocks noChangeArrowheads="1"/>
          </p:cNvSpPr>
          <p:nvPr/>
        </p:nvSpPr>
        <p:spPr bwMode="auto">
          <a:xfrm>
            <a:off x="762000" y="4508500"/>
            <a:ext cx="228600" cy="76200"/>
          </a:xfrm>
          <a:prstGeom prst="ellipse">
            <a:avLst/>
          </a:prstGeom>
          <a:solidFill>
            <a:schemeClr val="bg2">
              <a:lumMod val="40000"/>
              <a:lumOff val="60000"/>
            </a:schemeClr>
          </a:solidFill>
          <a:ln w="9525">
            <a:solidFill>
              <a:schemeClr val="tx1"/>
            </a:solidFill>
            <a:round/>
            <a:headEnd/>
            <a:tailEnd/>
          </a:ln>
          <a:effectLst/>
        </p:spPr>
        <p:txBody>
          <a:bodyPr wrap="none" anchor="ctr"/>
          <a:lstStyle/>
          <a:p>
            <a:pPr>
              <a:defRPr/>
            </a:pPr>
            <a:endParaRPr lang="en-US"/>
          </a:p>
        </p:txBody>
      </p:sp>
      <p:sp>
        <p:nvSpPr>
          <p:cNvPr id="47" name="Oval 79"/>
          <p:cNvSpPr>
            <a:spLocks noChangeArrowheads="1"/>
          </p:cNvSpPr>
          <p:nvPr/>
        </p:nvSpPr>
        <p:spPr bwMode="auto">
          <a:xfrm>
            <a:off x="990600" y="4508500"/>
            <a:ext cx="228600" cy="76200"/>
          </a:xfrm>
          <a:prstGeom prst="ellipse">
            <a:avLst/>
          </a:prstGeom>
          <a:solidFill>
            <a:schemeClr val="bg2">
              <a:lumMod val="40000"/>
              <a:lumOff val="60000"/>
            </a:schemeClr>
          </a:solidFill>
          <a:ln w="9525">
            <a:solidFill>
              <a:schemeClr val="tx1"/>
            </a:solidFill>
            <a:round/>
            <a:headEnd/>
            <a:tailEnd/>
          </a:ln>
          <a:effectLst/>
        </p:spPr>
        <p:txBody>
          <a:bodyPr wrap="none" anchor="ctr"/>
          <a:lstStyle/>
          <a:p>
            <a:pPr>
              <a:defRPr/>
            </a:pPr>
            <a:endParaRPr lang="en-US"/>
          </a:p>
        </p:txBody>
      </p:sp>
      <p:sp>
        <p:nvSpPr>
          <p:cNvPr id="48" name="Rectangle 80"/>
          <p:cNvSpPr>
            <a:spLocks noChangeArrowheads="1"/>
          </p:cNvSpPr>
          <p:nvPr/>
        </p:nvSpPr>
        <p:spPr bwMode="auto">
          <a:xfrm>
            <a:off x="914400" y="5270500"/>
            <a:ext cx="152400" cy="152400"/>
          </a:xfrm>
          <a:prstGeom prst="rect">
            <a:avLst/>
          </a:prstGeom>
          <a:solidFill>
            <a:schemeClr val="tx2">
              <a:lumMod val="65000"/>
              <a:lumOff val="35000"/>
            </a:schemeClr>
          </a:solidFill>
          <a:ln w="9525">
            <a:solidFill>
              <a:schemeClr val="tx1"/>
            </a:solidFill>
            <a:miter lim="800000"/>
            <a:headEnd/>
            <a:tailEnd/>
          </a:ln>
          <a:effectLst/>
        </p:spPr>
        <p:txBody>
          <a:bodyPr wrap="none" anchor="ctr"/>
          <a:lstStyle/>
          <a:p>
            <a:pPr>
              <a:defRPr/>
            </a:pPr>
            <a:endParaRPr lang="en-US"/>
          </a:p>
        </p:txBody>
      </p:sp>
      <p:sp>
        <p:nvSpPr>
          <p:cNvPr id="49" name="Line 81"/>
          <p:cNvSpPr>
            <a:spLocks noChangeShapeType="1"/>
          </p:cNvSpPr>
          <p:nvPr/>
        </p:nvSpPr>
        <p:spPr bwMode="auto">
          <a:xfrm>
            <a:off x="990600" y="5422900"/>
            <a:ext cx="0" cy="609600"/>
          </a:xfrm>
          <a:prstGeom prst="line">
            <a:avLst/>
          </a:prstGeom>
          <a:noFill/>
          <a:ln w="9525">
            <a:solidFill>
              <a:schemeClr val="tx1"/>
            </a:solidFill>
            <a:round/>
            <a:headEnd/>
            <a:tailEnd/>
          </a:ln>
        </p:spPr>
        <p:txBody>
          <a:bodyPr/>
          <a:lstStyle/>
          <a:p>
            <a:endParaRPr lang="en-US"/>
          </a:p>
        </p:txBody>
      </p:sp>
      <p:sp>
        <p:nvSpPr>
          <p:cNvPr id="50" name="Oval 82"/>
          <p:cNvSpPr>
            <a:spLocks noChangeArrowheads="1"/>
          </p:cNvSpPr>
          <p:nvPr/>
        </p:nvSpPr>
        <p:spPr bwMode="auto">
          <a:xfrm>
            <a:off x="762000" y="6032500"/>
            <a:ext cx="228600" cy="76200"/>
          </a:xfrm>
          <a:prstGeom prst="ellipse">
            <a:avLst/>
          </a:prstGeom>
          <a:solidFill>
            <a:schemeClr val="bg2">
              <a:lumMod val="40000"/>
              <a:lumOff val="60000"/>
            </a:schemeClr>
          </a:solidFill>
          <a:ln w="9525">
            <a:solidFill>
              <a:schemeClr val="tx1"/>
            </a:solidFill>
            <a:round/>
            <a:headEnd/>
            <a:tailEnd/>
          </a:ln>
          <a:effectLst/>
        </p:spPr>
        <p:txBody>
          <a:bodyPr wrap="none" anchor="ctr"/>
          <a:lstStyle/>
          <a:p>
            <a:pPr>
              <a:defRPr/>
            </a:pPr>
            <a:endParaRPr lang="en-US"/>
          </a:p>
        </p:txBody>
      </p:sp>
      <p:sp>
        <p:nvSpPr>
          <p:cNvPr id="51" name="Oval 83"/>
          <p:cNvSpPr>
            <a:spLocks noChangeArrowheads="1"/>
          </p:cNvSpPr>
          <p:nvPr/>
        </p:nvSpPr>
        <p:spPr bwMode="auto">
          <a:xfrm>
            <a:off x="990600" y="6032500"/>
            <a:ext cx="228600" cy="76200"/>
          </a:xfrm>
          <a:prstGeom prst="ellipse">
            <a:avLst/>
          </a:prstGeom>
          <a:solidFill>
            <a:schemeClr val="bg2">
              <a:lumMod val="40000"/>
              <a:lumOff val="60000"/>
            </a:schemeClr>
          </a:solidFill>
          <a:ln w="9525">
            <a:solidFill>
              <a:schemeClr val="tx1"/>
            </a:solidFill>
            <a:round/>
            <a:headEnd/>
            <a:tailEnd/>
          </a:ln>
          <a:effectLst/>
        </p:spPr>
        <p:txBody>
          <a:bodyPr wrap="none" anchor="ctr"/>
          <a:lstStyle/>
          <a:p>
            <a:pPr>
              <a:defRPr/>
            </a:pPr>
            <a:endParaRPr lang="en-US"/>
          </a:p>
        </p:txBody>
      </p:sp>
      <p:sp>
        <p:nvSpPr>
          <p:cNvPr id="53" name="Line 86"/>
          <p:cNvSpPr>
            <a:spLocks noChangeShapeType="1"/>
          </p:cNvSpPr>
          <p:nvPr/>
        </p:nvSpPr>
        <p:spPr bwMode="auto">
          <a:xfrm flipH="1">
            <a:off x="1447800" y="6135688"/>
            <a:ext cx="5715000" cy="0"/>
          </a:xfrm>
          <a:prstGeom prst="line">
            <a:avLst/>
          </a:prstGeom>
          <a:noFill/>
          <a:ln w="9525">
            <a:solidFill>
              <a:schemeClr val="tx1"/>
            </a:solidFill>
            <a:round/>
            <a:headEnd/>
            <a:tailEnd type="triangle" w="med" len="med"/>
          </a:ln>
        </p:spPr>
        <p:txBody>
          <a:bodyPr/>
          <a:lstStyle/>
          <a:p>
            <a:endParaRPr lang="en-US"/>
          </a:p>
        </p:txBody>
      </p:sp>
      <p:sp>
        <p:nvSpPr>
          <p:cNvPr id="54" name="Line 87"/>
          <p:cNvSpPr>
            <a:spLocks noChangeShapeType="1"/>
          </p:cNvSpPr>
          <p:nvPr/>
        </p:nvSpPr>
        <p:spPr bwMode="auto">
          <a:xfrm flipH="1">
            <a:off x="6629400" y="6135688"/>
            <a:ext cx="1676400" cy="0"/>
          </a:xfrm>
          <a:prstGeom prst="line">
            <a:avLst/>
          </a:prstGeom>
          <a:noFill/>
          <a:ln w="9525">
            <a:solidFill>
              <a:schemeClr val="tx1"/>
            </a:solidFill>
            <a:round/>
            <a:headEnd/>
            <a:tailEnd type="triangle" w="med" len="med"/>
          </a:ln>
        </p:spPr>
        <p:txBody>
          <a:bodyPr/>
          <a:lstStyle/>
          <a:p>
            <a:endParaRPr lang="en-US"/>
          </a:p>
        </p:txBody>
      </p:sp>
      <p:sp>
        <p:nvSpPr>
          <p:cNvPr id="55" name="AutoShape 88"/>
          <p:cNvSpPr>
            <a:spLocks noChangeArrowheads="1"/>
          </p:cNvSpPr>
          <p:nvPr/>
        </p:nvSpPr>
        <p:spPr bwMode="auto">
          <a:xfrm>
            <a:off x="2286000" y="5589588"/>
            <a:ext cx="228600" cy="152400"/>
          </a:xfrm>
          <a:prstGeom prst="roundRect">
            <a:avLst>
              <a:gd name="adj" fmla="val 16667"/>
            </a:avLst>
          </a:prstGeom>
          <a:solidFill>
            <a:srgbClr val="92D050"/>
          </a:solidFill>
          <a:ln w="9525">
            <a:solidFill>
              <a:schemeClr val="tx1"/>
            </a:solidFill>
            <a:round/>
            <a:headEnd/>
            <a:tailEnd/>
          </a:ln>
        </p:spPr>
        <p:txBody>
          <a:bodyPr wrap="none" anchor="ctr"/>
          <a:lstStyle/>
          <a:p>
            <a:endParaRPr lang="en-US"/>
          </a:p>
        </p:txBody>
      </p:sp>
      <p:sp>
        <p:nvSpPr>
          <p:cNvPr id="56" name="AutoShape 91"/>
          <p:cNvSpPr>
            <a:spLocks noChangeArrowheads="1"/>
          </p:cNvSpPr>
          <p:nvPr/>
        </p:nvSpPr>
        <p:spPr bwMode="auto">
          <a:xfrm>
            <a:off x="8001000" y="5284788"/>
            <a:ext cx="228600" cy="152400"/>
          </a:xfrm>
          <a:prstGeom prst="roundRect">
            <a:avLst>
              <a:gd name="adj" fmla="val 16667"/>
            </a:avLst>
          </a:prstGeom>
          <a:solidFill>
            <a:srgbClr val="92D050"/>
          </a:solidFill>
          <a:ln w="9525">
            <a:solidFill>
              <a:schemeClr val="tx1"/>
            </a:solidFill>
            <a:round/>
            <a:headEnd/>
            <a:tailEnd/>
          </a:ln>
        </p:spPr>
        <p:txBody>
          <a:bodyPr wrap="none" anchor="ctr"/>
          <a:lstStyle/>
          <a:p>
            <a:endParaRPr lang="en-US"/>
          </a:p>
        </p:txBody>
      </p:sp>
      <p:sp>
        <p:nvSpPr>
          <p:cNvPr id="57" name="AutoShape 92"/>
          <p:cNvSpPr>
            <a:spLocks noChangeArrowheads="1"/>
          </p:cNvSpPr>
          <p:nvPr/>
        </p:nvSpPr>
        <p:spPr bwMode="auto">
          <a:xfrm>
            <a:off x="4800600" y="4294188"/>
            <a:ext cx="228600" cy="152400"/>
          </a:xfrm>
          <a:prstGeom prst="roundRect">
            <a:avLst>
              <a:gd name="adj" fmla="val 16667"/>
            </a:avLst>
          </a:prstGeom>
          <a:solidFill>
            <a:srgbClr val="92D050"/>
          </a:solidFill>
          <a:ln w="9525">
            <a:solidFill>
              <a:schemeClr val="tx1"/>
            </a:solidFill>
            <a:round/>
            <a:headEnd/>
            <a:tailEnd/>
          </a:ln>
        </p:spPr>
        <p:txBody>
          <a:bodyPr wrap="none" anchor="ctr"/>
          <a:lstStyle/>
          <a:p>
            <a:endParaRPr lang="en-US"/>
          </a:p>
        </p:txBody>
      </p:sp>
      <p:sp>
        <p:nvSpPr>
          <p:cNvPr id="58" name="Text Box 94"/>
          <p:cNvSpPr txBox="1">
            <a:spLocks noChangeArrowheads="1"/>
          </p:cNvSpPr>
          <p:nvPr/>
        </p:nvSpPr>
        <p:spPr bwMode="auto">
          <a:xfrm>
            <a:off x="533400" y="4965700"/>
            <a:ext cx="990600" cy="214313"/>
          </a:xfrm>
          <a:prstGeom prst="rect">
            <a:avLst/>
          </a:prstGeom>
          <a:noFill/>
          <a:ln w="9525">
            <a:noFill/>
            <a:miter lim="800000"/>
            <a:headEnd/>
            <a:tailEnd/>
          </a:ln>
        </p:spPr>
        <p:txBody>
          <a:bodyPr>
            <a:spAutoFit/>
          </a:bodyPr>
          <a:lstStyle/>
          <a:p>
            <a:pPr>
              <a:spcBef>
                <a:spcPct val="50000"/>
              </a:spcBef>
            </a:pPr>
            <a:r>
              <a:rPr lang="en-US" sz="800" dirty="0"/>
              <a:t>Pinch Valve</a:t>
            </a:r>
          </a:p>
        </p:txBody>
      </p:sp>
      <p:sp>
        <p:nvSpPr>
          <p:cNvPr id="59" name="Text Box 95"/>
          <p:cNvSpPr txBox="1">
            <a:spLocks noChangeArrowheads="1"/>
          </p:cNvSpPr>
          <p:nvPr/>
        </p:nvSpPr>
        <p:spPr bwMode="auto">
          <a:xfrm>
            <a:off x="2819400" y="6199188"/>
            <a:ext cx="1447800" cy="244475"/>
          </a:xfrm>
          <a:prstGeom prst="rect">
            <a:avLst/>
          </a:prstGeom>
          <a:noFill/>
          <a:ln w="9525">
            <a:noFill/>
            <a:miter lim="800000"/>
            <a:headEnd/>
            <a:tailEnd/>
          </a:ln>
        </p:spPr>
        <p:txBody>
          <a:bodyPr>
            <a:spAutoFit/>
          </a:bodyPr>
          <a:lstStyle/>
          <a:p>
            <a:pPr>
              <a:spcBef>
                <a:spcPct val="50000"/>
              </a:spcBef>
            </a:pPr>
            <a:r>
              <a:rPr lang="en-US" sz="1000" dirty="0"/>
              <a:t>Raw Water Line</a:t>
            </a:r>
          </a:p>
        </p:txBody>
      </p:sp>
      <p:sp>
        <p:nvSpPr>
          <p:cNvPr id="60" name="TextBox 85"/>
          <p:cNvSpPr txBox="1">
            <a:spLocks noChangeArrowheads="1"/>
          </p:cNvSpPr>
          <p:nvPr/>
        </p:nvSpPr>
        <p:spPr bwMode="auto">
          <a:xfrm>
            <a:off x="2895600" y="5830888"/>
            <a:ext cx="990600" cy="215900"/>
          </a:xfrm>
          <a:prstGeom prst="rect">
            <a:avLst/>
          </a:prstGeom>
          <a:noFill/>
          <a:ln w="9525">
            <a:noFill/>
            <a:miter lim="800000"/>
            <a:headEnd/>
            <a:tailEnd/>
          </a:ln>
        </p:spPr>
        <p:txBody>
          <a:bodyPr>
            <a:spAutoFit/>
          </a:bodyPr>
          <a:lstStyle/>
          <a:p>
            <a:r>
              <a:rPr lang="en-US" sz="800" dirty="0"/>
              <a:t>Rapid Mix Tube</a:t>
            </a:r>
          </a:p>
        </p:txBody>
      </p:sp>
      <p:sp>
        <p:nvSpPr>
          <p:cNvPr id="61" name="AutoShape 64"/>
          <p:cNvSpPr>
            <a:spLocks noChangeArrowheads="1"/>
          </p:cNvSpPr>
          <p:nvPr/>
        </p:nvSpPr>
        <p:spPr bwMode="auto">
          <a:xfrm>
            <a:off x="6324600" y="4217988"/>
            <a:ext cx="304800" cy="1206500"/>
          </a:xfrm>
          <a:prstGeom prst="can">
            <a:avLst>
              <a:gd name="adj" fmla="val 25806"/>
            </a:avLst>
          </a:prstGeom>
          <a:solidFill>
            <a:srgbClr val="E1E46E"/>
          </a:solidFill>
          <a:ln w="9525">
            <a:solidFill>
              <a:schemeClr val="tx1"/>
            </a:solidFill>
            <a:round/>
            <a:headEnd/>
            <a:tailEnd/>
          </a:ln>
        </p:spPr>
        <p:txBody>
          <a:bodyPr wrap="none" anchor="ctr"/>
          <a:lstStyle/>
          <a:p>
            <a:endParaRPr lang="en-US"/>
          </a:p>
        </p:txBody>
      </p:sp>
      <p:sp>
        <p:nvSpPr>
          <p:cNvPr id="62" name="L-Shape 61"/>
          <p:cNvSpPr/>
          <p:nvPr/>
        </p:nvSpPr>
        <p:spPr>
          <a:xfrm>
            <a:off x="6477000" y="4294188"/>
            <a:ext cx="381000" cy="152400"/>
          </a:xfrm>
          <a:prstGeom prst="corner">
            <a:avLst/>
          </a:prstGeom>
          <a:noFill/>
          <a:ln>
            <a:solidFill>
              <a:schemeClr val="tx1"/>
            </a:solidFill>
          </a:ln>
        </p:spPr>
        <p:style>
          <a:lnRef idx="1">
            <a:schemeClr val="accent6"/>
          </a:lnRef>
          <a:fillRef idx="2">
            <a:schemeClr val="accent6"/>
          </a:fillRef>
          <a:effectRef idx="1">
            <a:schemeClr val="accent6"/>
          </a:effectRef>
          <a:fontRef idx="minor">
            <a:schemeClr val="dk1"/>
          </a:fontRef>
        </p:style>
        <p:txBody>
          <a:bodyPr anchor="ctr"/>
          <a:lstStyle/>
          <a:p>
            <a:pPr algn="ctr">
              <a:defRPr/>
            </a:pPr>
            <a:endParaRPr lang="en-US"/>
          </a:p>
        </p:txBody>
      </p:sp>
      <p:sp>
        <p:nvSpPr>
          <p:cNvPr id="63" name="TextBox 97"/>
          <p:cNvSpPr txBox="1">
            <a:spLocks noChangeArrowheads="1"/>
          </p:cNvSpPr>
          <p:nvPr/>
        </p:nvSpPr>
        <p:spPr bwMode="auto">
          <a:xfrm>
            <a:off x="2233612" y="5602288"/>
            <a:ext cx="357188" cy="215900"/>
          </a:xfrm>
          <a:prstGeom prst="rect">
            <a:avLst/>
          </a:prstGeom>
          <a:noFill/>
          <a:ln w="9525">
            <a:noFill/>
            <a:miter lim="800000"/>
            <a:headEnd/>
            <a:tailEnd/>
          </a:ln>
        </p:spPr>
        <p:txBody>
          <a:bodyPr wrap="none">
            <a:spAutoFit/>
          </a:bodyPr>
          <a:lstStyle/>
          <a:p>
            <a:r>
              <a:rPr lang="en-US" sz="800" dirty="0"/>
              <a:t>100</a:t>
            </a:r>
          </a:p>
        </p:txBody>
      </p:sp>
      <p:sp>
        <p:nvSpPr>
          <p:cNvPr id="64" name="TextBox 98"/>
          <p:cNvSpPr txBox="1">
            <a:spLocks noChangeArrowheads="1"/>
          </p:cNvSpPr>
          <p:nvPr/>
        </p:nvSpPr>
        <p:spPr bwMode="auto">
          <a:xfrm>
            <a:off x="4953000" y="5449888"/>
            <a:ext cx="687388" cy="215900"/>
          </a:xfrm>
          <a:prstGeom prst="rect">
            <a:avLst/>
          </a:prstGeom>
          <a:noFill/>
          <a:ln w="9525">
            <a:noFill/>
            <a:miter lim="800000"/>
            <a:headEnd/>
            <a:tailEnd/>
          </a:ln>
        </p:spPr>
        <p:txBody>
          <a:bodyPr wrap="none">
            <a:spAutoFit/>
          </a:bodyPr>
          <a:lstStyle/>
          <a:p>
            <a:r>
              <a:rPr lang="en-US" sz="800"/>
              <a:t>Flocculator</a:t>
            </a:r>
          </a:p>
        </p:txBody>
      </p:sp>
      <p:sp>
        <p:nvSpPr>
          <p:cNvPr id="65" name="TextBox 99"/>
          <p:cNvSpPr txBox="1">
            <a:spLocks noChangeArrowheads="1"/>
          </p:cNvSpPr>
          <p:nvPr/>
        </p:nvSpPr>
        <p:spPr bwMode="auto">
          <a:xfrm>
            <a:off x="6629400" y="5665788"/>
            <a:ext cx="912813" cy="215900"/>
          </a:xfrm>
          <a:prstGeom prst="rect">
            <a:avLst/>
          </a:prstGeom>
          <a:noFill/>
          <a:ln w="9525">
            <a:noFill/>
            <a:miter lim="800000"/>
            <a:headEnd/>
            <a:tailEnd/>
          </a:ln>
        </p:spPr>
        <p:txBody>
          <a:bodyPr wrap="none">
            <a:spAutoFit/>
          </a:bodyPr>
          <a:lstStyle/>
          <a:p>
            <a:r>
              <a:rPr lang="en-US" sz="800" dirty="0"/>
              <a:t>Settling Column</a:t>
            </a:r>
          </a:p>
        </p:txBody>
      </p:sp>
      <p:sp>
        <p:nvSpPr>
          <p:cNvPr id="66" name="TextBox 100"/>
          <p:cNvSpPr txBox="1">
            <a:spLocks noChangeArrowheads="1"/>
          </p:cNvSpPr>
          <p:nvPr/>
        </p:nvSpPr>
        <p:spPr bwMode="auto">
          <a:xfrm>
            <a:off x="6096000" y="4751388"/>
            <a:ext cx="752475" cy="215900"/>
          </a:xfrm>
          <a:prstGeom prst="rect">
            <a:avLst/>
          </a:prstGeom>
          <a:noFill/>
          <a:ln w="9525">
            <a:noFill/>
            <a:miter lim="800000"/>
            <a:headEnd/>
            <a:tailEnd/>
          </a:ln>
        </p:spPr>
        <p:txBody>
          <a:bodyPr wrap="none">
            <a:spAutoFit/>
          </a:bodyPr>
          <a:lstStyle/>
          <a:p>
            <a:r>
              <a:rPr lang="en-US" sz="800" dirty="0"/>
              <a:t>Floc Blanket</a:t>
            </a:r>
          </a:p>
        </p:txBody>
      </p:sp>
      <p:sp>
        <p:nvSpPr>
          <p:cNvPr id="67" name="TextBox 101"/>
          <p:cNvSpPr txBox="1">
            <a:spLocks noChangeArrowheads="1"/>
          </p:cNvSpPr>
          <p:nvPr/>
        </p:nvSpPr>
        <p:spPr bwMode="auto">
          <a:xfrm>
            <a:off x="533400" y="6337300"/>
            <a:ext cx="950913" cy="215900"/>
          </a:xfrm>
          <a:prstGeom prst="rect">
            <a:avLst/>
          </a:prstGeom>
          <a:noFill/>
          <a:ln w="9525">
            <a:noFill/>
            <a:miter lim="800000"/>
            <a:headEnd/>
            <a:tailEnd/>
          </a:ln>
        </p:spPr>
        <p:txBody>
          <a:bodyPr wrap="none">
            <a:spAutoFit/>
          </a:bodyPr>
          <a:lstStyle/>
          <a:p>
            <a:r>
              <a:rPr lang="en-US" sz="800"/>
              <a:t>Raw Water Tank</a:t>
            </a:r>
          </a:p>
        </p:txBody>
      </p:sp>
      <p:sp>
        <p:nvSpPr>
          <p:cNvPr id="68" name="Oval 56"/>
          <p:cNvSpPr>
            <a:spLocks noChangeArrowheads="1"/>
          </p:cNvSpPr>
          <p:nvPr/>
        </p:nvSpPr>
        <p:spPr bwMode="auto">
          <a:xfrm>
            <a:off x="3810000" y="5665788"/>
            <a:ext cx="228600" cy="152400"/>
          </a:xfrm>
          <a:prstGeom prst="ellipse">
            <a:avLst/>
          </a:prstGeom>
          <a:solidFill>
            <a:schemeClr val="bg1"/>
          </a:solidFill>
          <a:ln w="9525">
            <a:solidFill>
              <a:schemeClr val="tx1"/>
            </a:solidFill>
            <a:round/>
            <a:headEnd/>
            <a:tailEnd/>
          </a:ln>
        </p:spPr>
        <p:txBody>
          <a:bodyPr wrap="none" anchor="ctr"/>
          <a:lstStyle/>
          <a:p>
            <a:endParaRPr lang="en-US"/>
          </a:p>
        </p:txBody>
      </p:sp>
      <p:sp>
        <p:nvSpPr>
          <p:cNvPr id="69" name="Oval 45"/>
          <p:cNvSpPr>
            <a:spLocks noChangeArrowheads="1"/>
          </p:cNvSpPr>
          <p:nvPr/>
        </p:nvSpPr>
        <p:spPr bwMode="auto">
          <a:xfrm>
            <a:off x="1676400" y="5665788"/>
            <a:ext cx="228600" cy="152400"/>
          </a:xfrm>
          <a:prstGeom prst="ellipse">
            <a:avLst/>
          </a:prstGeom>
          <a:solidFill>
            <a:schemeClr val="bg1"/>
          </a:solidFill>
          <a:ln w="9525">
            <a:solidFill>
              <a:schemeClr val="tx1"/>
            </a:solidFill>
            <a:round/>
            <a:headEnd/>
            <a:tailEnd/>
          </a:ln>
        </p:spPr>
        <p:txBody>
          <a:bodyPr wrap="none" anchor="ctr"/>
          <a:lstStyle/>
          <a:p>
            <a:endParaRPr lang="en-US"/>
          </a:p>
        </p:txBody>
      </p:sp>
      <p:sp>
        <p:nvSpPr>
          <p:cNvPr id="70" name="Oval 37"/>
          <p:cNvSpPr>
            <a:spLocks noChangeArrowheads="1"/>
          </p:cNvSpPr>
          <p:nvPr/>
        </p:nvSpPr>
        <p:spPr bwMode="auto">
          <a:xfrm>
            <a:off x="3124200" y="5056188"/>
            <a:ext cx="228600" cy="152400"/>
          </a:xfrm>
          <a:prstGeom prst="ellipse">
            <a:avLst/>
          </a:prstGeom>
          <a:solidFill>
            <a:schemeClr val="bg1"/>
          </a:solidFill>
          <a:ln w="9525">
            <a:solidFill>
              <a:schemeClr val="tx1"/>
            </a:solidFill>
            <a:round/>
            <a:headEnd/>
            <a:tailEnd/>
          </a:ln>
        </p:spPr>
        <p:txBody>
          <a:bodyPr wrap="none" anchor="ctr"/>
          <a:lstStyle/>
          <a:p>
            <a:endParaRPr lang="en-US"/>
          </a:p>
        </p:txBody>
      </p:sp>
      <p:sp>
        <p:nvSpPr>
          <p:cNvPr id="71" name="Oval 62"/>
          <p:cNvSpPr>
            <a:spLocks noChangeArrowheads="1"/>
          </p:cNvSpPr>
          <p:nvPr/>
        </p:nvSpPr>
        <p:spPr bwMode="auto">
          <a:xfrm>
            <a:off x="5638800" y="4294188"/>
            <a:ext cx="228600" cy="152400"/>
          </a:xfrm>
          <a:prstGeom prst="ellipse">
            <a:avLst/>
          </a:prstGeom>
          <a:solidFill>
            <a:schemeClr val="bg1"/>
          </a:solidFill>
          <a:ln w="9525">
            <a:solidFill>
              <a:schemeClr val="tx1"/>
            </a:solidFill>
            <a:round/>
            <a:headEnd/>
            <a:tailEnd/>
          </a:ln>
        </p:spPr>
        <p:txBody>
          <a:bodyPr wrap="none" anchor="ctr"/>
          <a:lstStyle/>
          <a:p>
            <a:endParaRPr lang="en-US"/>
          </a:p>
        </p:txBody>
      </p:sp>
      <p:sp>
        <p:nvSpPr>
          <p:cNvPr id="72" name="Oval 60"/>
          <p:cNvSpPr>
            <a:spLocks noChangeArrowheads="1"/>
          </p:cNvSpPr>
          <p:nvPr/>
        </p:nvSpPr>
        <p:spPr bwMode="auto">
          <a:xfrm>
            <a:off x="8001000" y="4522788"/>
            <a:ext cx="228600" cy="152400"/>
          </a:xfrm>
          <a:prstGeom prst="ellipse">
            <a:avLst/>
          </a:prstGeom>
          <a:solidFill>
            <a:schemeClr val="bg1"/>
          </a:solidFill>
          <a:ln w="9525">
            <a:solidFill>
              <a:schemeClr val="tx1"/>
            </a:solidFill>
            <a:round/>
            <a:headEnd/>
            <a:tailEnd/>
          </a:ln>
        </p:spPr>
        <p:txBody>
          <a:bodyPr wrap="none" anchor="ctr"/>
          <a:lstStyle/>
          <a:p>
            <a:endParaRPr lang="en-US"/>
          </a:p>
        </p:txBody>
      </p:sp>
      <p:grpSp>
        <p:nvGrpSpPr>
          <p:cNvPr id="4" name="Group 96"/>
          <p:cNvGrpSpPr>
            <a:grpSpLocks/>
          </p:cNvGrpSpPr>
          <p:nvPr/>
        </p:nvGrpSpPr>
        <p:grpSpPr bwMode="auto">
          <a:xfrm>
            <a:off x="3124200" y="5589588"/>
            <a:ext cx="304800" cy="228600"/>
            <a:chOff x="1488" y="1968"/>
            <a:chExt cx="240" cy="144"/>
          </a:xfrm>
        </p:grpSpPr>
        <p:sp>
          <p:nvSpPr>
            <p:cNvPr id="80" name="Rectangle 9"/>
            <p:cNvSpPr>
              <a:spLocks noChangeArrowheads="1"/>
            </p:cNvSpPr>
            <p:nvPr/>
          </p:nvSpPr>
          <p:spPr bwMode="auto">
            <a:xfrm>
              <a:off x="1488" y="1968"/>
              <a:ext cx="240" cy="144"/>
            </a:xfrm>
            <a:prstGeom prst="rect">
              <a:avLst/>
            </a:prstGeom>
            <a:solidFill>
              <a:srgbClr val="996633"/>
            </a:solidFill>
            <a:ln w="9525">
              <a:solidFill>
                <a:schemeClr val="tx1"/>
              </a:solidFill>
              <a:miter lim="800000"/>
              <a:headEnd/>
              <a:tailEnd/>
            </a:ln>
          </p:spPr>
          <p:txBody>
            <a:bodyPr wrap="none" anchor="ctr"/>
            <a:lstStyle/>
            <a:p>
              <a:endParaRPr lang="en-US"/>
            </a:p>
          </p:txBody>
        </p:sp>
        <p:sp>
          <p:nvSpPr>
            <p:cNvPr id="81" name="Rectangle 20"/>
            <p:cNvSpPr>
              <a:spLocks noChangeArrowheads="1"/>
            </p:cNvSpPr>
            <p:nvPr/>
          </p:nvSpPr>
          <p:spPr bwMode="auto">
            <a:xfrm flipH="1">
              <a:off x="1488" y="1968"/>
              <a:ext cx="48" cy="144"/>
            </a:xfrm>
            <a:prstGeom prst="rect">
              <a:avLst/>
            </a:prstGeom>
            <a:solidFill>
              <a:schemeClr val="tx2"/>
            </a:solidFill>
            <a:ln w="9525">
              <a:solidFill>
                <a:srgbClr val="FFFF00"/>
              </a:solidFill>
              <a:miter lim="800000"/>
              <a:headEnd/>
              <a:tailEnd/>
            </a:ln>
          </p:spPr>
          <p:txBody>
            <a:bodyPr wrap="none" anchor="ctr"/>
            <a:lstStyle/>
            <a:p>
              <a:endParaRPr lang="en-US"/>
            </a:p>
          </p:txBody>
        </p:sp>
        <p:sp>
          <p:nvSpPr>
            <p:cNvPr id="82" name="Rectangle 22"/>
            <p:cNvSpPr>
              <a:spLocks noChangeArrowheads="1"/>
            </p:cNvSpPr>
            <p:nvPr/>
          </p:nvSpPr>
          <p:spPr bwMode="auto">
            <a:xfrm flipH="1">
              <a:off x="1536" y="1968"/>
              <a:ext cx="48" cy="144"/>
            </a:xfrm>
            <a:prstGeom prst="rect">
              <a:avLst/>
            </a:prstGeom>
            <a:solidFill>
              <a:schemeClr val="tx1"/>
            </a:solidFill>
            <a:ln w="9525">
              <a:solidFill>
                <a:srgbClr val="FFFF00"/>
              </a:solidFill>
              <a:miter lim="800000"/>
              <a:headEnd/>
              <a:tailEnd/>
            </a:ln>
          </p:spPr>
          <p:txBody>
            <a:bodyPr wrap="none" anchor="ctr"/>
            <a:lstStyle/>
            <a:p>
              <a:endParaRPr lang="en-US"/>
            </a:p>
          </p:txBody>
        </p:sp>
        <p:sp>
          <p:nvSpPr>
            <p:cNvPr id="83" name="Rectangle 23"/>
            <p:cNvSpPr>
              <a:spLocks noChangeArrowheads="1"/>
            </p:cNvSpPr>
            <p:nvPr/>
          </p:nvSpPr>
          <p:spPr bwMode="auto">
            <a:xfrm flipH="1">
              <a:off x="1680" y="1968"/>
              <a:ext cx="48" cy="144"/>
            </a:xfrm>
            <a:prstGeom prst="rect">
              <a:avLst/>
            </a:prstGeom>
            <a:solidFill>
              <a:schemeClr val="tx2"/>
            </a:solidFill>
            <a:ln w="9525">
              <a:solidFill>
                <a:srgbClr val="FFFF00"/>
              </a:solidFill>
              <a:miter lim="800000"/>
              <a:headEnd/>
              <a:tailEnd/>
            </a:ln>
          </p:spPr>
          <p:txBody>
            <a:bodyPr wrap="none" anchor="ctr"/>
            <a:lstStyle/>
            <a:p>
              <a:endParaRPr lang="en-US"/>
            </a:p>
          </p:txBody>
        </p:sp>
        <p:sp>
          <p:nvSpPr>
            <p:cNvPr id="84" name="Rectangle 25"/>
            <p:cNvSpPr>
              <a:spLocks noChangeArrowheads="1"/>
            </p:cNvSpPr>
            <p:nvPr/>
          </p:nvSpPr>
          <p:spPr bwMode="auto">
            <a:xfrm flipH="1">
              <a:off x="1584" y="1968"/>
              <a:ext cx="48" cy="144"/>
            </a:xfrm>
            <a:prstGeom prst="rect">
              <a:avLst/>
            </a:prstGeom>
            <a:solidFill>
              <a:schemeClr val="tx2"/>
            </a:solidFill>
            <a:ln w="9525">
              <a:solidFill>
                <a:srgbClr val="FFFF00"/>
              </a:solidFill>
              <a:miter lim="800000"/>
              <a:headEnd/>
              <a:tailEnd/>
            </a:ln>
          </p:spPr>
          <p:txBody>
            <a:bodyPr wrap="none" anchor="ctr"/>
            <a:lstStyle/>
            <a:p>
              <a:endParaRPr lang="en-US"/>
            </a:p>
          </p:txBody>
        </p:sp>
        <p:sp>
          <p:nvSpPr>
            <p:cNvPr id="85" name="Rectangle 26"/>
            <p:cNvSpPr>
              <a:spLocks noChangeArrowheads="1"/>
            </p:cNvSpPr>
            <p:nvPr/>
          </p:nvSpPr>
          <p:spPr bwMode="auto">
            <a:xfrm flipH="1">
              <a:off x="1632" y="1968"/>
              <a:ext cx="48" cy="144"/>
            </a:xfrm>
            <a:prstGeom prst="rect">
              <a:avLst/>
            </a:prstGeom>
            <a:solidFill>
              <a:schemeClr val="tx2"/>
            </a:solidFill>
            <a:ln w="9525">
              <a:solidFill>
                <a:srgbClr val="FFFF00"/>
              </a:solidFill>
              <a:miter lim="800000"/>
              <a:headEnd/>
              <a:tailEnd/>
            </a:ln>
          </p:spPr>
          <p:txBody>
            <a:bodyPr wrap="none" anchor="ctr"/>
            <a:lstStyle/>
            <a:p>
              <a:endParaRPr lang="en-US"/>
            </a:p>
          </p:txBody>
        </p:sp>
      </p:grpSp>
      <p:sp>
        <p:nvSpPr>
          <p:cNvPr id="87" name="TextBox 178"/>
          <p:cNvSpPr txBox="1">
            <a:spLocks noChangeArrowheads="1"/>
          </p:cNvSpPr>
          <p:nvPr/>
        </p:nvSpPr>
        <p:spPr bwMode="auto">
          <a:xfrm>
            <a:off x="2819400" y="3303588"/>
            <a:ext cx="838200" cy="215900"/>
          </a:xfrm>
          <a:prstGeom prst="rect">
            <a:avLst/>
          </a:prstGeom>
          <a:noFill/>
          <a:ln w="9525">
            <a:noFill/>
            <a:miter lim="800000"/>
            <a:headEnd/>
            <a:tailEnd/>
          </a:ln>
        </p:spPr>
        <p:txBody>
          <a:bodyPr>
            <a:spAutoFit/>
          </a:bodyPr>
          <a:lstStyle/>
          <a:p>
            <a:pPr algn="ctr"/>
            <a:r>
              <a:rPr lang="en-US" sz="800"/>
              <a:t>Alum Stock</a:t>
            </a:r>
          </a:p>
        </p:txBody>
      </p:sp>
      <p:sp>
        <p:nvSpPr>
          <p:cNvPr id="88" name="AutoShape 64"/>
          <p:cNvSpPr>
            <a:spLocks noChangeArrowheads="1"/>
          </p:cNvSpPr>
          <p:nvPr/>
        </p:nvSpPr>
        <p:spPr bwMode="auto">
          <a:xfrm>
            <a:off x="6324600" y="5589588"/>
            <a:ext cx="304800" cy="304800"/>
          </a:xfrm>
          <a:prstGeom prst="can">
            <a:avLst>
              <a:gd name="adj" fmla="val 25806"/>
            </a:avLst>
          </a:prstGeom>
          <a:solidFill>
            <a:srgbClr val="FFFFC5"/>
          </a:solidFill>
          <a:ln w="9525">
            <a:solidFill>
              <a:schemeClr val="tx1"/>
            </a:solidFill>
            <a:round/>
            <a:headEnd/>
            <a:tailEnd/>
          </a:ln>
        </p:spPr>
        <p:txBody>
          <a:bodyPr wrap="none" anchor="ctr"/>
          <a:lstStyle/>
          <a:p>
            <a:endParaRPr lang="en-US"/>
          </a:p>
        </p:txBody>
      </p:sp>
      <p:sp>
        <p:nvSpPr>
          <p:cNvPr id="89" name="Trapezoid 88"/>
          <p:cNvSpPr/>
          <p:nvPr/>
        </p:nvSpPr>
        <p:spPr>
          <a:xfrm rot="10800000">
            <a:off x="6324600" y="5437188"/>
            <a:ext cx="304800" cy="228600"/>
          </a:xfrm>
          <a:prstGeom prst="trapezoid">
            <a:avLst/>
          </a:prstGeom>
          <a:solidFill>
            <a:srgbClr val="FF0000"/>
          </a:solidFill>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0" name="AutoShape 64"/>
          <p:cNvSpPr>
            <a:spLocks noChangeArrowheads="1"/>
          </p:cNvSpPr>
          <p:nvPr/>
        </p:nvSpPr>
        <p:spPr bwMode="auto">
          <a:xfrm>
            <a:off x="6324600" y="5360988"/>
            <a:ext cx="304800" cy="76200"/>
          </a:xfrm>
          <a:prstGeom prst="can">
            <a:avLst>
              <a:gd name="adj" fmla="val 25806"/>
            </a:avLst>
          </a:prstGeom>
          <a:solidFill>
            <a:schemeClr val="tx1">
              <a:lumMod val="75000"/>
              <a:lumOff val="25000"/>
            </a:schemeClr>
          </a:solidFill>
          <a:ln w="9525">
            <a:solidFill>
              <a:schemeClr val="tx1"/>
            </a:solidFill>
            <a:round/>
            <a:headEnd/>
            <a:tailEnd/>
          </a:ln>
          <a:effectLst/>
        </p:spPr>
        <p:txBody>
          <a:bodyPr wrap="none" anchor="ctr"/>
          <a:lstStyle/>
          <a:p>
            <a:pPr>
              <a:defRPr/>
            </a:pPr>
            <a:endParaRPr lang="en-US"/>
          </a:p>
        </p:txBody>
      </p:sp>
      <p:sp>
        <p:nvSpPr>
          <p:cNvPr id="93" name="Rectangle 92"/>
          <p:cNvSpPr/>
          <p:nvPr/>
        </p:nvSpPr>
        <p:spPr>
          <a:xfrm>
            <a:off x="7924800" y="3760788"/>
            <a:ext cx="279400" cy="342900"/>
          </a:xfrm>
          <a:prstGeom prst="rect">
            <a:avLst/>
          </a:prstGeom>
          <a:solidFill>
            <a:schemeClr val="bg1">
              <a:lumMod val="95000"/>
            </a:schemeClr>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Rectangle 94"/>
          <p:cNvSpPr/>
          <p:nvPr/>
        </p:nvSpPr>
        <p:spPr>
          <a:xfrm>
            <a:off x="7924800" y="3836988"/>
            <a:ext cx="279400" cy="2667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Rectangle 61"/>
          <p:cNvSpPr>
            <a:spLocks noChangeArrowheads="1"/>
          </p:cNvSpPr>
          <p:nvPr/>
        </p:nvSpPr>
        <p:spPr bwMode="auto">
          <a:xfrm>
            <a:off x="7162800" y="3760788"/>
            <a:ext cx="381000" cy="304800"/>
          </a:xfrm>
          <a:prstGeom prst="rect">
            <a:avLst/>
          </a:prstGeom>
          <a:solidFill>
            <a:srgbClr val="FFFFC5"/>
          </a:solidFill>
          <a:ln w="9525">
            <a:solidFill>
              <a:schemeClr val="tx1"/>
            </a:solidFill>
            <a:miter lim="800000"/>
            <a:headEnd/>
            <a:tailEnd/>
          </a:ln>
        </p:spPr>
        <p:txBody>
          <a:bodyPr wrap="none" anchor="ctr"/>
          <a:lstStyle/>
          <a:p>
            <a:endParaRPr lang="en-US"/>
          </a:p>
        </p:txBody>
      </p:sp>
      <p:sp>
        <p:nvSpPr>
          <p:cNvPr id="97" name="Oval 62"/>
          <p:cNvSpPr>
            <a:spLocks noChangeArrowheads="1"/>
          </p:cNvSpPr>
          <p:nvPr/>
        </p:nvSpPr>
        <p:spPr bwMode="auto">
          <a:xfrm>
            <a:off x="7239000" y="3836988"/>
            <a:ext cx="228600" cy="152400"/>
          </a:xfrm>
          <a:prstGeom prst="ellipse">
            <a:avLst/>
          </a:prstGeom>
          <a:solidFill>
            <a:schemeClr val="bg1"/>
          </a:solidFill>
          <a:ln w="9525">
            <a:solidFill>
              <a:schemeClr val="tx1"/>
            </a:solidFill>
            <a:round/>
            <a:headEnd/>
            <a:tailEnd/>
          </a:ln>
        </p:spPr>
        <p:txBody>
          <a:bodyPr wrap="none" anchor="ctr"/>
          <a:lstStyle/>
          <a:p>
            <a:endParaRPr lang="en-US"/>
          </a:p>
        </p:txBody>
      </p:sp>
      <p:sp>
        <p:nvSpPr>
          <p:cNvPr id="98" name="Rectangle 97"/>
          <p:cNvSpPr/>
          <p:nvPr/>
        </p:nvSpPr>
        <p:spPr>
          <a:xfrm>
            <a:off x="7772400" y="3532188"/>
            <a:ext cx="579005" cy="215444"/>
          </a:xfrm>
          <a:prstGeom prst="rect">
            <a:avLst/>
          </a:prstGeom>
        </p:spPr>
        <p:txBody>
          <a:bodyPr wrap="none">
            <a:spAutoFit/>
          </a:bodyPr>
          <a:lstStyle/>
          <a:p>
            <a:r>
              <a:rPr lang="en-US" sz="800" dirty="0" smtClean="0"/>
              <a:t>Reservoir</a:t>
            </a:r>
            <a:endParaRPr lang="en-US" sz="800" dirty="0"/>
          </a:p>
        </p:txBody>
      </p:sp>
      <p:cxnSp>
        <p:nvCxnSpPr>
          <p:cNvPr id="103" name="Straight Arrow Connector 102"/>
          <p:cNvCxnSpPr/>
          <p:nvPr/>
        </p:nvCxnSpPr>
        <p:spPr>
          <a:xfrm>
            <a:off x="6858000" y="3913188"/>
            <a:ext cx="3048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7" name="Straight Arrow Connector 106"/>
          <p:cNvCxnSpPr/>
          <p:nvPr/>
        </p:nvCxnSpPr>
        <p:spPr>
          <a:xfrm rot="10800000">
            <a:off x="1371600" y="5513388"/>
            <a:ext cx="8382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2" name="Straight Arrow Connector 111"/>
          <p:cNvCxnSpPr>
            <a:endCxn id="32" idx="1"/>
          </p:cNvCxnSpPr>
          <p:nvPr/>
        </p:nvCxnSpPr>
        <p:spPr>
          <a:xfrm>
            <a:off x="1371600" y="5741988"/>
            <a:ext cx="2286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6" name="Straight Arrow Connector 115"/>
          <p:cNvCxnSpPr/>
          <p:nvPr/>
        </p:nvCxnSpPr>
        <p:spPr>
          <a:xfrm rot="5400000">
            <a:off x="3124993" y="4826795"/>
            <a:ext cx="304006" cy="793"/>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7" name="Straight Arrow Connector 116"/>
          <p:cNvCxnSpPr/>
          <p:nvPr/>
        </p:nvCxnSpPr>
        <p:spPr>
          <a:xfrm>
            <a:off x="3429000" y="5741988"/>
            <a:ext cx="3048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3" name="Straight Arrow Connector 122"/>
          <p:cNvCxnSpPr/>
          <p:nvPr/>
        </p:nvCxnSpPr>
        <p:spPr>
          <a:xfrm rot="5400000">
            <a:off x="3124993" y="5436395"/>
            <a:ext cx="304006" cy="793"/>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6" name="Straight Arrow Connector 125"/>
          <p:cNvCxnSpPr/>
          <p:nvPr/>
        </p:nvCxnSpPr>
        <p:spPr>
          <a:xfrm>
            <a:off x="4114800" y="5741988"/>
            <a:ext cx="3048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8" name="Straight Arrow Connector 127"/>
          <p:cNvCxnSpPr/>
          <p:nvPr/>
        </p:nvCxnSpPr>
        <p:spPr>
          <a:xfrm>
            <a:off x="2590800" y="5715000"/>
            <a:ext cx="4572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9" name="Straight Arrow Connector 128"/>
          <p:cNvCxnSpPr/>
          <p:nvPr/>
        </p:nvCxnSpPr>
        <p:spPr>
          <a:xfrm>
            <a:off x="6019800" y="5741988"/>
            <a:ext cx="3048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2" name="Straight Arrow Connector 131"/>
          <p:cNvCxnSpPr/>
          <p:nvPr/>
        </p:nvCxnSpPr>
        <p:spPr>
          <a:xfrm rot="5400000">
            <a:off x="7887097" y="4255692"/>
            <a:ext cx="381001" cy="79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5" name="Straight Arrow Connector 134"/>
          <p:cNvCxnSpPr/>
          <p:nvPr/>
        </p:nvCxnSpPr>
        <p:spPr>
          <a:xfrm rot="5400000">
            <a:off x="7887096" y="4941492"/>
            <a:ext cx="381001" cy="79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7" name="Straight Arrow Connector 136"/>
          <p:cNvCxnSpPr/>
          <p:nvPr/>
        </p:nvCxnSpPr>
        <p:spPr>
          <a:xfrm>
            <a:off x="7543800" y="3913188"/>
            <a:ext cx="3048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39" name="Line 87"/>
          <p:cNvSpPr>
            <a:spLocks noChangeShapeType="1"/>
          </p:cNvSpPr>
          <p:nvPr/>
        </p:nvSpPr>
        <p:spPr bwMode="auto">
          <a:xfrm flipH="1">
            <a:off x="5105400" y="4370388"/>
            <a:ext cx="457200" cy="0"/>
          </a:xfrm>
          <a:prstGeom prst="line">
            <a:avLst/>
          </a:prstGeom>
          <a:noFill/>
          <a:ln w="9525">
            <a:solidFill>
              <a:schemeClr val="tx1"/>
            </a:solidFill>
            <a:round/>
            <a:headEnd/>
            <a:tailEnd type="triangle" w="med" len="med"/>
          </a:ln>
        </p:spPr>
        <p:txBody>
          <a:bodyPr/>
          <a:lstStyle/>
          <a:p>
            <a:endParaRPr lang="en-US"/>
          </a:p>
        </p:txBody>
      </p:sp>
      <p:sp>
        <p:nvSpPr>
          <p:cNvPr id="140" name="Line 87"/>
          <p:cNvSpPr>
            <a:spLocks noChangeShapeType="1"/>
          </p:cNvSpPr>
          <p:nvPr/>
        </p:nvSpPr>
        <p:spPr bwMode="auto">
          <a:xfrm flipH="1">
            <a:off x="5943600" y="4370388"/>
            <a:ext cx="381000" cy="0"/>
          </a:xfrm>
          <a:prstGeom prst="line">
            <a:avLst/>
          </a:prstGeom>
          <a:noFill/>
          <a:ln w="9525">
            <a:solidFill>
              <a:schemeClr val="tx1"/>
            </a:solidFill>
            <a:round/>
            <a:headEnd/>
            <a:tailEnd type="triangle" w="med" len="med"/>
          </a:ln>
        </p:spPr>
        <p:txBody>
          <a:bodyPr/>
          <a:lstStyle/>
          <a:p>
            <a:endParaRPr lang="en-US"/>
          </a:p>
        </p:txBody>
      </p:sp>
      <p:sp>
        <p:nvSpPr>
          <p:cNvPr id="141" name="TextBox 99"/>
          <p:cNvSpPr txBox="1">
            <a:spLocks noChangeArrowheads="1"/>
          </p:cNvSpPr>
          <p:nvPr/>
        </p:nvSpPr>
        <p:spPr bwMode="auto">
          <a:xfrm>
            <a:off x="4876800" y="4675188"/>
            <a:ext cx="1045479" cy="215444"/>
          </a:xfrm>
          <a:prstGeom prst="rect">
            <a:avLst/>
          </a:prstGeom>
          <a:noFill/>
          <a:ln w="9525">
            <a:noFill/>
            <a:miter lim="800000"/>
            <a:headEnd/>
            <a:tailEnd/>
          </a:ln>
        </p:spPr>
        <p:txBody>
          <a:bodyPr wrap="none">
            <a:spAutoFit/>
          </a:bodyPr>
          <a:lstStyle/>
          <a:p>
            <a:r>
              <a:rPr lang="en-US" sz="800" dirty="0" smtClean="0"/>
              <a:t>Floc Blanket Effluent</a:t>
            </a:r>
            <a:endParaRPr lang="en-US" sz="800" dirty="0"/>
          </a:p>
        </p:txBody>
      </p:sp>
      <p:sp>
        <p:nvSpPr>
          <p:cNvPr id="142" name="TextBox 99"/>
          <p:cNvSpPr txBox="1">
            <a:spLocks noChangeArrowheads="1"/>
          </p:cNvSpPr>
          <p:nvPr/>
        </p:nvSpPr>
        <p:spPr bwMode="auto">
          <a:xfrm>
            <a:off x="6858000" y="4114800"/>
            <a:ext cx="1047082" cy="215444"/>
          </a:xfrm>
          <a:prstGeom prst="rect">
            <a:avLst/>
          </a:prstGeom>
          <a:noFill/>
          <a:ln w="9525">
            <a:noFill/>
            <a:miter lim="800000"/>
            <a:headEnd/>
            <a:tailEnd/>
          </a:ln>
        </p:spPr>
        <p:txBody>
          <a:bodyPr wrap="none">
            <a:spAutoFit/>
          </a:bodyPr>
          <a:lstStyle/>
          <a:p>
            <a:r>
              <a:rPr lang="en-US" sz="800" dirty="0" smtClean="0"/>
              <a:t>Tube Settler Effluent</a:t>
            </a:r>
            <a:endParaRPr lang="en-US" sz="800" dirty="0"/>
          </a:p>
        </p:txBody>
      </p:sp>
      <p:sp>
        <p:nvSpPr>
          <p:cNvPr id="143" name="Text Box 94"/>
          <p:cNvSpPr txBox="1">
            <a:spLocks noChangeArrowheads="1"/>
          </p:cNvSpPr>
          <p:nvPr/>
        </p:nvSpPr>
        <p:spPr bwMode="auto">
          <a:xfrm>
            <a:off x="1447800" y="5208588"/>
            <a:ext cx="1143000" cy="215444"/>
          </a:xfrm>
          <a:prstGeom prst="rect">
            <a:avLst/>
          </a:prstGeom>
          <a:noFill/>
          <a:ln w="9525">
            <a:noFill/>
            <a:miter lim="800000"/>
            <a:headEnd/>
            <a:tailEnd/>
          </a:ln>
        </p:spPr>
        <p:txBody>
          <a:bodyPr wrap="square">
            <a:spAutoFit/>
          </a:bodyPr>
          <a:lstStyle/>
          <a:p>
            <a:pPr>
              <a:spcBef>
                <a:spcPct val="50000"/>
              </a:spcBef>
            </a:pPr>
            <a:r>
              <a:rPr lang="en-US" sz="800" dirty="0" smtClean="0"/>
              <a:t>Raw Water Turbidity</a:t>
            </a:r>
            <a:endParaRPr lang="en-US" sz="800" dirty="0"/>
          </a:p>
        </p:txBody>
      </p:sp>
      <p:pic>
        <p:nvPicPr>
          <p:cNvPr id="15362" name="Picture 2"/>
          <p:cNvPicPr>
            <a:picLocks noChangeAspect="1" noChangeArrowheads="1"/>
          </p:cNvPicPr>
          <p:nvPr/>
        </p:nvPicPr>
        <p:blipFill>
          <a:blip r:embed="rId2" cstate="print"/>
          <a:srcRect/>
          <a:stretch>
            <a:fillRect/>
          </a:stretch>
        </p:blipFill>
        <p:spPr bwMode="auto">
          <a:xfrm>
            <a:off x="4648200" y="279618"/>
            <a:ext cx="3581400" cy="2692182"/>
          </a:xfrm>
          <a:prstGeom prst="rect">
            <a:avLst/>
          </a:prstGeom>
          <a:noFill/>
          <a:ln w="9525">
            <a:noFill/>
            <a:miter lim="800000"/>
            <a:headEnd/>
            <a:tailEnd/>
          </a:ln>
        </p:spPr>
      </p:pic>
      <p:sp>
        <p:nvSpPr>
          <p:cNvPr id="102" name="Rectangle 101"/>
          <p:cNvSpPr/>
          <p:nvPr/>
        </p:nvSpPr>
        <p:spPr>
          <a:xfrm>
            <a:off x="304800" y="1161871"/>
            <a:ext cx="3962400" cy="1200329"/>
          </a:xfrm>
          <a:prstGeom prst="rect">
            <a:avLst/>
          </a:prstGeom>
        </p:spPr>
        <p:txBody>
          <a:bodyPr wrap="square">
            <a:spAutoFit/>
          </a:bodyPr>
          <a:lstStyle/>
          <a:p>
            <a:r>
              <a:rPr lang="en-US" dirty="0" smtClean="0"/>
              <a:t>Characteristics</a:t>
            </a:r>
          </a:p>
          <a:p>
            <a:pPr lvl="1"/>
            <a:r>
              <a:rPr lang="en-US" dirty="0" smtClean="0"/>
              <a:t>100 NTU water influent</a:t>
            </a:r>
          </a:p>
          <a:p>
            <a:pPr lvl="1"/>
            <a:r>
              <a:rPr lang="en-US" dirty="0" smtClean="0"/>
              <a:t>100 m/day column </a:t>
            </a:r>
            <a:r>
              <a:rPr lang="en-US" dirty="0" err="1" smtClean="0"/>
              <a:t>upflow</a:t>
            </a:r>
            <a:r>
              <a:rPr lang="en-US" dirty="0" smtClean="0"/>
              <a:t> velocity</a:t>
            </a:r>
          </a:p>
          <a:p>
            <a:pPr lvl="1"/>
            <a:r>
              <a:rPr lang="en-US" dirty="0" smtClean="0"/>
              <a:t>Alum dosage – 45 mg/L</a:t>
            </a:r>
          </a:p>
        </p:txBody>
      </p:sp>
      <p:cxnSp>
        <p:nvCxnSpPr>
          <p:cNvPr id="106" name="Straight Arrow Connector 105"/>
          <p:cNvCxnSpPr/>
          <p:nvPr/>
        </p:nvCxnSpPr>
        <p:spPr>
          <a:xfrm>
            <a:off x="1981200" y="5789612"/>
            <a:ext cx="2286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08" name="Oval 107"/>
          <p:cNvSpPr/>
          <p:nvPr/>
        </p:nvSpPr>
        <p:spPr>
          <a:xfrm>
            <a:off x="7696200" y="3429000"/>
            <a:ext cx="685800" cy="8382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65"/>
          <p:cNvSpPr>
            <a:spLocks noChangeArrowheads="1"/>
          </p:cNvSpPr>
          <p:nvPr/>
        </p:nvSpPr>
        <p:spPr bwMode="auto">
          <a:xfrm rot="19193946">
            <a:off x="6353799" y="3948293"/>
            <a:ext cx="457200" cy="76200"/>
          </a:xfrm>
          <a:prstGeom prst="rect">
            <a:avLst/>
          </a:prstGeom>
          <a:noFill/>
          <a:ln w="9525">
            <a:solidFill>
              <a:schemeClr val="tx1"/>
            </a:solidFill>
            <a:miter lim="800000"/>
            <a:headEnd/>
            <a:tailEnd/>
          </a:ln>
        </p:spPr>
        <p:txBody>
          <a:bodyPr wrap="none" anchor="ctr"/>
          <a:lstStyle/>
          <a:p>
            <a:endParaRPr lang="en-US"/>
          </a:p>
        </p:txBody>
      </p:sp>
      <p:sp>
        <p:nvSpPr>
          <p:cNvPr id="109" name="Oval 108"/>
          <p:cNvSpPr/>
          <p:nvPr/>
        </p:nvSpPr>
        <p:spPr>
          <a:xfrm>
            <a:off x="6324600" y="3657600"/>
            <a:ext cx="533400" cy="5334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Rectangle 109"/>
          <p:cNvSpPr/>
          <p:nvPr/>
        </p:nvSpPr>
        <p:spPr>
          <a:xfrm>
            <a:off x="5943600" y="3429000"/>
            <a:ext cx="1391728" cy="215444"/>
          </a:xfrm>
          <a:prstGeom prst="rect">
            <a:avLst/>
          </a:prstGeom>
        </p:spPr>
        <p:txBody>
          <a:bodyPr wrap="none">
            <a:spAutoFit/>
          </a:bodyPr>
          <a:lstStyle/>
          <a:p>
            <a:r>
              <a:rPr lang="en-US" sz="800" dirty="0" smtClean="0"/>
              <a:t>Bundled Tubes and Manifold</a:t>
            </a:r>
            <a:endParaRPr lang="en-US" sz="8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a:bodyPr>
          <a:lstStyle/>
          <a:p>
            <a:r>
              <a:rPr lang="en-US" dirty="0" smtClean="0">
                <a:latin typeface="Felix Titling" pitchFamily="82" charset="0"/>
              </a:rPr>
              <a:t>Theory</a:t>
            </a:r>
            <a:endParaRPr lang="en-US" dirty="0">
              <a:latin typeface="Felix Titling" pitchFamily="82" charset="0"/>
            </a:endParaRPr>
          </a:p>
        </p:txBody>
      </p:sp>
      <p:sp>
        <p:nvSpPr>
          <p:cNvPr id="3" name="Content Placeholder 2"/>
          <p:cNvSpPr>
            <a:spLocks noGrp="1"/>
          </p:cNvSpPr>
          <p:nvPr>
            <p:ph idx="1"/>
          </p:nvPr>
        </p:nvSpPr>
        <p:spPr>
          <a:xfrm>
            <a:off x="457200" y="685800"/>
            <a:ext cx="8305800" cy="5410200"/>
          </a:xfrm>
        </p:spPr>
        <p:txBody>
          <a:bodyPr>
            <a:normAutofit/>
          </a:bodyPr>
          <a:lstStyle/>
          <a:p>
            <a:r>
              <a:rPr lang="en-US" sz="2400" dirty="0" smtClean="0"/>
              <a:t>Equations</a:t>
            </a:r>
          </a:p>
          <a:p>
            <a:pPr lvl="2"/>
            <a:endParaRPr lang="en-US" dirty="0" smtClean="0"/>
          </a:p>
          <a:p>
            <a:pPr lvl="2"/>
            <a:endParaRPr lang="en-US" dirty="0" smtClean="0"/>
          </a:p>
          <a:p>
            <a:pPr lvl="2"/>
            <a:endParaRPr lang="en-US" dirty="0" smtClean="0"/>
          </a:p>
          <a:p>
            <a:pPr lvl="2"/>
            <a:r>
              <a:rPr lang="en-US" dirty="0" smtClean="0"/>
              <a:t>Where </a:t>
            </a:r>
            <a:r>
              <a:rPr lang="en-US" dirty="0" err="1" smtClean="0"/>
              <a:t>v</a:t>
            </a:r>
            <a:r>
              <a:rPr lang="en-US" baseline="-25000" dirty="0" err="1" smtClean="0"/>
              <a:t>ratio</a:t>
            </a:r>
            <a:r>
              <a:rPr lang="en-US" dirty="0" smtClean="0"/>
              <a:t> reflects geometric considerations </a:t>
            </a:r>
            <a:br>
              <a:rPr lang="en-US" dirty="0" smtClean="0"/>
            </a:br>
            <a:r>
              <a:rPr lang="en-US" dirty="0" smtClean="0"/>
              <a:t>= 1.5 for plates and 2 for tubes</a:t>
            </a:r>
          </a:p>
          <a:p>
            <a:r>
              <a:rPr lang="el-GR" sz="2400" dirty="0" smtClean="0"/>
              <a:t>Π</a:t>
            </a:r>
            <a:r>
              <a:rPr lang="en-US" sz="2400" baseline="-25000" dirty="0" smtClean="0"/>
              <a:t>V</a:t>
            </a:r>
            <a:r>
              <a:rPr lang="en-US" sz="2400" dirty="0" smtClean="0"/>
              <a:t> failure criterion = (Terminal Velocity of floc/Experienced Velocity due to velocity gradient) </a:t>
            </a:r>
            <a:r>
              <a:rPr lang="en-US" sz="1900" dirty="0" smtClean="0"/>
              <a:t/>
            </a:r>
            <a:br>
              <a:rPr lang="en-US" sz="1900" dirty="0" smtClean="0"/>
            </a:br>
            <a:r>
              <a:rPr lang="el-GR" dirty="0" smtClean="0"/>
              <a:t> </a:t>
            </a:r>
            <a:r>
              <a:rPr lang="en-US" dirty="0" smtClean="0"/>
              <a:t/>
            </a:r>
            <a:br>
              <a:rPr lang="en-US" dirty="0" smtClean="0"/>
            </a:br>
            <a:endParaRPr lang="en-US" dirty="0" smtClean="0"/>
          </a:p>
          <a:p>
            <a:endParaRPr lang="en-US" dirty="0"/>
          </a:p>
        </p:txBody>
      </p:sp>
      <p:pic>
        <p:nvPicPr>
          <p:cNvPr id="1027" name="Picture 3"/>
          <p:cNvPicPr>
            <a:picLocks noChangeAspect="1" noChangeArrowheads="1"/>
          </p:cNvPicPr>
          <p:nvPr/>
        </p:nvPicPr>
        <p:blipFill>
          <a:blip r:embed="rId2" cstate="print"/>
          <a:srcRect l="14762" t="37333" r="57619" b="52001"/>
          <a:stretch>
            <a:fillRect/>
          </a:stretch>
        </p:blipFill>
        <p:spPr bwMode="auto">
          <a:xfrm>
            <a:off x="1066800" y="1437290"/>
            <a:ext cx="3200400" cy="772510"/>
          </a:xfrm>
          <a:prstGeom prst="rect">
            <a:avLst/>
          </a:prstGeom>
          <a:noFill/>
          <a:ln w="9525">
            <a:solidFill>
              <a:schemeClr val="bg1"/>
            </a:solidFill>
            <a:miter lim="800000"/>
            <a:headEnd/>
            <a:tailEnd/>
          </a:ln>
        </p:spPr>
      </p:pic>
      <p:pic>
        <p:nvPicPr>
          <p:cNvPr id="2050" name="Picture 2"/>
          <p:cNvPicPr>
            <a:picLocks noChangeAspect="1" noChangeArrowheads="1"/>
          </p:cNvPicPr>
          <p:nvPr/>
        </p:nvPicPr>
        <p:blipFill>
          <a:blip r:embed="rId3" cstate="print"/>
          <a:srcRect/>
          <a:stretch>
            <a:fillRect/>
          </a:stretch>
        </p:blipFill>
        <p:spPr bwMode="auto">
          <a:xfrm>
            <a:off x="1752600" y="4191000"/>
            <a:ext cx="5686425" cy="1990725"/>
          </a:xfrm>
          <a:prstGeom prst="rect">
            <a:avLst/>
          </a:prstGeom>
          <a:noFill/>
          <a:ln w="9525">
            <a:noFill/>
            <a:miter lim="800000"/>
            <a:headEnd/>
            <a:tailEnd/>
          </a:ln>
        </p:spPr>
      </p:pic>
      <p:pic>
        <p:nvPicPr>
          <p:cNvPr id="7" name="Picture 10"/>
          <p:cNvPicPr>
            <a:picLocks noChangeAspect="1" noChangeArrowheads="1"/>
          </p:cNvPicPr>
          <p:nvPr/>
        </p:nvPicPr>
        <p:blipFill>
          <a:blip r:embed="rId4" cstate="print"/>
          <a:srcRect/>
          <a:stretch>
            <a:fillRect/>
          </a:stretch>
        </p:blipFill>
        <p:spPr bwMode="auto">
          <a:xfrm>
            <a:off x="4800600" y="1371600"/>
            <a:ext cx="3143250" cy="819016"/>
          </a:xfrm>
          <a:prstGeom prst="rect">
            <a:avLst/>
          </a:prstGeom>
          <a:noFill/>
          <a:ln>
            <a:solidFill>
              <a:schemeClr val="bg1"/>
            </a:solidFill>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sz="2400" dirty="0" err="1" smtClean="0">
                <a:latin typeface="Felix Titling" pitchFamily="82" charset="0"/>
              </a:rPr>
              <a:t>Linearized</a:t>
            </a:r>
            <a:r>
              <a:rPr lang="en-US" sz="2400" dirty="0" smtClean="0">
                <a:latin typeface="Felix Titling" pitchFamily="82" charset="0"/>
              </a:rPr>
              <a:t> Velocity Gradient Derivation</a:t>
            </a:r>
            <a:endParaRPr lang="en-US" sz="2400" dirty="0">
              <a:latin typeface="Felix Titling" pitchFamily="82" charset="0"/>
            </a:endParaRPr>
          </a:p>
        </p:txBody>
      </p:sp>
      <p:sp>
        <p:nvSpPr>
          <p:cNvPr id="3" name="Content Placeholder 2"/>
          <p:cNvSpPr>
            <a:spLocks noGrp="1"/>
          </p:cNvSpPr>
          <p:nvPr>
            <p:ph idx="1"/>
          </p:nvPr>
        </p:nvSpPr>
        <p:spPr>
          <a:xfrm>
            <a:off x="228600" y="1219200"/>
            <a:ext cx="9144000" cy="5638800"/>
          </a:xfrm>
        </p:spPr>
        <p:txBody>
          <a:bodyPr/>
          <a:lstStyle/>
          <a:p>
            <a:r>
              <a:rPr lang="en-US" sz="2400" dirty="0" smtClean="0"/>
              <a:t>Starting with:</a:t>
            </a:r>
            <a:r>
              <a:rPr lang="en-US" dirty="0" smtClean="0"/>
              <a:t>				      </a:t>
            </a:r>
            <a:r>
              <a:rPr lang="en-US" sz="2400" dirty="0" smtClean="0">
                <a:solidFill>
                  <a:srgbClr val="FF0000"/>
                </a:solidFill>
              </a:rPr>
              <a:t>[Eq. 1]</a:t>
            </a:r>
          </a:p>
          <a:p>
            <a:endParaRPr lang="en-US" dirty="0" smtClean="0"/>
          </a:p>
          <a:p>
            <a:r>
              <a:rPr lang="en-US" sz="2400" dirty="0" smtClean="0"/>
              <a:t>Knowing</a:t>
            </a:r>
            <a:r>
              <a:rPr lang="en-US" sz="2800" dirty="0" smtClean="0"/>
              <a:t>		        </a:t>
            </a:r>
            <a:r>
              <a:rPr lang="en-US" sz="2400" dirty="0" smtClean="0"/>
              <a:t>rearranges to		           </a:t>
            </a:r>
            <a:r>
              <a:rPr lang="en-US" sz="2400" dirty="0" smtClean="0">
                <a:solidFill>
                  <a:srgbClr val="FF0000"/>
                </a:solidFill>
              </a:rPr>
              <a:t>[Eq. 2]</a:t>
            </a:r>
          </a:p>
          <a:p>
            <a:endParaRPr lang="en-US" sz="2800" dirty="0" smtClean="0"/>
          </a:p>
          <a:p>
            <a:r>
              <a:rPr lang="en-US" sz="2400" dirty="0" smtClean="0"/>
              <a:t>Substitute </a:t>
            </a:r>
            <a:r>
              <a:rPr lang="en-US" sz="2400" dirty="0" smtClean="0">
                <a:solidFill>
                  <a:srgbClr val="FF0000"/>
                </a:solidFill>
              </a:rPr>
              <a:t>[Eq. 2] </a:t>
            </a:r>
            <a:r>
              <a:rPr lang="en-US" sz="2400" dirty="0" smtClean="0"/>
              <a:t>into </a:t>
            </a:r>
            <a:r>
              <a:rPr lang="en-US" sz="2400" dirty="0" smtClean="0">
                <a:solidFill>
                  <a:srgbClr val="FF0000"/>
                </a:solidFill>
              </a:rPr>
              <a:t>[Eq. 1] </a:t>
            </a:r>
            <a:r>
              <a:rPr lang="en-US" sz="2400" dirty="0" smtClean="0"/>
              <a:t>to get:			     </a:t>
            </a:r>
            <a:r>
              <a:rPr lang="en-US" sz="2400" dirty="0" smtClean="0">
                <a:solidFill>
                  <a:srgbClr val="FF0000"/>
                </a:solidFill>
              </a:rPr>
              <a:t>[Eq. 3]</a:t>
            </a:r>
            <a:endParaRPr lang="en-US" sz="2400" dirty="0" smtClean="0"/>
          </a:p>
          <a:p>
            <a:endParaRPr lang="en-US" sz="2400" dirty="0" smtClean="0"/>
          </a:p>
          <a:p>
            <a:r>
              <a:rPr lang="el-GR" sz="2400" dirty="0" smtClean="0"/>
              <a:t>δ</a:t>
            </a:r>
            <a:r>
              <a:rPr lang="en-US" sz="2400" dirty="0" smtClean="0"/>
              <a:t>/</a:t>
            </a:r>
            <a:r>
              <a:rPr lang="el-GR" sz="2400" dirty="0" smtClean="0"/>
              <a:t>δ</a:t>
            </a:r>
            <a:r>
              <a:rPr lang="en-US" sz="2400" dirty="0" smtClean="0"/>
              <a:t>r(</a:t>
            </a:r>
            <a:r>
              <a:rPr lang="en-US" sz="2400" dirty="0" smtClean="0">
                <a:solidFill>
                  <a:srgbClr val="FF0000"/>
                </a:solidFill>
              </a:rPr>
              <a:t>[Eq. 3]</a:t>
            </a:r>
            <a:r>
              <a:rPr lang="en-US" sz="2400" dirty="0" smtClean="0"/>
              <a:t>) to get		         </a:t>
            </a:r>
            <a:r>
              <a:rPr lang="en-US" sz="2400" dirty="0" smtClean="0">
                <a:solidFill>
                  <a:srgbClr val="FF0000"/>
                </a:solidFill>
              </a:rPr>
              <a:t>[Eq. 4]</a:t>
            </a:r>
          </a:p>
          <a:p>
            <a:endParaRPr lang="en-US" sz="2400" dirty="0" smtClean="0"/>
          </a:p>
          <a:p>
            <a:r>
              <a:rPr lang="en-US" sz="2400" dirty="0" smtClean="0"/>
              <a:t>Substitute 		     into </a:t>
            </a:r>
            <a:r>
              <a:rPr lang="en-US" sz="2400" dirty="0" smtClean="0">
                <a:solidFill>
                  <a:srgbClr val="FF0000"/>
                </a:solidFill>
              </a:rPr>
              <a:t>[Eq. 4] </a:t>
            </a:r>
            <a:r>
              <a:rPr lang="en-US" sz="2400" dirty="0" smtClean="0"/>
              <a:t>to get   </a:t>
            </a:r>
          </a:p>
          <a:p>
            <a:endParaRPr lang="en-US" sz="2400" dirty="0" smtClean="0"/>
          </a:p>
          <a:p>
            <a:r>
              <a:rPr lang="en-US" sz="2400" dirty="0" smtClean="0"/>
              <a:t>Evaluate the gradient at the wall to get  </a:t>
            </a:r>
          </a:p>
        </p:txBody>
      </p:sp>
      <p:pic>
        <p:nvPicPr>
          <p:cNvPr id="4" name="Picture 3"/>
          <p:cNvPicPr/>
          <p:nvPr/>
        </p:nvPicPr>
        <p:blipFill>
          <a:blip r:embed="rId2" cstate="print"/>
          <a:srcRect/>
          <a:stretch>
            <a:fillRect/>
          </a:stretch>
        </p:blipFill>
        <p:spPr bwMode="auto">
          <a:xfrm>
            <a:off x="1828800" y="2286000"/>
            <a:ext cx="1828800" cy="785732"/>
          </a:xfrm>
          <a:prstGeom prst="rect">
            <a:avLst/>
          </a:prstGeom>
          <a:noFill/>
          <a:ln w="9525">
            <a:noFill/>
            <a:miter lim="800000"/>
            <a:headEnd/>
            <a:tailEnd/>
          </a:ln>
        </p:spPr>
      </p:pic>
      <p:pic>
        <p:nvPicPr>
          <p:cNvPr id="5" name="Picture 4"/>
          <p:cNvPicPr/>
          <p:nvPr/>
        </p:nvPicPr>
        <p:blipFill>
          <a:blip r:embed="rId3" cstate="print"/>
          <a:srcRect/>
          <a:stretch>
            <a:fillRect/>
          </a:stretch>
        </p:blipFill>
        <p:spPr bwMode="auto">
          <a:xfrm>
            <a:off x="5410200" y="2341108"/>
            <a:ext cx="1981200" cy="716417"/>
          </a:xfrm>
          <a:prstGeom prst="rect">
            <a:avLst/>
          </a:prstGeom>
          <a:noFill/>
          <a:ln w="9525">
            <a:noFill/>
            <a:miter lim="800000"/>
            <a:headEnd/>
            <a:tailEnd/>
          </a:ln>
        </p:spPr>
      </p:pic>
      <p:pic>
        <p:nvPicPr>
          <p:cNvPr id="6" name="Picture 5"/>
          <p:cNvPicPr/>
          <p:nvPr/>
        </p:nvPicPr>
        <p:blipFill>
          <a:blip r:embed="rId4" cstate="print"/>
          <a:srcRect/>
          <a:stretch>
            <a:fillRect/>
          </a:stretch>
        </p:blipFill>
        <p:spPr bwMode="auto">
          <a:xfrm>
            <a:off x="5257800" y="3276600"/>
            <a:ext cx="2667000" cy="716017"/>
          </a:xfrm>
          <a:prstGeom prst="rect">
            <a:avLst/>
          </a:prstGeom>
          <a:noFill/>
          <a:ln w="9525">
            <a:noFill/>
            <a:miter lim="800000"/>
            <a:headEnd/>
            <a:tailEnd/>
          </a:ln>
        </p:spPr>
      </p:pic>
      <p:pic>
        <p:nvPicPr>
          <p:cNvPr id="2050" name="Picture 2"/>
          <p:cNvPicPr>
            <a:picLocks noChangeAspect="1" noChangeArrowheads="1"/>
          </p:cNvPicPr>
          <p:nvPr/>
        </p:nvPicPr>
        <p:blipFill>
          <a:blip r:embed="rId5" cstate="print"/>
          <a:srcRect/>
          <a:stretch>
            <a:fillRect/>
          </a:stretch>
        </p:blipFill>
        <p:spPr bwMode="auto">
          <a:xfrm>
            <a:off x="2590800" y="1066800"/>
            <a:ext cx="3505200" cy="951197"/>
          </a:xfrm>
          <a:prstGeom prst="rect">
            <a:avLst/>
          </a:prstGeom>
          <a:noFill/>
          <a:ln w="9525">
            <a:noFill/>
            <a:miter lim="800000"/>
            <a:headEnd/>
            <a:tailEnd/>
          </a:ln>
        </p:spPr>
      </p:pic>
      <p:pic>
        <p:nvPicPr>
          <p:cNvPr id="2053" name="Picture 8"/>
          <p:cNvPicPr>
            <a:picLocks noChangeAspect="1" noChangeArrowheads="1"/>
          </p:cNvPicPr>
          <p:nvPr/>
        </p:nvPicPr>
        <p:blipFill>
          <a:blip r:embed="rId6" cstate="print"/>
          <a:srcRect/>
          <a:stretch>
            <a:fillRect/>
          </a:stretch>
        </p:blipFill>
        <p:spPr bwMode="auto">
          <a:xfrm>
            <a:off x="3276600" y="4114800"/>
            <a:ext cx="2152650" cy="812590"/>
          </a:xfrm>
          <a:prstGeom prst="rect">
            <a:avLst/>
          </a:prstGeom>
          <a:noFill/>
        </p:spPr>
      </p:pic>
      <p:pic>
        <p:nvPicPr>
          <p:cNvPr id="2052" name="Picture 9"/>
          <p:cNvPicPr>
            <a:picLocks noChangeAspect="1" noChangeArrowheads="1"/>
          </p:cNvPicPr>
          <p:nvPr/>
        </p:nvPicPr>
        <p:blipFill>
          <a:blip r:embed="rId7" cstate="print"/>
          <a:srcRect/>
          <a:stretch>
            <a:fillRect/>
          </a:stretch>
        </p:blipFill>
        <p:spPr bwMode="auto">
          <a:xfrm>
            <a:off x="5702152" y="5029200"/>
            <a:ext cx="2070248" cy="725586"/>
          </a:xfrm>
          <a:prstGeom prst="rect">
            <a:avLst/>
          </a:prstGeom>
          <a:noFill/>
        </p:spPr>
      </p:pic>
      <p:pic>
        <p:nvPicPr>
          <p:cNvPr id="2051" name="Picture 10"/>
          <p:cNvPicPr>
            <a:picLocks noChangeAspect="1" noChangeArrowheads="1"/>
          </p:cNvPicPr>
          <p:nvPr/>
        </p:nvPicPr>
        <p:blipFill>
          <a:blip r:embed="rId8" cstate="print"/>
          <a:srcRect/>
          <a:stretch>
            <a:fillRect/>
          </a:stretch>
        </p:blipFill>
        <p:spPr bwMode="auto">
          <a:xfrm>
            <a:off x="5486400" y="5867400"/>
            <a:ext cx="3143250" cy="819016"/>
          </a:xfrm>
          <a:prstGeom prst="rect">
            <a:avLst/>
          </a:prstGeom>
          <a:noFill/>
          <a:ln>
            <a:solidFill>
              <a:srgbClr val="FF0000"/>
            </a:solidFill>
          </a:ln>
        </p:spPr>
      </p:pic>
      <p:sp>
        <p:nvSpPr>
          <p:cNvPr id="2054" name="Rectangle 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5" name="Rectangle 7"/>
          <p:cNvSpPr>
            <a:spLocks noChangeArrowheads="1"/>
          </p:cNvSpPr>
          <p:nvPr/>
        </p:nvSpPr>
        <p:spPr bwMode="auto">
          <a:xfrm>
            <a:off x="228600" y="154305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6" name="Rectangle 8"/>
          <p:cNvSpPr>
            <a:spLocks noChangeArrowheads="1"/>
          </p:cNvSpPr>
          <p:nvPr/>
        </p:nvSpPr>
        <p:spPr bwMode="auto">
          <a:xfrm>
            <a:off x="228600" y="303847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57" name="Rectangle 9"/>
          <p:cNvSpPr>
            <a:spLocks noChangeArrowheads="1"/>
          </p:cNvSpPr>
          <p:nvPr/>
        </p:nvSpPr>
        <p:spPr bwMode="auto">
          <a:xfrm>
            <a:off x="228600" y="45529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Calibri" pitchFamily="34" charset="0"/>
                <a:cs typeface="Times New Roman" pitchFamily="18" charset="0"/>
              </a:rPr>
              <a:t/>
            </a:r>
            <a:br>
              <a:rPr kumimoji="0" lang="en-US" sz="1100" b="0" i="0" u="none" strike="noStrike" cap="none" normalizeH="0" baseline="0" smtClean="0">
                <a:ln>
                  <a:noFill/>
                </a:ln>
                <a:solidFill>
                  <a:schemeClr val="tx1"/>
                </a:solidFill>
                <a:effectLst/>
                <a:latin typeface="Calibri" pitchFamily="34" charset="0"/>
                <a:ea typeface="Calibri" pitchFamily="34" charset="0"/>
                <a:cs typeface="Times New Roman" pitchFamily="18" charset="0"/>
              </a:rPr>
            </a:br>
            <a:endParaRPr kumimoji="0" lang="en-US" sz="1800" b="0" i="0" u="none" strike="noStrike" cap="none" normalizeH="0" baseline="0" smtClean="0">
              <a:ln>
                <a:noFill/>
              </a:ln>
              <a:solidFill>
                <a:schemeClr val="tx1"/>
              </a:solidFill>
              <a:effectLst/>
              <a:latin typeface="Arial" pitchFamily="34" charset="0"/>
            </a:endParaRPr>
          </a:p>
        </p:txBody>
      </p:sp>
      <p:pic>
        <p:nvPicPr>
          <p:cNvPr id="1026" name="Picture 2"/>
          <p:cNvPicPr>
            <a:picLocks noChangeAspect="1" noChangeArrowheads="1"/>
          </p:cNvPicPr>
          <p:nvPr/>
        </p:nvPicPr>
        <p:blipFill>
          <a:blip r:embed="rId9" cstate="print"/>
          <a:srcRect/>
          <a:stretch>
            <a:fillRect/>
          </a:stretch>
        </p:blipFill>
        <p:spPr bwMode="auto">
          <a:xfrm>
            <a:off x="1981200" y="5105400"/>
            <a:ext cx="1383854" cy="56982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latin typeface="Felix Titling" pitchFamily="82" charset="0"/>
              </a:rPr>
              <a:t>List of Planned Experiments</a:t>
            </a:r>
            <a:endParaRPr lang="en-US" dirty="0">
              <a:latin typeface="Felix Titling" pitchFamily="82" charset="0"/>
            </a:endParaRPr>
          </a:p>
        </p:txBody>
      </p:sp>
      <p:sp>
        <p:nvSpPr>
          <p:cNvPr id="3" name="Content Placeholder 2"/>
          <p:cNvSpPr>
            <a:spLocks noGrp="1"/>
          </p:cNvSpPr>
          <p:nvPr>
            <p:ph idx="1"/>
          </p:nvPr>
        </p:nvSpPr>
        <p:spPr/>
        <p:txBody>
          <a:bodyPr/>
          <a:lstStyle/>
          <a:p>
            <a:pPr>
              <a:buNone/>
            </a:pPr>
            <a:r>
              <a:rPr lang="en-US" dirty="0" smtClean="0">
                <a:latin typeface="Felix Titling" pitchFamily="82" charset="0"/>
              </a:rPr>
              <a:t>Clay Experiments</a:t>
            </a:r>
          </a:p>
          <a:p>
            <a:r>
              <a:rPr lang="en-US" dirty="0" smtClean="0"/>
              <a:t>Failure Due to Velocity Gradient Experiment</a:t>
            </a:r>
          </a:p>
          <a:p>
            <a:r>
              <a:rPr lang="en-US" dirty="0" smtClean="0"/>
              <a:t>Floc Settling Velocity Distribution Experiment</a:t>
            </a:r>
          </a:p>
          <a:p>
            <a:pPr>
              <a:buNone/>
            </a:pPr>
            <a:endParaRPr lang="en-US" dirty="0" smtClean="0"/>
          </a:p>
          <a:p>
            <a:pPr>
              <a:buNone/>
            </a:pPr>
            <a:r>
              <a:rPr lang="en-US" sz="2800" dirty="0" smtClean="0">
                <a:latin typeface="Felix Titling" pitchFamily="82" charset="0"/>
              </a:rPr>
              <a:t>Natural Organic Matter Experiments</a:t>
            </a:r>
          </a:p>
          <a:p>
            <a:r>
              <a:rPr lang="en-US" dirty="0" smtClean="0"/>
              <a:t>Repeat above experiments using NOM stock instead of clay stock</a:t>
            </a: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729</TotalTime>
  <Words>931</Words>
  <Application>Microsoft Office PowerPoint</Application>
  <PresentationFormat>On-screen Show (4:3)</PresentationFormat>
  <Paragraphs>163</Paragraphs>
  <Slides>21</Slides>
  <Notes>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Plate Settler Spacing</vt:lpstr>
      <vt:lpstr>Outline</vt:lpstr>
      <vt:lpstr>Brief Overview – The Problem</vt:lpstr>
      <vt:lpstr>Where we left off – Previous results</vt:lpstr>
      <vt:lpstr>Turbidimeter Settling</vt:lpstr>
      <vt:lpstr>The setup:</vt:lpstr>
      <vt:lpstr>Theory</vt:lpstr>
      <vt:lpstr>Linearized Velocity Gradient Derivation</vt:lpstr>
      <vt:lpstr>List of Planned Experiments</vt:lpstr>
      <vt:lpstr>Velocity Gradient Experiment (Clay)</vt:lpstr>
      <vt:lpstr>Velocity Gradient Experiment (Clay)</vt:lpstr>
      <vt:lpstr>Velocity Gradient Experiment (Clay)</vt:lpstr>
      <vt:lpstr>Expected Results for Clay</vt:lpstr>
      <vt:lpstr>Premise for NOM Experiments</vt:lpstr>
      <vt:lpstr>Settling Velocity Distribution Experiments</vt:lpstr>
      <vt:lpstr>Calculation and Tube Dimensions</vt:lpstr>
      <vt:lpstr>Literature Search Summary</vt:lpstr>
      <vt:lpstr>A New Approach to Floc Modeling</vt:lpstr>
      <vt:lpstr>Stochastic Modeling with KMC</vt:lpstr>
      <vt:lpstr>Model Data Generation</vt:lpstr>
      <vt:lpstr>Questions?</vt:lpstr>
    </vt:vector>
  </TitlesOfParts>
  <Company>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People Saying Something (PSS)</dc:title>
  <dc:creator>aguaclara</dc:creator>
  <cp:lastModifiedBy>aguaclara</cp:lastModifiedBy>
  <cp:revision>93</cp:revision>
  <dcterms:created xsi:type="dcterms:W3CDTF">2010-04-27T17:54:09Z</dcterms:created>
  <dcterms:modified xsi:type="dcterms:W3CDTF">2010-05-13T15:55:20Z</dcterms:modified>
</cp:coreProperties>
</file>