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475" r:id="rId2"/>
    <p:sldId id="518" r:id="rId3"/>
    <p:sldId id="525" r:id="rId4"/>
    <p:sldId id="527" r:id="rId5"/>
    <p:sldId id="526" r:id="rId6"/>
    <p:sldId id="524" r:id="rId7"/>
    <p:sldId id="519" r:id="rId8"/>
    <p:sldId id="528" r:id="rId9"/>
    <p:sldId id="529" r:id="rId10"/>
    <p:sldId id="521" r:id="rId11"/>
    <p:sldId id="522" r:id="rId1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C7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10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09600" y="5691188"/>
            <a:ext cx="6553200" cy="1219200"/>
          </a:xfrm>
        </p:spPr>
        <p:txBody>
          <a:bodyPr/>
          <a:lstStyle/>
          <a:p>
            <a:r>
              <a:rPr lang="en-US" b="1" dirty="0" smtClean="0"/>
              <a:t>Christian Compton, </a:t>
            </a:r>
            <a:r>
              <a:rPr lang="en-US" b="1" dirty="0" err="1" smtClean="0"/>
              <a:t>Alli</a:t>
            </a:r>
            <a:r>
              <a:rPr lang="en-US" b="1" dirty="0" smtClean="0"/>
              <a:t> Hill, Amanda Rodriguez, and Sam Taube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209800" y="9906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203C7C"/>
                </a:solidFill>
              </a:rPr>
              <a:t>Low Flow SRSF</a:t>
            </a:r>
            <a:endParaRPr lang="en-US" dirty="0">
              <a:solidFill>
                <a:srgbClr val="203C7C"/>
              </a:solidFill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Flexible Tubing vs. Rigid PVC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724400" cy="4876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Different designs necessary for different options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dirty="0" smtClean="0"/>
              <a:t>Flexible tubing is most effective because it allows for a simple arrangement of inlet and outlet pipes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Rigid PVC requires connections to be offset so as not to bump into other pipes</a:t>
            </a:r>
            <a:endParaRPr lang="en-US" sz="2400" dirty="0"/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72491"/>
            <a:ext cx="1515484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344" y="4201391"/>
            <a:ext cx="1572656" cy="24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612" y="1676400"/>
            <a:ext cx="1576388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0269114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Design, Experimentation, and Calculations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Work with Fabrication team to build a full scale filter using 12” PVC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Test using Hydraulic Testing Facility – add modifications so that we can provide and measure flow of 1 L/s 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Explore the idea of adding a “sight tube” to insure that all sand is fluidized during backwash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Write code to implement filter into design tool 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Calculate optimal positions of inlet and outlet boxes based on head loss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930823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Challenge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2741" y="1564243"/>
            <a:ext cx="8839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</a:rPr>
              <a:t> To design a </a:t>
            </a:r>
            <a:r>
              <a:rPr lang="en-US" sz="2800" b="1" dirty="0" smtClean="0">
                <a:latin typeface="+mn-lt"/>
              </a:rPr>
              <a:t>Low Flow</a:t>
            </a:r>
            <a:r>
              <a:rPr lang="en-US" sz="2800" dirty="0" smtClean="0">
                <a:latin typeface="+mn-lt"/>
              </a:rPr>
              <a:t> Stacked Rapid Sand Filter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 smtClean="0">
              <a:latin typeface="+mn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+mn-lt"/>
              </a:rPr>
              <a:t>Implement technology implemented in the full scale </a:t>
            </a:r>
            <a:r>
              <a:rPr lang="en-US" sz="2800" dirty="0">
                <a:latin typeface="+mn-lt"/>
              </a:rPr>
              <a:t>filter in Tamara and the pilot scale model in </a:t>
            </a:r>
            <a:r>
              <a:rPr lang="en-US" sz="2800" dirty="0" smtClean="0">
                <a:latin typeface="+mn-lt"/>
              </a:rPr>
              <a:t>B60B</a:t>
            </a:r>
          </a:p>
          <a:p>
            <a:pPr marL="457200" indent="-457200" eaLnBrk="1" fontAlgn="auto" hangingPunct="1">
              <a:spcAft>
                <a:spcPts val="0"/>
              </a:spcAft>
              <a:buFont typeface="Candara" pitchFamily="34" charset="0"/>
              <a:buChar char="•"/>
              <a:defRPr/>
            </a:pPr>
            <a:endParaRPr lang="en-US" sz="2800" dirty="0" smtClean="0">
              <a:latin typeface="+mn-lt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Candara" pitchFamily="34" charset="0"/>
              <a:buChar char="•"/>
              <a:defRPr/>
            </a:pPr>
            <a:r>
              <a:rPr lang="en-US" sz="2800" dirty="0" smtClean="0">
                <a:latin typeface="+mn-lt"/>
              </a:rPr>
              <a:t>Modify: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Inlet &amp; Outlet systems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 Manifold system – constructability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 Backwash &amp; Siphon systems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 smtClean="0">
              <a:latin typeface="+mn-lt"/>
            </a:endParaRPr>
          </a:p>
          <a:p>
            <a:pPr marL="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 Consider </a:t>
            </a:r>
            <a:r>
              <a:rPr lang="en-US" sz="2800" dirty="0"/>
              <a:t>f</a:t>
            </a:r>
            <a:r>
              <a:rPr lang="en-US" sz="2800" dirty="0" smtClean="0"/>
              <a:t>ilter </a:t>
            </a:r>
            <a:r>
              <a:rPr lang="en-US" sz="2800" dirty="0"/>
              <a:t>shape, size, material, open vs. </a:t>
            </a:r>
            <a:r>
              <a:rPr lang="en-US" sz="2800" dirty="0" smtClean="0"/>
              <a:t>closed</a:t>
            </a:r>
            <a:endParaRPr lang="en-US" sz="2800" dirty="0" smtClean="0">
              <a:latin typeface="+mn-lt"/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257800"/>
            <a:ext cx="5486400" cy="566738"/>
          </a:xfrm>
        </p:spPr>
        <p:txBody>
          <a:bodyPr/>
          <a:lstStyle/>
          <a:p>
            <a:r>
              <a:rPr lang="en-US" sz="2400" b="0" dirty="0"/>
              <a:t>Diagram of the pilot-scale </a:t>
            </a:r>
            <a:r>
              <a:rPr lang="en-US" sz="2400" b="0" dirty="0" smtClean="0"/>
              <a:t>apparatus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67400"/>
            <a:ext cx="5486400" cy="804862"/>
          </a:xfrm>
        </p:spPr>
        <p:txBody>
          <a:bodyPr/>
          <a:lstStyle/>
          <a:p>
            <a:r>
              <a:rPr lang="en-US" sz="1800" dirty="0"/>
              <a:t>S</a:t>
            </a:r>
            <a:r>
              <a:rPr lang="en-US" sz="1800" dirty="0" smtClean="0"/>
              <a:t>hows </a:t>
            </a:r>
            <a:r>
              <a:rPr lang="en-US" sz="1800" dirty="0"/>
              <a:t>the water levels during (a) the </a:t>
            </a:r>
            <a:r>
              <a:rPr lang="en-US" sz="1800" dirty="0" smtClean="0"/>
              <a:t> filtration </a:t>
            </a:r>
            <a:r>
              <a:rPr lang="en-US" sz="1800" dirty="0"/>
              <a:t>cycle and (b) the </a:t>
            </a:r>
            <a:r>
              <a:rPr lang="en-US" sz="1800" dirty="0" smtClean="0"/>
              <a:t>backwash cycle </a:t>
            </a:r>
            <a:r>
              <a:rPr lang="en-US" sz="1800" dirty="0"/>
              <a:t>along with important head losses.</a:t>
            </a: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15" y="2286000"/>
            <a:ext cx="7043018" cy="313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61623" y="298265"/>
            <a:ext cx="6449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+mj-lt"/>
              </a:rPr>
              <a:t>Pilot Scale Stacked Rapid Sand Filter</a:t>
            </a:r>
            <a:endParaRPr lang="en-US" sz="32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8044" y="883040"/>
            <a:ext cx="2156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Ultra Low Flow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23" y="16764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 </a:t>
            </a:r>
            <a:r>
              <a:rPr lang="en-US" sz="1600" dirty="0"/>
              <a:t>premise </a:t>
            </a:r>
            <a:r>
              <a:rPr lang="en-US" sz="1600" dirty="0" smtClean="0"/>
              <a:t>= this system allows for the flow </a:t>
            </a:r>
            <a:r>
              <a:rPr lang="en-US" sz="1600" dirty="0"/>
              <a:t>of filtration </a:t>
            </a:r>
            <a:r>
              <a:rPr lang="en-US" sz="1600" dirty="0" smtClean="0"/>
              <a:t>to be </a:t>
            </a:r>
            <a:r>
              <a:rPr lang="en-US" sz="1600" dirty="0"/>
              <a:t>equal to the flow of backwash so </a:t>
            </a:r>
            <a:r>
              <a:rPr lang="en-US" sz="1600"/>
              <a:t>that </a:t>
            </a:r>
            <a:r>
              <a:rPr lang="en-US" sz="1600" smtClean="0"/>
              <a:t>normal </a:t>
            </a:r>
            <a:r>
              <a:rPr lang="en-US" sz="1600"/>
              <a:t>plant </a:t>
            </a:r>
            <a:r>
              <a:rPr lang="en-US" sz="1600" smtClean="0"/>
              <a:t>flow can be used </a:t>
            </a:r>
            <a:r>
              <a:rPr lang="en-US" sz="1600" dirty="0"/>
              <a:t>to backwash the filter</a:t>
            </a:r>
          </a:p>
        </p:txBody>
      </p:sp>
    </p:spTree>
    <p:extLst>
      <p:ext uri="{BB962C8B-B14F-4D97-AF65-F5344CB8AC3E}">
        <p14:creationId xmlns="" xmlns:p14="http://schemas.microsoft.com/office/powerpoint/2010/main" val="8215046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09" y="0"/>
            <a:ext cx="8458200" cy="1143000"/>
          </a:xfrm>
        </p:spPr>
        <p:txBody>
          <a:bodyPr/>
          <a:lstStyle/>
          <a:p>
            <a:r>
              <a:rPr lang="en-US" dirty="0" smtClean="0"/>
              <a:t>Updated Pilot Scale</a:t>
            </a:r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009650"/>
            <a:ext cx="4762500" cy="584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79274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Scale in Tamara</a:t>
            </a:r>
            <a:endParaRPr lang="en-US" dirty="0"/>
          </a:p>
        </p:txBody>
      </p:sp>
      <p:pic>
        <p:nvPicPr>
          <p:cNvPr id="110594" name="Picture 2" descr="C:\Users\labuser\Desktop\100_0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83012"/>
            <a:ext cx="4101561" cy="3074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595" name="Picture 3" descr="C:\Users\labuser\Desktop\100_07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76233" cy="3432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051807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 Geometry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Square </a:t>
            </a:r>
            <a:r>
              <a:rPr lang="en-US" sz="2800" dirty="0" smtClean="0"/>
              <a:t>Filter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/>
              <a:t>implemented at the full scale level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evenly distributes water throughout the filter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easy to construct – at large scale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/>
              <a:t>filter we are aiming to design would be too small to construct using concrete.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/>
              <a:t>explored the option of purchasing plastic tanks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>
                <a:latin typeface="Candara" pitchFamily="34" charset="0"/>
              </a:rPr>
              <a:t>Circular </a:t>
            </a:r>
            <a:r>
              <a:rPr lang="en-US" sz="2800" dirty="0" smtClean="0">
                <a:latin typeface="Candara" pitchFamily="34" charset="0"/>
              </a:rPr>
              <a:t>Filter</a:t>
            </a:r>
            <a:endParaRPr lang="en-US" sz="2800" dirty="0">
              <a:latin typeface="Candar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000" dirty="0">
                <a:latin typeface="Candara" pitchFamily="34" charset="0"/>
              </a:rPr>
              <a:t>implemented in our pilot scale model in B60B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>
                <a:latin typeface="Candara" pitchFamily="34" charset="0"/>
              </a:rPr>
              <a:t>Pipes are available in necessary sizes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>
                <a:latin typeface="Candara" pitchFamily="34" charset="0"/>
              </a:rPr>
              <a:t>This model is an </a:t>
            </a:r>
            <a:r>
              <a:rPr lang="en-US" sz="2000" i="1" dirty="0">
                <a:latin typeface="Candara" pitchFamily="34" charset="0"/>
              </a:rPr>
              <a:t>ultra</a:t>
            </a:r>
            <a:r>
              <a:rPr lang="en-US" sz="2000" dirty="0">
                <a:latin typeface="Candara" pitchFamily="34" charset="0"/>
              </a:rPr>
              <a:t> low-flow filter 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1600" dirty="0">
                <a:latin typeface="Candara" pitchFamily="34" charset="0"/>
              </a:rPr>
              <a:t>our model will need to be larger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>
                <a:latin typeface="Candara" pitchFamily="34" charset="0"/>
              </a:rPr>
              <a:t>Difficulty of designing a new manifold system which would optimize the circular geometry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1600" dirty="0">
                <a:latin typeface="Candara" pitchFamily="34" charset="0"/>
              </a:rPr>
              <a:t>Considering cutting slotted pipes at an angle and capping with rubber stoppers</a:t>
            </a:r>
            <a:r>
              <a:rPr lang="en-US" dirty="0">
                <a:latin typeface="Candara" pitchFamily="34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730500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Pressurized </a:t>
            </a:r>
            <a:r>
              <a:rPr lang="en-US" dirty="0" smtClean="0"/>
              <a:t>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Pressurized filter yields negative pressure </a:t>
            </a:r>
            <a:r>
              <a:rPr lang="en-US" sz="2400" dirty="0"/>
              <a:t>during backwash; thus the filter and controls can be at similar </a:t>
            </a:r>
            <a:r>
              <a:rPr lang="en-US" sz="2400" dirty="0" smtClean="0"/>
              <a:t>elevations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Can achieve 1.2 </a:t>
            </a:r>
            <a:r>
              <a:rPr lang="en-US" sz="2000" dirty="0"/>
              <a:t>m backwash head without the filter bed having to be significantly lower than the sedimentation </a:t>
            </a:r>
            <a:r>
              <a:rPr lang="en-US" sz="2000" dirty="0" smtClean="0"/>
              <a:t>tanks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Eliminate need for a siphon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Must be air and water tight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We’ve modified the pilot scale filter to test the Pressurized system</a:t>
            </a:r>
            <a:endParaRPr lang="en-US" sz="2400" dirty="0"/>
          </a:p>
        </p:txBody>
      </p:sp>
      <p:pic>
        <p:nvPicPr>
          <p:cNvPr id="4" name="Picture 3" descr="IMG_41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752600"/>
            <a:ext cx="3471804" cy="4648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992870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174" y="152400"/>
            <a:ext cx="8458200" cy="1143000"/>
          </a:xfrm>
        </p:spPr>
        <p:txBody>
          <a:bodyPr/>
          <a:lstStyle/>
          <a:p>
            <a:r>
              <a:rPr lang="en-US" dirty="0" smtClean="0"/>
              <a:t>Potential Design</a:t>
            </a:r>
            <a:endParaRPr lang="en-US" dirty="0"/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74" y="1066800"/>
            <a:ext cx="8323860" cy="588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178926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458200" cy="1143000"/>
          </a:xfrm>
        </p:spPr>
        <p:txBody>
          <a:bodyPr/>
          <a:lstStyle/>
          <a:p>
            <a:r>
              <a:rPr lang="en-US" dirty="0" smtClean="0"/>
              <a:t>Modified Pilot Model</a:t>
            </a:r>
            <a:endParaRPr lang="en-US" dirty="0"/>
          </a:p>
        </p:txBody>
      </p:sp>
      <p:pic>
        <p:nvPicPr>
          <p:cNvPr id="3" name="Picture 2" descr="IMG_4144.jpg"/>
          <p:cNvPicPr>
            <a:picLocks noChangeAspect="1"/>
          </p:cNvPicPr>
          <p:nvPr/>
        </p:nvPicPr>
        <p:blipFill>
          <a:blip r:embed="rId2" cstate="print"/>
          <a:srcRect l="13793" t="3640" r="13793"/>
          <a:stretch>
            <a:fillRect/>
          </a:stretch>
        </p:blipFill>
        <p:spPr>
          <a:xfrm>
            <a:off x="2895600" y="990600"/>
            <a:ext cx="3200400" cy="570177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2843</TotalTime>
  <Words>442</Words>
  <Application>Microsoft Office PowerPoint</Application>
  <PresentationFormat>On-screen Show (4:3)</PresentationFormat>
  <Paragraphs>54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1_AguaClara the road</vt:lpstr>
      <vt:lpstr>Low Flow SRSF</vt:lpstr>
      <vt:lpstr>Summer Challenge</vt:lpstr>
      <vt:lpstr>Diagram of the pilot-scale apparatus</vt:lpstr>
      <vt:lpstr>Updated Pilot Scale</vt:lpstr>
      <vt:lpstr>Full Scale in Tamara</vt:lpstr>
      <vt:lpstr>Filter Geometry</vt:lpstr>
      <vt:lpstr>Pressurized Filter</vt:lpstr>
      <vt:lpstr>Potential Design</vt:lpstr>
      <vt:lpstr>Modified Pilot Model</vt:lpstr>
      <vt:lpstr>Flexible Tubing vs. Rigid PVC </vt:lpstr>
      <vt:lpstr>Future Work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Christian</cp:lastModifiedBy>
  <cp:revision>284</cp:revision>
  <dcterms:created xsi:type="dcterms:W3CDTF">2012-05-11T19:56:41Z</dcterms:created>
  <dcterms:modified xsi:type="dcterms:W3CDTF">2012-08-01T15:41:39Z</dcterms:modified>
</cp:coreProperties>
</file>