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63" r:id="rId2"/>
    <p:sldId id="264" r:id="rId3"/>
    <p:sldId id="265" r:id="rId4"/>
    <p:sldId id="274" r:id="rId5"/>
    <p:sldId id="275" r:id="rId6"/>
    <p:sldId id="282" r:id="rId7"/>
    <p:sldId id="276" r:id="rId8"/>
    <p:sldId id="283" r:id="rId9"/>
    <p:sldId id="277" r:id="rId10"/>
    <p:sldId id="278" r:id="rId11"/>
    <p:sldId id="284" r:id="rId12"/>
    <p:sldId id="287" r:id="rId13"/>
    <p:sldId id="288" r:id="rId14"/>
    <p:sldId id="289" r:id="rId15"/>
    <p:sldId id="290" r:id="rId16"/>
    <p:sldId id="291" r:id="rId17"/>
    <p:sldId id="292" r:id="rId18"/>
    <p:sldId id="286" r:id="rId19"/>
    <p:sldId id="280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3" autoAdjust="0"/>
    <p:restoredTop sz="68447" autoAdjust="0"/>
  </p:normalViewPr>
  <p:slideViewPr>
    <p:cSldViewPr>
      <p:cViewPr varScale="1">
        <p:scale>
          <a:sx n="74" d="100"/>
          <a:sy n="74" d="100"/>
        </p:scale>
        <p:origin x="-10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bridge\AguaClaraFiles\aguaclara\AguaClara%20Team%20Folders\Stacked%20Filtration\Results%20and%20Analysis\Spring%202011%20Sand\Sieve%20Grain%20Size%20Test%20Results%20and%20Analysi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Filter</a:t>
            </a:r>
            <a:r>
              <a:rPr lang="en-US" baseline="0"/>
              <a:t> Sand</a:t>
            </a:r>
            <a:endParaRPr lang="en-US"/>
          </a:p>
        </c:rich>
      </c:tx>
      <c:layout/>
    </c:title>
    <c:plotArea>
      <c:layout>
        <c:manualLayout>
          <c:layoutTarget val="inner"/>
          <c:xMode val="edge"/>
          <c:yMode val="edge"/>
          <c:x val="0.14023840769903773"/>
          <c:y val="0.19480351414406535"/>
          <c:w val="0.79808092738407732"/>
          <c:h val="0.58442840478273528"/>
        </c:manualLayout>
      </c:layout>
      <c:scatterChart>
        <c:scatterStyle val="lineMarker"/>
        <c:ser>
          <c:idx val="0"/>
          <c:order val="0"/>
          <c:tx>
            <c:v>Lab</c:v>
          </c:tx>
          <c:xVal>
            <c:numRef>
              <c:f>Sheet1!$C$26:$C$33</c:f>
              <c:numCache>
                <c:formatCode>General</c:formatCode>
                <c:ptCount val="8"/>
                <c:pt idx="0">
                  <c:v>4.76</c:v>
                </c:pt>
                <c:pt idx="1">
                  <c:v>2</c:v>
                </c:pt>
                <c:pt idx="2">
                  <c:v>0.84</c:v>
                </c:pt>
                <c:pt idx="3">
                  <c:v>0.41699999999999998</c:v>
                </c:pt>
                <c:pt idx="4">
                  <c:v>0.21</c:v>
                </c:pt>
                <c:pt idx="5">
                  <c:v>0.106</c:v>
                </c:pt>
                <c:pt idx="6">
                  <c:v>7.4999999999999997E-2</c:v>
                </c:pt>
                <c:pt idx="7">
                  <c:v>0</c:v>
                </c:pt>
              </c:numCache>
            </c:numRef>
          </c:xVal>
          <c:yVal>
            <c:numRef>
              <c:f>Sheet1!$H$26:$H$33</c:f>
              <c:numCache>
                <c:formatCode>General</c:formatCode>
                <c:ptCount val="8"/>
                <c:pt idx="0">
                  <c:v>100</c:v>
                </c:pt>
                <c:pt idx="1">
                  <c:v>97.16494845360819</c:v>
                </c:pt>
                <c:pt idx="2">
                  <c:v>97.16494845360819</c:v>
                </c:pt>
                <c:pt idx="3">
                  <c:v>7.2164948453608488</c:v>
                </c:pt>
                <c:pt idx="4">
                  <c:v>1.5463917525773281</c:v>
                </c:pt>
                <c:pt idx="5">
                  <c:v>0.25773195876289617</c:v>
                </c:pt>
                <c:pt idx="6">
                  <c:v>0</c:v>
                </c:pt>
                <c:pt idx="7">
                  <c:v>0</c:v>
                </c:pt>
              </c:numCache>
            </c:numRef>
          </c:yVal>
        </c:ser>
        <c:ser>
          <c:idx val="1"/>
          <c:order val="1"/>
          <c:tx>
            <c:v>Honduras</c:v>
          </c:tx>
          <c:xVal>
            <c:numRef>
              <c:f>Sheet1!$C$14:$C$21</c:f>
              <c:numCache>
                <c:formatCode>General</c:formatCode>
                <c:ptCount val="8"/>
                <c:pt idx="0">
                  <c:v>4.76</c:v>
                </c:pt>
                <c:pt idx="1">
                  <c:v>2</c:v>
                </c:pt>
                <c:pt idx="2">
                  <c:v>0.84</c:v>
                </c:pt>
                <c:pt idx="3">
                  <c:v>0.41699999999999998</c:v>
                </c:pt>
                <c:pt idx="4">
                  <c:v>0.21</c:v>
                </c:pt>
                <c:pt idx="5">
                  <c:v>0.106</c:v>
                </c:pt>
                <c:pt idx="6">
                  <c:v>7.4999999999999997E-2</c:v>
                </c:pt>
                <c:pt idx="7">
                  <c:v>0</c:v>
                </c:pt>
              </c:numCache>
            </c:numRef>
          </c:xVal>
          <c:yVal>
            <c:numRef>
              <c:f>Sheet1!$H$14:$H$21</c:f>
              <c:numCache>
                <c:formatCode>General</c:formatCode>
                <c:ptCount val="8"/>
                <c:pt idx="0">
                  <c:v>90.308747855917616</c:v>
                </c:pt>
                <c:pt idx="1">
                  <c:v>69.125214408233276</c:v>
                </c:pt>
                <c:pt idx="2">
                  <c:v>34.391080617495724</c:v>
                </c:pt>
                <c:pt idx="3">
                  <c:v>4.7169811320754711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yVal>
        </c:ser>
        <c:axId val="70154112"/>
        <c:axId val="71948928"/>
      </c:scatterChart>
      <c:valAx>
        <c:axId val="70154112"/>
        <c:scaling>
          <c:logBase val="10"/>
          <c:orientation val="maxMin"/>
        </c:scaling>
        <c:axPos val="b"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Diameter</a:t>
                </a:r>
                <a:r>
                  <a:rPr lang="en-US" baseline="0"/>
                  <a:t> (mm)</a:t>
                </a:r>
                <a:endParaRPr lang="en-US"/>
              </a:p>
            </c:rich>
          </c:tx>
          <c:layout/>
        </c:title>
        <c:numFmt formatCode="General" sourceLinked="1"/>
        <c:majorTickMark val="none"/>
        <c:tickLblPos val="nextTo"/>
        <c:crossAx val="71948928"/>
        <c:crosses val="autoZero"/>
        <c:crossBetween val="midCat"/>
      </c:valAx>
      <c:valAx>
        <c:axId val="71948928"/>
        <c:scaling>
          <c:orientation val="minMax"/>
        </c:scaling>
        <c:axPos val="r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Perce</a:t>
                </a:r>
                <a:r>
                  <a:rPr lang="en-US" baseline="0"/>
                  <a:t>nt Passing</a:t>
                </a:r>
                <a:endParaRPr lang="en-US"/>
              </a:p>
            </c:rich>
          </c:tx>
          <c:layout>
            <c:manualLayout>
              <c:xMode val="edge"/>
              <c:yMode val="edge"/>
              <c:x val="1.3319335083114621E-2"/>
              <c:y val="0.36729549431321085"/>
            </c:manualLayout>
          </c:layout>
        </c:title>
        <c:numFmt formatCode="General" sourceLinked="1"/>
        <c:majorTickMark val="none"/>
        <c:tickLblPos val="high"/>
        <c:crossAx val="70154112"/>
        <c:crossesAt val="10"/>
        <c:crossBetween val="midCat"/>
      </c:valAx>
    </c:plotArea>
    <c:legend>
      <c:legendPos val="r"/>
      <c:layout>
        <c:manualLayout>
          <c:xMode val="edge"/>
          <c:yMode val="edge"/>
          <c:x val="0.7598471128608929"/>
          <c:y val="1.1132254301545668E-2"/>
          <c:w val="0.1929306649168854"/>
          <c:h val="0.16743438320209988"/>
        </c:manualLayout>
      </c:layout>
    </c:legend>
    <c:plotVisOnly val="1"/>
  </c:chart>
  <c:externalData r:id="rId1"/>
</c:chartSpac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9C43EE2-802F-4842-94C0-D0B96873B27C}" type="datetimeFigureOut">
              <a:rPr lang="en-US"/>
              <a:pPr>
                <a:defRPr/>
              </a:pPr>
              <a:t>5/14/2011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AF77A14-AA7D-4558-8D32-D251D3637C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en-US" b="1" i="1" dirty="0" smtClean="0"/>
              <a:t>Experimental Setup</a:t>
            </a:r>
            <a:endParaRPr lang="en-US" dirty="0" smtClean="0"/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n-US" dirty="0" smtClean="0"/>
              <a:t> Construct a support frame for the inlet and outlet vessels, allowing for adjustment their heights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n-US" dirty="0" smtClean="0"/>
              <a:t> Construct an inlet vessel with pipes at different elevations, with the vessel itself high enough to provide the head  </a:t>
            </a:r>
          </a:p>
          <a:p>
            <a:pPr eaLnBrk="1" hangingPunct="1">
              <a:buFont typeface="Arial" pitchFamily="34" charset="0"/>
              <a:buNone/>
              <a:defRPr/>
            </a:pPr>
            <a:r>
              <a:rPr lang="en-US" dirty="0" smtClean="0"/>
              <a:t>  required for filtration and backwashing, containing an emergency weir and a pressure sensor to track water levels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n-US" dirty="0" smtClean="0"/>
              <a:t> Connect the new inlet tubes to the filter to the current inlet pipes, using ½” hoses, hose clamps, and slip adaptors </a:t>
            </a:r>
          </a:p>
          <a:p>
            <a:pPr eaLnBrk="1" hangingPunct="1">
              <a:buFont typeface="Arial" pitchFamily="34" charset="0"/>
              <a:buNone/>
              <a:defRPr/>
            </a:pPr>
            <a:r>
              <a:rPr lang="en-US" dirty="0" smtClean="0"/>
              <a:t>  for the existing unions.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n-US" dirty="0" smtClean="0"/>
              <a:t> Drill a hole in the filter column to install the siphon system that was used for the siphon study at the beginning of </a:t>
            </a:r>
          </a:p>
          <a:p>
            <a:pPr eaLnBrk="1" hangingPunct="1">
              <a:buFont typeface="Arial" pitchFamily="34" charset="0"/>
              <a:buNone/>
              <a:defRPr/>
            </a:pPr>
            <a:r>
              <a:rPr lang="en-US" dirty="0" smtClean="0"/>
              <a:t>  the semester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n-US" dirty="0" smtClean="0"/>
              <a:t> Tie a vertical piece of 3” PVC pipe to the side of the filter to serve as the backwash trough, and add a weir and</a:t>
            </a:r>
          </a:p>
          <a:p>
            <a:pPr eaLnBrk="1" hangingPunct="1">
              <a:buFont typeface="Arial" pitchFamily="34" charset="0"/>
              <a:buNone/>
              <a:defRPr/>
            </a:pPr>
            <a:r>
              <a:rPr lang="en-US" dirty="0" smtClean="0"/>
              <a:t>  hose to drain the backwash water to the sink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n-US" dirty="0" smtClean="0"/>
              <a:t> Construct an outlet vessel connected to the current outlet pipes using ½” hoses, hose clamps, and slip adaptors </a:t>
            </a:r>
          </a:p>
          <a:p>
            <a:pPr eaLnBrk="1" hangingPunct="1">
              <a:buFont typeface="Arial" pitchFamily="34" charset="0"/>
              <a:buNone/>
              <a:defRPr/>
            </a:pPr>
            <a:r>
              <a:rPr lang="en-US" dirty="0" smtClean="0"/>
              <a:t>  for the existing unions, containing a weir and hose to drain the filtered water to the sink and a pressure sensor to </a:t>
            </a:r>
          </a:p>
          <a:p>
            <a:pPr eaLnBrk="1" hangingPunct="1">
              <a:buFont typeface="Arial" pitchFamily="34" charset="0"/>
              <a:buNone/>
              <a:defRPr/>
            </a:pPr>
            <a:r>
              <a:rPr lang="en-US" dirty="0" smtClean="0"/>
              <a:t>  track water levels. It should be placed so that the filtration cycle water level is maintained above the siphon.</a:t>
            </a:r>
          </a:p>
          <a:p>
            <a:pPr eaLnBrk="1" hangingPunct="1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F0C12E2-1790-4C4E-A223-08C3D4A22B66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AF77A14-AA7D-4558-8D32-D251D3637C9E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Jeff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Jeff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Jeff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F90C93-FF1F-4559-A7B2-E6A14B3FF627}" type="datetimeFigureOut">
              <a:rPr lang="en-US"/>
              <a:pPr>
                <a:defRPr/>
              </a:pPr>
              <a:t>5/14/2011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DA4E3F-F74B-45AB-9C01-2867340BF5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B695E5-4934-4584-AEAE-2CD3CE675C84}" type="datetimeFigureOut">
              <a:rPr lang="en-US"/>
              <a:pPr>
                <a:defRPr/>
              </a:pPr>
              <a:t>5/14/2011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8623CA-9B29-460A-A28F-AF89243408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D0BC37-C7AD-4DE6-9371-13B277CFDF7D}" type="datetimeFigureOut">
              <a:rPr lang="en-US"/>
              <a:pPr>
                <a:defRPr/>
              </a:pPr>
              <a:t>5/14/2011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E42874-D410-4B4C-A990-8B6518B9C5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E8195C-12AE-4FE5-9093-96ECEBEA698D}" type="datetimeFigureOut">
              <a:rPr lang="en-US"/>
              <a:pPr>
                <a:defRPr/>
              </a:pPr>
              <a:t>5/14/2011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C95710-1C44-4BBD-AFAD-DC6875E117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A01B1E-3ACB-4961-B074-B05954F227FE}" type="datetimeFigureOut">
              <a:rPr lang="en-US"/>
              <a:pPr>
                <a:defRPr/>
              </a:pPr>
              <a:t>5/14/2011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B96099-E3AB-48A9-829D-288C7DE7F3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641D5-A92E-44C8-8B58-46667B5F0AEF}" type="datetimeFigureOut">
              <a:rPr lang="en-US"/>
              <a:pPr>
                <a:defRPr/>
              </a:pPr>
              <a:t>5/14/2011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FFC15B-EC13-4FA3-A29C-23E08AFA9A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A0137-6E66-4174-B30B-79C231D5F68D}" type="datetimeFigureOut">
              <a:rPr lang="en-US"/>
              <a:pPr>
                <a:defRPr/>
              </a:pPr>
              <a:t>5/14/2011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0524B5-D8C6-478A-A323-8E6B277C17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7D2D85-8180-4555-A436-DD590BFF793A}" type="datetimeFigureOut">
              <a:rPr lang="en-US"/>
              <a:pPr>
                <a:defRPr/>
              </a:pPr>
              <a:t>5/14/2011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F1E4F9-A1B8-45BB-BBFC-59AA27E849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FE34B2-7CCE-4DB6-955D-4FAD2D947AE2}" type="datetimeFigureOut">
              <a:rPr lang="en-US"/>
              <a:pPr>
                <a:defRPr/>
              </a:pPr>
              <a:t>5/14/2011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42F546-9817-4DA4-8ABD-176B4F6AB2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C5E2E7-B6FB-469E-939B-70BE2C51E4C2}" type="datetimeFigureOut">
              <a:rPr lang="en-US"/>
              <a:pPr>
                <a:defRPr/>
              </a:pPr>
              <a:t>5/14/2011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D8DE44-A0C9-4BE2-B1A4-D8266A60FC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6DFBBD-B566-4DFA-9BDF-1B139AEE0E22}" type="datetimeFigureOut">
              <a:rPr lang="en-US"/>
              <a:pPr>
                <a:defRPr/>
              </a:pPr>
              <a:t>5/14/2011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DFCE98-801C-4810-94CB-F7A40B05C4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945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2808ED4-6F10-4097-92B5-E794FCE812D8}" type="datetimeFigureOut">
              <a:rPr lang="en-US"/>
              <a:pPr>
                <a:defRPr/>
              </a:pPr>
              <a:t>5/14/2011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2142EBE-8205-45ED-81A7-BFD0AC9819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.xml"/><Relationship Id="rId4" Type="http://schemas.openxmlformats.org/officeDocument/2006/relationships/image" Target="../media/image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oleObject" Target="../embeddings/oleObject1.bin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6.jpe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.png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ctrTitle" idx="4294967295"/>
          </p:nvPr>
        </p:nvSpPr>
        <p:spPr>
          <a:xfrm>
            <a:off x="609600" y="2057400"/>
            <a:ext cx="7772400" cy="1470025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Stacked Rapid Sand Filtration </a:t>
            </a:r>
            <a:br>
              <a:rPr lang="en-US" sz="4000" b="1" dirty="0" smtClean="0"/>
            </a:br>
            <a:r>
              <a:rPr lang="en-US" sz="4000" b="1" dirty="0" smtClean="0"/>
              <a:t>Final Presentation, Spring 2011</a:t>
            </a:r>
          </a:p>
        </p:txBody>
      </p:sp>
      <p:sp>
        <p:nvSpPr>
          <p:cNvPr id="14338" name="Subtitle 2"/>
          <p:cNvSpPr>
            <a:spLocks noGrp="1"/>
          </p:cNvSpPr>
          <p:nvPr>
            <p:ph type="subTitle" idx="4294967295"/>
          </p:nvPr>
        </p:nvSpPr>
        <p:spPr>
          <a:xfrm>
            <a:off x="1295400" y="3886200"/>
            <a:ext cx="6400800" cy="2362200"/>
          </a:xfrm>
        </p:spPr>
        <p:txBody>
          <a:bodyPr/>
          <a:lstStyle/>
          <a:p>
            <a:pPr marL="0" indent="0" algn="ctr">
              <a:lnSpc>
                <a:spcPct val="80000"/>
              </a:lnSpc>
              <a:buFontTx/>
              <a:buNone/>
            </a:pPr>
            <a:r>
              <a:rPr lang="en-US" sz="2500" b="1" dirty="0" smtClean="0">
                <a:solidFill>
                  <a:srgbClr val="898989"/>
                </a:solidFill>
              </a:rPr>
              <a:t>Stacked Filtration Team</a:t>
            </a:r>
          </a:p>
          <a:p>
            <a:pPr marL="0" indent="0" algn="ctr">
              <a:lnSpc>
                <a:spcPct val="80000"/>
              </a:lnSpc>
              <a:buFontTx/>
              <a:buNone/>
            </a:pPr>
            <a:r>
              <a:rPr lang="en-US" sz="2500" dirty="0" smtClean="0">
                <a:solidFill>
                  <a:srgbClr val="898989"/>
                </a:solidFill>
              </a:rPr>
              <a:t>Anderson Cordero</a:t>
            </a:r>
          </a:p>
          <a:p>
            <a:pPr marL="0" indent="0" algn="ctr">
              <a:lnSpc>
                <a:spcPct val="80000"/>
              </a:lnSpc>
              <a:buFont typeface="Arial" charset="0"/>
              <a:buNone/>
            </a:pPr>
            <a:r>
              <a:rPr lang="en-US" sz="2500" dirty="0" smtClean="0">
                <a:solidFill>
                  <a:srgbClr val="898989"/>
                </a:solidFill>
              </a:rPr>
              <a:t>Mickey Adelman</a:t>
            </a:r>
          </a:p>
          <a:p>
            <a:pPr marL="0" indent="0" algn="ctr">
              <a:lnSpc>
                <a:spcPct val="80000"/>
              </a:lnSpc>
              <a:buFontTx/>
              <a:buNone/>
            </a:pPr>
            <a:r>
              <a:rPr lang="en-US" sz="2500" dirty="0" smtClean="0">
                <a:solidFill>
                  <a:srgbClr val="898989"/>
                </a:solidFill>
              </a:rPr>
              <a:t>Sara Coffey</a:t>
            </a:r>
          </a:p>
          <a:p>
            <a:pPr marL="0" indent="0" algn="ctr">
              <a:lnSpc>
                <a:spcPct val="80000"/>
              </a:lnSpc>
              <a:buFontTx/>
              <a:buNone/>
            </a:pPr>
            <a:r>
              <a:rPr lang="en-US" sz="2500" dirty="0" smtClean="0">
                <a:solidFill>
                  <a:srgbClr val="898989"/>
                </a:solidFill>
              </a:rPr>
              <a:t>William Maher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228600" y="990600"/>
            <a:ext cx="5029200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465138"/>
            <a:ext cx="3581400" cy="10588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6" name="Straight Connector 5"/>
          <p:cNvCxnSpPr/>
          <p:nvPr/>
        </p:nvCxnSpPr>
        <p:spPr>
          <a:xfrm>
            <a:off x="642938" y="3733800"/>
            <a:ext cx="7772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>
            <a:spLocks/>
          </p:cNvSpPr>
          <p:nvPr/>
        </p:nvSpPr>
        <p:spPr>
          <a:xfrm>
            <a:off x="304800" y="228600"/>
            <a:ext cx="3048000" cy="1143000"/>
          </a:xfrm>
          <a:prstGeom prst="rect">
            <a:avLst/>
          </a:prstGeom>
        </p:spPr>
        <p:txBody>
          <a:bodyPr anchor="ctr">
            <a:normAutofit fontScale="85000" lnSpcReduction="1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4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Backwash Velocity Study</a:t>
            </a:r>
          </a:p>
        </p:txBody>
      </p:sp>
      <p:cxnSp>
        <p:nvCxnSpPr>
          <p:cNvPr id="32" name="Straight Connector 31"/>
          <p:cNvCxnSpPr/>
          <p:nvPr/>
        </p:nvCxnSpPr>
        <p:spPr>
          <a:xfrm>
            <a:off x="304800" y="1295400"/>
            <a:ext cx="29718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954" name="Picture 1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1400" y="76200"/>
            <a:ext cx="5240338" cy="6716713"/>
          </a:xfrm>
          <a:prstGeom prst="rect">
            <a:avLst/>
          </a:prstGeom>
          <a:noFill/>
        </p:spPr>
      </p:pic>
      <p:sp>
        <p:nvSpPr>
          <p:cNvPr id="39955" name="Content Placeholder 2"/>
          <p:cNvSpPr>
            <a:spLocks/>
          </p:cNvSpPr>
          <p:nvPr/>
        </p:nvSpPr>
        <p:spPr bwMode="auto">
          <a:xfrm>
            <a:off x="304800" y="1447800"/>
            <a:ext cx="31242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n-US" sz="2400" b="1" dirty="0">
                <a:latin typeface="Calibri" pitchFamily="34" charset="0"/>
              </a:rPr>
              <a:t>Results: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400" dirty="0">
                <a:latin typeface="Calibri" pitchFamily="34" charset="0"/>
              </a:rPr>
              <a:t>Velocity “ramped up” in discrete </a:t>
            </a:r>
            <a:r>
              <a:rPr lang="en-US" sz="2400" dirty="0" smtClean="0">
                <a:latin typeface="Calibri" pitchFamily="34" charset="0"/>
              </a:rPr>
              <a:t>steps.</a:t>
            </a:r>
            <a:endParaRPr lang="en-US" sz="2400" dirty="0"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400" dirty="0">
                <a:latin typeface="Calibri" pitchFamily="34" charset="0"/>
              </a:rPr>
              <a:t>Head loss increases with velocity until fluidization </a:t>
            </a:r>
            <a:r>
              <a:rPr lang="en-US" sz="2400" dirty="0" smtClean="0">
                <a:latin typeface="Calibri" pitchFamily="34" charset="0"/>
              </a:rPr>
              <a:t>occurs.</a:t>
            </a:r>
            <a:endParaRPr lang="en-US" sz="2400" dirty="0"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400" dirty="0">
                <a:latin typeface="Calibri" pitchFamily="34" charset="0"/>
              </a:rPr>
              <a:t>Fluidization starts </a:t>
            </a:r>
            <a:r>
              <a:rPr lang="en-US" sz="2400" dirty="0" smtClean="0">
                <a:latin typeface="Calibri" pitchFamily="34" charset="0"/>
              </a:rPr>
              <a:t>around </a:t>
            </a:r>
            <a:r>
              <a:rPr lang="en-US" sz="2400" b="1" dirty="0">
                <a:latin typeface="Calibri" pitchFamily="34" charset="0"/>
              </a:rPr>
              <a:t>4.8 </a:t>
            </a:r>
            <a:r>
              <a:rPr lang="en-US" sz="2400" b="1" dirty="0" smtClean="0">
                <a:latin typeface="Calibri" pitchFamily="34" charset="0"/>
              </a:rPr>
              <a:t>mm/s.</a:t>
            </a:r>
            <a:endParaRPr lang="en-US" sz="2400" dirty="0"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400" dirty="0">
                <a:latin typeface="Calibri" pitchFamily="34" charset="0"/>
              </a:rPr>
              <a:t>The initiation velocity appears to be the same for clean or loaded </a:t>
            </a:r>
            <a:r>
              <a:rPr lang="en-US" sz="2400" dirty="0" smtClean="0">
                <a:latin typeface="Calibri" pitchFamily="34" charset="0"/>
              </a:rPr>
              <a:t>bed.</a:t>
            </a:r>
            <a:endParaRPr lang="en-US" sz="2400" dirty="0">
              <a:latin typeface="Calibri" pitchFamily="34" charset="0"/>
            </a:endParaRPr>
          </a:p>
        </p:txBody>
      </p:sp>
      <p:pic>
        <p:nvPicPr>
          <p:cNvPr id="6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b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81200" y="6359680"/>
            <a:ext cx="1676400" cy="498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Rectangle 3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8229600" cy="4724400"/>
          </a:xfrm>
        </p:spPr>
        <p:txBody>
          <a:bodyPr/>
          <a:lstStyle/>
          <a:p>
            <a:r>
              <a:rPr lang="en-US" sz="2800" dirty="0" smtClean="0"/>
              <a:t>The design challenge:  </a:t>
            </a:r>
            <a:r>
              <a:rPr lang="en-US" sz="2800" b="1" i="1" dirty="0" smtClean="0"/>
              <a:t>spike in head loss</a:t>
            </a:r>
          </a:p>
          <a:p>
            <a:pPr lvl="1"/>
            <a:r>
              <a:rPr lang="en-US" sz="2400" dirty="0" smtClean="0"/>
              <a:t>Sometimes much larger for a loaded bed </a:t>
            </a:r>
          </a:p>
          <a:p>
            <a:pPr lvl="1"/>
            <a:r>
              <a:rPr lang="en-US" sz="2400" dirty="0" smtClean="0"/>
              <a:t>Head required to achieve 4.8 mm/s velocity in the sand</a:t>
            </a:r>
            <a:r>
              <a:rPr lang="en-US" sz="2400" dirty="0" smtClean="0"/>
              <a:t>?</a:t>
            </a:r>
            <a:endParaRPr lang="en-US" sz="2400" dirty="0" smtClean="0"/>
          </a:p>
          <a:p>
            <a:pPr lvl="1"/>
            <a:r>
              <a:rPr lang="en-US" sz="2400" dirty="0" smtClean="0"/>
              <a:t>Perhaps can be reduced by fluidizing two layers at a time</a:t>
            </a:r>
          </a:p>
        </p:txBody>
      </p:sp>
      <p:pic>
        <p:nvPicPr>
          <p:cNvPr id="5120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408363"/>
            <a:ext cx="4191000" cy="276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0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3394075"/>
            <a:ext cx="4162425" cy="277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1208" name="Title 1"/>
          <p:cNvSpPr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400" b="1">
                <a:solidFill>
                  <a:schemeClr val="tx2"/>
                </a:solidFill>
                <a:latin typeface="Calibri" pitchFamily="34" charset="0"/>
              </a:rPr>
              <a:t>Backwash Velocity Study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304800" y="1295400"/>
            <a:ext cx="85344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210" name="Text Box 10"/>
          <p:cNvSpPr txBox="1">
            <a:spLocks noChangeArrowheads="1"/>
          </p:cNvSpPr>
          <p:nvPr/>
        </p:nvSpPr>
        <p:spPr bwMode="auto">
          <a:xfrm>
            <a:off x="990600" y="6248400"/>
            <a:ext cx="3276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“One shot” loaded-bed test</a:t>
            </a:r>
          </a:p>
        </p:txBody>
      </p:sp>
      <p:sp>
        <p:nvSpPr>
          <p:cNvPr id="51211" name="Text Box 11"/>
          <p:cNvSpPr txBox="1">
            <a:spLocks noChangeArrowheads="1"/>
          </p:cNvSpPr>
          <p:nvPr/>
        </p:nvSpPr>
        <p:spPr bwMode="auto">
          <a:xfrm>
            <a:off x="4876800" y="6248400"/>
            <a:ext cx="419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Slower fluidization loaded-bed test</a:t>
            </a:r>
          </a:p>
        </p:txBody>
      </p:sp>
      <p:pic>
        <p:nvPicPr>
          <p:cNvPr id="9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536532"/>
            <a:ext cx="1143000" cy="321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5" descr="b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18622" y="6553200"/>
            <a:ext cx="102537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304800" y="274638"/>
            <a:ext cx="8839200" cy="1143000"/>
            <a:chOff x="304800" y="274638"/>
            <a:chExt cx="8839200" cy="1143000"/>
          </a:xfrm>
        </p:grpSpPr>
        <p:sp>
          <p:nvSpPr>
            <p:cNvPr id="2050" name="Title 1"/>
            <p:cNvSpPr>
              <a:spLocks/>
            </p:cNvSpPr>
            <p:nvPr/>
          </p:nvSpPr>
          <p:spPr bwMode="auto">
            <a:xfrm>
              <a:off x="304800" y="274638"/>
              <a:ext cx="8839200" cy="1143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sz="4400" b="1" dirty="0">
                  <a:solidFill>
                    <a:schemeClr val="tx2"/>
                  </a:solidFill>
                  <a:latin typeface="Calibri" pitchFamily="34" charset="0"/>
                </a:rPr>
                <a:t>Full Control System</a:t>
              </a:r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304800" y="1219200"/>
              <a:ext cx="853440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233" name="Rectangle 9"/>
          <p:cNvSpPr>
            <a:spLocks noChangeArrowheads="1"/>
          </p:cNvSpPr>
          <p:nvPr/>
        </p:nvSpPr>
        <p:spPr bwMode="auto">
          <a:xfrm>
            <a:off x="228600" y="1096772"/>
            <a:ext cx="89154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tabLst>
                <a:tab pos="457200" algn="l"/>
              </a:tabLst>
              <a:defRPr/>
            </a:pPr>
            <a:r>
              <a:rPr lang="en-US" sz="2400" b="1" dirty="0">
                <a:latin typeface="+mn-lt"/>
                <a:ea typeface="Times New Roman" pitchFamily="18" charset="0"/>
                <a:cs typeface="Times New Roman" pitchFamily="18" charset="0"/>
              </a:rPr>
              <a:t>Objectives</a:t>
            </a:r>
            <a:r>
              <a:rPr lang="en-US" sz="2400" dirty="0">
                <a:latin typeface="+mn-lt"/>
                <a:ea typeface="Times New Roman" pitchFamily="18" charset="0"/>
                <a:cs typeface="Times New Roman" pitchFamily="18" charset="0"/>
              </a:rPr>
              <a:t>:</a:t>
            </a:r>
          </a:p>
          <a:p>
            <a:pPr>
              <a:tabLst>
                <a:tab pos="457200" algn="l"/>
              </a:tabLst>
              <a:defRPr/>
            </a:pPr>
            <a:endParaRPr lang="en-US" sz="2400" dirty="0">
              <a:latin typeface="+mn-lt"/>
              <a:ea typeface="Times New Roman" pitchFamily="18" charset="0"/>
              <a:cs typeface="Times New Roman" pitchFamily="18" charset="0"/>
            </a:endParaRPr>
          </a:p>
          <a:p>
            <a:pPr>
              <a:buFontTx/>
              <a:buChar char="•"/>
              <a:tabLst>
                <a:tab pos="457200" algn="l"/>
              </a:tabLst>
              <a:defRPr/>
            </a:pPr>
            <a:r>
              <a:rPr lang="en-US" sz="2400" dirty="0">
                <a:latin typeface="+mn-lt"/>
                <a:ea typeface="Times New Roman" pitchFamily="18" charset="0"/>
                <a:cs typeface="Times New Roman" pitchFamily="18" charset="0"/>
              </a:rPr>
              <a:t>  Collect data with the control system simulation </a:t>
            </a:r>
            <a:r>
              <a:rPr lang="en-US" sz="2400" dirty="0" smtClean="0">
                <a:latin typeface="+mn-lt"/>
                <a:ea typeface="Times New Roman" pitchFamily="18" charset="0"/>
                <a:cs typeface="Times New Roman" pitchFamily="18" charset="0"/>
              </a:rPr>
              <a:t>,and look for </a:t>
            </a:r>
            <a:r>
              <a:rPr lang="en-US" sz="2400" dirty="0">
                <a:latin typeface="+mn-lt"/>
                <a:ea typeface="Times New Roman" pitchFamily="18" charset="0"/>
                <a:cs typeface="Times New Roman" pitchFamily="18" charset="0"/>
              </a:rPr>
              <a:t>failure </a:t>
            </a:r>
            <a:r>
              <a:rPr lang="en-US" sz="2400" dirty="0" smtClean="0">
                <a:latin typeface="+mn-lt"/>
                <a:ea typeface="Times New Roman" pitchFamily="18" charset="0"/>
                <a:cs typeface="Times New Roman" pitchFamily="18" charset="0"/>
              </a:rPr>
              <a:t>modes.</a:t>
            </a:r>
            <a:endParaRPr lang="en-US" sz="2400" dirty="0">
              <a:latin typeface="+mn-lt"/>
              <a:ea typeface="Times New Roman" pitchFamily="18" charset="0"/>
              <a:cs typeface="Times New Roman" pitchFamily="18" charset="0"/>
            </a:endParaRPr>
          </a:p>
          <a:p>
            <a:pPr>
              <a:tabLst>
                <a:tab pos="457200" algn="l"/>
              </a:tabLst>
              <a:defRPr/>
            </a:pPr>
            <a:endParaRPr lang="en-US" sz="2400" dirty="0">
              <a:latin typeface="+mn-lt"/>
            </a:endParaRPr>
          </a:p>
          <a:p>
            <a:pPr eaLnBrk="0" hangingPunct="0">
              <a:buFontTx/>
              <a:buChar char="•"/>
              <a:tabLst>
                <a:tab pos="457200" algn="l"/>
              </a:tabLst>
              <a:defRPr/>
            </a:pPr>
            <a:r>
              <a:rPr lang="en-US" sz="2400" dirty="0">
                <a:latin typeface="+mn-lt"/>
                <a:ea typeface="Times New Roman" pitchFamily="18" charset="0"/>
                <a:cs typeface="Times New Roman" pitchFamily="18" charset="0"/>
              </a:rPr>
              <a:t>  Come up with the correct design constraints for trough </a:t>
            </a:r>
            <a:r>
              <a:rPr lang="en-US" sz="2400" dirty="0" smtClean="0">
                <a:latin typeface="+mn-lt"/>
                <a:ea typeface="Times New Roman" pitchFamily="18" charset="0"/>
                <a:cs typeface="Times New Roman" pitchFamily="18" charset="0"/>
              </a:rPr>
              <a:t>placement </a:t>
            </a:r>
            <a:r>
              <a:rPr lang="en-US" sz="2400" dirty="0">
                <a:latin typeface="+mn-lt"/>
                <a:ea typeface="Times New Roman" pitchFamily="18" charset="0"/>
                <a:cs typeface="Times New Roman" pitchFamily="18" charset="0"/>
              </a:rPr>
              <a:t>and siphon </a:t>
            </a:r>
            <a:r>
              <a:rPr lang="en-US" sz="2400" dirty="0" smtClean="0">
                <a:latin typeface="+mn-lt"/>
                <a:ea typeface="Times New Roman" pitchFamily="18" charset="0"/>
                <a:cs typeface="Times New Roman" pitchFamily="18" charset="0"/>
              </a:rPr>
              <a:t>system.</a:t>
            </a:r>
            <a:endParaRPr lang="en-US" sz="2400" dirty="0">
              <a:latin typeface="+mn-lt"/>
              <a:ea typeface="Times New Roman" pitchFamily="18" charset="0"/>
              <a:cs typeface="Times New Roman" pitchFamily="18" charset="0"/>
            </a:endParaRPr>
          </a:p>
          <a:p>
            <a:pPr eaLnBrk="0" hangingPunct="0">
              <a:tabLst>
                <a:tab pos="457200" algn="l"/>
              </a:tabLst>
              <a:defRPr/>
            </a:pPr>
            <a:endParaRPr lang="en-US" sz="2400" dirty="0">
              <a:latin typeface="+mn-lt"/>
              <a:ea typeface="Times New Roman" pitchFamily="18" charset="0"/>
              <a:cs typeface="Times New Roman" pitchFamily="18" charset="0"/>
            </a:endParaRPr>
          </a:p>
          <a:p>
            <a:pPr eaLnBrk="0" hangingPunct="0">
              <a:buFont typeface="Arial" pitchFamily="34" charset="0"/>
              <a:buChar char="•"/>
              <a:tabLst>
                <a:tab pos="457200" algn="l"/>
              </a:tabLst>
              <a:defRPr/>
            </a:pPr>
            <a:r>
              <a:rPr lang="en-US" sz="2400" dirty="0">
                <a:latin typeface="+mn-lt"/>
                <a:cs typeface="Times New Roman" pitchFamily="18" charset="0"/>
              </a:rPr>
              <a:t>  </a:t>
            </a:r>
            <a:r>
              <a:rPr lang="en-US" sz="2400" dirty="0">
                <a:latin typeface="+mn-lt"/>
              </a:rPr>
              <a:t>Determine the important physical parameters governing </a:t>
            </a:r>
            <a:r>
              <a:rPr lang="en-US" sz="2400" dirty="0" smtClean="0">
                <a:latin typeface="+mn-lt"/>
              </a:rPr>
              <a:t> the </a:t>
            </a:r>
            <a:r>
              <a:rPr lang="en-US" sz="2400" dirty="0">
                <a:latin typeface="+mn-lt"/>
              </a:rPr>
              <a:t>performance of this system and which </a:t>
            </a:r>
            <a:r>
              <a:rPr lang="en-US" sz="2400" dirty="0" smtClean="0">
                <a:latin typeface="+mn-lt"/>
              </a:rPr>
              <a:t>dimensions must </a:t>
            </a:r>
            <a:r>
              <a:rPr lang="en-US" sz="2400" dirty="0">
                <a:latin typeface="+mn-lt"/>
              </a:rPr>
              <a:t>be selected and scaled for a full-scale </a:t>
            </a:r>
            <a:r>
              <a:rPr lang="en-US" sz="2400" dirty="0" smtClean="0">
                <a:latin typeface="+mn-lt"/>
              </a:rPr>
              <a:t>design.</a:t>
            </a:r>
            <a:endParaRPr lang="en-US" sz="2400" dirty="0">
              <a:latin typeface="+mn-lt"/>
            </a:endParaRPr>
          </a:p>
          <a:p>
            <a:pPr eaLnBrk="0" hangingPunct="0">
              <a:tabLst>
                <a:tab pos="457200" algn="l"/>
              </a:tabLst>
              <a:defRPr/>
            </a:pPr>
            <a:endParaRPr lang="en-US" sz="2400" dirty="0">
              <a:latin typeface="+mn-lt"/>
            </a:endParaRPr>
          </a:p>
          <a:p>
            <a:pPr eaLnBrk="0" hangingPunct="0">
              <a:buFontTx/>
              <a:buChar char="•"/>
              <a:tabLst>
                <a:tab pos="457200" algn="l"/>
              </a:tabLst>
              <a:defRPr/>
            </a:pPr>
            <a:r>
              <a:rPr lang="en-US" sz="2400" dirty="0">
                <a:latin typeface="+mn-lt"/>
                <a:ea typeface="Times New Roman" pitchFamily="18" charset="0"/>
                <a:cs typeface="Times New Roman" pitchFamily="18" charset="0"/>
              </a:rPr>
              <a:t>  Understand the “transition period” between </a:t>
            </a:r>
            <a:r>
              <a:rPr lang="en-US" sz="2400" dirty="0" smtClean="0">
                <a:latin typeface="+mn-lt"/>
                <a:ea typeface="Times New Roman" pitchFamily="18" charset="0"/>
                <a:cs typeface="Times New Roman" pitchFamily="18" charset="0"/>
              </a:rPr>
              <a:t> backwash </a:t>
            </a:r>
            <a:r>
              <a:rPr lang="en-US" sz="2400" dirty="0">
                <a:latin typeface="+mn-lt"/>
                <a:ea typeface="Times New Roman" pitchFamily="18" charset="0"/>
                <a:cs typeface="Times New Roman" pitchFamily="18" charset="0"/>
              </a:rPr>
              <a:t>and </a:t>
            </a:r>
            <a:r>
              <a:rPr lang="en-US" sz="2400" dirty="0" smtClean="0">
                <a:latin typeface="+mn-lt"/>
                <a:ea typeface="Times New Roman" pitchFamily="18" charset="0"/>
                <a:cs typeface="Times New Roman" pitchFamily="18" charset="0"/>
              </a:rPr>
              <a:t>filtration </a:t>
            </a:r>
            <a:r>
              <a:rPr lang="en-US" sz="2400" dirty="0">
                <a:latin typeface="+mn-lt"/>
                <a:ea typeface="Times New Roman" pitchFamily="18" charset="0"/>
                <a:cs typeface="Times New Roman" pitchFamily="18" charset="0"/>
              </a:rPr>
              <a:t>and how the </a:t>
            </a:r>
            <a:r>
              <a:rPr lang="en-US" sz="2400" dirty="0" smtClean="0">
                <a:latin typeface="+mn-lt"/>
                <a:ea typeface="Times New Roman" pitchFamily="18" charset="0"/>
                <a:cs typeface="Times New Roman" pitchFamily="18" charset="0"/>
              </a:rPr>
              <a:t>inlet and </a:t>
            </a:r>
            <a:r>
              <a:rPr lang="en-US" sz="2400" dirty="0">
                <a:latin typeface="+mn-lt"/>
                <a:ea typeface="Times New Roman" pitchFamily="18" charset="0"/>
                <a:cs typeface="Times New Roman" pitchFamily="18" charset="0"/>
              </a:rPr>
              <a:t>outlet pipes must be </a:t>
            </a:r>
            <a:r>
              <a:rPr lang="en-US" sz="2400" dirty="0" smtClean="0">
                <a:latin typeface="+mn-lt"/>
                <a:ea typeface="Times New Roman" pitchFamily="18" charset="0"/>
                <a:cs typeface="Times New Roman" pitchFamily="18" charset="0"/>
              </a:rPr>
              <a:t>configured.</a:t>
            </a:r>
            <a:endParaRPr lang="en-US" sz="2400" dirty="0">
              <a:latin typeface="+mn-lt"/>
            </a:endParaRPr>
          </a:p>
        </p:txBody>
      </p:sp>
      <p:pic>
        <p:nvPicPr>
          <p:cNvPr id="6" name="Picture 6" descr="a"/>
          <p:cNvPicPr>
            <a:picLocks noChangeAspect="1" noChangeArrowheads="1"/>
          </p:cNvPicPr>
          <p:nvPr/>
        </p:nvPicPr>
        <p:blipFill>
          <a:blip r:embed="rId2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67600" y="6359680"/>
            <a:ext cx="1676400" cy="498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3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949" y="1143000"/>
            <a:ext cx="3370792" cy="5393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Connector 4"/>
          <p:cNvCxnSpPr/>
          <p:nvPr/>
        </p:nvCxnSpPr>
        <p:spPr>
          <a:xfrm rot="5400000">
            <a:off x="216385" y="1975859"/>
            <a:ext cx="139603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rot="5400000">
            <a:off x="1556723" y="1975859"/>
            <a:ext cx="139603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914400" y="2673874"/>
            <a:ext cx="134033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1042051" y="2356595"/>
            <a:ext cx="63826" cy="253824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78226" y="2610418"/>
            <a:ext cx="191477" cy="12691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42051" y="2737330"/>
            <a:ext cx="63826" cy="31728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361179" y="2166227"/>
            <a:ext cx="63826" cy="44419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297354" y="2610418"/>
            <a:ext cx="191477" cy="12691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361179" y="2737330"/>
            <a:ext cx="63826" cy="31728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680308" y="1975859"/>
            <a:ext cx="63826" cy="634559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616482" y="2610418"/>
            <a:ext cx="191477" cy="12691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680308" y="2737330"/>
            <a:ext cx="63826" cy="31728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999436" y="1785491"/>
            <a:ext cx="63826" cy="82492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935610" y="2610418"/>
            <a:ext cx="191477" cy="12691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1999436" y="2737330"/>
            <a:ext cx="63826" cy="31728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1007479" y="2972646"/>
            <a:ext cx="2268470" cy="3437196"/>
          </a:xfrm>
          <a:custGeom>
            <a:avLst/>
            <a:gdLst>
              <a:gd name="connsiteX0" fmla="*/ 32004 w 3625596"/>
              <a:gd name="connsiteY0" fmla="*/ 0 h 4014216"/>
              <a:gd name="connsiteX1" fmla="*/ 32004 w 3625596"/>
              <a:gd name="connsiteY1" fmla="*/ 228600 h 4014216"/>
              <a:gd name="connsiteX2" fmla="*/ 13716 w 3625596"/>
              <a:gd name="connsiteY2" fmla="*/ 530352 h 4014216"/>
              <a:gd name="connsiteX3" fmla="*/ 4572 w 3625596"/>
              <a:gd name="connsiteY3" fmla="*/ 1024128 h 4014216"/>
              <a:gd name="connsiteX4" fmla="*/ 41148 w 3625596"/>
              <a:gd name="connsiteY4" fmla="*/ 1801368 h 4014216"/>
              <a:gd name="connsiteX5" fmla="*/ 178308 w 3625596"/>
              <a:gd name="connsiteY5" fmla="*/ 2779776 h 4014216"/>
              <a:gd name="connsiteX6" fmla="*/ 717804 w 3625596"/>
              <a:gd name="connsiteY6" fmla="*/ 3483864 h 4014216"/>
              <a:gd name="connsiteX7" fmla="*/ 1650492 w 3625596"/>
              <a:gd name="connsiteY7" fmla="*/ 3867912 h 4014216"/>
              <a:gd name="connsiteX8" fmla="*/ 2638044 w 3625596"/>
              <a:gd name="connsiteY8" fmla="*/ 3986784 h 4014216"/>
              <a:gd name="connsiteX9" fmla="*/ 3332988 w 3625596"/>
              <a:gd name="connsiteY9" fmla="*/ 4014216 h 4014216"/>
              <a:gd name="connsiteX10" fmla="*/ 3625596 w 3625596"/>
              <a:gd name="connsiteY10" fmla="*/ 3986784 h 4014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625596" h="4014216">
                <a:moveTo>
                  <a:pt x="32004" y="0"/>
                </a:moveTo>
                <a:cubicBezTo>
                  <a:pt x="33528" y="70104"/>
                  <a:pt x="35052" y="140208"/>
                  <a:pt x="32004" y="228600"/>
                </a:cubicBezTo>
                <a:cubicBezTo>
                  <a:pt x="28956" y="316992"/>
                  <a:pt x="18288" y="397764"/>
                  <a:pt x="13716" y="530352"/>
                </a:cubicBezTo>
                <a:cubicBezTo>
                  <a:pt x="9144" y="662940"/>
                  <a:pt x="0" y="812292"/>
                  <a:pt x="4572" y="1024128"/>
                </a:cubicBezTo>
                <a:cubicBezTo>
                  <a:pt x="9144" y="1235964"/>
                  <a:pt x="12192" y="1508760"/>
                  <a:pt x="41148" y="1801368"/>
                </a:cubicBezTo>
                <a:cubicBezTo>
                  <a:pt x="70104" y="2093976"/>
                  <a:pt x="65532" y="2499360"/>
                  <a:pt x="178308" y="2779776"/>
                </a:cubicBezTo>
                <a:cubicBezTo>
                  <a:pt x="291084" y="3060192"/>
                  <a:pt x="472440" y="3302508"/>
                  <a:pt x="717804" y="3483864"/>
                </a:cubicBezTo>
                <a:cubicBezTo>
                  <a:pt x="963168" y="3665220"/>
                  <a:pt x="1330452" y="3784092"/>
                  <a:pt x="1650492" y="3867912"/>
                </a:cubicBezTo>
                <a:cubicBezTo>
                  <a:pt x="1970532" y="3951732"/>
                  <a:pt x="2357628" y="3962400"/>
                  <a:pt x="2638044" y="3986784"/>
                </a:cubicBezTo>
                <a:cubicBezTo>
                  <a:pt x="2918460" y="4011168"/>
                  <a:pt x="3168396" y="4014216"/>
                  <a:pt x="3332988" y="4014216"/>
                </a:cubicBezTo>
                <a:cubicBezTo>
                  <a:pt x="3497580" y="4014216"/>
                  <a:pt x="3561588" y="4000500"/>
                  <a:pt x="3625596" y="3986784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1100558" y="2980578"/>
            <a:ext cx="2175391" cy="3365808"/>
          </a:xfrm>
          <a:custGeom>
            <a:avLst/>
            <a:gdLst>
              <a:gd name="connsiteX0" fmla="*/ 12192 w 3532632"/>
              <a:gd name="connsiteY0" fmla="*/ 0 h 3887724"/>
              <a:gd name="connsiteX1" fmla="*/ 21336 w 3532632"/>
              <a:gd name="connsiteY1" fmla="*/ 182880 h 3887724"/>
              <a:gd name="connsiteX2" fmla="*/ 3048 w 3532632"/>
              <a:gd name="connsiteY2" fmla="*/ 429768 h 3887724"/>
              <a:gd name="connsiteX3" fmla="*/ 3048 w 3532632"/>
              <a:gd name="connsiteY3" fmla="*/ 804672 h 3887724"/>
              <a:gd name="connsiteX4" fmla="*/ 21336 w 3532632"/>
              <a:gd name="connsiteY4" fmla="*/ 1371600 h 3887724"/>
              <a:gd name="connsiteX5" fmla="*/ 57912 w 3532632"/>
              <a:gd name="connsiteY5" fmla="*/ 1956816 h 3887724"/>
              <a:gd name="connsiteX6" fmla="*/ 131064 w 3532632"/>
              <a:gd name="connsiteY6" fmla="*/ 2505456 h 3887724"/>
              <a:gd name="connsiteX7" fmla="*/ 286512 w 3532632"/>
              <a:gd name="connsiteY7" fmla="*/ 2907792 h 3887724"/>
              <a:gd name="connsiteX8" fmla="*/ 469392 w 3532632"/>
              <a:gd name="connsiteY8" fmla="*/ 3154680 h 3887724"/>
              <a:gd name="connsiteX9" fmla="*/ 771144 w 3532632"/>
              <a:gd name="connsiteY9" fmla="*/ 3438144 h 3887724"/>
              <a:gd name="connsiteX10" fmla="*/ 1109472 w 3532632"/>
              <a:gd name="connsiteY10" fmla="*/ 3602736 h 3887724"/>
              <a:gd name="connsiteX11" fmla="*/ 1456944 w 3532632"/>
              <a:gd name="connsiteY11" fmla="*/ 3703320 h 3887724"/>
              <a:gd name="connsiteX12" fmla="*/ 2087880 w 3532632"/>
              <a:gd name="connsiteY12" fmla="*/ 3822192 h 3887724"/>
              <a:gd name="connsiteX13" fmla="*/ 2581656 w 3532632"/>
              <a:gd name="connsiteY13" fmla="*/ 3867912 h 3887724"/>
              <a:gd name="connsiteX14" fmla="*/ 3048000 w 3532632"/>
              <a:gd name="connsiteY14" fmla="*/ 3877056 h 3887724"/>
              <a:gd name="connsiteX15" fmla="*/ 3313176 w 3532632"/>
              <a:gd name="connsiteY15" fmla="*/ 3886200 h 3887724"/>
              <a:gd name="connsiteX16" fmla="*/ 3532632 w 3532632"/>
              <a:gd name="connsiteY16" fmla="*/ 3886200 h 38877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532632" h="3887724">
                <a:moveTo>
                  <a:pt x="12192" y="0"/>
                </a:moveTo>
                <a:cubicBezTo>
                  <a:pt x="17526" y="55626"/>
                  <a:pt x="22860" y="111252"/>
                  <a:pt x="21336" y="182880"/>
                </a:cubicBezTo>
                <a:cubicBezTo>
                  <a:pt x="19812" y="254508"/>
                  <a:pt x="6096" y="326136"/>
                  <a:pt x="3048" y="429768"/>
                </a:cubicBezTo>
                <a:cubicBezTo>
                  <a:pt x="0" y="533400"/>
                  <a:pt x="0" y="647700"/>
                  <a:pt x="3048" y="804672"/>
                </a:cubicBezTo>
                <a:cubicBezTo>
                  <a:pt x="6096" y="961644"/>
                  <a:pt x="12192" y="1179576"/>
                  <a:pt x="21336" y="1371600"/>
                </a:cubicBezTo>
                <a:cubicBezTo>
                  <a:pt x="30480" y="1563624"/>
                  <a:pt x="39624" y="1767840"/>
                  <a:pt x="57912" y="1956816"/>
                </a:cubicBezTo>
                <a:cubicBezTo>
                  <a:pt x="76200" y="2145792"/>
                  <a:pt x="92964" y="2346960"/>
                  <a:pt x="131064" y="2505456"/>
                </a:cubicBezTo>
                <a:cubicBezTo>
                  <a:pt x="169164" y="2663952"/>
                  <a:pt x="230124" y="2799588"/>
                  <a:pt x="286512" y="2907792"/>
                </a:cubicBezTo>
                <a:cubicBezTo>
                  <a:pt x="342900" y="3015996"/>
                  <a:pt x="388620" y="3066288"/>
                  <a:pt x="469392" y="3154680"/>
                </a:cubicBezTo>
                <a:cubicBezTo>
                  <a:pt x="550164" y="3243072"/>
                  <a:pt x="664464" y="3363468"/>
                  <a:pt x="771144" y="3438144"/>
                </a:cubicBezTo>
                <a:cubicBezTo>
                  <a:pt x="877824" y="3512820"/>
                  <a:pt x="995172" y="3558540"/>
                  <a:pt x="1109472" y="3602736"/>
                </a:cubicBezTo>
                <a:cubicBezTo>
                  <a:pt x="1223772" y="3646932"/>
                  <a:pt x="1293876" y="3666744"/>
                  <a:pt x="1456944" y="3703320"/>
                </a:cubicBezTo>
                <a:cubicBezTo>
                  <a:pt x="1620012" y="3739896"/>
                  <a:pt x="1900428" y="3794760"/>
                  <a:pt x="2087880" y="3822192"/>
                </a:cubicBezTo>
                <a:cubicBezTo>
                  <a:pt x="2275332" y="3849624"/>
                  <a:pt x="2421636" y="3858768"/>
                  <a:pt x="2581656" y="3867912"/>
                </a:cubicBezTo>
                <a:cubicBezTo>
                  <a:pt x="2741676" y="3877056"/>
                  <a:pt x="3048000" y="3877056"/>
                  <a:pt x="3048000" y="3877056"/>
                </a:cubicBezTo>
                <a:lnTo>
                  <a:pt x="3313176" y="3886200"/>
                </a:lnTo>
                <a:cubicBezTo>
                  <a:pt x="3393948" y="3887724"/>
                  <a:pt x="3463290" y="3886962"/>
                  <a:pt x="3532632" y="3886200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1339904" y="2966036"/>
            <a:ext cx="1969287" cy="2681013"/>
          </a:xfrm>
          <a:custGeom>
            <a:avLst/>
            <a:gdLst>
              <a:gd name="connsiteX0" fmla="*/ 10668 w 3268980"/>
              <a:gd name="connsiteY0" fmla="*/ 0 h 3137916"/>
              <a:gd name="connsiteX1" fmla="*/ 19812 w 3268980"/>
              <a:gd name="connsiteY1" fmla="*/ 219456 h 3137916"/>
              <a:gd name="connsiteX2" fmla="*/ 1524 w 3268980"/>
              <a:gd name="connsiteY2" fmla="*/ 649224 h 3137916"/>
              <a:gd name="connsiteX3" fmla="*/ 10668 w 3268980"/>
              <a:gd name="connsiteY3" fmla="*/ 1197864 h 3137916"/>
              <a:gd name="connsiteX4" fmla="*/ 28956 w 3268980"/>
              <a:gd name="connsiteY4" fmla="*/ 1773936 h 3137916"/>
              <a:gd name="connsiteX5" fmla="*/ 65532 w 3268980"/>
              <a:gd name="connsiteY5" fmla="*/ 2093976 h 3137916"/>
              <a:gd name="connsiteX6" fmla="*/ 129540 w 3268980"/>
              <a:gd name="connsiteY6" fmla="*/ 2368296 h 3137916"/>
              <a:gd name="connsiteX7" fmla="*/ 239268 w 3268980"/>
              <a:gd name="connsiteY7" fmla="*/ 2560320 h 3137916"/>
              <a:gd name="connsiteX8" fmla="*/ 413004 w 3268980"/>
              <a:gd name="connsiteY8" fmla="*/ 2743200 h 3137916"/>
              <a:gd name="connsiteX9" fmla="*/ 733044 w 3268980"/>
              <a:gd name="connsiteY9" fmla="*/ 2907792 h 3137916"/>
              <a:gd name="connsiteX10" fmla="*/ 1427988 w 3268980"/>
              <a:gd name="connsiteY10" fmla="*/ 3026664 h 3137916"/>
              <a:gd name="connsiteX11" fmla="*/ 2314956 w 3268980"/>
              <a:gd name="connsiteY11" fmla="*/ 3108960 h 3137916"/>
              <a:gd name="connsiteX12" fmla="*/ 3110484 w 3268980"/>
              <a:gd name="connsiteY12" fmla="*/ 3136392 h 3137916"/>
              <a:gd name="connsiteX13" fmla="*/ 3265932 w 3268980"/>
              <a:gd name="connsiteY13" fmla="*/ 3118104 h 3137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268980" h="3137916">
                <a:moveTo>
                  <a:pt x="10668" y="0"/>
                </a:moveTo>
                <a:cubicBezTo>
                  <a:pt x="16002" y="55626"/>
                  <a:pt x="21336" y="111252"/>
                  <a:pt x="19812" y="219456"/>
                </a:cubicBezTo>
                <a:cubicBezTo>
                  <a:pt x="18288" y="327660"/>
                  <a:pt x="3048" y="486156"/>
                  <a:pt x="1524" y="649224"/>
                </a:cubicBezTo>
                <a:cubicBezTo>
                  <a:pt x="0" y="812292"/>
                  <a:pt x="6096" y="1010412"/>
                  <a:pt x="10668" y="1197864"/>
                </a:cubicBezTo>
                <a:cubicBezTo>
                  <a:pt x="15240" y="1385316"/>
                  <a:pt x="19812" y="1624584"/>
                  <a:pt x="28956" y="1773936"/>
                </a:cubicBezTo>
                <a:cubicBezTo>
                  <a:pt x="38100" y="1923288"/>
                  <a:pt x="48768" y="1994916"/>
                  <a:pt x="65532" y="2093976"/>
                </a:cubicBezTo>
                <a:cubicBezTo>
                  <a:pt x="82296" y="2193036"/>
                  <a:pt x="100584" y="2290572"/>
                  <a:pt x="129540" y="2368296"/>
                </a:cubicBezTo>
                <a:cubicBezTo>
                  <a:pt x="158496" y="2446020"/>
                  <a:pt x="192024" y="2497836"/>
                  <a:pt x="239268" y="2560320"/>
                </a:cubicBezTo>
                <a:cubicBezTo>
                  <a:pt x="286512" y="2622804"/>
                  <a:pt x="330708" y="2685288"/>
                  <a:pt x="413004" y="2743200"/>
                </a:cubicBezTo>
                <a:cubicBezTo>
                  <a:pt x="495300" y="2801112"/>
                  <a:pt x="563880" y="2860548"/>
                  <a:pt x="733044" y="2907792"/>
                </a:cubicBezTo>
                <a:cubicBezTo>
                  <a:pt x="902208" y="2955036"/>
                  <a:pt x="1164336" y="2993136"/>
                  <a:pt x="1427988" y="3026664"/>
                </a:cubicBezTo>
                <a:cubicBezTo>
                  <a:pt x="1691640" y="3060192"/>
                  <a:pt x="2034540" y="3090672"/>
                  <a:pt x="2314956" y="3108960"/>
                </a:cubicBezTo>
                <a:cubicBezTo>
                  <a:pt x="2595372" y="3127248"/>
                  <a:pt x="2951988" y="3134868"/>
                  <a:pt x="3110484" y="3136392"/>
                </a:cubicBezTo>
                <a:cubicBezTo>
                  <a:pt x="3268980" y="3137916"/>
                  <a:pt x="3267456" y="3128010"/>
                  <a:pt x="3265932" y="3118104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1425005" y="2980578"/>
            <a:ext cx="1874878" cy="2583185"/>
          </a:xfrm>
          <a:custGeom>
            <a:avLst/>
            <a:gdLst>
              <a:gd name="connsiteX0" fmla="*/ 18288 w 3218688"/>
              <a:gd name="connsiteY0" fmla="*/ 0 h 3022092"/>
              <a:gd name="connsiteX1" fmla="*/ 18288 w 3218688"/>
              <a:gd name="connsiteY1" fmla="*/ 192024 h 3022092"/>
              <a:gd name="connsiteX2" fmla="*/ 0 w 3218688"/>
              <a:gd name="connsiteY2" fmla="*/ 576072 h 3022092"/>
              <a:gd name="connsiteX3" fmla="*/ 18288 w 3218688"/>
              <a:gd name="connsiteY3" fmla="*/ 1316736 h 3022092"/>
              <a:gd name="connsiteX4" fmla="*/ 45720 w 3218688"/>
              <a:gd name="connsiteY4" fmla="*/ 1828800 h 3022092"/>
              <a:gd name="connsiteX5" fmla="*/ 109728 w 3218688"/>
              <a:gd name="connsiteY5" fmla="*/ 2203704 h 3022092"/>
              <a:gd name="connsiteX6" fmla="*/ 265176 w 3218688"/>
              <a:gd name="connsiteY6" fmla="*/ 2478024 h 3022092"/>
              <a:gd name="connsiteX7" fmla="*/ 466344 w 3218688"/>
              <a:gd name="connsiteY7" fmla="*/ 2670048 h 3022092"/>
              <a:gd name="connsiteX8" fmla="*/ 822960 w 3218688"/>
              <a:gd name="connsiteY8" fmla="*/ 2816352 h 3022092"/>
              <a:gd name="connsiteX9" fmla="*/ 1371600 w 3218688"/>
              <a:gd name="connsiteY9" fmla="*/ 2907792 h 3022092"/>
              <a:gd name="connsiteX10" fmla="*/ 2039112 w 3218688"/>
              <a:gd name="connsiteY10" fmla="*/ 2971800 h 3022092"/>
              <a:gd name="connsiteX11" fmla="*/ 2834640 w 3218688"/>
              <a:gd name="connsiteY11" fmla="*/ 3017520 h 3022092"/>
              <a:gd name="connsiteX12" fmla="*/ 3090672 w 3218688"/>
              <a:gd name="connsiteY12" fmla="*/ 2999232 h 3022092"/>
              <a:gd name="connsiteX13" fmla="*/ 3218688 w 3218688"/>
              <a:gd name="connsiteY13" fmla="*/ 3017520 h 3022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218688" h="3022092">
                <a:moveTo>
                  <a:pt x="18288" y="0"/>
                </a:moveTo>
                <a:cubicBezTo>
                  <a:pt x="19812" y="48006"/>
                  <a:pt x="21336" y="96012"/>
                  <a:pt x="18288" y="192024"/>
                </a:cubicBezTo>
                <a:cubicBezTo>
                  <a:pt x="15240" y="288036"/>
                  <a:pt x="0" y="388620"/>
                  <a:pt x="0" y="576072"/>
                </a:cubicBezTo>
                <a:cubicBezTo>
                  <a:pt x="0" y="763524"/>
                  <a:pt x="10668" y="1107948"/>
                  <a:pt x="18288" y="1316736"/>
                </a:cubicBezTo>
                <a:cubicBezTo>
                  <a:pt x="25908" y="1525524"/>
                  <a:pt x="30480" y="1680972"/>
                  <a:pt x="45720" y="1828800"/>
                </a:cubicBezTo>
                <a:cubicBezTo>
                  <a:pt x="60960" y="1976628"/>
                  <a:pt x="73152" y="2095500"/>
                  <a:pt x="109728" y="2203704"/>
                </a:cubicBezTo>
                <a:cubicBezTo>
                  <a:pt x="146304" y="2311908"/>
                  <a:pt x="205740" y="2400300"/>
                  <a:pt x="265176" y="2478024"/>
                </a:cubicBezTo>
                <a:cubicBezTo>
                  <a:pt x="324612" y="2555748"/>
                  <a:pt x="373380" y="2613660"/>
                  <a:pt x="466344" y="2670048"/>
                </a:cubicBezTo>
                <a:cubicBezTo>
                  <a:pt x="559308" y="2726436"/>
                  <a:pt x="672084" y="2776728"/>
                  <a:pt x="822960" y="2816352"/>
                </a:cubicBezTo>
                <a:cubicBezTo>
                  <a:pt x="973836" y="2855976"/>
                  <a:pt x="1168908" y="2881884"/>
                  <a:pt x="1371600" y="2907792"/>
                </a:cubicBezTo>
                <a:cubicBezTo>
                  <a:pt x="1574292" y="2933700"/>
                  <a:pt x="1795272" y="2953512"/>
                  <a:pt x="2039112" y="2971800"/>
                </a:cubicBezTo>
                <a:cubicBezTo>
                  <a:pt x="2282952" y="2990088"/>
                  <a:pt x="2659380" y="3012948"/>
                  <a:pt x="2834640" y="3017520"/>
                </a:cubicBezTo>
                <a:cubicBezTo>
                  <a:pt x="3009900" y="3022092"/>
                  <a:pt x="3026664" y="2999232"/>
                  <a:pt x="3090672" y="2999232"/>
                </a:cubicBezTo>
                <a:cubicBezTo>
                  <a:pt x="3154680" y="2999232"/>
                  <a:pt x="3186684" y="3008376"/>
                  <a:pt x="3218688" y="3017520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                </a:t>
            </a:r>
          </a:p>
        </p:txBody>
      </p:sp>
      <p:sp>
        <p:nvSpPr>
          <p:cNvPr id="27" name="Freeform 26"/>
          <p:cNvSpPr/>
          <p:nvPr/>
        </p:nvSpPr>
        <p:spPr>
          <a:xfrm>
            <a:off x="1663022" y="2972646"/>
            <a:ext cx="1664785" cy="1795274"/>
          </a:xfrm>
          <a:custGeom>
            <a:avLst/>
            <a:gdLst>
              <a:gd name="connsiteX0" fmla="*/ 0 w 2889504"/>
              <a:gd name="connsiteY0" fmla="*/ 0 h 2124456"/>
              <a:gd name="connsiteX1" fmla="*/ 18288 w 2889504"/>
              <a:gd name="connsiteY1" fmla="*/ 356616 h 2124456"/>
              <a:gd name="connsiteX2" fmla="*/ 0 w 2889504"/>
              <a:gd name="connsiteY2" fmla="*/ 987552 h 2124456"/>
              <a:gd name="connsiteX3" fmla="*/ 18288 w 2889504"/>
              <a:gd name="connsiteY3" fmla="*/ 1435608 h 2124456"/>
              <a:gd name="connsiteX4" fmla="*/ 73152 w 2889504"/>
              <a:gd name="connsiteY4" fmla="*/ 1755648 h 2124456"/>
              <a:gd name="connsiteX5" fmla="*/ 274320 w 2889504"/>
              <a:gd name="connsiteY5" fmla="*/ 1984248 h 2124456"/>
              <a:gd name="connsiteX6" fmla="*/ 658368 w 2889504"/>
              <a:gd name="connsiteY6" fmla="*/ 2057400 h 2124456"/>
              <a:gd name="connsiteX7" fmla="*/ 1271016 w 2889504"/>
              <a:gd name="connsiteY7" fmla="*/ 2103120 h 2124456"/>
              <a:gd name="connsiteX8" fmla="*/ 1920240 w 2889504"/>
              <a:gd name="connsiteY8" fmla="*/ 2121408 h 2124456"/>
              <a:gd name="connsiteX9" fmla="*/ 2615184 w 2889504"/>
              <a:gd name="connsiteY9" fmla="*/ 2121408 h 2124456"/>
              <a:gd name="connsiteX10" fmla="*/ 2889504 w 2889504"/>
              <a:gd name="connsiteY10" fmla="*/ 2112264 h 2124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89504" h="2124456">
                <a:moveTo>
                  <a:pt x="0" y="0"/>
                </a:moveTo>
                <a:cubicBezTo>
                  <a:pt x="9144" y="96012"/>
                  <a:pt x="18288" y="192024"/>
                  <a:pt x="18288" y="356616"/>
                </a:cubicBezTo>
                <a:cubicBezTo>
                  <a:pt x="18288" y="521208"/>
                  <a:pt x="0" y="807720"/>
                  <a:pt x="0" y="987552"/>
                </a:cubicBezTo>
                <a:cubicBezTo>
                  <a:pt x="0" y="1167384"/>
                  <a:pt x="6096" y="1307592"/>
                  <a:pt x="18288" y="1435608"/>
                </a:cubicBezTo>
                <a:cubicBezTo>
                  <a:pt x="30480" y="1563624"/>
                  <a:pt x="30480" y="1664208"/>
                  <a:pt x="73152" y="1755648"/>
                </a:cubicBezTo>
                <a:cubicBezTo>
                  <a:pt x="115824" y="1847088"/>
                  <a:pt x="176784" y="1933956"/>
                  <a:pt x="274320" y="1984248"/>
                </a:cubicBezTo>
                <a:cubicBezTo>
                  <a:pt x="371856" y="2034540"/>
                  <a:pt x="492252" y="2037588"/>
                  <a:pt x="658368" y="2057400"/>
                </a:cubicBezTo>
                <a:cubicBezTo>
                  <a:pt x="824484" y="2077212"/>
                  <a:pt x="1060704" y="2092452"/>
                  <a:pt x="1271016" y="2103120"/>
                </a:cubicBezTo>
                <a:cubicBezTo>
                  <a:pt x="1481328" y="2113788"/>
                  <a:pt x="1696212" y="2118360"/>
                  <a:pt x="1920240" y="2121408"/>
                </a:cubicBezTo>
                <a:cubicBezTo>
                  <a:pt x="2144268" y="2124456"/>
                  <a:pt x="2453640" y="2122932"/>
                  <a:pt x="2615184" y="2121408"/>
                </a:cubicBezTo>
                <a:cubicBezTo>
                  <a:pt x="2776728" y="2119884"/>
                  <a:pt x="2833116" y="2116074"/>
                  <a:pt x="2889504" y="2112264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8" name="Freeform 27"/>
          <p:cNvSpPr/>
          <p:nvPr/>
        </p:nvSpPr>
        <p:spPr>
          <a:xfrm>
            <a:off x="1760090" y="2980578"/>
            <a:ext cx="1558409" cy="1717276"/>
          </a:xfrm>
          <a:custGeom>
            <a:avLst/>
            <a:gdLst>
              <a:gd name="connsiteX0" fmla="*/ 3048 w 2755392"/>
              <a:gd name="connsiteY0" fmla="*/ 0 h 2023872"/>
              <a:gd name="connsiteX1" fmla="*/ 3048 w 2755392"/>
              <a:gd name="connsiteY1" fmla="*/ 164592 h 2023872"/>
              <a:gd name="connsiteX2" fmla="*/ 3048 w 2755392"/>
              <a:gd name="connsiteY2" fmla="*/ 630936 h 2023872"/>
              <a:gd name="connsiteX3" fmla="*/ 3048 w 2755392"/>
              <a:gd name="connsiteY3" fmla="*/ 1124712 h 2023872"/>
              <a:gd name="connsiteX4" fmla="*/ 21336 w 2755392"/>
              <a:gd name="connsiteY4" fmla="*/ 1435608 h 2023872"/>
              <a:gd name="connsiteX5" fmla="*/ 48768 w 2755392"/>
              <a:gd name="connsiteY5" fmla="*/ 1645920 h 2023872"/>
              <a:gd name="connsiteX6" fmla="*/ 140208 w 2755392"/>
              <a:gd name="connsiteY6" fmla="*/ 1801368 h 2023872"/>
              <a:gd name="connsiteX7" fmla="*/ 268224 w 2755392"/>
              <a:gd name="connsiteY7" fmla="*/ 1892808 h 2023872"/>
              <a:gd name="connsiteX8" fmla="*/ 487680 w 2755392"/>
              <a:gd name="connsiteY8" fmla="*/ 1938528 h 2023872"/>
              <a:gd name="connsiteX9" fmla="*/ 1511808 w 2755392"/>
              <a:gd name="connsiteY9" fmla="*/ 2011680 h 2023872"/>
              <a:gd name="connsiteX10" fmla="*/ 2252472 w 2755392"/>
              <a:gd name="connsiteY10" fmla="*/ 2011680 h 2023872"/>
              <a:gd name="connsiteX11" fmla="*/ 2654808 w 2755392"/>
              <a:gd name="connsiteY11" fmla="*/ 2011680 h 2023872"/>
              <a:gd name="connsiteX12" fmla="*/ 2755392 w 2755392"/>
              <a:gd name="connsiteY12" fmla="*/ 2011680 h 2023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55392" h="2023872">
                <a:moveTo>
                  <a:pt x="3048" y="0"/>
                </a:moveTo>
                <a:lnTo>
                  <a:pt x="3048" y="164592"/>
                </a:lnTo>
                <a:lnTo>
                  <a:pt x="3048" y="630936"/>
                </a:lnTo>
                <a:cubicBezTo>
                  <a:pt x="3048" y="790956"/>
                  <a:pt x="0" y="990600"/>
                  <a:pt x="3048" y="1124712"/>
                </a:cubicBezTo>
                <a:cubicBezTo>
                  <a:pt x="6096" y="1258824"/>
                  <a:pt x="13716" y="1348740"/>
                  <a:pt x="21336" y="1435608"/>
                </a:cubicBezTo>
                <a:cubicBezTo>
                  <a:pt x="28956" y="1522476"/>
                  <a:pt x="28956" y="1584960"/>
                  <a:pt x="48768" y="1645920"/>
                </a:cubicBezTo>
                <a:cubicBezTo>
                  <a:pt x="68580" y="1706880"/>
                  <a:pt x="103632" y="1760220"/>
                  <a:pt x="140208" y="1801368"/>
                </a:cubicBezTo>
                <a:cubicBezTo>
                  <a:pt x="176784" y="1842516"/>
                  <a:pt x="210312" y="1869948"/>
                  <a:pt x="268224" y="1892808"/>
                </a:cubicBezTo>
                <a:cubicBezTo>
                  <a:pt x="326136" y="1915668"/>
                  <a:pt x="280416" y="1918716"/>
                  <a:pt x="487680" y="1938528"/>
                </a:cubicBezTo>
                <a:cubicBezTo>
                  <a:pt x="694944" y="1958340"/>
                  <a:pt x="1217676" y="1999488"/>
                  <a:pt x="1511808" y="2011680"/>
                </a:cubicBezTo>
                <a:cubicBezTo>
                  <a:pt x="1805940" y="2023872"/>
                  <a:pt x="2252472" y="2011680"/>
                  <a:pt x="2252472" y="2011680"/>
                </a:cubicBezTo>
                <a:lnTo>
                  <a:pt x="2654808" y="2011680"/>
                </a:lnTo>
                <a:lnTo>
                  <a:pt x="2755392" y="2011680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9" name="Freeform 28"/>
          <p:cNvSpPr/>
          <p:nvPr/>
        </p:nvSpPr>
        <p:spPr>
          <a:xfrm>
            <a:off x="1972842" y="2972646"/>
            <a:ext cx="1389538" cy="983567"/>
          </a:xfrm>
          <a:custGeom>
            <a:avLst/>
            <a:gdLst>
              <a:gd name="connsiteX0" fmla="*/ 13716 w 2519172"/>
              <a:gd name="connsiteY0" fmla="*/ 0 h 1197864"/>
              <a:gd name="connsiteX1" fmla="*/ 22860 w 2519172"/>
              <a:gd name="connsiteY1" fmla="*/ 246888 h 1197864"/>
              <a:gd name="connsiteX2" fmla="*/ 13716 w 2519172"/>
              <a:gd name="connsiteY2" fmla="*/ 594360 h 1197864"/>
              <a:gd name="connsiteX3" fmla="*/ 105156 w 2519172"/>
              <a:gd name="connsiteY3" fmla="*/ 896112 h 1197864"/>
              <a:gd name="connsiteX4" fmla="*/ 333756 w 2519172"/>
              <a:gd name="connsiteY4" fmla="*/ 1060704 h 1197864"/>
              <a:gd name="connsiteX5" fmla="*/ 690372 w 2519172"/>
              <a:gd name="connsiteY5" fmla="*/ 1115568 h 1197864"/>
              <a:gd name="connsiteX6" fmla="*/ 1367028 w 2519172"/>
              <a:gd name="connsiteY6" fmla="*/ 1170432 h 1197864"/>
              <a:gd name="connsiteX7" fmla="*/ 1988820 w 2519172"/>
              <a:gd name="connsiteY7" fmla="*/ 1197864 h 1197864"/>
              <a:gd name="connsiteX8" fmla="*/ 2327148 w 2519172"/>
              <a:gd name="connsiteY8" fmla="*/ 1188720 h 1197864"/>
              <a:gd name="connsiteX9" fmla="*/ 2519172 w 2519172"/>
              <a:gd name="connsiteY9" fmla="*/ 1188720 h 1197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19172" h="1197864">
                <a:moveTo>
                  <a:pt x="13716" y="0"/>
                </a:moveTo>
                <a:cubicBezTo>
                  <a:pt x="18288" y="73914"/>
                  <a:pt x="22860" y="147828"/>
                  <a:pt x="22860" y="246888"/>
                </a:cubicBezTo>
                <a:cubicBezTo>
                  <a:pt x="22860" y="345948"/>
                  <a:pt x="0" y="486156"/>
                  <a:pt x="13716" y="594360"/>
                </a:cubicBezTo>
                <a:cubicBezTo>
                  <a:pt x="27432" y="702564"/>
                  <a:pt x="51816" y="818388"/>
                  <a:pt x="105156" y="896112"/>
                </a:cubicBezTo>
                <a:cubicBezTo>
                  <a:pt x="158496" y="973836"/>
                  <a:pt x="236220" y="1024128"/>
                  <a:pt x="333756" y="1060704"/>
                </a:cubicBezTo>
                <a:cubicBezTo>
                  <a:pt x="431292" y="1097280"/>
                  <a:pt x="518160" y="1097280"/>
                  <a:pt x="690372" y="1115568"/>
                </a:cubicBezTo>
                <a:cubicBezTo>
                  <a:pt x="862584" y="1133856"/>
                  <a:pt x="1150620" y="1156716"/>
                  <a:pt x="1367028" y="1170432"/>
                </a:cubicBezTo>
                <a:cubicBezTo>
                  <a:pt x="1583436" y="1184148"/>
                  <a:pt x="1828800" y="1194816"/>
                  <a:pt x="1988820" y="1197864"/>
                </a:cubicBezTo>
                <a:lnTo>
                  <a:pt x="2327148" y="1188720"/>
                </a:lnTo>
                <a:cubicBezTo>
                  <a:pt x="2415540" y="1187196"/>
                  <a:pt x="2467356" y="1187958"/>
                  <a:pt x="2519172" y="1188720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2071240" y="2988510"/>
            <a:ext cx="1271194" cy="863265"/>
          </a:xfrm>
          <a:custGeom>
            <a:avLst/>
            <a:gdLst>
              <a:gd name="connsiteX0" fmla="*/ 6096 w 2410968"/>
              <a:gd name="connsiteY0" fmla="*/ 0 h 1057656"/>
              <a:gd name="connsiteX1" fmla="*/ 6096 w 2410968"/>
              <a:gd name="connsiteY1" fmla="*/ 246888 h 1057656"/>
              <a:gd name="connsiteX2" fmla="*/ 15240 w 2410968"/>
              <a:gd name="connsiteY2" fmla="*/ 548640 h 1057656"/>
              <a:gd name="connsiteX3" fmla="*/ 97536 w 2410968"/>
              <a:gd name="connsiteY3" fmla="*/ 795528 h 1057656"/>
              <a:gd name="connsiteX4" fmla="*/ 207264 w 2410968"/>
              <a:gd name="connsiteY4" fmla="*/ 877824 h 1057656"/>
              <a:gd name="connsiteX5" fmla="*/ 417576 w 2410968"/>
              <a:gd name="connsiteY5" fmla="*/ 950976 h 1057656"/>
              <a:gd name="connsiteX6" fmla="*/ 765048 w 2410968"/>
              <a:gd name="connsiteY6" fmla="*/ 978408 h 1057656"/>
              <a:gd name="connsiteX7" fmla="*/ 1203960 w 2410968"/>
              <a:gd name="connsiteY7" fmla="*/ 1014984 h 1057656"/>
              <a:gd name="connsiteX8" fmla="*/ 1633728 w 2410968"/>
              <a:gd name="connsiteY8" fmla="*/ 1051560 h 1057656"/>
              <a:gd name="connsiteX9" fmla="*/ 1908048 w 2410968"/>
              <a:gd name="connsiteY9" fmla="*/ 1051560 h 1057656"/>
              <a:gd name="connsiteX10" fmla="*/ 2136648 w 2410968"/>
              <a:gd name="connsiteY10" fmla="*/ 1051560 h 1057656"/>
              <a:gd name="connsiteX11" fmla="*/ 2310384 w 2410968"/>
              <a:gd name="connsiteY11" fmla="*/ 1051560 h 1057656"/>
              <a:gd name="connsiteX12" fmla="*/ 2410968 w 2410968"/>
              <a:gd name="connsiteY12" fmla="*/ 1051560 h 1057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410968" h="1057656">
                <a:moveTo>
                  <a:pt x="6096" y="0"/>
                </a:moveTo>
                <a:cubicBezTo>
                  <a:pt x="6096" y="79248"/>
                  <a:pt x="4572" y="155448"/>
                  <a:pt x="6096" y="246888"/>
                </a:cubicBezTo>
                <a:cubicBezTo>
                  <a:pt x="7620" y="338328"/>
                  <a:pt x="0" y="457200"/>
                  <a:pt x="15240" y="548640"/>
                </a:cubicBezTo>
                <a:cubicBezTo>
                  <a:pt x="30480" y="640080"/>
                  <a:pt x="65532" y="740664"/>
                  <a:pt x="97536" y="795528"/>
                </a:cubicBezTo>
                <a:cubicBezTo>
                  <a:pt x="129540" y="850392"/>
                  <a:pt x="153924" y="851916"/>
                  <a:pt x="207264" y="877824"/>
                </a:cubicBezTo>
                <a:cubicBezTo>
                  <a:pt x="260604" y="903732"/>
                  <a:pt x="324612" y="934212"/>
                  <a:pt x="417576" y="950976"/>
                </a:cubicBezTo>
                <a:cubicBezTo>
                  <a:pt x="510540" y="967740"/>
                  <a:pt x="765048" y="978408"/>
                  <a:pt x="765048" y="978408"/>
                </a:cubicBezTo>
                <a:lnTo>
                  <a:pt x="1203960" y="1014984"/>
                </a:lnTo>
                <a:cubicBezTo>
                  <a:pt x="1348740" y="1027176"/>
                  <a:pt x="1516380" y="1045464"/>
                  <a:pt x="1633728" y="1051560"/>
                </a:cubicBezTo>
                <a:cubicBezTo>
                  <a:pt x="1751076" y="1057656"/>
                  <a:pt x="1908048" y="1051560"/>
                  <a:pt x="1908048" y="1051560"/>
                </a:cubicBezTo>
                <a:lnTo>
                  <a:pt x="2136648" y="1051560"/>
                </a:lnTo>
                <a:lnTo>
                  <a:pt x="2310384" y="1051560"/>
                </a:lnTo>
                <a:lnTo>
                  <a:pt x="2410968" y="1051560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098" name="TextBox 31"/>
          <p:cNvSpPr txBox="1">
            <a:spLocks noChangeArrowheads="1"/>
          </p:cNvSpPr>
          <p:nvPr/>
        </p:nvSpPr>
        <p:spPr bwMode="auto">
          <a:xfrm>
            <a:off x="5334000" y="6324600"/>
            <a:ext cx="2042421" cy="384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 dirty="0">
                <a:latin typeface="Calibri" pitchFamily="34" charset="0"/>
              </a:rPr>
              <a:t>General Setup</a:t>
            </a:r>
          </a:p>
        </p:txBody>
      </p:sp>
      <p:sp>
        <p:nvSpPr>
          <p:cNvPr id="3099" name="TextBox 33"/>
          <p:cNvSpPr txBox="1">
            <a:spLocks noChangeArrowheads="1"/>
          </p:cNvSpPr>
          <p:nvPr/>
        </p:nvSpPr>
        <p:spPr bwMode="auto">
          <a:xfrm>
            <a:off x="2318564" y="1967927"/>
            <a:ext cx="1021210" cy="305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Calibri" pitchFamily="34" charset="0"/>
              </a:rPr>
              <a:t>Inlet Box</a:t>
            </a:r>
          </a:p>
        </p:txBody>
      </p:sp>
      <p:sp>
        <p:nvSpPr>
          <p:cNvPr id="3100" name="TextBox 35"/>
          <p:cNvSpPr txBox="1">
            <a:spLocks noChangeArrowheads="1"/>
          </p:cNvSpPr>
          <p:nvPr/>
        </p:nvSpPr>
        <p:spPr bwMode="auto">
          <a:xfrm>
            <a:off x="2510041" y="3427413"/>
            <a:ext cx="1021210" cy="305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Hoses</a:t>
            </a:r>
          </a:p>
        </p:txBody>
      </p:sp>
      <p:sp>
        <p:nvSpPr>
          <p:cNvPr id="3101" name="TextBox 37"/>
          <p:cNvSpPr txBox="1">
            <a:spLocks noChangeArrowheads="1"/>
          </p:cNvSpPr>
          <p:nvPr/>
        </p:nvSpPr>
        <p:spPr bwMode="auto">
          <a:xfrm>
            <a:off x="1042051" y="1523736"/>
            <a:ext cx="1021210" cy="305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Inlet Pipes</a:t>
            </a:r>
          </a:p>
        </p:txBody>
      </p:sp>
      <p:sp>
        <p:nvSpPr>
          <p:cNvPr id="3102" name="TextBox 39"/>
          <p:cNvSpPr txBox="1">
            <a:spLocks noChangeArrowheads="1"/>
          </p:cNvSpPr>
          <p:nvPr/>
        </p:nvSpPr>
        <p:spPr bwMode="auto">
          <a:xfrm>
            <a:off x="3339774" y="1587192"/>
            <a:ext cx="1021210" cy="53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Calibri" pitchFamily="34" charset="0"/>
              </a:rPr>
              <a:t>Filter Column</a:t>
            </a:r>
          </a:p>
        </p:txBody>
      </p:sp>
      <p:sp>
        <p:nvSpPr>
          <p:cNvPr id="3103" name="TextBox 40"/>
          <p:cNvSpPr txBox="1">
            <a:spLocks noChangeArrowheads="1"/>
          </p:cNvSpPr>
          <p:nvPr/>
        </p:nvSpPr>
        <p:spPr bwMode="auto">
          <a:xfrm>
            <a:off x="5318369" y="1396824"/>
            <a:ext cx="1021210" cy="305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Calibri" pitchFamily="34" charset="0"/>
              </a:rPr>
              <a:t>Siphon</a:t>
            </a:r>
          </a:p>
        </p:txBody>
      </p:sp>
      <p:cxnSp>
        <p:nvCxnSpPr>
          <p:cNvPr id="43" name="Straight Connector 42"/>
          <p:cNvCxnSpPr/>
          <p:nvPr/>
        </p:nvCxnSpPr>
        <p:spPr>
          <a:xfrm rot="5400000">
            <a:off x="5224849" y="2062556"/>
            <a:ext cx="761471" cy="19147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05" name="TextBox 44"/>
          <p:cNvSpPr txBox="1">
            <a:spLocks noChangeArrowheads="1"/>
          </p:cNvSpPr>
          <p:nvPr/>
        </p:nvSpPr>
        <p:spPr bwMode="auto">
          <a:xfrm>
            <a:off x="5573672" y="2919766"/>
            <a:ext cx="113192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Calibri" pitchFamily="34" charset="0"/>
              </a:rPr>
              <a:t>Backwash Outlet</a:t>
            </a:r>
          </a:p>
        </p:txBody>
      </p:sp>
      <p:cxnSp>
        <p:nvCxnSpPr>
          <p:cNvPr id="2" name="Straight Connector 4"/>
          <p:cNvCxnSpPr/>
          <p:nvPr/>
        </p:nvCxnSpPr>
        <p:spPr>
          <a:xfrm rot="5400000">
            <a:off x="6214886" y="2475575"/>
            <a:ext cx="101529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6"/>
          <p:cNvCxnSpPr/>
          <p:nvPr/>
        </p:nvCxnSpPr>
        <p:spPr>
          <a:xfrm rot="5400000">
            <a:off x="7299922" y="2475575"/>
            <a:ext cx="101529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8"/>
          <p:cNvCxnSpPr/>
          <p:nvPr/>
        </p:nvCxnSpPr>
        <p:spPr>
          <a:xfrm>
            <a:off x="6722533" y="2983222"/>
            <a:ext cx="108503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14"/>
          <p:cNvSpPr/>
          <p:nvPr/>
        </p:nvSpPr>
        <p:spPr>
          <a:xfrm>
            <a:off x="6850185" y="2919766"/>
            <a:ext cx="191477" cy="12691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15"/>
          <p:cNvSpPr/>
          <p:nvPr/>
        </p:nvSpPr>
        <p:spPr>
          <a:xfrm>
            <a:off x="6914010" y="3046678"/>
            <a:ext cx="63826" cy="31728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Rectangle 17"/>
          <p:cNvSpPr/>
          <p:nvPr/>
        </p:nvSpPr>
        <p:spPr>
          <a:xfrm>
            <a:off x="7169313" y="2919766"/>
            <a:ext cx="191477" cy="12691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1" name="Rectangle 18"/>
          <p:cNvSpPr/>
          <p:nvPr/>
        </p:nvSpPr>
        <p:spPr>
          <a:xfrm>
            <a:off x="7233138" y="3046678"/>
            <a:ext cx="63826" cy="31728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2" name="Rectangle 20"/>
          <p:cNvSpPr/>
          <p:nvPr/>
        </p:nvSpPr>
        <p:spPr>
          <a:xfrm>
            <a:off x="7488441" y="2919766"/>
            <a:ext cx="191477" cy="12691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3" name="Rectangle 21"/>
          <p:cNvSpPr/>
          <p:nvPr/>
        </p:nvSpPr>
        <p:spPr>
          <a:xfrm>
            <a:off x="7552267" y="3046678"/>
            <a:ext cx="63826" cy="31728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115" name="TextBox 33"/>
          <p:cNvSpPr txBox="1">
            <a:spLocks noChangeArrowheads="1"/>
          </p:cNvSpPr>
          <p:nvPr/>
        </p:nvSpPr>
        <p:spPr bwMode="auto">
          <a:xfrm>
            <a:off x="6781800" y="2286000"/>
            <a:ext cx="1021210" cy="305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Calibri" pitchFamily="34" charset="0"/>
              </a:rPr>
              <a:t>Outlet Box</a:t>
            </a:r>
          </a:p>
        </p:txBody>
      </p:sp>
      <p:sp>
        <p:nvSpPr>
          <p:cNvPr id="3116" name="Freeform 57"/>
          <p:cNvSpPr>
            <a:spLocks/>
          </p:cNvSpPr>
          <p:nvPr/>
        </p:nvSpPr>
        <p:spPr bwMode="auto">
          <a:xfrm>
            <a:off x="5828974" y="3283316"/>
            <a:ext cx="1176786" cy="1077428"/>
          </a:xfrm>
          <a:custGeom>
            <a:avLst/>
            <a:gdLst>
              <a:gd name="T0" fmla="*/ 0 w 885"/>
              <a:gd name="T1" fmla="*/ 781 h 815"/>
              <a:gd name="T2" fmla="*/ 317 w 885"/>
              <a:gd name="T3" fmla="*/ 810 h 815"/>
              <a:gd name="T4" fmla="*/ 651 w 885"/>
              <a:gd name="T5" fmla="*/ 752 h 815"/>
              <a:gd name="T6" fmla="*/ 826 w 885"/>
              <a:gd name="T7" fmla="*/ 535 h 815"/>
              <a:gd name="T8" fmla="*/ 877 w 885"/>
              <a:gd name="T9" fmla="*/ 259 h 815"/>
              <a:gd name="T10" fmla="*/ 877 w 885"/>
              <a:gd name="T11" fmla="*/ 0 h 81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885"/>
              <a:gd name="T19" fmla="*/ 0 h 815"/>
              <a:gd name="T20" fmla="*/ 885 w 885"/>
              <a:gd name="T21" fmla="*/ 815 h 815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885" h="815">
                <a:moveTo>
                  <a:pt x="0" y="781"/>
                </a:moveTo>
                <a:cubicBezTo>
                  <a:pt x="104" y="798"/>
                  <a:pt x="209" y="815"/>
                  <a:pt x="317" y="810"/>
                </a:cubicBezTo>
                <a:cubicBezTo>
                  <a:pt x="425" y="805"/>
                  <a:pt x="566" y="798"/>
                  <a:pt x="651" y="752"/>
                </a:cubicBezTo>
                <a:cubicBezTo>
                  <a:pt x="736" y="706"/>
                  <a:pt x="788" y="617"/>
                  <a:pt x="826" y="535"/>
                </a:cubicBezTo>
                <a:cubicBezTo>
                  <a:pt x="864" y="453"/>
                  <a:pt x="869" y="348"/>
                  <a:pt x="877" y="259"/>
                </a:cubicBezTo>
                <a:cubicBezTo>
                  <a:pt x="885" y="170"/>
                  <a:pt x="881" y="85"/>
                  <a:pt x="877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17" name="Freeform 58"/>
          <p:cNvSpPr>
            <a:spLocks/>
          </p:cNvSpPr>
          <p:nvPr/>
        </p:nvSpPr>
        <p:spPr bwMode="auto">
          <a:xfrm>
            <a:off x="5828974" y="3283316"/>
            <a:ext cx="1066420" cy="998108"/>
          </a:xfrm>
          <a:custGeom>
            <a:avLst/>
            <a:gdLst>
              <a:gd name="T0" fmla="*/ 0 w 802"/>
              <a:gd name="T1" fmla="*/ 733 h 755"/>
              <a:gd name="T2" fmla="*/ 134 w 802"/>
              <a:gd name="T3" fmla="*/ 743 h 755"/>
              <a:gd name="T4" fmla="*/ 309 w 802"/>
              <a:gd name="T5" fmla="*/ 752 h 755"/>
              <a:gd name="T6" fmla="*/ 518 w 802"/>
              <a:gd name="T7" fmla="*/ 727 h 755"/>
              <a:gd name="T8" fmla="*/ 685 w 802"/>
              <a:gd name="T9" fmla="*/ 618 h 755"/>
              <a:gd name="T10" fmla="*/ 776 w 802"/>
              <a:gd name="T11" fmla="*/ 359 h 755"/>
              <a:gd name="T12" fmla="*/ 785 w 802"/>
              <a:gd name="T13" fmla="*/ 209 h 755"/>
              <a:gd name="T14" fmla="*/ 801 w 802"/>
              <a:gd name="T15" fmla="*/ 84 h 755"/>
              <a:gd name="T16" fmla="*/ 793 w 802"/>
              <a:gd name="T17" fmla="*/ 0 h 75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802"/>
              <a:gd name="T28" fmla="*/ 0 h 755"/>
              <a:gd name="T29" fmla="*/ 802 w 802"/>
              <a:gd name="T30" fmla="*/ 755 h 755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802" h="755">
                <a:moveTo>
                  <a:pt x="0" y="733"/>
                </a:moveTo>
                <a:cubicBezTo>
                  <a:pt x="41" y="736"/>
                  <a:pt x="83" y="740"/>
                  <a:pt x="134" y="743"/>
                </a:cubicBezTo>
                <a:cubicBezTo>
                  <a:pt x="185" y="746"/>
                  <a:pt x="245" y="755"/>
                  <a:pt x="309" y="752"/>
                </a:cubicBezTo>
                <a:cubicBezTo>
                  <a:pt x="373" y="749"/>
                  <a:pt x="455" y="749"/>
                  <a:pt x="518" y="727"/>
                </a:cubicBezTo>
                <a:cubicBezTo>
                  <a:pt x="581" y="705"/>
                  <a:pt x="642" y="679"/>
                  <a:pt x="685" y="618"/>
                </a:cubicBezTo>
                <a:cubicBezTo>
                  <a:pt x="728" y="557"/>
                  <a:pt x="759" y="427"/>
                  <a:pt x="776" y="359"/>
                </a:cubicBezTo>
                <a:cubicBezTo>
                  <a:pt x="793" y="291"/>
                  <a:pt x="781" y="255"/>
                  <a:pt x="785" y="209"/>
                </a:cubicBezTo>
                <a:cubicBezTo>
                  <a:pt x="789" y="163"/>
                  <a:pt x="800" y="119"/>
                  <a:pt x="801" y="84"/>
                </a:cubicBezTo>
                <a:cubicBezTo>
                  <a:pt x="802" y="49"/>
                  <a:pt x="797" y="24"/>
                  <a:pt x="793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18" name="Freeform 59"/>
          <p:cNvSpPr>
            <a:spLocks/>
          </p:cNvSpPr>
          <p:nvPr/>
        </p:nvSpPr>
        <p:spPr bwMode="auto">
          <a:xfrm>
            <a:off x="5828974" y="3262164"/>
            <a:ext cx="1495914" cy="2005471"/>
          </a:xfrm>
          <a:custGeom>
            <a:avLst/>
            <a:gdLst>
              <a:gd name="T0" fmla="*/ 0 w 1150"/>
              <a:gd name="T1" fmla="*/ 1469 h 1517"/>
              <a:gd name="T2" fmla="*/ 409 w 1150"/>
              <a:gd name="T3" fmla="*/ 1502 h 1517"/>
              <a:gd name="T4" fmla="*/ 960 w 1150"/>
              <a:gd name="T5" fmla="*/ 1411 h 1517"/>
              <a:gd name="T6" fmla="*/ 1119 w 1150"/>
              <a:gd name="T7" fmla="*/ 868 h 1517"/>
              <a:gd name="T8" fmla="*/ 1144 w 1150"/>
              <a:gd name="T9" fmla="*/ 158 h 1517"/>
              <a:gd name="T10" fmla="*/ 1119 w 1150"/>
              <a:gd name="T11" fmla="*/ 0 h 151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150"/>
              <a:gd name="T19" fmla="*/ 0 h 1517"/>
              <a:gd name="T20" fmla="*/ 1150 w 1150"/>
              <a:gd name="T21" fmla="*/ 1517 h 151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150" h="1517">
                <a:moveTo>
                  <a:pt x="0" y="1469"/>
                </a:moveTo>
                <a:cubicBezTo>
                  <a:pt x="124" y="1490"/>
                  <a:pt x="249" y="1512"/>
                  <a:pt x="409" y="1502"/>
                </a:cubicBezTo>
                <a:cubicBezTo>
                  <a:pt x="569" y="1492"/>
                  <a:pt x="842" y="1517"/>
                  <a:pt x="960" y="1411"/>
                </a:cubicBezTo>
                <a:cubicBezTo>
                  <a:pt x="1078" y="1305"/>
                  <a:pt x="1088" y="1077"/>
                  <a:pt x="1119" y="868"/>
                </a:cubicBezTo>
                <a:cubicBezTo>
                  <a:pt x="1150" y="659"/>
                  <a:pt x="1144" y="303"/>
                  <a:pt x="1144" y="158"/>
                </a:cubicBezTo>
                <a:cubicBezTo>
                  <a:pt x="1144" y="13"/>
                  <a:pt x="1131" y="6"/>
                  <a:pt x="1119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19" name="Freeform 60"/>
          <p:cNvSpPr>
            <a:spLocks/>
          </p:cNvSpPr>
          <p:nvPr/>
        </p:nvSpPr>
        <p:spPr bwMode="auto">
          <a:xfrm>
            <a:off x="5828974" y="3250266"/>
            <a:ext cx="1376241" cy="1924830"/>
          </a:xfrm>
          <a:custGeom>
            <a:avLst/>
            <a:gdLst>
              <a:gd name="T0" fmla="*/ 0 w 1035"/>
              <a:gd name="T1" fmla="*/ 1430 h 1456"/>
              <a:gd name="T2" fmla="*/ 117 w 1035"/>
              <a:gd name="T3" fmla="*/ 1428 h 1456"/>
              <a:gd name="T4" fmla="*/ 384 w 1035"/>
              <a:gd name="T5" fmla="*/ 1453 h 1456"/>
              <a:gd name="T6" fmla="*/ 643 w 1035"/>
              <a:gd name="T7" fmla="*/ 1445 h 1456"/>
              <a:gd name="T8" fmla="*/ 818 w 1035"/>
              <a:gd name="T9" fmla="*/ 1395 h 1456"/>
              <a:gd name="T10" fmla="*/ 927 w 1035"/>
              <a:gd name="T11" fmla="*/ 1303 h 1456"/>
              <a:gd name="T12" fmla="*/ 993 w 1035"/>
              <a:gd name="T13" fmla="*/ 1086 h 1456"/>
              <a:gd name="T14" fmla="*/ 1010 w 1035"/>
              <a:gd name="T15" fmla="*/ 844 h 1456"/>
              <a:gd name="T16" fmla="*/ 1018 w 1035"/>
              <a:gd name="T17" fmla="*/ 627 h 1456"/>
              <a:gd name="T18" fmla="*/ 1027 w 1035"/>
              <a:gd name="T19" fmla="*/ 368 h 1456"/>
              <a:gd name="T20" fmla="*/ 1027 w 1035"/>
              <a:gd name="T21" fmla="*/ 184 h 1456"/>
              <a:gd name="T22" fmla="*/ 1035 w 1035"/>
              <a:gd name="T23" fmla="*/ 0 h 145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35"/>
              <a:gd name="T37" fmla="*/ 0 h 1456"/>
              <a:gd name="T38" fmla="*/ 1035 w 1035"/>
              <a:gd name="T39" fmla="*/ 1456 h 145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35" h="1456">
                <a:moveTo>
                  <a:pt x="0" y="1430"/>
                </a:moveTo>
                <a:cubicBezTo>
                  <a:pt x="26" y="1427"/>
                  <a:pt x="53" y="1424"/>
                  <a:pt x="117" y="1428"/>
                </a:cubicBezTo>
                <a:cubicBezTo>
                  <a:pt x="181" y="1432"/>
                  <a:pt x="296" y="1450"/>
                  <a:pt x="384" y="1453"/>
                </a:cubicBezTo>
                <a:cubicBezTo>
                  <a:pt x="472" y="1456"/>
                  <a:pt x="571" y="1455"/>
                  <a:pt x="643" y="1445"/>
                </a:cubicBezTo>
                <a:cubicBezTo>
                  <a:pt x="715" y="1435"/>
                  <a:pt x="771" y="1419"/>
                  <a:pt x="818" y="1395"/>
                </a:cubicBezTo>
                <a:cubicBezTo>
                  <a:pt x="865" y="1371"/>
                  <a:pt x="898" y="1354"/>
                  <a:pt x="927" y="1303"/>
                </a:cubicBezTo>
                <a:cubicBezTo>
                  <a:pt x="956" y="1252"/>
                  <a:pt x="979" y="1162"/>
                  <a:pt x="993" y="1086"/>
                </a:cubicBezTo>
                <a:cubicBezTo>
                  <a:pt x="1007" y="1010"/>
                  <a:pt x="1006" y="920"/>
                  <a:pt x="1010" y="844"/>
                </a:cubicBezTo>
                <a:cubicBezTo>
                  <a:pt x="1014" y="768"/>
                  <a:pt x="1015" y="706"/>
                  <a:pt x="1018" y="627"/>
                </a:cubicBezTo>
                <a:cubicBezTo>
                  <a:pt x="1021" y="548"/>
                  <a:pt x="1026" y="442"/>
                  <a:pt x="1027" y="368"/>
                </a:cubicBezTo>
                <a:cubicBezTo>
                  <a:pt x="1028" y="294"/>
                  <a:pt x="1026" y="245"/>
                  <a:pt x="1027" y="184"/>
                </a:cubicBezTo>
                <a:cubicBezTo>
                  <a:pt x="1028" y="123"/>
                  <a:pt x="1031" y="61"/>
                  <a:pt x="1035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20" name="Freeform 61"/>
          <p:cNvSpPr>
            <a:spLocks/>
          </p:cNvSpPr>
          <p:nvPr/>
        </p:nvSpPr>
        <p:spPr bwMode="auto">
          <a:xfrm>
            <a:off x="5828974" y="3229114"/>
            <a:ext cx="1981254" cy="2851551"/>
          </a:xfrm>
          <a:custGeom>
            <a:avLst/>
            <a:gdLst>
              <a:gd name="T0" fmla="*/ 0 w 1490"/>
              <a:gd name="T1" fmla="*/ 2118 h 2157"/>
              <a:gd name="T2" fmla="*/ 267 w 1490"/>
              <a:gd name="T3" fmla="*/ 2120 h 2157"/>
              <a:gd name="T4" fmla="*/ 668 w 1490"/>
              <a:gd name="T5" fmla="*/ 2153 h 2157"/>
              <a:gd name="T6" fmla="*/ 1027 w 1490"/>
              <a:gd name="T7" fmla="*/ 2095 h 2157"/>
              <a:gd name="T8" fmla="*/ 1286 w 1490"/>
              <a:gd name="T9" fmla="*/ 1987 h 2157"/>
              <a:gd name="T10" fmla="*/ 1444 w 1490"/>
              <a:gd name="T11" fmla="*/ 1778 h 2157"/>
              <a:gd name="T12" fmla="*/ 1486 w 1490"/>
              <a:gd name="T13" fmla="*/ 1260 h 2157"/>
              <a:gd name="T14" fmla="*/ 1419 w 1490"/>
              <a:gd name="T15" fmla="*/ 592 h 2157"/>
              <a:gd name="T16" fmla="*/ 1377 w 1490"/>
              <a:gd name="T17" fmla="*/ 317 h 2157"/>
              <a:gd name="T18" fmla="*/ 1377 w 1490"/>
              <a:gd name="T19" fmla="*/ 142 h 2157"/>
              <a:gd name="T20" fmla="*/ 1361 w 1490"/>
              <a:gd name="T21" fmla="*/ 0 h 215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490"/>
              <a:gd name="T34" fmla="*/ 0 h 2157"/>
              <a:gd name="T35" fmla="*/ 1490 w 1490"/>
              <a:gd name="T36" fmla="*/ 2157 h 2157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490" h="2157">
                <a:moveTo>
                  <a:pt x="0" y="2118"/>
                </a:moveTo>
                <a:cubicBezTo>
                  <a:pt x="78" y="2116"/>
                  <a:pt x="156" y="2114"/>
                  <a:pt x="267" y="2120"/>
                </a:cubicBezTo>
                <a:cubicBezTo>
                  <a:pt x="378" y="2126"/>
                  <a:pt x="541" y="2157"/>
                  <a:pt x="668" y="2153"/>
                </a:cubicBezTo>
                <a:cubicBezTo>
                  <a:pt x="795" y="2149"/>
                  <a:pt x="924" y="2123"/>
                  <a:pt x="1027" y="2095"/>
                </a:cubicBezTo>
                <a:cubicBezTo>
                  <a:pt x="1130" y="2067"/>
                  <a:pt x="1217" y="2040"/>
                  <a:pt x="1286" y="1987"/>
                </a:cubicBezTo>
                <a:cubicBezTo>
                  <a:pt x="1355" y="1934"/>
                  <a:pt x="1411" y="1899"/>
                  <a:pt x="1444" y="1778"/>
                </a:cubicBezTo>
                <a:cubicBezTo>
                  <a:pt x="1477" y="1657"/>
                  <a:pt x="1490" y="1458"/>
                  <a:pt x="1486" y="1260"/>
                </a:cubicBezTo>
                <a:cubicBezTo>
                  <a:pt x="1482" y="1062"/>
                  <a:pt x="1437" y="749"/>
                  <a:pt x="1419" y="592"/>
                </a:cubicBezTo>
                <a:cubicBezTo>
                  <a:pt x="1401" y="435"/>
                  <a:pt x="1384" y="392"/>
                  <a:pt x="1377" y="317"/>
                </a:cubicBezTo>
                <a:cubicBezTo>
                  <a:pt x="1370" y="242"/>
                  <a:pt x="1380" y="195"/>
                  <a:pt x="1377" y="142"/>
                </a:cubicBezTo>
                <a:cubicBezTo>
                  <a:pt x="1374" y="89"/>
                  <a:pt x="1367" y="44"/>
                  <a:pt x="1361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21" name="Freeform 62"/>
          <p:cNvSpPr>
            <a:spLocks/>
          </p:cNvSpPr>
          <p:nvPr/>
        </p:nvSpPr>
        <p:spPr bwMode="auto">
          <a:xfrm>
            <a:off x="5828974" y="3229114"/>
            <a:ext cx="1853603" cy="2740503"/>
          </a:xfrm>
          <a:custGeom>
            <a:avLst/>
            <a:gdLst>
              <a:gd name="T0" fmla="*/ 0 w 1394"/>
              <a:gd name="T1" fmla="*/ 2022 h 2073"/>
              <a:gd name="T2" fmla="*/ 200 w 1394"/>
              <a:gd name="T3" fmla="*/ 2037 h 2073"/>
              <a:gd name="T4" fmla="*/ 501 w 1394"/>
              <a:gd name="T5" fmla="*/ 2062 h 2073"/>
              <a:gd name="T6" fmla="*/ 760 w 1394"/>
              <a:gd name="T7" fmla="*/ 2062 h 2073"/>
              <a:gd name="T8" fmla="*/ 1035 w 1394"/>
              <a:gd name="T9" fmla="*/ 1995 h 2073"/>
              <a:gd name="T10" fmla="*/ 1261 w 1394"/>
              <a:gd name="T11" fmla="*/ 1886 h 2073"/>
              <a:gd name="T12" fmla="*/ 1369 w 1394"/>
              <a:gd name="T13" fmla="*/ 1686 h 2073"/>
              <a:gd name="T14" fmla="*/ 1394 w 1394"/>
              <a:gd name="T15" fmla="*/ 1469 h 2073"/>
              <a:gd name="T16" fmla="*/ 1369 w 1394"/>
              <a:gd name="T17" fmla="*/ 1193 h 2073"/>
              <a:gd name="T18" fmla="*/ 1344 w 1394"/>
              <a:gd name="T19" fmla="*/ 885 h 2073"/>
              <a:gd name="T20" fmla="*/ 1302 w 1394"/>
              <a:gd name="T21" fmla="*/ 476 h 2073"/>
              <a:gd name="T22" fmla="*/ 1277 w 1394"/>
              <a:gd name="T23" fmla="*/ 317 h 2073"/>
              <a:gd name="T24" fmla="*/ 1286 w 1394"/>
              <a:gd name="T25" fmla="*/ 150 h 2073"/>
              <a:gd name="T26" fmla="*/ 1277 w 1394"/>
              <a:gd name="T27" fmla="*/ 0 h 2073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1394"/>
              <a:gd name="T43" fmla="*/ 0 h 2073"/>
              <a:gd name="T44" fmla="*/ 1394 w 1394"/>
              <a:gd name="T45" fmla="*/ 2073 h 2073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1394" h="2073">
                <a:moveTo>
                  <a:pt x="0" y="2022"/>
                </a:moveTo>
                <a:cubicBezTo>
                  <a:pt x="58" y="2026"/>
                  <a:pt x="117" y="2030"/>
                  <a:pt x="200" y="2037"/>
                </a:cubicBezTo>
                <a:cubicBezTo>
                  <a:pt x="283" y="2044"/>
                  <a:pt x="408" y="2058"/>
                  <a:pt x="501" y="2062"/>
                </a:cubicBezTo>
                <a:cubicBezTo>
                  <a:pt x="594" y="2066"/>
                  <a:pt x="671" y="2073"/>
                  <a:pt x="760" y="2062"/>
                </a:cubicBezTo>
                <a:cubicBezTo>
                  <a:pt x="849" y="2051"/>
                  <a:pt x="952" y="2024"/>
                  <a:pt x="1035" y="1995"/>
                </a:cubicBezTo>
                <a:cubicBezTo>
                  <a:pt x="1118" y="1966"/>
                  <a:pt x="1205" y="1937"/>
                  <a:pt x="1261" y="1886"/>
                </a:cubicBezTo>
                <a:cubicBezTo>
                  <a:pt x="1317" y="1835"/>
                  <a:pt x="1347" y="1755"/>
                  <a:pt x="1369" y="1686"/>
                </a:cubicBezTo>
                <a:cubicBezTo>
                  <a:pt x="1391" y="1617"/>
                  <a:pt x="1394" y="1551"/>
                  <a:pt x="1394" y="1469"/>
                </a:cubicBezTo>
                <a:cubicBezTo>
                  <a:pt x="1394" y="1387"/>
                  <a:pt x="1377" y="1290"/>
                  <a:pt x="1369" y="1193"/>
                </a:cubicBezTo>
                <a:cubicBezTo>
                  <a:pt x="1361" y="1096"/>
                  <a:pt x="1355" y="1004"/>
                  <a:pt x="1344" y="885"/>
                </a:cubicBezTo>
                <a:cubicBezTo>
                  <a:pt x="1333" y="766"/>
                  <a:pt x="1313" y="571"/>
                  <a:pt x="1302" y="476"/>
                </a:cubicBezTo>
                <a:cubicBezTo>
                  <a:pt x="1291" y="381"/>
                  <a:pt x="1280" y="371"/>
                  <a:pt x="1277" y="317"/>
                </a:cubicBezTo>
                <a:cubicBezTo>
                  <a:pt x="1274" y="263"/>
                  <a:pt x="1286" y="203"/>
                  <a:pt x="1286" y="150"/>
                </a:cubicBezTo>
                <a:cubicBezTo>
                  <a:pt x="1286" y="97"/>
                  <a:pt x="1281" y="48"/>
                  <a:pt x="1277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22" name="Freeform 63"/>
          <p:cNvSpPr>
            <a:spLocks/>
          </p:cNvSpPr>
          <p:nvPr/>
        </p:nvSpPr>
        <p:spPr bwMode="auto">
          <a:xfrm>
            <a:off x="7807569" y="2594554"/>
            <a:ext cx="441461" cy="38338"/>
          </a:xfrm>
          <a:custGeom>
            <a:avLst/>
            <a:gdLst>
              <a:gd name="T0" fmla="*/ 0 w 332"/>
              <a:gd name="T1" fmla="*/ 6 h 29"/>
              <a:gd name="T2" fmla="*/ 96 w 332"/>
              <a:gd name="T3" fmla="*/ 6 h 29"/>
              <a:gd name="T4" fmla="*/ 223 w 332"/>
              <a:gd name="T5" fmla="*/ 4 h 29"/>
              <a:gd name="T6" fmla="*/ 332 w 332"/>
              <a:gd name="T7" fmla="*/ 29 h 29"/>
              <a:gd name="T8" fmla="*/ 0 60000 65536"/>
              <a:gd name="T9" fmla="*/ 0 60000 65536"/>
              <a:gd name="T10" fmla="*/ 0 60000 65536"/>
              <a:gd name="T11" fmla="*/ 0 60000 65536"/>
              <a:gd name="T12" fmla="*/ 0 w 332"/>
              <a:gd name="T13" fmla="*/ 0 h 29"/>
              <a:gd name="T14" fmla="*/ 332 w 332"/>
              <a:gd name="T15" fmla="*/ 29 h 2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32" h="29">
                <a:moveTo>
                  <a:pt x="0" y="6"/>
                </a:moveTo>
                <a:cubicBezTo>
                  <a:pt x="29" y="6"/>
                  <a:pt x="59" y="6"/>
                  <a:pt x="96" y="6"/>
                </a:cubicBezTo>
                <a:cubicBezTo>
                  <a:pt x="133" y="6"/>
                  <a:pt x="184" y="0"/>
                  <a:pt x="223" y="4"/>
                </a:cubicBezTo>
                <a:cubicBezTo>
                  <a:pt x="262" y="8"/>
                  <a:pt x="310" y="28"/>
                  <a:pt x="332" y="29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23" name="Freeform 64"/>
          <p:cNvSpPr>
            <a:spLocks/>
          </p:cNvSpPr>
          <p:nvPr/>
        </p:nvSpPr>
        <p:spPr bwMode="auto">
          <a:xfrm>
            <a:off x="7807569" y="2665942"/>
            <a:ext cx="441461" cy="38338"/>
          </a:xfrm>
          <a:custGeom>
            <a:avLst/>
            <a:gdLst>
              <a:gd name="T0" fmla="*/ 0 w 332"/>
              <a:gd name="T1" fmla="*/ 6 h 29"/>
              <a:gd name="T2" fmla="*/ 96 w 332"/>
              <a:gd name="T3" fmla="*/ 6 h 29"/>
              <a:gd name="T4" fmla="*/ 223 w 332"/>
              <a:gd name="T5" fmla="*/ 4 h 29"/>
              <a:gd name="T6" fmla="*/ 332 w 332"/>
              <a:gd name="T7" fmla="*/ 29 h 29"/>
              <a:gd name="T8" fmla="*/ 0 60000 65536"/>
              <a:gd name="T9" fmla="*/ 0 60000 65536"/>
              <a:gd name="T10" fmla="*/ 0 60000 65536"/>
              <a:gd name="T11" fmla="*/ 0 60000 65536"/>
              <a:gd name="T12" fmla="*/ 0 w 332"/>
              <a:gd name="T13" fmla="*/ 0 h 29"/>
              <a:gd name="T14" fmla="*/ 332 w 332"/>
              <a:gd name="T15" fmla="*/ 29 h 2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32" h="29">
                <a:moveTo>
                  <a:pt x="0" y="6"/>
                </a:moveTo>
                <a:cubicBezTo>
                  <a:pt x="29" y="6"/>
                  <a:pt x="59" y="6"/>
                  <a:pt x="96" y="6"/>
                </a:cubicBezTo>
                <a:cubicBezTo>
                  <a:pt x="133" y="6"/>
                  <a:pt x="184" y="0"/>
                  <a:pt x="223" y="4"/>
                </a:cubicBezTo>
                <a:cubicBezTo>
                  <a:pt x="262" y="8"/>
                  <a:pt x="310" y="28"/>
                  <a:pt x="332" y="29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53" name="Group 52"/>
          <p:cNvGrpSpPr/>
          <p:nvPr/>
        </p:nvGrpSpPr>
        <p:grpSpPr>
          <a:xfrm>
            <a:off x="228600" y="0"/>
            <a:ext cx="8915400" cy="1143000"/>
            <a:chOff x="228600" y="0"/>
            <a:chExt cx="8915400" cy="1143000"/>
          </a:xfrm>
        </p:grpSpPr>
        <p:sp>
          <p:nvSpPr>
            <p:cNvPr id="54" name="Title 1"/>
            <p:cNvSpPr>
              <a:spLocks/>
            </p:cNvSpPr>
            <p:nvPr/>
          </p:nvSpPr>
          <p:spPr bwMode="auto">
            <a:xfrm>
              <a:off x="304800" y="0"/>
              <a:ext cx="8839200" cy="1143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sz="4400" b="1" dirty="0">
                  <a:solidFill>
                    <a:schemeClr val="tx2"/>
                  </a:solidFill>
                  <a:latin typeface="Calibri" pitchFamily="34" charset="0"/>
                </a:rPr>
                <a:t>Full Control System</a:t>
              </a:r>
            </a:p>
          </p:txBody>
        </p:sp>
        <p:cxnSp>
          <p:nvCxnSpPr>
            <p:cNvPr id="55" name="Straight Connector 54"/>
            <p:cNvCxnSpPr/>
            <p:nvPr/>
          </p:nvCxnSpPr>
          <p:spPr>
            <a:xfrm>
              <a:off x="228600" y="1066800"/>
              <a:ext cx="853440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6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" name="Picture 56" descr="b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67600" y="6359680"/>
            <a:ext cx="1676400" cy="498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/>
          <p:cNvGrpSpPr/>
          <p:nvPr/>
        </p:nvGrpSpPr>
        <p:grpSpPr>
          <a:xfrm>
            <a:off x="762000" y="833437"/>
            <a:ext cx="7708846" cy="5687310"/>
            <a:chOff x="228600" y="0"/>
            <a:chExt cx="8756650" cy="6478588"/>
          </a:xfrm>
        </p:grpSpPr>
        <p:sp>
          <p:nvSpPr>
            <p:cNvPr id="33" name="Rectangle 32"/>
            <p:cNvSpPr/>
            <p:nvPr/>
          </p:nvSpPr>
          <p:spPr>
            <a:xfrm>
              <a:off x="7162800" y="1752600"/>
              <a:ext cx="1295400" cy="4572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5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4099" name="Picture 58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095625" y="0"/>
              <a:ext cx="4025900" cy="6478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" name="Rectangle 32"/>
            <p:cNvSpPr/>
            <p:nvPr/>
          </p:nvSpPr>
          <p:spPr>
            <a:xfrm>
              <a:off x="228600" y="609600"/>
              <a:ext cx="1600200" cy="1228725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5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101" name="TextBox 31"/>
            <p:cNvSpPr txBox="1">
              <a:spLocks noChangeArrowheads="1"/>
            </p:cNvSpPr>
            <p:nvPr/>
          </p:nvSpPr>
          <p:spPr bwMode="auto">
            <a:xfrm>
              <a:off x="5422037" y="5907944"/>
              <a:ext cx="2438400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2400" b="1" dirty="0">
                  <a:latin typeface="Calibri" pitchFamily="34" charset="0"/>
                </a:rPr>
                <a:t>Filtration Mode</a:t>
              </a:r>
            </a:p>
          </p:txBody>
        </p:sp>
        <p:cxnSp>
          <p:nvCxnSpPr>
            <p:cNvPr id="35" name="Straight Arrow Connector 34"/>
            <p:cNvCxnSpPr/>
            <p:nvPr/>
          </p:nvCxnSpPr>
          <p:spPr>
            <a:xfrm rot="5400000" flipH="1" flipV="1">
              <a:off x="3084513" y="1181100"/>
              <a:ext cx="1144588" cy="1587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0800000">
              <a:off x="3429000" y="1752600"/>
              <a:ext cx="3733800" cy="0"/>
            </a:xfrm>
            <a:prstGeom prst="line">
              <a:avLst/>
            </a:prstGeom>
            <a:ln>
              <a:solidFill>
                <a:schemeClr val="tx1"/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0800000" flipV="1">
              <a:off x="1905000" y="609600"/>
              <a:ext cx="2209800" cy="0"/>
            </a:xfrm>
            <a:prstGeom prst="line">
              <a:avLst/>
            </a:prstGeom>
            <a:ln>
              <a:solidFill>
                <a:schemeClr val="tx1"/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05" name="TextBox 47"/>
            <p:cNvSpPr txBox="1">
              <a:spLocks noChangeArrowheads="1"/>
            </p:cNvSpPr>
            <p:nvPr/>
          </p:nvSpPr>
          <p:spPr bwMode="auto">
            <a:xfrm>
              <a:off x="2514600" y="914400"/>
              <a:ext cx="137160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>
                  <a:latin typeface="Calibri" pitchFamily="34" charset="0"/>
                </a:rPr>
                <a:t>HL</a:t>
              </a:r>
              <a:r>
                <a:rPr lang="en-US" baseline="-25000">
                  <a:latin typeface="Calibri" pitchFamily="34" charset="0"/>
                </a:rPr>
                <a:t>Filtration</a:t>
              </a:r>
            </a:p>
          </p:txBody>
        </p:sp>
        <p:cxnSp>
          <p:nvCxnSpPr>
            <p:cNvPr id="5" name="Straight Connector 4"/>
            <p:cNvCxnSpPr/>
            <p:nvPr/>
          </p:nvCxnSpPr>
          <p:spPr>
            <a:xfrm rot="5400000">
              <a:off x="-609600" y="1000125"/>
              <a:ext cx="16764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rot="5400000">
              <a:off x="990600" y="1000125"/>
              <a:ext cx="16764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228600" y="1838325"/>
              <a:ext cx="16002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Rectangle 7"/>
            <p:cNvSpPr/>
            <p:nvPr/>
          </p:nvSpPr>
          <p:spPr>
            <a:xfrm>
              <a:off x="381000" y="1457325"/>
              <a:ext cx="76200" cy="304800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4800" y="1762125"/>
              <a:ext cx="228600" cy="152400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81000" y="1914525"/>
              <a:ext cx="76200" cy="381000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62000" y="1228725"/>
              <a:ext cx="76200" cy="533400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685800" y="1762125"/>
              <a:ext cx="228600" cy="152400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762000" y="1914525"/>
              <a:ext cx="76200" cy="381000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143000" y="1000125"/>
              <a:ext cx="76200" cy="762000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066800" y="1762125"/>
              <a:ext cx="228600" cy="152400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143000" y="1914525"/>
              <a:ext cx="76200" cy="381000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524000" y="771525"/>
              <a:ext cx="76200" cy="990600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1447800" y="1762125"/>
              <a:ext cx="228600" cy="152400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1524000" y="1914525"/>
              <a:ext cx="76200" cy="381000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3" name="Freeform 22"/>
            <p:cNvSpPr/>
            <p:nvPr/>
          </p:nvSpPr>
          <p:spPr>
            <a:xfrm>
              <a:off x="339725" y="2197100"/>
              <a:ext cx="2708275" cy="4127500"/>
            </a:xfrm>
            <a:custGeom>
              <a:avLst/>
              <a:gdLst>
                <a:gd name="connsiteX0" fmla="*/ 32004 w 3625596"/>
                <a:gd name="connsiteY0" fmla="*/ 0 h 4014216"/>
                <a:gd name="connsiteX1" fmla="*/ 32004 w 3625596"/>
                <a:gd name="connsiteY1" fmla="*/ 228600 h 4014216"/>
                <a:gd name="connsiteX2" fmla="*/ 13716 w 3625596"/>
                <a:gd name="connsiteY2" fmla="*/ 530352 h 4014216"/>
                <a:gd name="connsiteX3" fmla="*/ 4572 w 3625596"/>
                <a:gd name="connsiteY3" fmla="*/ 1024128 h 4014216"/>
                <a:gd name="connsiteX4" fmla="*/ 41148 w 3625596"/>
                <a:gd name="connsiteY4" fmla="*/ 1801368 h 4014216"/>
                <a:gd name="connsiteX5" fmla="*/ 178308 w 3625596"/>
                <a:gd name="connsiteY5" fmla="*/ 2779776 h 4014216"/>
                <a:gd name="connsiteX6" fmla="*/ 717804 w 3625596"/>
                <a:gd name="connsiteY6" fmla="*/ 3483864 h 4014216"/>
                <a:gd name="connsiteX7" fmla="*/ 1650492 w 3625596"/>
                <a:gd name="connsiteY7" fmla="*/ 3867912 h 4014216"/>
                <a:gd name="connsiteX8" fmla="*/ 2638044 w 3625596"/>
                <a:gd name="connsiteY8" fmla="*/ 3986784 h 4014216"/>
                <a:gd name="connsiteX9" fmla="*/ 3332988 w 3625596"/>
                <a:gd name="connsiteY9" fmla="*/ 4014216 h 4014216"/>
                <a:gd name="connsiteX10" fmla="*/ 3625596 w 3625596"/>
                <a:gd name="connsiteY10" fmla="*/ 3986784 h 401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25596" h="4014216">
                  <a:moveTo>
                    <a:pt x="32004" y="0"/>
                  </a:moveTo>
                  <a:cubicBezTo>
                    <a:pt x="33528" y="70104"/>
                    <a:pt x="35052" y="140208"/>
                    <a:pt x="32004" y="228600"/>
                  </a:cubicBezTo>
                  <a:cubicBezTo>
                    <a:pt x="28956" y="316992"/>
                    <a:pt x="18288" y="397764"/>
                    <a:pt x="13716" y="530352"/>
                  </a:cubicBezTo>
                  <a:cubicBezTo>
                    <a:pt x="9144" y="662940"/>
                    <a:pt x="0" y="812292"/>
                    <a:pt x="4572" y="1024128"/>
                  </a:cubicBezTo>
                  <a:cubicBezTo>
                    <a:pt x="9144" y="1235964"/>
                    <a:pt x="12192" y="1508760"/>
                    <a:pt x="41148" y="1801368"/>
                  </a:cubicBezTo>
                  <a:cubicBezTo>
                    <a:pt x="70104" y="2093976"/>
                    <a:pt x="65532" y="2499360"/>
                    <a:pt x="178308" y="2779776"/>
                  </a:cubicBezTo>
                  <a:cubicBezTo>
                    <a:pt x="291084" y="3060192"/>
                    <a:pt x="472440" y="3302508"/>
                    <a:pt x="717804" y="3483864"/>
                  </a:cubicBezTo>
                  <a:cubicBezTo>
                    <a:pt x="963168" y="3665220"/>
                    <a:pt x="1330452" y="3784092"/>
                    <a:pt x="1650492" y="3867912"/>
                  </a:cubicBezTo>
                  <a:cubicBezTo>
                    <a:pt x="1970532" y="3951732"/>
                    <a:pt x="2357628" y="3962400"/>
                    <a:pt x="2638044" y="3986784"/>
                  </a:cubicBezTo>
                  <a:cubicBezTo>
                    <a:pt x="2918460" y="4011168"/>
                    <a:pt x="3168396" y="4014216"/>
                    <a:pt x="3332988" y="4014216"/>
                  </a:cubicBezTo>
                  <a:cubicBezTo>
                    <a:pt x="3497580" y="4014216"/>
                    <a:pt x="3561588" y="4000500"/>
                    <a:pt x="3625596" y="3986784"/>
                  </a:cubicBez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4" name="Freeform 23"/>
            <p:cNvSpPr/>
            <p:nvPr/>
          </p:nvSpPr>
          <p:spPr>
            <a:xfrm>
              <a:off x="450850" y="2206625"/>
              <a:ext cx="2597150" cy="4041775"/>
            </a:xfrm>
            <a:custGeom>
              <a:avLst/>
              <a:gdLst>
                <a:gd name="connsiteX0" fmla="*/ 12192 w 3532632"/>
                <a:gd name="connsiteY0" fmla="*/ 0 h 3887724"/>
                <a:gd name="connsiteX1" fmla="*/ 21336 w 3532632"/>
                <a:gd name="connsiteY1" fmla="*/ 182880 h 3887724"/>
                <a:gd name="connsiteX2" fmla="*/ 3048 w 3532632"/>
                <a:gd name="connsiteY2" fmla="*/ 429768 h 3887724"/>
                <a:gd name="connsiteX3" fmla="*/ 3048 w 3532632"/>
                <a:gd name="connsiteY3" fmla="*/ 804672 h 3887724"/>
                <a:gd name="connsiteX4" fmla="*/ 21336 w 3532632"/>
                <a:gd name="connsiteY4" fmla="*/ 1371600 h 3887724"/>
                <a:gd name="connsiteX5" fmla="*/ 57912 w 3532632"/>
                <a:gd name="connsiteY5" fmla="*/ 1956816 h 3887724"/>
                <a:gd name="connsiteX6" fmla="*/ 131064 w 3532632"/>
                <a:gd name="connsiteY6" fmla="*/ 2505456 h 3887724"/>
                <a:gd name="connsiteX7" fmla="*/ 286512 w 3532632"/>
                <a:gd name="connsiteY7" fmla="*/ 2907792 h 3887724"/>
                <a:gd name="connsiteX8" fmla="*/ 469392 w 3532632"/>
                <a:gd name="connsiteY8" fmla="*/ 3154680 h 3887724"/>
                <a:gd name="connsiteX9" fmla="*/ 771144 w 3532632"/>
                <a:gd name="connsiteY9" fmla="*/ 3438144 h 3887724"/>
                <a:gd name="connsiteX10" fmla="*/ 1109472 w 3532632"/>
                <a:gd name="connsiteY10" fmla="*/ 3602736 h 3887724"/>
                <a:gd name="connsiteX11" fmla="*/ 1456944 w 3532632"/>
                <a:gd name="connsiteY11" fmla="*/ 3703320 h 3887724"/>
                <a:gd name="connsiteX12" fmla="*/ 2087880 w 3532632"/>
                <a:gd name="connsiteY12" fmla="*/ 3822192 h 3887724"/>
                <a:gd name="connsiteX13" fmla="*/ 2581656 w 3532632"/>
                <a:gd name="connsiteY13" fmla="*/ 3867912 h 3887724"/>
                <a:gd name="connsiteX14" fmla="*/ 3048000 w 3532632"/>
                <a:gd name="connsiteY14" fmla="*/ 3877056 h 3887724"/>
                <a:gd name="connsiteX15" fmla="*/ 3313176 w 3532632"/>
                <a:gd name="connsiteY15" fmla="*/ 3886200 h 3887724"/>
                <a:gd name="connsiteX16" fmla="*/ 3532632 w 3532632"/>
                <a:gd name="connsiteY16" fmla="*/ 3886200 h 3887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532632" h="3887724">
                  <a:moveTo>
                    <a:pt x="12192" y="0"/>
                  </a:moveTo>
                  <a:cubicBezTo>
                    <a:pt x="17526" y="55626"/>
                    <a:pt x="22860" y="111252"/>
                    <a:pt x="21336" y="182880"/>
                  </a:cubicBezTo>
                  <a:cubicBezTo>
                    <a:pt x="19812" y="254508"/>
                    <a:pt x="6096" y="326136"/>
                    <a:pt x="3048" y="429768"/>
                  </a:cubicBezTo>
                  <a:cubicBezTo>
                    <a:pt x="0" y="533400"/>
                    <a:pt x="0" y="647700"/>
                    <a:pt x="3048" y="804672"/>
                  </a:cubicBezTo>
                  <a:cubicBezTo>
                    <a:pt x="6096" y="961644"/>
                    <a:pt x="12192" y="1179576"/>
                    <a:pt x="21336" y="1371600"/>
                  </a:cubicBezTo>
                  <a:cubicBezTo>
                    <a:pt x="30480" y="1563624"/>
                    <a:pt x="39624" y="1767840"/>
                    <a:pt x="57912" y="1956816"/>
                  </a:cubicBezTo>
                  <a:cubicBezTo>
                    <a:pt x="76200" y="2145792"/>
                    <a:pt x="92964" y="2346960"/>
                    <a:pt x="131064" y="2505456"/>
                  </a:cubicBezTo>
                  <a:cubicBezTo>
                    <a:pt x="169164" y="2663952"/>
                    <a:pt x="230124" y="2799588"/>
                    <a:pt x="286512" y="2907792"/>
                  </a:cubicBezTo>
                  <a:cubicBezTo>
                    <a:pt x="342900" y="3015996"/>
                    <a:pt x="388620" y="3066288"/>
                    <a:pt x="469392" y="3154680"/>
                  </a:cubicBezTo>
                  <a:cubicBezTo>
                    <a:pt x="550164" y="3243072"/>
                    <a:pt x="664464" y="3363468"/>
                    <a:pt x="771144" y="3438144"/>
                  </a:cubicBezTo>
                  <a:cubicBezTo>
                    <a:pt x="877824" y="3512820"/>
                    <a:pt x="995172" y="3558540"/>
                    <a:pt x="1109472" y="3602736"/>
                  </a:cubicBezTo>
                  <a:cubicBezTo>
                    <a:pt x="1223772" y="3646932"/>
                    <a:pt x="1293876" y="3666744"/>
                    <a:pt x="1456944" y="3703320"/>
                  </a:cubicBezTo>
                  <a:cubicBezTo>
                    <a:pt x="1620012" y="3739896"/>
                    <a:pt x="1900428" y="3794760"/>
                    <a:pt x="2087880" y="3822192"/>
                  </a:cubicBezTo>
                  <a:cubicBezTo>
                    <a:pt x="2275332" y="3849624"/>
                    <a:pt x="2421636" y="3858768"/>
                    <a:pt x="2581656" y="3867912"/>
                  </a:cubicBezTo>
                  <a:cubicBezTo>
                    <a:pt x="2741676" y="3877056"/>
                    <a:pt x="3048000" y="3877056"/>
                    <a:pt x="3048000" y="3877056"/>
                  </a:cubicBezTo>
                  <a:lnTo>
                    <a:pt x="3313176" y="3886200"/>
                  </a:lnTo>
                  <a:cubicBezTo>
                    <a:pt x="3393948" y="3887724"/>
                    <a:pt x="3463290" y="3886962"/>
                    <a:pt x="3532632" y="3886200"/>
                  </a:cubicBez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5" name="Freeform 24"/>
            <p:cNvSpPr/>
            <p:nvPr/>
          </p:nvSpPr>
          <p:spPr>
            <a:xfrm>
              <a:off x="736600" y="2189163"/>
              <a:ext cx="2351088" cy="3219450"/>
            </a:xfrm>
            <a:custGeom>
              <a:avLst/>
              <a:gdLst>
                <a:gd name="connsiteX0" fmla="*/ 10668 w 3268980"/>
                <a:gd name="connsiteY0" fmla="*/ 0 h 3137916"/>
                <a:gd name="connsiteX1" fmla="*/ 19812 w 3268980"/>
                <a:gd name="connsiteY1" fmla="*/ 219456 h 3137916"/>
                <a:gd name="connsiteX2" fmla="*/ 1524 w 3268980"/>
                <a:gd name="connsiteY2" fmla="*/ 649224 h 3137916"/>
                <a:gd name="connsiteX3" fmla="*/ 10668 w 3268980"/>
                <a:gd name="connsiteY3" fmla="*/ 1197864 h 3137916"/>
                <a:gd name="connsiteX4" fmla="*/ 28956 w 3268980"/>
                <a:gd name="connsiteY4" fmla="*/ 1773936 h 3137916"/>
                <a:gd name="connsiteX5" fmla="*/ 65532 w 3268980"/>
                <a:gd name="connsiteY5" fmla="*/ 2093976 h 3137916"/>
                <a:gd name="connsiteX6" fmla="*/ 129540 w 3268980"/>
                <a:gd name="connsiteY6" fmla="*/ 2368296 h 3137916"/>
                <a:gd name="connsiteX7" fmla="*/ 239268 w 3268980"/>
                <a:gd name="connsiteY7" fmla="*/ 2560320 h 3137916"/>
                <a:gd name="connsiteX8" fmla="*/ 413004 w 3268980"/>
                <a:gd name="connsiteY8" fmla="*/ 2743200 h 3137916"/>
                <a:gd name="connsiteX9" fmla="*/ 733044 w 3268980"/>
                <a:gd name="connsiteY9" fmla="*/ 2907792 h 3137916"/>
                <a:gd name="connsiteX10" fmla="*/ 1427988 w 3268980"/>
                <a:gd name="connsiteY10" fmla="*/ 3026664 h 3137916"/>
                <a:gd name="connsiteX11" fmla="*/ 2314956 w 3268980"/>
                <a:gd name="connsiteY11" fmla="*/ 3108960 h 3137916"/>
                <a:gd name="connsiteX12" fmla="*/ 3110484 w 3268980"/>
                <a:gd name="connsiteY12" fmla="*/ 3136392 h 3137916"/>
                <a:gd name="connsiteX13" fmla="*/ 3265932 w 3268980"/>
                <a:gd name="connsiteY13" fmla="*/ 3118104 h 3137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268980" h="3137916">
                  <a:moveTo>
                    <a:pt x="10668" y="0"/>
                  </a:moveTo>
                  <a:cubicBezTo>
                    <a:pt x="16002" y="55626"/>
                    <a:pt x="21336" y="111252"/>
                    <a:pt x="19812" y="219456"/>
                  </a:cubicBezTo>
                  <a:cubicBezTo>
                    <a:pt x="18288" y="327660"/>
                    <a:pt x="3048" y="486156"/>
                    <a:pt x="1524" y="649224"/>
                  </a:cubicBezTo>
                  <a:cubicBezTo>
                    <a:pt x="0" y="812292"/>
                    <a:pt x="6096" y="1010412"/>
                    <a:pt x="10668" y="1197864"/>
                  </a:cubicBezTo>
                  <a:cubicBezTo>
                    <a:pt x="15240" y="1385316"/>
                    <a:pt x="19812" y="1624584"/>
                    <a:pt x="28956" y="1773936"/>
                  </a:cubicBezTo>
                  <a:cubicBezTo>
                    <a:pt x="38100" y="1923288"/>
                    <a:pt x="48768" y="1994916"/>
                    <a:pt x="65532" y="2093976"/>
                  </a:cubicBezTo>
                  <a:cubicBezTo>
                    <a:pt x="82296" y="2193036"/>
                    <a:pt x="100584" y="2290572"/>
                    <a:pt x="129540" y="2368296"/>
                  </a:cubicBezTo>
                  <a:cubicBezTo>
                    <a:pt x="158496" y="2446020"/>
                    <a:pt x="192024" y="2497836"/>
                    <a:pt x="239268" y="2560320"/>
                  </a:cubicBezTo>
                  <a:cubicBezTo>
                    <a:pt x="286512" y="2622804"/>
                    <a:pt x="330708" y="2685288"/>
                    <a:pt x="413004" y="2743200"/>
                  </a:cubicBezTo>
                  <a:cubicBezTo>
                    <a:pt x="495300" y="2801112"/>
                    <a:pt x="563880" y="2860548"/>
                    <a:pt x="733044" y="2907792"/>
                  </a:cubicBezTo>
                  <a:cubicBezTo>
                    <a:pt x="902208" y="2955036"/>
                    <a:pt x="1164336" y="2993136"/>
                    <a:pt x="1427988" y="3026664"/>
                  </a:cubicBezTo>
                  <a:cubicBezTo>
                    <a:pt x="1691640" y="3060192"/>
                    <a:pt x="2034540" y="3090672"/>
                    <a:pt x="2314956" y="3108960"/>
                  </a:cubicBezTo>
                  <a:cubicBezTo>
                    <a:pt x="2595372" y="3127248"/>
                    <a:pt x="2951988" y="3134868"/>
                    <a:pt x="3110484" y="3136392"/>
                  </a:cubicBezTo>
                  <a:cubicBezTo>
                    <a:pt x="3268980" y="3137916"/>
                    <a:pt x="3267456" y="3128010"/>
                    <a:pt x="3265932" y="3118104"/>
                  </a:cubicBez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6" name="Freeform 25"/>
            <p:cNvSpPr/>
            <p:nvPr/>
          </p:nvSpPr>
          <p:spPr>
            <a:xfrm>
              <a:off x="838200" y="2206625"/>
              <a:ext cx="2238375" cy="3101975"/>
            </a:xfrm>
            <a:custGeom>
              <a:avLst/>
              <a:gdLst>
                <a:gd name="connsiteX0" fmla="*/ 18288 w 3218688"/>
                <a:gd name="connsiteY0" fmla="*/ 0 h 3022092"/>
                <a:gd name="connsiteX1" fmla="*/ 18288 w 3218688"/>
                <a:gd name="connsiteY1" fmla="*/ 192024 h 3022092"/>
                <a:gd name="connsiteX2" fmla="*/ 0 w 3218688"/>
                <a:gd name="connsiteY2" fmla="*/ 576072 h 3022092"/>
                <a:gd name="connsiteX3" fmla="*/ 18288 w 3218688"/>
                <a:gd name="connsiteY3" fmla="*/ 1316736 h 3022092"/>
                <a:gd name="connsiteX4" fmla="*/ 45720 w 3218688"/>
                <a:gd name="connsiteY4" fmla="*/ 1828800 h 3022092"/>
                <a:gd name="connsiteX5" fmla="*/ 109728 w 3218688"/>
                <a:gd name="connsiteY5" fmla="*/ 2203704 h 3022092"/>
                <a:gd name="connsiteX6" fmla="*/ 265176 w 3218688"/>
                <a:gd name="connsiteY6" fmla="*/ 2478024 h 3022092"/>
                <a:gd name="connsiteX7" fmla="*/ 466344 w 3218688"/>
                <a:gd name="connsiteY7" fmla="*/ 2670048 h 3022092"/>
                <a:gd name="connsiteX8" fmla="*/ 822960 w 3218688"/>
                <a:gd name="connsiteY8" fmla="*/ 2816352 h 3022092"/>
                <a:gd name="connsiteX9" fmla="*/ 1371600 w 3218688"/>
                <a:gd name="connsiteY9" fmla="*/ 2907792 h 3022092"/>
                <a:gd name="connsiteX10" fmla="*/ 2039112 w 3218688"/>
                <a:gd name="connsiteY10" fmla="*/ 2971800 h 3022092"/>
                <a:gd name="connsiteX11" fmla="*/ 2834640 w 3218688"/>
                <a:gd name="connsiteY11" fmla="*/ 3017520 h 3022092"/>
                <a:gd name="connsiteX12" fmla="*/ 3090672 w 3218688"/>
                <a:gd name="connsiteY12" fmla="*/ 2999232 h 3022092"/>
                <a:gd name="connsiteX13" fmla="*/ 3218688 w 3218688"/>
                <a:gd name="connsiteY13" fmla="*/ 3017520 h 3022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218688" h="3022092">
                  <a:moveTo>
                    <a:pt x="18288" y="0"/>
                  </a:moveTo>
                  <a:cubicBezTo>
                    <a:pt x="19812" y="48006"/>
                    <a:pt x="21336" y="96012"/>
                    <a:pt x="18288" y="192024"/>
                  </a:cubicBezTo>
                  <a:cubicBezTo>
                    <a:pt x="15240" y="288036"/>
                    <a:pt x="0" y="388620"/>
                    <a:pt x="0" y="576072"/>
                  </a:cubicBezTo>
                  <a:cubicBezTo>
                    <a:pt x="0" y="763524"/>
                    <a:pt x="10668" y="1107948"/>
                    <a:pt x="18288" y="1316736"/>
                  </a:cubicBezTo>
                  <a:cubicBezTo>
                    <a:pt x="25908" y="1525524"/>
                    <a:pt x="30480" y="1680972"/>
                    <a:pt x="45720" y="1828800"/>
                  </a:cubicBezTo>
                  <a:cubicBezTo>
                    <a:pt x="60960" y="1976628"/>
                    <a:pt x="73152" y="2095500"/>
                    <a:pt x="109728" y="2203704"/>
                  </a:cubicBezTo>
                  <a:cubicBezTo>
                    <a:pt x="146304" y="2311908"/>
                    <a:pt x="205740" y="2400300"/>
                    <a:pt x="265176" y="2478024"/>
                  </a:cubicBezTo>
                  <a:cubicBezTo>
                    <a:pt x="324612" y="2555748"/>
                    <a:pt x="373380" y="2613660"/>
                    <a:pt x="466344" y="2670048"/>
                  </a:cubicBezTo>
                  <a:cubicBezTo>
                    <a:pt x="559308" y="2726436"/>
                    <a:pt x="672084" y="2776728"/>
                    <a:pt x="822960" y="2816352"/>
                  </a:cubicBezTo>
                  <a:cubicBezTo>
                    <a:pt x="973836" y="2855976"/>
                    <a:pt x="1168908" y="2881884"/>
                    <a:pt x="1371600" y="2907792"/>
                  </a:cubicBezTo>
                  <a:cubicBezTo>
                    <a:pt x="1574292" y="2933700"/>
                    <a:pt x="1795272" y="2953512"/>
                    <a:pt x="2039112" y="2971800"/>
                  </a:cubicBezTo>
                  <a:cubicBezTo>
                    <a:pt x="2282952" y="2990088"/>
                    <a:pt x="2659380" y="3012948"/>
                    <a:pt x="2834640" y="3017520"/>
                  </a:cubicBezTo>
                  <a:cubicBezTo>
                    <a:pt x="3009900" y="3022092"/>
                    <a:pt x="3026664" y="2999232"/>
                    <a:pt x="3090672" y="2999232"/>
                  </a:cubicBezTo>
                  <a:cubicBezTo>
                    <a:pt x="3154680" y="2999232"/>
                    <a:pt x="3186684" y="3008376"/>
                    <a:pt x="3218688" y="3017520"/>
                  </a:cubicBez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                </a:t>
              </a:r>
            </a:p>
          </p:txBody>
        </p:sp>
        <p:sp>
          <p:nvSpPr>
            <p:cNvPr id="27" name="Freeform 26"/>
            <p:cNvSpPr/>
            <p:nvPr/>
          </p:nvSpPr>
          <p:spPr>
            <a:xfrm>
              <a:off x="1122363" y="2197100"/>
              <a:ext cx="1987550" cy="2155825"/>
            </a:xfrm>
            <a:custGeom>
              <a:avLst/>
              <a:gdLst>
                <a:gd name="connsiteX0" fmla="*/ 0 w 2889504"/>
                <a:gd name="connsiteY0" fmla="*/ 0 h 2124456"/>
                <a:gd name="connsiteX1" fmla="*/ 18288 w 2889504"/>
                <a:gd name="connsiteY1" fmla="*/ 356616 h 2124456"/>
                <a:gd name="connsiteX2" fmla="*/ 0 w 2889504"/>
                <a:gd name="connsiteY2" fmla="*/ 987552 h 2124456"/>
                <a:gd name="connsiteX3" fmla="*/ 18288 w 2889504"/>
                <a:gd name="connsiteY3" fmla="*/ 1435608 h 2124456"/>
                <a:gd name="connsiteX4" fmla="*/ 73152 w 2889504"/>
                <a:gd name="connsiteY4" fmla="*/ 1755648 h 2124456"/>
                <a:gd name="connsiteX5" fmla="*/ 274320 w 2889504"/>
                <a:gd name="connsiteY5" fmla="*/ 1984248 h 2124456"/>
                <a:gd name="connsiteX6" fmla="*/ 658368 w 2889504"/>
                <a:gd name="connsiteY6" fmla="*/ 2057400 h 2124456"/>
                <a:gd name="connsiteX7" fmla="*/ 1271016 w 2889504"/>
                <a:gd name="connsiteY7" fmla="*/ 2103120 h 2124456"/>
                <a:gd name="connsiteX8" fmla="*/ 1920240 w 2889504"/>
                <a:gd name="connsiteY8" fmla="*/ 2121408 h 2124456"/>
                <a:gd name="connsiteX9" fmla="*/ 2615184 w 2889504"/>
                <a:gd name="connsiteY9" fmla="*/ 2121408 h 2124456"/>
                <a:gd name="connsiteX10" fmla="*/ 2889504 w 2889504"/>
                <a:gd name="connsiteY10" fmla="*/ 2112264 h 2124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89504" h="2124456">
                  <a:moveTo>
                    <a:pt x="0" y="0"/>
                  </a:moveTo>
                  <a:cubicBezTo>
                    <a:pt x="9144" y="96012"/>
                    <a:pt x="18288" y="192024"/>
                    <a:pt x="18288" y="356616"/>
                  </a:cubicBezTo>
                  <a:cubicBezTo>
                    <a:pt x="18288" y="521208"/>
                    <a:pt x="0" y="807720"/>
                    <a:pt x="0" y="987552"/>
                  </a:cubicBezTo>
                  <a:cubicBezTo>
                    <a:pt x="0" y="1167384"/>
                    <a:pt x="6096" y="1307592"/>
                    <a:pt x="18288" y="1435608"/>
                  </a:cubicBezTo>
                  <a:cubicBezTo>
                    <a:pt x="30480" y="1563624"/>
                    <a:pt x="30480" y="1664208"/>
                    <a:pt x="73152" y="1755648"/>
                  </a:cubicBezTo>
                  <a:cubicBezTo>
                    <a:pt x="115824" y="1847088"/>
                    <a:pt x="176784" y="1933956"/>
                    <a:pt x="274320" y="1984248"/>
                  </a:cubicBezTo>
                  <a:cubicBezTo>
                    <a:pt x="371856" y="2034540"/>
                    <a:pt x="492252" y="2037588"/>
                    <a:pt x="658368" y="2057400"/>
                  </a:cubicBezTo>
                  <a:cubicBezTo>
                    <a:pt x="824484" y="2077212"/>
                    <a:pt x="1060704" y="2092452"/>
                    <a:pt x="1271016" y="2103120"/>
                  </a:cubicBezTo>
                  <a:cubicBezTo>
                    <a:pt x="1481328" y="2113788"/>
                    <a:pt x="1696212" y="2118360"/>
                    <a:pt x="1920240" y="2121408"/>
                  </a:cubicBezTo>
                  <a:cubicBezTo>
                    <a:pt x="2144268" y="2124456"/>
                    <a:pt x="2453640" y="2122932"/>
                    <a:pt x="2615184" y="2121408"/>
                  </a:cubicBezTo>
                  <a:cubicBezTo>
                    <a:pt x="2776728" y="2119884"/>
                    <a:pt x="2833116" y="2116074"/>
                    <a:pt x="2889504" y="2112264"/>
                  </a:cubicBez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8" name="Freeform 27"/>
            <p:cNvSpPr/>
            <p:nvPr/>
          </p:nvSpPr>
          <p:spPr>
            <a:xfrm>
              <a:off x="1238250" y="2206625"/>
              <a:ext cx="1860550" cy="2062163"/>
            </a:xfrm>
            <a:custGeom>
              <a:avLst/>
              <a:gdLst>
                <a:gd name="connsiteX0" fmla="*/ 3048 w 2755392"/>
                <a:gd name="connsiteY0" fmla="*/ 0 h 2023872"/>
                <a:gd name="connsiteX1" fmla="*/ 3048 w 2755392"/>
                <a:gd name="connsiteY1" fmla="*/ 164592 h 2023872"/>
                <a:gd name="connsiteX2" fmla="*/ 3048 w 2755392"/>
                <a:gd name="connsiteY2" fmla="*/ 630936 h 2023872"/>
                <a:gd name="connsiteX3" fmla="*/ 3048 w 2755392"/>
                <a:gd name="connsiteY3" fmla="*/ 1124712 h 2023872"/>
                <a:gd name="connsiteX4" fmla="*/ 21336 w 2755392"/>
                <a:gd name="connsiteY4" fmla="*/ 1435608 h 2023872"/>
                <a:gd name="connsiteX5" fmla="*/ 48768 w 2755392"/>
                <a:gd name="connsiteY5" fmla="*/ 1645920 h 2023872"/>
                <a:gd name="connsiteX6" fmla="*/ 140208 w 2755392"/>
                <a:gd name="connsiteY6" fmla="*/ 1801368 h 2023872"/>
                <a:gd name="connsiteX7" fmla="*/ 268224 w 2755392"/>
                <a:gd name="connsiteY7" fmla="*/ 1892808 h 2023872"/>
                <a:gd name="connsiteX8" fmla="*/ 487680 w 2755392"/>
                <a:gd name="connsiteY8" fmla="*/ 1938528 h 2023872"/>
                <a:gd name="connsiteX9" fmla="*/ 1511808 w 2755392"/>
                <a:gd name="connsiteY9" fmla="*/ 2011680 h 2023872"/>
                <a:gd name="connsiteX10" fmla="*/ 2252472 w 2755392"/>
                <a:gd name="connsiteY10" fmla="*/ 2011680 h 2023872"/>
                <a:gd name="connsiteX11" fmla="*/ 2654808 w 2755392"/>
                <a:gd name="connsiteY11" fmla="*/ 2011680 h 2023872"/>
                <a:gd name="connsiteX12" fmla="*/ 2755392 w 2755392"/>
                <a:gd name="connsiteY12" fmla="*/ 2011680 h 2023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755392" h="2023872">
                  <a:moveTo>
                    <a:pt x="3048" y="0"/>
                  </a:moveTo>
                  <a:lnTo>
                    <a:pt x="3048" y="164592"/>
                  </a:lnTo>
                  <a:lnTo>
                    <a:pt x="3048" y="630936"/>
                  </a:lnTo>
                  <a:cubicBezTo>
                    <a:pt x="3048" y="790956"/>
                    <a:pt x="0" y="990600"/>
                    <a:pt x="3048" y="1124712"/>
                  </a:cubicBezTo>
                  <a:cubicBezTo>
                    <a:pt x="6096" y="1258824"/>
                    <a:pt x="13716" y="1348740"/>
                    <a:pt x="21336" y="1435608"/>
                  </a:cubicBezTo>
                  <a:cubicBezTo>
                    <a:pt x="28956" y="1522476"/>
                    <a:pt x="28956" y="1584960"/>
                    <a:pt x="48768" y="1645920"/>
                  </a:cubicBezTo>
                  <a:cubicBezTo>
                    <a:pt x="68580" y="1706880"/>
                    <a:pt x="103632" y="1760220"/>
                    <a:pt x="140208" y="1801368"/>
                  </a:cubicBezTo>
                  <a:cubicBezTo>
                    <a:pt x="176784" y="1842516"/>
                    <a:pt x="210312" y="1869948"/>
                    <a:pt x="268224" y="1892808"/>
                  </a:cubicBezTo>
                  <a:cubicBezTo>
                    <a:pt x="326136" y="1915668"/>
                    <a:pt x="280416" y="1918716"/>
                    <a:pt x="487680" y="1938528"/>
                  </a:cubicBezTo>
                  <a:cubicBezTo>
                    <a:pt x="694944" y="1958340"/>
                    <a:pt x="1217676" y="1999488"/>
                    <a:pt x="1511808" y="2011680"/>
                  </a:cubicBezTo>
                  <a:cubicBezTo>
                    <a:pt x="1805940" y="2023872"/>
                    <a:pt x="2252472" y="2011680"/>
                    <a:pt x="2252472" y="2011680"/>
                  </a:cubicBezTo>
                  <a:lnTo>
                    <a:pt x="2654808" y="2011680"/>
                  </a:lnTo>
                  <a:lnTo>
                    <a:pt x="2755392" y="2011680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9" name="Freeform 28"/>
            <p:cNvSpPr/>
            <p:nvPr/>
          </p:nvSpPr>
          <p:spPr>
            <a:xfrm>
              <a:off x="1492250" y="2197100"/>
              <a:ext cx="1658938" cy="1181100"/>
            </a:xfrm>
            <a:custGeom>
              <a:avLst/>
              <a:gdLst>
                <a:gd name="connsiteX0" fmla="*/ 13716 w 2519172"/>
                <a:gd name="connsiteY0" fmla="*/ 0 h 1197864"/>
                <a:gd name="connsiteX1" fmla="*/ 22860 w 2519172"/>
                <a:gd name="connsiteY1" fmla="*/ 246888 h 1197864"/>
                <a:gd name="connsiteX2" fmla="*/ 13716 w 2519172"/>
                <a:gd name="connsiteY2" fmla="*/ 594360 h 1197864"/>
                <a:gd name="connsiteX3" fmla="*/ 105156 w 2519172"/>
                <a:gd name="connsiteY3" fmla="*/ 896112 h 1197864"/>
                <a:gd name="connsiteX4" fmla="*/ 333756 w 2519172"/>
                <a:gd name="connsiteY4" fmla="*/ 1060704 h 1197864"/>
                <a:gd name="connsiteX5" fmla="*/ 690372 w 2519172"/>
                <a:gd name="connsiteY5" fmla="*/ 1115568 h 1197864"/>
                <a:gd name="connsiteX6" fmla="*/ 1367028 w 2519172"/>
                <a:gd name="connsiteY6" fmla="*/ 1170432 h 1197864"/>
                <a:gd name="connsiteX7" fmla="*/ 1988820 w 2519172"/>
                <a:gd name="connsiteY7" fmla="*/ 1197864 h 1197864"/>
                <a:gd name="connsiteX8" fmla="*/ 2327148 w 2519172"/>
                <a:gd name="connsiteY8" fmla="*/ 1188720 h 1197864"/>
                <a:gd name="connsiteX9" fmla="*/ 2519172 w 2519172"/>
                <a:gd name="connsiteY9" fmla="*/ 1188720 h 1197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19172" h="1197864">
                  <a:moveTo>
                    <a:pt x="13716" y="0"/>
                  </a:moveTo>
                  <a:cubicBezTo>
                    <a:pt x="18288" y="73914"/>
                    <a:pt x="22860" y="147828"/>
                    <a:pt x="22860" y="246888"/>
                  </a:cubicBezTo>
                  <a:cubicBezTo>
                    <a:pt x="22860" y="345948"/>
                    <a:pt x="0" y="486156"/>
                    <a:pt x="13716" y="594360"/>
                  </a:cubicBezTo>
                  <a:cubicBezTo>
                    <a:pt x="27432" y="702564"/>
                    <a:pt x="51816" y="818388"/>
                    <a:pt x="105156" y="896112"/>
                  </a:cubicBezTo>
                  <a:cubicBezTo>
                    <a:pt x="158496" y="973836"/>
                    <a:pt x="236220" y="1024128"/>
                    <a:pt x="333756" y="1060704"/>
                  </a:cubicBezTo>
                  <a:cubicBezTo>
                    <a:pt x="431292" y="1097280"/>
                    <a:pt x="518160" y="1097280"/>
                    <a:pt x="690372" y="1115568"/>
                  </a:cubicBezTo>
                  <a:cubicBezTo>
                    <a:pt x="862584" y="1133856"/>
                    <a:pt x="1150620" y="1156716"/>
                    <a:pt x="1367028" y="1170432"/>
                  </a:cubicBezTo>
                  <a:cubicBezTo>
                    <a:pt x="1583436" y="1184148"/>
                    <a:pt x="1828800" y="1194816"/>
                    <a:pt x="1988820" y="1197864"/>
                  </a:cubicBezTo>
                  <a:lnTo>
                    <a:pt x="2327148" y="1188720"/>
                  </a:lnTo>
                  <a:cubicBezTo>
                    <a:pt x="2415540" y="1187196"/>
                    <a:pt x="2467356" y="1187958"/>
                    <a:pt x="2519172" y="1188720"/>
                  </a:cubicBez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0" name="Freeform 29"/>
            <p:cNvSpPr/>
            <p:nvPr/>
          </p:nvSpPr>
          <p:spPr>
            <a:xfrm>
              <a:off x="1609725" y="2216150"/>
              <a:ext cx="1517650" cy="1036638"/>
            </a:xfrm>
            <a:custGeom>
              <a:avLst/>
              <a:gdLst>
                <a:gd name="connsiteX0" fmla="*/ 6096 w 2410968"/>
                <a:gd name="connsiteY0" fmla="*/ 0 h 1057656"/>
                <a:gd name="connsiteX1" fmla="*/ 6096 w 2410968"/>
                <a:gd name="connsiteY1" fmla="*/ 246888 h 1057656"/>
                <a:gd name="connsiteX2" fmla="*/ 15240 w 2410968"/>
                <a:gd name="connsiteY2" fmla="*/ 548640 h 1057656"/>
                <a:gd name="connsiteX3" fmla="*/ 97536 w 2410968"/>
                <a:gd name="connsiteY3" fmla="*/ 795528 h 1057656"/>
                <a:gd name="connsiteX4" fmla="*/ 207264 w 2410968"/>
                <a:gd name="connsiteY4" fmla="*/ 877824 h 1057656"/>
                <a:gd name="connsiteX5" fmla="*/ 417576 w 2410968"/>
                <a:gd name="connsiteY5" fmla="*/ 950976 h 1057656"/>
                <a:gd name="connsiteX6" fmla="*/ 765048 w 2410968"/>
                <a:gd name="connsiteY6" fmla="*/ 978408 h 1057656"/>
                <a:gd name="connsiteX7" fmla="*/ 1203960 w 2410968"/>
                <a:gd name="connsiteY7" fmla="*/ 1014984 h 1057656"/>
                <a:gd name="connsiteX8" fmla="*/ 1633728 w 2410968"/>
                <a:gd name="connsiteY8" fmla="*/ 1051560 h 1057656"/>
                <a:gd name="connsiteX9" fmla="*/ 1908048 w 2410968"/>
                <a:gd name="connsiteY9" fmla="*/ 1051560 h 1057656"/>
                <a:gd name="connsiteX10" fmla="*/ 2136648 w 2410968"/>
                <a:gd name="connsiteY10" fmla="*/ 1051560 h 1057656"/>
                <a:gd name="connsiteX11" fmla="*/ 2310384 w 2410968"/>
                <a:gd name="connsiteY11" fmla="*/ 1051560 h 1057656"/>
                <a:gd name="connsiteX12" fmla="*/ 2410968 w 2410968"/>
                <a:gd name="connsiteY12" fmla="*/ 1051560 h 1057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10968" h="1057656">
                  <a:moveTo>
                    <a:pt x="6096" y="0"/>
                  </a:moveTo>
                  <a:cubicBezTo>
                    <a:pt x="6096" y="79248"/>
                    <a:pt x="4572" y="155448"/>
                    <a:pt x="6096" y="246888"/>
                  </a:cubicBezTo>
                  <a:cubicBezTo>
                    <a:pt x="7620" y="338328"/>
                    <a:pt x="0" y="457200"/>
                    <a:pt x="15240" y="548640"/>
                  </a:cubicBezTo>
                  <a:cubicBezTo>
                    <a:pt x="30480" y="640080"/>
                    <a:pt x="65532" y="740664"/>
                    <a:pt x="97536" y="795528"/>
                  </a:cubicBezTo>
                  <a:cubicBezTo>
                    <a:pt x="129540" y="850392"/>
                    <a:pt x="153924" y="851916"/>
                    <a:pt x="207264" y="877824"/>
                  </a:cubicBezTo>
                  <a:cubicBezTo>
                    <a:pt x="260604" y="903732"/>
                    <a:pt x="324612" y="934212"/>
                    <a:pt x="417576" y="950976"/>
                  </a:cubicBezTo>
                  <a:cubicBezTo>
                    <a:pt x="510540" y="967740"/>
                    <a:pt x="765048" y="978408"/>
                    <a:pt x="765048" y="978408"/>
                  </a:cubicBezTo>
                  <a:lnTo>
                    <a:pt x="1203960" y="1014984"/>
                  </a:lnTo>
                  <a:cubicBezTo>
                    <a:pt x="1348740" y="1027176"/>
                    <a:pt x="1516380" y="1045464"/>
                    <a:pt x="1633728" y="1051560"/>
                  </a:cubicBezTo>
                  <a:cubicBezTo>
                    <a:pt x="1751076" y="1057656"/>
                    <a:pt x="1908048" y="1051560"/>
                    <a:pt x="1908048" y="1051560"/>
                  </a:cubicBezTo>
                  <a:lnTo>
                    <a:pt x="2136648" y="1051560"/>
                  </a:lnTo>
                  <a:lnTo>
                    <a:pt x="2310384" y="1051560"/>
                  </a:lnTo>
                  <a:lnTo>
                    <a:pt x="2410968" y="1051560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3" name="Straight Connector 4"/>
            <p:cNvCxnSpPr/>
            <p:nvPr/>
          </p:nvCxnSpPr>
          <p:spPr>
            <a:xfrm rot="5400000">
              <a:off x="6553200" y="1600200"/>
              <a:ext cx="12192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Straight Connector 6"/>
            <p:cNvCxnSpPr/>
            <p:nvPr/>
          </p:nvCxnSpPr>
          <p:spPr>
            <a:xfrm rot="5400000">
              <a:off x="7848600" y="1600200"/>
              <a:ext cx="12192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8"/>
            <p:cNvCxnSpPr/>
            <p:nvPr/>
          </p:nvCxnSpPr>
          <p:spPr>
            <a:xfrm>
              <a:off x="7162800" y="2209800"/>
              <a:ext cx="12954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14"/>
            <p:cNvSpPr/>
            <p:nvPr/>
          </p:nvSpPr>
          <p:spPr>
            <a:xfrm>
              <a:off x="7315200" y="2133600"/>
              <a:ext cx="228600" cy="152400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" name="Rectangle 15"/>
            <p:cNvSpPr/>
            <p:nvPr/>
          </p:nvSpPr>
          <p:spPr>
            <a:xfrm>
              <a:off x="7391400" y="2286000"/>
              <a:ext cx="76200" cy="381000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1" name="Rectangle 17"/>
            <p:cNvSpPr/>
            <p:nvPr/>
          </p:nvSpPr>
          <p:spPr>
            <a:xfrm>
              <a:off x="7696200" y="2133600"/>
              <a:ext cx="228600" cy="152400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4336" name="Rectangle 18"/>
            <p:cNvSpPr/>
            <p:nvPr/>
          </p:nvSpPr>
          <p:spPr>
            <a:xfrm>
              <a:off x="7772400" y="2286000"/>
              <a:ext cx="76200" cy="381000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4337" name="Rectangle 20"/>
            <p:cNvSpPr/>
            <p:nvPr/>
          </p:nvSpPr>
          <p:spPr>
            <a:xfrm>
              <a:off x="8077200" y="2133600"/>
              <a:ext cx="228600" cy="152400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4338" name="Rectangle 21"/>
            <p:cNvSpPr/>
            <p:nvPr/>
          </p:nvSpPr>
          <p:spPr>
            <a:xfrm>
              <a:off x="8153400" y="2286000"/>
              <a:ext cx="76200" cy="381000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138" name="Freeform 69"/>
            <p:cNvSpPr>
              <a:spLocks/>
            </p:cNvSpPr>
            <p:nvPr/>
          </p:nvSpPr>
          <p:spPr bwMode="auto">
            <a:xfrm>
              <a:off x="6096000" y="2570163"/>
              <a:ext cx="1404938" cy="1293812"/>
            </a:xfrm>
            <a:custGeom>
              <a:avLst/>
              <a:gdLst>
                <a:gd name="T0" fmla="*/ 0 w 885"/>
                <a:gd name="T1" fmla="*/ 781 h 815"/>
                <a:gd name="T2" fmla="*/ 317 w 885"/>
                <a:gd name="T3" fmla="*/ 810 h 815"/>
                <a:gd name="T4" fmla="*/ 651 w 885"/>
                <a:gd name="T5" fmla="*/ 752 h 815"/>
                <a:gd name="T6" fmla="*/ 826 w 885"/>
                <a:gd name="T7" fmla="*/ 535 h 815"/>
                <a:gd name="T8" fmla="*/ 877 w 885"/>
                <a:gd name="T9" fmla="*/ 259 h 815"/>
                <a:gd name="T10" fmla="*/ 877 w 885"/>
                <a:gd name="T11" fmla="*/ 0 h 81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85"/>
                <a:gd name="T19" fmla="*/ 0 h 815"/>
                <a:gd name="T20" fmla="*/ 885 w 885"/>
                <a:gd name="T21" fmla="*/ 815 h 81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85" h="815">
                  <a:moveTo>
                    <a:pt x="0" y="781"/>
                  </a:moveTo>
                  <a:cubicBezTo>
                    <a:pt x="104" y="798"/>
                    <a:pt x="209" y="815"/>
                    <a:pt x="317" y="810"/>
                  </a:cubicBezTo>
                  <a:cubicBezTo>
                    <a:pt x="425" y="805"/>
                    <a:pt x="566" y="798"/>
                    <a:pt x="651" y="752"/>
                  </a:cubicBezTo>
                  <a:cubicBezTo>
                    <a:pt x="736" y="706"/>
                    <a:pt x="788" y="617"/>
                    <a:pt x="826" y="535"/>
                  </a:cubicBezTo>
                  <a:cubicBezTo>
                    <a:pt x="864" y="453"/>
                    <a:pt x="869" y="348"/>
                    <a:pt x="877" y="259"/>
                  </a:cubicBezTo>
                  <a:cubicBezTo>
                    <a:pt x="885" y="170"/>
                    <a:pt x="881" y="85"/>
                    <a:pt x="877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39" name="Freeform 70"/>
            <p:cNvSpPr>
              <a:spLocks/>
            </p:cNvSpPr>
            <p:nvPr/>
          </p:nvSpPr>
          <p:spPr bwMode="auto">
            <a:xfrm>
              <a:off x="6096000" y="2570163"/>
              <a:ext cx="1273175" cy="1198562"/>
            </a:xfrm>
            <a:custGeom>
              <a:avLst/>
              <a:gdLst>
                <a:gd name="T0" fmla="*/ 0 w 802"/>
                <a:gd name="T1" fmla="*/ 733 h 755"/>
                <a:gd name="T2" fmla="*/ 134 w 802"/>
                <a:gd name="T3" fmla="*/ 743 h 755"/>
                <a:gd name="T4" fmla="*/ 309 w 802"/>
                <a:gd name="T5" fmla="*/ 752 h 755"/>
                <a:gd name="T6" fmla="*/ 518 w 802"/>
                <a:gd name="T7" fmla="*/ 727 h 755"/>
                <a:gd name="T8" fmla="*/ 685 w 802"/>
                <a:gd name="T9" fmla="*/ 618 h 755"/>
                <a:gd name="T10" fmla="*/ 776 w 802"/>
                <a:gd name="T11" fmla="*/ 359 h 755"/>
                <a:gd name="T12" fmla="*/ 785 w 802"/>
                <a:gd name="T13" fmla="*/ 209 h 755"/>
                <a:gd name="T14" fmla="*/ 801 w 802"/>
                <a:gd name="T15" fmla="*/ 84 h 755"/>
                <a:gd name="T16" fmla="*/ 793 w 802"/>
                <a:gd name="T17" fmla="*/ 0 h 75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802"/>
                <a:gd name="T28" fmla="*/ 0 h 755"/>
                <a:gd name="T29" fmla="*/ 802 w 802"/>
                <a:gd name="T30" fmla="*/ 755 h 75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802" h="755">
                  <a:moveTo>
                    <a:pt x="0" y="733"/>
                  </a:moveTo>
                  <a:cubicBezTo>
                    <a:pt x="41" y="736"/>
                    <a:pt x="83" y="740"/>
                    <a:pt x="134" y="743"/>
                  </a:cubicBezTo>
                  <a:cubicBezTo>
                    <a:pt x="185" y="746"/>
                    <a:pt x="245" y="755"/>
                    <a:pt x="309" y="752"/>
                  </a:cubicBezTo>
                  <a:cubicBezTo>
                    <a:pt x="373" y="749"/>
                    <a:pt x="455" y="749"/>
                    <a:pt x="518" y="727"/>
                  </a:cubicBezTo>
                  <a:cubicBezTo>
                    <a:pt x="581" y="705"/>
                    <a:pt x="642" y="679"/>
                    <a:pt x="685" y="618"/>
                  </a:cubicBezTo>
                  <a:cubicBezTo>
                    <a:pt x="728" y="557"/>
                    <a:pt x="759" y="427"/>
                    <a:pt x="776" y="359"/>
                  </a:cubicBezTo>
                  <a:cubicBezTo>
                    <a:pt x="793" y="291"/>
                    <a:pt x="781" y="255"/>
                    <a:pt x="785" y="209"/>
                  </a:cubicBezTo>
                  <a:cubicBezTo>
                    <a:pt x="789" y="163"/>
                    <a:pt x="800" y="119"/>
                    <a:pt x="801" y="84"/>
                  </a:cubicBezTo>
                  <a:cubicBezTo>
                    <a:pt x="802" y="49"/>
                    <a:pt x="797" y="24"/>
                    <a:pt x="793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40" name="Freeform 71"/>
            <p:cNvSpPr>
              <a:spLocks/>
            </p:cNvSpPr>
            <p:nvPr/>
          </p:nvSpPr>
          <p:spPr bwMode="auto">
            <a:xfrm>
              <a:off x="6096000" y="2544763"/>
              <a:ext cx="1785938" cy="2408237"/>
            </a:xfrm>
            <a:custGeom>
              <a:avLst/>
              <a:gdLst>
                <a:gd name="T0" fmla="*/ 0 w 1150"/>
                <a:gd name="T1" fmla="*/ 1469 h 1517"/>
                <a:gd name="T2" fmla="*/ 409 w 1150"/>
                <a:gd name="T3" fmla="*/ 1502 h 1517"/>
                <a:gd name="T4" fmla="*/ 960 w 1150"/>
                <a:gd name="T5" fmla="*/ 1411 h 1517"/>
                <a:gd name="T6" fmla="*/ 1119 w 1150"/>
                <a:gd name="T7" fmla="*/ 868 h 1517"/>
                <a:gd name="T8" fmla="*/ 1144 w 1150"/>
                <a:gd name="T9" fmla="*/ 158 h 1517"/>
                <a:gd name="T10" fmla="*/ 1119 w 1150"/>
                <a:gd name="T11" fmla="*/ 0 h 151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50"/>
                <a:gd name="T19" fmla="*/ 0 h 1517"/>
                <a:gd name="T20" fmla="*/ 1150 w 1150"/>
                <a:gd name="T21" fmla="*/ 1517 h 151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50" h="1517">
                  <a:moveTo>
                    <a:pt x="0" y="1469"/>
                  </a:moveTo>
                  <a:cubicBezTo>
                    <a:pt x="124" y="1490"/>
                    <a:pt x="249" y="1512"/>
                    <a:pt x="409" y="1502"/>
                  </a:cubicBezTo>
                  <a:cubicBezTo>
                    <a:pt x="569" y="1492"/>
                    <a:pt x="842" y="1517"/>
                    <a:pt x="960" y="1411"/>
                  </a:cubicBezTo>
                  <a:cubicBezTo>
                    <a:pt x="1078" y="1305"/>
                    <a:pt x="1088" y="1077"/>
                    <a:pt x="1119" y="868"/>
                  </a:cubicBezTo>
                  <a:cubicBezTo>
                    <a:pt x="1150" y="659"/>
                    <a:pt x="1144" y="303"/>
                    <a:pt x="1144" y="158"/>
                  </a:cubicBezTo>
                  <a:cubicBezTo>
                    <a:pt x="1144" y="13"/>
                    <a:pt x="1131" y="6"/>
                    <a:pt x="1119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41" name="Freeform 72"/>
            <p:cNvSpPr>
              <a:spLocks/>
            </p:cNvSpPr>
            <p:nvPr/>
          </p:nvSpPr>
          <p:spPr bwMode="auto">
            <a:xfrm>
              <a:off x="6096000" y="2530475"/>
              <a:ext cx="1643063" cy="2311400"/>
            </a:xfrm>
            <a:custGeom>
              <a:avLst/>
              <a:gdLst>
                <a:gd name="T0" fmla="*/ 0 w 1035"/>
                <a:gd name="T1" fmla="*/ 1430 h 1456"/>
                <a:gd name="T2" fmla="*/ 117 w 1035"/>
                <a:gd name="T3" fmla="*/ 1428 h 1456"/>
                <a:gd name="T4" fmla="*/ 384 w 1035"/>
                <a:gd name="T5" fmla="*/ 1453 h 1456"/>
                <a:gd name="T6" fmla="*/ 643 w 1035"/>
                <a:gd name="T7" fmla="*/ 1445 h 1456"/>
                <a:gd name="T8" fmla="*/ 818 w 1035"/>
                <a:gd name="T9" fmla="*/ 1395 h 1456"/>
                <a:gd name="T10" fmla="*/ 927 w 1035"/>
                <a:gd name="T11" fmla="*/ 1303 h 1456"/>
                <a:gd name="T12" fmla="*/ 993 w 1035"/>
                <a:gd name="T13" fmla="*/ 1086 h 1456"/>
                <a:gd name="T14" fmla="*/ 1010 w 1035"/>
                <a:gd name="T15" fmla="*/ 844 h 1456"/>
                <a:gd name="T16" fmla="*/ 1018 w 1035"/>
                <a:gd name="T17" fmla="*/ 627 h 1456"/>
                <a:gd name="T18" fmla="*/ 1027 w 1035"/>
                <a:gd name="T19" fmla="*/ 368 h 1456"/>
                <a:gd name="T20" fmla="*/ 1027 w 1035"/>
                <a:gd name="T21" fmla="*/ 184 h 1456"/>
                <a:gd name="T22" fmla="*/ 1035 w 1035"/>
                <a:gd name="T23" fmla="*/ 0 h 145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035"/>
                <a:gd name="T37" fmla="*/ 0 h 1456"/>
                <a:gd name="T38" fmla="*/ 1035 w 1035"/>
                <a:gd name="T39" fmla="*/ 1456 h 145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035" h="1456">
                  <a:moveTo>
                    <a:pt x="0" y="1430"/>
                  </a:moveTo>
                  <a:cubicBezTo>
                    <a:pt x="26" y="1427"/>
                    <a:pt x="53" y="1424"/>
                    <a:pt x="117" y="1428"/>
                  </a:cubicBezTo>
                  <a:cubicBezTo>
                    <a:pt x="181" y="1432"/>
                    <a:pt x="296" y="1450"/>
                    <a:pt x="384" y="1453"/>
                  </a:cubicBezTo>
                  <a:cubicBezTo>
                    <a:pt x="472" y="1456"/>
                    <a:pt x="571" y="1455"/>
                    <a:pt x="643" y="1445"/>
                  </a:cubicBezTo>
                  <a:cubicBezTo>
                    <a:pt x="715" y="1435"/>
                    <a:pt x="771" y="1419"/>
                    <a:pt x="818" y="1395"/>
                  </a:cubicBezTo>
                  <a:cubicBezTo>
                    <a:pt x="865" y="1371"/>
                    <a:pt x="898" y="1354"/>
                    <a:pt x="927" y="1303"/>
                  </a:cubicBezTo>
                  <a:cubicBezTo>
                    <a:pt x="956" y="1252"/>
                    <a:pt x="979" y="1162"/>
                    <a:pt x="993" y="1086"/>
                  </a:cubicBezTo>
                  <a:cubicBezTo>
                    <a:pt x="1007" y="1010"/>
                    <a:pt x="1006" y="920"/>
                    <a:pt x="1010" y="844"/>
                  </a:cubicBezTo>
                  <a:cubicBezTo>
                    <a:pt x="1014" y="768"/>
                    <a:pt x="1015" y="706"/>
                    <a:pt x="1018" y="627"/>
                  </a:cubicBezTo>
                  <a:cubicBezTo>
                    <a:pt x="1021" y="548"/>
                    <a:pt x="1026" y="442"/>
                    <a:pt x="1027" y="368"/>
                  </a:cubicBezTo>
                  <a:cubicBezTo>
                    <a:pt x="1028" y="294"/>
                    <a:pt x="1026" y="245"/>
                    <a:pt x="1027" y="184"/>
                  </a:cubicBezTo>
                  <a:cubicBezTo>
                    <a:pt x="1028" y="123"/>
                    <a:pt x="1031" y="61"/>
                    <a:pt x="1035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42" name="Freeform 73"/>
            <p:cNvSpPr>
              <a:spLocks/>
            </p:cNvSpPr>
            <p:nvPr/>
          </p:nvSpPr>
          <p:spPr bwMode="auto">
            <a:xfrm>
              <a:off x="6096000" y="2505075"/>
              <a:ext cx="2365375" cy="3424238"/>
            </a:xfrm>
            <a:custGeom>
              <a:avLst/>
              <a:gdLst>
                <a:gd name="T0" fmla="*/ 0 w 1490"/>
                <a:gd name="T1" fmla="*/ 2118 h 2157"/>
                <a:gd name="T2" fmla="*/ 267 w 1490"/>
                <a:gd name="T3" fmla="*/ 2120 h 2157"/>
                <a:gd name="T4" fmla="*/ 668 w 1490"/>
                <a:gd name="T5" fmla="*/ 2153 h 2157"/>
                <a:gd name="T6" fmla="*/ 1027 w 1490"/>
                <a:gd name="T7" fmla="*/ 2095 h 2157"/>
                <a:gd name="T8" fmla="*/ 1286 w 1490"/>
                <a:gd name="T9" fmla="*/ 1987 h 2157"/>
                <a:gd name="T10" fmla="*/ 1444 w 1490"/>
                <a:gd name="T11" fmla="*/ 1778 h 2157"/>
                <a:gd name="T12" fmla="*/ 1486 w 1490"/>
                <a:gd name="T13" fmla="*/ 1260 h 2157"/>
                <a:gd name="T14" fmla="*/ 1419 w 1490"/>
                <a:gd name="T15" fmla="*/ 592 h 2157"/>
                <a:gd name="T16" fmla="*/ 1377 w 1490"/>
                <a:gd name="T17" fmla="*/ 317 h 2157"/>
                <a:gd name="T18" fmla="*/ 1377 w 1490"/>
                <a:gd name="T19" fmla="*/ 142 h 2157"/>
                <a:gd name="T20" fmla="*/ 1361 w 1490"/>
                <a:gd name="T21" fmla="*/ 0 h 215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490"/>
                <a:gd name="T34" fmla="*/ 0 h 2157"/>
                <a:gd name="T35" fmla="*/ 1490 w 1490"/>
                <a:gd name="T36" fmla="*/ 2157 h 215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90" h="2157">
                  <a:moveTo>
                    <a:pt x="0" y="2118"/>
                  </a:moveTo>
                  <a:cubicBezTo>
                    <a:pt x="78" y="2116"/>
                    <a:pt x="156" y="2114"/>
                    <a:pt x="267" y="2120"/>
                  </a:cubicBezTo>
                  <a:cubicBezTo>
                    <a:pt x="378" y="2126"/>
                    <a:pt x="541" y="2157"/>
                    <a:pt x="668" y="2153"/>
                  </a:cubicBezTo>
                  <a:cubicBezTo>
                    <a:pt x="795" y="2149"/>
                    <a:pt x="924" y="2123"/>
                    <a:pt x="1027" y="2095"/>
                  </a:cubicBezTo>
                  <a:cubicBezTo>
                    <a:pt x="1130" y="2067"/>
                    <a:pt x="1217" y="2040"/>
                    <a:pt x="1286" y="1987"/>
                  </a:cubicBezTo>
                  <a:cubicBezTo>
                    <a:pt x="1355" y="1934"/>
                    <a:pt x="1411" y="1899"/>
                    <a:pt x="1444" y="1778"/>
                  </a:cubicBezTo>
                  <a:cubicBezTo>
                    <a:pt x="1477" y="1657"/>
                    <a:pt x="1490" y="1458"/>
                    <a:pt x="1486" y="1260"/>
                  </a:cubicBezTo>
                  <a:cubicBezTo>
                    <a:pt x="1482" y="1062"/>
                    <a:pt x="1437" y="749"/>
                    <a:pt x="1419" y="592"/>
                  </a:cubicBezTo>
                  <a:cubicBezTo>
                    <a:pt x="1401" y="435"/>
                    <a:pt x="1384" y="392"/>
                    <a:pt x="1377" y="317"/>
                  </a:cubicBezTo>
                  <a:cubicBezTo>
                    <a:pt x="1370" y="242"/>
                    <a:pt x="1380" y="195"/>
                    <a:pt x="1377" y="142"/>
                  </a:cubicBezTo>
                  <a:cubicBezTo>
                    <a:pt x="1374" y="89"/>
                    <a:pt x="1367" y="44"/>
                    <a:pt x="1361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43" name="Freeform 74"/>
            <p:cNvSpPr>
              <a:spLocks/>
            </p:cNvSpPr>
            <p:nvPr/>
          </p:nvSpPr>
          <p:spPr bwMode="auto">
            <a:xfrm>
              <a:off x="6096000" y="2505075"/>
              <a:ext cx="2212975" cy="3290888"/>
            </a:xfrm>
            <a:custGeom>
              <a:avLst/>
              <a:gdLst>
                <a:gd name="T0" fmla="*/ 0 w 1394"/>
                <a:gd name="T1" fmla="*/ 2022 h 2073"/>
                <a:gd name="T2" fmla="*/ 200 w 1394"/>
                <a:gd name="T3" fmla="*/ 2037 h 2073"/>
                <a:gd name="T4" fmla="*/ 501 w 1394"/>
                <a:gd name="T5" fmla="*/ 2062 h 2073"/>
                <a:gd name="T6" fmla="*/ 760 w 1394"/>
                <a:gd name="T7" fmla="*/ 2062 h 2073"/>
                <a:gd name="T8" fmla="*/ 1035 w 1394"/>
                <a:gd name="T9" fmla="*/ 1995 h 2073"/>
                <a:gd name="T10" fmla="*/ 1261 w 1394"/>
                <a:gd name="T11" fmla="*/ 1886 h 2073"/>
                <a:gd name="T12" fmla="*/ 1369 w 1394"/>
                <a:gd name="T13" fmla="*/ 1686 h 2073"/>
                <a:gd name="T14" fmla="*/ 1394 w 1394"/>
                <a:gd name="T15" fmla="*/ 1469 h 2073"/>
                <a:gd name="T16" fmla="*/ 1369 w 1394"/>
                <a:gd name="T17" fmla="*/ 1193 h 2073"/>
                <a:gd name="T18" fmla="*/ 1344 w 1394"/>
                <a:gd name="T19" fmla="*/ 885 h 2073"/>
                <a:gd name="T20" fmla="*/ 1302 w 1394"/>
                <a:gd name="T21" fmla="*/ 476 h 2073"/>
                <a:gd name="T22" fmla="*/ 1277 w 1394"/>
                <a:gd name="T23" fmla="*/ 317 h 2073"/>
                <a:gd name="T24" fmla="*/ 1286 w 1394"/>
                <a:gd name="T25" fmla="*/ 150 h 2073"/>
                <a:gd name="T26" fmla="*/ 1277 w 1394"/>
                <a:gd name="T27" fmla="*/ 0 h 207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394"/>
                <a:gd name="T43" fmla="*/ 0 h 2073"/>
                <a:gd name="T44" fmla="*/ 1394 w 1394"/>
                <a:gd name="T45" fmla="*/ 2073 h 2073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394" h="2073">
                  <a:moveTo>
                    <a:pt x="0" y="2022"/>
                  </a:moveTo>
                  <a:cubicBezTo>
                    <a:pt x="58" y="2026"/>
                    <a:pt x="117" y="2030"/>
                    <a:pt x="200" y="2037"/>
                  </a:cubicBezTo>
                  <a:cubicBezTo>
                    <a:pt x="283" y="2044"/>
                    <a:pt x="408" y="2058"/>
                    <a:pt x="501" y="2062"/>
                  </a:cubicBezTo>
                  <a:cubicBezTo>
                    <a:pt x="594" y="2066"/>
                    <a:pt x="671" y="2073"/>
                    <a:pt x="760" y="2062"/>
                  </a:cubicBezTo>
                  <a:cubicBezTo>
                    <a:pt x="849" y="2051"/>
                    <a:pt x="952" y="2024"/>
                    <a:pt x="1035" y="1995"/>
                  </a:cubicBezTo>
                  <a:cubicBezTo>
                    <a:pt x="1118" y="1966"/>
                    <a:pt x="1205" y="1937"/>
                    <a:pt x="1261" y="1886"/>
                  </a:cubicBezTo>
                  <a:cubicBezTo>
                    <a:pt x="1317" y="1835"/>
                    <a:pt x="1347" y="1755"/>
                    <a:pt x="1369" y="1686"/>
                  </a:cubicBezTo>
                  <a:cubicBezTo>
                    <a:pt x="1391" y="1617"/>
                    <a:pt x="1394" y="1551"/>
                    <a:pt x="1394" y="1469"/>
                  </a:cubicBezTo>
                  <a:cubicBezTo>
                    <a:pt x="1394" y="1387"/>
                    <a:pt x="1377" y="1290"/>
                    <a:pt x="1369" y="1193"/>
                  </a:cubicBezTo>
                  <a:cubicBezTo>
                    <a:pt x="1361" y="1096"/>
                    <a:pt x="1355" y="1004"/>
                    <a:pt x="1344" y="885"/>
                  </a:cubicBezTo>
                  <a:cubicBezTo>
                    <a:pt x="1333" y="766"/>
                    <a:pt x="1313" y="571"/>
                    <a:pt x="1302" y="476"/>
                  </a:cubicBezTo>
                  <a:cubicBezTo>
                    <a:pt x="1291" y="381"/>
                    <a:pt x="1280" y="371"/>
                    <a:pt x="1277" y="317"/>
                  </a:cubicBezTo>
                  <a:cubicBezTo>
                    <a:pt x="1274" y="263"/>
                    <a:pt x="1286" y="203"/>
                    <a:pt x="1286" y="150"/>
                  </a:cubicBezTo>
                  <a:cubicBezTo>
                    <a:pt x="1286" y="97"/>
                    <a:pt x="1281" y="48"/>
                    <a:pt x="1277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44" name="Freeform 75"/>
            <p:cNvSpPr>
              <a:spLocks/>
            </p:cNvSpPr>
            <p:nvPr/>
          </p:nvSpPr>
          <p:spPr bwMode="auto">
            <a:xfrm>
              <a:off x="8458200" y="1743075"/>
              <a:ext cx="527050" cy="46038"/>
            </a:xfrm>
            <a:custGeom>
              <a:avLst/>
              <a:gdLst>
                <a:gd name="T0" fmla="*/ 0 w 332"/>
                <a:gd name="T1" fmla="*/ 6 h 29"/>
                <a:gd name="T2" fmla="*/ 96 w 332"/>
                <a:gd name="T3" fmla="*/ 6 h 29"/>
                <a:gd name="T4" fmla="*/ 223 w 332"/>
                <a:gd name="T5" fmla="*/ 4 h 29"/>
                <a:gd name="T6" fmla="*/ 332 w 332"/>
                <a:gd name="T7" fmla="*/ 29 h 2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32"/>
                <a:gd name="T13" fmla="*/ 0 h 29"/>
                <a:gd name="T14" fmla="*/ 332 w 332"/>
                <a:gd name="T15" fmla="*/ 29 h 2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32" h="29">
                  <a:moveTo>
                    <a:pt x="0" y="6"/>
                  </a:moveTo>
                  <a:cubicBezTo>
                    <a:pt x="29" y="6"/>
                    <a:pt x="59" y="6"/>
                    <a:pt x="96" y="6"/>
                  </a:cubicBezTo>
                  <a:cubicBezTo>
                    <a:pt x="133" y="6"/>
                    <a:pt x="184" y="0"/>
                    <a:pt x="223" y="4"/>
                  </a:cubicBezTo>
                  <a:cubicBezTo>
                    <a:pt x="262" y="8"/>
                    <a:pt x="310" y="28"/>
                    <a:pt x="332" y="29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45" name="Freeform 76"/>
            <p:cNvSpPr>
              <a:spLocks/>
            </p:cNvSpPr>
            <p:nvPr/>
          </p:nvSpPr>
          <p:spPr bwMode="auto">
            <a:xfrm>
              <a:off x="8458200" y="1828800"/>
              <a:ext cx="527050" cy="46038"/>
            </a:xfrm>
            <a:custGeom>
              <a:avLst/>
              <a:gdLst>
                <a:gd name="T0" fmla="*/ 0 w 332"/>
                <a:gd name="T1" fmla="*/ 6 h 29"/>
                <a:gd name="T2" fmla="*/ 96 w 332"/>
                <a:gd name="T3" fmla="*/ 6 h 29"/>
                <a:gd name="T4" fmla="*/ 223 w 332"/>
                <a:gd name="T5" fmla="*/ 4 h 29"/>
                <a:gd name="T6" fmla="*/ 332 w 332"/>
                <a:gd name="T7" fmla="*/ 29 h 2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32"/>
                <a:gd name="T13" fmla="*/ 0 h 29"/>
                <a:gd name="T14" fmla="*/ 332 w 332"/>
                <a:gd name="T15" fmla="*/ 29 h 2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32" h="29">
                  <a:moveTo>
                    <a:pt x="0" y="6"/>
                  </a:moveTo>
                  <a:cubicBezTo>
                    <a:pt x="29" y="6"/>
                    <a:pt x="59" y="6"/>
                    <a:pt x="96" y="6"/>
                  </a:cubicBezTo>
                  <a:cubicBezTo>
                    <a:pt x="133" y="6"/>
                    <a:pt x="184" y="0"/>
                    <a:pt x="223" y="4"/>
                  </a:cubicBezTo>
                  <a:cubicBezTo>
                    <a:pt x="262" y="8"/>
                    <a:pt x="310" y="28"/>
                    <a:pt x="332" y="29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228600" y="-228600"/>
            <a:ext cx="8915400" cy="1143000"/>
            <a:chOff x="228600" y="0"/>
            <a:chExt cx="8915400" cy="1143000"/>
          </a:xfrm>
        </p:grpSpPr>
        <p:sp>
          <p:nvSpPr>
            <p:cNvPr id="52" name="Title 1"/>
            <p:cNvSpPr>
              <a:spLocks/>
            </p:cNvSpPr>
            <p:nvPr/>
          </p:nvSpPr>
          <p:spPr bwMode="auto">
            <a:xfrm>
              <a:off x="304800" y="0"/>
              <a:ext cx="8839200" cy="1143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sz="4400" b="1" dirty="0">
                  <a:solidFill>
                    <a:schemeClr val="tx2"/>
                  </a:solidFill>
                  <a:latin typeface="Calibri" pitchFamily="34" charset="0"/>
                </a:rPr>
                <a:t>Full Control System</a:t>
              </a:r>
            </a:p>
          </p:txBody>
        </p:sp>
        <p:cxnSp>
          <p:nvCxnSpPr>
            <p:cNvPr id="53" name="Straight Connector 52"/>
            <p:cNvCxnSpPr/>
            <p:nvPr/>
          </p:nvCxnSpPr>
          <p:spPr>
            <a:xfrm>
              <a:off x="228600" y="990600"/>
              <a:ext cx="853440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4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" name="Picture 54" descr="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67600" y="6359680"/>
            <a:ext cx="1676400" cy="498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6" name="Straight Connector 105"/>
          <p:cNvCxnSpPr/>
          <p:nvPr/>
        </p:nvCxnSpPr>
        <p:spPr>
          <a:xfrm rot="5400000">
            <a:off x="4572266" y="1752336"/>
            <a:ext cx="1142471" cy="5333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TextBox 40"/>
          <p:cNvSpPr txBox="1">
            <a:spLocks noChangeArrowheads="1"/>
          </p:cNvSpPr>
          <p:nvPr/>
        </p:nvSpPr>
        <p:spPr bwMode="auto">
          <a:xfrm>
            <a:off x="5334000" y="1143000"/>
            <a:ext cx="102121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Air Trap</a:t>
            </a:r>
            <a:endParaRPr lang="en-US" dirty="0">
              <a:latin typeface="Calibri" pitchFamily="34" charset="0"/>
            </a:endParaRPr>
          </a:p>
        </p:txBody>
      </p:sp>
      <p:cxnSp>
        <p:nvCxnSpPr>
          <p:cNvPr id="109" name="Straight Connector 108"/>
          <p:cNvCxnSpPr/>
          <p:nvPr/>
        </p:nvCxnSpPr>
        <p:spPr>
          <a:xfrm rot="5400000">
            <a:off x="5600966" y="2933436"/>
            <a:ext cx="532871" cy="3047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Box 40"/>
          <p:cNvSpPr txBox="1">
            <a:spLocks noChangeArrowheads="1"/>
          </p:cNvSpPr>
          <p:nvPr/>
        </p:nvSpPr>
        <p:spPr bwMode="auto">
          <a:xfrm>
            <a:off x="5715000" y="2514600"/>
            <a:ext cx="9906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No Flow</a:t>
            </a:r>
            <a:endParaRPr lang="en-US" dirty="0">
              <a:latin typeface="Calibri" pitchFamily="34" charset="0"/>
            </a:endParaRPr>
          </a:p>
        </p:txBody>
      </p:sp>
      <p:cxnSp>
        <p:nvCxnSpPr>
          <p:cNvPr id="112" name="Straight Connector 111"/>
          <p:cNvCxnSpPr/>
          <p:nvPr/>
        </p:nvCxnSpPr>
        <p:spPr>
          <a:xfrm rot="5400000">
            <a:off x="7963164" y="1942836"/>
            <a:ext cx="532871" cy="3047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TextBox 40"/>
          <p:cNvSpPr txBox="1">
            <a:spLocks noChangeArrowheads="1"/>
          </p:cNvSpPr>
          <p:nvPr/>
        </p:nvSpPr>
        <p:spPr bwMode="auto">
          <a:xfrm>
            <a:off x="8382000" y="1447800"/>
            <a:ext cx="9906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Flow Exit</a:t>
            </a: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5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49006" y="833437"/>
            <a:ext cx="3443831" cy="5651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TextBox 31"/>
          <p:cNvSpPr txBox="1">
            <a:spLocks noChangeArrowheads="1"/>
          </p:cNvSpPr>
          <p:nvPr/>
        </p:nvSpPr>
        <p:spPr bwMode="auto">
          <a:xfrm>
            <a:off x="5410200" y="6019800"/>
            <a:ext cx="2104944" cy="406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 dirty="0">
                <a:latin typeface="Calibri" pitchFamily="34" charset="0"/>
              </a:rPr>
              <a:t>Backwash Mode</a:t>
            </a:r>
          </a:p>
        </p:txBody>
      </p:sp>
      <p:cxnSp>
        <p:nvCxnSpPr>
          <p:cNvPr id="38" name="Straight Connector 37"/>
          <p:cNvCxnSpPr/>
          <p:nvPr/>
        </p:nvCxnSpPr>
        <p:spPr>
          <a:xfrm rot="10800000" flipV="1">
            <a:off x="3014785" y="3298602"/>
            <a:ext cx="2631179" cy="0"/>
          </a:xfrm>
          <a:prstGeom prst="line">
            <a:avLst/>
          </a:prstGeom>
          <a:ln>
            <a:solidFill>
              <a:schemeClr val="tx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25" name="Straight Connector 38"/>
          <p:cNvCxnSpPr>
            <a:cxnSpLocks noChangeShapeType="1"/>
          </p:cNvCxnSpPr>
          <p:nvPr/>
        </p:nvCxnSpPr>
        <p:spPr bwMode="auto">
          <a:xfrm flipH="1">
            <a:off x="2028093" y="2024095"/>
            <a:ext cx="1776046" cy="0"/>
          </a:xfrm>
          <a:prstGeom prst="line">
            <a:avLst/>
          </a:prstGeom>
          <a:noFill/>
          <a:ln w="9525" algn="ctr">
            <a:solidFill>
              <a:schemeClr val="tx1"/>
            </a:solidFill>
            <a:prstDash val="lgDashDot"/>
            <a:round/>
            <a:headEnd/>
            <a:tailEnd/>
          </a:ln>
        </p:spPr>
      </p:cxnSp>
      <p:cxnSp>
        <p:nvCxnSpPr>
          <p:cNvPr id="5126" name="Straight Arrow Connector 39"/>
          <p:cNvCxnSpPr>
            <a:cxnSpLocks noChangeShapeType="1"/>
          </p:cNvCxnSpPr>
          <p:nvPr/>
        </p:nvCxnSpPr>
        <p:spPr bwMode="auto">
          <a:xfrm flipV="1">
            <a:off x="3541021" y="2024095"/>
            <a:ext cx="1371" cy="127450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 type="triangle" w="med" len="med"/>
            <a:tailEnd type="triangle" w="med" len="med"/>
          </a:ln>
        </p:spPr>
      </p:cxnSp>
      <p:sp>
        <p:nvSpPr>
          <p:cNvPr id="5127" name="TextBox 47"/>
          <p:cNvSpPr txBox="1">
            <a:spLocks noChangeArrowheads="1"/>
          </p:cNvSpPr>
          <p:nvPr/>
        </p:nvSpPr>
        <p:spPr bwMode="auto">
          <a:xfrm>
            <a:off x="2488549" y="2493650"/>
            <a:ext cx="1184031" cy="322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HL</a:t>
            </a:r>
            <a:r>
              <a:rPr lang="en-US" baseline="-25000">
                <a:latin typeface="Calibri" pitchFamily="34" charset="0"/>
              </a:rPr>
              <a:t>Backwash</a:t>
            </a:r>
          </a:p>
        </p:txBody>
      </p:sp>
      <p:sp>
        <p:nvSpPr>
          <p:cNvPr id="33" name="Rectangle 32"/>
          <p:cNvSpPr/>
          <p:nvPr/>
        </p:nvSpPr>
        <p:spPr>
          <a:xfrm>
            <a:off x="580944" y="2024095"/>
            <a:ext cx="1381369" cy="41086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5" name="Straight Connector 4"/>
          <p:cNvCxnSpPr/>
          <p:nvPr/>
        </p:nvCxnSpPr>
        <p:spPr>
          <a:xfrm rot="5400000">
            <a:off x="-156929" y="1697083"/>
            <a:ext cx="147574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rot="5400000">
            <a:off x="1224441" y="1697083"/>
            <a:ext cx="147574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80944" y="2434956"/>
            <a:ext cx="138136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712503" y="2099559"/>
            <a:ext cx="65779" cy="26831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46723" y="2367877"/>
            <a:ext cx="197338" cy="134159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12503" y="2502035"/>
            <a:ext cx="65779" cy="33539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1400" y="1898321"/>
            <a:ext cx="65779" cy="469555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975621" y="2367877"/>
            <a:ext cx="197338" cy="134159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1400" y="2502035"/>
            <a:ext cx="65779" cy="33539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370298" y="1697083"/>
            <a:ext cx="65779" cy="670793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304518" y="2367877"/>
            <a:ext cx="197338" cy="134159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370298" y="2502035"/>
            <a:ext cx="65779" cy="33539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699195" y="1495845"/>
            <a:ext cx="65779" cy="872031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633416" y="2367877"/>
            <a:ext cx="197338" cy="134159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1699195" y="2502035"/>
            <a:ext cx="65779" cy="33539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676872" y="2750788"/>
            <a:ext cx="2337913" cy="3633464"/>
          </a:xfrm>
          <a:custGeom>
            <a:avLst/>
            <a:gdLst>
              <a:gd name="connsiteX0" fmla="*/ 32004 w 3625596"/>
              <a:gd name="connsiteY0" fmla="*/ 0 h 4014216"/>
              <a:gd name="connsiteX1" fmla="*/ 32004 w 3625596"/>
              <a:gd name="connsiteY1" fmla="*/ 228600 h 4014216"/>
              <a:gd name="connsiteX2" fmla="*/ 13716 w 3625596"/>
              <a:gd name="connsiteY2" fmla="*/ 530352 h 4014216"/>
              <a:gd name="connsiteX3" fmla="*/ 4572 w 3625596"/>
              <a:gd name="connsiteY3" fmla="*/ 1024128 h 4014216"/>
              <a:gd name="connsiteX4" fmla="*/ 41148 w 3625596"/>
              <a:gd name="connsiteY4" fmla="*/ 1801368 h 4014216"/>
              <a:gd name="connsiteX5" fmla="*/ 178308 w 3625596"/>
              <a:gd name="connsiteY5" fmla="*/ 2779776 h 4014216"/>
              <a:gd name="connsiteX6" fmla="*/ 717804 w 3625596"/>
              <a:gd name="connsiteY6" fmla="*/ 3483864 h 4014216"/>
              <a:gd name="connsiteX7" fmla="*/ 1650492 w 3625596"/>
              <a:gd name="connsiteY7" fmla="*/ 3867912 h 4014216"/>
              <a:gd name="connsiteX8" fmla="*/ 2638044 w 3625596"/>
              <a:gd name="connsiteY8" fmla="*/ 3986784 h 4014216"/>
              <a:gd name="connsiteX9" fmla="*/ 3332988 w 3625596"/>
              <a:gd name="connsiteY9" fmla="*/ 4014216 h 4014216"/>
              <a:gd name="connsiteX10" fmla="*/ 3625596 w 3625596"/>
              <a:gd name="connsiteY10" fmla="*/ 3986784 h 4014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625596" h="4014216">
                <a:moveTo>
                  <a:pt x="32004" y="0"/>
                </a:moveTo>
                <a:cubicBezTo>
                  <a:pt x="33528" y="70104"/>
                  <a:pt x="35052" y="140208"/>
                  <a:pt x="32004" y="228600"/>
                </a:cubicBezTo>
                <a:cubicBezTo>
                  <a:pt x="28956" y="316992"/>
                  <a:pt x="18288" y="397764"/>
                  <a:pt x="13716" y="530352"/>
                </a:cubicBezTo>
                <a:cubicBezTo>
                  <a:pt x="9144" y="662940"/>
                  <a:pt x="0" y="812292"/>
                  <a:pt x="4572" y="1024128"/>
                </a:cubicBezTo>
                <a:cubicBezTo>
                  <a:pt x="9144" y="1235964"/>
                  <a:pt x="12192" y="1508760"/>
                  <a:pt x="41148" y="1801368"/>
                </a:cubicBezTo>
                <a:cubicBezTo>
                  <a:pt x="70104" y="2093976"/>
                  <a:pt x="65532" y="2499360"/>
                  <a:pt x="178308" y="2779776"/>
                </a:cubicBezTo>
                <a:cubicBezTo>
                  <a:pt x="291084" y="3060192"/>
                  <a:pt x="472440" y="3302508"/>
                  <a:pt x="717804" y="3483864"/>
                </a:cubicBezTo>
                <a:cubicBezTo>
                  <a:pt x="963168" y="3665220"/>
                  <a:pt x="1330452" y="3784092"/>
                  <a:pt x="1650492" y="3867912"/>
                </a:cubicBezTo>
                <a:cubicBezTo>
                  <a:pt x="1970532" y="3951732"/>
                  <a:pt x="2357628" y="3962400"/>
                  <a:pt x="2638044" y="3986784"/>
                </a:cubicBezTo>
                <a:cubicBezTo>
                  <a:pt x="2918460" y="4011168"/>
                  <a:pt x="3168396" y="4014216"/>
                  <a:pt x="3332988" y="4014216"/>
                </a:cubicBezTo>
                <a:cubicBezTo>
                  <a:pt x="3497580" y="4014216"/>
                  <a:pt x="3561588" y="4000500"/>
                  <a:pt x="3625596" y="3986784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772801" y="2759173"/>
            <a:ext cx="2241984" cy="3558000"/>
          </a:xfrm>
          <a:custGeom>
            <a:avLst/>
            <a:gdLst>
              <a:gd name="connsiteX0" fmla="*/ 12192 w 3532632"/>
              <a:gd name="connsiteY0" fmla="*/ 0 h 3887724"/>
              <a:gd name="connsiteX1" fmla="*/ 21336 w 3532632"/>
              <a:gd name="connsiteY1" fmla="*/ 182880 h 3887724"/>
              <a:gd name="connsiteX2" fmla="*/ 3048 w 3532632"/>
              <a:gd name="connsiteY2" fmla="*/ 429768 h 3887724"/>
              <a:gd name="connsiteX3" fmla="*/ 3048 w 3532632"/>
              <a:gd name="connsiteY3" fmla="*/ 804672 h 3887724"/>
              <a:gd name="connsiteX4" fmla="*/ 21336 w 3532632"/>
              <a:gd name="connsiteY4" fmla="*/ 1371600 h 3887724"/>
              <a:gd name="connsiteX5" fmla="*/ 57912 w 3532632"/>
              <a:gd name="connsiteY5" fmla="*/ 1956816 h 3887724"/>
              <a:gd name="connsiteX6" fmla="*/ 131064 w 3532632"/>
              <a:gd name="connsiteY6" fmla="*/ 2505456 h 3887724"/>
              <a:gd name="connsiteX7" fmla="*/ 286512 w 3532632"/>
              <a:gd name="connsiteY7" fmla="*/ 2907792 h 3887724"/>
              <a:gd name="connsiteX8" fmla="*/ 469392 w 3532632"/>
              <a:gd name="connsiteY8" fmla="*/ 3154680 h 3887724"/>
              <a:gd name="connsiteX9" fmla="*/ 771144 w 3532632"/>
              <a:gd name="connsiteY9" fmla="*/ 3438144 h 3887724"/>
              <a:gd name="connsiteX10" fmla="*/ 1109472 w 3532632"/>
              <a:gd name="connsiteY10" fmla="*/ 3602736 h 3887724"/>
              <a:gd name="connsiteX11" fmla="*/ 1456944 w 3532632"/>
              <a:gd name="connsiteY11" fmla="*/ 3703320 h 3887724"/>
              <a:gd name="connsiteX12" fmla="*/ 2087880 w 3532632"/>
              <a:gd name="connsiteY12" fmla="*/ 3822192 h 3887724"/>
              <a:gd name="connsiteX13" fmla="*/ 2581656 w 3532632"/>
              <a:gd name="connsiteY13" fmla="*/ 3867912 h 3887724"/>
              <a:gd name="connsiteX14" fmla="*/ 3048000 w 3532632"/>
              <a:gd name="connsiteY14" fmla="*/ 3877056 h 3887724"/>
              <a:gd name="connsiteX15" fmla="*/ 3313176 w 3532632"/>
              <a:gd name="connsiteY15" fmla="*/ 3886200 h 3887724"/>
              <a:gd name="connsiteX16" fmla="*/ 3532632 w 3532632"/>
              <a:gd name="connsiteY16" fmla="*/ 3886200 h 38877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532632" h="3887724">
                <a:moveTo>
                  <a:pt x="12192" y="0"/>
                </a:moveTo>
                <a:cubicBezTo>
                  <a:pt x="17526" y="55626"/>
                  <a:pt x="22860" y="111252"/>
                  <a:pt x="21336" y="182880"/>
                </a:cubicBezTo>
                <a:cubicBezTo>
                  <a:pt x="19812" y="254508"/>
                  <a:pt x="6096" y="326136"/>
                  <a:pt x="3048" y="429768"/>
                </a:cubicBezTo>
                <a:cubicBezTo>
                  <a:pt x="0" y="533400"/>
                  <a:pt x="0" y="647700"/>
                  <a:pt x="3048" y="804672"/>
                </a:cubicBezTo>
                <a:cubicBezTo>
                  <a:pt x="6096" y="961644"/>
                  <a:pt x="12192" y="1179576"/>
                  <a:pt x="21336" y="1371600"/>
                </a:cubicBezTo>
                <a:cubicBezTo>
                  <a:pt x="30480" y="1563624"/>
                  <a:pt x="39624" y="1767840"/>
                  <a:pt x="57912" y="1956816"/>
                </a:cubicBezTo>
                <a:cubicBezTo>
                  <a:pt x="76200" y="2145792"/>
                  <a:pt x="92964" y="2346960"/>
                  <a:pt x="131064" y="2505456"/>
                </a:cubicBezTo>
                <a:cubicBezTo>
                  <a:pt x="169164" y="2663952"/>
                  <a:pt x="230124" y="2799588"/>
                  <a:pt x="286512" y="2907792"/>
                </a:cubicBezTo>
                <a:cubicBezTo>
                  <a:pt x="342900" y="3015996"/>
                  <a:pt x="388620" y="3066288"/>
                  <a:pt x="469392" y="3154680"/>
                </a:cubicBezTo>
                <a:cubicBezTo>
                  <a:pt x="550164" y="3243072"/>
                  <a:pt x="664464" y="3363468"/>
                  <a:pt x="771144" y="3438144"/>
                </a:cubicBezTo>
                <a:cubicBezTo>
                  <a:pt x="877824" y="3512820"/>
                  <a:pt x="995172" y="3558540"/>
                  <a:pt x="1109472" y="3602736"/>
                </a:cubicBezTo>
                <a:cubicBezTo>
                  <a:pt x="1223772" y="3646932"/>
                  <a:pt x="1293876" y="3666744"/>
                  <a:pt x="1456944" y="3703320"/>
                </a:cubicBezTo>
                <a:cubicBezTo>
                  <a:pt x="1620012" y="3739896"/>
                  <a:pt x="1900428" y="3794760"/>
                  <a:pt x="2087880" y="3822192"/>
                </a:cubicBezTo>
                <a:cubicBezTo>
                  <a:pt x="2275332" y="3849624"/>
                  <a:pt x="2421636" y="3858768"/>
                  <a:pt x="2581656" y="3867912"/>
                </a:cubicBezTo>
                <a:cubicBezTo>
                  <a:pt x="2741676" y="3877056"/>
                  <a:pt x="3048000" y="3877056"/>
                  <a:pt x="3048000" y="3877056"/>
                </a:cubicBezTo>
                <a:lnTo>
                  <a:pt x="3313176" y="3886200"/>
                </a:lnTo>
                <a:cubicBezTo>
                  <a:pt x="3393948" y="3887724"/>
                  <a:pt x="3463290" y="3886962"/>
                  <a:pt x="3532632" y="3886200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1019474" y="2743801"/>
            <a:ext cx="2029572" cy="2834102"/>
          </a:xfrm>
          <a:custGeom>
            <a:avLst/>
            <a:gdLst>
              <a:gd name="connsiteX0" fmla="*/ 10668 w 3268980"/>
              <a:gd name="connsiteY0" fmla="*/ 0 h 3137916"/>
              <a:gd name="connsiteX1" fmla="*/ 19812 w 3268980"/>
              <a:gd name="connsiteY1" fmla="*/ 219456 h 3137916"/>
              <a:gd name="connsiteX2" fmla="*/ 1524 w 3268980"/>
              <a:gd name="connsiteY2" fmla="*/ 649224 h 3137916"/>
              <a:gd name="connsiteX3" fmla="*/ 10668 w 3268980"/>
              <a:gd name="connsiteY3" fmla="*/ 1197864 h 3137916"/>
              <a:gd name="connsiteX4" fmla="*/ 28956 w 3268980"/>
              <a:gd name="connsiteY4" fmla="*/ 1773936 h 3137916"/>
              <a:gd name="connsiteX5" fmla="*/ 65532 w 3268980"/>
              <a:gd name="connsiteY5" fmla="*/ 2093976 h 3137916"/>
              <a:gd name="connsiteX6" fmla="*/ 129540 w 3268980"/>
              <a:gd name="connsiteY6" fmla="*/ 2368296 h 3137916"/>
              <a:gd name="connsiteX7" fmla="*/ 239268 w 3268980"/>
              <a:gd name="connsiteY7" fmla="*/ 2560320 h 3137916"/>
              <a:gd name="connsiteX8" fmla="*/ 413004 w 3268980"/>
              <a:gd name="connsiteY8" fmla="*/ 2743200 h 3137916"/>
              <a:gd name="connsiteX9" fmla="*/ 733044 w 3268980"/>
              <a:gd name="connsiteY9" fmla="*/ 2907792 h 3137916"/>
              <a:gd name="connsiteX10" fmla="*/ 1427988 w 3268980"/>
              <a:gd name="connsiteY10" fmla="*/ 3026664 h 3137916"/>
              <a:gd name="connsiteX11" fmla="*/ 2314956 w 3268980"/>
              <a:gd name="connsiteY11" fmla="*/ 3108960 h 3137916"/>
              <a:gd name="connsiteX12" fmla="*/ 3110484 w 3268980"/>
              <a:gd name="connsiteY12" fmla="*/ 3136392 h 3137916"/>
              <a:gd name="connsiteX13" fmla="*/ 3265932 w 3268980"/>
              <a:gd name="connsiteY13" fmla="*/ 3118104 h 3137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268980" h="3137916">
                <a:moveTo>
                  <a:pt x="10668" y="0"/>
                </a:moveTo>
                <a:cubicBezTo>
                  <a:pt x="16002" y="55626"/>
                  <a:pt x="21336" y="111252"/>
                  <a:pt x="19812" y="219456"/>
                </a:cubicBezTo>
                <a:cubicBezTo>
                  <a:pt x="18288" y="327660"/>
                  <a:pt x="3048" y="486156"/>
                  <a:pt x="1524" y="649224"/>
                </a:cubicBezTo>
                <a:cubicBezTo>
                  <a:pt x="0" y="812292"/>
                  <a:pt x="6096" y="1010412"/>
                  <a:pt x="10668" y="1197864"/>
                </a:cubicBezTo>
                <a:cubicBezTo>
                  <a:pt x="15240" y="1385316"/>
                  <a:pt x="19812" y="1624584"/>
                  <a:pt x="28956" y="1773936"/>
                </a:cubicBezTo>
                <a:cubicBezTo>
                  <a:pt x="38100" y="1923288"/>
                  <a:pt x="48768" y="1994916"/>
                  <a:pt x="65532" y="2093976"/>
                </a:cubicBezTo>
                <a:cubicBezTo>
                  <a:pt x="82296" y="2193036"/>
                  <a:pt x="100584" y="2290572"/>
                  <a:pt x="129540" y="2368296"/>
                </a:cubicBezTo>
                <a:cubicBezTo>
                  <a:pt x="158496" y="2446020"/>
                  <a:pt x="192024" y="2497836"/>
                  <a:pt x="239268" y="2560320"/>
                </a:cubicBezTo>
                <a:cubicBezTo>
                  <a:pt x="286512" y="2622804"/>
                  <a:pt x="330708" y="2685288"/>
                  <a:pt x="413004" y="2743200"/>
                </a:cubicBezTo>
                <a:cubicBezTo>
                  <a:pt x="495300" y="2801112"/>
                  <a:pt x="563880" y="2860548"/>
                  <a:pt x="733044" y="2907792"/>
                </a:cubicBezTo>
                <a:cubicBezTo>
                  <a:pt x="902208" y="2955036"/>
                  <a:pt x="1164336" y="2993136"/>
                  <a:pt x="1427988" y="3026664"/>
                </a:cubicBezTo>
                <a:cubicBezTo>
                  <a:pt x="1691640" y="3060192"/>
                  <a:pt x="2034540" y="3090672"/>
                  <a:pt x="2314956" y="3108960"/>
                </a:cubicBezTo>
                <a:cubicBezTo>
                  <a:pt x="2595372" y="3127248"/>
                  <a:pt x="2951988" y="3134868"/>
                  <a:pt x="3110484" y="3136392"/>
                </a:cubicBezTo>
                <a:cubicBezTo>
                  <a:pt x="3268980" y="3137916"/>
                  <a:pt x="3267456" y="3128010"/>
                  <a:pt x="3265932" y="3118104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1107180" y="2759173"/>
            <a:ext cx="1932272" cy="2730688"/>
          </a:xfrm>
          <a:custGeom>
            <a:avLst/>
            <a:gdLst>
              <a:gd name="connsiteX0" fmla="*/ 18288 w 3218688"/>
              <a:gd name="connsiteY0" fmla="*/ 0 h 3022092"/>
              <a:gd name="connsiteX1" fmla="*/ 18288 w 3218688"/>
              <a:gd name="connsiteY1" fmla="*/ 192024 h 3022092"/>
              <a:gd name="connsiteX2" fmla="*/ 0 w 3218688"/>
              <a:gd name="connsiteY2" fmla="*/ 576072 h 3022092"/>
              <a:gd name="connsiteX3" fmla="*/ 18288 w 3218688"/>
              <a:gd name="connsiteY3" fmla="*/ 1316736 h 3022092"/>
              <a:gd name="connsiteX4" fmla="*/ 45720 w 3218688"/>
              <a:gd name="connsiteY4" fmla="*/ 1828800 h 3022092"/>
              <a:gd name="connsiteX5" fmla="*/ 109728 w 3218688"/>
              <a:gd name="connsiteY5" fmla="*/ 2203704 h 3022092"/>
              <a:gd name="connsiteX6" fmla="*/ 265176 w 3218688"/>
              <a:gd name="connsiteY6" fmla="*/ 2478024 h 3022092"/>
              <a:gd name="connsiteX7" fmla="*/ 466344 w 3218688"/>
              <a:gd name="connsiteY7" fmla="*/ 2670048 h 3022092"/>
              <a:gd name="connsiteX8" fmla="*/ 822960 w 3218688"/>
              <a:gd name="connsiteY8" fmla="*/ 2816352 h 3022092"/>
              <a:gd name="connsiteX9" fmla="*/ 1371600 w 3218688"/>
              <a:gd name="connsiteY9" fmla="*/ 2907792 h 3022092"/>
              <a:gd name="connsiteX10" fmla="*/ 2039112 w 3218688"/>
              <a:gd name="connsiteY10" fmla="*/ 2971800 h 3022092"/>
              <a:gd name="connsiteX11" fmla="*/ 2834640 w 3218688"/>
              <a:gd name="connsiteY11" fmla="*/ 3017520 h 3022092"/>
              <a:gd name="connsiteX12" fmla="*/ 3090672 w 3218688"/>
              <a:gd name="connsiteY12" fmla="*/ 2999232 h 3022092"/>
              <a:gd name="connsiteX13" fmla="*/ 3218688 w 3218688"/>
              <a:gd name="connsiteY13" fmla="*/ 3017520 h 3022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218688" h="3022092">
                <a:moveTo>
                  <a:pt x="18288" y="0"/>
                </a:moveTo>
                <a:cubicBezTo>
                  <a:pt x="19812" y="48006"/>
                  <a:pt x="21336" y="96012"/>
                  <a:pt x="18288" y="192024"/>
                </a:cubicBezTo>
                <a:cubicBezTo>
                  <a:pt x="15240" y="288036"/>
                  <a:pt x="0" y="388620"/>
                  <a:pt x="0" y="576072"/>
                </a:cubicBezTo>
                <a:cubicBezTo>
                  <a:pt x="0" y="763524"/>
                  <a:pt x="10668" y="1107948"/>
                  <a:pt x="18288" y="1316736"/>
                </a:cubicBezTo>
                <a:cubicBezTo>
                  <a:pt x="25908" y="1525524"/>
                  <a:pt x="30480" y="1680972"/>
                  <a:pt x="45720" y="1828800"/>
                </a:cubicBezTo>
                <a:cubicBezTo>
                  <a:pt x="60960" y="1976628"/>
                  <a:pt x="73152" y="2095500"/>
                  <a:pt x="109728" y="2203704"/>
                </a:cubicBezTo>
                <a:cubicBezTo>
                  <a:pt x="146304" y="2311908"/>
                  <a:pt x="205740" y="2400300"/>
                  <a:pt x="265176" y="2478024"/>
                </a:cubicBezTo>
                <a:cubicBezTo>
                  <a:pt x="324612" y="2555748"/>
                  <a:pt x="373380" y="2613660"/>
                  <a:pt x="466344" y="2670048"/>
                </a:cubicBezTo>
                <a:cubicBezTo>
                  <a:pt x="559308" y="2726436"/>
                  <a:pt x="672084" y="2776728"/>
                  <a:pt x="822960" y="2816352"/>
                </a:cubicBezTo>
                <a:cubicBezTo>
                  <a:pt x="973836" y="2855976"/>
                  <a:pt x="1168908" y="2881884"/>
                  <a:pt x="1371600" y="2907792"/>
                </a:cubicBezTo>
                <a:cubicBezTo>
                  <a:pt x="1574292" y="2933700"/>
                  <a:pt x="1795272" y="2953512"/>
                  <a:pt x="2039112" y="2971800"/>
                </a:cubicBezTo>
                <a:cubicBezTo>
                  <a:pt x="2282952" y="2990088"/>
                  <a:pt x="2659380" y="3012948"/>
                  <a:pt x="2834640" y="3017520"/>
                </a:cubicBezTo>
                <a:cubicBezTo>
                  <a:pt x="3009900" y="3022092"/>
                  <a:pt x="3026664" y="2999232"/>
                  <a:pt x="3090672" y="2999232"/>
                </a:cubicBezTo>
                <a:cubicBezTo>
                  <a:pt x="3154680" y="2999232"/>
                  <a:pt x="3186684" y="3008376"/>
                  <a:pt x="3218688" y="3017520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                </a:t>
            </a:r>
          </a:p>
        </p:txBody>
      </p:sp>
      <p:sp>
        <p:nvSpPr>
          <p:cNvPr id="27" name="Freeform 26"/>
          <p:cNvSpPr/>
          <p:nvPr/>
        </p:nvSpPr>
        <p:spPr>
          <a:xfrm>
            <a:off x="1352483" y="2750788"/>
            <a:ext cx="1715748" cy="1897786"/>
          </a:xfrm>
          <a:custGeom>
            <a:avLst/>
            <a:gdLst>
              <a:gd name="connsiteX0" fmla="*/ 0 w 2889504"/>
              <a:gd name="connsiteY0" fmla="*/ 0 h 2124456"/>
              <a:gd name="connsiteX1" fmla="*/ 18288 w 2889504"/>
              <a:gd name="connsiteY1" fmla="*/ 356616 h 2124456"/>
              <a:gd name="connsiteX2" fmla="*/ 0 w 2889504"/>
              <a:gd name="connsiteY2" fmla="*/ 987552 h 2124456"/>
              <a:gd name="connsiteX3" fmla="*/ 18288 w 2889504"/>
              <a:gd name="connsiteY3" fmla="*/ 1435608 h 2124456"/>
              <a:gd name="connsiteX4" fmla="*/ 73152 w 2889504"/>
              <a:gd name="connsiteY4" fmla="*/ 1755648 h 2124456"/>
              <a:gd name="connsiteX5" fmla="*/ 274320 w 2889504"/>
              <a:gd name="connsiteY5" fmla="*/ 1984248 h 2124456"/>
              <a:gd name="connsiteX6" fmla="*/ 658368 w 2889504"/>
              <a:gd name="connsiteY6" fmla="*/ 2057400 h 2124456"/>
              <a:gd name="connsiteX7" fmla="*/ 1271016 w 2889504"/>
              <a:gd name="connsiteY7" fmla="*/ 2103120 h 2124456"/>
              <a:gd name="connsiteX8" fmla="*/ 1920240 w 2889504"/>
              <a:gd name="connsiteY8" fmla="*/ 2121408 h 2124456"/>
              <a:gd name="connsiteX9" fmla="*/ 2615184 w 2889504"/>
              <a:gd name="connsiteY9" fmla="*/ 2121408 h 2124456"/>
              <a:gd name="connsiteX10" fmla="*/ 2889504 w 2889504"/>
              <a:gd name="connsiteY10" fmla="*/ 2112264 h 2124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89504" h="2124456">
                <a:moveTo>
                  <a:pt x="0" y="0"/>
                </a:moveTo>
                <a:cubicBezTo>
                  <a:pt x="9144" y="96012"/>
                  <a:pt x="18288" y="192024"/>
                  <a:pt x="18288" y="356616"/>
                </a:cubicBezTo>
                <a:cubicBezTo>
                  <a:pt x="18288" y="521208"/>
                  <a:pt x="0" y="807720"/>
                  <a:pt x="0" y="987552"/>
                </a:cubicBezTo>
                <a:cubicBezTo>
                  <a:pt x="0" y="1167384"/>
                  <a:pt x="6096" y="1307592"/>
                  <a:pt x="18288" y="1435608"/>
                </a:cubicBezTo>
                <a:cubicBezTo>
                  <a:pt x="30480" y="1563624"/>
                  <a:pt x="30480" y="1664208"/>
                  <a:pt x="73152" y="1755648"/>
                </a:cubicBezTo>
                <a:cubicBezTo>
                  <a:pt x="115824" y="1847088"/>
                  <a:pt x="176784" y="1933956"/>
                  <a:pt x="274320" y="1984248"/>
                </a:cubicBezTo>
                <a:cubicBezTo>
                  <a:pt x="371856" y="2034540"/>
                  <a:pt x="492252" y="2037588"/>
                  <a:pt x="658368" y="2057400"/>
                </a:cubicBezTo>
                <a:cubicBezTo>
                  <a:pt x="824484" y="2077212"/>
                  <a:pt x="1060704" y="2092452"/>
                  <a:pt x="1271016" y="2103120"/>
                </a:cubicBezTo>
                <a:cubicBezTo>
                  <a:pt x="1481328" y="2113788"/>
                  <a:pt x="1696212" y="2118360"/>
                  <a:pt x="1920240" y="2121408"/>
                </a:cubicBezTo>
                <a:cubicBezTo>
                  <a:pt x="2144268" y="2124456"/>
                  <a:pt x="2453640" y="2122932"/>
                  <a:pt x="2615184" y="2121408"/>
                </a:cubicBezTo>
                <a:cubicBezTo>
                  <a:pt x="2776728" y="2119884"/>
                  <a:pt x="2833116" y="2116074"/>
                  <a:pt x="2889504" y="2112264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8" name="Freeform 27"/>
          <p:cNvSpPr/>
          <p:nvPr/>
        </p:nvSpPr>
        <p:spPr>
          <a:xfrm>
            <a:off x="1452522" y="2759173"/>
            <a:ext cx="1606116" cy="1815335"/>
          </a:xfrm>
          <a:custGeom>
            <a:avLst/>
            <a:gdLst>
              <a:gd name="connsiteX0" fmla="*/ 3048 w 2755392"/>
              <a:gd name="connsiteY0" fmla="*/ 0 h 2023872"/>
              <a:gd name="connsiteX1" fmla="*/ 3048 w 2755392"/>
              <a:gd name="connsiteY1" fmla="*/ 164592 h 2023872"/>
              <a:gd name="connsiteX2" fmla="*/ 3048 w 2755392"/>
              <a:gd name="connsiteY2" fmla="*/ 630936 h 2023872"/>
              <a:gd name="connsiteX3" fmla="*/ 3048 w 2755392"/>
              <a:gd name="connsiteY3" fmla="*/ 1124712 h 2023872"/>
              <a:gd name="connsiteX4" fmla="*/ 21336 w 2755392"/>
              <a:gd name="connsiteY4" fmla="*/ 1435608 h 2023872"/>
              <a:gd name="connsiteX5" fmla="*/ 48768 w 2755392"/>
              <a:gd name="connsiteY5" fmla="*/ 1645920 h 2023872"/>
              <a:gd name="connsiteX6" fmla="*/ 140208 w 2755392"/>
              <a:gd name="connsiteY6" fmla="*/ 1801368 h 2023872"/>
              <a:gd name="connsiteX7" fmla="*/ 268224 w 2755392"/>
              <a:gd name="connsiteY7" fmla="*/ 1892808 h 2023872"/>
              <a:gd name="connsiteX8" fmla="*/ 487680 w 2755392"/>
              <a:gd name="connsiteY8" fmla="*/ 1938528 h 2023872"/>
              <a:gd name="connsiteX9" fmla="*/ 1511808 w 2755392"/>
              <a:gd name="connsiteY9" fmla="*/ 2011680 h 2023872"/>
              <a:gd name="connsiteX10" fmla="*/ 2252472 w 2755392"/>
              <a:gd name="connsiteY10" fmla="*/ 2011680 h 2023872"/>
              <a:gd name="connsiteX11" fmla="*/ 2654808 w 2755392"/>
              <a:gd name="connsiteY11" fmla="*/ 2011680 h 2023872"/>
              <a:gd name="connsiteX12" fmla="*/ 2755392 w 2755392"/>
              <a:gd name="connsiteY12" fmla="*/ 2011680 h 2023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55392" h="2023872">
                <a:moveTo>
                  <a:pt x="3048" y="0"/>
                </a:moveTo>
                <a:lnTo>
                  <a:pt x="3048" y="164592"/>
                </a:lnTo>
                <a:lnTo>
                  <a:pt x="3048" y="630936"/>
                </a:lnTo>
                <a:cubicBezTo>
                  <a:pt x="3048" y="790956"/>
                  <a:pt x="0" y="990600"/>
                  <a:pt x="3048" y="1124712"/>
                </a:cubicBezTo>
                <a:cubicBezTo>
                  <a:pt x="6096" y="1258824"/>
                  <a:pt x="13716" y="1348740"/>
                  <a:pt x="21336" y="1435608"/>
                </a:cubicBezTo>
                <a:cubicBezTo>
                  <a:pt x="28956" y="1522476"/>
                  <a:pt x="28956" y="1584960"/>
                  <a:pt x="48768" y="1645920"/>
                </a:cubicBezTo>
                <a:cubicBezTo>
                  <a:pt x="68580" y="1706880"/>
                  <a:pt x="103632" y="1760220"/>
                  <a:pt x="140208" y="1801368"/>
                </a:cubicBezTo>
                <a:cubicBezTo>
                  <a:pt x="176784" y="1842516"/>
                  <a:pt x="210312" y="1869948"/>
                  <a:pt x="268224" y="1892808"/>
                </a:cubicBezTo>
                <a:cubicBezTo>
                  <a:pt x="326136" y="1915668"/>
                  <a:pt x="280416" y="1918716"/>
                  <a:pt x="487680" y="1938528"/>
                </a:cubicBezTo>
                <a:cubicBezTo>
                  <a:pt x="694944" y="1958340"/>
                  <a:pt x="1217676" y="1999488"/>
                  <a:pt x="1511808" y="2011680"/>
                </a:cubicBezTo>
                <a:cubicBezTo>
                  <a:pt x="1805940" y="2023872"/>
                  <a:pt x="2252472" y="2011680"/>
                  <a:pt x="2252472" y="2011680"/>
                </a:cubicBezTo>
                <a:lnTo>
                  <a:pt x="2654808" y="2011680"/>
                </a:lnTo>
                <a:lnTo>
                  <a:pt x="2755392" y="2011680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9" name="Freeform 28"/>
          <p:cNvSpPr/>
          <p:nvPr/>
        </p:nvSpPr>
        <p:spPr>
          <a:xfrm>
            <a:off x="1671787" y="2750788"/>
            <a:ext cx="1432075" cy="1039730"/>
          </a:xfrm>
          <a:custGeom>
            <a:avLst/>
            <a:gdLst>
              <a:gd name="connsiteX0" fmla="*/ 13716 w 2519172"/>
              <a:gd name="connsiteY0" fmla="*/ 0 h 1197864"/>
              <a:gd name="connsiteX1" fmla="*/ 22860 w 2519172"/>
              <a:gd name="connsiteY1" fmla="*/ 246888 h 1197864"/>
              <a:gd name="connsiteX2" fmla="*/ 13716 w 2519172"/>
              <a:gd name="connsiteY2" fmla="*/ 594360 h 1197864"/>
              <a:gd name="connsiteX3" fmla="*/ 105156 w 2519172"/>
              <a:gd name="connsiteY3" fmla="*/ 896112 h 1197864"/>
              <a:gd name="connsiteX4" fmla="*/ 333756 w 2519172"/>
              <a:gd name="connsiteY4" fmla="*/ 1060704 h 1197864"/>
              <a:gd name="connsiteX5" fmla="*/ 690372 w 2519172"/>
              <a:gd name="connsiteY5" fmla="*/ 1115568 h 1197864"/>
              <a:gd name="connsiteX6" fmla="*/ 1367028 w 2519172"/>
              <a:gd name="connsiteY6" fmla="*/ 1170432 h 1197864"/>
              <a:gd name="connsiteX7" fmla="*/ 1988820 w 2519172"/>
              <a:gd name="connsiteY7" fmla="*/ 1197864 h 1197864"/>
              <a:gd name="connsiteX8" fmla="*/ 2327148 w 2519172"/>
              <a:gd name="connsiteY8" fmla="*/ 1188720 h 1197864"/>
              <a:gd name="connsiteX9" fmla="*/ 2519172 w 2519172"/>
              <a:gd name="connsiteY9" fmla="*/ 1188720 h 1197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19172" h="1197864">
                <a:moveTo>
                  <a:pt x="13716" y="0"/>
                </a:moveTo>
                <a:cubicBezTo>
                  <a:pt x="18288" y="73914"/>
                  <a:pt x="22860" y="147828"/>
                  <a:pt x="22860" y="246888"/>
                </a:cubicBezTo>
                <a:cubicBezTo>
                  <a:pt x="22860" y="345948"/>
                  <a:pt x="0" y="486156"/>
                  <a:pt x="13716" y="594360"/>
                </a:cubicBezTo>
                <a:cubicBezTo>
                  <a:pt x="27432" y="702564"/>
                  <a:pt x="51816" y="818388"/>
                  <a:pt x="105156" y="896112"/>
                </a:cubicBezTo>
                <a:cubicBezTo>
                  <a:pt x="158496" y="973836"/>
                  <a:pt x="236220" y="1024128"/>
                  <a:pt x="333756" y="1060704"/>
                </a:cubicBezTo>
                <a:cubicBezTo>
                  <a:pt x="431292" y="1097280"/>
                  <a:pt x="518160" y="1097280"/>
                  <a:pt x="690372" y="1115568"/>
                </a:cubicBezTo>
                <a:cubicBezTo>
                  <a:pt x="862584" y="1133856"/>
                  <a:pt x="1150620" y="1156716"/>
                  <a:pt x="1367028" y="1170432"/>
                </a:cubicBezTo>
                <a:cubicBezTo>
                  <a:pt x="1583436" y="1184148"/>
                  <a:pt x="1828800" y="1194816"/>
                  <a:pt x="1988820" y="1197864"/>
                </a:cubicBezTo>
                <a:lnTo>
                  <a:pt x="2327148" y="1188720"/>
                </a:lnTo>
                <a:cubicBezTo>
                  <a:pt x="2415540" y="1187196"/>
                  <a:pt x="2467356" y="1187958"/>
                  <a:pt x="2519172" y="1188720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1773197" y="2767558"/>
            <a:ext cx="1310108" cy="912559"/>
          </a:xfrm>
          <a:custGeom>
            <a:avLst/>
            <a:gdLst>
              <a:gd name="connsiteX0" fmla="*/ 6096 w 2410968"/>
              <a:gd name="connsiteY0" fmla="*/ 0 h 1057656"/>
              <a:gd name="connsiteX1" fmla="*/ 6096 w 2410968"/>
              <a:gd name="connsiteY1" fmla="*/ 246888 h 1057656"/>
              <a:gd name="connsiteX2" fmla="*/ 15240 w 2410968"/>
              <a:gd name="connsiteY2" fmla="*/ 548640 h 1057656"/>
              <a:gd name="connsiteX3" fmla="*/ 97536 w 2410968"/>
              <a:gd name="connsiteY3" fmla="*/ 795528 h 1057656"/>
              <a:gd name="connsiteX4" fmla="*/ 207264 w 2410968"/>
              <a:gd name="connsiteY4" fmla="*/ 877824 h 1057656"/>
              <a:gd name="connsiteX5" fmla="*/ 417576 w 2410968"/>
              <a:gd name="connsiteY5" fmla="*/ 950976 h 1057656"/>
              <a:gd name="connsiteX6" fmla="*/ 765048 w 2410968"/>
              <a:gd name="connsiteY6" fmla="*/ 978408 h 1057656"/>
              <a:gd name="connsiteX7" fmla="*/ 1203960 w 2410968"/>
              <a:gd name="connsiteY7" fmla="*/ 1014984 h 1057656"/>
              <a:gd name="connsiteX8" fmla="*/ 1633728 w 2410968"/>
              <a:gd name="connsiteY8" fmla="*/ 1051560 h 1057656"/>
              <a:gd name="connsiteX9" fmla="*/ 1908048 w 2410968"/>
              <a:gd name="connsiteY9" fmla="*/ 1051560 h 1057656"/>
              <a:gd name="connsiteX10" fmla="*/ 2136648 w 2410968"/>
              <a:gd name="connsiteY10" fmla="*/ 1051560 h 1057656"/>
              <a:gd name="connsiteX11" fmla="*/ 2310384 w 2410968"/>
              <a:gd name="connsiteY11" fmla="*/ 1051560 h 1057656"/>
              <a:gd name="connsiteX12" fmla="*/ 2410968 w 2410968"/>
              <a:gd name="connsiteY12" fmla="*/ 1051560 h 1057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410968" h="1057656">
                <a:moveTo>
                  <a:pt x="6096" y="0"/>
                </a:moveTo>
                <a:cubicBezTo>
                  <a:pt x="6096" y="79248"/>
                  <a:pt x="4572" y="155448"/>
                  <a:pt x="6096" y="246888"/>
                </a:cubicBezTo>
                <a:cubicBezTo>
                  <a:pt x="7620" y="338328"/>
                  <a:pt x="0" y="457200"/>
                  <a:pt x="15240" y="548640"/>
                </a:cubicBezTo>
                <a:cubicBezTo>
                  <a:pt x="30480" y="640080"/>
                  <a:pt x="65532" y="740664"/>
                  <a:pt x="97536" y="795528"/>
                </a:cubicBezTo>
                <a:cubicBezTo>
                  <a:pt x="129540" y="850392"/>
                  <a:pt x="153924" y="851916"/>
                  <a:pt x="207264" y="877824"/>
                </a:cubicBezTo>
                <a:cubicBezTo>
                  <a:pt x="260604" y="903732"/>
                  <a:pt x="324612" y="934212"/>
                  <a:pt x="417576" y="950976"/>
                </a:cubicBezTo>
                <a:cubicBezTo>
                  <a:pt x="510540" y="967740"/>
                  <a:pt x="765048" y="978408"/>
                  <a:pt x="765048" y="978408"/>
                </a:cubicBezTo>
                <a:lnTo>
                  <a:pt x="1203960" y="1014984"/>
                </a:lnTo>
                <a:cubicBezTo>
                  <a:pt x="1348740" y="1027176"/>
                  <a:pt x="1516380" y="1045464"/>
                  <a:pt x="1633728" y="1051560"/>
                </a:cubicBezTo>
                <a:cubicBezTo>
                  <a:pt x="1751076" y="1057656"/>
                  <a:pt x="1908048" y="1051560"/>
                  <a:pt x="1908048" y="1051560"/>
                </a:cubicBezTo>
                <a:lnTo>
                  <a:pt x="2136648" y="1051560"/>
                </a:lnTo>
                <a:lnTo>
                  <a:pt x="2310384" y="1051560"/>
                </a:lnTo>
                <a:lnTo>
                  <a:pt x="2410968" y="1051560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2" name="Straight Connector 4"/>
          <p:cNvCxnSpPr/>
          <p:nvPr/>
        </p:nvCxnSpPr>
        <p:spPr>
          <a:xfrm rot="5400000">
            <a:off x="5964463" y="2205768"/>
            <a:ext cx="107326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6"/>
          <p:cNvCxnSpPr/>
          <p:nvPr/>
        </p:nvCxnSpPr>
        <p:spPr>
          <a:xfrm rot="5400000">
            <a:off x="7082714" y="2205768"/>
            <a:ext cx="107326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8"/>
          <p:cNvCxnSpPr/>
          <p:nvPr/>
        </p:nvCxnSpPr>
        <p:spPr>
          <a:xfrm>
            <a:off x="6501098" y="2742403"/>
            <a:ext cx="111825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14"/>
          <p:cNvSpPr/>
          <p:nvPr/>
        </p:nvSpPr>
        <p:spPr>
          <a:xfrm>
            <a:off x="6632657" y="2675324"/>
            <a:ext cx="197338" cy="134159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15"/>
          <p:cNvSpPr/>
          <p:nvPr/>
        </p:nvSpPr>
        <p:spPr>
          <a:xfrm>
            <a:off x="6698436" y="2809482"/>
            <a:ext cx="65779" cy="33539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Rectangle 17"/>
          <p:cNvSpPr/>
          <p:nvPr/>
        </p:nvSpPr>
        <p:spPr>
          <a:xfrm>
            <a:off x="6961554" y="2675324"/>
            <a:ext cx="197338" cy="134159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1" name="Rectangle 18"/>
          <p:cNvSpPr/>
          <p:nvPr/>
        </p:nvSpPr>
        <p:spPr>
          <a:xfrm>
            <a:off x="7027334" y="2809482"/>
            <a:ext cx="65779" cy="33539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2" name="Rectangle 20"/>
          <p:cNvSpPr/>
          <p:nvPr/>
        </p:nvSpPr>
        <p:spPr>
          <a:xfrm>
            <a:off x="7290452" y="2675324"/>
            <a:ext cx="197338" cy="134159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4" name="Rectangle 21"/>
          <p:cNvSpPr/>
          <p:nvPr/>
        </p:nvSpPr>
        <p:spPr>
          <a:xfrm>
            <a:off x="7356231" y="2809482"/>
            <a:ext cx="65779" cy="33539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161" name="Freeform 68"/>
          <p:cNvSpPr>
            <a:spLocks/>
          </p:cNvSpPr>
          <p:nvPr/>
        </p:nvSpPr>
        <p:spPr bwMode="auto">
          <a:xfrm>
            <a:off x="5580185" y="3059633"/>
            <a:ext cx="1212810" cy="1138951"/>
          </a:xfrm>
          <a:custGeom>
            <a:avLst/>
            <a:gdLst>
              <a:gd name="T0" fmla="*/ 0 w 885"/>
              <a:gd name="T1" fmla="*/ 781 h 815"/>
              <a:gd name="T2" fmla="*/ 317 w 885"/>
              <a:gd name="T3" fmla="*/ 810 h 815"/>
              <a:gd name="T4" fmla="*/ 651 w 885"/>
              <a:gd name="T5" fmla="*/ 752 h 815"/>
              <a:gd name="T6" fmla="*/ 826 w 885"/>
              <a:gd name="T7" fmla="*/ 535 h 815"/>
              <a:gd name="T8" fmla="*/ 877 w 885"/>
              <a:gd name="T9" fmla="*/ 259 h 815"/>
              <a:gd name="T10" fmla="*/ 877 w 885"/>
              <a:gd name="T11" fmla="*/ 0 h 81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885"/>
              <a:gd name="T19" fmla="*/ 0 h 815"/>
              <a:gd name="T20" fmla="*/ 885 w 885"/>
              <a:gd name="T21" fmla="*/ 815 h 815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885" h="815">
                <a:moveTo>
                  <a:pt x="0" y="781"/>
                </a:moveTo>
                <a:cubicBezTo>
                  <a:pt x="104" y="798"/>
                  <a:pt x="209" y="815"/>
                  <a:pt x="317" y="810"/>
                </a:cubicBezTo>
                <a:cubicBezTo>
                  <a:pt x="425" y="805"/>
                  <a:pt x="566" y="798"/>
                  <a:pt x="651" y="752"/>
                </a:cubicBezTo>
                <a:cubicBezTo>
                  <a:pt x="736" y="706"/>
                  <a:pt x="788" y="617"/>
                  <a:pt x="826" y="535"/>
                </a:cubicBezTo>
                <a:cubicBezTo>
                  <a:pt x="864" y="453"/>
                  <a:pt x="869" y="348"/>
                  <a:pt x="877" y="259"/>
                </a:cubicBezTo>
                <a:cubicBezTo>
                  <a:pt x="885" y="170"/>
                  <a:pt x="881" y="85"/>
                  <a:pt x="877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62" name="Freeform 69"/>
          <p:cNvSpPr>
            <a:spLocks/>
          </p:cNvSpPr>
          <p:nvPr/>
        </p:nvSpPr>
        <p:spPr bwMode="auto">
          <a:xfrm>
            <a:off x="5580185" y="3059633"/>
            <a:ext cx="1099066" cy="1055102"/>
          </a:xfrm>
          <a:custGeom>
            <a:avLst/>
            <a:gdLst>
              <a:gd name="T0" fmla="*/ 0 w 802"/>
              <a:gd name="T1" fmla="*/ 733 h 755"/>
              <a:gd name="T2" fmla="*/ 134 w 802"/>
              <a:gd name="T3" fmla="*/ 743 h 755"/>
              <a:gd name="T4" fmla="*/ 309 w 802"/>
              <a:gd name="T5" fmla="*/ 752 h 755"/>
              <a:gd name="T6" fmla="*/ 518 w 802"/>
              <a:gd name="T7" fmla="*/ 727 h 755"/>
              <a:gd name="T8" fmla="*/ 685 w 802"/>
              <a:gd name="T9" fmla="*/ 618 h 755"/>
              <a:gd name="T10" fmla="*/ 776 w 802"/>
              <a:gd name="T11" fmla="*/ 359 h 755"/>
              <a:gd name="T12" fmla="*/ 785 w 802"/>
              <a:gd name="T13" fmla="*/ 209 h 755"/>
              <a:gd name="T14" fmla="*/ 801 w 802"/>
              <a:gd name="T15" fmla="*/ 84 h 755"/>
              <a:gd name="T16" fmla="*/ 793 w 802"/>
              <a:gd name="T17" fmla="*/ 0 h 75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802"/>
              <a:gd name="T28" fmla="*/ 0 h 755"/>
              <a:gd name="T29" fmla="*/ 802 w 802"/>
              <a:gd name="T30" fmla="*/ 755 h 755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802" h="755">
                <a:moveTo>
                  <a:pt x="0" y="733"/>
                </a:moveTo>
                <a:cubicBezTo>
                  <a:pt x="41" y="736"/>
                  <a:pt x="83" y="740"/>
                  <a:pt x="134" y="743"/>
                </a:cubicBezTo>
                <a:cubicBezTo>
                  <a:pt x="185" y="746"/>
                  <a:pt x="245" y="755"/>
                  <a:pt x="309" y="752"/>
                </a:cubicBezTo>
                <a:cubicBezTo>
                  <a:pt x="373" y="749"/>
                  <a:pt x="455" y="749"/>
                  <a:pt x="518" y="727"/>
                </a:cubicBezTo>
                <a:cubicBezTo>
                  <a:pt x="581" y="705"/>
                  <a:pt x="642" y="679"/>
                  <a:pt x="685" y="618"/>
                </a:cubicBezTo>
                <a:cubicBezTo>
                  <a:pt x="728" y="557"/>
                  <a:pt x="759" y="427"/>
                  <a:pt x="776" y="359"/>
                </a:cubicBezTo>
                <a:cubicBezTo>
                  <a:pt x="793" y="291"/>
                  <a:pt x="781" y="255"/>
                  <a:pt x="785" y="209"/>
                </a:cubicBezTo>
                <a:cubicBezTo>
                  <a:pt x="789" y="163"/>
                  <a:pt x="800" y="119"/>
                  <a:pt x="801" y="84"/>
                </a:cubicBezTo>
                <a:cubicBezTo>
                  <a:pt x="802" y="49"/>
                  <a:pt x="797" y="24"/>
                  <a:pt x="793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63" name="Freeform 70"/>
          <p:cNvSpPr>
            <a:spLocks/>
          </p:cNvSpPr>
          <p:nvPr/>
        </p:nvSpPr>
        <p:spPr bwMode="auto">
          <a:xfrm>
            <a:off x="5580185" y="3037273"/>
            <a:ext cx="1541707" cy="2119986"/>
          </a:xfrm>
          <a:custGeom>
            <a:avLst/>
            <a:gdLst>
              <a:gd name="T0" fmla="*/ 0 w 1150"/>
              <a:gd name="T1" fmla="*/ 1469 h 1517"/>
              <a:gd name="T2" fmla="*/ 409 w 1150"/>
              <a:gd name="T3" fmla="*/ 1502 h 1517"/>
              <a:gd name="T4" fmla="*/ 960 w 1150"/>
              <a:gd name="T5" fmla="*/ 1411 h 1517"/>
              <a:gd name="T6" fmla="*/ 1119 w 1150"/>
              <a:gd name="T7" fmla="*/ 868 h 1517"/>
              <a:gd name="T8" fmla="*/ 1144 w 1150"/>
              <a:gd name="T9" fmla="*/ 158 h 1517"/>
              <a:gd name="T10" fmla="*/ 1119 w 1150"/>
              <a:gd name="T11" fmla="*/ 0 h 151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150"/>
              <a:gd name="T19" fmla="*/ 0 h 1517"/>
              <a:gd name="T20" fmla="*/ 1150 w 1150"/>
              <a:gd name="T21" fmla="*/ 1517 h 151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150" h="1517">
                <a:moveTo>
                  <a:pt x="0" y="1469"/>
                </a:moveTo>
                <a:cubicBezTo>
                  <a:pt x="124" y="1490"/>
                  <a:pt x="249" y="1512"/>
                  <a:pt x="409" y="1502"/>
                </a:cubicBezTo>
                <a:cubicBezTo>
                  <a:pt x="569" y="1492"/>
                  <a:pt x="842" y="1517"/>
                  <a:pt x="960" y="1411"/>
                </a:cubicBezTo>
                <a:cubicBezTo>
                  <a:pt x="1078" y="1305"/>
                  <a:pt x="1088" y="1077"/>
                  <a:pt x="1119" y="868"/>
                </a:cubicBezTo>
                <a:cubicBezTo>
                  <a:pt x="1150" y="659"/>
                  <a:pt x="1144" y="303"/>
                  <a:pt x="1144" y="158"/>
                </a:cubicBezTo>
                <a:cubicBezTo>
                  <a:pt x="1144" y="13"/>
                  <a:pt x="1131" y="6"/>
                  <a:pt x="1119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64" name="Freeform 71"/>
          <p:cNvSpPr>
            <a:spLocks/>
          </p:cNvSpPr>
          <p:nvPr/>
        </p:nvSpPr>
        <p:spPr bwMode="auto">
          <a:xfrm>
            <a:off x="5580185" y="3024695"/>
            <a:ext cx="1418371" cy="2034740"/>
          </a:xfrm>
          <a:custGeom>
            <a:avLst/>
            <a:gdLst>
              <a:gd name="T0" fmla="*/ 0 w 1035"/>
              <a:gd name="T1" fmla="*/ 1430 h 1456"/>
              <a:gd name="T2" fmla="*/ 117 w 1035"/>
              <a:gd name="T3" fmla="*/ 1428 h 1456"/>
              <a:gd name="T4" fmla="*/ 384 w 1035"/>
              <a:gd name="T5" fmla="*/ 1453 h 1456"/>
              <a:gd name="T6" fmla="*/ 643 w 1035"/>
              <a:gd name="T7" fmla="*/ 1445 h 1456"/>
              <a:gd name="T8" fmla="*/ 818 w 1035"/>
              <a:gd name="T9" fmla="*/ 1395 h 1456"/>
              <a:gd name="T10" fmla="*/ 927 w 1035"/>
              <a:gd name="T11" fmla="*/ 1303 h 1456"/>
              <a:gd name="T12" fmla="*/ 993 w 1035"/>
              <a:gd name="T13" fmla="*/ 1086 h 1456"/>
              <a:gd name="T14" fmla="*/ 1010 w 1035"/>
              <a:gd name="T15" fmla="*/ 844 h 1456"/>
              <a:gd name="T16" fmla="*/ 1018 w 1035"/>
              <a:gd name="T17" fmla="*/ 627 h 1456"/>
              <a:gd name="T18" fmla="*/ 1027 w 1035"/>
              <a:gd name="T19" fmla="*/ 368 h 1456"/>
              <a:gd name="T20" fmla="*/ 1027 w 1035"/>
              <a:gd name="T21" fmla="*/ 184 h 1456"/>
              <a:gd name="T22" fmla="*/ 1035 w 1035"/>
              <a:gd name="T23" fmla="*/ 0 h 145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35"/>
              <a:gd name="T37" fmla="*/ 0 h 1456"/>
              <a:gd name="T38" fmla="*/ 1035 w 1035"/>
              <a:gd name="T39" fmla="*/ 1456 h 145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35" h="1456">
                <a:moveTo>
                  <a:pt x="0" y="1430"/>
                </a:moveTo>
                <a:cubicBezTo>
                  <a:pt x="26" y="1427"/>
                  <a:pt x="53" y="1424"/>
                  <a:pt x="117" y="1428"/>
                </a:cubicBezTo>
                <a:cubicBezTo>
                  <a:pt x="181" y="1432"/>
                  <a:pt x="296" y="1450"/>
                  <a:pt x="384" y="1453"/>
                </a:cubicBezTo>
                <a:cubicBezTo>
                  <a:pt x="472" y="1456"/>
                  <a:pt x="571" y="1455"/>
                  <a:pt x="643" y="1445"/>
                </a:cubicBezTo>
                <a:cubicBezTo>
                  <a:pt x="715" y="1435"/>
                  <a:pt x="771" y="1419"/>
                  <a:pt x="818" y="1395"/>
                </a:cubicBezTo>
                <a:cubicBezTo>
                  <a:pt x="865" y="1371"/>
                  <a:pt x="898" y="1354"/>
                  <a:pt x="927" y="1303"/>
                </a:cubicBezTo>
                <a:cubicBezTo>
                  <a:pt x="956" y="1252"/>
                  <a:pt x="979" y="1162"/>
                  <a:pt x="993" y="1086"/>
                </a:cubicBezTo>
                <a:cubicBezTo>
                  <a:pt x="1007" y="1010"/>
                  <a:pt x="1006" y="920"/>
                  <a:pt x="1010" y="844"/>
                </a:cubicBezTo>
                <a:cubicBezTo>
                  <a:pt x="1014" y="768"/>
                  <a:pt x="1015" y="706"/>
                  <a:pt x="1018" y="627"/>
                </a:cubicBezTo>
                <a:cubicBezTo>
                  <a:pt x="1021" y="548"/>
                  <a:pt x="1026" y="442"/>
                  <a:pt x="1027" y="368"/>
                </a:cubicBezTo>
                <a:cubicBezTo>
                  <a:pt x="1028" y="294"/>
                  <a:pt x="1026" y="245"/>
                  <a:pt x="1027" y="184"/>
                </a:cubicBezTo>
                <a:cubicBezTo>
                  <a:pt x="1028" y="123"/>
                  <a:pt x="1031" y="61"/>
                  <a:pt x="1035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65" name="Freeform 72"/>
          <p:cNvSpPr>
            <a:spLocks/>
          </p:cNvSpPr>
          <p:nvPr/>
        </p:nvSpPr>
        <p:spPr bwMode="auto">
          <a:xfrm>
            <a:off x="5580185" y="3002335"/>
            <a:ext cx="2041905" cy="3014378"/>
          </a:xfrm>
          <a:custGeom>
            <a:avLst/>
            <a:gdLst>
              <a:gd name="T0" fmla="*/ 0 w 1490"/>
              <a:gd name="T1" fmla="*/ 2118 h 2157"/>
              <a:gd name="T2" fmla="*/ 267 w 1490"/>
              <a:gd name="T3" fmla="*/ 2120 h 2157"/>
              <a:gd name="T4" fmla="*/ 668 w 1490"/>
              <a:gd name="T5" fmla="*/ 2153 h 2157"/>
              <a:gd name="T6" fmla="*/ 1027 w 1490"/>
              <a:gd name="T7" fmla="*/ 2095 h 2157"/>
              <a:gd name="T8" fmla="*/ 1286 w 1490"/>
              <a:gd name="T9" fmla="*/ 1987 h 2157"/>
              <a:gd name="T10" fmla="*/ 1444 w 1490"/>
              <a:gd name="T11" fmla="*/ 1778 h 2157"/>
              <a:gd name="T12" fmla="*/ 1486 w 1490"/>
              <a:gd name="T13" fmla="*/ 1260 h 2157"/>
              <a:gd name="T14" fmla="*/ 1419 w 1490"/>
              <a:gd name="T15" fmla="*/ 592 h 2157"/>
              <a:gd name="T16" fmla="*/ 1377 w 1490"/>
              <a:gd name="T17" fmla="*/ 317 h 2157"/>
              <a:gd name="T18" fmla="*/ 1377 w 1490"/>
              <a:gd name="T19" fmla="*/ 142 h 2157"/>
              <a:gd name="T20" fmla="*/ 1361 w 1490"/>
              <a:gd name="T21" fmla="*/ 0 h 215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490"/>
              <a:gd name="T34" fmla="*/ 0 h 2157"/>
              <a:gd name="T35" fmla="*/ 1490 w 1490"/>
              <a:gd name="T36" fmla="*/ 2157 h 2157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490" h="2157">
                <a:moveTo>
                  <a:pt x="0" y="2118"/>
                </a:moveTo>
                <a:cubicBezTo>
                  <a:pt x="78" y="2116"/>
                  <a:pt x="156" y="2114"/>
                  <a:pt x="267" y="2120"/>
                </a:cubicBezTo>
                <a:cubicBezTo>
                  <a:pt x="378" y="2126"/>
                  <a:pt x="541" y="2157"/>
                  <a:pt x="668" y="2153"/>
                </a:cubicBezTo>
                <a:cubicBezTo>
                  <a:pt x="795" y="2149"/>
                  <a:pt x="924" y="2123"/>
                  <a:pt x="1027" y="2095"/>
                </a:cubicBezTo>
                <a:cubicBezTo>
                  <a:pt x="1130" y="2067"/>
                  <a:pt x="1217" y="2040"/>
                  <a:pt x="1286" y="1987"/>
                </a:cubicBezTo>
                <a:cubicBezTo>
                  <a:pt x="1355" y="1934"/>
                  <a:pt x="1411" y="1899"/>
                  <a:pt x="1444" y="1778"/>
                </a:cubicBezTo>
                <a:cubicBezTo>
                  <a:pt x="1477" y="1657"/>
                  <a:pt x="1490" y="1458"/>
                  <a:pt x="1486" y="1260"/>
                </a:cubicBezTo>
                <a:cubicBezTo>
                  <a:pt x="1482" y="1062"/>
                  <a:pt x="1437" y="749"/>
                  <a:pt x="1419" y="592"/>
                </a:cubicBezTo>
                <a:cubicBezTo>
                  <a:pt x="1401" y="435"/>
                  <a:pt x="1384" y="392"/>
                  <a:pt x="1377" y="317"/>
                </a:cubicBezTo>
                <a:cubicBezTo>
                  <a:pt x="1370" y="242"/>
                  <a:pt x="1380" y="195"/>
                  <a:pt x="1377" y="142"/>
                </a:cubicBezTo>
                <a:cubicBezTo>
                  <a:pt x="1374" y="89"/>
                  <a:pt x="1367" y="44"/>
                  <a:pt x="1361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66" name="Freeform 73"/>
          <p:cNvSpPr>
            <a:spLocks/>
          </p:cNvSpPr>
          <p:nvPr/>
        </p:nvSpPr>
        <p:spPr bwMode="auto">
          <a:xfrm>
            <a:off x="5580185" y="3002335"/>
            <a:ext cx="1910346" cy="2896989"/>
          </a:xfrm>
          <a:custGeom>
            <a:avLst/>
            <a:gdLst>
              <a:gd name="T0" fmla="*/ 0 w 1394"/>
              <a:gd name="T1" fmla="*/ 2022 h 2073"/>
              <a:gd name="T2" fmla="*/ 200 w 1394"/>
              <a:gd name="T3" fmla="*/ 2037 h 2073"/>
              <a:gd name="T4" fmla="*/ 501 w 1394"/>
              <a:gd name="T5" fmla="*/ 2062 h 2073"/>
              <a:gd name="T6" fmla="*/ 760 w 1394"/>
              <a:gd name="T7" fmla="*/ 2062 h 2073"/>
              <a:gd name="T8" fmla="*/ 1035 w 1394"/>
              <a:gd name="T9" fmla="*/ 1995 h 2073"/>
              <a:gd name="T10" fmla="*/ 1261 w 1394"/>
              <a:gd name="T11" fmla="*/ 1886 h 2073"/>
              <a:gd name="T12" fmla="*/ 1369 w 1394"/>
              <a:gd name="T13" fmla="*/ 1686 h 2073"/>
              <a:gd name="T14" fmla="*/ 1394 w 1394"/>
              <a:gd name="T15" fmla="*/ 1469 h 2073"/>
              <a:gd name="T16" fmla="*/ 1369 w 1394"/>
              <a:gd name="T17" fmla="*/ 1193 h 2073"/>
              <a:gd name="T18" fmla="*/ 1344 w 1394"/>
              <a:gd name="T19" fmla="*/ 885 h 2073"/>
              <a:gd name="T20" fmla="*/ 1302 w 1394"/>
              <a:gd name="T21" fmla="*/ 476 h 2073"/>
              <a:gd name="T22" fmla="*/ 1277 w 1394"/>
              <a:gd name="T23" fmla="*/ 317 h 2073"/>
              <a:gd name="T24" fmla="*/ 1286 w 1394"/>
              <a:gd name="T25" fmla="*/ 150 h 2073"/>
              <a:gd name="T26" fmla="*/ 1277 w 1394"/>
              <a:gd name="T27" fmla="*/ 0 h 2073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1394"/>
              <a:gd name="T43" fmla="*/ 0 h 2073"/>
              <a:gd name="T44" fmla="*/ 1394 w 1394"/>
              <a:gd name="T45" fmla="*/ 2073 h 2073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1394" h="2073">
                <a:moveTo>
                  <a:pt x="0" y="2022"/>
                </a:moveTo>
                <a:cubicBezTo>
                  <a:pt x="58" y="2026"/>
                  <a:pt x="117" y="2030"/>
                  <a:pt x="200" y="2037"/>
                </a:cubicBezTo>
                <a:cubicBezTo>
                  <a:pt x="283" y="2044"/>
                  <a:pt x="408" y="2058"/>
                  <a:pt x="501" y="2062"/>
                </a:cubicBezTo>
                <a:cubicBezTo>
                  <a:pt x="594" y="2066"/>
                  <a:pt x="671" y="2073"/>
                  <a:pt x="760" y="2062"/>
                </a:cubicBezTo>
                <a:cubicBezTo>
                  <a:pt x="849" y="2051"/>
                  <a:pt x="952" y="2024"/>
                  <a:pt x="1035" y="1995"/>
                </a:cubicBezTo>
                <a:cubicBezTo>
                  <a:pt x="1118" y="1966"/>
                  <a:pt x="1205" y="1937"/>
                  <a:pt x="1261" y="1886"/>
                </a:cubicBezTo>
                <a:cubicBezTo>
                  <a:pt x="1317" y="1835"/>
                  <a:pt x="1347" y="1755"/>
                  <a:pt x="1369" y="1686"/>
                </a:cubicBezTo>
                <a:cubicBezTo>
                  <a:pt x="1391" y="1617"/>
                  <a:pt x="1394" y="1551"/>
                  <a:pt x="1394" y="1469"/>
                </a:cubicBezTo>
                <a:cubicBezTo>
                  <a:pt x="1394" y="1387"/>
                  <a:pt x="1377" y="1290"/>
                  <a:pt x="1369" y="1193"/>
                </a:cubicBezTo>
                <a:cubicBezTo>
                  <a:pt x="1361" y="1096"/>
                  <a:pt x="1355" y="1004"/>
                  <a:pt x="1344" y="885"/>
                </a:cubicBezTo>
                <a:cubicBezTo>
                  <a:pt x="1333" y="766"/>
                  <a:pt x="1313" y="571"/>
                  <a:pt x="1302" y="476"/>
                </a:cubicBezTo>
                <a:cubicBezTo>
                  <a:pt x="1291" y="381"/>
                  <a:pt x="1280" y="371"/>
                  <a:pt x="1277" y="317"/>
                </a:cubicBezTo>
                <a:cubicBezTo>
                  <a:pt x="1274" y="263"/>
                  <a:pt x="1286" y="203"/>
                  <a:pt x="1286" y="150"/>
                </a:cubicBezTo>
                <a:cubicBezTo>
                  <a:pt x="1286" y="97"/>
                  <a:pt x="1281" y="48"/>
                  <a:pt x="1277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67" name="Freeform 74"/>
          <p:cNvSpPr>
            <a:spLocks/>
          </p:cNvSpPr>
          <p:nvPr/>
        </p:nvSpPr>
        <p:spPr bwMode="auto">
          <a:xfrm>
            <a:off x="7619349" y="2331542"/>
            <a:ext cx="454975" cy="40528"/>
          </a:xfrm>
          <a:custGeom>
            <a:avLst/>
            <a:gdLst>
              <a:gd name="T0" fmla="*/ 0 w 332"/>
              <a:gd name="T1" fmla="*/ 6 h 29"/>
              <a:gd name="T2" fmla="*/ 96 w 332"/>
              <a:gd name="T3" fmla="*/ 6 h 29"/>
              <a:gd name="T4" fmla="*/ 223 w 332"/>
              <a:gd name="T5" fmla="*/ 4 h 29"/>
              <a:gd name="T6" fmla="*/ 332 w 332"/>
              <a:gd name="T7" fmla="*/ 29 h 29"/>
              <a:gd name="T8" fmla="*/ 0 60000 65536"/>
              <a:gd name="T9" fmla="*/ 0 60000 65536"/>
              <a:gd name="T10" fmla="*/ 0 60000 65536"/>
              <a:gd name="T11" fmla="*/ 0 60000 65536"/>
              <a:gd name="T12" fmla="*/ 0 w 332"/>
              <a:gd name="T13" fmla="*/ 0 h 29"/>
              <a:gd name="T14" fmla="*/ 332 w 332"/>
              <a:gd name="T15" fmla="*/ 29 h 2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32" h="29">
                <a:moveTo>
                  <a:pt x="0" y="6"/>
                </a:moveTo>
                <a:cubicBezTo>
                  <a:pt x="29" y="6"/>
                  <a:pt x="59" y="6"/>
                  <a:pt x="96" y="6"/>
                </a:cubicBezTo>
                <a:cubicBezTo>
                  <a:pt x="133" y="6"/>
                  <a:pt x="184" y="0"/>
                  <a:pt x="223" y="4"/>
                </a:cubicBezTo>
                <a:cubicBezTo>
                  <a:pt x="262" y="8"/>
                  <a:pt x="310" y="28"/>
                  <a:pt x="332" y="29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68" name="Freeform 75"/>
          <p:cNvSpPr>
            <a:spLocks/>
          </p:cNvSpPr>
          <p:nvPr/>
        </p:nvSpPr>
        <p:spPr bwMode="auto">
          <a:xfrm>
            <a:off x="7619349" y="2407006"/>
            <a:ext cx="454975" cy="40528"/>
          </a:xfrm>
          <a:custGeom>
            <a:avLst/>
            <a:gdLst>
              <a:gd name="T0" fmla="*/ 0 w 332"/>
              <a:gd name="T1" fmla="*/ 6 h 29"/>
              <a:gd name="T2" fmla="*/ 96 w 332"/>
              <a:gd name="T3" fmla="*/ 6 h 29"/>
              <a:gd name="T4" fmla="*/ 223 w 332"/>
              <a:gd name="T5" fmla="*/ 4 h 29"/>
              <a:gd name="T6" fmla="*/ 332 w 332"/>
              <a:gd name="T7" fmla="*/ 29 h 29"/>
              <a:gd name="T8" fmla="*/ 0 60000 65536"/>
              <a:gd name="T9" fmla="*/ 0 60000 65536"/>
              <a:gd name="T10" fmla="*/ 0 60000 65536"/>
              <a:gd name="T11" fmla="*/ 0 60000 65536"/>
              <a:gd name="T12" fmla="*/ 0 w 332"/>
              <a:gd name="T13" fmla="*/ 0 h 29"/>
              <a:gd name="T14" fmla="*/ 332 w 332"/>
              <a:gd name="T15" fmla="*/ 29 h 2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32" h="29">
                <a:moveTo>
                  <a:pt x="0" y="6"/>
                </a:moveTo>
                <a:cubicBezTo>
                  <a:pt x="29" y="6"/>
                  <a:pt x="59" y="6"/>
                  <a:pt x="96" y="6"/>
                </a:cubicBezTo>
                <a:cubicBezTo>
                  <a:pt x="133" y="6"/>
                  <a:pt x="184" y="0"/>
                  <a:pt x="223" y="4"/>
                </a:cubicBezTo>
                <a:cubicBezTo>
                  <a:pt x="262" y="8"/>
                  <a:pt x="310" y="28"/>
                  <a:pt x="332" y="29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50" name="Straight Connector 49"/>
          <p:cNvCxnSpPr/>
          <p:nvPr/>
        </p:nvCxnSpPr>
        <p:spPr>
          <a:xfrm>
            <a:off x="228600" y="762000"/>
            <a:ext cx="85344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itle 1"/>
          <p:cNvSpPr>
            <a:spLocks/>
          </p:cNvSpPr>
          <p:nvPr/>
        </p:nvSpPr>
        <p:spPr bwMode="auto">
          <a:xfrm>
            <a:off x="304800" y="-152400"/>
            <a:ext cx="8839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400" b="1" dirty="0">
                <a:solidFill>
                  <a:schemeClr val="tx2"/>
                </a:solidFill>
                <a:latin typeface="Calibri" pitchFamily="34" charset="0"/>
              </a:rPr>
              <a:t>Full Control System</a:t>
            </a:r>
          </a:p>
        </p:txBody>
      </p:sp>
      <p:pic>
        <p:nvPicPr>
          <p:cNvPr id="52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" name="Picture 52" descr="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67600" y="6359680"/>
            <a:ext cx="1676400" cy="498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4" name="Straight Connector 53"/>
          <p:cNvCxnSpPr/>
          <p:nvPr/>
        </p:nvCxnSpPr>
        <p:spPr>
          <a:xfrm rot="5400000">
            <a:off x="4572266" y="1752336"/>
            <a:ext cx="1142471" cy="5333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40"/>
          <p:cNvSpPr txBox="1">
            <a:spLocks noChangeArrowheads="1"/>
          </p:cNvSpPr>
          <p:nvPr/>
        </p:nvSpPr>
        <p:spPr bwMode="auto">
          <a:xfrm>
            <a:off x="5334000" y="1143000"/>
            <a:ext cx="102121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Siphon Flow</a:t>
            </a:r>
            <a:endParaRPr lang="en-US" dirty="0">
              <a:latin typeface="Calibri" pitchFamily="34" charset="0"/>
            </a:endParaRPr>
          </a:p>
        </p:txBody>
      </p:sp>
      <p:cxnSp>
        <p:nvCxnSpPr>
          <p:cNvPr id="56" name="Straight Connector 55"/>
          <p:cNvCxnSpPr/>
          <p:nvPr/>
        </p:nvCxnSpPr>
        <p:spPr>
          <a:xfrm rot="5400000">
            <a:off x="5029466" y="2514336"/>
            <a:ext cx="1142471" cy="5333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40"/>
          <p:cNvSpPr txBox="1">
            <a:spLocks noChangeArrowheads="1"/>
          </p:cNvSpPr>
          <p:nvPr/>
        </p:nvSpPr>
        <p:spPr bwMode="auto">
          <a:xfrm>
            <a:off x="5791200" y="1905000"/>
            <a:ext cx="685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Flow Exit</a:t>
            </a:r>
            <a:endParaRPr lang="en-US" dirty="0">
              <a:latin typeface="Calibri" pitchFamily="34" charset="0"/>
            </a:endParaRPr>
          </a:p>
        </p:txBody>
      </p:sp>
      <p:cxnSp>
        <p:nvCxnSpPr>
          <p:cNvPr id="58" name="Straight Connector 57"/>
          <p:cNvCxnSpPr/>
          <p:nvPr/>
        </p:nvCxnSpPr>
        <p:spPr>
          <a:xfrm rot="5400000">
            <a:off x="7361056" y="1523736"/>
            <a:ext cx="1142471" cy="5333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40"/>
          <p:cNvSpPr txBox="1">
            <a:spLocks noChangeArrowheads="1"/>
          </p:cNvSpPr>
          <p:nvPr/>
        </p:nvSpPr>
        <p:spPr bwMode="auto">
          <a:xfrm>
            <a:off x="8122790" y="914400"/>
            <a:ext cx="102121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No Flow</a:t>
            </a: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/>
          </p:cNvSpPr>
          <p:nvPr/>
        </p:nvSpPr>
        <p:spPr bwMode="auto">
          <a:xfrm>
            <a:off x="304800" y="274638"/>
            <a:ext cx="8839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400" b="1">
                <a:solidFill>
                  <a:schemeClr val="tx2"/>
                </a:solidFill>
                <a:latin typeface="Calibri" pitchFamily="34" charset="0"/>
              </a:rPr>
              <a:t>Discovered Failure Mode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304800" y="1219200"/>
            <a:ext cx="85344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0" y="1295400"/>
            <a:ext cx="9144000" cy="50165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2800" b="1" dirty="0">
                <a:latin typeface="+mj-lt"/>
              </a:rPr>
              <a:t>Problem</a:t>
            </a:r>
            <a:r>
              <a:rPr lang="en-US" sz="2800" dirty="0">
                <a:latin typeface="+mj-lt"/>
              </a:rPr>
              <a:t>:</a:t>
            </a:r>
          </a:p>
          <a:p>
            <a:pPr>
              <a:defRPr/>
            </a:pPr>
            <a:r>
              <a:rPr lang="en-US" sz="2800" dirty="0">
                <a:latin typeface="+mj-lt"/>
              </a:rPr>
              <a:t>Whole layer of sand engulfed by siphon system during </a:t>
            </a:r>
          </a:p>
          <a:p>
            <a:pPr>
              <a:defRPr/>
            </a:pPr>
            <a:r>
              <a:rPr lang="en-US" sz="2800" dirty="0">
                <a:latin typeface="+mj-lt"/>
              </a:rPr>
              <a:t>backwash initiation due to excess bed </a:t>
            </a:r>
            <a:r>
              <a:rPr lang="en-US" sz="2800" dirty="0" smtClean="0">
                <a:latin typeface="+mj-lt"/>
              </a:rPr>
              <a:t>expansion.</a:t>
            </a:r>
            <a:endParaRPr lang="en-US" sz="2800" dirty="0">
              <a:latin typeface="+mj-lt"/>
            </a:endParaRPr>
          </a:p>
          <a:p>
            <a:pPr>
              <a:defRPr/>
            </a:pPr>
            <a:endParaRPr lang="en-US" sz="2000" dirty="0">
              <a:latin typeface="+mj-lt"/>
            </a:endParaRPr>
          </a:p>
          <a:p>
            <a:pPr>
              <a:defRPr/>
            </a:pPr>
            <a:r>
              <a:rPr lang="en-US" sz="2800" b="1" dirty="0">
                <a:latin typeface="+mj-lt"/>
              </a:rPr>
              <a:t>Hypothesis</a:t>
            </a:r>
            <a:r>
              <a:rPr lang="en-US" sz="2800" dirty="0">
                <a:latin typeface="+mj-lt"/>
              </a:rPr>
              <a:t>:</a:t>
            </a:r>
          </a:p>
          <a:p>
            <a:pPr>
              <a:defRPr/>
            </a:pPr>
            <a:r>
              <a:rPr lang="en-US" sz="2800" dirty="0">
                <a:latin typeface="+mj-lt"/>
              </a:rPr>
              <a:t>Great volume of water from inlet box entering the filter</a:t>
            </a:r>
          </a:p>
          <a:p>
            <a:pPr>
              <a:defRPr/>
            </a:pPr>
            <a:r>
              <a:rPr lang="en-US" sz="2800" dirty="0">
                <a:latin typeface="+mj-lt"/>
              </a:rPr>
              <a:t> in a short time interval causing a flow rate and </a:t>
            </a:r>
            <a:r>
              <a:rPr lang="en-US" sz="2800" dirty="0" smtClean="0">
                <a:latin typeface="+mj-lt"/>
              </a:rPr>
              <a:t>velocity </a:t>
            </a:r>
            <a:r>
              <a:rPr lang="en-US" sz="2800" dirty="0">
                <a:latin typeface="+mj-lt"/>
              </a:rPr>
              <a:t>too high through the </a:t>
            </a:r>
            <a:r>
              <a:rPr lang="en-US" sz="2800" dirty="0" smtClean="0">
                <a:latin typeface="+mj-lt"/>
              </a:rPr>
              <a:t>bed.</a:t>
            </a:r>
            <a:endParaRPr lang="en-US" sz="2800" dirty="0">
              <a:latin typeface="+mj-lt"/>
            </a:endParaRPr>
          </a:p>
          <a:p>
            <a:pPr>
              <a:defRPr/>
            </a:pPr>
            <a:endParaRPr lang="en-US" sz="2000" dirty="0">
              <a:latin typeface="+mj-lt"/>
            </a:endParaRPr>
          </a:p>
          <a:p>
            <a:pPr>
              <a:defRPr/>
            </a:pPr>
            <a:r>
              <a:rPr lang="en-US" sz="2800" b="1" dirty="0">
                <a:latin typeface="+mj-lt"/>
              </a:rPr>
              <a:t>Plan of action:</a:t>
            </a:r>
          </a:p>
          <a:p>
            <a:pPr>
              <a:defRPr/>
            </a:pPr>
            <a:r>
              <a:rPr lang="en-US" sz="2800" dirty="0">
                <a:latin typeface="+mj-lt"/>
              </a:rPr>
              <a:t>Short circuit a great percentage of water through the top </a:t>
            </a:r>
          </a:p>
          <a:p>
            <a:pPr>
              <a:defRPr/>
            </a:pPr>
            <a:r>
              <a:rPr lang="en-US" sz="2800" dirty="0">
                <a:latin typeface="+mj-lt"/>
              </a:rPr>
              <a:t>filter inlet by making height of first three inlet pipes </a:t>
            </a:r>
            <a:r>
              <a:rPr lang="en-US" sz="2800" dirty="0" smtClean="0">
                <a:latin typeface="+mj-lt"/>
              </a:rPr>
              <a:t>constant.</a:t>
            </a:r>
            <a:endParaRPr lang="en-US" sz="2800" dirty="0">
              <a:latin typeface="+mj-lt"/>
            </a:endParaRPr>
          </a:p>
        </p:txBody>
      </p:sp>
      <p:pic>
        <p:nvPicPr>
          <p:cNvPr id="6" name="Picture 6" descr="a"/>
          <p:cNvPicPr>
            <a:picLocks noChangeAspect="1" noChangeArrowheads="1"/>
          </p:cNvPicPr>
          <p:nvPr/>
        </p:nvPicPr>
        <p:blipFill>
          <a:blip r:embed="rId2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67600" y="6359680"/>
            <a:ext cx="1676400" cy="498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/>
          </p:cNvSpPr>
          <p:nvPr/>
        </p:nvSpPr>
        <p:spPr bwMode="auto">
          <a:xfrm>
            <a:off x="304800" y="274638"/>
            <a:ext cx="8839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400" b="1">
                <a:solidFill>
                  <a:schemeClr val="tx2"/>
                </a:solidFill>
                <a:latin typeface="Calibri" pitchFamily="34" charset="0"/>
              </a:rPr>
              <a:t>Important Design Constraint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304800" y="1219200"/>
            <a:ext cx="85344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Rectangle 77"/>
          <p:cNvSpPr/>
          <p:nvPr/>
        </p:nvSpPr>
        <p:spPr>
          <a:xfrm>
            <a:off x="228600" y="1382713"/>
            <a:ext cx="1676400" cy="502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79" name="Straight Connector 78"/>
          <p:cNvCxnSpPr/>
          <p:nvPr/>
        </p:nvCxnSpPr>
        <p:spPr>
          <a:xfrm rot="5400000">
            <a:off x="685800" y="3516313"/>
            <a:ext cx="13716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 rot="5400000">
            <a:off x="1143000" y="3668713"/>
            <a:ext cx="10668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 rot="10800000">
            <a:off x="1371600" y="2830513"/>
            <a:ext cx="1143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>
            <a:off x="1676400" y="3135313"/>
            <a:ext cx="5334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Rectangle 82"/>
          <p:cNvSpPr/>
          <p:nvPr/>
        </p:nvSpPr>
        <p:spPr>
          <a:xfrm>
            <a:off x="1905000" y="4202113"/>
            <a:ext cx="990600" cy="22098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84" name="Straight Connector 83"/>
          <p:cNvCxnSpPr/>
          <p:nvPr/>
        </p:nvCxnSpPr>
        <p:spPr>
          <a:xfrm rot="5400000">
            <a:off x="1028700" y="4316413"/>
            <a:ext cx="29718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 rot="5400000" flipH="1" flipV="1">
            <a:off x="876300" y="4468813"/>
            <a:ext cx="2667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 rot="10800000">
            <a:off x="228600" y="4202113"/>
            <a:ext cx="1676400" cy="0"/>
          </a:xfrm>
          <a:prstGeom prst="line">
            <a:avLst/>
          </a:prstGeom>
          <a:ln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 rot="10800000">
            <a:off x="2209800" y="5116513"/>
            <a:ext cx="304800" cy="0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/>
          <p:cNvCxnSpPr/>
          <p:nvPr/>
        </p:nvCxnSpPr>
        <p:spPr>
          <a:xfrm rot="5400000">
            <a:off x="1275557" y="4658519"/>
            <a:ext cx="914400" cy="158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83" name="TextBox 90"/>
          <p:cNvSpPr txBox="1">
            <a:spLocks noChangeArrowheads="1"/>
          </p:cNvSpPr>
          <p:nvPr/>
        </p:nvSpPr>
        <p:spPr bwMode="auto">
          <a:xfrm>
            <a:off x="1371600" y="4430713"/>
            <a:ext cx="3603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L</a:t>
            </a:r>
            <a:r>
              <a:rPr lang="en-US" baseline="-25000"/>
              <a:t>3</a:t>
            </a:r>
            <a:endParaRPr lang="en-US"/>
          </a:p>
        </p:txBody>
      </p:sp>
      <p:sp>
        <p:nvSpPr>
          <p:cNvPr id="92" name="Rectangle 91"/>
          <p:cNvSpPr/>
          <p:nvPr/>
        </p:nvSpPr>
        <p:spPr>
          <a:xfrm>
            <a:off x="2209800" y="4202113"/>
            <a:ext cx="304800" cy="16002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93" name="Straight Connector 92"/>
          <p:cNvCxnSpPr/>
          <p:nvPr/>
        </p:nvCxnSpPr>
        <p:spPr>
          <a:xfrm>
            <a:off x="1905000" y="6411913"/>
            <a:ext cx="9906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 rot="5400000">
            <a:off x="1790700" y="5307013"/>
            <a:ext cx="22098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 rot="5400000">
            <a:off x="800100" y="5307013"/>
            <a:ext cx="22098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 rot="5400000">
            <a:off x="1371600" y="4964113"/>
            <a:ext cx="16764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 rot="5400000">
            <a:off x="1714500" y="5002213"/>
            <a:ext cx="16002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Rectangle 97"/>
          <p:cNvSpPr/>
          <p:nvPr/>
        </p:nvSpPr>
        <p:spPr>
          <a:xfrm>
            <a:off x="228600" y="4202113"/>
            <a:ext cx="1676400" cy="22098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99" name="Straight Connector 98"/>
          <p:cNvCxnSpPr/>
          <p:nvPr/>
        </p:nvCxnSpPr>
        <p:spPr>
          <a:xfrm rot="5400000">
            <a:off x="-876300" y="5307013"/>
            <a:ext cx="22098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>
            <a:off x="228600" y="6411913"/>
            <a:ext cx="16764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 rot="5400000">
            <a:off x="800100" y="5307013"/>
            <a:ext cx="22098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Rectangle 101"/>
          <p:cNvSpPr/>
          <p:nvPr/>
        </p:nvSpPr>
        <p:spPr>
          <a:xfrm>
            <a:off x="3505200" y="2362200"/>
            <a:ext cx="1676400" cy="40386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03" name="Straight Connector 102"/>
          <p:cNvCxnSpPr/>
          <p:nvPr/>
        </p:nvCxnSpPr>
        <p:spPr>
          <a:xfrm rot="5400000">
            <a:off x="3962400" y="3505200"/>
            <a:ext cx="13716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 rot="5400000">
            <a:off x="4419600" y="3657600"/>
            <a:ext cx="10668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 rot="10800000">
            <a:off x="4648200" y="2819400"/>
            <a:ext cx="1143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/>
          <p:nvPr/>
        </p:nvCxnSpPr>
        <p:spPr>
          <a:xfrm>
            <a:off x="4953000" y="3124200"/>
            <a:ext cx="5334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Rectangle 106"/>
          <p:cNvSpPr/>
          <p:nvPr/>
        </p:nvSpPr>
        <p:spPr>
          <a:xfrm>
            <a:off x="5181600" y="4191000"/>
            <a:ext cx="990600" cy="22098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08" name="Straight Connector 107"/>
          <p:cNvCxnSpPr/>
          <p:nvPr/>
        </p:nvCxnSpPr>
        <p:spPr>
          <a:xfrm rot="5400000">
            <a:off x="4305300" y="4305300"/>
            <a:ext cx="29718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 rot="5400000" flipH="1" flipV="1">
            <a:off x="4152900" y="4457700"/>
            <a:ext cx="2667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 rot="10800000">
            <a:off x="3505200" y="4191000"/>
            <a:ext cx="1676400" cy="0"/>
          </a:xfrm>
          <a:prstGeom prst="line">
            <a:avLst/>
          </a:prstGeom>
          <a:ln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 rot="10800000">
            <a:off x="5486400" y="5105400"/>
            <a:ext cx="304800" cy="0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Arrow Connector 113"/>
          <p:cNvCxnSpPr/>
          <p:nvPr/>
        </p:nvCxnSpPr>
        <p:spPr>
          <a:xfrm rot="5400000">
            <a:off x="4552157" y="4647406"/>
            <a:ext cx="914400" cy="158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>
            <a:off x="5181600" y="6400800"/>
            <a:ext cx="9906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/>
          <p:nvPr/>
        </p:nvCxnSpPr>
        <p:spPr>
          <a:xfrm rot="5400000">
            <a:off x="5067300" y="5295900"/>
            <a:ext cx="22098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/>
          <p:nvPr/>
        </p:nvCxnSpPr>
        <p:spPr>
          <a:xfrm rot="5400000">
            <a:off x="4076700" y="5295900"/>
            <a:ext cx="22098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/>
          <p:nvPr/>
        </p:nvCxnSpPr>
        <p:spPr>
          <a:xfrm rot="5400000">
            <a:off x="4648200" y="4953000"/>
            <a:ext cx="16764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 rot="5400000">
            <a:off x="4991100" y="4991100"/>
            <a:ext cx="16002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Rectangle 119"/>
          <p:cNvSpPr/>
          <p:nvPr/>
        </p:nvSpPr>
        <p:spPr>
          <a:xfrm>
            <a:off x="3505200" y="1371600"/>
            <a:ext cx="1676400" cy="990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21" name="Straight Connector 120"/>
          <p:cNvCxnSpPr/>
          <p:nvPr/>
        </p:nvCxnSpPr>
        <p:spPr>
          <a:xfrm rot="5400000">
            <a:off x="990600" y="3886200"/>
            <a:ext cx="50292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>
            <a:off x="3505200" y="6400800"/>
            <a:ext cx="16764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>
          <a:xfrm rot="5400000">
            <a:off x="3543300" y="4762500"/>
            <a:ext cx="32766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Rectangle 123"/>
          <p:cNvSpPr/>
          <p:nvPr/>
        </p:nvSpPr>
        <p:spPr>
          <a:xfrm>
            <a:off x="5486400" y="4191000"/>
            <a:ext cx="304800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25" name="Straight Connector 124"/>
          <p:cNvCxnSpPr/>
          <p:nvPr/>
        </p:nvCxnSpPr>
        <p:spPr>
          <a:xfrm rot="5400000">
            <a:off x="4686300" y="4991100"/>
            <a:ext cx="16002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/>
          <p:cNvCxnSpPr/>
          <p:nvPr/>
        </p:nvCxnSpPr>
        <p:spPr>
          <a:xfrm rot="5400000">
            <a:off x="4991100" y="4991100"/>
            <a:ext cx="16002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>
            <a:off x="3505200" y="1371600"/>
            <a:ext cx="16764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Rectangle 127"/>
          <p:cNvSpPr/>
          <p:nvPr/>
        </p:nvSpPr>
        <p:spPr>
          <a:xfrm>
            <a:off x="4648200" y="2819400"/>
            <a:ext cx="304800" cy="45720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9" name="Rectangle 128"/>
          <p:cNvSpPr/>
          <p:nvPr/>
        </p:nvSpPr>
        <p:spPr>
          <a:xfrm>
            <a:off x="4953000" y="2819400"/>
            <a:ext cx="228600" cy="30480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30" name="Straight Connector 129"/>
          <p:cNvCxnSpPr/>
          <p:nvPr/>
        </p:nvCxnSpPr>
        <p:spPr>
          <a:xfrm rot="5400000">
            <a:off x="3962400" y="3505200"/>
            <a:ext cx="13716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/>
          <p:nvPr/>
        </p:nvCxnSpPr>
        <p:spPr>
          <a:xfrm>
            <a:off x="4648200" y="2819400"/>
            <a:ext cx="1143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/>
          <p:nvPr/>
        </p:nvCxnSpPr>
        <p:spPr>
          <a:xfrm rot="5400000">
            <a:off x="4419600" y="3657600"/>
            <a:ext cx="10668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>
            <a:off x="4953000" y="3124200"/>
            <a:ext cx="5334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 rot="5400000">
            <a:off x="4457700" y="2095500"/>
            <a:ext cx="14478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 rot="10800000">
            <a:off x="3525838" y="4191000"/>
            <a:ext cx="1676400" cy="0"/>
          </a:xfrm>
          <a:prstGeom prst="line">
            <a:avLst/>
          </a:prstGeom>
          <a:ln w="9525">
            <a:solidFill>
              <a:schemeClr val="tx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Arrow Connector 135"/>
          <p:cNvCxnSpPr/>
          <p:nvPr/>
        </p:nvCxnSpPr>
        <p:spPr>
          <a:xfrm rot="5400000">
            <a:off x="3982244" y="2820194"/>
            <a:ext cx="914400" cy="1588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Arrow Connector 136"/>
          <p:cNvCxnSpPr/>
          <p:nvPr/>
        </p:nvCxnSpPr>
        <p:spPr>
          <a:xfrm rot="5400000">
            <a:off x="3983832" y="3733006"/>
            <a:ext cx="914400" cy="1587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28" name="TextBox 137"/>
          <p:cNvSpPr txBox="1">
            <a:spLocks noChangeArrowheads="1"/>
          </p:cNvSpPr>
          <p:nvPr/>
        </p:nvSpPr>
        <p:spPr bwMode="auto">
          <a:xfrm>
            <a:off x="4078288" y="2590800"/>
            <a:ext cx="385762" cy="36988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h</a:t>
            </a:r>
            <a:r>
              <a:rPr lang="en-US" baseline="-25000"/>
              <a:t>1</a:t>
            </a:r>
            <a:endParaRPr lang="en-US"/>
          </a:p>
        </p:txBody>
      </p:sp>
      <p:sp>
        <p:nvSpPr>
          <p:cNvPr id="7229" name="TextBox 138"/>
          <p:cNvSpPr txBox="1">
            <a:spLocks noChangeArrowheads="1"/>
          </p:cNvSpPr>
          <p:nvPr/>
        </p:nvSpPr>
        <p:spPr bwMode="auto">
          <a:xfrm>
            <a:off x="4059238" y="3505200"/>
            <a:ext cx="384175" cy="36988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h</a:t>
            </a:r>
            <a:r>
              <a:rPr lang="en-US" baseline="-25000"/>
              <a:t>2</a:t>
            </a:r>
            <a:endParaRPr lang="en-US"/>
          </a:p>
        </p:txBody>
      </p:sp>
      <p:cxnSp>
        <p:nvCxnSpPr>
          <p:cNvPr id="140" name="Straight Arrow Connector 139"/>
          <p:cNvCxnSpPr/>
          <p:nvPr/>
        </p:nvCxnSpPr>
        <p:spPr>
          <a:xfrm rot="5400000">
            <a:off x="4572794" y="4647406"/>
            <a:ext cx="914400" cy="1588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31" name="TextBox 140"/>
          <p:cNvSpPr txBox="1">
            <a:spLocks noChangeArrowheads="1"/>
          </p:cNvSpPr>
          <p:nvPr/>
        </p:nvSpPr>
        <p:spPr bwMode="auto">
          <a:xfrm>
            <a:off x="4668838" y="4419600"/>
            <a:ext cx="384175" cy="36988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h</a:t>
            </a:r>
            <a:r>
              <a:rPr lang="en-US" baseline="-25000"/>
              <a:t>3</a:t>
            </a:r>
            <a:endParaRPr lang="en-US"/>
          </a:p>
        </p:txBody>
      </p:sp>
      <p:cxnSp>
        <p:nvCxnSpPr>
          <p:cNvPr id="142" name="Straight Connector 141"/>
          <p:cNvCxnSpPr/>
          <p:nvPr/>
        </p:nvCxnSpPr>
        <p:spPr>
          <a:xfrm rot="5400000">
            <a:off x="-2286000" y="3897313"/>
            <a:ext cx="50292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/>
          <p:cNvCxnSpPr/>
          <p:nvPr/>
        </p:nvCxnSpPr>
        <p:spPr>
          <a:xfrm>
            <a:off x="228600" y="1382713"/>
            <a:ext cx="16764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Connector 143"/>
          <p:cNvCxnSpPr/>
          <p:nvPr/>
        </p:nvCxnSpPr>
        <p:spPr>
          <a:xfrm rot="5400000">
            <a:off x="1181100" y="2106613"/>
            <a:ext cx="14478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Connector 144"/>
          <p:cNvCxnSpPr/>
          <p:nvPr/>
        </p:nvCxnSpPr>
        <p:spPr>
          <a:xfrm rot="5400000">
            <a:off x="266700" y="4773613"/>
            <a:ext cx="32766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36" name="TextBox 145"/>
          <p:cNvSpPr txBox="1">
            <a:spLocks noChangeArrowheads="1"/>
          </p:cNvSpPr>
          <p:nvPr/>
        </p:nvSpPr>
        <p:spPr bwMode="auto">
          <a:xfrm>
            <a:off x="3962400" y="6488113"/>
            <a:ext cx="17462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During Filtration</a:t>
            </a:r>
          </a:p>
        </p:txBody>
      </p:sp>
      <p:sp>
        <p:nvSpPr>
          <p:cNvPr id="7237" name="TextBox 146"/>
          <p:cNvSpPr txBox="1">
            <a:spLocks noChangeArrowheads="1"/>
          </p:cNvSpPr>
          <p:nvPr/>
        </p:nvSpPr>
        <p:spPr bwMode="auto">
          <a:xfrm>
            <a:off x="685800" y="6488113"/>
            <a:ext cx="17954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End of Backwash</a:t>
            </a:r>
          </a:p>
        </p:txBody>
      </p:sp>
      <p:sp>
        <p:nvSpPr>
          <p:cNvPr id="7238" name="TextBox 147"/>
          <p:cNvSpPr txBox="1">
            <a:spLocks noChangeArrowheads="1"/>
          </p:cNvSpPr>
          <p:nvPr/>
        </p:nvSpPr>
        <p:spPr bwMode="auto">
          <a:xfrm>
            <a:off x="2590800" y="3810000"/>
            <a:ext cx="6080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weir</a:t>
            </a:r>
          </a:p>
        </p:txBody>
      </p:sp>
      <p:sp>
        <p:nvSpPr>
          <p:cNvPr id="7239" name="TextBox 148"/>
          <p:cNvSpPr txBox="1">
            <a:spLocks noChangeArrowheads="1"/>
          </p:cNvSpPr>
          <p:nvPr/>
        </p:nvSpPr>
        <p:spPr bwMode="auto">
          <a:xfrm>
            <a:off x="5943600" y="3810000"/>
            <a:ext cx="6080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weir</a:t>
            </a:r>
          </a:p>
        </p:txBody>
      </p:sp>
      <p:sp>
        <p:nvSpPr>
          <p:cNvPr id="7240" name="TextBox 149"/>
          <p:cNvSpPr txBox="1">
            <a:spLocks noChangeArrowheads="1"/>
          </p:cNvSpPr>
          <p:nvPr/>
        </p:nvSpPr>
        <p:spPr bwMode="auto">
          <a:xfrm>
            <a:off x="6629400" y="1447800"/>
            <a:ext cx="3048000" cy="298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/>
              <a:t>Assuming  Air</a:t>
            </a:r>
          </a:p>
          <a:p>
            <a:r>
              <a:rPr lang="en-US" sz="2000"/>
              <a:t>Incompressibility:</a:t>
            </a:r>
          </a:p>
          <a:p>
            <a:endParaRPr lang="en-US" sz="2000"/>
          </a:p>
          <a:p>
            <a:r>
              <a:rPr lang="en-US" sz="2000"/>
              <a:t>        h</a:t>
            </a:r>
            <a:r>
              <a:rPr lang="en-US" sz="2000" baseline="-25000"/>
              <a:t>2</a:t>
            </a:r>
            <a:r>
              <a:rPr lang="en-US" sz="2000" baseline="30000"/>
              <a:t> </a:t>
            </a:r>
            <a:r>
              <a:rPr lang="en-US" sz="2000"/>
              <a:t> =  h</a:t>
            </a:r>
            <a:r>
              <a:rPr lang="en-US" sz="2000" baseline="-25000"/>
              <a:t>3</a:t>
            </a:r>
            <a:endParaRPr lang="en-US" sz="2000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</p:txBody>
      </p:sp>
      <p:sp>
        <p:nvSpPr>
          <p:cNvPr id="7241" name="TextBox 204"/>
          <p:cNvSpPr txBox="1">
            <a:spLocks noChangeArrowheads="1"/>
          </p:cNvSpPr>
          <p:nvPr/>
        </p:nvSpPr>
        <p:spPr bwMode="auto">
          <a:xfrm>
            <a:off x="6629400" y="2971800"/>
            <a:ext cx="3048000" cy="301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/>
              <a:t>Assuming Constant </a:t>
            </a:r>
          </a:p>
          <a:p>
            <a:r>
              <a:rPr lang="en-US" sz="2000"/>
              <a:t>Air Pressure:</a:t>
            </a:r>
          </a:p>
          <a:p>
            <a:endParaRPr lang="en-US" sz="2000"/>
          </a:p>
          <a:p>
            <a:r>
              <a:rPr lang="en-US" sz="2000"/>
              <a:t>        h</a:t>
            </a:r>
            <a:r>
              <a:rPr lang="en-US" sz="2000" baseline="-25000"/>
              <a:t>1</a:t>
            </a:r>
            <a:r>
              <a:rPr lang="en-US" sz="2000" baseline="30000"/>
              <a:t> </a:t>
            </a:r>
            <a:r>
              <a:rPr lang="en-US" sz="2000"/>
              <a:t> =  h</a:t>
            </a:r>
            <a:r>
              <a:rPr lang="en-US" sz="2000" baseline="-25000"/>
              <a:t>3</a:t>
            </a:r>
            <a:endParaRPr lang="en-US" sz="2000"/>
          </a:p>
          <a:p>
            <a:endParaRPr lang="en-US" sz="2000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</p:txBody>
      </p:sp>
      <p:sp>
        <p:nvSpPr>
          <p:cNvPr id="7242" name="TextBox 205"/>
          <p:cNvSpPr txBox="1">
            <a:spLocks noChangeArrowheads="1"/>
          </p:cNvSpPr>
          <p:nvPr/>
        </p:nvSpPr>
        <p:spPr bwMode="auto">
          <a:xfrm>
            <a:off x="6629400" y="4495800"/>
            <a:ext cx="304800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/>
              <a:t>Therefore:</a:t>
            </a:r>
          </a:p>
          <a:p>
            <a:endParaRPr lang="en-US" sz="2000"/>
          </a:p>
          <a:p>
            <a:r>
              <a:rPr lang="en-US" sz="2000"/>
              <a:t>       </a:t>
            </a:r>
            <a:r>
              <a:rPr lang="en-US" sz="2000" b="1"/>
              <a:t>h</a:t>
            </a:r>
            <a:r>
              <a:rPr lang="en-US" sz="2000" b="1" baseline="-25000"/>
              <a:t>1</a:t>
            </a:r>
            <a:r>
              <a:rPr lang="en-US" sz="2000" b="1" baseline="30000"/>
              <a:t> </a:t>
            </a:r>
            <a:r>
              <a:rPr lang="en-US" sz="2000" b="1"/>
              <a:t> =  h</a:t>
            </a:r>
            <a:r>
              <a:rPr lang="en-US" sz="2000" b="1" baseline="-25000"/>
              <a:t>2</a:t>
            </a:r>
            <a:endParaRPr lang="en-US" sz="2000" b="1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</p:txBody>
      </p:sp>
      <p:pic>
        <p:nvPicPr>
          <p:cNvPr id="75" name="Picture 74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62276" y="6477000"/>
            <a:ext cx="1281723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6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6172200" y="6477000"/>
            <a:ext cx="1354668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8229600" cy="4724400"/>
          </a:xfrm>
        </p:spPr>
        <p:txBody>
          <a:bodyPr/>
          <a:lstStyle/>
          <a:p>
            <a:r>
              <a:rPr lang="en-US" sz="2800" dirty="0" smtClean="0"/>
              <a:t>Current plans</a:t>
            </a:r>
          </a:p>
          <a:p>
            <a:pPr lvl="1"/>
            <a:r>
              <a:rPr lang="en-US" sz="2400" dirty="0" smtClean="0"/>
              <a:t>One full-size SRSF unit at Tamara WTP</a:t>
            </a:r>
          </a:p>
          <a:p>
            <a:pPr lvl="1"/>
            <a:r>
              <a:rPr lang="en-US" sz="2400" dirty="0" smtClean="0"/>
              <a:t>Start around </a:t>
            </a:r>
            <a:r>
              <a:rPr lang="en-US" sz="2400" dirty="0" smtClean="0"/>
              <a:t>June</a:t>
            </a:r>
            <a:endParaRPr lang="en-US" sz="2400" dirty="0" smtClean="0"/>
          </a:p>
          <a:p>
            <a:r>
              <a:rPr lang="en-US" sz="2800" dirty="0" smtClean="0"/>
              <a:t>Sand media sourcing</a:t>
            </a:r>
          </a:p>
          <a:p>
            <a:pPr lvl="1"/>
            <a:r>
              <a:rPr lang="en-US" sz="2400" dirty="0" smtClean="0"/>
              <a:t>Results of </a:t>
            </a:r>
            <a:r>
              <a:rPr lang="en-US" sz="2400" dirty="0" smtClean="0"/>
              <a:t>sand grain size analysis</a:t>
            </a:r>
            <a:endParaRPr lang="en-US" sz="2400" dirty="0" smtClean="0"/>
          </a:p>
        </p:txBody>
      </p:sp>
      <p:sp>
        <p:nvSpPr>
          <p:cNvPr id="53251" name="Title 1"/>
          <p:cNvSpPr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400" b="1">
                <a:solidFill>
                  <a:schemeClr val="tx2"/>
                </a:solidFill>
                <a:latin typeface="Calibri" pitchFamily="34" charset="0"/>
              </a:rPr>
              <a:t>Summer Implementation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304800" y="1295400"/>
            <a:ext cx="85344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Chart 6"/>
          <p:cNvGraphicFramePr/>
          <p:nvPr/>
        </p:nvGraphicFramePr>
        <p:xfrm>
          <a:off x="1524000" y="3657600"/>
          <a:ext cx="5638800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304800" y="1295400"/>
            <a:ext cx="85344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034" name="Title 1"/>
          <p:cNvSpPr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400" b="1">
                <a:solidFill>
                  <a:schemeClr val="tx2"/>
                </a:solidFill>
                <a:latin typeface="Calibri" pitchFamily="34" charset="0"/>
              </a:rPr>
              <a:t>Questions?</a:t>
            </a:r>
          </a:p>
        </p:txBody>
      </p:sp>
      <p:pic>
        <p:nvPicPr>
          <p:cNvPr id="44035" name="Picture 8" descr="brain_full.gif (16809 bytes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1524000"/>
            <a:ext cx="367347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 descr="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b="1" smtClean="0">
                <a:solidFill>
                  <a:schemeClr val="tx2"/>
                </a:solidFill>
              </a:rPr>
              <a:t>The Stacked Filtration Concept</a:t>
            </a:r>
          </a:p>
        </p:txBody>
      </p:sp>
      <p:cxnSp>
        <p:nvCxnSpPr>
          <p:cNvPr id="1029" name="Straight Connector 3"/>
          <p:cNvCxnSpPr>
            <a:cxnSpLocks noChangeShapeType="1"/>
          </p:cNvCxnSpPr>
          <p:nvPr/>
        </p:nvCxnSpPr>
        <p:spPr bwMode="auto">
          <a:xfrm>
            <a:off x="381000" y="1219200"/>
            <a:ext cx="8534400" cy="0"/>
          </a:xfrm>
          <a:prstGeom prst="line">
            <a:avLst/>
          </a:prstGeom>
          <a:noFill/>
          <a:ln w="28575" algn="ctr">
            <a:solidFill>
              <a:srgbClr val="4A7EBB"/>
            </a:solidFill>
            <a:round/>
            <a:headEnd/>
            <a:tailEnd/>
          </a:ln>
        </p:spPr>
      </p:cxnSp>
      <p:pic>
        <p:nvPicPr>
          <p:cNvPr id="103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28800" y="2057400"/>
            <a:ext cx="5429250" cy="439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228600" y="4438650"/>
          <a:ext cx="1752600" cy="895350"/>
        </p:xfrm>
        <a:graphic>
          <a:graphicData uri="http://schemas.openxmlformats.org/presentationml/2006/ole">
            <p:oleObj spid="_x0000_s1026" name="Equation" r:id="rId5" imgW="571320" imgH="291960" progId="Equation.3">
              <p:embed/>
            </p:oleObj>
          </a:graphicData>
        </a:graphic>
      </p:graphicFrame>
      <p:sp>
        <p:nvSpPr>
          <p:cNvPr id="1031" name="Text Box 6"/>
          <p:cNvSpPr txBox="1">
            <a:spLocks noChangeArrowheads="1"/>
          </p:cNvSpPr>
          <p:nvPr/>
        </p:nvSpPr>
        <p:spPr bwMode="auto">
          <a:xfrm>
            <a:off x="2209800" y="1371600"/>
            <a:ext cx="4800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>
                <a:latin typeface="Calibri" pitchFamily="34" charset="0"/>
              </a:rPr>
              <a:t>With the same flow rate ...</a:t>
            </a:r>
          </a:p>
        </p:txBody>
      </p:sp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6927850" y="4467225"/>
          <a:ext cx="2063750" cy="1323975"/>
        </p:xfrm>
        <a:graphic>
          <a:graphicData uri="http://schemas.openxmlformats.org/presentationml/2006/ole">
            <p:oleObj spid="_x0000_s1027" name="Equation" r:id="rId6" imgW="672840" imgH="431640" progId="Equation.3">
              <p:embed/>
            </p:oleObj>
          </a:graphicData>
        </a:graphic>
      </p:graphicFrame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457200" y="3444875"/>
            <a:ext cx="13716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dirty="0">
                <a:latin typeface="Calibri" pitchFamily="34" charset="0"/>
              </a:rPr>
              <a:t>Filter in </a:t>
            </a:r>
            <a:r>
              <a:rPr lang="en-US" sz="2400" b="1" i="1" dirty="0" smtClean="0">
                <a:latin typeface="Calibri" pitchFamily="34" charset="0"/>
              </a:rPr>
              <a:t>parallel.</a:t>
            </a:r>
            <a:endParaRPr lang="en-US" sz="2400" b="1" i="1" dirty="0">
              <a:latin typeface="Calibri" pitchFamily="34" charset="0"/>
            </a:endParaRPr>
          </a:p>
        </p:txBody>
      </p:sp>
      <p:sp>
        <p:nvSpPr>
          <p:cNvPr id="1033" name="Text Box 9"/>
          <p:cNvSpPr txBox="1">
            <a:spLocks noChangeArrowheads="1"/>
          </p:cNvSpPr>
          <p:nvPr/>
        </p:nvSpPr>
        <p:spPr bwMode="auto">
          <a:xfrm>
            <a:off x="7315200" y="3444875"/>
            <a:ext cx="16002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dirty="0">
                <a:latin typeface="Calibri" pitchFamily="34" charset="0"/>
              </a:rPr>
              <a:t>Backwash in </a:t>
            </a:r>
            <a:r>
              <a:rPr lang="en-US" sz="2400" b="1" i="1" dirty="0" smtClean="0">
                <a:latin typeface="Calibri" pitchFamily="34" charset="0"/>
              </a:rPr>
              <a:t>series.</a:t>
            </a:r>
            <a:endParaRPr lang="en-US" sz="2400" b="1" i="1" dirty="0">
              <a:latin typeface="Calibri" pitchFamily="34" charset="0"/>
            </a:endParaRPr>
          </a:p>
        </p:txBody>
      </p:sp>
      <p:pic>
        <p:nvPicPr>
          <p:cNvPr id="10" name="Picture 6" descr="a"/>
          <p:cNvPicPr>
            <a:picLocks noChangeAspect="1" noChangeArrowheads="1"/>
          </p:cNvPicPr>
          <p:nvPr/>
        </p:nvPicPr>
        <p:blipFill>
          <a:blip r:embed="rId7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5" descr="b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Box 34"/>
          <p:cNvSpPr txBox="1">
            <a:spLocks noChangeArrowheads="1"/>
          </p:cNvSpPr>
          <p:nvPr/>
        </p:nvSpPr>
        <p:spPr bwMode="auto">
          <a:xfrm>
            <a:off x="381000" y="1447800"/>
            <a:ext cx="3886200" cy="4216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000" dirty="0">
                <a:latin typeface="+mn-lt"/>
              </a:rPr>
              <a:t>Making a </a:t>
            </a:r>
            <a:r>
              <a:rPr lang="en-US" sz="2000" b="1" i="1" dirty="0">
                <a:latin typeface="+mn-lt"/>
              </a:rPr>
              <a:t>new kind of </a:t>
            </a:r>
            <a:r>
              <a:rPr lang="en-US" sz="2000" b="1" i="1" dirty="0" smtClean="0">
                <a:latin typeface="+mn-lt"/>
              </a:rPr>
              <a:t>filter:</a:t>
            </a:r>
            <a:endParaRPr lang="en-US" sz="2000" b="1" i="1" dirty="0">
              <a:latin typeface="+mn-lt"/>
            </a:endParaRP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2000" dirty="0">
                <a:latin typeface="+mn-lt"/>
              </a:rPr>
              <a:t>Save water during backwashing.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2000" dirty="0">
                <a:latin typeface="+mn-lt"/>
              </a:rPr>
              <a:t>Reduce cost of infrastructure.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2000" dirty="0">
                <a:latin typeface="+mn-lt"/>
              </a:rPr>
              <a:t>Eliminate requirement for pumps.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2000" dirty="0">
                <a:latin typeface="+mn-lt"/>
              </a:rPr>
              <a:t>Make filtration accessible in more places around the world.</a:t>
            </a:r>
          </a:p>
          <a:p>
            <a:pPr marL="344488" indent="-344488"/>
            <a:endParaRPr lang="en-US" sz="2000" dirty="0">
              <a:latin typeface="+mn-lt"/>
            </a:endParaRPr>
          </a:p>
          <a:p>
            <a:pPr marL="344488" indent="-344488"/>
            <a:r>
              <a:rPr lang="en-US" sz="2000" b="1" i="1" dirty="0">
                <a:latin typeface="+mn-lt"/>
              </a:rPr>
              <a:t>Flow conditions:</a:t>
            </a:r>
          </a:p>
          <a:p>
            <a:pPr marL="344488" indent="-344488"/>
            <a:r>
              <a:rPr lang="en-US" sz="2000" dirty="0">
                <a:latin typeface="+mn-lt"/>
              </a:rPr>
              <a:t>	</a:t>
            </a:r>
            <a:r>
              <a:rPr lang="en-US" sz="2000" dirty="0" err="1">
                <a:latin typeface="+mn-lt"/>
              </a:rPr>
              <a:t>Q</a:t>
            </a:r>
            <a:r>
              <a:rPr lang="en-US" sz="2000" baseline="-25000" dirty="0" err="1">
                <a:latin typeface="+mn-lt"/>
              </a:rPr>
              <a:t>Total</a:t>
            </a:r>
            <a:r>
              <a:rPr lang="en-US" sz="2000" dirty="0">
                <a:latin typeface="+mn-lt"/>
              </a:rPr>
              <a:t> = 4.86 L/min</a:t>
            </a:r>
          </a:p>
          <a:p>
            <a:pPr marL="344488" indent="-344488"/>
            <a:r>
              <a:rPr lang="en-US" sz="2000" dirty="0">
                <a:latin typeface="+mn-lt"/>
              </a:rPr>
              <a:t>	</a:t>
            </a:r>
            <a:r>
              <a:rPr lang="en-US" sz="2000" dirty="0" err="1">
                <a:latin typeface="+mn-lt"/>
              </a:rPr>
              <a:t>V</a:t>
            </a:r>
            <a:r>
              <a:rPr lang="en-US" sz="2000" baseline="-25000" dirty="0" err="1">
                <a:latin typeface="+mn-lt"/>
              </a:rPr>
              <a:t>Filtration</a:t>
            </a:r>
            <a:r>
              <a:rPr lang="en-US" sz="2000" dirty="0">
                <a:latin typeface="+mn-lt"/>
              </a:rPr>
              <a:t> = 1.67 mm/s</a:t>
            </a:r>
          </a:p>
          <a:p>
            <a:pPr marL="344488" indent="-344488"/>
            <a:r>
              <a:rPr lang="en-US" sz="2000" dirty="0">
                <a:latin typeface="+mn-lt"/>
              </a:rPr>
              <a:t>	</a:t>
            </a:r>
            <a:r>
              <a:rPr lang="en-US" sz="2000" dirty="0" err="1">
                <a:latin typeface="+mn-lt"/>
              </a:rPr>
              <a:t>V</a:t>
            </a:r>
            <a:r>
              <a:rPr lang="en-US" sz="2000" baseline="-25000" dirty="0" err="1">
                <a:latin typeface="+mn-lt"/>
              </a:rPr>
              <a:t>Backwash</a:t>
            </a:r>
            <a:r>
              <a:rPr lang="en-US" sz="2000" dirty="0">
                <a:latin typeface="+mn-lt"/>
              </a:rPr>
              <a:t> = 10 </a:t>
            </a:r>
            <a:r>
              <a:rPr lang="en-US" sz="2000" dirty="0" smtClean="0">
                <a:latin typeface="+mn-lt"/>
              </a:rPr>
              <a:t>mm/s</a:t>
            </a:r>
            <a:endParaRPr lang="en-US" sz="2000" dirty="0">
              <a:latin typeface="+mn-lt"/>
            </a:endParaRPr>
          </a:p>
        </p:txBody>
      </p:sp>
      <p:sp>
        <p:nvSpPr>
          <p:cNvPr id="21506" name="Title 1"/>
          <p:cNvSpPr>
            <a:spLocks/>
          </p:cNvSpPr>
          <p:nvPr/>
        </p:nvSpPr>
        <p:spPr bwMode="auto">
          <a:xfrm>
            <a:off x="457200" y="152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400" b="1">
                <a:solidFill>
                  <a:schemeClr val="tx2"/>
                </a:solidFill>
                <a:latin typeface="Calibri" pitchFamily="34" charset="0"/>
              </a:rPr>
              <a:t>Experimental Apparatus</a:t>
            </a:r>
          </a:p>
        </p:txBody>
      </p:sp>
      <p:cxnSp>
        <p:nvCxnSpPr>
          <p:cNvPr id="21507" name="Straight Connector 3"/>
          <p:cNvCxnSpPr>
            <a:cxnSpLocks noChangeShapeType="1"/>
          </p:cNvCxnSpPr>
          <p:nvPr/>
        </p:nvCxnSpPr>
        <p:spPr bwMode="auto">
          <a:xfrm>
            <a:off x="304800" y="1219200"/>
            <a:ext cx="8534400" cy="0"/>
          </a:xfrm>
          <a:prstGeom prst="line">
            <a:avLst/>
          </a:prstGeom>
          <a:noFill/>
          <a:ln w="28575" algn="ctr">
            <a:solidFill>
              <a:srgbClr val="4A7EBB"/>
            </a:solidFill>
            <a:round/>
            <a:headEnd/>
            <a:tailEnd/>
          </a:ln>
        </p:spPr>
      </p:cxnSp>
      <p:pic>
        <p:nvPicPr>
          <p:cNvPr id="21508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1295400"/>
            <a:ext cx="5272088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 descr="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a"/>
          <p:cNvPicPr>
            <a:picLocks noChangeAspect="1" noChangeArrowheads="1"/>
          </p:cNvPicPr>
          <p:nvPr/>
        </p:nvPicPr>
        <p:blipFill>
          <a:blip r:embed="rId5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400" b="1">
                <a:solidFill>
                  <a:schemeClr val="tx2"/>
                </a:solidFill>
                <a:latin typeface="Calibri" pitchFamily="34" charset="0"/>
              </a:rPr>
              <a:t>Experimental Apparatus</a:t>
            </a:r>
          </a:p>
        </p:txBody>
      </p:sp>
      <p:cxnSp>
        <p:nvCxnSpPr>
          <p:cNvPr id="23555" name="Straight Connector 3"/>
          <p:cNvCxnSpPr>
            <a:cxnSpLocks noChangeShapeType="1"/>
          </p:cNvCxnSpPr>
          <p:nvPr/>
        </p:nvCxnSpPr>
        <p:spPr bwMode="auto">
          <a:xfrm>
            <a:off x="304800" y="1219200"/>
            <a:ext cx="8534400" cy="0"/>
          </a:xfrm>
          <a:prstGeom prst="line">
            <a:avLst/>
          </a:prstGeom>
          <a:noFill/>
          <a:ln w="28575" algn="ctr">
            <a:solidFill>
              <a:srgbClr val="4A7EBB"/>
            </a:solidFill>
            <a:round/>
            <a:headEnd/>
            <a:tailEnd/>
          </a:ln>
        </p:spPr>
      </p:cxnSp>
      <p:pic>
        <p:nvPicPr>
          <p:cNvPr id="7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Picture 15" descr="https://confluence.cornell.edu/download/attachments/119741923/Model.png"/>
          <p:cNvPicPr>
            <a:picLocks noChangeAspect="1" noChangeArrowheads="1"/>
          </p:cNvPicPr>
          <p:nvPr/>
        </p:nvPicPr>
        <p:blipFill>
          <a:blip r:embed="rId4" cstate="print"/>
          <a:srcRect l="10400" r="11964"/>
          <a:stretch>
            <a:fillRect/>
          </a:stretch>
        </p:blipFill>
        <p:spPr bwMode="auto">
          <a:xfrm>
            <a:off x="990600" y="1371600"/>
            <a:ext cx="2895600" cy="498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1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6200000">
            <a:off x="3497266" y="2751134"/>
            <a:ext cx="5562601" cy="2651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5" descr="b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05933" y="6400800"/>
            <a:ext cx="153806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b="1" smtClean="0">
                <a:solidFill>
                  <a:schemeClr val="tx2"/>
                </a:solidFill>
              </a:rPr>
              <a:t>Backwash Time Study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4294967295"/>
          </p:nvPr>
        </p:nvSpPr>
        <p:spPr>
          <a:xfrm>
            <a:off x="457200" y="1447800"/>
            <a:ext cx="7620000" cy="4678363"/>
          </a:xfrm>
        </p:spPr>
        <p:txBody>
          <a:bodyPr rtlCol="0">
            <a:normAutofit fontScale="8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/>
              <a:t>Objectives: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 smtClean="0"/>
              <a:t>Observe the removal of contaminants from the filter bed during </a:t>
            </a:r>
            <a:r>
              <a:rPr lang="en-US" sz="2800" dirty="0" smtClean="0"/>
              <a:t>backwashing.</a:t>
            </a:r>
            <a:endParaRPr lang="en-US" sz="2800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 smtClean="0"/>
              <a:t>Determine </a:t>
            </a:r>
            <a:r>
              <a:rPr lang="en-US" sz="2800" dirty="0" smtClean="0"/>
              <a:t>an efficient backwash time that will clean the filter bed and  minimize </a:t>
            </a:r>
            <a:r>
              <a:rPr lang="en-US" sz="2800" dirty="0" smtClean="0"/>
              <a:t>wasted water.</a:t>
            </a:r>
            <a:endParaRPr lang="en-US" sz="2800" b="1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/>
              <a:t>Procedures</a:t>
            </a:r>
            <a:r>
              <a:rPr lang="en-US" sz="2800" b="1" dirty="0" smtClean="0"/>
              <a:t>:</a:t>
            </a:r>
            <a:endParaRPr lang="en-US" sz="2800" b="1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 smtClean="0"/>
              <a:t>Place a sampling port to connect a </a:t>
            </a:r>
            <a:r>
              <a:rPr lang="en-US" sz="2800" dirty="0" smtClean="0"/>
              <a:t>pumped line to </a:t>
            </a:r>
            <a:r>
              <a:rPr lang="en-US" sz="2800" dirty="0" smtClean="0"/>
              <a:t>a </a:t>
            </a:r>
            <a:r>
              <a:rPr lang="en-US" sz="2800" dirty="0" smtClean="0"/>
              <a:t>turbidimeter</a:t>
            </a:r>
            <a:r>
              <a:rPr lang="en-US" sz="2800" dirty="0" smtClean="0"/>
              <a:t> </a:t>
            </a:r>
            <a:r>
              <a:rPr lang="en-US" sz="2800" dirty="0" smtClean="0"/>
              <a:t>to monitor the turbidity of backwashing waste.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 smtClean="0"/>
              <a:t>Use water similar to AguaClara sedimentation tank effluent to backwash: ~5 NTU.</a:t>
            </a:r>
            <a:endParaRPr lang="en-US" sz="2800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 smtClean="0"/>
              <a:t>Run the SRSF in backwashing mode, and monitor </a:t>
            </a:r>
            <a:r>
              <a:rPr lang="en-US" sz="2800" dirty="0" smtClean="0"/>
              <a:t>backwashing waste </a:t>
            </a:r>
            <a:r>
              <a:rPr lang="en-US" sz="2800" dirty="0" smtClean="0"/>
              <a:t>turbidity over time.</a:t>
            </a:r>
            <a:endParaRPr lang="en-US" sz="2800" dirty="0" smtClean="0"/>
          </a:p>
        </p:txBody>
      </p:sp>
      <p:cxnSp>
        <p:nvCxnSpPr>
          <p:cNvPr id="4" name="Straight Connector 3"/>
          <p:cNvCxnSpPr/>
          <p:nvPr/>
        </p:nvCxnSpPr>
        <p:spPr>
          <a:xfrm>
            <a:off x="304800" y="1295400"/>
            <a:ext cx="85344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09971" y="6248400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 descr="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b="1" smtClean="0">
                <a:solidFill>
                  <a:schemeClr val="tx2"/>
                </a:solidFill>
              </a:rPr>
              <a:t>Backwash Time Study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4294967295"/>
          </p:nvPr>
        </p:nvSpPr>
        <p:spPr>
          <a:xfrm>
            <a:off x="457200" y="1295400"/>
            <a:ext cx="7924800" cy="4678363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2600" b="1" dirty="0" smtClean="0"/>
              <a:t>Results</a:t>
            </a:r>
            <a:r>
              <a:rPr lang="en-US" sz="2600" b="1" dirty="0" smtClean="0"/>
              <a:t>:</a:t>
            </a:r>
            <a:endParaRPr lang="en-US" sz="2600" b="1" dirty="0" smtClean="0"/>
          </a:p>
          <a:p>
            <a:pPr>
              <a:lnSpc>
                <a:spcPct val="80000"/>
              </a:lnSpc>
            </a:pPr>
            <a:r>
              <a:rPr lang="en-US" sz="2600" dirty="0" smtClean="0"/>
              <a:t>The high turbidity of backwash waste necessitated a dilution system for measurement. The results you see here are scaled from the diluted observations.</a:t>
            </a:r>
            <a:endParaRPr lang="en-US" sz="2600" dirty="0" smtClean="0"/>
          </a:p>
          <a:p>
            <a:pPr>
              <a:lnSpc>
                <a:spcPct val="80000"/>
              </a:lnSpc>
            </a:pPr>
            <a:r>
              <a:rPr lang="en-US" sz="2600" dirty="0" smtClean="0"/>
              <a:t>One shot vs. several layers at a time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304800" y="1295400"/>
            <a:ext cx="85344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813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048000"/>
            <a:ext cx="4038600" cy="3022600"/>
          </a:xfrm>
          <a:prstGeom prst="rect">
            <a:avLst/>
          </a:prstGeom>
          <a:noFill/>
        </p:spPr>
      </p:pic>
      <p:pic>
        <p:nvPicPr>
          <p:cNvPr id="48134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4400" y="3048000"/>
            <a:ext cx="4038600" cy="3022600"/>
          </a:xfrm>
          <a:prstGeom prst="rect">
            <a:avLst/>
          </a:prstGeom>
          <a:noFill/>
        </p:spPr>
      </p:pic>
      <p:pic>
        <p:nvPicPr>
          <p:cNvPr id="7" name="Picture 6" descr="a"/>
          <p:cNvPicPr>
            <a:picLocks noChangeAspect="1" noChangeArrowheads="1"/>
          </p:cNvPicPr>
          <p:nvPr/>
        </p:nvPicPr>
        <p:blipFill>
          <a:blip r:embed="rId5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 descr="b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b="1" smtClean="0">
                <a:solidFill>
                  <a:schemeClr val="tx2"/>
                </a:solidFill>
              </a:rPr>
              <a:t>Backwash Time Study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4294967295"/>
          </p:nvPr>
        </p:nvSpPr>
        <p:spPr>
          <a:xfrm>
            <a:off x="457200" y="1295400"/>
            <a:ext cx="8001000" cy="4678363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2800" b="1" dirty="0" smtClean="0"/>
              <a:t>Interpretation</a:t>
            </a:r>
            <a:r>
              <a:rPr lang="en-US" sz="2800" b="1" dirty="0" smtClean="0"/>
              <a:t>:</a:t>
            </a:r>
            <a:endParaRPr lang="en-US" sz="2800" b="1" dirty="0" smtClean="0"/>
          </a:p>
          <a:p>
            <a:pPr>
              <a:lnSpc>
                <a:spcPct val="80000"/>
              </a:lnSpc>
            </a:pPr>
            <a:r>
              <a:rPr lang="en-US" sz="2800" dirty="0" smtClean="0"/>
              <a:t>A consistent amount of clay in the range of 35,000 NTU-L was loaded into and subsequently recovered from the bed during each trial</a:t>
            </a:r>
            <a:r>
              <a:rPr lang="en-US" sz="2800" dirty="0" smtClean="0"/>
              <a:t>.</a:t>
            </a:r>
          </a:p>
          <a:p>
            <a:pPr>
              <a:lnSpc>
                <a:spcPct val="80000"/>
              </a:lnSpc>
            </a:pPr>
            <a:endParaRPr lang="en-US" sz="2800" dirty="0" smtClean="0"/>
          </a:p>
          <a:p>
            <a:pPr>
              <a:lnSpc>
                <a:spcPct val="80000"/>
              </a:lnSpc>
            </a:pPr>
            <a:r>
              <a:rPr lang="en-US" sz="2800" dirty="0" smtClean="0"/>
              <a:t>For “one-shot” backwashing, at least 99% of contaminants are removed in the first 6 minutes.</a:t>
            </a:r>
            <a:endParaRPr lang="en-US" sz="2800" i="1" dirty="0" smtClean="0"/>
          </a:p>
          <a:p>
            <a:pPr>
              <a:lnSpc>
                <a:spcPct val="80000"/>
              </a:lnSpc>
            </a:pPr>
            <a:endParaRPr lang="en-US" sz="2800" i="1" dirty="0" smtClean="0"/>
          </a:p>
          <a:p>
            <a:pPr>
              <a:lnSpc>
                <a:spcPct val="80000"/>
              </a:lnSpc>
            </a:pPr>
            <a:endParaRPr lang="en-US" sz="2800" i="1" dirty="0" smtClean="0"/>
          </a:p>
          <a:p>
            <a:pPr lvl="8">
              <a:lnSpc>
                <a:spcPct val="80000"/>
              </a:lnSpc>
              <a:buNone/>
            </a:pPr>
            <a:r>
              <a:rPr lang="en-US" sz="2800" i="1" dirty="0" smtClean="0"/>
              <a:t>	</a:t>
            </a:r>
            <a:r>
              <a:rPr lang="en-US" sz="2800" i="1" dirty="0" smtClean="0"/>
              <a:t>	</a:t>
            </a:r>
            <a:r>
              <a:rPr lang="en-US" sz="2800" i="1" dirty="0" smtClean="0"/>
              <a:t> </a:t>
            </a:r>
            <a:r>
              <a:rPr lang="en-US" sz="2800" i="1" dirty="0" smtClean="0"/>
              <a:t>            ;     </a:t>
            </a:r>
            <a:r>
              <a:rPr lang="en-US" sz="2800" i="1" dirty="0" err="1" smtClean="0"/>
              <a:t>Δt</a:t>
            </a:r>
            <a:r>
              <a:rPr lang="en-US" sz="2800" dirty="0" smtClean="0"/>
              <a:t> </a:t>
            </a:r>
            <a:r>
              <a:rPr lang="en-US" sz="2800" dirty="0" smtClean="0"/>
              <a:t>= 5 s 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304800" y="1295400"/>
            <a:ext cx="85344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b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5846" name="Object 6"/>
          <p:cNvGraphicFramePr>
            <a:graphicFrameLocks noChangeAspect="1"/>
          </p:cNvGraphicFramePr>
          <p:nvPr/>
        </p:nvGraphicFramePr>
        <p:xfrm>
          <a:off x="838200" y="4572000"/>
          <a:ext cx="4724400" cy="838912"/>
        </p:xfrm>
        <a:graphic>
          <a:graphicData uri="http://schemas.openxmlformats.org/presentationml/2006/ole">
            <p:oleObj spid="_x0000_s35846" name="Equation" r:id="rId6" imgW="1447172" imgH="253890" progId="Equation.DSMT4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Rectangle 3"/>
          <p:cNvSpPr>
            <a:spLocks noGrp="1"/>
          </p:cNvSpPr>
          <p:nvPr>
            <p:ph type="body" idx="1"/>
          </p:nvPr>
        </p:nvSpPr>
        <p:spPr>
          <a:xfrm>
            <a:off x="457200" y="1417638"/>
            <a:ext cx="4191000" cy="5211762"/>
          </a:xfrm>
        </p:spPr>
        <p:txBody>
          <a:bodyPr/>
          <a:lstStyle/>
          <a:p>
            <a:r>
              <a:rPr lang="en-US" sz="2400" b="1" i="1" dirty="0" smtClean="0"/>
              <a:t>Starting backwash</a:t>
            </a:r>
            <a:r>
              <a:rPr lang="en-US" sz="2400" dirty="0" smtClean="0"/>
              <a:t> is a key design </a:t>
            </a:r>
            <a:r>
              <a:rPr lang="en-US" sz="2400" dirty="0" smtClean="0"/>
              <a:t>constraint.</a:t>
            </a:r>
            <a:endParaRPr lang="en-US" sz="2400" dirty="0" smtClean="0"/>
          </a:p>
          <a:p>
            <a:pPr lvl="1"/>
            <a:r>
              <a:rPr lang="en-US" sz="2000" dirty="0" smtClean="0"/>
              <a:t>Enough total head has to be available </a:t>
            </a:r>
            <a:r>
              <a:rPr lang="en-US" sz="2000" dirty="0" smtClean="0"/>
              <a:t>to fluidize the sand.</a:t>
            </a:r>
            <a:endParaRPr lang="en-US" sz="2000" dirty="0" smtClean="0"/>
          </a:p>
          <a:p>
            <a:pPr lvl="1"/>
            <a:r>
              <a:rPr lang="en-US" sz="2000" dirty="0" smtClean="0"/>
              <a:t>Full-scale </a:t>
            </a:r>
            <a:r>
              <a:rPr lang="en-US" sz="2000" dirty="0" smtClean="0"/>
              <a:t>filters </a:t>
            </a:r>
            <a:r>
              <a:rPr lang="en-US" sz="2000" dirty="0" smtClean="0"/>
              <a:t>can’t just be dug </a:t>
            </a:r>
            <a:r>
              <a:rPr lang="en-US" sz="2000" dirty="0" smtClean="0"/>
              <a:t>deeper.</a:t>
            </a:r>
            <a:endParaRPr lang="en-US" sz="2000" dirty="0" smtClean="0"/>
          </a:p>
          <a:p>
            <a:r>
              <a:rPr lang="en-US" sz="2400" dirty="0" smtClean="0"/>
              <a:t>Analogy: </a:t>
            </a:r>
            <a:r>
              <a:rPr lang="en-US" sz="2400" b="1" i="1" dirty="0" smtClean="0"/>
              <a:t>effective stress concept</a:t>
            </a:r>
            <a:r>
              <a:rPr lang="en-US" sz="2400" dirty="0" smtClean="0"/>
              <a:t> from </a:t>
            </a:r>
            <a:r>
              <a:rPr lang="en-US" sz="2400" dirty="0" err="1" smtClean="0"/>
              <a:t>geotech</a:t>
            </a:r>
            <a:endParaRPr lang="en-US" sz="2400" dirty="0" smtClean="0"/>
          </a:p>
          <a:p>
            <a:pPr lvl="1"/>
            <a:r>
              <a:rPr lang="en-US" sz="2000" b="1" dirty="0" smtClean="0"/>
              <a:t>Critical hydraulic gradient</a:t>
            </a:r>
            <a:r>
              <a:rPr lang="en-US" sz="2000" dirty="0" smtClean="0"/>
              <a:t> may lead to “piping” (fluidization</a:t>
            </a:r>
            <a:r>
              <a:rPr lang="en-US" sz="2000" dirty="0" smtClean="0"/>
              <a:t>).</a:t>
            </a:r>
            <a:endParaRPr lang="en-US" sz="2000" dirty="0" smtClean="0"/>
          </a:p>
          <a:p>
            <a:pPr lvl="1"/>
            <a:r>
              <a:rPr lang="en-US" sz="2000" dirty="0" smtClean="0"/>
              <a:t>Effective stress goes to </a:t>
            </a:r>
            <a:r>
              <a:rPr lang="en-US" sz="2000" dirty="0" smtClean="0"/>
              <a:t>zero.</a:t>
            </a:r>
            <a:endParaRPr lang="en-US" sz="2000" dirty="0" smtClean="0"/>
          </a:p>
          <a:p>
            <a:pPr lvl="1"/>
            <a:r>
              <a:rPr lang="en-US" sz="2000" dirty="0" smtClean="0"/>
              <a:t>Predicted to happen around </a:t>
            </a:r>
            <a:r>
              <a:rPr lang="en-US" sz="2000" b="1" dirty="0" smtClean="0"/>
              <a:t>5.3 mm/s</a:t>
            </a:r>
            <a:r>
              <a:rPr lang="en-US" sz="2000" dirty="0" smtClean="0"/>
              <a:t> for filter </a:t>
            </a:r>
            <a:r>
              <a:rPr lang="en-US" sz="2000" dirty="0" smtClean="0"/>
              <a:t>sand</a:t>
            </a:r>
            <a:endParaRPr lang="en-US" sz="2000" dirty="0" smtClean="0"/>
          </a:p>
        </p:txBody>
      </p:sp>
      <p:pic>
        <p:nvPicPr>
          <p:cNvPr id="5018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1524000"/>
            <a:ext cx="3429000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0182" name="Text Box 6"/>
          <p:cNvSpPr txBox="1">
            <a:spLocks noChangeArrowheads="1"/>
          </p:cNvSpPr>
          <p:nvPr/>
        </p:nvSpPr>
        <p:spPr bwMode="auto">
          <a:xfrm>
            <a:off x="7239000" y="3581400"/>
            <a:ext cx="1371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b="1">
                <a:solidFill>
                  <a:srgbClr val="FF0000"/>
                </a:solidFill>
              </a:rPr>
              <a:t>Piping risk</a:t>
            </a:r>
          </a:p>
        </p:txBody>
      </p:sp>
      <p:sp>
        <p:nvSpPr>
          <p:cNvPr id="50183" name="Line 7"/>
          <p:cNvSpPr>
            <a:spLocks noChangeShapeType="1"/>
          </p:cNvSpPr>
          <p:nvPr/>
        </p:nvSpPr>
        <p:spPr bwMode="auto">
          <a:xfrm>
            <a:off x="6934200" y="2789238"/>
            <a:ext cx="381000" cy="792162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0184" name="Rectangle 8"/>
          <p:cNvSpPr>
            <a:spLocks noChangeArrowheads="1"/>
          </p:cNvSpPr>
          <p:nvPr/>
        </p:nvSpPr>
        <p:spPr bwMode="auto">
          <a:xfrm>
            <a:off x="0" y="3248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50185" name="Object 9"/>
          <p:cNvGraphicFramePr>
            <a:graphicFrameLocks noChangeAspect="1"/>
          </p:cNvGraphicFramePr>
          <p:nvPr/>
        </p:nvGraphicFramePr>
        <p:xfrm>
          <a:off x="6019800" y="5486400"/>
          <a:ext cx="2590800" cy="509588"/>
        </p:xfrm>
        <a:graphic>
          <a:graphicData uri="http://schemas.openxmlformats.org/presentationml/2006/ole">
            <p:oleObj spid="_x0000_s50185" name="Equation" r:id="rId4" imgW="914003" imgH="177723" progId="Equation.3">
              <p:embed/>
            </p:oleObj>
          </a:graphicData>
        </a:graphic>
      </p:graphicFrame>
      <p:graphicFrame>
        <p:nvGraphicFramePr>
          <p:cNvPr id="50186" name="Object 10"/>
          <p:cNvGraphicFramePr>
            <a:graphicFrameLocks noChangeAspect="1"/>
          </p:cNvGraphicFramePr>
          <p:nvPr/>
        </p:nvGraphicFramePr>
        <p:xfrm>
          <a:off x="6038850" y="4572000"/>
          <a:ext cx="1809750" cy="762000"/>
        </p:xfrm>
        <a:graphic>
          <a:graphicData uri="http://schemas.openxmlformats.org/presentationml/2006/ole">
            <p:oleObj spid="_x0000_s50186" name="Equation" r:id="rId5" imgW="723600" imgH="304560" progId="Equation.3">
              <p:embed/>
            </p:oleObj>
          </a:graphicData>
        </a:graphic>
      </p:graphicFrame>
      <p:sp>
        <p:nvSpPr>
          <p:cNvPr id="50188" name="Title 1"/>
          <p:cNvSpPr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400" b="1">
                <a:solidFill>
                  <a:schemeClr val="tx2"/>
                </a:solidFill>
                <a:latin typeface="Calibri" pitchFamily="34" charset="0"/>
              </a:rPr>
              <a:t>Backwash Velocity Study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304800" y="1295400"/>
            <a:ext cx="85344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190" name="Line 14"/>
          <p:cNvSpPr>
            <a:spLocks noChangeShapeType="1"/>
          </p:cNvSpPr>
          <p:nvPr/>
        </p:nvSpPr>
        <p:spPr bwMode="auto">
          <a:xfrm>
            <a:off x="4648200" y="4953000"/>
            <a:ext cx="1219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0191" name="Line 15"/>
          <p:cNvSpPr>
            <a:spLocks noChangeShapeType="1"/>
          </p:cNvSpPr>
          <p:nvPr/>
        </p:nvSpPr>
        <p:spPr bwMode="auto">
          <a:xfrm>
            <a:off x="4419600" y="5562600"/>
            <a:ext cx="1447800" cy="152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13" name="Picture 6" descr="a"/>
          <p:cNvPicPr>
            <a:picLocks noChangeAspect="1" noChangeArrowheads="1"/>
          </p:cNvPicPr>
          <p:nvPr/>
        </p:nvPicPr>
        <p:blipFill>
          <a:blip r:embed="rId6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5" descr="b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b="1" smtClean="0">
                <a:solidFill>
                  <a:schemeClr val="tx2"/>
                </a:solidFill>
              </a:rPr>
              <a:t>Backwash Velocity Study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4294967295"/>
          </p:nvPr>
        </p:nvSpPr>
        <p:spPr>
          <a:xfrm>
            <a:off x="457200" y="1219200"/>
            <a:ext cx="7620000" cy="5410200"/>
          </a:xfrm>
        </p:spPr>
        <p:txBody>
          <a:bodyPr rtlCol="0">
            <a:normAutofit fontScale="925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/>
              <a:t>Objective: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 smtClean="0"/>
              <a:t>Observe the velocity and head required to fluidize the stacked </a:t>
            </a:r>
            <a:r>
              <a:rPr lang="en-US" sz="2800" dirty="0" smtClean="0"/>
              <a:t>filter sand bed.</a:t>
            </a:r>
            <a:endParaRPr lang="en-US" sz="2800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2400" dirty="0" smtClean="0"/>
              <a:t>Clean bed conditions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2400" dirty="0" smtClean="0"/>
              <a:t>Loaded bed conditions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/>
              <a:t>Procedures</a:t>
            </a:r>
            <a:r>
              <a:rPr lang="en-US" sz="2800" b="1" dirty="0" smtClean="0"/>
              <a:t>: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 smtClean="0"/>
              <a:t>Add a calibrated pressure sensor to monitor flow.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 smtClean="0"/>
              <a:t>Set the process controller and water level to backwash mode.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 smtClean="0"/>
              <a:t>Slowly increase the flow rate using the flow control valve, and monitor pressure and sand response at each flow to determine when fluidization begins.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304800" y="1295400"/>
            <a:ext cx="85344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1" y="6386512"/>
            <a:ext cx="1676400" cy="47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67600" y="6359680"/>
            <a:ext cx="1676400" cy="498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402</TotalTime>
  <Words>979</Words>
  <Application>Microsoft Office PowerPoint</Application>
  <PresentationFormat>On-screen Show (4:3)</PresentationFormat>
  <Paragraphs>179</Paragraphs>
  <Slides>19</Slides>
  <Notes>11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Calibri</vt:lpstr>
      <vt:lpstr>Arial</vt:lpstr>
      <vt:lpstr>Office Theme</vt:lpstr>
      <vt:lpstr>Equation</vt:lpstr>
      <vt:lpstr>Microsoft Equation 3.0</vt:lpstr>
      <vt:lpstr>MathType 6.0 Equation</vt:lpstr>
      <vt:lpstr>Stacked Rapid Sand Filtration  Final Presentation, Spring 2011</vt:lpstr>
      <vt:lpstr>The Stacked Filtration Concept</vt:lpstr>
      <vt:lpstr>Slide 3</vt:lpstr>
      <vt:lpstr>Slide 4</vt:lpstr>
      <vt:lpstr>Backwash Time Study</vt:lpstr>
      <vt:lpstr>Backwash Time Study</vt:lpstr>
      <vt:lpstr>Backwash Time Study</vt:lpstr>
      <vt:lpstr>Slide 8</vt:lpstr>
      <vt:lpstr>Backwash Velocity Study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aguaclara</dc:creator>
  <cp:lastModifiedBy>aguaclara</cp:lastModifiedBy>
  <cp:revision>61</cp:revision>
  <dcterms:created xsi:type="dcterms:W3CDTF">2011-03-29T21:42:27Z</dcterms:created>
  <dcterms:modified xsi:type="dcterms:W3CDTF">2011-05-14T20:19:38Z</dcterms:modified>
</cp:coreProperties>
</file>