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25"/>
  </p:notesMasterIdLst>
  <p:sldIdLst>
    <p:sldId id="257" r:id="rId3"/>
    <p:sldId id="258" r:id="rId4"/>
    <p:sldId id="278" r:id="rId5"/>
    <p:sldId id="283" r:id="rId6"/>
    <p:sldId id="268" r:id="rId7"/>
    <p:sldId id="301" r:id="rId8"/>
    <p:sldId id="302" r:id="rId9"/>
    <p:sldId id="292" r:id="rId10"/>
    <p:sldId id="298" r:id="rId11"/>
    <p:sldId id="299" r:id="rId12"/>
    <p:sldId id="294" r:id="rId13"/>
    <p:sldId id="304" r:id="rId14"/>
    <p:sldId id="305" r:id="rId15"/>
    <p:sldId id="290" r:id="rId16"/>
    <p:sldId id="263" r:id="rId17"/>
    <p:sldId id="295" r:id="rId18"/>
    <p:sldId id="296" r:id="rId19"/>
    <p:sldId id="300" r:id="rId20"/>
    <p:sldId id="286" r:id="rId21"/>
    <p:sldId id="306" r:id="rId22"/>
    <p:sldId id="303" r:id="rId23"/>
    <p:sldId id="275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94" autoAdjust="0"/>
  </p:normalViewPr>
  <p:slideViewPr>
    <p:cSldViewPr>
      <p:cViewPr>
        <p:scale>
          <a:sx n="90" d="100"/>
          <a:sy n="90" d="100"/>
        </p:scale>
        <p:origin x="13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9CD3DB96-3FF8-4885-A336-622E5B09B7AA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9275E9F7-8643-493A-B642-776A276AE6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 will present.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75E9F7-8643-493A-B642-776A276AE6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Two velocities are predicted velocities. Min</a:t>
            </a:r>
            <a:r>
              <a:rPr lang="en-US" baseline="0" dirty="0" smtClean="0"/>
              <a:t> will present.</a:t>
            </a:r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17F242-F9C5-4212-A437-2D7A08DA8C18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</a:t>
            </a:r>
            <a:r>
              <a:rPr lang="en-US" baseline="0" dirty="0" smtClean="0"/>
              <a:t> will present.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75E9F7-8643-493A-B642-776A276AE6E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 may present this.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75E9F7-8643-493A-B642-776A276AE6E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75E9F7-8643-493A-B642-776A276AE6E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09CE3-2218-4FA2-B505-515800923A96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2CE51-D088-420D-8764-A3260805043D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B2363-E703-40BA-AB89-400BFD1C38DC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07EB7-7077-4CB2-B31E-FD4F7AC70E4C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36500-7E1D-49FF-93AF-AEB10F081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7FD0B-EA1F-4AAE-8A19-4F8B56C71D49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2B83-9D17-4249-B9A0-6F79D42A55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A238D-6301-45DC-9349-78B966D5EA0D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A5BCC-04E9-4F8D-B79C-98FF1EC1C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2880B-F194-4980-A760-3BF092B5E162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207C-E045-40F8-B696-21F894E36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94F09-1AA5-4868-BF85-B8B33A89C071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A38D7-4B0B-45BA-B3B6-AB6C82F570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79B96-66E8-41FE-B5D5-6E5B3791E2FF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5461A-1687-4DD9-BC4A-93766387F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AE983-7BB0-4FEA-A4BD-A92D731051D5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08158-7C12-461E-AAFE-85BDF9300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8EF63-0F67-4D84-B816-573DAFEE991B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6C0A2-D6C3-41F3-ABAA-CF1025D96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8AFC9-D2D9-4D29-A0A3-28662D79E8E6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77671-DCF2-4D20-97A1-4EA8153C39F6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5489C-0F7C-4946-B3AB-FC1B2B884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764DB-9142-4C2E-921C-30617E317909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2212E-9F04-4F15-AF3B-C3AFDBE562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3832A-11C0-4B65-9A7E-2E5C9D983C94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29D97-683C-4FAC-ADAD-F96556960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0A254-291C-4DB4-A2FE-C137DD665456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69BD7-6347-4DA6-B748-994C471472C2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A19D8-1ACA-49DA-978A-7E1F00CDD2A2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1B574-D622-43AE-B21E-2A2DAB3E9157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752D7-580C-4611-B871-20759410856C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977E8-7B8A-4BC2-901F-3C51F86D2188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7F5A2-92FE-4289-B5CF-3CC3F9E0D53A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1033" name="Picture 3" descr="IMG_0249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Picture 4" descr="IMG_0249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5" name="Picture 5" descr="IMG_0249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7" name="Picture 12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0"/>
            <a:ext cx="40386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81800" y="6248400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Arial" charset="0"/>
              </a:defRPr>
            </a:lvl1pPr>
          </a:lstStyle>
          <a:p>
            <a:pPr>
              <a:defRPr/>
            </a:pPr>
            <a:fld id="{3D662147-C265-4ADA-B705-DE794432B4FD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15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051" name="Picture 12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5288"/>
            <a:ext cx="2514600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80230824-523E-480F-9CD7-B8AF6A9B2311}" type="datetimeFigureOut">
              <a:rPr lang="en-US"/>
              <a:pPr>
                <a:defRPr/>
              </a:pPr>
              <a:t>12/9/2011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D1C81B64-F298-47E4-B7AD-2273C1285D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png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7.bin"/><Relationship Id="rId4" Type="http://schemas.openxmlformats.org/officeDocument/2006/relationships/image" Target="../media/image6.png"/><Relationship Id="rId9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bridge\AguaClaraFiles\aguaclara\AguaClara%20Team%20Folders\Stacked%20Filtration\Results%20and%20Analysis\Fall%202011%20Self-healing%20Test\Data%20Analysis\1_Trial%201%2012-2-2011.xmcd\Selection%2035%201051%20517%201392" TargetMode="Externa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oleObject" Target="file:///\\bridge\AguaClaraFiles\aguaclara\AguaClara%20Team%20Folders\Stacked%20Filtration\Results%20and%20Analysis\Fall%202011%20Self-healing%20Test\Data%20Analysis\1_Trial%201%2012-2-2011.xmcd\Selection%2035%20611%20519%201000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2"/>
          <p:cNvSpPr>
            <a:spLocks noGrp="1"/>
          </p:cNvSpPr>
          <p:nvPr>
            <p:ph type="ctrTitle" sz="quarter" idx="4294967295"/>
          </p:nvPr>
        </p:nvSpPr>
        <p:spPr>
          <a:xfrm>
            <a:off x="1524000" y="1196975"/>
            <a:ext cx="7620000" cy="1470025"/>
          </a:xfrm>
          <a:solidFill>
            <a:schemeClr val="bg1">
              <a:alpha val="30196"/>
            </a:schemeClr>
          </a:solidFill>
        </p:spPr>
        <p:txBody>
          <a:bodyPr/>
          <a:lstStyle/>
          <a:p>
            <a:pPr algn="r" eaLnBrk="1" hangingPunct="1"/>
            <a:r>
              <a:rPr lang="en-US" sz="4800" smtClean="0"/>
              <a:t>Stacked Rapid Sand Filtration</a:t>
            </a:r>
            <a:br>
              <a:rPr lang="en-US" sz="4800" smtClean="0"/>
            </a:br>
            <a:r>
              <a:rPr lang="en-US" sz="4800" smtClean="0"/>
              <a:t>Final Presentation, Fall 2011 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114800" y="5943600"/>
            <a:ext cx="495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400" b="1" dirty="0" err="1">
                <a:solidFill>
                  <a:schemeClr val="bg1"/>
                </a:solidFill>
                <a:latin typeface="Calibri" pitchFamily="34" charset="0"/>
              </a:rPr>
              <a:t>Ziyao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Calibri" pitchFamily="34" charset="0"/>
              </a:rPr>
              <a:t>Xu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∙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Calibri" pitchFamily="34" charset="0"/>
              </a:rPr>
              <a:t>Alli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 Hill ∙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William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Maher Min Pang ∙ Michael Adelman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8458200" cy="1143000"/>
          </a:xfrm>
        </p:spPr>
        <p:txBody>
          <a:bodyPr/>
          <a:lstStyle/>
          <a:p>
            <a:r>
              <a:rPr lang="en-US" sz="3600" dirty="0" smtClean="0"/>
              <a:t>Pilot Scale:</a:t>
            </a:r>
            <a:br>
              <a:rPr lang="en-US" sz="3600" dirty="0" smtClean="0"/>
            </a:br>
            <a:r>
              <a:rPr lang="en-US" sz="3600" dirty="0" smtClean="0"/>
              <a:t>Sand Removal System Study</a:t>
            </a:r>
          </a:p>
        </p:txBody>
      </p:sp>
      <p:pic>
        <p:nvPicPr>
          <p:cNvPr id="14339" name="Picture 3" descr="N:\AguaClara Team Folders\Stacked Filtration\Assignments\Fall 2011\Report 4\Sand Removal Plots.e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981200"/>
            <a:ext cx="4751388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Content Placeholder 5"/>
          <p:cNvSpPr>
            <a:spLocks noGrp="1"/>
          </p:cNvSpPr>
          <p:nvPr>
            <p:ph idx="1"/>
          </p:nvPr>
        </p:nvSpPr>
        <p:spPr>
          <a:xfrm>
            <a:off x="381000" y="1752600"/>
            <a:ext cx="37338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Two effects:</a:t>
            </a:r>
          </a:p>
          <a:p>
            <a:r>
              <a:rPr lang="en-US" sz="2400" dirty="0" smtClean="0"/>
              <a:t>Density differences decrease the sand flow rate.</a:t>
            </a:r>
          </a:p>
          <a:p>
            <a:r>
              <a:rPr lang="en-US" sz="2400" dirty="0" smtClean="0"/>
              <a:t>Air trapped in the siphon increases head loss, thus increases the sand flow rate.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5288"/>
            <a:ext cx="2514600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1143000"/>
          </a:xfrm>
        </p:spPr>
        <p:txBody>
          <a:bodyPr rIns="132080"/>
          <a:lstStyle/>
          <a:p>
            <a:pPr eaLnBrk="1" hangingPunct="1"/>
            <a:r>
              <a:rPr lang="en-US" sz="3600" dirty="0" smtClean="0"/>
              <a:t>Pilot Scale:</a:t>
            </a:r>
            <a:br>
              <a:rPr lang="en-US" sz="3600" dirty="0" smtClean="0"/>
            </a:br>
            <a:r>
              <a:rPr lang="en-US" sz="3600" dirty="0" smtClean="0"/>
              <a:t>Flow Distribution Study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</p:spPr>
        <p:txBody>
          <a:bodyPr rIns="132080"/>
          <a:lstStyle/>
          <a:p>
            <a:pPr eaLnBrk="1" hangingPunct="1"/>
            <a:r>
              <a:rPr lang="en-US" sz="3000" dirty="0" smtClean="0"/>
              <a:t>Experimental setup – sensor design, Darcy’s Law</a:t>
            </a:r>
          </a:p>
          <a:p>
            <a:pPr eaLnBrk="1" hangingPunct="1"/>
            <a:r>
              <a:rPr lang="en-US" sz="2400" dirty="0" smtClean="0"/>
              <a:t>10 cm elevation spacing between</a:t>
            </a:r>
          </a:p>
          <a:p>
            <a:pPr eaLnBrk="1" hangingPunct="1">
              <a:buNone/>
            </a:pPr>
            <a:r>
              <a:rPr lang="en-US" sz="2400" dirty="0" smtClean="0"/>
              <a:t>      the holes</a:t>
            </a:r>
          </a:p>
          <a:p>
            <a:pPr eaLnBrk="1" hangingPunct="1"/>
            <a:r>
              <a:rPr lang="en-US" sz="2400" dirty="0" smtClean="0"/>
              <a:t>Sensors were calibrated </a:t>
            </a:r>
          </a:p>
          <a:p>
            <a:pPr eaLnBrk="1" hangingPunct="1">
              <a:buNone/>
            </a:pPr>
            <a:r>
              <a:rPr lang="en-US" sz="2400" dirty="0" smtClean="0"/>
              <a:t>     so they reported positive flow </a:t>
            </a:r>
          </a:p>
          <a:p>
            <a:pPr eaLnBrk="1" hangingPunct="1">
              <a:buNone/>
            </a:pPr>
            <a:r>
              <a:rPr lang="en-US" sz="2400" dirty="0" smtClean="0"/>
              <a:t>     during filtration mode. </a:t>
            </a:r>
          </a:p>
          <a:p>
            <a:pPr eaLnBrk="1" hangingPunct="1"/>
            <a:r>
              <a:rPr lang="en-US" sz="2400" dirty="0" smtClean="0"/>
              <a:t>Apply Darcy’s Law:</a:t>
            </a:r>
          </a:p>
          <a:p>
            <a:pPr eaLnBrk="1" hangingPunct="1">
              <a:buNone/>
            </a:pPr>
            <a:r>
              <a:rPr lang="en-US" sz="2400" dirty="0" smtClean="0"/>
              <a:t>     </a:t>
            </a:r>
          </a:p>
          <a:p>
            <a:pPr eaLnBrk="1" hangingPunct="1">
              <a:buNone/>
            </a:pPr>
            <a:endParaRPr lang="en-US" sz="3000" dirty="0" smtClean="0"/>
          </a:p>
          <a:p>
            <a:pPr eaLnBrk="1" hangingPunct="1">
              <a:buNone/>
            </a:pPr>
            <a:endParaRPr lang="en-US" sz="3000" dirty="0" smtClean="0"/>
          </a:p>
          <a:p>
            <a:pPr eaLnBrk="1" hangingPunct="1">
              <a:buNone/>
            </a:pPr>
            <a:endParaRPr lang="en-US" sz="3000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914400" y="4800600"/>
          <a:ext cx="2305050" cy="790575"/>
        </p:xfrm>
        <a:graphic>
          <a:graphicData uri="http://schemas.openxmlformats.org/presentationml/2006/ole">
            <p:oleObj spid="_x0000_s34821" name="Equation" r:id="rId5" imgW="1485720" imgH="507960" progId="Equation.DSMT4">
              <p:embed/>
            </p:oleObj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4089400" y="2438400"/>
            <a:ext cx="4520968" cy="3276600"/>
            <a:chOff x="4089400" y="2438400"/>
            <a:chExt cx="4520968" cy="3276600"/>
          </a:xfrm>
        </p:grpSpPr>
        <p:pic>
          <p:nvPicPr>
            <p:cNvPr id="5" name="Picture 4" descr="Flow Sensor Diagram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547560" y="2438400"/>
              <a:ext cx="4062808" cy="3276600"/>
            </a:xfrm>
            <a:prstGeom prst="rect">
              <a:avLst/>
            </a:prstGeom>
          </p:spPr>
        </p:pic>
        <p:graphicFrame>
          <p:nvGraphicFramePr>
            <p:cNvPr id="6" name="Object 5"/>
            <p:cNvGraphicFramePr>
              <a:graphicFrameLocks noChangeAspect="1"/>
            </p:cNvGraphicFramePr>
            <p:nvPr/>
          </p:nvGraphicFramePr>
          <p:xfrm>
            <a:off x="4089400" y="2730500"/>
            <a:ext cx="914400" cy="233363"/>
          </p:xfrm>
          <a:graphic>
            <a:graphicData uri="http://schemas.openxmlformats.org/presentationml/2006/ole">
              <p:oleObj spid="_x0000_s34818" name="Equation" r:id="rId7" imgW="914400" imgH="233280" progId="Equation.DSMT4">
                <p:embed/>
              </p:oleObj>
            </a:graphicData>
          </a:graphic>
        </p:graphicFrame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4089400" y="2730500"/>
            <a:ext cx="914400" cy="233363"/>
          </p:xfrm>
          <a:graphic>
            <a:graphicData uri="http://schemas.openxmlformats.org/presentationml/2006/ole">
              <p:oleObj spid="_x0000_s34819" name="Equation" r:id="rId8" imgW="914400" imgH="233280" progId="Equation.DSMT4">
                <p:embed/>
              </p:oleObj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4089400" y="2730500"/>
            <a:ext cx="914400" cy="233363"/>
          </p:xfrm>
          <a:graphic>
            <a:graphicData uri="http://schemas.openxmlformats.org/presentationml/2006/ole">
              <p:oleObj spid="_x0000_s34820" name="Equation" r:id="rId9" imgW="914400" imgH="233280" progId="Equation.DSMT4">
                <p:embed/>
              </p:oleObj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4408502" y="4102873"/>
            <a:ext cx="242321" cy="274294"/>
          </p:xfrm>
          <a:graphic>
            <a:graphicData uri="http://schemas.openxmlformats.org/presentationml/2006/ole">
              <p:oleObj spid="_x0000_s34822" name="Equation" r:id="rId10" imgW="139680" imgH="164880" progId="Equation.DSMT4">
                <p:embed/>
              </p:oleObj>
            </a:graphicData>
          </a:graphic>
        </p:graphicFrame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                       Pilot Scale:</a:t>
            </a:r>
            <a:br>
              <a:rPr lang="en-US" sz="3600" dirty="0" smtClean="0"/>
            </a:br>
            <a:r>
              <a:rPr lang="en-US" sz="3600" dirty="0" smtClean="0"/>
              <a:t>                          Flow Distribution Study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Clean-bed results</a:t>
            </a:r>
          </a:p>
          <a:p>
            <a:pPr eaLnBrk="1" hangingPunct="1"/>
            <a:r>
              <a:rPr lang="en-US" sz="2600" dirty="0" smtClean="0"/>
              <a:t>Pressure drop</a:t>
            </a:r>
          </a:p>
          <a:p>
            <a:pPr eaLnBrk="1" hangingPunct="1">
              <a:buNone/>
            </a:pPr>
            <a:r>
              <a:rPr lang="en-US" sz="2600" dirty="0" smtClean="0"/>
              <a:t>     about 3.4 cm </a:t>
            </a:r>
          </a:p>
          <a:p>
            <a:pPr eaLnBrk="1" hangingPunct="1">
              <a:buNone/>
            </a:pPr>
            <a:r>
              <a:rPr lang="en-US" sz="2600" dirty="0" smtClean="0"/>
              <a:t>     during filtration</a:t>
            </a:r>
          </a:p>
          <a:p>
            <a:pPr eaLnBrk="1" hangingPunct="1"/>
            <a:r>
              <a:rPr lang="en-US" sz="2600" dirty="0" smtClean="0"/>
              <a:t>Pressure drop</a:t>
            </a:r>
          </a:p>
          <a:p>
            <a:pPr eaLnBrk="1" hangingPunct="1">
              <a:buNone/>
            </a:pPr>
            <a:r>
              <a:rPr lang="en-US" sz="2600" dirty="0" smtClean="0"/>
              <a:t>     less than 10 cm </a:t>
            </a:r>
          </a:p>
          <a:p>
            <a:pPr eaLnBrk="1" hangingPunct="1">
              <a:buNone/>
            </a:pPr>
            <a:r>
              <a:rPr lang="en-US" sz="2600" dirty="0" smtClean="0"/>
              <a:t>     during backwash</a:t>
            </a:r>
          </a:p>
          <a:p>
            <a:pPr eaLnBrk="1" hangingPunct="1">
              <a:buNone/>
            </a:pPr>
            <a:endParaRPr lang="en-US" sz="2600" dirty="0" smtClean="0"/>
          </a:p>
          <a:p>
            <a:pPr eaLnBrk="1" hangingPunct="1">
              <a:buNone/>
            </a:pPr>
            <a:r>
              <a:rPr lang="en-US" sz="2600" dirty="0" smtClean="0"/>
              <a:t>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lean-bed Flow Distribu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2209800"/>
            <a:ext cx="5562600" cy="3581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                         Pilot Scale:</a:t>
            </a:r>
            <a:br>
              <a:rPr lang="en-US" sz="3600" dirty="0" smtClean="0"/>
            </a:br>
            <a:r>
              <a:rPr lang="en-US" sz="3600" dirty="0" smtClean="0"/>
              <a:t>                          Flow Distribution Study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Loaded-bed results</a:t>
            </a:r>
          </a:p>
          <a:p>
            <a:r>
              <a:rPr lang="en-US" sz="2600" dirty="0" smtClean="0"/>
              <a:t>7 hours run time</a:t>
            </a:r>
          </a:p>
          <a:p>
            <a:r>
              <a:rPr lang="en-US" sz="2600" dirty="0" smtClean="0"/>
              <a:t>Initially non-uniformly</a:t>
            </a:r>
          </a:p>
          <a:p>
            <a:pPr>
              <a:buNone/>
            </a:pPr>
            <a:r>
              <a:rPr lang="en-US" sz="2600" dirty="0" smtClean="0"/>
              <a:t>     distributed</a:t>
            </a:r>
          </a:p>
          <a:p>
            <a:r>
              <a:rPr lang="en-US" sz="2600" dirty="0" smtClean="0"/>
              <a:t>A trend of increasing</a:t>
            </a:r>
          </a:p>
          <a:p>
            <a:pPr>
              <a:buNone/>
            </a:pPr>
            <a:r>
              <a:rPr lang="en-US" sz="2600" dirty="0" smtClean="0"/>
              <a:t>     uniformity</a:t>
            </a:r>
          </a:p>
          <a:p>
            <a:r>
              <a:rPr lang="en-US" sz="2600" dirty="0" smtClean="0"/>
              <a:t>Good turbidity removal</a:t>
            </a:r>
          </a:p>
          <a:p>
            <a:pPr>
              <a:buNone/>
            </a:pPr>
            <a:r>
              <a:rPr lang="en-US" sz="2600" dirty="0" smtClean="0"/>
              <a:t>     performance </a:t>
            </a:r>
          </a:p>
          <a:p>
            <a:endParaRPr lang="en-US" sz="2600" dirty="0" smtClean="0"/>
          </a:p>
          <a:p>
            <a:pPr>
              <a:buNone/>
            </a:pPr>
            <a:endParaRPr lang="en-US" sz="2600" dirty="0" smtClean="0"/>
          </a:p>
          <a:p>
            <a:endParaRPr lang="en-US" sz="2600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199" y="2438400"/>
            <a:ext cx="3956253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" y="2362200"/>
            <a:ext cx="4092575" cy="3822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0" y="1447800"/>
            <a:ext cx="9144000" cy="1588"/>
          </a:xfrm>
          <a:prstGeom prst="line">
            <a:avLst/>
          </a:prstGeom>
          <a:noFill/>
          <a:ln w="76200">
            <a:solidFill>
              <a:srgbClr val="0300BE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340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5288"/>
            <a:ext cx="2514600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1143000"/>
          </a:xfrm>
        </p:spPr>
        <p:txBody>
          <a:bodyPr rIns="132080"/>
          <a:lstStyle/>
          <a:p>
            <a:pPr eaLnBrk="1" hangingPunct="1"/>
            <a:r>
              <a:rPr lang="en-US" sz="3600" smtClean="0"/>
              <a:t>Bench Scale:</a:t>
            </a:r>
            <a:br>
              <a:rPr lang="en-US" sz="3600" smtClean="0"/>
            </a:br>
            <a:r>
              <a:rPr lang="en-US" sz="3600" smtClean="0"/>
              <a:t>Upflow/Downflow Study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9938" y="2387600"/>
            <a:ext cx="3970337" cy="3771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343" name="Rectangle 7"/>
          <p:cNvSpPr>
            <a:spLocks/>
          </p:cNvSpPr>
          <p:nvPr/>
        </p:nvSpPr>
        <p:spPr bwMode="auto">
          <a:xfrm>
            <a:off x="2163763" y="1706563"/>
            <a:ext cx="48466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 b="1">
                <a:latin typeface="Lucida Grande" charset="0"/>
                <a:sym typeface="Lucida Grande" charset="0"/>
              </a:rPr>
              <a:t>Setup for upflow-downflow comparison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Bench Scale:</a:t>
            </a:r>
            <a:br>
              <a:rPr lang="en-US" sz="3600" smtClean="0"/>
            </a:br>
            <a:r>
              <a:rPr lang="en-US" sz="3600" smtClean="0"/>
              <a:t>Upflow/Downflow Study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b="1" dirty="0" smtClean="0"/>
              <a:t>Initial results</a:t>
            </a:r>
            <a:r>
              <a:rPr lang="en-US" sz="2800" dirty="0" smtClean="0"/>
              <a:t> – upflow/</a:t>
            </a:r>
            <a:r>
              <a:rPr lang="en-US" sz="2800" dirty="0" err="1" smtClean="0"/>
              <a:t>downflow</a:t>
            </a:r>
            <a:r>
              <a:rPr lang="en-US" sz="2800" dirty="0" smtClean="0"/>
              <a:t> comparison</a:t>
            </a:r>
          </a:p>
          <a:p>
            <a:pPr lvl="1" eaLnBrk="1" hangingPunct="1"/>
            <a:r>
              <a:rPr lang="en-US" sz="2400" dirty="0" smtClean="0"/>
              <a:t>Many turbidity spikes during the upflow cycle</a:t>
            </a:r>
          </a:p>
          <a:p>
            <a:pPr lvl="1" eaLnBrk="1" hangingPunct="1"/>
            <a:r>
              <a:rPr lang="en-US" sz="2400" dirty="0" smtClean="0"/>
              <a:t>No backwash between runs</a:t>
            </a:r>
          </a:p>
          <a:p>
            <a:pPr lvl="1" eaLnBrk="1" hangingPunct="1"/>
            <a:endParaRPr lang="en-US" sz="2400" dirty="0" smtClean="0"/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121025"/>
            <a:ext cx="4724400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425825"/>
            <a:ext cx="4038600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Bench Scale:</a:t>
            </a:r>
            <a:br>
              <a:rPr lang="en-US" sz="3600" smtClean="0"/>
            </a:br>
            <a:r>
              <a:rPr lang="en-US" sz="3600" smtClean="0"/>
              <a:t>Upflow/Downflow Study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Final results</a:t>
            </a:r>
            <a:r>
              <a:rPr lang="en-US" sz="2800" dirty="0" smtClean="0"/>
              <a:t> – upflow vs. </a:t>
            </a:r>
            <a:r>
              <a:rPr lang="en-US" sz="2800" dirty="0" err="1" smtClean="0"/>
              <a:t>downflow</a:t>
            </a:r>
            <a:r>
              <a:rPr lang="en-US" sz="2800" dirty="0" smtClean="0"/>
              <a:t> performance</a:t>
            </a:r>
          </a:p>
          <a:p>
            <a:pPr lvl="1" eaLnBrk="1" hangingPunct="1"/>
            <a:r>
              <a:rPr lang="en-US" sz="2400" dirty="0" smtClean="0"/>
              <a:t>14-hour filter cycle</a:t>
            </a:r>
          </a:p>
          <a:p>
            <a:pPr lvl="1" eaLnBrk="1" hangingPunct="1"/>
            <a:r>
              <a:rPr lang="en-US" sz="2400" dirty="0" smtClean="0"/>
              <a:t>Backwash cycle in between runs to clean the bed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Performance does not significantly differ</a:t>
            </a:r>
          </a:p>
          <a:p>
            <a:pPr lvl="1" eaLnBrk="1" hangingPunct="1"/>
            <a:r>
              <a:rPr lang="en-US" sz="2400" dirty="0" smtClean="0"/>
              <a:t>Important for the viability of the SRSF</a:t>
            </a: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133600"/>
            <a:ext cx="42672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Bench Scale:</a:t>
            </a:r>
            <a:br>
              <a:rPr lang="en-US" sz="3600" dirty="0" smtClean="0"/>
            </a:br>
            <a:r>
              <a:rPr lang="en-US" sz="3600" dirty="0" smtClean="0"/>
              <a:t>Self-Healing Study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3657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Sand grains may stratify by size during backwash.</a:t>
            </a:r>
          </a:p>
          <a:p>
            <a:pPr eaLnBrk="1" hangingPunct="1"/>
            <a:r>
              <a:rPr lang="en-US" dirty="0" smtClean="0"/>
              <a:t>Is it possible for parallel filter beds of differing grain size to perform well together?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828800"/>
            <a:ext cx="5638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Bench Scale:</a:t>
            </a:r>
            <a:br>
              <a:rPr lang="en-US" sz="3600" dirty="0" smtClean="0"/>
            </a:br>
            <a:r>
              <a:rPr lang="en-US" sz="3600" dirty="0" smtClean="0"/>
              <a:t>Self-Healing Study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001000" cy="9144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2400" smtClean="0"/>
              <a:t>Flow is distributed unevenly, filter 2 in which we loaded the fine grain receives most of the flow.</a:t>
            </a:r>
          </a:p>
          <a:p>
            <a:pPr eaLnBrk="1" hangingPunct="1">
              <a:buFont typeface="Arial" charset="0"/>
              <a:buChar char="•"/>
            </a:pPr>
            <a:r>
              <a:rPr lang="en-US" sz="2400" smtClean="0"/>
              <a:t>Bizarre turbidity diagram.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     </a:t>
            </a:r>
            <a:r>
              <a:rPr lang="en-US" sz="1800" smtClean="0"/>
              <a:t>Same performance of the two grains while one receives more flow. </a:t>
            </a:r>
          </a:p>
          <a:p>
            <a:pPr eaLnBrk="1" hangingPunct="1">
              <a:buFont typeface="Arial" charset="0"/>
              <a:buChar char="•"/>
            </a:pPr>
            <a:r>
              <a:rPr lang="en-US" sz="2400" smtClean="0"/>
              <a:t>More tests are expected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533400" y="3733800"/>
          <a:ext cx="3836988" cy="2714625"/>
        </p:xfrm>
        <a:graphic>
          <a:graphicData uri="http://schemas.openxmlformats.org/presentationml/2006/ole">
            <p:oleObj spid="_x0000_s1026" name="Mathcad" r:id="rId3" imgW="4591080" imgH="3247920" progId="Mathcad">
              <p:link updateAutomatic="1"/>
            </p:oleObj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4495800" y="3429000"/>
          <a:ext cx="3981450" cy="3200400"/>
        </p:xfrm>
        <a:graphic>
          <a:graphicData uri="http://schemas.openxmlformats.org/presentationml/2006/ole">
            <p:oleObj spid="_x0000_s1027" name="Mathcad" r:id="rId4" imgW="4610160" imgH="3705120" progId="Mathcad">
              <p:link updateAutomatic="1"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81200" y="4572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5486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Coarse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                   Field Scale:</a:t>
            </a:r>
            <a:br>
              <a:rPr lang="en-US" sz="3200" dirty="0" smtClean="0"/>
            </a:br>
            <a:r>
              <a:rPr lang="en-US" sz="3200" dirty="0" smtClean="0"/>
              <a:t>                Progress in Támara, </a:t>
            </a:r>
            <a:r>
              <a:rPr lang="is-IS" sz="3200" dirty="0" smtClean="0"/>
              <a:t>Honduras</a:t>
            </a:r>
            <a:r>
              <a:rPr lang="en-US" sz="3200" dirty="0" smtClean="0"/>
              <a:t> </a:t>
            </a:r>
          </a:p>
        </p:txBody>
      </p:sp>
      <p:sp>
        <p:nvSpPr>
          <p:cNvPr id="19459" name="Content Placeholder 2"/>
          <p:cNvSpPr>
            <a:spLocks/>
          </p:cNvSpPr>
          <p:nvPr/>
        </p:nvSpPr>
        <p:spPr bwMode="auto">
          <a:xfrm>
            <a:off x="457200" y="1600200"/>
            <a:ext cx="8077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endParaRPr lang="en-US" sz="3200" dirty="0" smtClean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endParaRPr lang="en-US" sz="3200" dirty="0" smtClean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endParaRPr lang="en-US" sz="2400" dirty="0">
              <a:latin typeface="Calibri" pitchFamily="34" charset="0"/>
            </a:endParaRPr>
          </a:p>
        </p:txBody>
      </p:sp>
      <p:pic>
        <p:nvPicPr>
          <p:cNvPr id="4" name="Picture 3" descr="SRSF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524000"/>
            <a:ext cx="3581400" cy="2686050"/>
          </a:xfrm>
          <a:prstGeom prst="rect">
            <a:avLst/>
          </a:prstGeom>
        </p:spPr>
      </p:pic>
      <p:pic>
        <p:nvPicPr>
          <p:cNvPr id="5" name="Picture 4" descr="SRSF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1524000"/>
            <a:ext cx="3581400" cy="2667000"/>
          </a:xfrm>
          <a:prstGeom prst="rect">
            <a:avLst/>
          </a:prstGeom>
        </p:spPr>
      </p:pic>
      <p:pic>
        <p:nvPicPr>
          <p:cNvPr id="6" name="Picture 5" descr="SRSF 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3962400"/>
            <a:ext cx="3505200" cy="26289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2590800" y="228600"/>
            <a:ext cx="6324600" cy="1143000"/>
          </a:xfrm>
        </p:spPr>
        <p:txBody>
          <a:bodyPr/>
          <a:lstStyle/>
          <a:p>
            <a:pPr eaLnBrk="1" hangingPunct="1"/>
            <a:r>
              <a:rPr lang="en-US" smtClean="0"/>
              <a:t>Outline</a:t>
            </a:r>
            <a:endParaRPr lang="en-US" sz="360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24000"/>
            <a:ext cx="4038600" cy="452596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z="2800" smtClean="0"/>
              <a:t>Introduction</a:t>
            </a:r>
          </a:p>
          <a:p>
            <a:pPr eaLnBrk="1" hangingPunct="1">
              <a:buClr>
                <a:schemeClr val="tx2"/>
              </a:buClr>
            </a:pPr>
            <a:r>
              <a:rPr lang="en-US" sz="2800" smtClean="0"/>
              <a:t>Pilot-scale research</a:t>
            </a:r>
          </a:p>
          <a:p>
            <a:pPr marL="463550" lvl="1" indent="-6350" eaLnBrk="1" hangingPunct="1">
              <a:buClr>
                <a:schemeClr val="tx2"/>
              </a:buClr>
            </a:pPr>
            <a:r>
              <a:rPr lang="en-US" sz="2400" smtClean="0"/>
              <a:t>Control system</a:t>
            </a:r>
          </a:p>
          <a:p>
            <a:pPr marL="463550" lvl="1" indent="-6350" eaLnBrk="1" hangingPunct="1">
              <a:buClr>
                <a:schemeClr val="tx2"/>
              </a:buClr>
            </a:pPr>
            <a:r>
              <a:rPr lang="en-US" sz="2400" smtClean="0"/>
              <a:t>Water seal siphon</a:t>
            </a:r>
          </a:p>
          <a:p>
            <a:pPr marL="463550" lvl="1" indent="-6350" eaLnBrk="1" hangingPunct="1">
              <a:buClr>
                <a:schemeClr val="tx2"/>
              </a:buClr>
            </a:pPr>
            <a:r>
              <a:rPr lang="en-US" sz="2400" smtClean="0"/>
              <a:t>Sand removal system</a:t>
            </a:r>
          </a:p>
          <a:p>
            <a:pPr marL="463550" lvl="1" indent="-6350" eaLnBrk="1" hangingPunct="1">
              <a:buClr>
                <a:schemeClr val="tx2"/>
              </a:buClr>
            </a:pPr>
            <a:r>
              <a:rPr lang="en-US" sz="2400" smtClean="0"/>
              <a:t>Flow distribution</a:t>
            </a:r>
          </a:p>
          <a:p>
            <a:pPr marL="463550" lvl="1" indent="-6350" eaLnBrk="1" hangingPunct="1">
              <a:buClr>
                <a:schemeClr val="tx2"/>
              </a:buClr>
            </a:pPr>
            <a:endParaRPr lang="en-US" sz="2400" smtClean="0"/>
          </a:p>
        </p:txBody>
      </p:sp>
      <p:sp>
        <p:nvSpPr>
          <p:cNvPr id="4100" name="AutoShape 7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1" name="AutoShape 9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2" name="Content Placeholder 2"/>
          <p:cNvSpPr>
            <a:spLocks/>
          </p:cNvSpPr>
          <p:nvPr/>
        </p:nvSpPr>
        <p:spPr bwMode="auto">
          <a:xfrm>
            <a:off x="4648200" y="1524000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>
                <a:latin typeface="Calibri" pitchFamily="34" charset="0"/>
              </a:rPr>
              <a:t>Bench-scale research</a:t>
            </a:r>
          </a:p>
          <a:p>
            <a:pPr marL="463550" lvl="1" indent="-635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>
                <a:latin typeface="Calibri" pitchFamily="34" charset="0"/>
              </a:rPr>
              <a:t>Upflow/downflow</a:t>
            </a:r>
          </a:p>
          <a:p>
            <a:pPr marL="463550" lvl="1" indent="-635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>
                <a:latin typeface="Calibri" pitchFamily="34" charset="0"/>
              </a:rPr>
              <a:t>Self-healing test</a:t>
            </a:r>
          </a:p>
          <a:p>
            <a:pPr marL="463550" lvl="1" indent="-635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endParaRPr lang="en-US" sz="16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>
                <a:latin typeface="Calibri" pitchFamily="34" charset="0"/>
              </a:rPr>
              <a:t>Progress in the field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>
                <a:latin typeface="Calibri" pitchFamily="34" charset="0"/>
              </a:rPr>
              <a:t>Future work</a:t>
            </a:r>
            <a:endParaRPr lang="en-US" sz="4400">
              <a:latin typeface="Calibri" pitchFamily="34" charset="0"/>
            </a:endParaRPr>
          </a:p>
        </p:txBody>
      </p:sp>
      <p:pic>
        <p:nvPicPr>
          <p:cNvPr id="4103" name="Picture 14" descr="dilbert2005112211223"/>
          <p:cNvPicPr>
            <a:picLocks noChangeAspect="1" noChangeArrowheads="1"/>
          </p:cNvPicPr>
          <p:nvPr/>
        </p:nvPicPr>
        <p:blipFill>
          <a:blip r:embed="rId2" cstate="print"/>
          <a:srcRect b="9375"/>
          <a:stretch>
            <a:fillRect/>
          </a:stretch>
        </p:blipFill>
        <p:spPr bwMode="auto">
          <a:xfrm>
            <a:off x="1143000" y="4495800"/>
            <a:ext cx="6934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752600"/>
            <a:ext cx="4267200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Calibri" pitchFamily="34" charset="0"/>
              </a:rPr>
              <a:t>Filter performance results</a:t>
            </a:r>
          </a:p>
          <a:p>
            <a:pPr marL="800100" lvl="1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Calibri" pitchFamily="34" charset="0"/>
              </a:rPr>
              <a:t>SRSF can meet EPA standard.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Calibri" pitchFamily="34" charset="0"/>
              </a:rPr>
              <a:t>Challenges and problems</a:t>
            </a:r>
          </a:p>
          <a:p>
            <a:pPr marL="800100" lvl="1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Calibri" pitchFamily="34" charset="0"/>
              </a:rPr>
              <a:t>Air entrainment due to the entrance weir</a:t>
            </a:r>
          </a:p>
          <a:p>
            <a:pPr marL="800100" lvl="1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Calibri" pitchFamily="34" charset="0"/>
              </a:rPr>
              <a:t>Breaks and sand leaks in the slotted pipe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00400" y="228600"/>
            <a:ext cx="533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                     </a:t>
            </a:r>
            <a:r>
              <a:rPr lang="en-US" sz="3200" b="1" dirty="0" smtClean="0">
                <a:latin typeface="+mj-lt"/>
              </a:rPr>
              <a:t>Field Scale: </a:t>
            </a:r>
            <a:br>
              <a:rPr lang="en-US" sz="3200" b="1" dirty="0" smtClean="0">
                <a:latin typeface="+mj-lt"/>
              </a:rPr>
            </a:br>
            <a:r>
              <a:rPr lang="en-US" sz="3200" b="1" dirty="0" smtClean="0">
                <a:latin typeface="+mj-lt"/>
              </a:rPr>
              <a:t> Progress in Támara, </a:t>
            </a:r>
            <a:r>
              <a:rPr lang="is-IS" sz="3200" b="1" dirty="0" smtClean="0">
                <a:latin typeface="+mj-lt"/>
              </a:rPr>
              <a:t>Honduras</a:t>
            </a:r>
            <a:r>
              <a:rPr lang="en-US" sz="3200" b="1" dirty="0" smtClean="0">
                <a:latin typeface="+mj-lt"/>
              </a:rPr>
              <a:t> </a:t>
            </a:r>
            <a:endParaRPr lang="en-US" sz="3200" b="1" dirty="0">
              <a:latin typeface="+mj-lt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24000"/>
            <a:ext cx="368225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 descr="SRSF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4038600"/>
            <a:ext cx="3429000" cy="25717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67600" y="2590800"/>
            <a:ext cx="462197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372662" y="2608289"/>
            <a:ext cx="762000" cy="1219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 smtClean="0">
                <a:solidFill>
                  <a:schemeClr val="tx1"/>
                </a:solidFill>
              </a:rPr>
              <a:t>Plant Influent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6396037" y="4633912"/>
            <a:ext cx="609600" cy="3714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597400"/>
            <a:ext cx="2743200" cy="2057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21506" name="Line 2"/>
          <p:cNvSpPr>
            <a:spLocks noChangeShapeType="1"/>
          </p:cNvSpPr>
          <p:nvPr/>
        </p:nvSpPr>
        <p:spPr bwMode="auto">
          <a:xfrm>
            <a:off x="0" y="1447800"/>
            <a:ext cx="9144000" cy="1588"/>
          </a:xfrm>
          <a:prstGeom prst="line">
            <a:avLst/>
          </a:prstGeom>
          <a:noFill/>
          <a:ln w="76200" cap="flat">
            <a:solidFill>
              <a:srgbClr val="0300B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1507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5288"/>
            <a:ext cx="2514600" cy="747712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7450138" y="6245225"/>
            <a:ext cx="338137" cy="31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fld id="{678E4A5E-5E48-4EF5-A590-08C5CB11228D}" type="slidenum">
              <a:rPr lang="en-US" sz="1400">
                <a:solidFill>
                  <a:schemeClr val="tx1"/>
                </a:solidFill>
                <a:ea typeface="Lucida Grande" charset="0"/>
                <a:cs typeface="Lucida Grande" charset="0"/>
              </a:rPr>
              <a:pPr algn="ctr"/>
              <a:t>21</a:t>
            </a:fld>
            <a:endParaRPr lang="en-US" sz="1400">
              <a:solidFill>
                <a:schemeClr val="tx1"/>
              </a:solidFill>
              <a:ea typeface="Lucida Grande" charset="0"/>
              <a:cs typeface="Lucida Grande" charset="0"/>
            </a:endParaRP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>
          <a:xfrm>
            <a:off x="2590800" y="0"/>
            <a:ext cx="6324600" cy="1600200"/>
          </a:xfrm>
          <a:ln/>
        </p:spPr>
        <p:txBody>
          <a:bodyPr rIns="132080"/>
          <a:lstStyle/>
          <a:p>
            <a:r>
              <a:rPr lang="en-US"/>
              <a:t>Future Work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03200" y="1574800"/>
            <a:ext cx="8077200" cy="4457700"/>
          </a:xfrm>
          <a:ln/>
        </p:spPr>
        <p:txBody>
          <a:bodyPr rIns="132080"/>
          <a:lstStyle/>
          <a:p>
            <a:pPr>
              <a:buClr>
                <a:srgbClr val="00005A"/>
              </a:buClr>
            </a:pPr>
            <a:r>
              <a:rPr lang="en-US" sz="2400" dirty="0"/>
              <a:t>January trip tasks</a:t>
            </a:r>
          </a:p>
          <a:p>
            <a:pPr marL="782638" lvl="1">
              <a:buClr>
                <a:srgbClr val="00005A"/>
              </a:buClr>
            </a:pPr>
            <a:r>
              <a:rPr lang="en-US" sz="2400" dirty="0"/>
              <a:t>Saw and slotted pipe fabrication</a:t>
            </a:r>
          </a:p>
          <a:p>
            <a:pPr marL="782638" lvl="1">
              <a:buClr>
                <a:srgbClr val="00005A"/>
              </a:buClr>
            </a:pPr>
            <a:r>
              <a:rPr lang="en-US" sz="2400" dirty="0"/>
              <a:t>Data collection in Tamara</a:t>
            </a:r>
          </a:p>
          <a:p>
            <a:pPr marL="782638" lvl="1">
              <a:buClr>
                <a:srgbClr val="00005A"/>
              </a:buClr>
            </a:pPr>
            <a:r>
              <a:rPr lang="en-US" sz="2400" dirty="0"/>
              <a:t>Future filter sites</a:t>
            </a:r>
          </a:p>
          <a:p>
            <a:pPr>
              <a:buClr>
                <a:srgbClr val="00005A"/>
              </a:buClr>
            </a:pPr>
            <a:r>
              <a:rPr lang="en-US" sz="2400" dirty="0"/>
              <a:t>Further research</a:t>
            </a:r>
          </a:p>
          <a:p>
            <a:pPr marL="782638" lvl="1">
              <a:buClr>
                <a:srgbClr val="00005A"/>
              </a:buClr>
            </a:pPr>
            <a:r>
              <a:rPr lang="en-US" sz="2400" dirty="0"/>
              <a:t>Alter sand grain size to test efficiency</a:t>
            </a:r>
          </a:p>
          <a:p>
            <a:pPr marL="782638" lvl="1">
              <a:buClr>
                <a:srgbClr val="00005A"/>
              </a:buClr>
            </a:pPr>
            <a:r>
              <a:rPr lang="en-US" sz="2400" dirty="0"/>
              <a:t>Prevent air entrainment in filter</a:t>
            </a:r>
          </a:p>
          <a:p>
            <a:pPr marL="782638" lvl="1">
              <a:buClr>
                <a:srgbClr val="00005A"/>
              </a:buClr>
            </a:pPr>
            <a:r>
              <a:rPr lang="en-US" sz="2400" dirty="0"/>
              <a:t>Long-run performance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2590800" y="228600"/>
            <a:ext cx="6324600" cy="1143000"/>
          </a:xfrm>
        </p:spPr>
        <p:txBody>
          <a:bodyPr/>
          <a:lstStyle/>
          <a:p>
            <a:pPr eaLnBrk="1" hangingPunct="1"/>
            <a:r>
              <a:rPr lang="en-US" smtClean="0"/>
              <a:t>Questions?</a:t>
            </a:r>
            <a:endParaRPr lang="en-US" sz="3600" smtClean="0"/>
          </a:p>
        </p:txBody>
      </p:sp>
      <p:pic>
        <p:nvPicPr>
          <p:cNvPr id="21507" name="Picture 13" descr="ch8611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532063"/>
            <a:ext cx="7924800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90800" y="228600"/>
            <a:ext cx="63246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Introduction:</a:t>
            </a:r>
            <a:br>
              <a:rPr lang="en-US" sz="3600" smtClean="0"/>
            </a:br>
            <a:r>
              <a:rPr lang="en-US" sz="3600" smtClean="0"/>
              <a:t>SRSF Concept and Hydraulics</a:t>
            </a:r>
          </a:p>
        </p:txBody>
      </p:sp>
      <p:cxnSp>
        <p:nvCxnSpPr>
          <p:cNvPr id="55" name="Straight Connector 54"/>
          <p:cNvCxnSpPr/>
          <p:nvPr/>
        </p:nvCxnSpPr>
        <p:spPr>
          <a:xfrm rot="5400000">
            <a:off x="3668713" y="2590800"/>
            <a:ext cx="38100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8" name="TextBox 40"/>
          <p:cNvSpPr txBox="1">
            <a:spLocks noChangeArrowheads="1"/>
          </p:cNvSpPr>
          <p:nvPr/>
        </p:nvSpPr>
        <p:spPr bwMode="auto">
          <a:xfrm>
            <a:off x="3897313" y="194945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  <a:ea typeface="ＭＳ Ｐゴシック" pitchFamily="-108" charset="-128"/>
              </a:rPr>
              <a:t>Air Trap</a:t>
            </a:r>
          </a:p>
        </p:txBody>
      </p:sp>
      <p:cxnSp>
        <p:nvCxnSpPr>
          <p:cNvPr id="57" name="Straight Connector 56"/>
          <p:cNvCxnSpPr/>
          <p:nvPr/>
        </p:nvCxnSpPr>
        <p:spPr>
          <a:xfrm rot="5400000">
            <a:off x="3744913" y="3429000"/>
            <a:ext cx="3048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0" name="TextBox 40"/>
          <p:cNvSpPr txBox="1">
            <a:spLocks noChangeArrowheads="1"/>
          </p:cNvSpPr>
          <p:nvPr/>
        </p:nvSpPr>
        <p:spPr bwMode="auto">
          <a:xfrm>
            <a:off x="3821113" y="2986088"/>
            <a:ext cx="990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ea typeface="ＭＳ Ｐゴシック" pitchFamily="-108" charset="-128"/>
              </a:rPr>
              <a:t>No Flow</a:t>
            </a:r>
          </a:p>
        </p:txBody>
      </p:sp>
      <p:sp>
        <p:nvSpPr>
          <p:cNvPr id="6151" name="TextBox 40"/>
          <p:cNvSpPr txBox="1">
            <a:spLocks noChangeArrowheads="1"/>
          </p:cNvSpPr>
          <p:nvPr/>
        </p:nvSpPr>
        <p:spPr bwMode="auto">
          <a:xfrm>
            <a:off x="1382713" y="1600200"/>
            <a:ext cx="99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ea typeface="ＭＳ Ｐゴシック" pitchFamily="-108" charset="-128"/>
              </a:rPr>
              <a:t>Flow Exit</a:t>
            </a:r>
          </a:p>
        </p:txBody>
      </p:sp>
      <p:grpSp>
        <p:nvGrpSpPr>
          <p:cNvPr id="6152" name="Group 236"/>
          <p:cNvGrpSpPr>
            <a:grpSpLocks/>
          </p:cNvGrpSpPr>
          <p:nvPr/>
        </p:nvGrpSpPr>
        <p:grpSpPr bwMode="auto">
          <a:xfrm>
            <a:off x="304800" y="1752600"/>
            <a:ext cx="3636963" cy="4495800"/>
            <a:chOff x="-144" y="912"/>
            <a:chExt cx="2640" cy="3264"/>
          </a:xfrm>
        </p:grpSpPr>
        <p:sp>
          <p:nvSpPr>
            <p:cNvPr id="4" name="Rectangle 32"/>
            <p:cNvSpPr/>
            <p:nvPr/>
          </p:nvSpPr>
          <p:spPr>
            <a:xfrm>
              <a:off x="2176" y="2340"/>
              <a:ext cx="320" cy="1824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169"/>
            <p:cNvSpPr>
              <a:spLocks noChangeArrowheads="1"/>
            </p:cNvSpPr>
            <p:nvPr/>
          </p:nvSpPr>
          <p:spPr bwMode="auto">
            <a:xfrm flipV="1">
              <a:off x="456" y="2736"/>
              <a:ext cx="833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" name="Rectangle 169"/>
            <p:cNvSpPr>
              <a:spLocks noChangeArrowheads="1"/>
            </p:cNvSpPr>
            <p:nvPr/>
          </p:nvSpPr>
          <p:spPr bwMode="auto">
            <a:xfrm flipV="1">
              <a:off x="776" y="3411"/>
              <a:ext cx="521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 flipH="1">
              <a:off x="835" y="1583"/>
              <a:ext cx="39" cy="130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H="1">
              <a:off x="194" y="1595"/>
              <a:ext cx="40" cy="153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flipH="1">
              <a:off x="57" y="1586"/>
              <a:ext cx="38" cy="2004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" name="Rectangle 32"/>
            <p:cNvSpPr/>
            <p:nvPr/>
          </p:nvSpPr>
          <p:spPr>
            <a:xfrm>
              <a:off x="1296" y="1229"/>
              <a:ext cx="795" cy="1497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32"/>
            <p:cNvSpPr/>
            <p:nvPr/>
          </p:nvSpPr>
          <p:spPr>
            <a:xfrm>
              <a:off x="456" y="1427"/>
              <a:ext cx="520" cy="149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Rectangle 150"/>
            <p:cNvSpPr>
              <a:spLocks noChangeArrowheads="1"/>
            </p:cNvSpPr>
            <p:nvPr/>
          </p:nvSpPr>
          <p:spPr bwMode="auto">
            <a:xfrm>
              <a:off x="1298" y="2736"/>
              <a:ext cx="795" cy="1428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xtLst>
              <a:ext uri="{91240B29-F687-4F45-9708-019B960494DF}"/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2" name="Rectangle 11"/>
            <p:cNvSpPr>
              <a:spLocks noChangeArrowheads="1"/>
            </p:cNvSpPr>
            <p:nvPr/>
          </p:nvSpPr>
          <p:spPr bwMode="auto">
            <a:xfrm flipH="1">
              <a:off x="-94" y="1595"/>
              <a:ext cx="38" cy="2449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52" name="Line 53"/>
            <p:cNvSpPr>
              <a:spLocks noChangeShapeType="1"/>
            </p:cNvSpPr>
            <p:nvPr/>
          </p:nvSpPr>
          <p:spPr bwMode="auto">
            <a:xfrm>
              <a:off x="2273" y="1173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3" name="Line 54"/>
            <p:cNvSpPr>
              <a:spLocks noChangeShapeType="1"/>
            </p:cNvSpPr>
            <p:nvPr/>
          </p:nvSpPr>
          <p:spPr bwMode="auto">
            <a:xfrm>
              <a:off x="2326" y="1173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4" name="Line 56"/>
            <p:cNvSpPr>
              <a:spLocks noChangeShapeType="1"/>
            </p:cNvSpPr>
            <p:nvPr/>
          </p:nvSpPr>
          <p:spPr bwMode="auto">
            <a:xfrm>
              <a:off x="2283" y="912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5" name="Line 57"/>
            <p:cNvSpPr>
              <a:spLocks noChangeShapeType="1"/>
            </p:cNvSpPr>
            <p:nvPr/>
          </p:nvSpPr>
          <p:spPr bwMode="auto">
            <a:xfrm>
              <a:off x="2336" y="912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6" name="Oval 55"/>
            <p:cNvSpPr>
              <a:spLocks noChangeArrowheads="1"/>
            </p:cNvSpPr>
            <p:nvPr/>
          </p:nvSpPr>
          <p:spPr bwMode="auto">
            <a:xfrm rot="5400000">
              <a:off x="2214" y="1040"/>
              <a:ext cx="170" cy="15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6257" name="Line 58"/>
            <p:cNvSpPr>
              <a:spLocks noChangeShapeType="1"/>
            </p:cNvSpPr>
            <p:nvPr/>
          </p:nvSpPr>
          <p:spPr bwMode="auto">
            <a:xfrm rot="5400000" flipH="1">
              <a:off x="2299" y="1017"/>
              <a:ext cx="2" cy="1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8" name="Line 59"/>
            <p:cNvSpPr>
              <a:spLocks noChangeShapeType="1"/>
            </p:cNvSpPr>
            <p:nvPr/>
          </p:nvSpPr>
          <p:spPr bwMode="auto">
            <a:xfrm rot="5400000" flipH="1">
              <a:off x="2298" y="1074"/>
              <a:ext cx="2" cy="1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Can 78"/>
            <p:cNvSpPr>
              <a:spLocks noChangeArrowheads="1"/>
            </p:cNvSpPr>
            <p:nvPr/>
          </p:nvSpPr>
          <p:spPr bwMode="auto">
            <a:xfrm rot="5400000">
              <a:off x="1659" y="2580"/>
              <a:ext cx="47" cy="772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Rectangle 32"/>
            <p:cNvSpPr/>
            <p:nvPr/>
          </p:nvSpPr>
          <p:spPr>
            <a:xfrm>
              <a:off x="-144" y="1229"/>
              <a:ext cx="600" cy="347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6261" name="Straight Connector 4"/>
            <p:cNvCxnSpPr>
              <a:cxnSpLocks noChangeShapeType="1"/>
            </p:cNvCxnSpPr>
            <p:nvPr/>
          </p:nvCxnSpPr>
          <p:spPr bwMode="auto">
            <a:xfrm>
              <a:off x="-144" y="962"/>
              <a:ext cx="0" cy="624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262" name="Straight Connector 6"/>
            <p:cNvCxnSpPr>
              <a:cxnSpLocks noChangeShapeType="1"/>
            </p:cNvCxnSpPr>
            <p:nvPr/>
          </p:nvCxnSpPr>
          <p:spPr bwMode="auto">
            <a:xfrm>
              <a:off x="456" y="962"/>
              <a:ext cx="0" cy="624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263" name="Straight Connector 8"/>
            <p:cNvCxnSpPr>
              <a:cxnSpLocks noChangeShapeType="1"/>
            </p:cNvCxnSpPr>
            <p:nvPr/>
          </p:nvCxnSpPr>
          <p:spPr bwMode="auto">
            <a:xfrm>
              <a:off x="-144" y="1586"/>
              <a:ext cx="1120" cy="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-116" y="1547"/>
              <a:ext cx="86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7" name="Rectangle 14"/>
            <p:cNvSpPr>
              <a:spLocks noChangeArrowheads="1"/>
            </p:cNvSpPr>
            <p:nvPr/>
          </p:nvSpPr>
          <p:spPr bwMode="auto">
            <a:xfrm>
              <a:off x="28" y="1547"/>
              <a:ext cx="86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8" name="Rectangle 17"/>
            <p:cNvSpPr>
              <a:spLocks noChangeArrowheads="1"/>
            </p:cNvSpPr>
            <p:nvPr/>
          </p:nvSpPr>
          <p:spPr bwMode="auto">
            <a:xfrm>
              <a:off x="169" y="1547"/>
              <a:ext cx="86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6267" name="Straight Connector 6"/>
            <p:cNvCxnSpPr>
              <a:cxnSpLocks noChangeShapeType="1"/>
            </p:cNvCxnSpPr>
            <p:nvPr/>
          </p:nvCxnSpPr>
          <p:spPr bwMode="auto">
            <a:xfrm>
              <a:off x="976" y="1467"/>
              <a:ext cx="0" cy="119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9" name="Rectangle 155"/>
            <p:cNvSpPr>
              <a:spLocks noChangeArrowheads="1"/>
            </p:cNvSpPr>
            <p:nvPr/>
          </p:nvSpPr>
          <p:spPr bwMode="auto">
            <a:xfrm>
              <a:off x="2283" y="1507"/>
              <a:ext cx="47" cy="257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0" name="Rectangle 152"/>
            <p:cNvSpPr>
              <a:spLocks noChangeArrowheads="1"/>
            </p:cNvSpPr>
            <p:nvPr/>
          </p:nvSpPr>
          <p:spPr bwMode="auto">
            <a:xfrm>
              <a:off x="1901" y="1507"/>
              <a:ext cx="44" cy="833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2" name="Rectangle 13"/>
            <p:cNvSpPr>
              <a:spLocks noChangeArrowheads="1"/>
            </p:cNvSpPr>
            <p:nvPr/>
          </p:nvSpPr>
          <p:spPr bwMode="auto">
            <a:xfrm>
              <a:off x="57" y="1262"/>
              <a:ext cx="38" cy="28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3" name="Rectangle 16"/>
            <p:cNvSpPr>
              <a:spLocks noChangeArrowheads="1"/>
            </p:cNvSpPr>
            <p:nvPr/>
          </p:nvSpPr>
          <p:spPr bwMode="auto">
            <a:xfrm>
              <a:off x="199" y="1255"/>
              <a:ext cx="39" cy="292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4" name="Rectangle 19"/>
            <p:cNvSpPr>
              <a:spLocks noChangeArrowheads="1"/>
            </p:cNvSpPr>
            <p:nvPr/>
          </p:nvSpPr>
          <p:spPr bwMode="auto">
            <a:xfrm>
              <a:off x="342" y="1264"/>
              <a:ext cx="39" cy="284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6273" name="Straight Connector 4"/>
            <p:cNvCxnSpPr>
              <a:cxnSpLocks noChangeShapeType="1"/>
            </p:cNvCxnSpPr>
            <p:nvPr/>
          </p:nvCxnSpPr>
          <p:spPr bwMode="auto">
            <a:xfrm>
              <a:off x="1296" y="1031"/>
              <a:ext cx="0" cy="3133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5" name="Can 78"/>
            <p:cNvSpPr>
              <a:spLocks noChangeArrowheads="1"/>
            </p:cNvSpPr>
            <p:nvPr/>
          </p:nvSpPr>
          <p:spPr bwMode="auto">
            <a:xfrm rot="5400000">
              <a:off x="1659" y="3041"/>
              <a:ext cx="46" cy="772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6" name="Can 78"/>
            <p:cNvSpPr>
              <a:spLocks noChangeArrowheads="1"/>
            </p:cNvSpPr>
            <p:nvPr/>
          </p:nvSpPr>
          <p:spPr bwMode="auto">
            <a:xfrm rot="5400000">
              <a:off x="1659" y="3294"/>
              <a:ext cx="46" cy="772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7" name="Can 78"/>
            <p:cNvSpPr>
              <a:spLocks noChangeArrowheads="1"/>
            </p:cNvSpPr>
            <p:nvPr/>
          </p:nvSpPr>
          <p:spPr bwMode="auto">
            <a:xfrm rot="5400000">
              <a:off x="1659" y="3755"/>
              <a:ext cx="47" cy="772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6277" name="Straight Connector 4"/>
            <p:cNvCxnSpPr>
              <a:cxnSpLocks noChangeShapeType="1"/>
            </p:cNvCxnSpPr>
            <p:nvPr/>
          </p:nvCxnSpPr>
          <p:spPr bwMode="auto">
            <a:xfrm>
              <a:off x="2096" y="1031"/>
              <a:ext cx="0" cy="3133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8" name="Rectangle 154"/>
            <p:cNvSpPr/>
            <p:nvPr/>
          </p:nvSpPr>
          <p:spPr>
            <a:xfrm>
              <a:off x="2103" y="1293"/>
              <a:ext cx="53" cy="25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                 </a:t>
              </a:r>
            </a:p>
          </p:txBody>
        </p:sp>
        <p:grpSp>
          <p:nvGrpSpPr>
            <p:cNvPr id="6279" name="Group 329"/>
            <p:cNvGrpSpPr>
              <a:grpSpLocks/>
            </p:cNvGrpSpPr>
            <p:nvPr/>
          </p:nvGrpSpPr>
          <p:grpSpPr bwMode="auto">
            <a:xfrm rot="10800000">
              <a:off x="2180" y="1302"/>
              <a:ext cx="161" cy="237"/>
              <a:chOff x="1440" y="3168"/>
              <a:chExt cx="192" cy="288"/>
            </a:xfrm>
          </p:grpSpPr>
          <p:sp>
            <p:nvSpPr>
              <p:cNvPr id="6322" name="Rectangle 330"/>
              <p:cNvSpPr>
                <a:spLocks noChangeArrowheads="1"/>
              </p:cNvSpPr>
              <p:nvPr/>
            </p:nvSpPr>
            <p:spPr bwMode="auto">
              <a:xfrm>
                <a:off x="1440" y="3168"/>
                <a:ext cx="96" cy="2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323" name="Rectangle 331"/>
              <p:cNvSpPr>
                <a:spLocks noChangeArrowheads="1"/>
              </p:cNvSpPr>
              <p:nvPr/>
            </p:nvSpPr>
            <p:spPr bwMode="auto">
              <a:xfrm>
                <a:off x="1536" y="3264"/>
                <a:ext cx="96" cy="96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6280" name="Block Arc 44"/>
            <p:cNvSpPr>
              <a:spLocks/>
            </p:cNvSpPr>
            <p:nvPr/>
          </p:nvSpPr>
          <p:spPr bwMode="auto">
            <a:xfrm>
              <a:off x="1888" y="1386"/>
              <a:ext cx="278" cy="279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768 w 685800"/>
                <a:gd name="T12" fmla="*/ 344129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9" name="Can 78"/>
            <p:cNvSpPr>
              <a:spLocks noChangeArrowheads="1"/>
            </p:cNvSpPr>
            <p:nvPr/>
          </p:nvSpPr>
          <p:spPr bwMode="auto">
            <a:xfrm rot="5400000">
              <a:off x="1659" y="2367"/>
              <a:ext cx="46" cy="772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0" name="Can 78"/>
            <p:cNvSpPr>
              <a:spLocks noChangeArrowheads="1"/>
            </p:cNvSpPr>
            <p:nvPr/>
          </p:nvSpPr>
          <p:spPr bwMode="auto">
            <a:xfrm rot="5400000">
              <a:off x="1659" y="2803"/>
              <a:ext cx="46" cy="772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1" name="Can 78"/>
            <p:cNvSpPr>
              <a:spLocks noChangeArrowheads="1"/>
            </p:cNvSpPr>
            <p:nvPr/>
          </p:nvSpPr>
          <p:spPr bwMode="auto">
            <a:xfrm rot="5400000">
              <a:off x="1659" y="3516"/>
              <a:ext cx="47" cy="772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2" name="Rectangle 169"/>
            <p:cNvSpPr>
              <a:spLocks noChangeArrowheads="1"/>
            </p:cNvSpPr>
            <p:nvPr/>
          </p:nvSpPr>
          <p:spPr bwMode="auto">
            <a:xfrm flipV="1">
              <a:off x="13" y="4124"/>
              <a:ext cx="1284" cy="40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85" name="Block Arc 44"/>
            <p:cNvSpPr>
              <a:spLocks/>
            </p:cNvSpPr>
            <p:nvPr/>
          </p:nvSpPr>
          <p:spPr bwMode="auto">
            <a:xfrm rot="-5400000">
              <a:off x="-108" y="3897"/>
              <a:ext cx="276" cy="281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" name="Rectangle 169"/>
            <p:cNvSpPr>
              <a:spLocks noChangeArrowheads="1"/>
            </p:cNvSpPr>
            <p:nvPr/>
          </p:nvSpPr>
          <p:spPr bwMode="auto">
            <a:xfrm flipV="1">
              <a:off x="176" y="3662"/>
              <a:ext cx="1113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87" name="Block Arc 44"/>
            <p:cNvSpPr>
              <a:spLocks/>
            </p:cNvSpPr>
            <p:nvPr/>
          </p:nvSpPr>
          <p:spPr bwMode="auto">
            <a:xfrm rot="-5400000">
              <a:off x="43" y="3434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4" name="Rectangle 169"/>
            <p:cNvSpPr>
              <a:spLocks noChangeArrowheads="1"/>
            </p:cNvSpPr>
            <p:nvPr/>
          </p:nvSpPr>
          <p:spPr bwMode="auto">
            <a:xfrm flipV="1">
              <a:off x="296" y="3173"/>
              <a:ext cx="993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89" name="Block Arc 44"/>
            <p:cNvSpPr>
              <a:spLocks/>
            </p:cNvSpPr>
            <p:nvPr/>
          </p:nvSpPr>
          <p:spPr bwMode="auto">
            <a:xfrm rot="-5400000">
              <a:off x="186" y="2952"/>
              <a:ext cx="276" cy="281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cxnSp>
          <p:nvCxnSpPr>
            <p:cNvPr id="6290" name="Straight Connector 6"/>
            <p:cNvCxnSpPr>
              <a:cxnSpLocks noChangeShapeType="1"/>
            </p:cNvCxnSpPr>
            <p:nvPr/>
          </p:nvCxnSpPr>
          <p:spPr bwMode="auto">
            <a:xfrm>
              <a:off x="2176" y="2221"/>
              <a:ext cx="0" cy="1943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291" name="Straight Connector 6"/>
            <p:cNvCxnSpPr>
              <a:cxnSpLocks noChangeShapeType="1"/>
            </p:cNvCxnSpPr>
            <p:nvPr/>
          </p:nvCxnSpPr>
          <p:spPr bwMode="auto">
            <a:xfrm>
              <a:off x="2496" y="2340"/>
              <a:ext cx="0" cy="1824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292" name="Straight Connector 6"/>
            <p:cNvCxnSpPr>
              <a:cxnSpLocks noChangeShapeType="1"/>
            </p:cNvCxnSpPr>
            <p:nvPr/>
          </p:nvCxnSpPr>
          <p:spPr bwMode="auto">
            <a:xfrm>
              <a:off x="2176" y="4164"/>
              <a:ext cx="320" cy="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 flipH="1">
              <a:off x="337" y="1586"/>
              <a:ext cx="39" cy="1071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6" name="Rectangle 20"/>
            <p:cNvSpPr>
              <a:spLocks noChangeArrowheads="1"/>
            </p:cNvSpPr>
            <p:nvPr/>
          </p:nvSpPr>
          <p:spPr bwMode="auto">
            <a:xfrm>
              <a:off x="313" y="1547"/>
              <a:ext cx="85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95" name="Block Arc 44"/>
            <p:cNvSpPr>
              <a:spLocks/>
            </p:cNvSpPr>
            <p:nvPr/>
          </p:nvSpPr>
          <p:spPr bwMode="auto">
            <a:xfrm rot="-5400000">
              <a:off x="326" y="2510"/>
              <a:ext cx="276" cy="281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7" name="Rectangle 169"/>
            <p:cNvSpPr>
              <a:spLocks noChangeArrowheads="1"/>
            </p:cNvSpPr>
            <p:nvPr/>
          </p:nvSpPr>
          <p:spPr bwMode="auto">
            <a:xfrm flipV="1">
              <a:off x="637" y="3886"/>
              <a:ext cx="652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8" name="Rectangle 11"/>
            <p:cNvSpPr>
              <a:spLocks noChangeArrowheads="1"/>
            </p:cNvSpPr>
            <p:nvPr/>
          </p:nvSpPr>
          <p:spPr bwMode="auto">
            <a:xfrm flipH="1">
              <a:off x="696" y="1586"/>
              <a:ext cx="40" cy="174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9" name="Rectangle 11"/>
            <p:cNvSpPr>
              <a:spLocks noChangeArrowheads="1"/>
            </p:cNvSpPr>
            <p:nvPr/>
          </p:nvSpPr>
          <p:spPr bwMode="auto">
            <a:xfrm flipH="1">
              <a:off x="538" y="1594"/>
              <a:ext cx="39" cy="227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99" name="Block Arc 44"/>
            <p:cNvSpPr>
              <a:spLocks/>
            </p:cNvSpPr>
            <p:nvPr/>
          </p:nvSpPr>
          <p:spPr bwMode="auto">
            <a:xfrm rot="-5400000">
              <a:off x="680" y="3185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0" name="Rectangle 169"/>
            <p:cNvSpPr>
              <a:spLocks noChangeArrowheads="1"/>
            </p:cNvSpPr>
            <p:nvPr/>
          </p:nvSpPr>
          <p:spPr bwMode="auto">
            <a:xfrm flipV="1">
              <a:off x="897" y="2954"/>
              <a:ext cx="400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301" name="Block Arc 44"/>
            <p:cNvSpPr>
              <a:spLocks/>
            </p:cNvSpPr>
            <p:nvPr/>
          </p:nvSpPr>
          <p:spPr bwMode="auto">
            <a:xfrm rot="-5400000">
              <a:off x="833" y="2733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302" name="Freeform 209"/>
            <p:cNvSpPr>
              <a:spLocks/>
            </p:cNvSpPr>
            <p:nvPr/>
          </p:nvSpPr>
          <p:spPr bwMode="auto">
            <a:xfrm>
              <a:off x="971" y="1437"/>
              <a:ext cx="120" cy="40"/>
            </a:xfrm>
            <a:custGeom>
              <a:avLst/>
              <a:gdLst>
                <a:gd name="T0" fmla="*/ 0 w 168"/>
                <a:gd name="T1" fmla="*/ 12 h 84"/>
                <a:gd name="T2" fmla="*/ 90 w 168"/>
                <a:gd name="T3" fmla="*/ 12 h 84"/>
                <a:gd name="T4" fmla="*/ 168 w 168"/>
                <a:gd name="T5" fmla="*/ 84 h 84"/>
                <a:gd name="T6" fmla="*/ 0 60000 65536"/>
                <a:gd name="T7" fmla="*/ 0 60000 65536"/>
                <a:gd name="T8" fmla="*/ 0 60000 65536"/>
                <a:gd name="T9" fmla="*/ 0 w 168"/>
                <a:gd name="T10" fmla="*/ 0 h 84"/>
                <a:gd name="T11" fmla="*/ 168 w 168"/>
                <a:gd name="T12" fmla="*/ 84 h 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" h="84">
                  <a:moveTo>
                    <a:pt x="0" y="12"/>
                  </a:moveTo>
                  <a:cubicBezTo>
                    <a:pt x="31" y="6"/>
                    <a:pt x="62" y="0"/>
                    <a:pt x="90" y="12"/>
                  </a:cubicBezTo>
                  <a:cubicBezTo>
                    <a:pt x="118" y="24"/>
                    <a:pt x="143" y="54"/>
                    <a:pt x="168" y="84"/>
                  </a:cubicBezTo>
                </a:path>
              </a:pathLst>
            </a:custGeom>
            <a:noFill/>
            <a:ln w="76200" cmpd="sng">
              <a:solidFill>
                <a:srgbClr val="B4B0E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3" name="Block Arc 44"/>
            <p:cNvSpPr>
              <a:spLocks/>
            </p:cNvSpPr>
            <p:nvPr/>
          </p:nvSpPr>
          <p:spPr bwMode="auto">
            <a:xfrm rot="-5400000">
              <a:off x="517" y="3667"/>
              <a:ext cx="276" cy="281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516" y="1546"/>
              <a:ext cx="90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2" name="Rectangle 17"/>
            <p:cNvSpPr>
              <a:spLocks noChangeArrowheads="1"/>
            </p:cNvSpPr>
            <p:nvPr/>
          </p:nvSpPr>
          <p:spPr bwMode="auto">
            <a:xfrm>
              <a:off x="666" y="1546"/>
              <a:ext cx="90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3" name="Rectangle 20"/>
            <p:cNvSpPr>
              <a:spLocks noChangeArrowheads="1"/>
            </p:cNvSpPr>
            <p:nvPr/>
          </p:nvSpPr>
          <p:spPr bwMode="auto">
            <a:xfrm>
              <a:off x="815" y="1546"/>
              <a:ext cx="90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307" name="Line 214"/>
            <p:cNvSpPr>
              <a:spLocks noChangeShapeType="1"/>
            </p:cNvSpPr>
            <p:nvPr/>
          </p:nvSpPr>
          <p:spPr bwMode="auto">
            <a:xfrm>
              <a:off x="-90" y="2108"/>
              <a:ext cx="0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8" name="Line 215"/>
            <p:cNvSpPr>
              <a:spLocks noChangeShapeType="1"/>
            </p:cNvSpPr>
            <p:nvPr/>
          </p:nvSpPr>
          <p:spPr bwMode="auto">
            <a:xfrm>
              <a:off x="64" y="2104"/>
              <a:ext cx="0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9" name="Line 216"/>
            <p:cNvSpPr>
              <a:spLocks noChangeShapeType="1"/>
            </p:cNvSpPr>
            <p:nvPr/>
          </p:nvSpPr>
          <p:spPr bwMode="auto">
            <a:xfrm>
              <a:off x="206" y="2112"/>
              <a:ext cx="0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0" name="Line 217"/>
            <p:cNvSpPr>
              <a:spLocks noChangeShapeType="1"/>
            </p:cNvSpPr>
            <p:nvPr/>
          </p:nvSpPr>
          <p:spPr bwMode="auto">
            <a:xfrm>
              <a:off x="345" y="2112"/>
              <a:ext cx="0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1" name="Line 218"/>
            <p:cNvSpPr>
              <a:spLocks noChangeShapeType="1"/>
            </p:cNvSpPr>
            <p:nvPr/>
          </p:nvSpPr>
          <p:spPr bwMode="auto">
            <a:xfrm flipV="1">
              <a:off x="542" y="2103"/>
              <a:ext cx="9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2" name="Line 219"/>
            <p:cNvSpPr>
              <a:spLocks noChangeShapeType="1"/>
            </p:cNvSpPr>
            <p:nvPr/>
          </p:nvSpPr>
          <p:spPr bwMode="auto">
            <a:xfrm flipV="1">
              <a:off x="705" y="2107"/>
              <a:ext cx="9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3" name="Line 220"/>
            <p:cNvSpPr>
              <a:spLocks noChangeShapeType="1"/>
            </p:cNvSpPr>
            <p:nvPr/>
          </p:nvSpPr>
          <p:spPr bwMode="auto">
            <a:xfrm flipV="1">
              <a:off x="859" y="2112"/>
              <a:ext cx="9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4" name="Line 221"/>
            <p:cNvSpPr>
              <a:spLocks noChangeShapeType="1"/>
            </p:cNvSpPr>
            <p:nvPr/>
          </p:nvSpPr>
          <p:spPr bwMode="auto">
            <a:xfrm>
              <a:off x="-48" y="960"/>
              <a:ext cx="144" cy="192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5" name="Line 222"/>
            <p:cNvSpPr>
              <a:spLocks noChangeShapeType="1"/>
            </p:cNvSpPr>
            <p:nvPr/>
          </p:nvSpPr>
          <p:spPr bwMode="auto">
            <a:xfrm>
              <a:off x="1104" y="1488"/>
              <a:ext cx="144" cy="192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Down Arrow 67"/>
            <p:cNvSpPr>
              <a:spLocks noChangeArrowheads="1"/>
            </p:cNvSpPr>
            <p:nvPr/>
          </p:nvSpPr>
          <p:spPr bwMode="auto">
            <a:xfrm rot="10800000">
              <a:off x="1634" y="3017"/>
              <a:ext cx="129" cy="116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0" name="Down Arrow 67"/>
            <p:cNvSpPr>
              <a:spLocks noChangeArrowheads="1"/>
            </p:cNvSpPr>
            <p:nvPr/>
          </p:nvSpPr>
          <p:spPr bwMode="auto">
            <a:xfrm rot="10800000">
              <a:off x="1632" y="3483"/>
              <a:ext cx="129" cy="115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1" name="Down Arrow 67"/>
            <p:cNvSpPr>
              <a:spLocks noChangeArrowheads="1"/>
            </p:cNvSpPr>
            <p:nvPr/>
          </p:nvSpPr>
          <p:spPr bwMode="auto">
            <a:xfrm rot="10800000">
              <a:off x="1632" y="3963"/>
              <a:ext cx="129" cy="119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" name="Down Arrow 67"/>
            <p:cNvSpPr>
              <a:spLocks noChangeArrowheads="1"/>
            </p:cNvSpPr>
            <p:nvPr/>
          </p:nvSpPr>
          <p:spPr bwMode="auto">
            <a:xfrm>
              <a:off x="1634" y="2801"/>
              <a:ext cx="129" cy="11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3" name="Down Arrow 67"/>
            <p:cNvSpPr>
              <a:spLocks noChangeArrowheads="1"/>
            </p:cNvSpPr>
            <p:nvPr/>
          </p:nvSpPr>
          <p:spPr bwMode="auto">
            <a:xfrm>
              <a:off x="1629" y="3255"/>
              <a:ext cx="129" cy="116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4" name="Down Arrow 67"/>
            <p:cNvSpPr>
              <a:spLocks noChangeArrowheads="1"/>
            </p:cNvSpPr>
            <p:nvPr/>
          </p:nvSpPr>
          <p:spPr bwMode="auto">
            <a:xfrm>
              <a:off x="1633" y="3735"/>
              <a:ext cx="129" cy="116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6153" name="Line 237"/>
          <p:cNvSpPr>
            <a:spLocks noChangeShapeType="1"/>
          </p:cNvSpPr>
          <p:nvPr/>
        </p:nvSpPr>
        <p:spPr bwMode="auto">
          <a:xfrm flipH="1" flipV="1">
            <a:off x="1839913" y="22098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4" name="Text Box 407"/>
          <p:cNvSpPr txBox="1">
            <a:spLocks noChangeArrowheads="1"/>
          </p:cNvSpPr>
          <p:nvPr/>
        </p:nvSpPr>
        <p:spPr bwMode="auto">
          <a:xfrm>
            <a:off x="1077913" y="64008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1" dirty="0"/>
              <a:t>Filtration cycle</a:t>
            </a:r>
          </a:p>
        </p:txBody>
      </p:sp>
      <p:sp>
        <p:nvSpPr>
          <p:cNvPr id="6155" name="Text Box 408"/>
          <p:cNvSpPr txBox="1">
            <a:spLocks noChangeArrowheads="1"/>
          </p:cNvSpPr>
          <p:nvPr/>
        </p:nvSpPr>
        <p:spPr bwMode="auto">
          <a:xfrm>
            <a:off x="5649913" y="6415088"/>
            <a:ext cx="220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1"/>
              <a:t>Backwash cycle</a:t>
            </a:r>
          </a:p>
        </p:txBody>
      </p:sp>
      <p:grpSp>
        <p:nvGrpSpPr>
          <p:cNvPr id="6156" name="Group 415"/>
          <p:cNvGrpSpPr>
            <a:grpSpLocks/>
          </p:cNvGrpSpPr>
          <p:nvPr/>
        </p:nvGrpSpPr>
        <p:grpSpPr bwMode="auto">
          <a:xfrm>
            <a:off x="4964115" y="1600200"/>
            <a:ext cx="4179888" cy="4635501"/>
            <a:chOff x="3127" y="1016"/>
            <a:chExt cx="2633" cy="2920"/>
          </a:xfrm>
        </p:grpSpPr>
        <p:sp>
          <p:nvSpPr>
            <p:cNvPr id="164" name="Rectangle 169"/>
            <p:cNvSpPr>
              <a:spLocks noChangeArrowheads="1"/>
            </p:cNvSpPr>
            <p:nvPr/>
          </p:nvSpPr>
          <p:spPr bwMode="auto">
            <a:xfrm flipV="1">
              <a:off x="3638" y="2712"/>
              <a:ext cx="710" cy="34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5" name="Rectangle 169"/>
            <p:cNvSpPr>
              <a:spLocks noChangeArrowheads="1"/>
            </p:cNvSpPr>
            <p:nvPr/>
          </p:nvSpPr>
          <p:spPr bwMode="auto">
            <a:xfrm flipV="1">
              <a:off x="3911" y="3286"/>
              <a:ext cx="443" cy="33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 flipH="1">
              <a:off x="3961" y="1732"/>
              <a:ext cx="34" cy="1112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6" name="Rectangle 11"/>
            <p:cNvSpPr>
              <a:spLocks noChangeArrowheads="1"/>
            </p:cNvSpPr>
            <p:nvPr/>
          </p:nvSpPr>
          <p:spPr bwMode="auto">
            <a:xfrm flipH="1">
              <a:off x="3415" y="1743"/>
              <a:ext cx="34" cy="130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7" name="Rectangle 11"/>
            <p:cNvSpPr>
              <a:spLocks noChangeArrowheads="1"/>
            </p:cNvSpPr>
            <p:nvPr/>
          </p:nvSpPr>
          <p:spPr bwMode="auto">
            <a:xfrm flipH="1">
              <a:off x="3297" y="1735"/>
              <a:ext cx="34" cy="1704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" name="Rectangle 32"/>
            <p:cNvSpPr/>
            <p:nvPr/>
          </p:nvSpPr>
          <p:spPr>
            <a:xfrm>
              <a:off x="4354" y="2304"/>
              <a:ext cx="678" cy="400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9" name="Rectangle 32"/>
            <p:cNvSpPr/>
            <p:nvPr/>
          </p:nvSpPr>
          <p:spPr>
            <a:xfrm>
              <a:off x="3638" y="1652"/>
              <a:ext cx="443" cy="74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4356" y="2549"/>
              <a:ext cx="677" cy="1377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xtLst>
              <a:ext uri="{91240B29-F687-4F45-9708-019B960494DF}"/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0" name="Rectangle 11"/>
            <p:cNvSpPr>
              <a:spLocks noChangeArrowheads="1"/>
            </p:cNvSpPr>
            <p:nvPr/>
          </p:nvSpPr>
          <p:spPr bwMode="auto">
            <a:xfrm flipH="1">
              <a:off x="3169" y="1742"/>
              <a:ext cx="33" cy="2083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166" name="Line 53"/>
            <p:cNvSpPr>
              <a:spLocks noChangeShapeType="1"/>
            </p:cNvSpPr>
            <p:nvPr/>
          </p:nvSpPr>
          <p:spPr bwMode="auto">
            <a:xfrm>
              <a:off x="5187" y="1384"/>
              <a:ext cx="0" cy="1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Line 54"/>
            <p:cNvSpPr>
              <a:spLocks noChangeShapeType="1"/>
            </p:cNvSpPr>
            <p:nvPr/>
          </p:nvSpPr>
          <p:spPr bwMode="auto">
            <a:xfrm>
              <a:off x="5232" y="1384"/>
              <a:ext cx="0" cy="1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Line 56"/>
            <p:cNvSpPr>
              <a:spLocks noChangeShapeType="1"/>
            </p:cNvSpPr>
            <p:nvPr/>
          </p:nvSpPr>
          <p:spPr bwMode="auto">
            <a:xfrm>
              <a:off x="5195" y="1162"/>
              <a:ext cx="0" cy="1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Line 57"/>
            <p:cNvSpPr>
              <a:spLocks noChangeShapeType="1"/>
            </p:cNvSpPr>
            <p:nvPr/>
          </p:nvSpPr>
          <p:spPr bwMode="auto">
            <a:xfrm>
              <a:off x="5240" y="1162"/>
              <a:ext cx="0" cy="1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0" name="Oval 55"/>
            <p:cNvSpPr>
              <a:spLocks noChangeArrowheads="1"/>
            </p:cNvSpPr>
            <p:nvPr/>
          </p:nvSpPr>
          <p:spPr bwMode="auto">
            <a:xfrm rot="5400000">
              <a:off x="5136" y="1271"/>
              <a:ext cx="144" cy="13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6171" name="Line 58"/>
            <p:cNvSpPr>
              <a:spLocks noChangeShapeType="1"/>
            </p:cNvSpPr>
            <p:nvPr/>
          </p:nvSpPr>
          <p:spPr bwMode="auto">
            <a:xfrm rot="5400000" flipH="1">
              <a:off x="5209" y="1251"/>
              <a:ext cx="2" cy="1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Line 59"/>
            <p:cNvSpPr>
              <a:spLocks noChangeShapeType="1"/>
            </p:cNvSpPr>
            <p:nvPr/>
          </p:nvSpPr>
          <p:spPr bwMode="auto">
            <a:xfrm rot="5400000" flipH="1">
              <a:off x="5208" y="1300"/>
              <a:ext cx="1" cy="1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Can 78"/>
            <p:cNvSpPr>
              <a:spLocks noChangeArrowheads="1"/>
            </p:cNvSpPr>
            <p:nvPr/>
          </p:nvSpPr>
          <p:spPr bwMode="auto">
            <a:xfrm rot="5400000">
              <a:off x="4664" y="2578"/>
              <a:ext cx="40" cy="659"/>
            </a:xfrm>
            <a:prstGeom prst="can">
              <a:avLst>
                <a:gd name="adj" fmla="val 4065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1" name="Rectangle 32"/>
            <p:cNvSpPr/>
            <p:nvPr/>
          </p:nvSpPr>
          <p:spPr>
            <a:xfrm>
              <a:off x="3127" y="1611"/>
              <a:ext cx="511" cy="115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6175" name="Straight Connector 6"/>
            <p:cNvCxnSpPr>
              <a:cxnSpLocks noChangeShapeType="1"/>
            </p:cNvCxnSpPr>
            <p:nvPr/>
          </p:nvCxnSpPr>
          <p:spPr bwMode="auto">
            <a:xfrm>
              <a:off x="3638" y="1204"/>
              <a:ext cx="0" cy="531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76" name="Straight Connector 8"/>
            <p:cNvCxnSpPr>
              <a:cxnSpLocks noChangeShapeType="1"/>
            </p:cNvCxnSpPr>
            <p:nvPr/>
          </p:nvCxnSpPr>
          <p:spPr bwMode="auto">
            <a:xfrm>
              <a:off x="3127" y="1735"/>
              <a:ext cx="954" cy="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151" y="1702"/>
              <a:ext cx="73" cy="4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274" y="1702"/>
              <a:ext cx="73" cy="4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395" y="1702"/>
              <a:ext cx="73" cy="4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6180" name="Straight Connector 6"/>
            <p:cNvCxnSpPr>
              <a:cxnSpLocks noChangeShapeType="1"/>
            </p:cNvCxnSpPr>
            <p:nvPr/>
          </p:nvCxnSpPr>
          <p:spPr bwMode="auto">
            <a:xfrm>
              <a:off x="4081" y="1634"/>
              <a:ext cx="0" cy="101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53" name="Rectangle 152"/>
            <p:cNvSpPr>
              <a:spLocks noChangeArrowheads="1"/>
            </p:cNvSpPr>
            <p:nvPr/>
          </p:nvSpPr>
          <p:spPr bwMode="auto">
            <a:xfrm>
              <a:off x="4870" y="1668"/>
              <a:ext cx="37" cy="70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3297" y="1459"/>
              <a:ext cx="34" cy="243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" name="Rectangle 16"/>
            <p:cNvSpPr>
              <a:spLocks noChangeArrowheads="1"/>
            </p:cNvSpPr>
            <p:nvPr/>
          </p:nvSpPr>
          <p:spPr bwMode="auto">
            <a:xfrm>
              <a:off x="3419" y="1454"/>
              <a:ext cx="34" cy="24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541" y="1461"/>
              <a:ext cx="33" cy="241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6185" name="Straight Connector 4"/>
            <p:cNvCxnSpPr>
              <a:cxnSpLocks noChangeShapeType="1"/>
            </p:cNvCxnSpPr>
            <p:nvPr/>
          </p:nvCxnSpPr>
          <p:spPr bwMode="auto">
            <a:xfrm>
              <a:off x="4354" y="1263"/>
              <a:ext cx="0" cy="2663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72" name="Can 78"/>
            <p:cNvSpPr>
              <a:spLocks noChangeArrowheads="1"/>
            </p:cNvSpPr>
            <p:nvPr/>
          </p:nvSpPr>
          <p:spPr bwMode="auto">
            <a:xfrm rot="5400000">
              <a:off x="4664" y="2970"/>
              <a:ext cx="39" cy="659"/>
            </a:xfrm>
            <a:prstGeom prst="can">
              <a:avLst>
                <a:gd name="adj" fmla="val 4169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3" name="Can 78"/>
            <p:cNvSpPr>
              <a:spLocks noChangeArrowheads="1"/>
            </p:cNvSpPr>
            <p:nvPr/>
          </p:nvSpPr>
          <p:spPr bwMode="auto">
            <a:xfrm rot="5400000">
              <a:off x="4664" y="3185"/>
              <a:ext cx="39" cy="659"/>
            </a:xfrm>
            <a:prstGeom prst="can">
              <a:avLst>
                <a:gd name="adj" fmla="val 4169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5" name="Can 78"/>
            <p:cNvSpPr>
              <a:spLocks noChangeArrowheads="1"/>
            </p:cNvSpPr>
            <p:nvPr/>
          </p:nvSpPr>
          <p:spPr bwMode="auto">
            <a:xfrm rot="5400000">
              <a:off x="4664" y="3576"/>
              <a:ext cx="40" cy="659"/>
            </a:xfrm>
            <a:prstGeom prst="can">
              <a:avLst>
                <a:gd name="adj" fmla="val 4065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6189" name="Straight Connector 4"/>
            <p:cNvCxnSpPr>
              <a:cxnSpLocks noChangeShapeType="1"/>
            </p:cNvCxnSpPr>
            <p:nvPr/>
          </p:nvCxnSpPr>
          <p:spPr bwMode="auto">
            <a:xfrm>
              <a:off x="5036" y="1263"/>
              <a:ext cx="0" cy="2663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55" name="Rectangle 154"/>
            <p:cNvSpPr/>
            <p:nvPr/>
          </p:nvSpPr>
          <p:spPr>
            <a:xfrm>
              <a:off x="5042" y="1486"/>
              <a:ext cx="45" cy="21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                 </a:t>
              </a:r>
            </a:p>
          </p:txBody>
        </p:sp>
        <p:sp>
          <p:nvSpPr>
            <p:cNvPr id="6191" name="Block Arc 44"/>
            <p:cNvSpPr>
              <a:spLocks/>
            </p:cNvSpPr>
            <p:nvPr/>
          </p:nvSpPr>
          <p:spPr bwMode="auto">
            <a:xfrm>
              <a:off x="4859" y="1565"/>
              <a:ext cx="236" cy="237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4524 w 685800"/>
                <a:gd name="T12" fmla="*/ 344347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6" name="Can 78"/>
            <p:cNvSpPr>
              <a:spLocks noChangeArrowheads="1"/>
            </p:cNvSpPr>
            <p:nvPr/>
          </p:nvSpPr>
          <p:spPr bwMode="auto">
            <a:xfrm rot="5400000">
              <a:off x="4664" y="2396"/>
              <a:ext cx="40" cy="659"/>
            </a:xfrm>
            <a:prstGeom prst="can">
              <a:avLst>
                <a:gd name="adj" fmla="val 4065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7" name="Can 78"/>
            <p:cNvSpPr>
              <a:spLocks noChangeArrowheads="1"/>
            </p:cNvSpPr>
            <p:nvPr/>
          </p:nvSpPr>
          <p:spPr bwMode="auto">
            <a:xfrm rot="5400000">
              <a:off x="4664" y="2768"/>
              <a:ext cx="39" cy="659"/>
            </a:xfrm>
            <a:prstGeom prst="can">
              <a:avLst>
                <a:gd name="adj" fmla="val 4169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8" name="Can 78"/>
            <p:cNvSpPr>
              <a:spLocks noChangeArrowheads="1"/>
            </p:cNvSpPr>
            <p:nvPr/>
          </p:nvSpPr>
          <p:spPr bwMode="auto">
            <a:xfrm rot="5400000">
              <a:off x="4664" y="3374"/>
              <a:ext cx="40" cy="659"/>
            </a:xfrm>
            <a:prstGeom prst="can">
              <a:avLst>
                <a:gd name="adj" fmla="val 4065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9" name="Rectangle 169"/>
            <p:cNvSpPr>
              <a:spLocks noChangeArrowheads="1"/>
            </p:cNvSpPr>
            <p:nvPr/>
          </p:nvSpPr>
          <p:spPr bwMode="auto">
            <a:xfrm flipV="1">
              <a:off x="3261" y="3892"/>
              <a:ext cx="1093" cy="34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196" name="Block Arc 44"/>
            <p:cNvSpPr>
              <a:spLocks/>
            </p:cNvSpPr>
            <p:nvPr/>
          </p:nvSpPr>
          <p:spPr bwMode="auto">
            <a:xfrm rot="16200000">
              <a:off x="3157" y="3699"/>
              <a:ext cx="235" cy="240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14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0" name="Rectangle 169"/>
            <p:cNvSpPr>
              <a:spLocks noChangeArrowheads="1"/>
            </p:cNvSpPr>
            <p:nvPr/>
          </p:nvSpPr>
          <p:spPr bwMode="auto">
            <a:xfrm flipV="1">
              <a:off x="3400" y="3499"/>
              <a:ext cx="948" cy="33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198" name="Block Arc 44"/>
            <p:cNvSpPr>
              <a:spLocks/>
            </p:cNvSpPr>
            <p:nvPr/>
          </p:nvSpPr>
          <p:spPr bwMode="auto">
            <a:xfrm rot="16200000">
              <a:off x="3286" y="3306"/>
              <a:ext cx="235" cy="240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14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1" name="Rectangle 169"/>
            <p:cNvSpPr>
              <a:spLocks noChangeArrowheads="1"/>
            </p:cNvSpPr>
            <p:nvPr/>
          </p:nvSpPr>
          <p:spPr bwMode="auto">
            <a:xfrm flipV="1">
              <a:off x="3502" y="3084"/>
              <a:ext cx="846" cy="33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00" name="Block Arc 44"/>
            <p:cNvSpPr>
              <a:spLocks/>
            </p:cNvSpPr>
            <p:nvPr/>
          </p:nvSpPr>
          <p:spPr bwMode="auto">
            <a:xfrm rot="16200000">
              <a:off x="3408" y="2896"/>
              <a:ext cx="235" cy="239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14 w 685800"/>
                <a:gd name="T12" fmla="*/ 344335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" name="Rectangle 32"/>
            <p:cNvSpPr/>
            <p:nvPr/>
          </p:nvSpPr>
          <p:spPr>
            <a:xfrm>
              <a:off x="5104" y="2345"/>
              <a:ext cx="273" cy="1581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6202" name="Straight Connector 6"/>
            <p:cNvCxnSpPr>
              <a:cxnSpLocks noChangeShapeType="1"/>
            </p:cNvCxnSpPr>
            <p:nvPr/>
          </p:nvCxnSpPr>
          <p:spPr bwMode="auto">
            <a:xfrm>
              <a:off x="5104" y="2274"/>
              <a:ext cx="0" cy="1652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203" name="Straight Connector 6"/>
            <p:cNvCxnSpPr>
              <a:cxnSpLocks noChangeShapeType="1"/>
            </p:cNvCxnSpPr>
            <p:nvPr/>
          </p:nvCxnSpPr>
          <p:spPr bwMode="auto">
            <a:xfrm>
              <a:off x="5377" y="2376"/>
              <a:ext cx="0" cy="155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204" name="Straight Connector 6"/>
            <p:cNvCxnSpPr>
              <a:cxnSpLocks noChangeShapeType="1"/>
            </p:cNvCxnSpPr>
            <p:nvPr/>
          </p:nvCxnSpPr>
          <p:spPr bwMode="auto">
            <a:xfrm>
              <a:off x="5104" y="3926"/>
              <a:ext cx="273" cy="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83" name="Rectangle 11"/>
            <p:cNvSpPr>
              <a:spLocks noChangeArrowheads="1"/>
            </p:cNvSpPr>
            <p:nvPr/>
          </p:nvSpPr>
          <p:spPr bwMode="auto">
            <a:xfrm flipH="1">
              <a:off x="3537" y="1735"/>
              <a:ext cx="33" cy="910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517" y="1702"/>
              <a:ext cx="73" cy="4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07" name="Block Arc 44"/>
            <p:cNvSpPr>
              <a:spLocks/>
            </p:cNvSpPr>
            <p:nvPr/>
          </p:nvSpPr>
          <p:spPr bwMode="auto">
            <a:xfrm rot="16200000">
              <a:off x="3528" y="2520"/>
              <a:ext cx="234" cy="239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1692 w 685800"/>
                <a:gd name="T12" fmla="*/ 344335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4" name="Rectangle 169"/>
            <p:cNvSpPr>
              <a:spLocks noChangeArrowheads="1"/>
            </p:cNvSpPr>
            <p:nvPr/>
          </p:nvSpPr>
          <p:spPr bwMode="auto">
            <a:xfrm flipV="1">
              <a:off x="3793" y="3690"/>
              <a:ext cx="555" cy="33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85" name="Rectangle 11"/>
            <p:cNvSpPr>
              <a:spLocks noChangeArrowheads="1"/>
            </p:cNvSpPr>
            <p:nvPr/>
          </p:nvSpPr>
          <p:spPr bwMode="auto">
            <a:xfrm flipH="1">
              <a:off x="3843" y="1735"/>
              <a:ext cx="34" cy="1483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86" name="Rectangle 11"/>
            <p:cNvSpPr>
              <a:spLocks noChangeArrowheads="1"/>
            </p:cNvSpPr>
            <p:nvPr/>
          </p:nvSpPr>
          <p:spPr bwMode="auto">
            <a:xfrm flipH="1">
              <a:off x="3708" y="1742"/>
              <a:ext cx="33" cy="1934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11" name="Block Arc 44"/>
            <p:cNvSpPr>
              <a:spLocks/>
            </p:cNvSpPr>
            <p:nvPr/>
          </p:nvSpPr>
          <p:spPr bwMode="auto">
            <a:xfrm rot="16200000">
              <a:off x="3829" y="3094"/>
              <a:ext cx="235" cy="240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14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7" name="Rectangle 169"/>
            <p:cNvSpPr>
              <a:spLocks noChangeArrowheads="1"/>
            </p:cNvSpPr>
            <p:nvPr/>
          </p:nvSpPr>
          <p:spPr bwMode="auto">
            <a:xfrm flipV="1">
              <a:off x="4013" y="2897"/>
              <a:ext cx="341" cy="34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13" name="Block Arc 44"/>
            <p:cNvSpPr>
              <a:spLocks/>
            </p:cNvSpPr>
            <p:nvPr/>
          </p:nvSpPr>
          <p:spPr bwMode="auto">
            <a:xfrm rot="16200000">
              <a:off x="3959" y="2710"/>
              <a:ext cx="235" cy="240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14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214" name="Block Arc 44"/>
            <p:cNvSpPr>
              <a:spLocks/>
            </p:cNvSpPr>
            <p:nvPr/>
          </p:nvSpPr>
          <p:spPr bwMode="auto">
            <a:xfrm rot="16200000">
              <a:off x="3690" y="3504"/>
              <a:ext cx="235" cy="239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14 w 685800"/>
                <a:gd name="T12" fmla="*/ 344335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689" y="1701"/>
              <a:ext cx="77" cy="4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3817" y="1701"/>
              <a:ext cx="77" cy="4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4337" name="Rectangle 20"/>
            <p:cNvSpPr>
              <a:spLocks noChangeArrowheads="1"/>
            </p:cNvSpPr>
            <p:nvPr/>
          </p:nvSpPr>
          <p:spPr bwMode="auto">
            <a:xfrm>
              <a:off x="3944" y="1701"/>
              <a:ext cx="77" cy="4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18" name="Line 383"/>
            <p:cNvSpPr>
              <a:spLocks noChangeShapeType="1"/>
            </p:cNvSpPr>
            <p:nvPr/>
          </p:nvSpPr>
          <p:spPr bwMode="auto">
            <a:xfrm>
              <a:off x="3173" y="2178"/>
              <a:ext cx="0" cy="204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9" name="Line 384"/>
            <p:cNvSpPr>
              <a:spLocks noChangeShapeType="1"/>
            </p:cNvSpPr>
            <p:nvPr/>
          </p:nvSpPr>
          <p:spPr bwMode="auto">
            <a:xfrm>
              <a:off x="3209" y="1203"/>
              <a:ext cx="123" cy="163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0" name="Line 385"/>
            <p:cNvSpPr>
              <a:spLocks noChangeShapeType="1"/>
            </p:cNvSpPr>
            <p:nvPr/>
          </p:nvSpPr>
          <p:spPr bwMode="auto">
            <a:xfrm flipH="1" flipV="1">
              <a:off x="4886" y="2386"/>
              <a:ext cx="10" cy="206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1" name="Freeform 386"/>
            <p:cNvSpPr>
              <a:spLocks/>
            </p:cNvSpPr>
            <p:nvPr/>
          </p:nvSpPr>
          <p:spPr bwMode="auto">
            <a:xfrm>
              <a:off x="5377" y="2352"/>
              <a:ext cx="102" cy="34"/>
            </a:xfrm>
            <a:custGeom>
              <a:avLst/>
              <a:gdLst>
                <a:gd name="T0" fmla="*/ 0 w 168"/>
                <a:gd name="T1" fmla="*/ 12 h 84"/>
                <a:gd name="T2" fmla="*/ 90 w 168"/>
                <a:gd name="T3" fmla="*/ 12 h 84"/>
                <a:gd name="T4" fmla="*/ 168 w 168"/>
                <a:gd name="T5" fmla="*/ 84 h 84"/>
                <a:gd name="T6" fmla="*/ 0 60000 65536"/>
                <a:gd name="T7" fmla="*/ 0 60000 65536"/>
                <a:gd name="T8" fmla="*/ 0 60000 65536"/>
                <a:gd name="T9" fmla="*/ 0 w 168"/>
                <a:gd name="T10" fmla="*/ 0 h 84"/>
                <a:gd name="T11" fmla="*/ 168 w 168"/>
                <a:gd name="T12" fmla="*/ 84 h 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" h="84">
                  <a:moveTo>
                    <a:pt x="0" y="12"/>
                  </a:moveTo>
                  <a:cubicBezTo>
                    <a:pt x="31" y="6"/>
                    <a:pt x="62" y="0"/>
                    <a:pt x="90" y="12"/>
                  </a:cubicBezTo>
                  <a:cubicBezTo>
                    <a:pt x="118" y="24"/>
                    <a:pt x="143" y="54"/>
                    <a:pt x="168" y="84"/>
                  </a:cubicBezTo>
                </a:path>
              </a:pathLst>
            </a:custGeom>
            <a:noFill/>
            <a:ln w="76200" cmpd="sng">
              <a:solidFill>
                <a:srgbClr val="B4B0E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2" name="Line 387"/>
            <p:cNvSpPr>
              <a:spLocks noChangeShapeType="1"/>
            </p:cNvSpPr>
            <p:nvPr/>
          </p:nvSpPr>
          <p:spPr bwMode="auto">
            <a:xfrm>
              <a:off x="5488" y="2395"/>
              <a:ext cx="123" cy="163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3" name="Line 388"/>
            <p:cNvSpPr>
              <a:spLocks noChangeShapeType="1"/>
            </p:cNvSpPr>
            <p:nvPr/>
          </p:nvSpPr>
          <p:spPr bwMode="auto">
            <a:xfrm flipV="1">
              <a:off x="5295" y="3610"/>
              <a:ext cx="0" cy="204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6224" name="Straight Connector 4"/>
            <p:cNvCxnSpPr>
              <a:cxnSpLocks noChangeShapeType="1"/>
            </p:cNvCxnSpPr>
            <p:nvPr/>
          </p:nvCxnSpPr>
          <p:spPr bwMode="auto">
            <a:xfrm>
              <a:off x="3127" y="1204"/>
              <a:ext cx="0" cy="531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8" name="Down Arrow 67"/>
            <p:cNvSpPr>
              <a:spLocks noChangeArrowheads="1"/>
            </p:cNvSpPr>
            <p:nvPr/>
          </p:nvSpPr>
          <p:spPr bwMode="auto">
            <a:xfrm rot="10800000">
              <a:off x="4653" y="2950"/>
              <a:ext cx="110" cy="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8" name="Down Arrow 67"/>
            <p:cNvSpPr>
              <a:spLocks noChangeArrowheads="1"/>
            </p:cNvSpPr>
            <p:nvPr/>
          </p:nvSpPr>
          <p:spPr bwMode="auto">
            <a:xfrm rot="10800000">
              <a:off x="4651" y="3347"/>
              <a:ext cx="110" cy="99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9" name="Down Arrow 67"/>
            <p:cNvSpPr>
              <a:spLocks noChangeArrowheads="1"/>
            </p:cNvSpPr>
            <p:nvPr/>
          </p:nvSpPr>
          <p:spPr bwMode="auto">
            <a:xfrm rot="10800000">
              <a:off x="4651" y="3755"/>
              <a:ext cx="110" cy="99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0" name="Down Arrow 67"/>
            <p:cNvSpPr>
              <a:spLocks noChangeArrowheads="1"/>
            </p:cNvSpPr>
            <p:nvPr/>
          </p:nvSpPr>
          <p:spPr bwMode="auto">
            <a:xfrm rot="10800000">
              <a:off x="4653" y="2767"/>
              <a:ext cx="110" cy="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1" name="Down Arrow 67"/>
            <p:cNvSpPr>
              <a:spLocks noChangeArrowheads="1"/>
            </p:cNvSpPr>
            <p:nvPr/>
          </p:nvSpPr>
          <p:spPr bwMode="auto">
            <a:xfrm rot="10800000">
              <a:off x="4649" y="3153"/>
              <a:ext cx="110" cy="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2" name="Down Arrow 67"/>
            <p:cNvSpPr>
              <a:spLocks noChangeArrowheads="1"/>
            </p:cNvSpPr>
            <p:nvPr/>
          </p:nvSpPr>
          <p:spPr bwMode="auto">
            <a:xfrm rot="10800000">
              <a:off x="4652" y="3560"/>
              <a:ext cx="110" cy="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5182" y="1668"/>
              <a:ext cx="52" cy="2160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grpSp>
          <p:nvGrpSpPr>
            <p:cNvPr id="6232" name="Group 329"/>
            <p:cNvGrpSpPr>
              <a:grpSpLocks/>
            </p:cNvGrpSpPr>
            <p:nvPr/>
          </p:nvGrpSpPr>
          <p:grpSpPr bwMode="auto">
            <a:xfrm rot="10800000">
              <a:off x="5107" y="1493"/>
              <a:ext cx="138" cy="202"/>
              <a:chOff x="1440" y="3168"/>
              <a:chExt cx="192" cy="288"/>
            </a:xfrm>
          </p:grpSpPr>
          <p:sp>
            <p:nvSpPr>
              <p:cNvPr id="6240" name="Rectangle 330"/>
              <p:cNvSpPr>
                <a:spLocks noChangeArrowheads="1"/>
              </p:cNvSpPr>
              <p:nvPr/>
            </p:nvSpPr>
            <p:spPr bwMode="auto">
              <a:xfrm>
                <a:off x="1440" y="3168"/>
                <a:ext cx="96" cy="2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6241" name="Rectangle 331"/>
              <p:cNvSpPr>
                <a:spLocks noChangeArrowheads="1"/>
              </p:cNvSpPr>
              <p:nvPr/>
            </p:nvSpPr>
            <p:spPr bwMode="auto">
              <a:xfrm>
                <a:off x="1536" y="3264"/>
                <a:ext cx="96" cy="96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6233" name="Line 405"/>
            <p:cNvSpPr>
              <a:spLocks noChangeShapeType="1"/>
            </p:cNvSpPr>
            <p:nvPr/>
          </p:nvSpPr>
          <p:spPr bwMode="auto">
            <a:xfrm flipV="1">
              <a:off x="5295" y="2957"/>
              <a:ext cx="0" cy="204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6234" name="Straight Connector 57"/>
            <p:cNvCxnSpPr>
              <a:cxnSpLocks noChangeShapeType="1"/>
            </p:cNvCxnSpPr>
            <p:nvPr/>
          </p:nvCxnSpPr>
          <p:spPr bwMode="auto">
            <a:xfrm flipH="1">
              <a:off x="3895" y="1248"/>
              <a:ext cx="14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6235" name="TextBox 40"/>
            <p:cNvSpPr txBox="1">
              <a:spLocks noChangeArrowheads="1"/>
            </p:cNvSpPr>
            <p:nvPr/>
          </p:nvSpPr>
          <p:spPr bwMode="auto">
            <a:xfrm>
              <a:off x="3903" y="1016"/>
              <a:ext cx="664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  <a:ea typeface="ＭＳ Ｐゴシック" pitchFamily="-108" charset="-128"/>
                </a:rPr>
                <a:t>No Flow</a:t>
              </a:r>
            </a:p>
          </p:txBody>
        </p:sp>
        <p:cxnSp>
          <p:nvCxnSpPr>
            <p:cNvPr id="6236" name="Straight Connector 55"/>
            <p:cNvCxnSpPr>
              <a:cxnSpLocks noChangeShapeType="1"/>
            </p:cNvCxnSpPr>
            <p:nvPr/>
          </p:nvCxnSpPr>
          <p:spPr bwMode="auto">
            <a:xfrm flipH="1">
              <a:off x="5367" y="1920"/>
              <a:ext cx="105" cy="3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6237" name="TextBox 40"/>
            <p:cNvSpPr txBox="1">
              <a:spLocks noChangeArrowheads="1"/>
            </p:cNvSpPr>
            <p:nvPr/>
          </p:nvSpPr>
          <p:spPr bwMode="auto">
            <a:xfrm>
              <a:off x="5314" y="1516"/>
              <a:ext cx="44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  <a:ea typeface="ＭＳ Ｐゴシック" pitchFamily="-108" charset="-128"/>
                </a:rPr>
                <a:t>Flow Exit</a:t>
              </a:r>
            </a:p>
          </p:txBody>
        </p:sp>
        <p:cxnSp>
          <p:nvCxnSpPr>
            <p:cNvPr id="6238" name="Straight Connector 53"/>
            <p:cNvCxnSpPr>
              <a:cxnSpLocks noChangeShapeType="1"/>
            </p:cNvCxnSpPr>
            <p:nvPr/>
          </p:nvCxnSpPr>
          <p:spPr bwMode="auto">
            <a:xfrm flipH="1">
              <a:off x="4704" y="1728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6239" name="TextBox 40"/>
            <p:cNvSpPr txBox="1">
              <a:spLocks noChangeArrowheads="1"/>
            </p:cNvSpPr>
            <p:nvPr/>
          </p:nvSpPr>
          <p:spPr bwMode="auto">
            <a:xfrm>
              <a:off x="4272" y="1900"/>
              <a:ext cx="66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latin typeface="Calibri" pitchFamily="34" charset="0"/>
                  <a:ea typeface="ＭＳ Ｐゴシック" pitchFamily="-108" charset="-128"/>
                </a:rPr>
                <a:t>Siphon Flow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5288"/>
            <a:ext cx="2514600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4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1143000"/>
          </a:xfrm>
        </p:spPr>
        <p:txBody>
          <a:bodyPr rIns="132080"/>
          <a:lstStyle/>
          <a:p>
            <a:pPr eaLnBrk="1" hangingPunct="1"/>
            <a:r>
              <a:rPr lang="en-US" sz="3600" dirty="0" smtClean="0"/>
              <a:t>Pilot Scale:</a:t>
            </a:r>
            <a:br>
              <a:rPr lang="en-US" sz="3600" dirty="0" smtClean="0"/>
            </a:br>
            <a:r>
              <a:rPr lang="en-US" sz="3600" dirty="0" smtClean="0"/>
              <a:t>Control System Study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797300" cy="4252913"/>
          </a:xfrm>
        </p:spPr>
        <p:txBody>
          <a:bodyPr rIns="132080"/>
          <a:lstStyle/>
          <a:p>
            <a:pPr eaLnBrk="1" hangingPunct="1"/>
            <a:r>
              <a:rPr lang="en-US" sz="3000" dirty="0" smtClean="0"/>
              <a:t>Siphon leaked during filtration.</a:t>
            </a:r>
          </a:p>
          <a:p>
            <a:pPr eaLnBrk="1" hangingPunct="1"/>
            <a:r>
              <a:rPr lang="en-US" sz="3000" dirty="0" smtClean="0"/>
              <a:t>Collect data to find source of leak and quantity of water lost to leakage.</a:t>
            </a:r>
          </a:p>
          <a:p>
            <a:pPr eaLnBrk="1" hangingPunct="1"/>
            <a:r>
              <a:rPr lang="en-US" sz="3000" dirty="0" smtClean="0"/>
              <a:t>Pursue methods of redesigning the siphon system.</a:t>
            </a:r>
          </a:p>
        </p:txBody>
      </p:sp>
      <p:grpSp>
        <p:nvGrpSpPr>
          <p:cNvPr id="133" name="Group 132"/>
          <p:cNvGrpSpPr/>
          <p:nvPr/>
        </p:nvGrpSpPr>
        <p:grpSpPr>
          <a:xfrm>
            <a:off x="4572000" y="1828800"/>
            <a:ext cx="4572000" cy="4862513"/>
            <a:chOff x="4572000" y="1828800"/>
            <a:chExt cx="4572000" cy="4862513"/>
          </a:xfrm>
        </p:grpSpPr>
        <p:sp>
          <p:nvSpPr>
            <p:cNvPr id="7" name="Rectangle 32"/>
            <p:cNvSpPr/>
            <p:nvPr/>
          </p:nvSpPr>
          <p:spPr bwMode="auto">
            <a:xfrm>
              <a:off x="7768119" y="3276601"/>
              <a:ext cx="385281" cy="3031472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169"/>
            <p:cNvSpPr>
              <a:spLocks noChangeArrowheads="1"/>
            </p:cNvSpPr>
            <p:nvPr/>
          </p:nvSpPr>
          <p:spPr bwMode="auto">
            <a:xfrm flipV="1">
              <a:off x="5398583" y="4341159"/>
              <a:ext cx="1147572" cy="5371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9" name="Rectangle 169"/>
            <p:cNvSpPr>
              <a:spLocks noChangeArrowheads="1"/>
            </p:cNvSpPr>
            <p:nvPr/>
          </p:nvSpPr>
          <p:spPr bwMode="auto">
            <a:xfrm flipV="1">
              <a:off x="5839427" y="5270897"/>
              <a:ext cx="717749" cy="5371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 flipH="1">
              <a:off x="5920707" y="2753028"/>
              <a:ext cx="53728" cy="180162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flipH="1">
              <a:off x="5037641" y="2769557"/>
              <a:ext cx="55106" cy="211704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 flipH="1">
              <a:off x="4848905" y="2757161"/>
              <a:ext cx="52350" cy="2760289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3" name="Rectangle 32"/>
            <p:cNvSpPr/>
            <p:nvPr/>
          </p:nvSpPr>
          <p:spPr bwMode="auto">
            <a:xfrm>
              <a:off x="6555798" y="2265433"/>
              <a:ext cx="1095222" cy="2061952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32"/>
            <p:cNvSpPr/>
            <p:nvPr/>
          </p:nvSpPr>
          <p:spPr bwMode="auto">
            <a:xfrm>
              <a:off x="5398583" y="2538156"/>
              <a:ext cx="716372" cy="205231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50"/>
            <p:cNvSpPr>
              <a:spLocks noChangeArrowheads="1"/>
            </p:cNvSpPr>
            <p:nvPr/>
          </p:nvSpPr>
          <p:spPr bwMode="auto">
            <a:xfrm>
              <a:off x="6558553" y="4341159"/>
              <a:ext cx="1095222" cy="1966913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xtLst>
              <a:ext uri="{91240B29-F687-4F45-9708-019B960494DF}"/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 flipH="1">
              <a:off x="4640882" y="2769557"/>
              <a:ext cx="52350" cy="337322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7" name="Line 53"/>
            <p:cNvSpPr>
              <a:spLocks noChangeShapeType="1"/>
            </p:cNvSpPr>
            <p:nvPr/>
          </p:nvSpPr>
          <p:spPr bwMode="auto">
            <a:xfrm>
              <a:off x="7901750" y="2188299"/>
              <a:ext cx="0" cy="1997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54"/>
            <p:cNvSpPr>
              <a:spLocks noChangeShapeType="1"/>
            </p:cNvSpPr>
            <p:nvPr/>
          </p:nvSpPr>
          <p:spPr bwMode="auto">
            <a:xfrm>
              <a:off x="7974765" y="2188299"/>
              <a:ext cx="0" cy="1997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56"/>
            <p:cNvSpPr>
              <a:spLocks noChangeShapeType="1"/>
            </p:cNvSpPr>
            <p:nvPr/>
          </p:nvSpPr>
          <p:spPr bwMode="auto">
            <a:xfrm>
              <a:off x="7915526" y="1828800"/>
              <a:ext cx="0" cy="1997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57"/>
            <p:cNvSpPr>
              <a:spLocks noChangeShapeType="1"/>
            </p:cNvSpPr>
            <p:nvPr/>
          </p:nvSpPr>
          <p:spPr bwMode="auto">
            <a:xfrm>
              <a:off x="7988541" y="1828800"/>
              <a:ext cx="0" cy="1997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Oval 55"/>
            <p:cNvSpPr>
              <a:spLocks noChangeArrowheads="1"/>
            </p:cNvSpPr>
            <p:nvPr/>
          </p:nvSpPr>
          <p:spPr bwMode="auto">
            <a:xfrm rot="5400000">
              <a:off x="7820490" y="2005087"/>
              <a:ext cx="234156" cy="21353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" name="Line 58"/>
            <p:cNvSpPr>
              <a:spLocks noChangeShapeType="1"/>
            </p:cNvSpPr>
            <p:nvPr/>
          </p:nvSpPr>
          <p:spPr bwMode="auto">
            <a:xfrm rot="5400000" flipH="1">
              <a:off x="7937569" y="1973408"/>
              <a:ext cx="2755" cy="2038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59"/>
            <p:cNvSpPr>
              <a:spLocks noChangeShapeType="1"/>
            </p:cNvSpPr>
            <p:nvPr/>
          </p:nvSpPr>
          <p:spPr bwMode="auto">
            <a:xfrm rot="5400000" flipH="1">
              <a:off x="7936191" y="2051919"/>
              <a:ext cx="2755" cy="2052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Can 78"/>
            <p:cNvSpPr>
              <a:spLocks noChangeArrowheads="1"/>
            </p:cNvSpPr>
            <p:nvPr/>
          </p:nvSpPr>
          <p:spPr bwMode="auto">
            <a:xfrm rot="5400000">
              <a:off x="7055886" y="4126190"/>
              <a:ext cx="64737" cy="1063536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Rectangle 32"/>
            <p:cNvSpPr/>
            <p:nvPr/>
          </p:nvSpPr>
          <p:spPr bwMode="auto">
            <a:xfrm>
              <a:off x="4572000" y="2265433"/>
              <a:ext cx="826583" cy="477954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26" name="Straight Connector 4"/>
            <p:cNvCxnSpPr>
              <a:cxnSpLocks noChangeShapeType="1"/>
            </p:cNvCxnSpPr>
            <p:nvPr/>
          </p:nvCxnSpPr>
          <p:spPr bwMode="auto">
            <a:xfrm>
              <a:off x="4572000" y="1897669"/>
              <a:ext cx="0" cy="859491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7" name="Straight Connector 6"/>
            <p:cNvCxnSpPr>
              <a:cxnSpLocks noChangeShapeType="1"/>
            </p:cNvCxnSpPr>
            <p:nvPr/>
          </p:nvCxnSpPr>
          <p:spPr bwMode="auto">
            <a:xfrm>
              <a:off x="5398583" y="1897669"/>
              <a:ext cx="0" cy="859491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Straight Connector 8"/>
            <p:cNvCxnSpPr>
              <a:cxnSpLocks noChangeShapeType="1"/>
            </p:cNvCxnSpPr>
            <p:nvPr/>
          </p:nvCxnSpPr>
          <p:spPr bwMode="auto">
            <a:xfrm>
              <a:off x="4572000" y="2757161"/>
              <a:ext cx="1542954" cy="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4610574" y="2703442"/>
              <a:ext cx="118477" cy="77134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0" name="Rectangle 14"/>
            <p:cNvSpPr>
              <a:spLocks noChangeArrowheads="1"/>
            </p:cNvSpPr>
            <p:nvPr/>
          </p:nvSpPr>
          <p:spPr bwMode="auto">
            <a:xfrm>
              <a:off x="4808954" y="2703442"/>
              <a:ext cx="118477" cy="77134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5003201" y="2703442"/>
              <a:ext cx="118477" cy="77134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32" name="Straight Connector 6"/>
            <p:cNvCxnSpPr>
              <a:cxnSpLocks noChangeShapeType="1"/>
            </p:cNvCxnSpPr>
            <p:nvPr/>
          </p:nvCxnSpPr>
          <p:spPr bwMode="auto">
            <a:xfrm>
              <a:off x="6114954" y="2593251"/>
              <a:ext cx="0" cy="163909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3" name="Rectangle 155"/>
            <p:cNvSpPr>
              <a:spLocks noChangeArrowheads="1"/>
            </p:cNvSpPr>
            <p:nvPr/>
          </p:nvSpPr>
          <p:spPr bwMode="auto">
            <a:xfrm>
              <a:off x="7915526" y="2648347"/>
              <a:ext cx="64749" cy="354677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4" name="Rectangle 152"/>
            <p:cNvSpPr>
              <a:spLocks noChangeArrowheads="1"/>
            </p:cNvSpPr>
            <p:nvPr/>
          </p:nvSpPr>
          <p:spPr bwMode="auto">
            <a:xfrm>
              <a:off x="7389269" y="2648347"/>
              <a:ext cx="78331" cy="628253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4848905" y="2310886"/>
              <a:ext cx="52350" cy="3925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auto">
            <a:xfrm>
              <a:off x="5044530" y="2301245"/>
              <a:ext cx="53728" cy="40219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5241532" y="2313641"/>
              <a:ext cx="53728" cy="391179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38" name="Straight Connector 4"/>
            <p:cNvCxnSpPr>
              <a:cxnSpLocks noChangeShapeType="1"/>
            </p:cNvCxnSpPr>
            <p:nvPr/>
          </p:nvCxnSpPr>
          <p:spPr bwMode="auto">
            <a:xfrm>
              <a:off x="6555798" y="1992709"/>
              <a:ext cx="0" cy="4315362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9" name="Can 78"/>
            <p:cNvSpPr>
              <a:spLocks noChangeArrowheads="1"/>
            </p:cNvSpPr>
            <p:nvPr/>
          </p:nvSpPr>
          <p:spPr bwMode="auto">
            <a:xfrm rot="5400000">
              <a:off x="7055886" y="4761167"/>
              <a:ext cx="63360" cy="1063536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0" name="Can 78"/>
            <p:cNvSpPr>
              <a:spLocks noChangeArrowheads="1"/>
            </p:cNvSpPr>
            <p:nvPr/>
          </p:nvSpPr>
          <p:spPr bwMode="auto">
            <a:xfrm rot="5400000">
              <a:off x="7055886" y="5109647"/>
              <a:ext cx="63360" cy="1063536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1" name="Can 78"/>
            <p:cNvSpPr>
              <a:spLocks noChangeArrowheads="1"/>
            </p:cNvSpPr>
            <p:nvPr/>
          </p:nvSpPr>
          <p:spPr bwMode="auto">
            <a:xfrm rot="5400000">
              <a:off x="7055886" y="5744623"/>
              <a:ext cx="64737" cy="1063536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42" name="Straight Connector 4"/>
            <p:cNvCxnSpPr>
              <a:cxnSpLocks noChangeShapeType="1"/>
            </p:cNvCxnSpPr>
            <p:nvPr/>
          </p:nvCxnSpPr>
          <p:spPr bwMode="auto">
            <a:xfrm>
              <a:off x="7657908" y="1992709"/>
              <a:ext cx="0" cy="4315362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3" name="Rectangle 154"/>
            <p:cNvSpPr/>
            <p:nvPr/>
          </p:nvSpPr>
          <p:spPr bwMode="auto">
            <a:xfrm>
              <a:off x="7667551" y="2353585"/>
              <a:ext cx="73015" cy="35261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                 </a:t>
              </a:r>
            </a:p>
          </p:txBody>
        </p:sp>
        <p:grpSp>
          <p:nvGrpSpPr>
            <p:cNvPr id="44" name="Group 329"/>
            <p:cNvGrpSpPr>
              <a:grpSpLocks/>
            </p:cNvGrpSpPr>
            <p:nvPr/>
          </p:nvGrpSpPr>
          <p:grpSpPr bwMode="auto">
            <a:xfrm rot="10800000">
              <a:off x="7762608" y="2365982"/>
              <a:ext cx="223177" cy="326441"/>
              <a:chOff x="1440" y="3168"/>
              <a:chExt cx="192" cy="288"/>
            </a:xfrm>
          </p:grpSpPr>
          <p:sp>
            <p:nvSpPr>
              <p:cNvPr id="87" name="Rectangle 330"/>
              <p:cNvSpPr>
                <a:spLocks noChangeArrowheads="1"/>
              </p:cNvSpPr>
              <p:nvPr/>
            </p:nvSpPr>
            <p:spPr bwMode="auto">
              <a:xfrm>
                <a:off x="1440" y="3168"/>
                <a:ext cx="96" cy="2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8" name="Rectangle 331"/>
              <p:cNvSpPr>
                <a:spLocks noChangeArrowheads="1"/>
              </p:cNvSpPr>
              <p:nvPr/>
            </p:nvSpPr>
            <p:spPr bwMode="auto">
              <a:xfrm>
                <a:off x="1536" y="3264"/>
                <a:ext cx="96" cy="96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45" name="Block Arc 44"/>
            <p:cNvSpPr>
              <a:spLocks/>
            </p:cNvSpPr>
            <p:nvPr/>
          </p:nvSpPr>
          <p:spPr bwMode="auto">
            <a:xfrm>
              <a:off x="7371359" y="2481683"/>
              <a:ext cx="382983" cy="38429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768 w 685800"/>
                <a:gd name="T12" fmla="*/ 344129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6" name="Can 78"/>
            <p:cNvSpPr>
              <a:spLocks noChangeArrowheads="1"/>
            </p:cNvSpPr>
            <p:nvPr/>
          </p:nvSpPr>
          <p:spPr bwMode="auto">
            <a:xfrm rot="5400000">
              <a:off x="7055886" y="3832806"/>
              <a:ext cx="63360" cy="1063536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7" name="Can 78"/>
            <p:cNvSpPr>
              <a:spLocks noChangeArrowheads="1"/>
            </p:cNvSpPr>
            <p:nvPr/>
          </p:nvSpPr>
          <p:spPr bwMode="auto">
            <a:xfrm rot="5400000">
              <a:off x="7055886" y="4433348"/>
              <a:ext cx="63360" cy="1063536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8" name="Can 78"/>
            <p:cNvSpPr>
              <a:spLocks noChangeArrowheads="1"/>
            </p:cNvSpPr>
            <p:nvPr/>
          </p:nvSpPr>
          <p:spPr bwMode="auto">
            <a:xfrm rot="5400000">
              <a:off x="7055886" y="5415427"/>
              <a:ext cx="64737" cy="1063536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9" name="Rectangle 169"/>
            <p:cNvSpPr>
              <a:spLocks noChangeArrowheads="1"/>
            </p:cNvSpPr>
            <p:nvPr/>
          </p:nvSpPr>
          <p:spPr bwMode="auto">
            <a:xfrm flipV="1">
              <a:off x="4788289" y="6252976"/>
              <a:ext cx="1768887" cy="55096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0" name="Block Arc 44"/>
            <p:cNvSpPr>
              <a:spLocks/>
            </p:cNvSpPr>
            <p:nvPr/>
          </p:nvSpPr>
          <p:spPr bwMode="auto">
            <a:xfrm rot="16200000">
              <a:off x="4621629" y="5940273"/>
              <a:ext cx="380160" cy="387116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1" name="Rectangle 169"/>
            <p:cNvSpPr>
              <a:spLocks noChangeArrowheads="1"/>
            </p:cNvSpPr>
            <p:nvPr/>
          </p:nvSpPr>
          <p:spPr bwMode="auto">
            <a:xfrm flipV="1">
              <a:off x="5012844" y="5616622"/>
              <a:ext cx="1533311" cy="5371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2" name="Block Arc 44"/>
            <p:cNvSpPr>
              <a:spLocks/>
            </p:cNvSpPr>
            <p:nvPr/>
          </p:nvSpPr>
          <p:spPr bwMode="auto">
            <a:xfrm rot="16200000">
              <a:off x="4829652" y="5302542"/>
              <a:ext cx="380160" cy="388494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3" name="Rectangle 169"/>
            <p:cNvSpPr>
              <a:spLocks noChangeArrowheads="1"/>
            </p:cNvSpPr>
            <p:nvPr/>
          </p:nvSpPr>
          <p:spPr bwMode="auto">
            <a:xfrm flipV="1">
              <a:off x="5178161" y="4943078"/>
              <a:ext cx="1367994" cy="5371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4" name="Block Arc 44"/>
            <p:cNvSpPr>
              <a:spLocks/>
            </p:cNvSpPr>
            <p:nvPr/>
          </p:nvSpPr>
          <p:spPr bwMode="auto">
            <a:xfrm rot="16200000">
              <a:off x="5026655" y="4638640"/>
              <a:ext cx="380160" cy="387116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cxnSp>
          <p:nvCxnSpPr>
            <p:cNvPr id="55" name="Straight Connector 6"/>
            <p:cNvCxnSpPr>
              <a:cxnSpLocks noChangeShapeType="1"/>
            </p:cNvCxnSpPr>
            <p:nvPr/>
          </p:nvCxnSpPr>
          <p:spPr bwMode="auto">
            <a:xfrm rot="5400000">
              <a:off x="6216425" y="4752095"/>
              <a:ext cx="3107671" cy="4281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6" name="Straight Connector 6"/>
            <p:cNvCxnSpPr>
              <a:cxnSpLocks noChangeShapeType="1"/>
            </p:cNvCxnSpPr>
            <p:nvPr/>
          </p:nvCxnSpPr>
          <p:spPr bwMode="auto">
            <a:xfrm rot="16200000" flipH="1">
              <a:off x="6629399" y="4800599"/>
              <a:ext cx="3048002" cy="3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7" name="Straight Connector 6"/>
            <p:cNvCxnSpPr>
              <a:cxnSpLocks noChangeShapeType="1"/>
            </p:cNvCxnSpPr>
            <p:nvPr/>
          </p:nvCxnSpPr>
          <p:spPr bwMode="auto">
            <a:xfrm>
              <a:off x="7772400" y="6324600"/>
              <a:ext cx="381000" cy="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58" name="Rectangle 11"/>
            <p:cNvSpPr>
              <a:spLocks noChangeArrowheads="1"/>
            </p:cNvSpPr>
            <p:nvPr/>
          </p:nvSpPr>
          <p:spPr bwMode="auto">
            <a:xfrm flipH="1">
              <a:off x="5234644" y="2757161"/>
              <a:ext cx="53728" cy="1475184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9" name="Rectangle 20"/>
            <p:cNvSpPr>
              <a:spLocks noChangeArrowheads="1"/>
            </p:cNvSpPr>
            <p:nvPr/>
          </p:nvSpPr>
          <p:spPr bwMode="auto">
            <a:xfrm>
              <a:off x="5201580" y="2703442"/>
              <a:ext cx="117099" cy="77134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0" name="Block Arc 44"/>
            <p:cNvSpPr>
              <a:spLocks/>
            </p:cNvSpPr>
            <p:nvPr/>
          </p:nvSpPr>
          <p:spPr bwMode="auto">
            <a:xfrm rot="16200000">
              <a:off x="5219524" y="4029834"/>
              <a:ext cx="380160" cy="387116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1" name="Rectangle 169"/>
            <p:cNvSpPr>
              <a:spLocks noChangeArrowheads="1"/>
            </p:cNvSpPr>
            <p:nvPr/>
          </p:nvSpPr>
          <p:spPr bwMode="auto">
            <a:xfrm flipV="1">
              <a:off x="5647935" y="5925157"/>
              <a:ext cx="898220" cy="5371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" name="Rectangle 11"/>
            <p:cNvSpPr>
              <a:spLocks noChangeArrowheads="1"/>
            </p:cNvSpPr>
            <p:nvPr/>
          </p:nvSpPr>
          <p:spPr bwMode="auto">
            <a:xfrm flipH="1">
              <a:off x="5729216" y="2757161"/>
              <a:ext cx="55106" cy="240354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3" name="Rectangle 11"/>
            <p:cNvSpPr>
              <a:spLocks noChangeArrowheads="1"/>
            </p:cNvSpPr>
            <p:nvPr/>
          </p:nvSpPr>
          <p:spPr bwMode="auto">
            <a:xfrm flipH="1">
              <a:off x="5511549" y="2768180"/>
              <a:ext cx="53728" cy="3134939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4" name="Block Arc 44"/>
            <p:cNvSpPr>
              <a:spLocks/>
            </p:cNvSpPr>
            <p:nvPr/>
          </p:nvSpPr>
          <p:spPr bwMode="auto">
            <a:xfrm rot="16200000">
              <a:off x="5707207" y="4959572"/>
              <a:ext cx="380160" cy="388494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5" name="Rectangle 169"/>
            <p:cNvSpPr>
              <a:spLocks noChangeArrowheads="1"/>
            </p:cNvSpPr>
            <p:nvPr/>
          </p:nvSpPr>
          <p:spPr bwMode="auto">
            <a:xfrm flipV="1">
              <a:off x="6006121" y="4641430"/>
              <a:ext cx="551055" cy="53718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6" name="Block Arc 44"/>
            <p:cNvSpPr>
              <a:spLocks/>
            </p:cNvSpPr>
            <p:nvPr/>
          </p:nvSpPr>
          <p:spPr bwMode="auto">
            <a:xfrm rot="16200000">
              <a:off x="5917986" y="4336992"/>
              <a:ext cx="380160" cy="388494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7" name="Freeform 209"/>
            <p:cNvSpPr>
              <a:spLocks/>
            </p:cNvSpPr>
            <p:nvPr/>
          </p:nvSpPr>
          <p:spPr bwMode="auto">
            <a:xfrm>
              <a:off x="6108066" y="2551930"/>
              <a:ext cx="165317" cy="55096"/>
            </a:xfrm>
            <a:custGeom>
              <a:avLst/>
              <a:gdLst>
                <a:gd name="T0" fmla="*/ 0 w 168"/>
                <a:gd name="T1" fmla="*/ 12 h 84"/>
                <a:gd name="T2" fmla="*/ 90 w 168"/>
                <a:gd name="T3" fmla="*/ 12 h 84"/>
                <a:gd name="T4" fmla="*/ 168 w 168"/>
                <a:gd name="T5" fmla="*/ 84 h 84"/>
                <a:gd name="T6" fmla="*/ 0 60000 65536"/>
                <a:gd name="T7" fmla="*/ 0 60000 65536"/>
                <a:gd name="T8" fmla="*/ 0 60000 65536"/>
                <a:gd name="T9" fmla="*/ 0 w 168"/>
                <a:gd name="T10" fmla="*/ 0 h 84"/>
                <a:gd name="T11" fmla="*/ 168 w 168"/>
                <a:gd name="T12" fmla="*/ 84 h 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" h="84">
                  <a:moveTo>
                    <a:pt x="0" y="12"/>
                  </a:moveTo>
                  <a:cubicBezTo>
                    <a:pt x="31" y="6"/>
                    <a:pt x="62" y="0"/>
                    <a:pt x="90" y="12"/>
                  </a:cubicBezTo>
                  <a:cubicBezTo>
                    <a:pt x="118" y="24"/>
                    <a:pt x="143" y="54"/>
                    <a:pt x="168" y="84"/>
                  </a:cubicBezTo>
                </a:path>
              </a:pathLst>
            </a:custGeom>
            <a:noFill/>
            <a:ln w="76200" cmpd="sng">
              <a:solidFill>
                <a:srgbClr val="B4B0E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Block Arc 44"/>
            <p:cNvSpPr>
              <a:spLocks/>
            </p:cNvSpPr>
            <p:nvPr/>
          </p:nvSpPr>
          <p:spPr bwMode="auto">
            <a:xfrm rot="16200000">
              <a:off x="5482653" y="5623474"/>
              <a:ext cx="380160" cy="387116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9" name="Rectangle 14"/>
            <p:cNvSpPr>
              <a:spLocks noChangeArrowheads="1"/>
            </p:cNvSpPr>
            <p:nvPr/>
          </p:nvSpPr>
          <p:spPr bwMode="auto">
            <a:xfrm>
              <a:off x="5481241" y="2702065"/>
              <a:ext cx="123987" cy="79889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0" name="Rectangle 17"/>
            <p:cNvSpPr>
              <a:spLocks noChangeArrowheads="1"/>
            </p:cNvSpPr>
            <p:nvPr/>
          </p:nvSpPr>
          <p:spPr bwMode="auto">
            <a:xfrm>
              <a:off x="5687886" y="2702065"/>
              <a:ext cx="123987" cy="79889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1" name="Rectangle 20"/>
            <p:cNvSpPr>
              <a:spLocks noChangeArrowheads="1"/>
            </p:cNvSpPr>
            <p:nvPr/>
          </p:nvSpPr>
          <p:spPr bwMode="auto">
            <a:xfrm>
              <a:off x="5893154" y="2702065"/>
              <a:ext cx="123987" cy="79889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2" name="Line 214"/>
            <p:cNvSpPr>
              <a:spLocks noChangeShapeType="1"/>
            </p:cNvSpPr>
            <p:nvPr/>
          </p:nvSpPr>
          <p:spPr bwMode="auto">
            <a:xfrm>
              <a:off x="4646392" y="3476158"/>
              <a:ext cx="0" cy="330574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215"/>
            <p:cNvSpPr>
              <a:spLocks noChangeShapeType="1"/>
            </p:cNvSpPr>
            <p:nvPr/>
          </p:nvSpPr>
          <p:spPr bwMode="auto">
            <a:xfrm>
              <a:off x="4858549" y="3470649"/>
              <a:ext cx="0" cy="330574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216"/>
            <p:cNvSpPr>
              <a:spLocks noChangeShapeType="1"/>
            </p:cNvSpPr>
            <p:nvPr/>
          </p:nvSpPr>
          <p:spPr bwMode="auto">
            <a:xfrm>
              <a:off x="5054173" y="3481668"/>
              <a:ext cx="0" cy="330574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217"/>
            <p:cNvSpPr>
              <a:spLocks noChangeShapeType="1"/>
            </p:cNvSpPr>
            <p:nvPr/>
          </p:nvSpPr>
          <p:spPr bwMode="auto">
            <a:xfrm>
              <a:off x="5245665" y="3481668"/>
              <a:ext cx="0" cy="330574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218"/>
            <p:cNvSpPr>
              <a:spLocks noChangeShapeType="1"/>
            </p:cNvSpPr>
            <p:nvPr/>
          </p:nvSpPr>
          <p:spPr bwMode="auto">
            <a:xfrm flipV="1">
              <a:off x="5517059" y="3469271"/>
              <a:ext cx="12399" cy="330574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219"/>
            <p:cNvSpPr>
              <a:spLocks noChangeShapeType="1"/>
            </p:cNvSpPr>
            <p:nvPr/>
          </p:nvSpPr>
          <p:spPr bwMode="auto">
            <a:xfrm flipV="1">
              <a:off x="5741614" y="3474781"/>
              <a:ext cx="12399" cy="330574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220"/>
            <p:cNvSpPr>
              <a:spLocks noChangeShapeType="1"/>
            </p:cNvSpPr>
            <p:nvPr/>
          </p:nvSpPr>
          <p:spPr bwMode="auto">
            <a:xfrm flipV="1">
              <a:off x="5953770" y="3481668"/>
              <a:ext cx="12399" cy="330574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221"/>
            <p:cNvSpPr>
              <a:spLocks noChangeShapeType="1"/>
            </p:cNvSpPr>
            <p:nvPr/>
          </p:nvSpPr>
          <p:spPr bwMode="auto">
            <a:xfrm>
              <a:off x="4704253" y="1894915"/>
              <a:ext cx="198380" cy="264459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222"/>
            <p:cNvSpPr>
              <a:spLocks noChangeShapeType="1"/>
            </p:cNvSpPr>
            <p:nvPr/>
          </p:nvSpPr>
          <p:spPr bwMode="auto">
            <a:xfrm>
              <a:off x="6291292" y="2622176"/>
              <a:ext cx="198380" cy="264459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Down Arrow 67"/>
            <p:cNvSpPr>
              <a:spLocks noChangeArrowheads="1"/>
            </p:cNvSpPr>
            <p:nvPr/>
          </p:nvSpPr>
          <p:spPr bwMode="auto">
            <a:xfrm rot="10800000">
              <a:off x="7021439" y="4728205"/>
              <a:ext cx="177715" cy="15977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2" name="Down Arrow 67"/>
            <p:cNvSpPr>
              <a:spLocks noChangeArrowheads="1"/>
            </p:cNvSpPr>
            <p:nvPr/>
          </p:nvSpPr>
          <p:spPr bwMode="auto">
            <a:xfrm rot="10800000">
              <a:off x="7018684" y="5370069"/>
              <a:ext cx="177715" cy="158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3" name="Down Arrow 67"/>
            <p:cNvSpPr>
              <a:spLocks noChangeArrowheads="1"/>
            </p:cNvSpPr>
            <p:nvPr/>
          </p:nvSpPr>
          <p:spPr bwMode="auto">
            <a:xfrm rot="10800000">
              <a:off x="7018684" y="6031216"/>
              <a:ext cx="177715" cy="163909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4" name="Down Arrow 67"/>
            <p:cNvSpPr>
              <a:spLocks noChangeArrowheads="1"/>
            </p:cNvSpPr>
            <p:nvPr/>
          </p:nvSpPr>
          <p:spPr bwMode="auto">
            <a:xfrm>
              <a:off x="7021439" y="4430689"/>
              <a:ext cx="177715" cy="16253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5" name="Down Arrow 67"/>
            <p:cNvSpPr>
              <a:spLocks noChangeArrowheads="1"/>
            </p:cNvSpPr>
            <p:nvPr/>
          </p:nvSpPr>
          <p:spPr bwMode="auto">
            <a:xfrm>
              <a:off x="7014551" y="5056024"/>
              <a:ext cx="177715" cy="15977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6" name="Down Arrow 67"/>
            <p:cNvSpPr>
              <a:spLocks noChangeArrowheads="1"/>
            </p:cNvSpPr>
            <p:nvPr/>
          </p:nvSpPr>
          <p:spPr bwMode="auto">
            <a:xfrm>
              <a:off x="7020062" y="5717171"/>
              <a:ext cx="177715" cy="15977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105" name="Straight Arrow Connector 104"/>
            <p:cNvCxnSpPr/>
            <p:nvPr/>
          </p:nvCxnSpPr>
          <p:spPr>
            <a:xfrm rot="5400000">
              <a:off x="8154194" y="2361406"/>
              <a:ext cx="304006" cy="79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7620000" y="2209800"/>
              <a:ext cx="685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rot="10800000">
              <a:off x="7467600" y="2514600"/>
              <a:ext cx="838200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 rot="5400000">
              <a:off x="7925594" y="2894806"/>
              <a:ext cx="7620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0800000">
              <a:off x="8001000" y="3276600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8305800" y="274320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85 cm</a:t>
              </a:r>
              <a:endParaRPr lang="en-US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8330957" y="2133600"/>
              <a:ext cx="81304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56 cm</a:t>
              </a:r>
              <a:endParaRPr lang="en-US" dirty="0"/>
            </a:p>
          </p:txBody>
        </p:sp>
        <p:sp>
          <p:nvSpPr>
            <p:cNvPr id="132" name="Text Box 407"/>
            <p:cNvSpPr txBox="1">
              <a:spLocks noChangeArrowheads="1"/>
            </p:cNvSpPr>
            <p:nvPr/>
          </p:nvSpPr>
          <p:spPr bwMode="auto">
            <a:xfrm>
              <a:off x="5105400" y="6324600"/>
              <a:ext cx="23622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b="1" dirty="0"/>
                <a:t>Filtration cycle</a:t>
              </a: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Pilot Scale:</a:t>
            </a:r>
            <a:br>
              <a:rPr lang="en-US" sz="3600" smtClean="0"/>
            </a:br>
            <a:r>
              <a:rPr lang="en-US" sz="3600" smtClean="0"/>
              <a:t>Control System Study</a:t>
            </a:r>
          </a:p>
        </p:txBody>
      </p:sp>
      <p:pic>
        <p:nvPicPr>
          <p:cNvPr id="9219" name="Picture 7"/>
          <p:cNvPicPr>
            <a:picLocks noChangeAspect="1" noChangeArrowheads="1"/>
          </p:cNvPicPr>
          <p:nvPr/>
        </p:nvPicPr>
        <p:blipFill>
          <a:blip r:embed="rId2" cstate="print"/>
          <a:srcRect t="22456"/>
          <a:stretch>
            <a:fillRect/>
          </a:stretch>
        </p:blipFill>
        <p:spPr bwMode="auto">
          <a:xfrm>
            <a:off x="228600" y="1743075"/>
            <a:ext cx="84582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Line 1"/>
          <p:cNvSpPr>
            <a:spLocks noChangeShapeType="1"/>
          </p:cNvSpPr>
          <p:nvPr/>
        </p:nvSpPr>
        <p:spPr bwMode="auto">
          <a:xfrm>
            <a:off x="0" y="1447800"/>
            <a:ext cx="9144000" cy="1588"/>
          </a:xfrm>
          <a:prstGeom prst="line">
            <a:avLst/>
          </a:prstGeom>
          <a:noFill/>
          <a:ln w="76200" cap="flat">
            <a:solidFill>
              <a:srgbClr val="0300B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0242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5288"/>
            <a:ext cx="2514600" cy="747712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2806700" y="63500"/>
            <a:ext cx="5778500" cy="1409700"/>
          </a:xfrm>
          <a:ln/>
        </p:spPr>
        <p:txBody>
          <a:bodyPr rIns="132080"/>
          <a:lstStyle/>
          <a:p>
            <a:r>
              <a:rPr lang="en-US" sz="3600"/>
              <a:t>Pilot Scale:</a:t>
            </a:r>
            <a:br>
              <a:rPr lang="en-US" sz="3600"/>
            </a:br>
            <a:r>
              <a:rPr lang="en-US" sz="3600"/>
              <a:t>Control System Study</a:t>
            </a:r>
          </a:p>
        </p:txBody>
      </p:sp>
      <p:graphicFrame>
        <p:nvGraphicFramePr>
          <p:cNvPr id="10244" name="Object 4"/>
          <p:cNvGraphicFramePr>
            <a:graphicFrameLocks/>
          </p:cNvGraphicFramePr>
          <p:nvPr/>
        </p:nvGraphicFramePr>
        <p:xfrm>
          <a:off x="1479550" y="1778000"/>
          <a:ext cx="7007225" cy="9883775"/>
        </p:xfrm>
        <a:graphic>
          <a:graphicData uri="http://schemas.openxmlformats.org/presentationml/2006/ole">
            <p:oleObj spid="_x0000_s2050" name="Chart" r:id="rId4" imgW="9843552" imgH="13887165" progId="MSGraph.Chart.8">
              <p:embed/>
            </p:oleObj>
          </a:graphicData>
        </a:graphic>
      </p:graphicFrame>
      <p:sp>
        <p:nvSpPr>
          <p:cNvPr id="10245" name="Rectangle 5"/>
          <p:cNvSpPr>
            <a:spLocks/>
          </p:cNvSpPr>
          <p:nvPr/>
        </p:nvSpPr>
        <p:spPr bwMode="auto">
          <a:xfrm>
            <a:off x="2616200" y="6045200"/>
            <a:ext cx="4267200" cy="635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/>
            <a:r>
              <a:rPr lang="en-US">
                <a:solidFill>
                  <a:schemeClr val="tx1"/>
                </a:solidFill>
                <a:ea typeface="Lucida Grande" charset="0"/>
                <a:cs typeface="Lucida Grande" charset="0"/>
              </a:rPr>
              <a:t>Pipe Stubs: 38 cm, 43 cm, 48 cm</a:t>
            </a:r>
          </a:p>
          <a:p>
            <a:pPr marL="39688"/>
            <a:r>
              <a:rPr lang="en-US">
                <a:solidFill>
                  <a:schemeClr val="tx1"/>
                </a:solidFill>
                <a:ea typeface="Lucida Grande" charset="0"/>
                <a:cs typeface="Lucida Grande" charset="0"/>
              </a:rPr>
              <a:t> </a:t>
            </a:r>
          </a:p>
        </p:txBody>
      </p:sp>
      <p:sp>
        <p:nvSpPr>
          <p:cNvPr id="10246" name="Oval 6"/>
          <p:cNvSpPr>
            <a:spLocks/>
          </p:cNvSpPr>
          <p:nvPr/>
        </p:nvSpPr>
        <p:spPr bwMode="auto">
          <a:xfrm>
            <a:off x="4749800" y="4089400"/>
            <a:ext cx="939800" cy="863600"/>
          </a:xfrm>
          <a:prstGeom prst="ellipse">
            <a:avLst/>
          </a:prstGeom>
          <a:noFill/>
          <a:ln w="25400" cap="flat">
            <a:solidFill>
              <a:srgbClr val="00C81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47" name="Rectangle 7"/>
          <p:cNvSpPr>
            <a:spLocks/>
          </p:cNvSpPr>
          <p:nvPr/>
        </p:nvSpPr>
        <p:spPr bwMode="auto">
          <a:xfrm>
            <a:off x="2260600" y="2032000"/>
            <a:ext cx="927100" cy="317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400">
                <a:solidFill>
                  <a:schemeClr val="tx1"/>
                </a:solidFill>
                <a:ea typeface="Lucida Grande" charset="0"/>
                <a:cs typeface="Lucida Grande" charset="0"/>
              </a:rPr>
              <a:t>Filtration</a:t>
            </a:r>
          </a:p>
        </p:txBody>
      </p:sp>
      <p:sp>
        <p:nvSpPr>
          <p:cNvPr id="10248" name="Rectangle 8"/>
          <p:cNvSpPr>
            <a:spLocks/>
          </p:cNvSpPr>
          <p:nvPr/>
        </p:nvSpPr>
        <p:spPr bwMode="auto">
          <a:xfrm>
            <a:off x="3721100" y="3822700"/>
            <a:ext cx="985838" cy="317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400">
                <a:solidFill>
                  <a:schemeClr val="tx1"/>
                </a:solidFill>
                <a:ea typeface="Lucida Grande" charset="0"/>
                <a:cs typeface="Lucida Grande" charset="0"/>
              </a:rPr>
              <a:t>Backwash</a:t>
            </a:r>
          </a:p>
        </p:txBody>
      </p:sp>
      <p:sp>
        <p:nvSpPr>
          <p:cNvPr id="10249" name="Rectangle 9"/>
          <p:cNvSpPr>
            <a:spLocks/>
          </p:cNvSpPr>
          <p:nvPr/>
        </p:nvSpPr>
        <p:spPr bwMode="auto">
          <a:xfrm>
            <a:off x="4699000" y="4927600"/>
            <a:ext cx="1027113" cy="317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400">
                <a:solidFill>
                  <a:schemeClr val="tx1"/>
                </a:solidFill>
                <a:ea typeface="Lucida Grande" charset="0"/>
                <a:cs typeface="Lucida Grande" charset="0"/>
              </a:rPr>
              <a:t>Transition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Line 1"/>
          <p:cNvSpPr>
            <a:spLocks noChangeShapeType="1"/>
          </p:cNvSpPr>
          <p:nvPr/>
        </p:nvSpPr>
        <p:spPr bwMode="auto">
          <a:xfrm>
            <a:off x="0" y="1447800"/>
            <a:ext cx="9144000" cy="1588"/>
          </a:xfrm>
          <a:prstGeom prst="line">
            <a:avLst/>
          </a:prstGeom>
          <a:noFill/>
          <a:ln w="76200" cap="flat">
            <a:solidFill>
              <a:srgbClr val="0300B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1266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5288"/>
            <a:ext cx="2514600" cy="747712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2387600" y="101600"/>
            <a:ext cx="6692900" cy="1358900"/>
          </a:xfrm>
          <a:ln/>
        </p:spPr>
        <p:txBody>
          <a:bodyPr rIns="132080"/>
          <a:lstStyle/>
          <a:p>
            <a:r>
              <a:rPr lang="en-US" sz="3600"/>
              <a:t>Pilot Scale:</a:t>
            </a:r>
            <a:br>
              <a:rPr lang="en-US" sz="3600"/>
            </a:br>
            <a:r>
              <a:rPr lang="en-US" sz="3600"/>
              <a:t>Control System Study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97200" y="6057900"/>
            <a:ext cx="3149600" cy="520700"/>
          </a:xfrm>
          <a:ln/>
        </p:spPr>
        <p:txBody>
          <a:bodyPr rIns="132080"/>
          <a:lstStyle/>
          <a:p>
            <a:pPr marL="0" indent="0">
              <a:buFont typeface="Wingdings" pitchFamily="2" charset="2"/>
              <a:buNone/>
            </a:pPr>
            <a:r>
              <a:rPr lang="en-US" sz="1800"/>
              <a:t>Pipe Stubs: 3 at 45 cm</a:t>
            </a:r>
          </a:p>
        </p:txBody>
      </p:sp>
      <p:graphicFrame>
        <p:nvGraphicFramePr>
          <p:cNvPr id="11269" name="Object 5"/>
          <p:cNvGraphicFramePr>
            <a:graphicFrameLocks/>
          </p:cNvGraphicFramePr>
          <p:nvPr/>
        </p:nvGraphicFramePr>
        <p:xfrm>
          <a:off x="1341438" y="1774825"/>
          <a:ext cx="6438900" cy="3962400"/>
        </p:xfrm>
        <a:graphic>
          <a:graphicData uri="http://schemas.openxmlformats.org/presentationml/2006/ole">
            <p:oleObj spid="_x0000_s3074" name="Chart" r:id="rId4" imgW="9047585" imgH="5566749" progId="MSGraph.Chart.8">
              <p:embed/>
            </p:oleObj>
          </a:graphicData>
        </a:graphic>
      </p:graphicFrame>
      <p:sp>
        <p:nvSpPr>
          <p:cNvPr id="11270" name="Oval 6"/>
          <p:cNvSpPr>
            <a:spLocks/>
          </p:cNvSpPr>
          <p:nvPr/>
        </p:nvSpPr>
        <p:spPr bwMode="auto">
          <a:xfrm>
            <a:off x="4838700" y="4152900"/>
            <a:ext cx="939800" cy="863600"/>
          </a:xfrm>
          <a:prstGeom prst="ellipse">
            <a:avLst/>
          </a:prstGeom>
          <a:noFill/>
          <a:ln w="25400" cap="flat">
            <a:solidFill>
              <a:srgbClr val="00C81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271" name="Rectangle 7"/>
          <p:cNvSpPr>
            <a:spLocks/>
          </p:cNvSpPr>
          <p:nvPr/>
        </p:nvSpPr>
        <p:spPr bwMode="auto">
          <a:xfrm>
            <a:off x="1981200" y="2171700"/>
            <a:ext cx="927100" cy="317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400">
                <a:solidFill>
                  <a:schemeClr val="tx1"/>
                </a:solidFill>
                <a:ea typeface="Lucida Grande" charset="0"/>
                <a:cs typeface="Lucida Grande" charset="0"/>
              </a:rPr>
              <a:t>Filtration</a:t>
            </a:r>
          </a:p>
        </p:txBody>
      </p:sp>
      <p:sp>
        <p:nvSpPr>
          <p:cNvPr id="11272" name="Rectangle 8"/>
          <p:cNvSpPr>
            <a:spLocks/>
          </p:cNvSpPr>
          <p:nvPr/>
        </p:nvSpPr>
        <p:spPr bwMode="auto">
          <a:xfrm>
            <a:off x="3543300" y="3848100"/>
            <a:ext cx="985838" cy="317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400">
                <a:solidFill>
                  <a:schemeClr val="tx1"/>
                </a:solidFill>
                <a:ea typeface="Lucida Grande" charset="0"/>
                <a:cs typeface="Lucida Grande" charset="0"/>
              </a:rPr>
              <a:t>Backwash</a:t>
            </a:r>
          </a:p>
        </p:txBody>
      </p:sp>
      <p:sp>
        <p:nvSpPr>
          <p:cNvPr id="11273" name="Rectangle 9"/>
          <p:cNvSpPr>
            <a:spLocks/>
          </p:cNvSpPr>
          <p:nvPr/>
        </p:nvSpPr>
        <p:spPr bwMode="auto">
          <a:xfrm>
            <a:off x="4787900" y="5016500"/>
            <a:ext cx="1027113" cy="317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400">
                <a:solidFill>
                  <a:schemeClr val="tx1"/>
                </a:solidFill>
                <a:ea typeface="Lucida Grande" charset="0"/>
                <a:cs typeface="Lucida Grande" charset="0"/>
              </a:rPr>
              <a:t>Transition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5288"/>
            <a:ext cx="2514600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1143000"/>
          </a:xfrm>
        </p:spPr>
        <p:txBody>
          <a:bodyPr rIns="132080"/>
          <a:lstStyle/>
          <a:p>
            <a:pPr eaLnBrk="1" hangingPunct="1"/>
            <a:r>
              <a:rPr lang="en-US" sz="3600" dirty="0" smtClean="0"/>
              <a:t>Pilot Scale:</a:t>
            </a:r>
            <a:br>
              <a:rPr lang="en-US" sz="3600" dirty="0" smtClean="0"/>
            </a:br>
            <a:r>
              <a:rPr lang="en-US" sz="3600" dirty="0" smtClean="0"/>
              <a:t>Water Seal Siphon Study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4800600" cy="5562600"/>
          </a:xfrm>
        </p:spPr>
        <p:txBody>
          <a:bodyPr rIns="132080"/>
          <a:lstStyle/>
          <a:p>
            <a:pPr eaLnBrk="1" hangingPunct="1">
              <a:buNone/>
            </a:pPr>
            <a:endParaRPr lang="en-US" sz="3000" dirty="0" smtClean="0"/>
          </a:p>
          <a:p>
            <a:pPr eaLnBrk="1" hangingPunct="1"/>
            <a:r>
              <a:rPr lang="en-US" sz="3000" dirty="0" smtClean="0"/>
              <a:t>The U-shaped pipe configuration will replace the backwash basin.</a:t>
            </a:r>
          </a:p>
          <a:p>
            <a:pPr eaLnBrk="1" hangingPunct="1"/>
            <a:r>
              <a:rPr lang="en-US" sz="3000" dirty="0" smtClean="0"/>
              <a:t>Observed </a:t>
            </a:r>
            <a:r>
              <a:rPr lang="en-US" sz="3000" dirty="0" smtClean="0"/>
              <a:t>water levels are consistent with theoretical hydrostatics.</a:t>
            </a:r>
          </a:p>
          <a:p>
            <a:pPr eaLnBrk="1" hangingPunct="1"/>
            <a:r>
              <a:rPr lang="en-US" sz="3000" dirty="0" smtClean="0"/>
              <a:t>This </a:t>
            </a:r>
            <a:r>
              <a:rPr lang="en-US" sz="3000" dirty="0" smtClean="0"/>
              <a:t>is a typical implementation in plumbing.</a:t>
            </a:r>
          </a:p>
          <a:p>
            <a:pPr eaLnBrk="1" hangingPunct="1"/>
            <a:endParaRPr lang="en-US" sz="3000" dirty="0" smtClean="0"/>
          </a:p>
        </p:txBody>
      </p:sp>
      <p:sp>
        <p:nvSpPr>
          <p:cNvPr id="14" name="Rectangle 32"/>
          <p:cNvSpPr/>
          <p:nvPr/>
        </p:nvSpPr>
        <p:spPr>
          <a:xfrm>
            <a:off x="5792560" y="2461692"/>
            <a:ext cx="661579" cy="189567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32"/>
          <p:cNvSpPr/>
          <p:nvPr/>
        </p:nvSpPr>
        <p:spPr>
          <a:xfrm>
            <a:off x="5029200" y="1775182"/>
            <a:ext cx="763360" cy="879391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Line 80"/>
          <p:cNvSpPr>
            <a:spLocks noChangeShapeType="1"/>
          </p:cNvSpPr>
          <p:nvPr/>
        </p:nvSpPr>
        <p:spPr bwMode="auto">
          <a:xfrm>
            <a:off x="6616989" y="2539300"/>
            <a:ext cx="183206" cy="24427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67"/>
          <p:cNvSpPr>
            <a:spLocks/>
          </p:cNvSpPr>
          <p:nvPr/>
        </p:nvSpPr>
        <p:spPr bwMode="auto">
          <a:xfrm>
            <a:off x="6415194" y="2478867"/>
            <a:ext cx="152672" cy="50891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90" y="12"/>
              </a:cxn>
              <a:cxn ang="0">
                <a:pos x="168" y="84"/>
              </a:cxn>
            </a:cxnLst>
            <a:rect l="0" t="0" r="r" b="b"/>
            <a:pathLst>
              <a:path w="168" h="84">
                <a:moveTo>
                  <a:pt x="0" y="12"/>
                </a:moveTo>
                <a:cubicBezTo>
                  <a:pt x="31" y="6"/>
                  <a:pt x="62" y="0"/>
                  <a:pt x="90" y="12"/>
                </a:cubicBezTo>
                <a:cubicBezTo>
                  <a:pt x="118" y="24"/>
                  <a:pt x="143" y="54"/>
                  <a:pt x="168" y="84"/>
                </a:cubicBezTo>
              </a:path>
            </a:pathLst>
          </a:custGeom>
          <a:solidFill>
            <a:srgbClr val="3399FF"/>
          </a:solidFill>
          <a:ln w="76200" cmpd="sng">
            <a:solidFill>
              <a:srgbClr val="3399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6135132" y="2019796"/>
            <a:ext cx="50193" cy="381471"/>
          </a:xfrm>
          <a:prstGeom prst="straightConnector1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23" name="Rectangle 169"/>
          <p:cNvSpPr>
            <a:spLocks noChangeArrowheads="1"/>
          </p:cNvSpPr>
          <p:nvPr/>
        </p:nvSpPr>
        <p:spPr bwMode="auto">
          <a:xfrm flipV="1">
            <a:off x="5792560" y="4991505"/>
            <a:ext cx="1059799" cy="50891"/>
          </a:xfrm>
          <a:prstGeom prst="rect">
            <a:avLst/>
          </a:prstGeom>
          <a:solidFill>
            <a:schemeClr val="accent3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24" name="Rectangle 169"/>
          <p:cNvSpPr>
            <a:spLocks noChangeArrowheads="1"/>
          </p:cNvSpPr>
          <p:nvPr/>
        </p:nvSpPr>
        <p:spPr bwMode="auto">
          <a:xfrm flipV="1">
            <a:off x="6199686" y="5850285"/>
            <a:ext cx="661579" cy="49619"/>
          </a:xfrm>
          <a:prstGeom prst="rect">
            <a:avLst/>
          </a:prstGeom>
          <a:solidFill>
            <a:schemeClr val="accent3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 flipH="1">
            <a:off x="6274749" y="2689236"/>
            <a:ext cx="51298" cy="2499471"/>
          </a:xfrm>
          <a:prstGeom prst="rect">
            <a:avLst/>
          </a:prstGeom>
          <a:solidFill>
            <a:schemeClr val="accent3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26" name="Rectangle 11"/>
          <p:cNvSpPr>
            <a:spLocks noChangeArrowheads="1"/>
          </p:cNvSpPr>
          <p:nvPr/>
        </p:nvSpPr>
        <p:spPr bwMode="auto">
          <a:xfrm flipH="1">
            <a:off x="5459226" y="2672193"/>
            <a:ext cx="50003" cy="2824402"/>
          </a:xfrm>
          <a:prstGeom prst="rect">
            <a:avLst/>
          </a:prstGeom>
          <a:solidFill>
            <a:schemeClr val="accent3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 flipH="1">
            <a:off x="5283653" y="2697757"/>
            <a:ext cx="51298" cy="3381537"/>
          </a:xfrm>
          <a:prstGeom prst="rect">
            <a:avLst/>
          </a:prstGeom>
          <a:solidFill>
            <a:schemeClr val="accent3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28" name="Rectangle 11"/>
          <p:cNvSpPr>
            <a:spLocks noChangeArrowheads="1"/>
          </p:cNvSpPr>
          <p:nvPr/>
        </p:nvSpPr>
        <p:spPr bwMode="auto">
          <a:xfrm flipH="1">
            <a:off x="5091541" y="2655152"/>
            <a:ext cx="51275" cy="4001752"/>
          </a:xfrm>
          <a:prstGeom prst="rect">
            <a:avLst/>
          </a:prstGeom>
          <a:solidFill>
            <a:schemeClr val="accent3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5029200" y="2667718"/>
            <a:ext cx="14249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 bwMode="auto">
          <a:xfrm>
            <a:off x="5064823" y="2618099"/>
            <a:ext cx="109415" cy="725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 bwMode="auto">
          <a:xfrm>
            <a:off x="5248030" y="2618099"/>
            <a:ext cx="109415" cy="725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 bwMode="auto">
          <a:xfrm>
            <a:off x="5428692" y="2618099"/>
            <a:ext cx="109415" cy="725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3" name="Straight Connector 6"/>
          <p:cNvCxnSpPr>
            <a:cxnSpLocks noChangeShapeType="1"/>
          </p:cNvCxnSpPr>
          <p:nvPr/>
        </p:nvCxnSpPr>
        <p:spPr bwMode="auto">
          <a:xfrm>
            <a:off x="6454139" y="2516318"/>
            <a:ext cx="0" cy="15140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4" name="Rectangle 33"/>
          <p:cNvSpPr/>
          <p:nvPr/>
        </p:nvSpPr>
        <p:spPr bwMode="auto">
          <a:xfrm>
            <a:off x="5283653" y="2255504"/>
            <a:ext cx="49619" cy="36259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16"/>
          <p:cNvSpPr/>
          <p:nvPr/>
        </p:nvSpPr>
        <p:spPr bwMode="auto">
          <a:xfrm>
            <a:off x="5465588" y="2246597"/>
            <a:ext cx="49619" cy="37150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Rectangle 35"/>
          <p:cNvSpPr/>
          <p:nvPr/>
        </p:nvSpPr>
        <p:spPr bwMode="auto">
          <a:xfrm>
            <a:off x="5647522" y="2258048"/>
            <a:ext cx="49619" cy="36005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Rectangle 169"/>
          <p:cNvSpPr>
            <a:spLocks noChangeArrowheads="1"/>
          </p:cNvSpPr>
          <p:nvPr/>
        </p:nvSpPr>
        <p:spPr bwMode="auto">
          <a:xfrm flipV="1">
            <a:off x="5228946" y="6757412"/>
            <a:ext cx="1632319" cy="50891"/>
          </a:xfrm>
          <a:prstGeom prst="rect">
            <a:avLst/>
          </a:prstGeom>
          <a:solidFill>
            <a:schemeClr val="accent3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38" name="Block Arc 44"/>
          <p:cNvSpPr>
            <a:spLocks/>
          </p:cNvSpPr>
          <p:nvPr/>
        </p:nvSpPr>
        <p:spPr bwMode="auto">
          <a:xfrm rot="16200000">
            <a:off x="5075002" y="6468607"/>
            <a:ext cx="351146" cy="357507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126 w 685800"/>
              <a:gd name="T12" fmla="*/ 342901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" name="Rectangle 169"/>
          <p:cNvSpPr>
            <a:spLocks noChangeArrowheads="1"/>
          </p:cNvSpPr>
          <p:nvPr/>
        </p:nvSpPr>
        <p:spPr bwMode="auto">
          <a:xfrm flipV="1">
            <a:off x="5436325" y="6169625"/>
            <a:ext cx="1416034" cy="49619"/>
          </a:xfrm>
          <a:prstGeom prst="rect">
            <a:avLst/>
          </a:prstGeom>
          <a:solidFill>
            <a:schemeClr val="accent3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40" name="Block Arc 44"/>
          <p:cNvSpPr>
            <a:spLocks/>
          </p:cNvSpPr>
          <p:nvPr/>
        </p:nvSpPr>
        <p:spPr bwMode="auto">
          <a:xfrm rot="16200000">
            <a:off x="5267114" y="5879548"/>
            <a:ext cx="351146" cy="358779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126 w 685800"/>
              <a:gd name="T12" fmla="*/ 342901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1" name="Rectangle 169"/>
          <p:cNvSpPr>
            <a:spLocks noChangeArrowheads="1"/>
          </p:cNvSpPr>
          <p:nvPr/>
        </p:nvSpPr>
        <p:spPr bwMode="auto">
          <a:xfrm flipV="1">
            <a:off x="5588998" y="5547486"/>
            <a:ext cx="1263362" cy="49619"/>
          </a:xfrm>
          <a:prstGeom prst="rect">
            <a:avLst/>
          </a:prstGeom>
          <a:solidFill>
            <a:schemeClr val="accent3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42" name="Block Arc 44"/>
          <p:cNvSpPr>
            <a:spLocks/>
          </p:cNvSpPr>
          <p:nvPr/>
        </p:nvSpPr>
        <p:spPr bwMode="auto">
          <a:xfrm rot="16200000">
            <a:off x="5449048" y="5266315"/>
            <a:ext cx="351146" cy="357507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126 w 685800"/>
              <a:gd name="T12" fmla="*/ 342901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 flipH="1">
            <a:off x="5641159" y="2689236"/>
            <a:ext cx="51298" cy="2201761"/>
          </a:xfrm>
          <a:prstGeom prst="rect">
            <a:avLst/>
          </a:prstGeom>
          <a:solidFill>
            <a:schemeClr val="accent3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5611898" y="2618099"/>
            <a:ext cx="108143" cy="725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Block Arc 44"/>
          <p:cNvSpPr>
            <a:spLocks/>
          </p:cNvSpPr>
          <p:nvPr/>
        </p:nvSpPr>
        <p:spPr bwMode="auto">
          <a:xfrm rot="16200000">
            <a:off x="5627166" y="4703973"/>
            <a:ext cx="351146" cy="357507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126 w 685800"/>
              <a:gd name="T12" fmla="*/ 342901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" name="Rectangle 169"/>
          <p:cNvSpPr>
            <a:spLocks noChangeArrowheads="1"/>
          </p:cNvSpPr>
          <p:nvPr/>
        </p:nvSpPr>
        <p:spPr bwMode="auto">
          <a:xfrm flipV="1">
            <a:off x="6022841" y="6454612"/>
            <a:ext cx="829518" cy="49619"/>
          </a:xfrm>
          <a:prstGeom prst="rect">
            <a:avLst/>
          </a:prstGeom>
          <a:solidFill>
            <a:schemeClr val="accent3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 flipH="1">
            <a:off x="6097904" y="2689236"/>
            <a:ext cx="50417" cy="3059269"/>
          </a:xfrm>
          <a:prstGeom prst="rect">
            <a:avLst/>
          </a:prstGeom>
          <a:solidFill>
            <a:schemeClr val="accent3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48" name="Rectangle 11"/>
          <p:cNvSpPr>
            <a:spLocks noChangeArrowheads="1"/>
          </p:cNvSpPr>
          <p:nvPr/>
        </p:nvSpPr>
        <p:spPr bwMode="auto">
          <a:xfrm flipH="1">
            <a:off x="5896885" y="2680714"/>
            <a:ext cx="51298" cy="3753542"/>
          </a:xfrm>
          <a:prstGeom prst="rect">
            <a:avLst/>
          </a:prstGeom>
          <a:solidFill>
            <a:schemeClr val="accent3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49" name="Block Arc 44"/>
          <p:cNvSpPr>
            <a:spLocks/>
          </p:cNvSpPr>
          <p:nvPr/>
        </p:nvSpPr>
        <p:spPr bwMode="auto">
          <a:xfrm rot="16200000">
            <a:off x="6077548" y="5562753"/>
            <a:ext cx="351146" cy="358779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126 w 685800"/>
              <a:gd name="T12" fmla="*/ 342901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0" name="Rectangle 169"/>
          <p:cNvSpPr>
            <a:spLocks noChangeArrowheads="1"/>
          </p:cNvSpPr>
          <p:nvPr/>
        </p:nvSpPr>
        <p:spPr bwMode="auto">
          <a:xfrm flipV="1">
            <a:off x="6352358" y="5268860"/>
            <a:ext cx="508907" cy="49619"/>
          </a:xfrm>
          <a:prstGeom prst="rect">
            <a:avLst/>
          </a:prstGeom>
          <a:solidFill>
            <a:schemeClr val="accent3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51" name="Block Arc 44"/>
          <p:cNvSpPr>
            <a:spLocks/>
          </p:cNvSpPr>
          <p:nvPr/>
        </p:nvSpPr>
        <p:spPr bwMode="auto">
          <a:xfrm rot="16200000">
            <a:off x="6272205" y="4987688"/>
            <a:ext cx="351146" cy="358779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126 w 685800"/>
              <a:gd name="T12" fmla="*/ 342901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" name="Block Arc 44"/>
          <p:cNvSpPr>
            <a:spLocks/>
          </p:cNvSpPr>
          <p:nvPr/>
        </p:nvSpPr>
        <p:spPr bwMode="auto">
          <a:xfrm rot="16200000">
            <a:off x="5870169" y="6175986"/>
            <a:ext cx="351146" cy="357507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126 w 685800"/>
              <a:gd name="T12" fmla="*/ 342901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3" name="Rectangle 14"/>
          <p:cNvSpPr/>
          <p:nvPr/>
        </p:nvSpPr>
        <p:spPr bwMode="auto">
          <a:xfrm>
            <a:off x="5868896" y="2616827"/>
            <a:ext cx="114504" cy="725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4" name="Rectangle 17"/>
          <p:cNvSpPr/>
          <p:nvPr/>
        </p:nvSpPr>
        <p:spPr bwMode="auto">
          <a:xfrm>
            <a:off x="6059736" y="2616827"/>
            <a:ext cx="114504" cy="725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Rectangle 20"/>
          <p:cNvSpPr/>
          <p:nvPr/>
        </p:nvSpPr>
        <p:spPr bwMode="auto">
          <a:xfrm>
            <a:off x="6249305" y="2616827"/>
            <a:ext cx="114504" cy="725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6" name="Group 110"/>
          <p:cNvGrpSpPr/>
          <p:nvPr/>
        </p:nvGrpSpPr>
        <p:grpSpPr>
          <a:xfrm>
            <a:off x="5029200" y="1615561"/>
            <a:ext cx="763360" cy="1052157"/>
            <a:chOff x="2590800" y="545537"/>
            <a:chExt cx="952500" cy="990600"/>
          </a:xfrm>
        </p:grpSpPr>
        <p:cxnSp>
          <p:nvCxnSpPr>
            <p:cNvPr id="115" name="Straight Connector 6"/>
            <p:cNvCxnSpPr>
              <a:cxnSpLocks noChangeShapeType="1"/>
            </p:cNvCxnSpPr>
            <p:nvPr/>
          </p:nvCxnSpPr>
          <p:spPr bwMode="auto">
            <a:xfrm>
              <a:off x="3543300" y="545537"/>
              <a:ext cx="0" cy="99060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" name="Straight Connector 4"/>
            <p:cNvCxnSpPr>
              <a:cxnSpLocks noChangeShapeType="1"/>
            </p:cNvCxnSpPr>
            <p:nvPr/>
          </p:nvCxnSpPr>
          <p:spPr bwMode="auto">
            <a:xfrm>
              <a:off x="2590800" y="545537"/>
              <a:ext cx="0" cy="99060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7" name="Line 72"/>
          <p:cNvSpPr>
            <a:spLocks noChangeShapeType="1"/>
          </p:cNvSpPr>
          <p:nvPr/>
        </p:nvSpPr>
        <p:spPr bwMode="auto">
          <a:xfrm>
            <a:off x="5115035" y="4239912"/>
            <a:ext cx="0" cy="305344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Line 73"/>
          <p:cNvSpPr>
            <a:spLocks noChangeShapeType="1"/>
          </p:cNvSpPr>
          <p:nvPr/>
        </p:nvSpPr>
        <p:spPr bwMode="auto">
          <a:xfrm>
            <a:off x="5310964" y="4234823"/>
            <a:ext cx="0" cy="305344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Line 74"/>
          <p:cNvSpPr>
            <a:spLocks noChangeShapeType="1"/>
          </p:cNvSpPr>
          <p:nvPr/>
        </p:nvSpPr>
        <p:spPr bwMode="auto">
          <a:xfrm>
            <a:off x="5491626" y="4245002"/>
            <a:ext cx="0" cy="305344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Line 75"/>
          <p:cNvSpPr>
            <a:spLocks noChangeShapeType="1"/>
          </p:cNvSpPr>
          <p:nvPr/>
        </p:nvSpPr>
        <p:spPr bwMode="auto">
          <a:xfrm>
            <a:off x="5668471" y="4245002"/>
            <a:ext cx="0" cy="305344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Line 76"/>
          <p:cNvSpPr>
            <a:spLocks noChangeShapeType="1"/>
          </p:cNvSpPr>
          <p:nvPr/>
        </p:nvSpPr>
        <p:spPr bwMode="auto">
          <a:xfrm flipV="1">
            <a:off x="5919107" y="4233552"/>
            <a:ext cx="11451" cy="305344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77"/>
          <p:cNvSpPr>
            <a:spLocks noChangeShapeType="1"/>
          </p:cNvSpPr>
          <p:nvPr/>
        </p:nvSpPr>
        <p:spPr bwMode="auto">
          <a:xfrm flipV="1">
            <a:off x="6126487" y="4238641"/>
            <a:ext cx="11450" cy="305344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Line 78"/>
          <p:cNvSpPr>
            <a:spLocks noChangeShapeType="1"/>
          </p:cNvSpPr>
          <p:nvPr/>
        </p:nvSpPr>
        <p:spPr bwMode="auto">
          <a:xfrm flipV="1">
            <a:off x="6322416" y="4245002"/>
            <a:ext cx="11450" cy="305344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Rectangle 32"/>
          <p:cNvSpPr/>
          <p:nvPr/>
        </p:nvSpPr>
        <p:spPr>
          <a:xfrm>
            <a:off x="6861265" y="1845616"/>
            <a:ext cx="1011453" cy="3158479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6863809" y="4996291"/>
            <a:ext cx="1011453" cy="1816797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25400" algn="ctr">
                <a:solidFill>
                  <a:srgbClr val="385D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66" name="Line 53"/>
          <p:cNvSpPr>
            <a:spLocks noChangeShapeType="1"/>
          </p:cNvSpPr>
          <p:nvPr/>
        </p:nvSpPr>
        <p:spPr bwMode="auto">
          <a:xfrm>
            <a:off x="8104270" y="1993669"/>
            <a:ext cx="0" cy="18447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" name="Line 54"/>
          <p:cNvSpPr>
            <a:spLocks noChangeShapeType="1"/>
          </p:cNvSpPr>
          <p:nvPr/>
        </p:nvSpPr>
        <p:spPr bwMode="auto">
          <a:xfrm>
            <a:off x="8171700" y="1993669"/>
            <a:ext cx="0" cy="18447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" name="Line 56"/>
          <p:cNvSpPr>
            <a:spLocks noChangeShapeType="1"/>
          </p:cNvSpPr>
          <p:nvPr/>
        </p:nvSpPr>
        <p:spPr bwMode="auto">
          <a:xfrm>
            <a:off x="8116993" y="1661607"/>
            <a:ext cx="0" cy="1844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Line 57"/>
          <p:cNvSpPr>
            <a:spLocks noChangeShapeType="1"/>
          </p:cNvSpPr>
          <p:nvPr/>
        </p:nvSpPr>
        <p:spPr bwMode="auto">
          <a:xfrm>
            <a:off x="8184422" y="1661607"/>
            <a:ext cx="0" cy="1844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Oval 55"/>
          <p:cNvSpPr>
            <a:spLocks noChangeArrowheads="1"/>
          </p:cNvSpPr>
          <p:nvPr/>
        </p:nvSpPr>
        <p:spPr bwMode="auto">
          <a:xfrm rot="5400000">
            <a:off x="8028570" y="1825094"/>
            <a:ext cx="216285" cy="19720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71" name="Line 58"/>
          <p:cNvSpPr>
            <a:spLocks noChangeShapeType="1"/>
          </p:cNvSpPr>
          <p:nvPr/>
        </p:nvSpPr>
        <p:spPr bwMode="auto">
          <a:xfrm rot="5400000" flipH="1">
            <a:off x="8137348" y="1795195"/>
            <a:ext cx="2545" cy="1882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Line 59"/>
          <p:cNvSpPr>
            <a:spLocks noChangeShapeType="1"/>
          </p:cNvSpPr>
          <p:nvPr/>
        </p:nvSpPr>
        <p:spPr bwMode="auto">
          <a:xfrm rot="5400000" flipH="1">
            <a:off x="8135440" y="1868351"/>
            <a:ext cx="2545" cy="1895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Can 78"/>
          <p:cNvSpPr>
            <a:spLocks noChangeArrowheads="1"/>
          </p:cNvSpPr>
          <p:nvPr/>
        </p:nvSpPr>
        <p:spPr bwMode="auto">
          <a:xfrm rot="5400000">
            <a:off x="7323098" y="4797817"/>
            <a:ext cx="59796" cy="983463"/>
          </a:xfrm>
          <a:prstGeom prst="can">
            <a:avLst>
              <a:gd name="adj" fmla="val 40584"/>
            </a:avLst>
          </a:prstGeom>
          <a:solidFill>
            <a:srgbClr val="336699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4" name="Can 78"/>
          <p:cNvSpPr>
            <a:spLocks noChangeArrowheads="1"/>
          </p:cNvSpPr>
          <p:nvPr/>
        </p:nvSpPr>
        <p:spPr bwMode="auto">
          <a:xfrm rot="5400000">
            <a:off x="7323734" y="5383696"/>
            <a:ext cx="58524" cy="983463"/>
          </a:xfrm>
          <a:prstGeom prst="can">
            <a:avLst>
              <a:gd name="adj" fmla="val 41466"/>
            </a:avLst>
          </a:prstGeom>
          <a:solidFill>
            <a:srgbClr val="336699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5" name="Can 78"/>
          <p:cNvSpPr>
            <a:spLocks noChangeArrowheads="1"/>
          </p:cNvSpPr>
          <p:nvPr/>
        </p:nvSpPr>
        <p:spPr bwMode="auto">
          <a:xfrm rot="5400000">
            <a:off x="7323734" y="5705580"/>
            <a:ext cx="58524" cy="983463"/>
          </a:xfrm>
          <a:prstGeom prst="can">
            <a:avLst>
              <a:gd name="adj" fmla="val 41466"/>
            </a:avLst>
          </a:prstGeom>
          <a:solidFill>
            <a:srgbClr val="336699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6" name="Can 78"/>
          <p:cNvSpPr>
            <a:spLocks noChangeArrowheads="1"/>
          </p:cNvSpPr>
          <p:nvPr/>
        </p:nvSpPr>
        <p:spPr bwMode="auto">
          <a:xfrm rot="5400000">
            <a:off x="7323098" y="6291458"/>
            <a:ext cx="59796" cy="983463"/>
          </a:xfrm>
          <a:prstGeom prst="can">
            <a:avLst>
              <a:gd name="adj" fmla="val 40584"/>
            </a:avLst>
          </a:prstGeom>
          <a:solidFill>
            <a:srgbClr val="336699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7" name="Can 78"/>
          <p:cNvSpPr>
            <a:spLocks noChangeArrowheads="1"/>
          </p:cNvSpPr>
          <p:nvPr/>
        </p:nvSpPr>
        <p:spPr bwMode="auto">
          <a:xfrm rot="5400000">
            <a:off x="7323098" y="4525552"/>
            <a:ext cx="59796" cy="983463"/>
          </a:xfrm>
          <a:prstGeom prst="can">
            <a:avLst>
              <a:gd name="adj" fmla="val 40584"/>
            </a:avLst>
          </a:prstGeom>
          <a:solidFill>
            <a:srgbClr val="336699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8" name="Can 78"/>
          <p:cNvSpPr>
            <a:spLocks noChangeArrowheads="1"/>
          </p:cNvSpPr>
          <p:nvPr/>
        </p:nvSpPr>
        <p:spPr bwMode="auto">
          <a:xfrm rot="5400000">
            <a:off x="7323734" y="5080897"/>
            <a:ext cx="58524" cy="983463"/>
          </a:xfrm>
          <a:prstGeom prst="can">
            <a:avLst>
              <a:gd name="adj" fmla="val 41466"/>
            </a:avLst>
          </a:prstGeom>
          <a:solidFill>
            <a:srgbClr val="336699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9" name="Can 78"/>
          <p:cNvSpPr>
            <a:spLocks noChangeArrowheads="1"/>
          </p:cNvSpPr>
          <p:nvPr/>
        </p:nvSpPr>
        <p:spPr bwMode="auto">
          <a:xfrm rot="5400000">
            <a:off x="7323098" y="5988659"/>
            <a:ext cx="59796" cy="983463"/>
          </a:xfrm>
          <a:prstGeom prst="can">
            <a:avLst>
              <a:gd name="adj" fmla="val 40584"/>
            </a:avLst>
          </a:prstGeom>
          <a:solidFill>
            <a:srgbClr val="336699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0" name="Down Arrow 79"/>
          <p:cNvSpPr>
            <a:spLocks noChangeArrowheads="1"/>
          </p:cNvSpPr>
          <p:nvPr/>
        </p:nvSpPr>
        <p:spPr bwMode="auto">
          <a:xfrm rot="10800000">
            <a:off x="7291291" y="5352525"/>
            <a:ext cx="164123" cy="14885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1" name="Down Arrow 67"/>
          <p:cNvSpPr>
            <a:spLocks noChangeArrowheads="1"/>
          </p:cNvSpPr>
          <p:nvPr/>
        </p:nvSpPr>
        <p:spPr bwMode="auto">
          <a:xfrm rot="10800000">
            <a:off x="7288746" y="5946675"/>
            <a:ext cx="164123" cy="14885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2" name="Down Arrow 67"/>
          <p:cNvSpPr>
            <a:spLocks noChangeArrowheads="1"/>
          </p:cNvSpPr>
          <p:nvPr/>
        </p:nvSpPr>
        <p:spPr bwMode="auto">
          <a:xfrm rot="10800000">
            <a:off x="7288746" y="6557363"/>
            <a:ext cx="164123" cy="14885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3333FF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3" name="Down Arrow 67"/>
          <p:cNvSpPr>
            <a:spLocks noChangeArrowheads="1"/>
          </p:cNvSpPr>
          <p:nvPr/>
        </p:nvSpPr>
        <p:spPr bwMode="auto">
          <a:xfrm>
            <a:off x="7291291" y="5078988"/>
            <a:ext cx="164123" cy="14885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558ED5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Down Arrow 67"/>
          <p:cNvSpPr>
            <a:spLocks noChangeArrowheads="1"/>
          </p:cNvSpPr>
          <p:nvPr/>
        </p:nvSpPr>
        <p:spPr bwMode="auto">
          <a:xfrm>
            <a:off x="7284930" y="5656598"/>
            <a:ext cx="164122" cy="14885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558ED5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Down Arrow 67"/>
          <p:cNvSpPr>
            <a:spLocks noChangeArrowheads="1"/>
          </p:cNvSpPr>
          <p:nvPr/>
        </p:nvSpPr>
        <p:spPr bwMode="auto">
          <a:xfrm>
            <a:off x="7290019" y="6266013"/>
            <a:ext cx="164122" cy="14885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558ED5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7385819" y="2450641"/>
            <a:ext cx="74772" cy="2084453"/>
          </a:xfrm>
          <a:prstGeom prst="rect">
            <a:avLst/>
          </a:prstGeom>
          <a:solidFill>
            <a:schemeClr val="accent3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7" name="Block Arc 44"/>
          <p:cNvSpPr>
            <a:spLocks/>
          </p:cNvSpPr>
          <p:nvPr/>
        </p:nvSpPr>
        <p:spPr bwMode="auto">
          <a:xfrm>
            <a:off x="7377678" y="2269751"/>
            <a:ext cx="353690" cy="354963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126 w 685800"/>
              <a:gd name="T12" fmla="*/ 342901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88" name="Group 329"/>
          <p:cNvGrpSpPr>
            <a:grpSpLocks/>
          </p:cNvGrpSpPr>
          <p:nvPr/>
        </p:nvGrpSpPr>
        <p:grpSpPr bwMode="auto">
          <a:xfrm rot="10800000">
            <a:off x="7985949" y="2158427"/>
            <a:ext cx="204835" cy="301528"/>
            <a:chOff x="1440" y="3168"/>
            <a:chExt cx="192" cy="288"/>
          </a:xfrm>
        </p:grpSpPr>
        <p:sp>
          <p:nvSpPr>
            <p:cNvPr id="113" name="Rectangle 330"/>
            <p:cNvSpPr>
              <a:spLocks noChangeArrowheads="1"/>
            </p:cNvSpPr>
            <p:nvPr/>
          </p:nvSpPr>
          <p:spPr bwMode="auto">
            <a:xfrm>
              <a:off x="1440" y="3168"/>
              <a:ext cx="96" cy="28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>
                <a:latin typeface="Calibri" pitchFamily="34" charset="0"/>
              </a:endParaRPr>
            </a:p>
          </p:txBody>
        </p:sp>
        <p:sp>
          <p:nvSpPr>
            <p:cNvPr id="114" name="Rectangle 331"/>
            <p:cNvSpPr>
              <a:spLocks noChangeArrowheads="1"/>
            </p:cNvSpPr>
            <p:nvPr/>
          </p:nvSpPr>
          <p:spPr bwMode="auto">
            <a:xfrm>
              <a:off x="1536" y="3264"/>
              <a:ext cx="96" cy="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>
                <a:latin typeface="Calibri" pitchFamily="34" charset="0"/>
              </a:endParaRPr>
            </a:p>
          </p:txBody>
        </p:sp>
      </p:grpSp>
      <p:sp>
        <p:nvSpPr>
          <p:cNvPr id="90" name="Rectangle 89"/>
          <p:cNvSpPr/>
          <p:nvPr/>
        </p:nvSpPr>
        <p:spPr bwMode="auto">
          <a:xfrm>
            <a:off x="7554522" y="2276112"/>
            <a:ext cx="431426" cy="75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8107449" y="2450641"/>
            <a:ext cx="58626" cy="205952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3" name="Right Brace 92"/>
          <p:cNvSpPr/>
          <p:nvPr/>
        </p:nvSpPr>
        <p:spPr bwMode="auto">
          <a:xfrm>
            <a:off x="8355317" y="1794507"/>
            <a:ext cx="211107" cy="673177"/>
          </a:xfrm>
          <a:prstGeom prst="rightBrace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94" name="Group 116"/>
          <p:cNvGrpSpPr/>
          <p:nvPr/>
        </p:nvGrpSpPr>
        <p:grpSpPr>
          <a:xfrm>
            <a:off x="6861265" y="1572957"/>
            <a:ext cx="1017814" cy="5239705"/>
            <a:chOff x="4876800" y="1729007"/>
            <a:chExt cx="1270000" cy="4973638"/>
          </a:xfrm>
        </p:grpSpPr>
        <p:cxnSp>
          <p:nvCxnSpPr>
            <p:cNvPr id="111" name="Straight Connector 4"/>
            <p:cNvCxnSpPr>
              <a:cxnSpLocks noChangeShapeType="1"/>
            </p:cNvCxnSpPr>
            <p:nvPr/>
          </p:nvCxnSpPr>
          <p:spPr bwMode="auto">
            <a:xfrm>
              <a:off x="4876800" y="1729007"/>
              <a:ext cx="0" cy="497363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" name="Straight Connector 4"/>
            <p:cNvCxnSpPr>
              <a:cxnSpLocks noChangeShapeType="1"/>
            </p:cNvCxnSpPr>
            <p:nvPr/>
          </p:nvCxnSpPr>
          <p:spPr bwMode="auto">
            <a:xfrm>
              <a:off x="6146800" y="1729007"/>
              <a:ext cx="0" cy="497363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9" name="Rectangle 98"/>
          <p:cNvSpPr/>
          <p:nvPr/>
        </p:nvSpPr>
        <p:spPr bwMode="auto">
          <a:xfrm>
            <a:off x="8103293" y="2442120"/>
            <a:ext cx="73081" cy="4183924"/>
          </a:xfrm>
          <a:prstGeom prst="rect">
            <a:avLst/>
          </a:prstGeom>
          <a:solidFill>
            <a:srgbClr val="3399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0" name="Rectangle 99"/>
          <p:cNvSpPr/>
          <p:nvPr/>
        </p:nvSpPr>
        <p:spPr bwMode="auto">
          <a:xfrm>
            <a:off x="8369257" y="4591638"/>
            <a:ext cx="73283" cy="2042927"/>
          </a:xfrm>
          <a:prstGeom prst="rect">
            <a:avLst/>
          </a:prstGeom>
          <a:solidFill>
            <a:srgbClr val="3399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1" name="Block Arc 44"/>
          <p:cNvSpPr>
            <a:spLocks/>
          </p:cNvSpPr>
          <p:nvPr/>
        </p:nvSpPr>
        <p:spPr bwMode="auto">
          <a:xfrm>
            <a:off x="8362767" y="4426434"/>
            <a:ext cx="353690" cy="354963"/>
          </a:xfrm>
          <a:custGeom>
            <a:avLst/>
            <a:gdLst>
              <a:gd name="T0" fmla="*/ 0 w 685800"/>
              <a:gd name="T1" fmla="*/ 0 h 685800"/>
              <a:gd name="T2" fmla="*/ 0 w 685800"/>
              <a:gd name="T3" fmla="*/ 0 h 685800"/>
              <a:gd name="T4" fmla="*/ 0 w 685800"/>
              <a:gd name="T5" fmla="*/ 0 h 685800"/>
              <a:gd name="T6" fmla="*/ 5898240 60000 65536"/>
              <a:gd name="T7" fmla="*/ 0 60000 65536"/>
              <a:gd name="T8" fmla="*/ 17694720 60000 65536"/>
              <a:gd name="T9" fmla="*/ 0 w 685800"/>
              <a:gd name="T10" fmla="*/ 0 h 685800"/>
              <a:gd name="T11" fmla="*/ 353126 w 685800"/>
              <a:gd name="T12" fmla="*/ 342901 h 6858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5800" h="685800">
                <a:moveTo>
                  <a:pt x="0" y="342900"/>
                </a:moveTo>
                <a:lnTo>
                  <a:pt x="0" y="342900"/>
                </a:lnTo>
                <a:cubicBezTo>
                  <a:pt x="0" y="153521"/>
                  <a:pt x="153521" y="0"/>
                  <a:pt x="342900" y="0"/>
                </a:cubicBezTo>
                <a:cubicBezTo>
                  <a:pt x="346196" y="0"/>
                  <a:pt x="349492" y="47"/>
                  <a:pt x="352787" y="142"/>
                </a:cubicBezTo>
                <a:lnTo>
                  <a:pt x="348095" y="162788"/>
                </a:lnTo>
                <a:lnTo>
                  <a:pt x="348095" y="162787"/>
                </a:lnTo>
                <a:cubicBezTo>
                  <a:pt x="346363" y="162737"/>
                  <a:pt x="344631" y="162713"/>
                  <a:pt x="342900" y="162713"/>
                </a:cubicBezTo>
                <a:cubicBezTo>
                  <a:pt x="243385" y="162713"/>
                  <a:pt x="162713" y="243385"/>
                  <a:pt x="162713" y="342900"/>
                </a:cubicBezTo>
                <a:lnTo>
                  <a:pt x="0" y="342900"/>
                </a:lnTo>
                <a:close/>
              </a:path>
            </a:pathLst>
          </a:custGeom>
          <a:solidFill>
            <a:srgbClr val="3399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102" name="Group 191"/>
          <p:cNvGrpSpPr/>
          <p:nvPr/>
        </p:nvGrpSpPr>
        <p:grpSpPr>
          <a:xfrm>
            <a:off x="8101876" y="6451487"/>
            <a:ext cx="628740" cy="406513"/>
            <a:chOff x="6424801" y="5321716"/>
            <a:chExt cx="784525" cy="507236"/>
          </a:xfrm>
        </p:grpSpPr>
        <p:grpSp>
          <p:nvGrpSpPr>
            <p:cNvPr id="103" name="Group 99"/>
            <p:cNvGrpSpPr/>
            <p:nvPr/>
          </p:nvGrpSpPr>
          <p:grpSpPr>
            <a:xfrm rot="5400000">
              <a:off x="6693429" y="5487883"/>
              <a:ext cx="223646" cy="336234"/>
              <a:chOff x="6280150" y="1319213"/>
              <a:chExt cx="255588" cy="376238"/>
            </a:xfrm>
          </p:grpSpPr>
          <p:sp>
            <p:nvSpPr>
              <p:cNvPr id="109" name="Rectangle 330"/>
              <p:cNvSpPr>
                <a:spLocks noChangeArrowheads="1"/>
              </p:cNvSpPr>
              <p:nvPr/>
            </p:nvSpPr>
            <p:spPr bwMode="auto">
              <a:xfrm rot="10800000">
                <a:off x="6407944" y="1319213"/>
                <a:ext cx="127794" cy="376238"/>
              </a:xfrm>
              <a:prstGeom prst="rect">
                <a:avLst/>
              </a:prstGeom>
              <a:solidFill>
                <a:srgbClr val="33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 eaLnBrk="1" hangingPunct="1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10" name="Rectangle 331"/>
              <p:cNvSpPr>
                <a:spLocks noChangeArrowheads="1"/>
              </p:cNvSpPr>
              <p:nvPr/>
            </p:nvSpPr>
            <p:spPr bwMode="auto">
              <a:xfrm rot="10800000">
                <a:off x="6280150" y="1444626"/>
                <a:ext cx="127794" cy="125413"/>
              </a:xfrm>
              <a:prstGeom prst="rect">
                <a:avLst/>
              </a:prstGeom>
              <a:solidFill>
                <a:srgbClr val="33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 eaLnBrk="1" hangingPunct="1"/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104" name="Block Arc 44"/>
            <p:cNvSpPr>
              <a:spLocks/>
            </p:cNvSpPr>
            <p:nvPr/>
          </p:nvSpPr>
          <p:spPr bwMode="auto">
            <a:xfrm rot="16200000">
              <a:off x="6425595" y="5320922"/>
              <a:ext cx="441325" cy="442913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3126 w 685800"/>
                <a:gd name="T12" fmla="*/ 342901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3399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05" name="Group 106"/>
            <p:cNvGrpSpPr/>
            <p:nvPr/>
          </p:nvGrpSpPr>
          <p:grpSpPr>
            <a:xfrm rot="16200000">
              <a:off x="6951357" y="5570983"/>
              <a:ext cx="246063" cy="269875"/>
              <a:chOff x="6346031" y="891382"/>
              <a:chExt cx="246063" cy="269875"/>
            </a:xfrm>
          </p:grpSpPr>
          <p:sp>
            <p:nvSpPr>
              <p:cNvPr id="106" name="Oval 55"/>
              <p:cNvSpPr>
                <a:spLocks noChangeArrowheads="1"/>
              </p:cNvSpPr>
              <p:nvPr/>
            </p:nvSpPr>
            <p:spPr bwMode="auto">
              <a:xfrm rot="5400000">
                <a:off x="6334125" y="903288"/>
                <a:ext cx="269875" cy="24606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pPr eaLnBrk="1" hangingPunct="1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7" name="Line 58"/>
              <p:cNvSpPr>
                <a:spLocks noChangeShapeType="1"/>
              </p:cNvSpPr>
              <p:nvPr/>
            </p:nvSpPr>
            <p:spPr bwMode="auto">
              <a:xfrm rot="5400000" flipH="1">
                <a:off x="6469063" y="866775"/>
                <a:ext cx="3175" cy="2349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Line 59"/>
              <p:cNvSpPr>
                <a:spLocks noChangeShapeType="1"/>
              </p:cNvSpPr>
              <p:nvPr/>
            </p:nvSpPr>
            <p:spPr bwMode="auto">
              <a:xfrm rot="5400000" flipH="1">
                <a:off x="6467475" y="957263"/>
                <a:ext cx="3175" cy="2365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96" name="Rectangle 95"/>
          <p:cNvSpPr/>
          <p:nvPr/>
        </p:nvSpPr>
        <p:spPr bwMode="auto">
          <a:xfrm>
            <a:off x="8115083" y="2450642"/>
            <a:ext cx="51298" cy="3151151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7" name="Rectangle 96"/>
          <p:cNvSpPr/>
          <p:nvPr/>
        </p:nvSpPr>
        <p:spPr bwMode="auto">
          <a:xfrm>
            <a:off x="7402138" y="2402355"/>
            <a:ext cx="51298" cy="586261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9" name="Rectangle 118"/>
          <p:cNvSpPr/>
          <p:nvPr/>
        </p:nvSpPr>
        <p:spPr bwMode="auto">
          <a:xfrm>
            <a:off x="7391400" y="2895600"/>
            <a:ext cx="76200" cy="1661927"/>
          </a:xfrm>
          <a:prstGeom prst="rect">
            <a:avLst/>
          </a:prstGeom>
          <a:solidFill>
            <a:srgbClr val="3399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23" name="Straight Connector 122"/>
          <p:cNvCxnSpPr/>
          <p:nvPr/>
        </p:nvCxnSpPr>
        <p:spPr>
          <a:xfrm>
            <a:off x="7772400" y="4953000"/>
            <a:ext cx="76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7467600" y="2895600"/>
            <a:ext cx="838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8077200" y="55626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rot="5400000">
            <a:off x="7277894" y="3923506"/>
            <a:ext cx="20574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 rot="5400000">
            <a:off x="8230394" y="5257006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8266837" y="35814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130 cm</a:t>
            </a:r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8458200" y="510540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30cm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5288"/>
            <a:ext cx="2514600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6324600" cy="1143000"/>
          </a:xfrm>
        </p:spPr>
        <p:txBody>
          <a:bodyPr rIns="132080"/>
          <a:lstStyle/>
          <a:p>
            <a:pPr eaLnBrk="1" hangingPunct="1"/>
            <a:r>
              <a:rPr lang="en-US" sz="3600" dirty="0" smtClean="0"/>
              <a:t>Pilot Scale:</a:t>
            </a:r>
            <a:br>
              <a:rPr lang="en-US" sz="3600" dirty="0" smtClean="0"/>
            </a:br>
            <a:r>
              <a:rPr lang="en-US" sz="3600" dirty="0" smtClean="0"/>
              <a:t>Sand Removal System Study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4724400" cy="4648200"/>
          </a:xfrm>
        </p:spPr>
        <p:txBody>
          <a:bodyPr rIns="132080"/>
          <a:lstStyle/>
          <a:p>
            <a:pPr eaLnBrk="1" hangingPunct="1"/>
            <a:r>
              <a:rPr lang="en-US" sz="3000" dirty="0" smtClean="0"/>
              <a:t>Design concept </a:t>
            </a:r>
          </a:p>
          <a:p>
            <a:pPr lvl="1" eaLnBrk="1" hangingPunct="1"/>
            <a:r>
              <a:rPr lang="en-US" sz="2400" dirty="0" smtClean="0"/>
              <a:t>Purpose: facilitate filter maintenance</a:t>
            </a:r>
          </a:p>
          <a:p>
            <a:pPr lvl="1" eaLnBrk="1" hangingPunct="1"/>
            <a:r>
              <a:rPr lang="en-US" sz="2400" dirty="0" smtClean="0"/>
              <a:t>Removing sand through the pipe while maintaining a fluidized bed in the filter column</a:t>
            </a:r>
          </a:p>
          <a:p>
            <a:pPr lvl="1" eaLnBrk="1" hangingPunct="1"/>
            <a:r>
              <a:rPr lang="en-US" sz="2400" dirty="0" smtClean="0"/>
              <a:t>Sand removal pipe velocity 0.67 m/s</a:t>
            </a:r>
          </a:p>
          <a:p>
            <a:pPr lvl="1" eaLnBrk="1" hangingPunct="1"/>
            <a:r>
              <a:rPr lang="en-US" sz="2400" dirty="0" smtClean="0"/>
              <a:t>Filter upflow velocity 7.36mm/s</a:t>
            </a:r>
          </a:p>
          <a:p>
            <a:pPr eaLnBrk="1" hangingPunct="1">
              <a:buFont typeface="Wingdings" pitchFamily="2" charset="2"/>
              <a:buNone/>
            </a:pPr>
            <a:endParaRPr lang="en-US" sz="3000" dirty="0" smtClean="0"/>
          </a:p>
        </p:txBody>
      </p:sp>
      <p:pic>
        <p:nvPicPr>
          <p:cNvPr id="13317" name="Picture 2" descr="N:\AguaClara Team Folders\Stacked Filtration\Assignments\Fall 2011\Report 4\Sand Removal Setu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828800"/>
            <a:ext cx="3448050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">
  <a:themeElements>
    <a:clrScheme name="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FFFFFF"/>
      </a:accent3>
      <a:accent4>
        <a:srgbClr val="000000"/>
      </a:accent4>
      <a:accent5>
        <a:srgbClr val="AAAADB"/>
      </a:accent5>
      <a:accent6>
        <a:srgbClr val="E39304"/>
      </a:accent6>
      <a:hlink>
        <a:srgbClr val="678EFD"/>
      </a:hlink>
      <a:folHlink>
        <a:srgbClr val="AC0000"/>
      </a:folHlink>
    </a:clrScheme>
    <a:fontScheme name="1_AguaClar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guaCla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guaClara">
  <a:themeElements>
    <a:clrScheme name="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FFFFFF"/>
      </a:accent3>
      <a:accent4>
        <a:srgbClr val="000000"/>
      </a:accent4>
      <a:accent5>
        <a:srgbClr val="AAAADB"/>
      </a:accent5>
      <a:accent6>
        <a:srgbClr val="E39304"/>
      </a:accent6>
      <a:hlink>
        <a:srgbClr val="678EFD"/>
      </a:hlink>
      <a:folHlink>
        <a:srgbClr val="AC0000"/>
      </a:folHlink>
    </a:clrScheme>
    <a:fontScheme name="AguaClar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guaCla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uaCla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uaClara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uaClara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uaClara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556</Words>
  <Application>Microsoft Office PowerPoint</Application>
  <PresentationFormat>On-screen Show (4:3)</PresentationFormat>
  <Paragraphs>150</Paragraphs>
  <Slides>22</Slides>
  <Notes>5</Notes>
  <HiddenSlides>0</HiddenSlides>
  <MMClips>0</MMClips>
  <ScaleCrop>false</ScaleCrop>
  <HeadingPairs>
    <vt:vector size="8" baseType="variant">
      <vt:variant>
        <vt:lpstr>Theme</vt:lpstr>
      </vt:variant>
      <vt:variant>
        <vt:i4>2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1_AguaClara</vt:lpstr>
      <vt:lpstr>AguaClara</vt:lpstr>
      <vt:lpstr>\\bridge\AguaClaraFiles\aguaclara\AguaClara Team Folders\Stacked Filtration\Results and Analysis\Fall 2011 Self-healing Test\Data Analysis\1_Trial 1 12-2-2011.xmcd\Selection 35 1051 517 1392</vt:lpstr>
      <vt:lpstr>\\bridge\AguaClaraFiles\aguaclara\AguaClara Team Folders\Stacked Filtration\Results and Analysis\Fall 2011 Self-healing Test\Data Analysis\1_Trial 1 12-2-2011.xmcd\Selection 35 611 519 1000</vt:lpstr>
      <vt:lpstr>Chart</vt:lpstr>
      <vt:lpstr>Equation</vt:lpstr>
      <vt:lpstr>MathType 6.0 Equation</vt:lpstr>
      <vt:lpstr>Stacked Rapid Sand Filtration Final Presentation, Fall 2011 </vt:lpstr>
      <vt:lpstr>Outline</vt:lpstr>
      <vt:lpstr>Introduction: SRSF Concept and Hydraulics</vt:lpstr>
      <vt:lpstr>Pilot Scale: Control System Study</vt:lpstr>
      <vt:lpstr>Pilot Scale: Control System Study</vt:lpstr>
      <vt:lpstr>Pilot Scale: Control System Study</vt:lpstr>
      <vt:lpstr>Pilot Scale: Control System Study</vt:lpstr>
      <vt:lpstr>Pilot Scale: Water Seal Siphon Study</vt:lpstr>
      <vt:lpstr>Pilot Scale: Sand Removal System Study</vt:lpstr>
      <vt:lpstr>Pilot Scale: Sand Removal System Study</vt:lpstr>
      <vt:lpstr>Pilot Scale: Flow Distribution Study</vt:lpstr>
      <vt:lpstr>                       Pilot Scale:                           Flow Distribution Study</vt:lpstr>
      <vt:lpstr>                         Pilot Scale:                           Flow Distribution Study</vt:lpstr>
      <vt:lpstr>Bench Scale: Upflow/Downflow Study</vt:lpstr>
      <vt:lpstr>Bench Scale: Upflow/Downflow Study</vt:lpstr>
      <vt:lpstr>Bench Scale: Upflow/Downflow Study</vt:lpstr>
      <vt:lpstr>Bench Scale: Self-Healing Study</vt:lpstr>
      <vt:lpstr>Bench Scale: Self-Healing Study</vt:lpstr>
      <vt:lpstr>                   Field Scale:                 Progress in Támara, Honduras </vt:lpstr>
      <vt:lpstr>Slide 20</vt:lpstr>
      <vt:lpstr>Future Work</vt:lpstr>
      <vt:lpstr>Questions?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aguaclara</dc:creator>
  <cp:lastModifiedBy>cee</cp:lastModifiedBy>
  <cp:revision>76</cp:revision>
  <dcterms:created xsi:type="dcterms:W3CDTF">2011-09-30T15:49:58Z</dcterms:created>
  <dcterms:modified xsi:type="dcterms:W3CDTF">2011-12-09T20:31:01Z</dcterms:modified>
</cp:coreProperties>
</file>