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56" r:id="rId2"/>
  </p:sldIdLst>
  <p:sldSz cx="41148000" cy="16459200"/>
  <p:notesSz cx="7315200" cy="9601200"/>
  <p:defaultTextStyle>
    <a:defPPr>
      <a:defRPr lang="en-US"/>
    </a:defPPr>
    <a:lvl1pPr algn="l" rtl="0" eaLnBrk="0" fontAlgn="base" hangingPunct="0">
      <a:spcBef>
        <a:spcPct val="0"/>
      </a:spcBef>
      <a:spcAft>
        <a:spcPct val="0"/>
      </a:spcAft>
      <a:defRPr sz="1600" kern="1200">
        <a:solidFill>
          <a:schemeClr val="tx1"/>
        </a:solidFill>
        <a:latin typeface="Times" pitchFamily="-106" charset="0"/>
        <a:ea typeface="ＭＳ Ｐゴシック" pitchFamily="-106" charset="-128"/>
        <a:cs typeface="+mn-cs"/>
      </a:defRPr>
    </a:lvl1pPr>
    <a:lvl2pPr marL="312738" indent="144463" algn="l" rtl="0" eaLnBrk="0" fontAlgn="base" hangingPunct="0">
      <a:spcBef>
        <a:spcPct val="0"/>
      </a:spcBef>
      <a:spcAft>
        <a:spcPct val="0"/>
      </a:spcAft>
      <a:defRPr sz="1600" kern="1200">
        <a:solidFill>
          <a:schemeClr val="tx1"/>
        </a:solidFill>
        <a:latin typeface="Times" pitchFamily="-106" charset="0"/>
        <a:ea typeface="ＭＳ Ｐゴシック" pitchFamily="-106" charset="-128"/>
        <a:cs typeface="+mn-cs"/>
      </a:defRPr>
    </a:lvl2pPr>
    <a:lvl3pPr marL="625475" indent="288925" algn="l" rtl="0" eaLnBrk="0" fontAlgn="base" hangingPunct="0">
      <a:spcBef>
        <a:spcPct val="0"/>
      </a:spcBef>
      <a:spcAft>
        <a:spcPct val="0"/>
      </a:spcAft>
      <a:defRPr sz="1600" kern="1200">
        <a:solidFill>
          <a:schemeClr val="tx1"/>
        </a:solidFill>
        <a:latin typeface="Times" pitchFamily="-106" charset="0"/>
        <a:ea typeface="ＭＳ Ｐゴシック" pitchFamily="-106" charset="-128"/>
        <a:cs typeface="+mn-cs"/>
      </a:defRPr>
    </a:lvl3pPr>
    <a:lvl4pPr marL="938213" indent="433388" algn="l" rtl="0" eaLnBrk="0" fontAlgn="base" hangingPunct="0">
      <a:spcBef>
        <a:spcPct val="0"/>
      </a:spcBef>
      <a:spcAft>
        <a:spcPct val="0"/>
      </a:spcAft>
      <a:defRPr sz="1600" kern="1200">
        <a:solidFill>
          <a:schemeClr val="tx1"/>
        </a:solidFill>
        <a:latin typeface="Times" pitchFamily="-106" charset="0"/>
        <a:ea typeface="ＭＳ Ｐゴシック" pitchFamily="-106" charset="-128"/>
        <a:cs typeface="+mn-cs"/>
      </a:defRPr>
    </a:lvl4pPr>
    <a:lvl5pPr marL="1250950" indent="577850" algn="l" rtl="0" eaLnBrk="0" fontAlgn="base" hangingPunct="0">
      <a:spcBef>
        <a:spcPct val="0"/>
      </a:spcBef>
      <a:spcAft>
        <a:spcPct val="0"/>
      </a:spcAft>
      <a:defRPr sz="1600" kern="1200">
        <a:solidFill>
          <a:schemeClr val="tx1"/>
        </a:solidFill>
        <a:latin typeface="Times" pitchFamily="-106" charset="0"/>
        <a:ea typeface="ＭＳ Ｐゴシック" pitchFamily="-106" charset="-128"/>
        <a:cs typeface="+mn-cs"/>
      </a:defRPr>
    </a:lvl5pPr>
    <a:lvl6pPr marL="2286000" algn="l" defTabSz="914400" rtl="0" eaLnBrk="1" latinLnBrk="0" hangingPunct="1">
      <a:defRPr sz="1600" kern="1200">
        <a:solidFill>
          <a:schemeClr val="tx1"/>
        </a:solidFill>
        <a:latin typeface="Times" pitchFamily="-106" charset="0"/>
        <a:ea typeface="ＭＳ Ｐゴシック" pitchFamily="-106" charset="-128"/>
        <a:cs typeface="+mn-cs"/>
      </a:defRPr>
    </a:lvl6pPr>
    <a:lvl7pPr marL="2743200" algn="l" defTabSz="914400" rtl="0" eaLnBrk="1" latinLnBrk="0" hangingPunct="1">
      <a:defRPr sz="1600" kern="1200">
        <a:solidFill>
          <a:schemeClr val="tx1"/>
        </a:solidFill>
        <a:latin typeface="Times" pitchFamily="-106" charset="0"/>
        <a:ea typeface="ＭＳ Ｐゴシック" pitchFamily="-106" charset="-128"/>
        <a:cs typeface="+mn-cs"/>
      </a:defRPr>
    </a:lvl7pPr>
    <a:lvl8pPr marL="3200400" algn="l" defTabSz="914400" rtl="0" eaLnBrk="1" latinLnBrk="0" hangingPunct="1">
      <a:defRPr sz="1600" kern="1200">
        <a:solidFill>
          <a:schemeClr val="tx1"/>
        </a:solidFill>
        <a:latin typeface="Times" pitchFamily="-106" charset="0"/>
        <a:ea typeface="ＭＳ Ｐゴシック" pitchFamily="-106" charset="-128"/>
        <a:cs typeface="+mn-cs"/>
      </a:defRPr>
    </a:lvl8pPr>
    <a:lvl9pPr marL="3657600" algn="l" defTabSz="914400" rtl="0" eaLnBrk="1" latinLnBrk="0" hangingPunct="1">
      <a:defRPr sz="1600" kern="1200">
        <a:solidFill>
          <a:schemeClr val="tx1"/>
        </a:solidFill>
        <a:latin typeface="Times" pitchFamily="-106" charset="0"/>
        <a:ea typeface="ＭＳ Ｐゴシック" pitchFamily="-106"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le" initial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63AD3C"/>
    <a:srgbClr val="E31C07"/>
    <a:srgbClr val="000066"/>
    <a:srgbClr val="005D8C"/>
    <a:srgbClr val="008FFF"/>
    <a:srgbClr val="FFA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p:restoredLeft sz="15620"/>
    <p:restoredTop sz="94134" autoAdjust="0"/>
  </p:normalViewPr>
  <p:slideViewPr>
    <p:cSldViewPr>
      <p:cViewPr>
        <p:scale>
          <a:sx n="60" d="100"/>
          <a:sy n="60" d="100"/>
        </p:scale>
        <p:origin x="6300" y="2346"/>
      </p:cViewPr>
      <p:guideLst>
        <p:guide orient="horz" pos="5184"/>
        <p:guide pos="1296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Karen%20Swetland\My%20Documents\Turbidity%20Coliform%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9.8571741032371013E-2"/>
          <c:y val="5.1400554097404488E-2"/>
          <c:w val="0.8803324584426947"/>
          <c:h val="0.89719889180519141"/>
        </c:manualLayout>
      </c:layout>
      <c:barChart>
        <c:barDir val="col"/>
        <c:grouping val="clustered"/>
        <c:ser>
          <c:idx val="0"/>
          <c:order val="0"/>
          <c:tx>
            <c:strRef>
              <c:f>Sheet1!$J$3</c:f>
              <c:strCache>
                <c:ptCount val="1"/>
                <c:pt idx="0">
                  <c:v>Influent Turbidity</c:v>
                </c:pt>
              </c:strCache>
            </c:strRef>
          </c:tx>
          <c:spPr>
            <a:solidFill>
              <a:srgbClr val="000066"/>
            </a:solidFill>
          </c:spPr>
          <c:cat>
            <c:strRef>
              <c:f>Sheet1!$I$4:$I$25</c:f>
              <c:strCache>
                <c:ptCount val="22"/>
                <c:pt idx="0">
                  <c:v>8/25</c:v>
                </c:pt>
                <c:pt idx="1">
                  <c:v>9/1</c:v>
                </c:pt>
                <c:pt idx="2">
                  <c:v>9/1</c:v>
                </c:pt>
                <c:pt idx="3">
                  <c:v>9/8</c:v>
                </c:pt>
                <c:pt idx="4">
                  <c:v>9/8</c:v>
                </c:pt>
                <c:pt idx="5">
                  <c:v>10/5</c:v>
                </c:pt>
                <c:pt idx="6">
                  <c:v>10/6</c:v>
                </c:pt>
                <c:pt idx="7">
                  <c:v>10/7</c:v>
                </c:pt>
                <c:pt idx="8">
                  <c:v>10/13</c:v>
                </c:pt>
                <c:pt idx="9">
                  <c:v>10/16</c:v>
                </c:pt>
                <c:pt idx="10">
                  <c:v>10/20</c:v>
                </c:pt>
                <c:pt idx="11">
                  <c:v>10/20</c:v>
                </c:pt>
                <c:pt idx="12">
                  <c:v>10/22</c:v>
                </c:pt>
                <c:pt idx="13">
                  <c:v>10/23</c:v>
                </c:pt>
                <c:pt idx="14">
                  <c:v>11/1</c:v>
                </c:pt>
                <c:pt idx="15">
                  <c:v>11/2</c:v>
                </c:pt>
                <c:pt idx="16">
                  <c:v>11/2</c:v>
                </c:pt>
                <c:pt idx="17">
                  <c:v>11/17</c:v>
                </c:pt>
                <c:pt idx="18">
                  <c:v>11/18</c:v>
                </c:pt>
                <c:pt idx="19">
                  <c:v>11/24</c:v>
                </c:pt>
                <c:pt idx="20">
                  <c:v>11/24</c:v>
                </c:pt>
                <c:pt idx="21">
                  <c:v>12/17</c:v>
                </c:pt>
              </c:strCache>
            </c:strRef>
          </c:cat>
          <c:val>
            <c:numRef>
              <c:f>Sheet1!$J$4:$J$25</c:f>
              <c:numCache>
                <c:formatCode>General</c:formatCode>
                <c:ptCount val="22"/>
                <c:pt idx="0">
                  <c:v>4.18</c:v>
                </c:pt>
                <c:pt idx="1">
                  <c:v>4.42</c:v>
                </c:pt>
                <c:pt idx="2">
                  <c:v>4.9300000000000006</c:v>
                </c:pt>
                <c:pt idx="3">
                  <c:v>5.17</c:v>
                </c:pt>
                <c:pt idx="4">
                  <c:v>5.8</c:v>
                </c:pt>
                <c:pt idx="5">
                  <c:v>7.9450000000000003</c:v>
                </c:pt>
                <c:pt idx="6">
                  <c:v>8.48</c:v>
                </c:pt>
                <c:pt idx="7">
                  <c:v>8.66</c:v>
                </c:pt>
                <c:pt idx="8">
                  <c:v>8.9700000000000042</c:v>
                </c:pt>
                <c:pt idx="9">
                  <c:v>9.2349999999999994</c:v>
                </c:pt>
                <c:pt idx="10">
                  <c:v>9.3700000000000028</c:v>
                </c:pt>
                <c:pt idx="11">
                  <c:v>9.66</c:v>
                </c:pt>
                <c:pt idx="12">
                  <c:v>10.51</c:v>
                </c:pt>
                <c:pt idx="13">
                  <c:v>11.29</c:v>
                </c:pt>
                <c:pt idx="14">
                  <c:v>11.92</c:v>
                </c:pt>
                <c:pt idx="15">
                  <c:v>14.9</c:v>
                </c:pt>
                <c:pt idx="16">
                  <c:v>14.91</c:v>
                </c:pt>
                <c:pt idx="17">
                  <c:v>22.55</c:v>
                </c:pt>
                <c:pt idx="18">
                  <c:v>26.36</c:v>
                </c:pt>
                <c:pt idx="19">
                  <c:v>31.82</c:v>
                </c:pt>
                <c:pt idx="20">
                  <c:v>52.6</c:v>
                </c:pt>
                <c:pt idx="21">
                  <c:v>160.16</c:v>
                </c:pt>
              </c:numCache>
            </c:numRef>
          </c:val>
        </c:ser>
        <c:ser>
          <c:idx val="1"/>
          <c:order val="1"/>
          <c:tx>
            <c:strRef>
              <c:f>Sheet1!$K$3</c:f>
              <c:strCache>
                <c:ptCount val="1"/>
                <c:pt idx="0">
                  <c:v>First House Turbidity</c:v>
                </c:pt>
              </c:strCache>
            </c:strRef>
          </c:tx>
          <c:spPr>
            <a:solidFill>
              <a:srgbClr val="E31C07"/>
            </a:solidFill>
          </c:spPr>
          <c:cat>
            <c:strRef>
              <c:f>Sheet1!$I$4:$I$25</c:f>
              <c:strCache>
                <c:ptCount val="22"/>
                <c:pt idx="0">
                  <c:v>8/25</c:v>
                </c:pt>
                <c:pt idx="1">
                  <c:v>9/1</c:v>
                </c:pt>
                <c:pt idx="2">
                  <c:v>9/1</c:v>
                </c:pt>
                <c:pt idx="3">
                  <c:v>9/8</c:v>
                </c:pt>
                <c:pt idx="4">
                  <c:v>9/8</c:v>
                </c:pt>
                <c:pt idx="5">
                  <c:v>10/5</c:v>
                </c:pt>
                <c:pt idx="6">
                  <c:v>10/6</c:v>
                </c:pt>
                <c:pt idx="7">
                  <c:v>10/7</c:v>
                </c:pt>
                <c:pt idx="8">
                  <c:v>10/13</c:v>
                </c:pt>
                <c:pt idx="9">
                  <c:v>10/16</c:v>
                </c:pt>
                <c:pt idx="10">
                  <c:v>10/20</c:v>
                </c:pt>
                <c:pt idx="11">
                  <c:v>10/20</c:v>
                </c:pt>
                <c:pt idx="12">
                  <c:v>10/22</c:v>
                </c:pt>
                <c:pt idx="13">
                  <c:v>10/23</c:v>
                </c:pt>
                <c:pt idx="14">
                  <c:v>11/1</c:v>
                </c:pt>
                <c:pt idx="15">
                  <c:v>11/2</c:v>
                </c:pt>
                <c:pt idx="16">
                  <c:v>11/2</c:v>
                </c:pt>
                <c:pt idx="17">
                  <c:v>11/17</c:v>
                </c:pt>
                <c:pt idx="18">
                  <c:v>11/18</c:v>
                </c:pt>
                <c:pt idx="19">
                  <c:v>11/24</c:v>
                </c:pt>
                <c:pt idx="20">
                  <c:v>11/24</c:v>
                </c:pt>
                <c:pt idx="21">
                  <c:v>12/17</c:v>
                </c:pt>
              </c:strCache>
            </c:strRef>
          </c:cat>
          <c:val>
            <c:numRef>
              <c:f>Sheet1!$K$4:$K$25</c:f>
              <c:numCache>
                <c:formatCode>General</c:formatCode>
                <c:ptCount val="22"/>
                <c:pt idx="0">
                  <c:v>6.6899999999999995</c:v>
                </c:pt>
                <c:pt idx="1">
                  <c:v>4.3199999999999994</c:v>
                </c:pt>
                <c:pt idx="2">
                  <c:v>4.71</c:v>
                </c:pt>
                <c:pt idx="3">
                  <c:v>4.8899999999999997</c:v>
                </c:pt>
                <c:pt idx="4">
                  <c:v>4.3899999999999997</c:v>
                </c:pt>
                <c:pt idx="5">
                  <c:v>5.88</c:v>
                </c:pt>
                <c:pt idx="6">
                  <c:v>2.58</c:v>
                </c:pt>
                <c:pt idx="7">
                  <c:v>2.9299999999999997</c:v>
                </c:pt>
                <c:pt idx="8">
                  <c:v>4.79</c:v>
                </c:pt>
                <c:pt idx="9">
                  <c:v>8.01</c:v>
                </c:pt>
                <c:pt idx="10">
                  <c:v>3.13</c:v>
                </c:pt>
                <c:pt idx="11">
                  <c:v>3.77</c:v>
                </c:pt>
                <c:pt idx="12">
                  <c:v>3.67</c:v>
                </c:pt>
                <c:pt idx="13">
                  <c:v>2.74</c:v>
                </c:pt>
                <c:pt idx="14">
                  <c:v>2.2999999999999998</c:v>
                </c:pt>
                <c:pt idx="15">
                  <c:v>3.15</c:v>
                </c:pt>
                <c:pt idx="16">
                  <c:v>2.9899999999999998</c:v>
                </c:pt>
                <c:pt idx="17">
                  <c:v>5.72</c:v>
                </c:pt>
                <c:pt idx="18">
                  <c:v>8.89</c:v>
                </c:pt>
                <c:pt idx="19">
                  <c:v>2.92</c:v>
                </c:pt>
                <c:pt idx="20">
                  <c:v>7.2700000000000005</c:v>
                </c:pt>
                <c:pt idx="21">
                  <c:v>14.04</c:v>
                </c:pt>
              </c:numCache>
            </c:numRef>
          </c:val>
        </c:ser>
        <c:ser>
          <c:idx val="2"/>
          <c:order val="2"/>
          <c:tx>
            <c:strRef>
              <c:f>Sheet1!$L$3</c:f>
              <c:strCache>
                <c:ptCount val="1"/>
                <c:pt idx="0">
                  <c:v>WHO Standard: 5 NTU</c:v>
                </c:pt>
              </c:strCache>
            </c:strRef>
          </c:tx>
          <c:spPr>
            <a:noFill/>
          </c:spPr>
          <c:dPt>
            <c:idx val="21"/>
            <c:spPr>
              <a:noFill/>
              <a:ln>
                <a:noFill/>
              </a:ln>
            </c:spPr>
          </c:dPt>
          <c:trendline>
            <c:name>WHO Standard: 5 NTU</c:name>
            <c:spPr>
              <a:ln w="38100">
                <a:solidFill>
                  <a:srgbClr val="63AD3C"/>
                </a:solidFill>
              </a:ln>
            </c:spPr>
            <c:trendlineType val="linear"/>
          </c:trendline>
          <c:cat>
            <c:strRef>
              <c:f>Sheet1!$I$4:$I$25</c:f>
              <c:strCache>
                <c:ptCount val="22"/>
                <c:pt idx="0">
                  <c:v>8/25</c:v>
                </c:pt>
                <c:pt idx="1">
                  <c:v>9/1</c:v>
                </c:pt>
                <c:pt idx="2">
                  <c:v>9/1</c:v>
                </c:pt>
                <c:pt idx="3">
                  <c:v>9/8</c:v>
                </c:pt>
                <c:pt idx="4">
                  <c:v>9/8</c:v>
                </c:pt>
                <c:pt idx="5">
                  <c:v>10/5</c:v>
                </c:pt>
                <c:pt idx="6">
                  <c:v>10/6</c:v>
                </c:pt>
                <c:pt idx="7">
                  <c:v>10/7</c:v>
                </c:pt>
                <c:pt idx="8">
                  <c:v>10/13</c:v>
                </c:pt>
                <c:pt idx="9">
                  <c:v>10/16</c:v>
                </c:pt>
                <c:pt idx="10">
                  <c:v>10/20</c:v>
                </c:pt>
                <c:pt idx="11">
                  <c:v>10/20</c:v>
                </c:pt>
                <c:pt idx="12">
                  <c:v>10/22</c:v>
                </c:pt>
                <c:pt idx="13">
                  <c:v>10/23</c:v>
                </c:pt>
                <c:pt idx="14">
                  <c:v>11/1</c:v>
                </c:pt>
                <c:pt idx="15">
                  <c:v>11/2</c:v>
                </c:pt>
                <c:pt idx="16">
                  <c:v>11/2</c:v>
                </c:pt>
                <c:pt idx="17">
                  <c:v>11/17</c:v>
                </c:pt>
                <c:pt idx="18">
                  <c:v>11/18</c:v>
                </c:pt>
                <c:pt idx="19">
                  <c:v>11/24</c:v>
                </c:pt>
                <c:pt idx="20">
                  <c:v>11/24</c:v>
                </c:pt>
                <c:pt idx="21">
                  <c:v>12/17</c:v>
                </c:pt>
              </c:strCache>
            </c:strRef>
          </c:cat>
          <c:val>
            <c:numRef>
              <c:f>Sheet1!$L$4:$L$25</c:f>
              <c:numCache>
                <c:formatCode>General</c:formatCode>
                <c:ptCount val="22"/>
                <c:pt idx="0">
                  <c:v>5</c:v>
                </c:pt>
                <c:pt idx="1">
                  <c:v>5</c:v>
                </c:pt>
                <c:pt idx="2">
                  <c:v>5</c:v>
                </c:pt>
                <c:pt idx="3">
                  <c:v>5</c:v>
                </c:pt>
                <c:pt idx="4">
                  <c:v>5</c:v>
                </c:pt>
                <c:pt idx="5">
                  <c:v>5</c:v>
                </c:pt>
                <c:pt idx="6">
                  <c:v>5</c:v>
                </c:pt>
                <c:pt idx="7">
                  <c:v>5</c:v>
                </c:pt>
                <c:pt idx="8">
                  <c:v>5</c:v>
                </c:pt>
                <c:pt idx="9">
                  <c:v>5</c:v>
                </c:pt>
                <c:pt idx="10">
                  <c:v>5</c:v>
                </c:pt>
                <c:pt idx="11">
                  <c:v>5</c:v>
                </c:pt>
                <c:pt idx="12">
                  <c:v>5</c:v>
                </c:pt>
                <c:pt idx="13">
                  <c:v>5</c:v>
                </c:pt>
                <c:pt idx="14">
                  <c:v>5</c:v>
                </c:pt>
                <c:pt idx="15">
                  <c:v>5</c:v>
                </c:pt>
                <c:pt idx="16">
                  <c:v>5</c:v>
                </c:pt>
                <c:pt idx="17">
                  <c:v>5</c:v>
                </c:pt>
                <c:pt idx="18">
                  <c:v>5</c:v>
                </c:pt>
                <c:pt idx="19">
                  <c:v>5</c:v>
                </c:pt>
                <c:pt idx="20">
                  <c:v>5</c:v>
                </c:pt>
                <c:pt idx="21">
                  <c:v>5</c:v>
                </c:pt>
              </c:numCache>
            </c:numRef>
          </c:val>
        </c:ser>
        <c:axId val="61813504"/>
        <c:axId val="61815040"/>
      </c:barChart>
      <c:catAx>
        <c:axId val="61813504"/>
        <c:scaling>
          <c:orientation val="minMax"/>
        </c:scaling>
        <c:delete val="1"/>
        <c:axPos val="b"/>
        <c:tickLblPos val="nextTo"/>
        <c:crossAx val="61815040"/>
        <c:crosses val="autoZero"/>
        <c:auto val="1"/>
        <c:lblAlgn val="ctr"/>
        <c:lblOffset val="100"/>
      </c:catAx>
      <c:valAx>
        <c:axId val="61815040"/>
        <c:scaling>
          <c:orientation val="minMax"/>
          <c:max val="150"/>
          <c:min val="0"/>
        </c:scaling>
        <c:axPos val="l"/>
        <c:majorGridlines/>
        <c:numFmt formatCode="General" sourceLinked="1"/>
        <c:tickLblPos val="nextTo"/>
        <c:txPr>
          <a:bodyPr/>
          <a:lstStyle/>
          <a:p>
            <a:pPr>
              <a:defRPr sz="1800" b="1"/>
            </a:pPr>
            <a:endParaRPr lang="en-US"/>
          </a:p>
        </c:txPr>
        <c:crossAx val="61813504"/>
        <c:crosses val="autoZero"/>
        <c:crossBetween val="between"/>
      </c:valAx>
    </c:plotArea>
    <c:legend>
      <c:legendPos val="r"/>
      <c:legendEntry>
        <c:idx val="-1"/>
        <c:delete val="1"/>
      </c:legendEntry>
      <c:legendEntry>
        <c:idx val="2"/>
        <c:delete val="1"/>
      </c:legendEntry>
      <c:layout>
        <c:manualLayout>
          <c:xMode val="edge"/>
          <c:yMode val="edge"/>
          <c:x val="0.14462230330964723"/>
          <c:y val="0.1266895627408276"/>
          <c:w val="0.47449363036937464"/>
          <c:h val="0.35044228513988956"/>
        </c:manualLayout>
      </c:layout>
      <c:txPr>
        <a:bodyPr/>
        <a:lstStyle/>
        <a:p>
          <a:pPr>
            <a:defRPr sz="1800" b="1"/>
          </a:pPr>
          <a:endParaRPr lang="en-US"/>
        </a:p>
      </c:txPr>
    </c:legend>
    <c:plotVisOnly val="1"/>
  </c:chart>
  <c:spPr>
    <a:solidFill>
      <a:schemeClr val="bg1"/>
    </a:solidFill>
    <a:ln w="38100">
      <a:solidFill>
        <a:schemeClr val="accent6"/>
      </a:solidFill>
    </a:ln>
  </c:sp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1026"/>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ea typeface="+mn-ea"/>
              </a:defRPr>
            </a:lvl1pPr>
          </a:lstStyle>
          <a:p>
            <a:pPr>
              <a:defRPr/>
            </a:pPr>
            <a:endParaRPr lang="en-US" dirty="0"/>
          </a:p>
        </p:txBody>
      </p:sp>
      <p:sp>
        <p:nvSpPr>
          <p:cNvPr id="15363" name="Rectangle 1027"/>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vl1pPr>
          </a:lstStyle>
          <a:p>
            <a:pPr>
              <a:defRPr/>
            </a:pPr>
            <a:fld id="{EDA342E9-D616-44E4-807C-ACD3957A7387}" type="datetime1">
              <a:rPr lang="en-US"/>
              <a:pPr>
                <a:defRPr/>
              </a:pPr>
              <a:t>4/22/2010</a:t>
            </a:fld>
            <a:endParaRPr lang="en-US" dirty="0"/>
          </a:p>
        </p:txBody>
      </p:sp>
      <p:sp>
        <p:nvSpPr>
          <p:cNvPr id="15364" name="Rectangle 1028"/>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ea typeface="+mn-ea"/>
              </a:defRPr>
            </a:lvl1pPr>
          </a:lstStyle>
          <a:p>
            <a:pPr>
              <a:defRPr/>
            </a:pPr>
            <a:endParaRPr lang="en-US" dirty="0"/>
          </a:p>
        </p:txBody>
      </p:sp>
      <p:sp>
        <p:nvSpPr>
          <p:cNvPr id="15365" name="Rectangle 1029"/>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6C9C7612-D745-448F-8DAA-69472FADB66F}"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ea typeface="+mn-ea"/>
              </a:defRPr>
            </a:lvl1pPr>
          </a:lstStyle>
          <a:p>
            <a:pPr>
              <a:defRPr/>
            </a:pPr>
            <a:endParaRPr lang="en-US" dirty="0"/>
          </a:p>
        </p:txBody>
      </p:sp>
      <p:sp>
        <p:nvSpPr>
          <p:cNvPr id="3075" name="Rectangle 3"/>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ea typeface="+mn-ea"/>
              </a:defRPr>
            </a:lvl1pPr>
          </a:lstStyle>
          <a:p>
            <a:pPr>
              <a:defRPr/>
            </a:pPr>
            <a:endParaRPr lang="en-US" dirty="0"/>
          </a:p>
        </p:txBody>
      </p:sp>
      <p:sp>
        <p:nvSpPr>
          <p:cNvPr id="3076" name="Rectangle 4"/>
          <p:cNvSpPr>
            <a:spLocks noGrp="1" noRot="1" noChangeAspect="1" noChangeArrowheads="1" noTextEdit="1"/>
          </p:cNvSpPr>
          <p:nvPr>
            <p:ph type="sldImg" idx="2"/>
          </p:nvPr>
        </p:nvSpPr>
        <p:spPr bwMode="auto">
          <a:xfrm>
            <a:off x="-842963" y="720725"/>
            <a:ext cx="9001126" cy="36004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ea typeface="+mn-ea"/>
              </a:defRPr>
            </a:lvl1pPr>
          </a:lstStyle>
          <a:p>
            <a:pPr>
              <a:defRPr/>
            </a:pPr>
            <a:endParaRPr lang="en-US" dirty="0"/>
          </a:p>
        </p:txBody>
      </p:sp>
      <p:sp>
        <p:nvSpPr>
          <p:cNvPr id="3079"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44F3A2B5-8C51-4B37-BA2A-E2171F02F14C}"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800" kern="1200">
        <a:solidFill>
          <a:schemeClr val="tx1"/>
        </a:solidFill>
        <a:latin typeface="Times" pitchFamily="1" charset="0"/>
        <a:ea typeface="ＭＳ Ｐゴシック" pitchFamily="-106" charset="-128"/>
        <a:cs typeface="ＭＳ Ｐゴシック" pitchFamily="-106" charset="-128"/>
      </a:defRPr>
    </a:lvl1pPr>
    <a:lvl2pPr marL="312738" algn="l" rtl="0" eaLnBrk="0" fontAlgn="base" hangingPunct="0">
      <a:spcBef>
        <a:spcPct val="30000"/>
      </a:spcBef>
      <a:spcAft>
        <a:spcPct val="0"/>
      </a:spcAft>
      <a:defRPr sz="800" kern="1200">
        <a:solidFill>
          <a:schemeClr val="tx1"/>
        </a:solidFill>
        <a:latin typeface="Times" pitchFamily="1" charset="0"/>
        <a:ea typeface="ＭＳ Ｐゴシック" pitchFamily="-106" charset="-128"/>
        <a:cs typeface="+mn-cs"/>
      </a:defRPr>
    </a:lvl2pPr>
    <a:lvl3pPr marL="625475" algn="l" rtl="0" eaLnBrk="0" fontAlgn="base" hangingPunct="0">
      <a:spcBef>
        <a:spcPct val="30000"/>
      </a:spcBef>
      <a:spcAft>
        <a:spcPct val="0"/>
      </a:spcAft>
      <a:defRPr sz="800" kern="1200">
        <a:solidFill>
          <a:schemeClr val="tx1"/>
        </a:solidFill>
        <a:latin typeface="Times" pitchFamily="1" charset="0"/>
        <a:ea typeface="ＭＳ Ｐゴシック" pitchFamily="-106" charset="-128"/>
        <a:cs typeface="+mn-cs"/>
      </a:defRPr>
    </a:lvl3pPr>
    <a:lvl4pPr marL="938213" algn="l" rtl="0" eaLnBrk="0" fontAlgn="base" hangingPunct="0">
      <a:spcBef>
        <a:spcPct val="30000"/>
      </a:spcBef>
      <a:spcAft>
        <a:spcPct val="0"/>
      </a:spcAft>
      <a:defRPr sz="800" kern="1200">
        <a:solidFill>
          <a:schemeClr val="tx1"/>
        </a:solidFill>
        <a:latin typeface="Times" pitchFamily="1" charset="0"/>
        <a:ea typeface="ＭＳ Ｐゴシック" pitchFamily="-106" charset="-128"/>
        <a:cs typeface="+mn-cs"/>
      </a:defRPr>
    </a:lvl4pPr>
    <a:lvl5pPr marL="1250950" algn="l" rtl="0" eaLnBrk="0" fontAlgn="base" hangingPunct="0">
      <a:spcBef>
        <a:spcPct val="30000"/>
      </a:spcBef>
      <a:spcAft>
        <a:spcPct val="0"/>
      </a:spcAft>
      <a:defRPr sz="800" kern="1200">
        <a:solidFill>
          <a:schemeClr val="tx1"/>
        </a:solidFill>
        <a:latin typeface="Times" pitchFamily="1" charset="0"/>
        <a:ea typeface="ＭＳ Ｐゴシック" pitchFamily="-106" charset="-128"/>
        <a:cs typeface="+mn-cs"/>
      </a:defRPr>
    </a:lvl5pPr>
    <a:lvl6pPr marL="1565224" algn="l" defTabSz="626090" rtl="0" eaLnBrk="1" latinLnBrk="0" hangingPunct="1">
      <a:defRPr sz="800" kern="1200">
        <a:solidFill>
          <a:schemeClr val="tx1"/>
        </a:solidFill>
        <a:latin typeface="+mn-lt"/>
        <a:ea typeface="+mn-ea"/>
        <a:cs typeface="+mn-cs"/>
      </a:defRPr>
    </a:lvl6pPr>
    <a:lvl7pPr marL="1878269" algn="l" defTabSz="626090" rtl="0" eaLnBrk="1" latinLnBrk="0" hangingPunct="1">
      <a:defRPr sz="800" kern="1200">
        <a:solidFill>
          <a:schemeClr val="tx1"/>
        </a:solidFill>
        <a:latin typeface="+mn-lt"/>
        <a:ea typeface="+mn-ea"/>
        <a:cs typeface="+mn-cs"/>
      </a:defRPr>
    </a:lvl7pPr>
    <a:lvl8pPr marL="2191314" algn="l" defTabSz="626090" rtl="0" eaLnBrk="1" latinLnBrk="0" hangingPunct="1">
      <a:defRPr sz="800" kern="1200">
        <a:solidFill>
          <a:schemeClr val="tx1"/>
        </a:solidFill>
        <a:latin typeface="+mn-lt"/>
        <a:ea typeface="+mn-ea"/>
        <a:cs typeface="+mn-cs"/>
      </a:defRPr>
    </a:lvl8pPr>
    <a:lvl9pPr marL="2504359" algn="l" defTabSz="626090"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a:ln/>
        </p:spPr>
      </p:sp>
      <p:sp>
        <p:nvSpPr>
          <p:cNvPr id="4099" name="Notes Placeholder 2"/>
          <p:cNvSpPr>
            <a:spLocks noGrp="1"/>
          </p:cNvSpPr>
          <p:nvPr>
            <p:ph type="body" idx="1"/>
          </p:nvPr>
        </p:nvSpPr>
        <p:spPr>
          <a:noFill/>
          <a:ln/>
        </p:spPr>
        <p:txBody>
          <a:bodyPr/>
          <a:lstStyle/>
          <a:p>
            <a:endParaRPr lang="en-US" dirty="0" smtClean="0">
              <a:latin typeface="Times" pitchFamily="-106" charset="0"/>
            </a:endParaRPr>
          </a:p>
        </p:txBody>
      </p:sp>
      <p:sp>
        <p:nvSpPr>
          <p:cNvPr id="4100" name="Slide Number Placeholder 3"/>
          <p:cNvSpPr>
            <a:spLocks noGrp="1"/>
          </p:cNvSpPr>
          <p:nvPr>
            <p:ph type="sldNum" sz="quarter" idx="5"/>
          </p:nvPr>
        </p:nvSpPr>
        <p:spPr>
          <a:noFill/>
        </p:spPr>
        <p:txBody>
          <a:bodyPr/>
          <a:lstStyle/>
          <a:p>
            <a:fld id="{857B55BA-4DE9-4EB1-89EC-62C22414B3D0}" type="slidenum">
              <a:rPr lang="en-US" smtClean="0"/>
              <a:pPr/>
              <a:t>1</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85846" y="5113338"/>
            <a:ext cx="34976310" cy="3527425"/>
          </a:xfrm>
          <a:prstGeom prst="rect">
            <a:avLst/>
          </a:prstGeom>
        </p:spPr>
        <p:txBody>
          <a:bodyPr lIns="62609" tIns="31304" rIns="62609" bIns="31304"/>
          <a:lstStyle/>
          <a:p>
            <a:r>
              <a:rPr lang="en-US" smtClean="0"/>
              <a:t>Click to edit Master title style</a:t>
            </a:r>
            <a:endParaRPr lang="en-US"/>
          </a:p>
        </p:txBody>
      </p:sp>
      <p:sp>
        <p:nvSpPr>
          <p:cNvPr id="3" name="Subtitle 2"/>
          <p:cNvSpPr>
            <a:spLocks noGrp="1"/>
          </p:cNvSpPr>
          <p:nvPr>
            <p:ph type="subTitle" idx="1"/>
          </p:nvPr>
        </p:nvSpPr>
        <p:spPr>
          <a:xfrm>
            <a:off x="6171690" y="9326563"/>
            <a:ext cx="28804621" cy="4206875"/>
          </a:xfrm>
          <a:prstGeom prst="rect">
            <a:avLst/>
          </a:prstGeom>
        </p:spPr>
        <p:txBody>
          <a:bodyPr lIns="62609" tIns="31304" rIns="62609" bIns="31304"/>
          <a:lstStyle>
            <a:lvl1pPr marL="0" indent="0" algn="ctr">
              <a:buNone/>
              <a:defRPr/>
            </a:lvl1pPr>
            <a:lvl2pPr marL="313045" indent="0" algn="ctr">
              <a:buNone/>
              <a:defRPr/>
            </a:lvl2pPr>
            <a:lvl3pPr marL="626090" indent="0" algn="ctr">
              <a:buNone/>
              <a:defRPr/>
            </a:lvl3pPr>
            <a:lvl4pPr marL="939135" indent="0" algn="ctr">
              <a:buNone/>
              <a:defRPr/>
            </a:lvl4pPr>
            <a:lvl5pPr marL="1252179" indent="0" algn="ctr">
              <a:buNone/>
              <a:defRPr/>
            </a:lvl5pPr>
            <a:lvl6pPr marL="1565224" indent="0" algn="ctr">
              <a:buNone/>
              <a:defRPr/>
            </a:lvl6pPr>
            <a:lvl7pPr marL="1878269" indent="0" algn="ctr">
              <a:buNone/>
              <a:defRPr/>
            </a:lvl7pPr>
            <a:lvl8pPr marL="2191314" indent="0" algn="ctr">
              <a:buNone/>
              <a:defRPr/>
            </a:lvl8pPr>
            <a:lvl9pPr marL="2504359"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057656" y="658813"/>
            <a:ext cx="37032690" cy="2743200"/>
          </a:xfrm>
          <a:prstGeom prst="rect">
            <a:avLst/>
          </a:prstGeom>
        </p:spPr>
        <p:txBody>
          <a:bodyPr lIns="62609" tIns="31304" rIns="62609" bIns="31304"/>
          <a:lstStyle/>
          <a:p>
            <a:r>
              <a:rPr lang="en-US" smtClean="0"/>
              <a:t>Click to edit Master title style</a:t>
            </a:r>
            <a:endParaRPr lang="en-US"/>
          </a:p>
        </p:txBody>
      </p:sp>
      <p:sp>
        <p:nvSpPr>
          <p:cNvPr id="3" name="Vertical Text Placeholder 2"/>
          <p:cNvSpPr>
            <a:spLocks noGrp="1"/>
          </p:cNvSpPr>
          <p:nvPr>
            <p:ph type="body" orient="vert" idx="1"/>
          </p:nvPr>
        </p:nvSpPr>
        <p:spPr>
          <a:xfrm>
            <a:off x="2057656" y="3840163"/>
            <a:ext cx="37032690" cy="10862469"/>
          </a:xfrm>
          <a:prstGeom prst="rect">
            <a:avLst/>
          </a:prstGeom>
        </p:spPr>
        <p:txBody>
          <a:bodyPr vert="eaVert" lIns="62609" tIns="31304" rIns="62609" bIns="31304"/>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832810" y="658813"/>
            <a:ext cx="9257535" cy="14043819"/>
          </a:xfrm>
          <a:prstGeom prst="rect">
            <a:avLst/>
          </a:prstGeom>
        </p:spPr>
        <p:txBody>
          <a:bodyPr vert="eaVert" lIns="62609" tIns="31304" rIns="62609" bIns="31304"/>
          <a:lstStyle/>
          <a:p>
            <a:r>
              <a:rPr lang="en-US" smtClean="0"/>
              <a:t>Click to edit Master title style</a:t>
            </a:r>
            <a:endParaRPr lang="en-US"/>
          </a:p>
        </p:txBody>
      </p:sp>
      <p:sp>
        <p:nvSpPr>
          <p:cNvPr id="3" name="Vertical Text Placeholder 2"/>
          <p:cNvSpPr>
            <a:spLocks noGrp="1"/>
          </p:cNvSpPr>
          <p:nvPr>
            <p:ph type="body" orient="vert" idx="1"/>
          </p:nvPr>
        </p:nvSpPr>
        <p:spPr>
          <a:xfrm>
            <a:off x="2057656" y="658813"/>
            <a:ext cx="27652690" cy="14043819"/>
          </a:xfrm>
          <a:prstGeom prst="rect">
            <a:avLst/>
          </a:prstGeom>
        </p:spPr>
        <p:txBody>
          <a:bodyPr vert="eaVert" lIns="62609" tIns="31304" rIns="62609" bIns="31304"/>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57656" y="658813"/>
            <a:ext cx="37032690" cy="2743200"/>
          </a:xfrm>
          <a:prstGeom prst="rect">
            <a:avLst/>
          </a:prstGeom>
        </p:spPr>
        <p:txBody>
          <a:bodyPr lIns="62609" tIns="31304" rIns="62609" bIns="31304"/>
          <a:lstStyle/>
          <a:p>
            <a:r>
              <a:rPr lang="en-US" dirty="0" smtClean="0"/>
              <a:t>Click to edit Master title style</a:t>
            </a:r>
            <a:endParaRPr lang="en-US" dirty="0"/>
          </a:p>
        </p:txBody>
      </p:sp>
      <p:sp>
        <p:nvSpPr>
          <p:cNvPr id="3" name="Content Placeholder 2"/>
          <p:cNvSpPr>
            <a:spLocks noGrp="1"/>
          </p:cNvSpPr>
          <p:nvPr>
            <p:ph idx="1"/>
          </p:nvPr>
        </p:nvSpPr>
        <p:spPr>
          <a:xfrm>
            <a:off x="2057656" y="3840163"/>
            <a:ext cx="37032690" cy="10862469"/>
          </a:xfrm>
          <a:prstGeom prst="rect">
            <a:avLst/>
          </a:prstGeom>
        </p:spPr>
        <p:txBody>
          <a:bodyPr lIns="62609" tIns="31304" rIns="62609" bIns="31304"/>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50407" y="10576719"/>
            <a:ext cx="34976310" cy="3268663"/>
          </a:xfrm>
          <a:prstGeom prst="rect">
            <a:avLst/>
          </a:prstGeom>
        </p:spPr>
        <p:txBody>
          <a:bodyPr lIns="62609" tIns="31304" rIns="62609" bIns="31304" anchor="t"/>
          <a:lstStyle>
            <a:lvl1pPr algn="l">
              <a:defRPr sz="2700" b="1" cap="all"/>
            </a:lvl1pPr>
          </a:lstStyle>
          <a:p>
            <a:r>
              <a:rPr lang="en-US" smtClean="0"/>
              <a:t>Click to edit Master title style</a:t>
            </a:r>
            <a:endParaRPr lang="en-US"/>
          </a:p>
        </p:txBody>
      </p:sp>
      <p:sp>
        <p:nvSpPr>
          <p:cNvPr id="3" name="Text Placeholder 2"/>
          <p:cNvSpPr>
            <a:spLocks noGrp="1"/>
          </p:cNvSpPr>
          <p:nvPr>
            <p:ph type="body" idx="1"/>
          </p:nvPr>
        </p:nvSpPr>
        <p:spPr>
          <a:xfrm>
            <a:off x="3250407" y="6976269"/>
            <a:ext cx="34976310" cy="3600450"/>
          </a:xfrm>
          <a:prstGeom prst="rect">
            <a:avLst/>
          </a:prstGeom>
        </p:spPr>
        <p:txBody>
          <a:bodyPr lIns="62609" tIns="31304" rIns="62609" bIns="31304" anchor="b"/>
          <a:lstStyle>
            <a:lvl1pPr marL="0" indent="0">
              <a:buNone/>
              <a:defRPr sz="1400"/>
            </a:lvl1pPr>
            <a:lvl2pPr marL="313045" indent="0">
              <a:buNone/>
              <a:defRPr sz="1200"/>
            </a:lvl2pPr>
            <a:lvl3pPr marL="626090" indent="0">
              <a:buNone/>
              <a:defRPr sz="1100"/>
            </a:lvl3pPr>
            <a:lvl4pPr marL="939135" indent="0">
              <a:buNone/>
              <a:defRPr sz="1000"/>
            </a:lvl4pPr>
            <a:lvl5pPr marL="1252179" indent="0">
              <a:buNone/>
              <a:defRPr sz="1000"/>
            </a:lvl5pPr>
            <a:lvl6pPr marL="1565224" indent="0">
              <a:buNone/>
              <a:defRPr sz="1000"/>
            </a:lvl6pPr>
            <a:lvl7pPr marL="1878269" indent="0">
              <a:buNone/>
              <a:defRPr sz="1000"/>
            </a:lvl7pPr>
            <a:lvl8pPr marL="2191314" indent="0">
              <a:buNone/>
              <a:defRPr sz="1000"/>
            </a:lvl8pPr>
            <a:lvl9pPr marL="2504359" indent="0">
              <a:buNone/>
              <a:defRPr sz="10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057656" y="658813"/>
            <a:ext cx="37032690" cy="2743200"/>
          </a:xfrm>
          <a:prstGeom prst="rect">
            <a:avLst/>
          </a:prstGeom>
        </p:spPr>
        <p:txBody>
          <a:bodyPr lIns="62609" tIns="31304" rIns="62609" bIns="31304"/>
          <a:lstStyle/>
          <a:p>
            <a:r>
              <a:rPr lang="en-US" smtClean="0"/>
              <a:t>Click to edit Master title style</a:t>
            </a:r>
            <a:endParaRPr lang="en-US"/>
          </a:p>
        </p:txBody>
      </p:sp>
      <p:sp>
        <p:nvSpPr>
          <p:cNvPr id="3" name="Content Placeholder 2"/>
          <p:cNvSpPr>
            <a:spLocks noGrp="1"/>
          </p:cNvSpPr>
          <p:nvPr>
            <p:ph sz="half" idx="1"/>
          </p:nvPr>
        </p:nvSpPr>
        <p:spPr>
          <a:xfrm>
            <a:off x="2057656" y="3840163"/>
            <a:ext cx="18455112" cy="10862469"/>
          </a:xfrm>
          <a:prstGeom prst="rect">
            <a:avLst/>
          </a:prstGeom>
        </p:spPr>
        <p:txBody>
          <a:bodyPr lIns="62609" tIns="31304" rIns="62609" bIns="31304"/>
          <a:lstStyle>
            <a:lvl1pPr>
              <a:defRPr sz="19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0635233" y="3840163"/>
            <a:ext cx="18455113" cy="10862469"/>
          </a:xfrm>
          <a:prstGeom prst="rect">
            <a:avLst/>
          </a:prstGeom>
        </p:spPr>
        <p:txBody>
          <a:bodyPr lIns="62609" tIns="31304" rIns="62609" bIns="31304"/>
          <a:lstStyle>
            <a:lvl1pPr>
              <a:defRPr sz="19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57656" y="658813"/>
            <a:ext cx="37032690" cy="2743200"/>
          </a:xfrm>
          <a:prstGeom prst="rect">
            <a:avLst/>
          </a:prstGeom>
        </p:spPr>
        <p:txBody>
          <a:bodyPr lIns="62609" tIns="31304" rIns="62609" bIns="31304"/>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057655" y="3684588"/>
            <a:ext cx="18180844" cy="1535113"/>
          </a:xfrm>
          <a:prstGeom prst="rect">
            <a:avLst/>
          </a:prstGeom>
        </p:spPr>
        <p:txBody>
          <a:bodyPr lIns="62609" tIns="31304" rIns="62609" bIns="31304" anchor="b"/>
          <a:lstStyle>
            <a:lvl1pPr marL="0" indent="0">
              <a:buNone/>
              <a:defRPr sz="1600" b="1"/>
            </a:lvl1pPr>
            <a:lvl2pPr marL="313045" indent="0">
              <a:buNone/>
              <a:defRPr sz="1400" b="1"/>
            </a:lvl2pPr>
            <a:lvl3pPr marL="626090" indent="0">
              <a:buNone/>
              <a:defRPr sz="1200" b="1"/>
            </a:lvl3pPr>
            <a:lvl4pPr marL="939135" indent="0">
              <a:buNone/>
              <a:defRPr sz="1100" b="1"/>
            </a:lvl4pPr>
            <a:lvl5pPr marL="1252179" indent="0">
              <a:buNone/>
              <a:defRPr sz="1100" b="1"/>
            </a:lvl5pPr>
            <a:lvl6pPr marL="1565224" indent="0">
              <a:buNone/>
              <a:defRPr sz="1100" b="1"/>
            </a:lvl6pPr>
            <a:lvl7pPr marL="1878269" indent="0">
              <a:buNone/>
              <a:defRPr sz="1100" b="1"/>
            </a:lvl7pPr>
            <a:lvl8pPr marL="2191314" indent="0">
              <a:buNone/>
              <a:defRPr sz="1100" b="1"/>
            </a:lvl8pPr>
            <a:lvl9pPr marL="2504359"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2057655" y="5219700"/>
            <a:ext cx="18180844" cy="9482932"/>
          </a:xfrm>
          <a:prstGeom prst="rect">
            <a:avLst/>
          </a:prstGeom>
        </p:spPr>
        <p:txBody>
          <a:bodyPr lIns="62609" tIns="31304" rIns="62609" bIns="31304"/>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0903123" y="3684588"/>
            <a:ext cx="18187223" cy="1535113"/>
          </a:xfrm>
          <a:prstGeom prst="rect">
            <a:avLst/>
          </a:prstGeom>
        </p:spPr>
        <p:txBody>
          <a:bodyPr lIns="62609" tIns="31304" rIns="62609" bIns="31304" anchor="b"/>
          <a:lstStyle>
            <a:lvl1pPr marL="0" indent="0">
              <a:buNone/>
              <a:defRPr sz="1600" b="1"/>
            </a:lvl1pPr>
            <a:lvl2pPr marL="313045" indent="0">
              <a:buNone/>
              <a:defRPr sz="1400" b="1"/>
            </a:lvl2pPr>
            <a:lvl3pPr marL="626090" indent="0">
              <a:buNone/>
              <a:defRPr sz="1200" b="1"/>
            </a:lvl3pPr>
            <a:lvl4pPr marL="939135" indent="0">
              <a:buNone/>
              <a:defRPr sz="1100" b="1"/>
            </a:lvl4pPr>
            <a:lvl5pPr marL="1252179" indent="0">
              <a:buNone/>
              <a:defRPr sz="1100" b="1"/>
            </a:lvl5pPr>
            <a:lvl6pPr marL="1565224" indent="0">
              <a:buNone/>
              <a:defRPr sz="1100" b="1"/>
            </a:lvl6pPr>
            <a:lvl7pPr marL="1878269" indent="0">
              <a:buNone/>
              <a:defRPr sz="1100" b="1"/>
            </a:lvl7pPr>
            <a:lvl8pPr marL="2191314" indent="0">
              <a:buNone/>
              <a:defRPr sz="1100" b="1"/>
            </a:lvl8pPr>
            <a:lvl9pPr marL="2504359"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20903123" y="5219700"/>
            <a:ext cx="18187223" cy="9482932"/>
          </a:xfrm>
          <a:prstGeom prst="rect">
            <a:avLst/>
          </a:prstGeom>
        </p:spPr>
        <p:txBody>
          <a:bodyPr lIns="62609" tIns="31304" rIns="62609" bIns="31304"/>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057656" y="658813"/>
            <a:ext cx="37032690" cy="2743200"/>
          </a:xfrm>
          <a:prstGeom prst="rect">
            <a:avLst/>
          </a:prstGeom>
        </p:spPr>
        <p:txBody>
          <a:bodyPr lIns="62609" tIns="31304" rIns="62609" bIns="31304"/>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57656" y="655638"/>
            <a:ext cx="13537406" cy="2788444"/>
          </a:xfrm>
          <a:prstGeom prst="rect">
            <a:avLst/>
          </a:prstGeom>
        </p:spPr>
        <p:txBody>
          <a:bodyPr lIns="62609" tIns="31304" rIns="62609" bIns="31304" anchor="b"/>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16087470" y="655638"/>
            <a:ext cx="23002875" cy="14046994"/>
          </a:xfrm>
          <a:prstGeom prst="rect">
            <a:avLst/>
          </a:prstGeom>
        </p:spPr>
        <p:txBody>
          <a:bodyPr lIns="62609" tIns="31304" rIns="62609" bIns="31304"/>
          <a:lstStyle>
            <a:lvl1pPr>
              <a:defRPr sz="2200"/>
            </a:lvl1pPr>
            <a:lvl2pPr>
              <a:defRPr sz="19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057656" y="3444082"/>
            <a:ext cx="13537406" cy="11258550"/>
          </a:xfrm>
          <a:prstGeom prst="rect">
            <a:avLst/>
          </a:prstGeom>
        </p:spPr>
        <p:txBody>
          <a:bodyPr lIns="62609" tIns="31304" rIns="62609" bIns="31304"/>
          <a:lstStyle>
            <a:lvl1pPr marL="0" indent="0">
              <a:buNone/>
              <a:defRPr sz="1000"/>
            </a:lvl1pPr>
            <a:lvl2pPr marL="313045" indent="0">
              <a:buNone/>
              <a:defRPr sz="800"/>
            </a:lvl2pPr>
            <a:lvl3pPr marL="626090" indent="0">
              <a:buNone/>
              <a:defRPr sz="700"/>
            </a:lvl3pPr>
            <a:lvl4pPr marL="939135" indent="0">
              <a:buNone/>
              <a:defRPr sz="600"/>
            </a:lvl4pPr>
            <a:lvl5pPr marL="1252179" indent="0">
              <a:buNone/>
              <a:defRPr sz="600"/>
            </a:lvl5pPr>
            <a:lvl6pPr marL="1565224" indent="0">
              <a:buNone/>
              <a:defRPr sz="600"/>
            </a:lvl6pPr>
            <a:lvl7pPr marL="1878269" indent="0">
              <a:buNone/>
              <a:defRPr sz="600"/>
            </a:lvl7pPr>
            <a:lvl8pPr marL="2191314" indent="0">
              <a:buNone/>
              <a:defRPr sz="600"/>
            </a:lvl8pPr>
            <a:lvl9pPr marL="2504359" indent="0">
              <a:buNone/>
              <a:defRPr sz="6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64784" y="11521282"/>
            <a:ext cx="24689310" cy="1360488"/>
          </a:xfrm>
          <a:prstGeom prst="rect">
            <a:avLst/>
          </a:prstGeom>
        </p:spPr>
        <p:txBody>
          <a:bodyPr lIns="62609" tIns="31304" rIns="62609" bIns="31304" anchor="b"/>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8064784" y="1470819"/>
            <a:ext cx="24689310" cy="9875044"/>
          </a:xfrm>
          <a:prstGeom prst="rect">
            <a:avLst/>
          </a:prstGeom>
        </p:spPr>
        <p:txBody>
          <a:bodyPr lIns="62609" tIns="31304" rIns="62609" bIns="31304"/>
          <a:lstStyle>
            <a:lvl1pPr marL="0" indent="0">
              <a:buNone/>
              <a:defRPr sz="2200"/>
            </a:lvl1pPr>
            <a:lvl2pPr marL="313045" indent="0">
              <a:buNone/>
              <a:defRPr sz="1900"/>
            </a:lvl2pPr>
            <a:lvl3pPr marL="626090" indent="0">
              <a:buNone/>
              <a:defRPr sz="1600"/>
            </a:lvl3pPr>
            <a:lvl4pPr marL="939135" indent="0">
              <a:buNone/>
              <a:defRPr sz="1400"/>
            </a:lvl4pPr>
            <a:lvl5pPr marL="1252179" indent="0">
              <a:buNone/>
              <a:defRPr sz="1400"/>
            </a:lvl5pPr>
            <a:lvl6pPr marL="1565224" indent="0">
              <a:buNone/>
              <a:defRPr sz="1400"/>
            </a:lvl6pPr>
            <a:lvl7pPr marL="1878269" indent="0">
              <a:buNone/>
              <a:defRPr sz="1400"/>
            </a:lvl7pPr>
            <a:lvl8pPr marL="2191314" indent="0">
              <a:buNone/>
              <a:defRPr sz="1400"/>
            </a:lvl8pPr>
            <a:lvl9pPr marL="2504359" indent="0">
              <a:buNone/>
              <a:defRPr sz="1400"/>
            </a:lvl9pPr>
          </a:lstStyle>
          <a:p>
            <a:pPr lvl="0"/>
            <a:endParaRPr lang="en-US" noProof="0" dirty="0" smtClean="0"/>
          </a:p>
        </p:txBody>
      </p:sp>
      <p:sp>
        <p:nvSpPr>
          <p:cNvPr id="4" name="Text Placeholder 3"/>
          <p:cNvSpPr>
            <a:spLocks noGrp="1"/>
          </p:cNvSpPr>
          <p:nvPr>
            <p:ph type="body" sz="half" idx="2"/>
          </p:nvPr>
        </p:nvSpPr>
        <p:spPr>
          <a:xfrm>
            <a:off x="8064784" y="12881769"/>
            <a:ext cx="24689310" cy="1931194"/>
          </a:xfrm>
          <a:prstGeom prst="rect">
            <a:avLst/>
          </a:prstGeom>
        </p:spPr>
        <p:txBody>
          <a:bodyPr lIns="62609" tIns="31304" rIns="62609" bIns="31304"/>
          <a:lstStyle>
            <a:lvl1pPr marL="0" indent="0">
              <a:buNone/>
              <a:defRPr sz="1000"/>
            </a:lvl1pPr>
            <a:lvl2pPr marL="313045" indent="0">
              <a:buNone/>
              <a:defRPr sz="800"/>
            </a:lvl2pPr>
            <a:lvl3pPr marL="626090" indent="0">
              <a:buNone/>
              <a:defRPr sz="700"/>
            </a:lvl3pPr>
            <a:lvl4pPr marL="939135" indent="0">
              <a:buNone/>
              <a:defRPr sz="600"/>
            </a:lvl4pPr>
            <a:lvl5pPr marL="1252179" indent="0">
              <a:buNone/>
              <a:defRPr sz="600"/>
            </a:lvl5pPr>
            <a:lvl6pPr marL="1565224" indent="0">
              <a:buNone/>
              <a:defRPr sz="600"/>
            </a:lvl6pPr>
            <a:lvl7pPr marL="1878269" indent="0">
              <a:buNone/>
              <a:defRPr sz="600"/>
            </a:lvl7pPr>
            <a:lvl8pPr marL="2191314" indent="0">
              <a:buNone/>
              <a:defRPr sz="600"/>
            </a:lvl8pPr>
            <a:lvl9pPr marL="2504359" indent="0">
              <a:buNone/>
              <a:defRPr sz="6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4"/>
          <p:cNvSpPr>
            <a:spLocks noChangeArrowheads="1"/>
          </p:cNvSpPr>
          <p:nvPr/>
        </p:nvSpPr>
        <p:spPr bwMode="auto">
          <a:xfrm flipH="1">
            <a:off x="0" y="15849600"/>
            <a:ext cx="41148000" cy="609600"/>
          </a:xfrm>
          <a:prstGeom prst="rect">
            <a:avLst/>
          </a:prstGeom>
          <a:solidFill>
            <a:schemeClr val="tx1"/>
          </a:solidFill>
          <a:ln w="9525">
            <a:noFill/>
            <a:miter lim="800000"/>
            <a:headEnd/>
            <a:tailEnd/>
          </a:ln>
          <a:effectLst/>
        </p:spPr>
        <p:txBody>
          <a:bodyPr wrap="none" lIns="62609" tIns="31304" rIns="62609" bIns="31304" anchor="ctr"/>
          <a:lstStyle/>
          <a:p>
            <a:pPr>
              <a:defRPr/>
            </a:pPr>
            <a:endParaRPr lang="en-US" dirty="0">
              <a:ea typeface="+mn-ea"/>
            </a:endParaRPr>
          </a:p>
        </p:txBody>
      </p:sp>
      <p:pic>
        <p:nvPicPr>
          <p:cNvPr id="1027" name="Picture 3" descr="posterheader"/>
          <p:cNvPicPr>
            <a:picLocks noChangeArrowheads="1"/>
          </p:cNvPicPr>
          <p:nvPr/>
        </p:nvPicPr>
        <p:blipFill>
          <a:blip r:embed="rId13" cstate="print"/>
          <a:srcRect t="47266" b="10204"/>
          <a:stretch>
            <a:fillRect/>
          </a:stretch>
        </p:blipFill>
        <p:spPr bwMode="auto">
          <a:xfrm>
            <a:off x="0" y="0"/>
            <a:ext cx="41148000" cy="2286000"/>
          </a:xfrm>
          <a:prstGeom prst="rect">
            <a:avLst/>
          </a:prstGeom>
          <a:noFill/>
          <a:ln w="9525">
            <a:noFill/>
            <a:miter lim="800000"/>
            <a:headEnd/>
            <a:tailEnd/>
          </a:ln>
        </p:spPr>
      </p:pic>
      <p:pic>
        <p:nvPicPr>
          <p:cNvPr id="2" name="Picture 7" descr="P3withnaut"/>
          <p:cNvPicPr>
            <a:picLocks noChangeAspect="1" noChangeArrowheads="1"/>
          </p:cNvPicPr>
          <p:nvPr/>
        </p:nvPicPr>
        <p:blipFill>
          <a:blip r:embed="rId14" cstate="print"/>
          <a:srcRect b="24072"/>
          <a:stretch>
            <a:fillRect/>
          </a:stretch>
        </p:blipFill>
        <p:spPr bwMode="auto">
          <a:xfrm>
            <a:off x="1219200" y="13916025"/>
            <a:ext cx="3276600" cy="2543175"/>
          </a:xfrm>
          <a:prstGeom prst="rect">
            <a:avLst/>
          </a:prstGeom>
          <a:noFill/>
          <a:ln w="9525">
            <a:noFill/>
            <a:miter lim="800000"/>
            <a:headEnd/>
            <a:tailEnd/>
          </a:ln>
        </p:spPr>
      </p:pic>
      <p:sp>
        <p:nvSpPr>
          <p:cNvPr id="5" name="Rectangle 4"/>
          <p:cNvSpPr/>
          <p:nvPr/>
        </p:nvSpPr>
        <p:spPr>
          <a:xfrm>
            <a:off x="1981200" y="14249400"/>
            <a:ext cx="1295400" cy="523875"/>
          </a:xfrm>
          <a:prstGeom prst="rect">
            <a:avLst/>
          </a:prstGeom>
        </p:spPr>
        <p:txBody>
          <a:bodyPr>
            <a:spAutoFit/>
          </a:bodyPr>
          <a:lstStyle/>
          <a:p>
            <a:pPr>
              <a:defRPr/>
            </a:pPr>
            <a:r>
              <a:rPr lang="en-US" sz="2800" b="1" dirty="0">
                <a:solidFill>
                  <a:schemeClr val="bg1"/>
                </a:solidFill>
                <a:latin typeface="Arial Black" pitchFamily="-106" charset="0"/>
              </a:rPr>
              <a:t>EPA’s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2503488" rtl="0" eaLnBrk="0" fontAlgn="base" hangingPunct="0">
        <a:lnSpc>
          <a:spcPct val="70000"/>
        </a:lnSpc>
        <a:spcBef>
          <a:spcPct val="0"/>
        </a:spcBef>
        <a:spcAft>
          <a:spcPct val="0"/>
        </a:spcAft>
        <a:defRPr sz="6600">
          <a:solidFill>
            <a:schemeClr val="bg1"/>
          </a:solidFill>
          <a:latin typeface="+mj-lt"/>
          <a:ea typeface="ＭＳ Ｐゴシック" pitchFamily="-106" charset="-128"/>
          <a:cs typeface="ＭＳ Ｐゴシック" pitchFamily="-106" charset="-128"/>
        </a:defRPr>
      </a:lvl1pPr>
      <a:lvl2pPr algn="l" defTabSz="2503488" rtl="0" eaLnBrk="0" fontAlgn="base" hangingPunct="0">
        <a:lnSpc>
          <a:spcPct val="70000"/>
        </a:lnSpc>
        <a:spcBef>
          <a:spcPct val="0"/>
        </a:spcBef>
        <a:spcAft>
          <a:spcPct val="0"/>
        </a:spcAft>
        <a:defRPr sz="6600">
          <a:solidFill>
            <a:schemeClr val="bg1"/>
          </a:solidFill>
          <a:latin typeface="Arial Black" pitchFamily="1" charset="0"/>
          <a:ea typeface="ＭＳ Ｐゴシック" pitchFamily="-106" charset="-128"/>
          <a:cs typeface="ＭＳ Ｐゴシック" pitchFamily="-106" charset="-128"/>
        </a:defRPr>
      </a:lvl2pPr>
      <a:lvl3pPr algn="l" defTabSz="2503488" rtl="0" eaLnBrk="0" fontAlgn="base" hangingPunct="0">
        <a:lnSpc>
          <a:spcPct val="70000"/>
        </a:lnSpc>
        <a:spcBef>
          <a:spcPct val="0"/>
        </a:spcBef>
        <a:spcAft>
          <a:spcPct val="0"/>
        </a:spcAft>
        <a:defRPr sz="6600">
          <a:solidFill>
            <a:schemeClr val="bg1"/>
          </a:solidFill>
          <a:latin typeface="Arial Black" pitchFamily="1" charset="0"/>
          <a:ea typeface="ＭＳ Ｐゴシック" pitchFamily="-106" charset="-128"/>
          <a:cs typeface="ＭＳ Ｐゴシック" pitchFamily="-106" charset="-128"/>
        </a:defRPr>
      </a:lvl3pPr>
      <a:lvl4pPr algn="l" defTabSz="2503488" rtl="0" eaLnBrk="0" fontAlgn="base" hangingPunct="0">
        <a:lnSpc>
          <a:spcPct val="70000"/>
        </a:lnSpc>
        <a:spcBef>
          <a:spcPct val="0"/>
        </a:spcBef>
        <a:spcAft>
          <a:spcPct val="0"/>
        </a:spcAft>
        <a:defRPr sz="6600">
          <a:solidFill>
            <a:schemeClr val="bg1"/>
          </a:solidFill>
          <a:latin typeface="Arial Black" pitchFamily="1" charset="0"/>
          <a:ea typeface="ＭＳ Ｐゴシック" pitchFamily="-106" charset="-128"/>
          <a:cs typeface="ＭＳ Ｐゴシック" pitchFamily="-106" charset="-128"/>
        </a:defRPr>
      </a:lvl4pPr>
      <a:lvl5pPr algn="l" defTabSz="2503488" rtl="0" eaLnBrk="0" fontAlgn="base" hangingPunct="0">
        <a:lnSpc>
          <a:spcPct val="70000"/>
        </a:lnSpc>
        <a:spcBef>
          <a:spcPct val="0"/>
        </a:spcBef>
        <a:spcAft>
          <a:spcPct val="0"/>
        </a:spcAft>
        <a:defRPr sz="6600">
          <a:solidFill>
            <a:schemeClr val="bg1"/>
          </a:solidFill>
          <a:latin typeface="Arial Black" pitchFamily="1" charset="0"/>
          <a:ea typeface="ＭＳ Ｐゴシック" pitchFamily="-106" charset="-128"/>
          <a:cs typeface="ＭＳ Ｐゴシック" pitchFamily="-106" charset="-128"/>
        </a:defRPr>
      </a:lvl5pPr>
      <a:lvl6pPr marL="313045" algn="l" defTabSz="2504359" rtl="0" fontAlgn="base">
        <a:lnSpc>
          <a:spcPct val="70000"/>
        </a:lnSpc>
        <a:spcBef>
          <a:spcPct val="0"/>
        </a:spcBef>
        <a:spcAft>
          <a:spcPct val="0"/>
        </a:spcAft>
        <a:defRPr sz="6600">
          <a:solidFill>
            <a:schemeClr val="bg1"/>
          </a:solidFill>
          <a:latin typeface="Arial Black" pitchFamily="1" charset="0"/>
        </a:defRPr>
      </a:lvl6pPr>
      <a:lvl7pPr marL="626090" algn="l" defTabSz="2504359" rtl="0" fontAlgn="base">
        <a:lnSpc>
          <a:spcPct val="70000"/>
        </a:lnSpc>
        <a:spcBef>
          <a:spcPct val="0"/>
        </a:spcBef>
        <a:spcAft>
          <a:spcPct val="0"/>
        </a:spcAft>
        <a:defRPr sz="6600">
          <a:solidFill>
            <a:schemeClr val="bg1"/>
          </a:solidFill>
          <a:latin typeface="Arial Black" pitchFamily="1" charset="0"/>
        </a:defRPr>
      </a:lvl7pPr>
      <a:lvl8pPr marL="939135" algn="l" defTabSz="2504359" rtl="0" fontAlgn="base">
        <a:lnSpc>
          <a:spcPct val="70000"/>
        </a:lnSpc>
        <a:spcBef>
          <a:spcPct val="0"/>
        </a:spcBef>
        <a:spcAft>
          <a:spcPct val="0"/>
        </a:spcAft>
        <a:defRPr sz="6600">
          <a:solidFill>
            <a:schemeClr val="bg1"/>
          </a:solidFill>
          <a:latin typeface="Arial Black" pitchFamily="1" charset="0"/>
        </a:defRPr>
      </a:lvl8pPr>
      <a:lvl9pPr marL="1252179" algn="l" defTabSz="2504359" rtl="0" fontAlgn="base">
        <a:lnSpc>
          <a:spcPct val="70000"/>
        </a:lnSpc>
        <a:spcBef>
          <a:spcPct val="0"/>
        </a:spcBef>
        <a:spcAft>
          <a:spcPct val="0"/>
        </a:spcAft>
        <a:defRPr sz="6600">
          <a:solidFill>
            <a:schemeClr val="bg1"/>
          </a:solidFill>
          <a:latin typeface="Arial Black" pitchFamily="1" charset="0"/>
        </a:defRPr>
      </a:lvl9pPr>
    </p:titleStyle>
    <p:bodyStyle>
      <a:lvl1pPr marL="938213" indent="-938213" algn="l" defTabSz="2503488" rtl="0" eaLnBrk="0" fontAlgn="base" hangingPunct="0">
        <a:spcBef>
          <a:spcPct val="20000"/>
        </a:spcBef>
        <a:spcAft>
          <a:spcPct val="0"/>
        </a:spcAft>
        <a:buChar char="•"/>
        <a:defRPr sz="4900">
          <a:solidFill>
            <a:schemeClr val="tx1"/>
          </a:solidFill>
          <a:latin typeface="+mn-lt"/>
          <a:ea typeface="ＭＳ Ｐゴシック" pitchFamily="-106" charset="-128"/>
          <a:cs typeface="ＭＳ Ｐゴシック" pitchFamily="-106" charset="-128"/>
        </a:defRPr>
      </a:lvl1pPr>
      <a:lvl2pPr marL="2033588" indent="-781050" algn="l" defTabSz="2503488" rtl="0" eaLnBrk="0" fontAlgn="base" hangingPunct="0">
        <a:spcBef>
          <a:spcPct val="20000"/>
        </a:spcBef>
        <a:spcAft>
          <a:spcPct val="0"/>
        </a:spcAft>
        <a:buFont typeface="Times" pitchFamily="-106" charset="0"/>
        <a:buChar char="•"/>
        <a:defRPr sz="4100">
          <a:solidFill>
            <a:schemeClr val="tx1"/>
          </a:solidFill>
          <a:latin typeface="+mn-lt"/>
          <a:ea typeface="ＭＳ Ｐゴシック" pitchFamily="-106" charset="-128"/>
        </a:defRPr>
      </a:lvl2pPr>
      <a:lvl3pPr marL="3128963" indent="-625475" algn="l" defTabSz="2503488" rtl="0" eaLnBrk="0" fontAlgn="base" hangingPunct="0">
        <a:spcBef>
          <a:spcPct val="20000"/>
        </a:spcBef>
        <a:spcAft>
          <a:spcPct val="0"/>
        </a:spcAft>
        <a:buChar char="•"/>
        <a:defRPr sz="3300">
          <a:solidFill>
            <a:schemeClr val="tx1"/>
          </a:solidFill>
          <a:latin typeface="+mn-lt"/>
          <a:ea typeface="ＭＳ Ｐゴシック" pitchFamily="-106" charset="-128"/>
        </a:defRPr>
      </a:lvl3pPr>
      <a:lvl4pPr marL="4381500" indent="-625475" algn="l" defTabSz="2503488" rtl="0" eaLnBrk="0" fontAlgn="base" hangingPunct="0">
        <a:spcBef>
          <a:spcPct val="20000"/>
        </a:spcBef>
        <a:spcAft>
          <a:spcPct val="0"/>
        </a:spcAft>
        <a:buChar char="–"/>
        <a:defRPr sz="2500">
          <a:solidFill>
            <a:schemeClr val="tx1"/>
          </a:solidFill>
          <a:latin typeface="+mn-lt"/>
          <a:ea typeface="ＭＳ Ｐゴシック" pitchFamily="-106" charset="-128"/>
        </a:defRPr>
      </a:lvl4pPr>
      <a:lvl5pPr marL="5634038" indent="-625475" algn="l" defTabSz="2503488" rtl="0" eaLnBrk="0" fontAlgn="base" hangingPunct="0">
        <a:spcBef>
          <a:spcPct val="20000"/>
        </a:spcBef>
        <a:spcAft>
          <a:spcPct val="0"/>
        </a:spcAft>
        <a:buChar char="»"/>
        <a:defRPr sz="1600">
          <a:solidFill>
            <a:schemeClr val="tx1"/>
          </a:solidFill>
          <a:latin typeface="+mn-lt"/>
          <a:ea typeface="ＭＳ Ｐゴシック" pitchFamily="-106" charset="-128"/>
        </a:defRPr>
      </a:lvl5pPr>
      <a:lvl6pPr marL="5947852" indent="-626090" algn="l" defTabSz="2504359" rtl="0" fontAlgn="base">
        <a:spcBef>
          <a:spcPct val="20000"/>
        </a:spcBef>
        <a:spcAft>
          <a:spcPct val="0"/>
        </a:spcAft>
        <a:buChar char="»"/>
        <a:defRPr sz="1600">
          <a:solidFill>
            <a:schemeClr val="tx1"/>
          </a:solidFill>
          <a:latin typeface="+mn-lt"/>
        </a:defRPr>
      </a:lvl6pPr>
      <a:lvl7pPr marL="6260897" indent="-626090" algn="l" defTabSz="2504359" rtl="0" fontAlgn="base">
        <a:spcBef>
          <a:spcPct val="20000"/>
        </a:spcBef>
        <a:spcAft>
          <a:spcPct val="0"/>
        </a:spcAft>
        <a:buChar char="»"/>
        <a:defRPr sz="1600">
          <a:solidFill>
            <a:schemeClr val="tx1"/>
          </a:solidFill>
          <a:latin typeface="+mn-lt"/>
        </a:defRPr>
      </a:lvl7pPr>
      <a:lvl8pPr marL="6573942" indent="-626090" algn="l" defTabSz="2504359" rtl="0" fontAlgn="base">
        <a:spcBef>
          <a:spcPct val="20000"/>
        </a:spcBef>
        <a:spcAft>
          <a:spcPct val="0"/>
        </a:spcAft>
        <a:buChar char="»"/>
        <a:defRPr sz="1600">
          <a:solidFill>
            <a:schemeClr val="tx1"/>
          </a:solidFill>
          <a:latin typeface="+mn-lt"/>
        </a:defRPr>
      </a:lvl8pPr>
      <a:lvl9pPr marL="6886986" indent="-626090" algn="l" defTabSz="2504359" rtl="0" fontAlgn="base">
        <a:spcBef>
          <a:spcPct val="20000"/>
        </a:spcBef>
        <a:spcAft>
          <a:spcPct val="0"/>
        </a:spcAft>
        <a:buChar char="»"/>
        <a:defRPr sz="1600">
          <a:solidFill>
            <a:schemeClr val="tx1"/>
          </a:solidFill>
          <a:latin typeface="+mn-lt"/>
        </a:defRPr>
      </a:lvl9pPr>
    </p:bodyStyle>
    <p:otherStyle>
      <a:defPPr>
        <a:defRPr lang="en-US"/>
      </a:defPPr>
      <a:lvl1pPr marL="0" algn="l" defTabSz="626090" rtl="0" eaLnBrk="1" latinLnBrk="0" hangingPunct="1">
        <a:defRPr sz="1200" kern="1200">
          <a:solidFill>
            <a:schemeClr val="tx1"/>
          </a:solidFill>
          <a:latin typeface="+mn-lt"/>
          <a:ea typeface="+mn-ea"/>
          <a:cs typeface="+mn-cs"/>
        </a:defRPr>
      </a:lvl1pPr>
      <a:lvl2pPr marL="313045" algn="l" defTabSz="626090" rtl="0" eaLnBrk="1" latinLnBrk="0" hangingPunct="1">
        <a:defRPr sz="1200" kern="1200">
          <a:solidFill>
            <a:schemeClr val="tx1"/>
          </a:solidFill>
          <a:latin typeface="+mn-lt"/>
          <a:ea typeface="+mn-ea"/>
          <a:cs typeface="+mn-cs"/>
        </a:defRPr>
      </a:lvl2pPr>
      <a:lvl3pPr marL="626090" algn="l" defTabSz="626090" rtl="0" eaLnBrk="1" latinLnBrk="0" hangingPunct="1">
        <a:defRPr sz="1200" kern="1200">
          <a:solidFill>
            <a:schemeClr val="tx1"/>
          </a:solidFill>
          <a:latin typeface="+mn-lt"/>
          <a:ea typeface="+mn-ea"/>
          <a:cs typeface="+mn-cs"/>
        </a:defRPr>
      </a:lvl3pPr>
      <a:lvl4pPr marL="939135" algn="l" defTabSz="626090" rtl="0" eaLnBrk="1" latinLnBrk="0" hangingPunct="1">
        <a:defRPr sz="1200" kern="1200">
          <a:solidFill>
            <a:schemeClr val="tx1"/>
          </a:solidFill>
          <a:latin typeface="+mn-lt"/>
          <a:ea typeface="+mn-ea"/>
          <a:cs typeface="+mn-cs"/>
        </a:defRPr>
      </a:lvl4pPr>
      <a:lvl5pPr marL="1252179" algn="l" defTabSz="626090" rtl="0" eaLnBrk="1" latinLnBrk="0" hangingPunct="1">
        <a:defRPr sz="1200" kern="1200">
          <a:solidFill>
            <a:schemeClr val="tx1"/>
          </a:solidFill>
          <a:latin typeface="+mn-lt"/>
          <a:ea typeface="+mn-ea"/>
          <a:cs typeface="+mn-cs"/>
        </a:defRPr>
      </a:lvl5pPr>
      <a:lvl6pPr marL="1565224" algn="l" defTabSz="626090" rtl="0" eaLnBrk="1" latinLnBrk="0" hangingPunct="1">
        <a:defRPr sz="1200" kern="1200">
          <a:solidFill>
            <a:schemeClr val="tx1"/>
          </a:solidFill>
          <a:latin typeface="+mn-lt"/>
          <a:ea typeface="+mn-ea"/>
          <a:cs typeface="+mn-cs"/>
        </a:defRPr>
      </a:lvl6pPr>
      <a:lvl7pPr marL="1878269" algn="l" defTabSz="626090" rtl="0" eaLnBrk="1" latinLnBrk="0" hangingPunct="1">
        <a:defRPr sz="1200" kern="1200">
          <a:solidFill>
            <a:schemeClr val="tx1"/>
          </a:solidFill>
          <a:latin typeface="+mn-lt"/>
          <a:ea typeface="+mn-ea"/>
          <a:cs typeface="+mn-cs"/>
        </a:defRPr>
      </a:lvl7pPr>
      <a:lvl8pPr marL="2191314" algn="l" defTabSz="626090" rtl="0" eaLnBrk="1" latinLnBrk="0" hangingPunct="1">
        <a:defRPr sz="1200" kern="1200">
          <a:solidFill>
            <a:schemeClr val="tx1"/>
          </a:solidFill>
          <a:latin typeface="+mn-lt"/>
          <a:ea typeface="+mn-ea"/>
          <a:cs typeface="+mn-cs"/>
        </a:defRPr>
      </a:lvl8pPr>
      <a:lvl9pPr marL="2504359" algn="l" defTabSz="62609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chart" Target="../charts/chart1.xml"/><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gif"/><Relationship Id="rId15" Type="http://schemas.openxmlformats.org/officeDocument/2006/relationships/image" Target="../media/image14.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ounded Rectangle 149"/>
          <p:cNvSpPr/>
          <p:nvPr/>
        </p:nvSpPr>
        <p:spPr bwMode="auto">
          <a:xfrm>
            <a:off x="4419600" y="10972800"/>
            <a:ext cx="6934200" cy="4724400"/>
          </a:xfrm>
          <a:prstGeom prst="roundRect">
            <a:avLst>
              <a:gd name="adj" fmla="val 1510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4600" b="1" dirty="0" smtClean="0">
                <a:latin typeface="Arial Black" pitchFamily="-106" charset="0"/>
              </a:rPr>
              <a:t>Connection to the Global South</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50" name="Text Box 6"/>
          <p:cNvSpPr txBox="1">
            <a:spLocks noChangeArrowheads="1"/>
          </p:cNvSpPr>
          <p:nvPr/>
        </p:nvSpPr>
        <p:spPr bwMode="auto">
          <a:xfrm>
            <a:off x="1143000" y="2438400"/>
            <a:ext cx="38976300" cy="1138238"/>
          </a:xfrm>
          <a:prstGeom prst="rect">
            <a:avLst/>
          </a:prstGeom>
          <a:noFill/>
          <a:ln w="9525">
            <a:noFill/>
            <a:miter lim="800000"/>
            <a:headEnd/>
            <a:tailEnd/>
          </a:ln>
        </p:spPr>
        <p:txBody>
          <a:bodyPr lIns="62609" tIns="31304" rIns="62609" bIns="31304">
            <a:spAutoFit/>
          </a:bodyPr>
          <a:lstStyle/>
          <a:p>
            <a:pPr algn="ctr">
              <a:spcBef>
                <a:spcPct val="50000"/>
              </a:spcBef>
            </a:pPr>
            <a:r>
              <a:rPr lang="en-US" sz="3200" b="1" dirty="0">
                <a:latin typeface="Arial" charset="0"/>
              </a:rPr>
              <a:t>Cornell University</a:t>
            </a:r>
          </a:p>
          <a:p>
            <a:pPr algn="ctr">
              <a:spcBef>
                <a:spcPts val="725"/>
              </a:spcBef>
            </a:pPr>
            <a:r>
              <a:rPr lang="en-US" sz="3200" b="1" dirty="0">
                <a:latin typeface="Arial" charset="0"/>
              </a:rPr>
              <a:t>Kayti Curtis, Dale Johnson, Harrison Ko, Akta Patel, Karen Swetland, Monroe Weber-Shirk</a:t>
            </a:r>
          </a:p>
        </p:txBody>
      </p:sp>
      <p:sp>
        <p:nvSpPr>
          <p:cNvPr id="2052" name="Text Box 9"/>
          <p:cNvSpPr txBox="1">
            <a:spLocks noChangeArrowheads="1"/>
          </p:cNvSpPr>
          <p:nvPr/>
        </p:nvSpPr>
        <p:spPr bwMode="auto">
          <a:xfrm>
            <a:off x="381000" y="381000"/>
            <a:ext cx="2676525" cy="1981200"/>
          </a:xfrm>
          <a:prstGeom prst="rect">
            <a:avLst/>
          </a:prstGeom>
          <a:noFill/>
          <a:ln w="9525">
            <a:noFill/>
            <a:miter lim="800000"/>
            <a:headEnd/>
            <a:tailEnd/>
          </a:ln>
        </p:spPr>
        <p:txBody>
          <a:bodyPr lIns="62609" tIns="31304" rIns="62609" bIns="31304">
            <a:spAutoFit/>
          </a:bodyPr>
          <a:lstStyle/>
          <a:p>
            <a:pPr>
              <a:spcBef>
                <a:spcPct val="50000"/>
              </a:spcBef>
            </a:pPr>
            <a:r>
              <a:rPr lang="en-US" sz="12000" dirty="0" smtClean="0">
                <a:solidFill>
                  <a:schemeClr val="bg1"/>
                </a:solidFill>
                <a:latin typeface="Arial" charset="0"/>
              </a:rPr>
              <a:t>J-1</a:t>
            </a:r>
            <a:endParaRPr lang="en-US" sz="12000" dirty="0">
              <a:solidFill>
                <a:schemeClr val="bg1"/>
              </a:solidFill>
              <a:latin typeface="Arial" charset="0"/>
            </a:endParaRPr>
          </a:p>
        </p:txBody>
      </p:sp>
      <p:sp>
        <p:nvSpPr>
          <p:cNvPr id="2053" name="Text Box 10"/>
          <p:cNvSpPr txBox="1">
            <a:spLocks noChangeArrowheads="1"/>
          </p:cNvSpPr>
          <p:nvPr/>
        </p:nvSpPr>
        <p:spPr bwMode="auto">
          <a:xfrm>
            <a:off x="7239000" y="762000"/>
            <a:ext cx="27279600" cy="985838"/>
          </a:xfrm>
          <a:prstGeom prst="rect">
            <a:avLst/>
          </a:prstGeom>
          <a:noFill/>
          <a:ln w="9525">
            <a:noFill/>
            <a:miter lim="800000"/>
            <a:headEnd/>
            <a:tailEnd/>
          </a:ln>
        </p:spPr>
        <p:txBody>
          <a:bodyPr lIns="62609" tIns="31304" rIns="62609" bIns="31304">
            <a:spAutoFit/>
          </a:bodyPr>
          <a:lstStyle/>
          <a:p>
            <a:pPr algn="ctr">
              <a:spcBef>
                <a:spcPct val="50000"/>
              </a:spcBef>
            </a:pPr>
            <a:r>
              <a:rPr lang="en-US" sz="6000" dirty="0">
                <a:solidFill>
                  <a:schemeClr val="bg1"/>
                </a:solidFill>
                <a:latin typeface="Arial Black" pitchFamily="-106" charset="0"/>
              </a:rPr>
              <a:t>Nonlinear Chemical Dose Controller for AguaClara Plants </a:t>
            </a:r>
          </a:p>
        </p:txBody>
      </p:sp>
      <p:sp>
        <p:nvSpPr>
          <p:cNvPr id="107" name="AutoShape 2"/>
          <p:cNvSpPr>
            <a:spLocks noChangeArrowheads="1"/>
          </p:cNvSpPr>
          <p:nvPr/>
        </p:nvSpPr>
        <p:spPr bwMode="auto">
          <a:xfrm rot="-21600000">
            <a:off x="11430000" y="8433435"/>
            <a:ext cx="6553200" cy="1548765"/>
          </a:xfrm>
          <a:prstGeom prst="bracketPair">
            <a:avLst>
              <a:gd name="adj" fmla="val 8051"/>
            </a:avLst>
          </a:prstGeom>
          <a:solidFill>
            <a:schemeClr val="accent2"/>
          </a:solidFill>
          <a:ln w="38100">
            <a:solidFill>
              <a:srgbClr val="9BBB59"/>
            </a:solidFill>
            <a:round/>
            <a:headEnd/>
            <a:tailEnd/>
          </a:ln>
          <a:effectLst>
            <a:outerShdw dist="28398" dir="20280000" algn="ctr" rotWithShape="0">
              <a:srgbClr val="4E6128">
                <a:alpha val="0"/>
              </a:srgbClr>
            </a:outerShdw>
          </a:effectLst>
        </p:spPr>
        <p:txBody>
          <a:bodyPr vert="horz" wrap="square" lIns="45720" tIns="45720" rIns="4572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800" b="1" dirty="0" smtClean="0">
                <a:solidFill>
                  <a:schemeClr val="bg1"/>
                </a:solidFill>
                <a:latin typeface="Arial" charset="0"/>
              </a:rPr>
              <a:t>“The single </a:t>
            </a:r>
            <a:r>
              <a:rPr lang="en-US" sz="1800" b="1" dirty="0">
                <a:solidFill>
                  <a:schemeClr val="bg1"/>
                </a:solidFill>
                <a:latin typeface="Arial" charset="0"/>
              </a:rPr>
              <a:t>biggest thing we can do to improve plant performance is to make the dosing (by technology and good operation) as accurate, precise, and consistent as possible.”</a:t>
            </a:r>
          </a:p>
          <a:p>
            <a:pPr marL="0" marR="0" lvl="0" indent="0" algn="ctr" defTabSz="914400" rtl="0" eaLnBrk="1" fontAlgn="base" latinLnBrk="0" hangingPunct="1">
              <a:lnSpc>
                <a:spcPct val="100000"/>
              </a:lnSpc>
              <a:spcBef>
                <a:spcPct val="0"/>
              </a:spcBef>
              <a:spcAft>
                <a:spcPct val="0"/>
              </a:spcAft>
              <a:buClrTx/>
              <a:buSzTx/>
              <a:buFontTx/>
              <a:buNone/>
              <a:tabLst/>
            </a:pPr>
            <a:r>
              <a:rPr lang="es-HN" sz="1800" b="1" dirty="0">
                <a:solidFill>
                  <a:schemeClr val="bg1"/>
                </a:solidFill>
                <a:latin typeface="Arial" charset="0"/>
              </a:rPr>
              <a:t>-Dan Smith, AguaClara Engineer in Honduras</a:t>
            </a:r>
          </a:p>
        </p:txBody>
      </p:sp>
      <p:grpSp>
        <p:nvGrpSpPr>
          <p:cNvPr id="159" name="Group 158"/>
          <p:cNvGrpSpPr/>
          <p:nvPr/>
        </p:nvGrpSpPr>
        <p:grpSpPr>
          <a:xfrm>
            <a:off x="18211800" y="3657601"/>
            <a:ext cx="11353801" cy="6400800"/>
            <a:chOff x="-11657068" y="5181602"/>
            <a:chExt cx="11125201" cy="6180248"/>
          </a:xfrm>
          <a:solidFill>
            <a:schemeClr val="accent1"/>
          </a:solidFill>
        </p:grpSpPr>
        <p:sp>
          <p:nvSpPr>
            <p:cNvPr id="158" name="Rounded Rectangle 157"/>
            <p:cNvSpPr/>
            <p:nvPr/>
          </p:nvSpPr>
          <p:spPr bwMode="auto">
            <a:xfrm>
              <a:off x="-11657068" y="5181602"/>
              <a:ext cx="11125201" cy="6180248"/>
            </a:xfrm>
            <a:prstGeom prst="roundRect">
              <a:avLst>
                <a:gd name="adj" fmla="val 15108"/>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00050" indent="-228600" algn="ctr" defTabSz="2308225" eaLnBrk="1" hangingPunct="1"/>
              <a:r>
                <a:rPr lang="en-US" sz="4600" b="1" dirty="0" smtClean="0">
                  <a:latin typeface="Arial Black" pitchFamily="-106" charset="0"/>
                </a:rPr>
                <a:t>Data and Findings</a:t>
              </a:r>
            </a:p>
            <a:p>
              <a:pPr marL="400050" indent="-228600" defTabSz="2308225" eaLnBrk="1" hangingPunct="1"/>
              <a:endParaRPr lang="en-US" sz="1800" b="1" dirty="0" smtClean="0">
                <a:latin typeface="Arial" charset="0"/>
              </a:endParaRPr>
            </a:p>
          </p:txBody>
        </p:sp>
        <p:sp>
          <p:nvSpPr>
            <p:cNvPr id="117" name="Rectangle 116"/>
            <p:cNvSpPr/>
            <p:nvPr/>
          </p:nvSpPr>
          <p:spPr>
            <a:xfrm>
              <a:off x="-3966493" y="6478407"/>
              <a:ext cx="3135962" cy="4368421"/>
            </a:xfrm>
            <a:prstGeom prst="rect">
              <a:avLst/>
            </a:prstGeom>
            <a:grpFill/>
          </p:spPr>
          <p:txBody>
            <a:bodyPr wrap="square">
              <a:spAutoFit/>
            </a:bodyPr>
            <a:lstStyle/>
            <a:p>
              <a:pPr algn="just" defTabSz="2503488" eaLnBrk="1" hangingPunct="1">
                <a:defRPr/>
              </a:pPr>
              <a:r>
                <a:rPr lang="en-US" sz="1800" b="1" dirty="0" smtClean="0">
                  <a:solidFill>
                    <a:srgbClr val="000000"/>
                  </a:solidFill>
                  <a:latin typeface="Arial" charset="0"/>
                </a:rPr>
                <a:t>The nonlinear doser adjusts the alum flow rate to maintain a specific alum concentration as the plant flow rate changes. The apparatus has been de-signed with two different dosing orifice sizes which correspond to two different scales on the lever arm for more accurate alum do-sing. The operator will decide, based on the </a:t>
              </a:r>
              <a:r>
                <a:rPr lang="en-US" sz="1800" b="1" dirty="0" err="1" smtClean="0">
                  <a:solidFill>
                    <a:srgbClr val="000000"/>
                  </a:solidFill>
                  <a:latin typeface="Arial" charset="0"/>
                </a:rPr>
                <a:t>tur-bidity</a:t>
              </a:r>
              <a:r>
                <a:rPr lang="en-US" sz="1800" b="1" dirty="0" smtClean="0">
                  <a:solidFill>
                    <a:srgbClr val="000000"/>
                  </a:solidFill>
                  <a:latin typeface="Arial" charset="0"/>
                </a:rPr>
                <a:t> of the raw water which of the two scales to use. </a:t>
              </a:r>
              <a:endParaRPr lang="en-US" sz="1800" b="1" dirty="0">
                <a:solidFill>
                  <a:srgbClr val="000000"/>
                </a:solidFill>
                <a:latin typeface="Arial" charset="0"/>
              </a:endParaRPr>
            </a:p>
          </p:txBody>
        </p:sp>
      </p:grpSp>
      <p:grpSp>
        <p:nvGrpSpPr>
          <p:cNvPr id="160" name="Group 159"/>
          <p:cNvGrpSpPr/>
          <p:nvPr/>
        </p:nvGrpSpPr>
        <p:grpSpPr>
          <a:xfrm>
            <a:off x="18364202" y="10134602"/>
            <a:ext cx="11277600" cy="5562601"/>
            <a:chOff x="18669000" y="10515600"/>
            <a:chExt cx="10972799" cy="5029200"/>
          </a:xfrm>
        </p:grpSpPr>
        <p:sp>
          <p:nvSpPr>
            <p:cNvPr id="176" name="Rounded Rectangle 175"/>
            <p:cNvSpPr/>
            <p:nvPr/>
          </p:nvSpPr>
          <p:spPr bwMode="auto">
            <a:xfrm>
              <a:off x="18669000" y="10515600"/>
              <a:ext cx="10972799" cy="5029200"/>
            </a:xfrm>
            <a:prstGeom prst="roundRect">
              <a:avLst>
                <a:gd name="adj" fmla="val 1510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00050" indent="-228600" defTabSz="2308225" eaLnBrk="1" hangingPunct="1"/>
              <a:r>
                <a:rPr lang="en-US" sz="4600" b="1" dirty="0" smtClean="0">
                  <a:latin typeface="Arial Black" pitchFamily="-106" charset="0"/>
                </a:rPr>
                <a:t>  Benefits</a:t>
              </a:r>
            </a:p>
          </p:txBody>
        </p:sp>
        <p:sp>
          <p:nvSpPr>
            <p:cNvPr id="147" name="TextBox 146"/>
            <p:cNvSpPr txBox="1"/>
            <p:nvPr/>
          </p:nvSpPr>
          <p:spPr>
            <a:xfrm>
              <a:off x="22895008" y="14166935"/>
              <a:ext cx="6495537" cy="1335666"/>
            </a:xfrm>
            <a:prstGeom prst="rect">
              <a:avLst/>
            </a:prstGeom>
            <a:noFill/>
          </p:spPr>
          <p:txBody>
            <a:bodyPr wrap="square" rtlCol="0">
              <a:spAutoFit/>
            </a:bodyPr>
            <a:lstStyle/>
            <a:p>
              <a:pPr algn="just"/>
              <a:r>
                <a:rPr lang="en-US" sz="1800" b="1" dirty="0" smtClean="0">
                  <a:latin typeface="Arial" charset="0"/>
                </a:rPr>
                <a:t>Turbidity data from AguaClara plants in Fall 2009.  In general AguaClara plants meet or exceed the WHO standard of five NTU about 80% of the time.  These plants reduced the number of coliforms (indicators of disease-causing bacteria) to zero in every sample. </a:t>
              </a:r>
              <a:endParaRPr lang="en-US" sz="1800" b="1" dirty="0">
                <a:latin typeface="Arial" charset="0"/>
              </a:endParaRPr>
            </a:p>
          </p:txBody>
        </p:sp>
      </p:grpSp>
      <p:sp>
        <p:nvSpPr>
          <p:cNvPr id="148" name="Rounded Rectangle 147"/>
          <p:cNvSpPr/>
          <p:nvPr/>
        </p:nvSpPr>
        <p:spPr bwMode="auto">
          <a:xfrm>
            <a:off x="76200" y="2438400"/>
            <a:ext cx="11201400" cy="4419600"/>
          </a:xfrm>
          <a:prstGeom prst="roundRect">
            <a:avLst>
              <a:gd name="adj" fmla="val 1510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4600" b="1" dirty="0" smtClean="0">
                <a:latin typeface="Arial Black" pitchFamily="-106" charset="0"/>
              </a:rPr>
              <a:t>Background &amp; Problem</a:t>
            </a:r>
            <a:r>
              <a:rPr lang="en-US" sz="2400" b="1" dirty="0" smtClean="0">
                <a:latin typeface="Arial Black" pitchFamily="-106" charset="0"/>
              </a:rPr>
              <a:t> </a:t>
            </a:r>
            <a:r>
              <a:rPr lang="en-US" sz="4600" b="1" dirty="0" smtClean="0">
                <a:latin typeface="Arial Black" pitchFamily="-106" charset="0"/>
              </a:rPr>
              <a:t>Definition</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2" name="TextBox 141"/>
          <p:cNvSpPr txBox="1"/>
          <p:nvPr/>
        </p:nvSpPr>
        <p:spPr>
          <a:xfrm>
            <a:off x="2971800" y="3429000"/>
            <a:ext cx="8153400" cy="3416320"/>
          </a:xfrm>
          <a:prstGeom prst="rect">
            <a:avLst/>
          </a:prstGeom>
          <a:noFill/>
        </p:spPr>
        <p:txBody>
          <a:bodyPr wrap="square" rtlCol="0">
            <a:spAutoFit/>
          </a:bodyPr>
          <a:lstStyle/>
          <a:p>
            <a:pPr algn="just" defTabSz="2503488" eaLnBrk="1" hangingPunct="1">
              <a:tabLst>
                <a:tab pos="0" algn="l"/>
                <a:tab pos="457200" algn="l"/>
                <a:tab pos="1200150" algn="l"/>
              </a:tabLst>
              <a:defRPr/>
            </a:pPr>
            <a:r>
              <a:rPr lang="en-US" sz="1800" b="1" dirty="0" smtClean="0">
                <a:latin typeface="Arial" charset="0"/>
              </a:rPr>
              <a:t>		AguaClara is a program at Cornell University that is improving drinking water quality through innovative research, knowledge transfer, open source engineering and design of sustainable, replicable water treatment systems</a:t>
            </a:r>
            <a:r>
              <a:rPr lang="en-US" sz="1800" b="1" dirty="0" smtClean="0">
                <a:latin typeface="+mn-lt"/>
              </a:rPr>
              <a:t>. The AguaClara team formed in the fall of 2005 in response to the need of hundreds of Honduran communities that rely on contaminated surface water sources for their drinking water supply.  		As the AguaClara project grows, </a:t>
            </a:r>
            <a:r>
              <a:rPr lang="en-US" sz="1800" b="1" dirty="0" smtClean="0">
                <a:latin typeface="Arial" charset="0"/>
              </a:rPr>
              <a:t>water treatment plants are being designed to serve larger communities.  A chemical dose controller must be designed to dose chemicals accurately over a wide range of flow rates. The dose controller is used with the newly designed Rapid Mix Tube. Accurate alum dosing impacts the effectiveness of the subsequent processes: flocculation and sedimentation. </a:t>
            </a:r>
            <a:endParaRPr lang="en-US" dirty="0"/>
          </a:p>
        </p:txBody>
      </p:sp>
      <p:sp>
        <p:nvSpPr>
          <p:cNvPr id="140" name="AutoShape 2"/>
          <p:cNvSpPr>
            <a:spLocks noChangeArrowheads="1"/>
          </p:cNvSpPr>
          <p:nvPr/>
        </p:nvSpPr>
        <p:spPr bwMode="auto">
          <a:xfrm rot="-21600000">
            <a:off x="7162800" y="6985635"/>
            <a:ext cx="4114800" cy="1548765"/>
          </a:xfrm>
          <a:prstGeom prst="bracketPair">
            <a:avLst>
              <a:gd name="adj" fmla="val 8051"/>
            </a:avLst>
          </a:prstGeom>
          <a:solidFill>
            <a:schemeClr val="accent2"/>
          </a:solidFill>
          <a:ln w="38100">
            <a:solidFill>
              <a:srgbClr val="9BBB59"/>
            </a:solidFill>
            <a:round/>
            <a:headEnd/>
            <a:tailEnd/>
          </a:ln>
          <a:effectLst>
            <a:outerShdw dist="28398" dir="20280000" algn="ctr" rotWithShape="0">
              <a:srgbClr val="4E6128">
                <a:alpha val="0"/>
              </a:srgbClr>
            </a:outerShdw>
          </a:effectLst>
        </p:spPr>
        <p:txBody>
          <a:bodyPr vert="horz" wrap="square" lIns="45720" tIns="45720" rIns="45720" bIns="45720" numCol="1" anchor="t" anchorCtr="0" compatLnSpc="1">
            <a:prstTxWarp prst="textNoShape">
              <a:avLst/>
            </a:prstTxWarp>
            <a:spAutoFit/>
          </a:bodyPr>
          <a:lstStyle/>
          <a:p>
            <a:pPr algn="just"/>
            <a:r>
              <a:rPr lang="en-US" sz="1800" b="1" dirty="0" smtClean="0">
                <a:solidFill>
                  <a:schemeClr val="bg1"/>
                </a:solidFill>
                <a:latin typeface="Arial" charset="0"/>
              </a:rPr>
              <a:t>Every year there are 1.6 million diarrheal deaths related to unsafe water, sanitation, and hygiene- the vast majority among children under five.       - World Health Organization</a:t>
            </a:r>
            <a:endParaRPr lang="en-US" sz="1800" dirty="0">
              <a:solidFill>
                <a:schemeClr val="bg1"/>
              </a:solidFill>
            </a:endParaRPr>
          </a:p>
        </p:txBody>
      </p:sp>
      <p:sp>
        <p:nvSpPr>
          <p:cNvPr id="124" name="TextBox 123"/>
          <p:cNvSpPr txBox="1"/>
          <p:nvPr/>
        </p:nvSpPr>
        <p:spPr>
          <a:xfrm>
            <a:off x="4572000" y="12496800"/>
            <a:ext cx="6705600" cy="3139321"/>
          </a:xfrm>
          <a:prstGeom prst="rect">
            <a:avLst/>
          </a:prstGeom>
          <a:noFill/>
        </p:spPr>
        <p:txBody>
          <a:bodyPr wrap="square" rtlCol="0">
            <a:spAutoFit/>
          </a:bodyPr>
          <a:lstStyle/>
          <a:p>
            <a:pPr algn="just"/>
            <a:r>
              <a:rPr lang="en-US" sz="1800" b="1" dirty="0" smtClean="0">
                <a:latin typeface="+mn-lt"/>
              </a:rPr>
              <a:t>The AguaClara technology is simple to manage, and is sustainable even by resource poor communities.  </a:t>
            </a:r>
            <a:r>
              <a:rPr lang="en-US" sz="1800" b="1" dirty="0" smtClean="0">
                <a:latin typeface="Arial" charset="0"/>
              </a:rPr>
              <a:t>Agua-Clara empowers implementation partners in the Global South by providing them with training and designs that require no electricity and use locally available materials. Non-profit implementation partners  build, operate, train, and transfer water treatment plants to the communities. AguaClara technology has been successfully implemented in five communities, serving over 15,000 people in Honduras. The team plans to expand to other countries in the very near future. </a:t>
            </a:r>
            <a:endParaRPr lang="en-US" sz="1800" dirty="0"/>
          </a:p>
        </p:txBody>
      </p:sp>
      <p:pic>
        <p:nvPicPr>
          <p:cNvPr id="119" name="Picture 118" descr="http://1.bp.blogspot.com/_8ZLNC9FyM_g/RhG1nxB-GzI/AAAAAAAAADM/yoni7_sAnzM/s400/At+Ojojona+Plant.jpg"/>
          <p:cNvPicPr/>
          <p:nvPr/>
        </p:nvPicPr>
        <p:blipFill>
          <a:blip r:embed="rId3" cstate="print"/>
          <a:srcRect/>
          <a:stretch>
            <a:fillRect/>
          </a:stretch>
        </p:blipFill>
        <p:spPr bwMode="auto">
          <a:xfrm>
            <a:off x="7467600" y="8686800"/>
            <a:ext cx="3505200" cy="2133600"/>
          </a:xfrm>
          <a:prstGeom prst="rect">
            <a:avLst/>
          </a:prstGeom>
          <a:noFill/>
          <a:ln w="38100">
            <a:solidFill>
              <a:schemeClr val="accent6"/>
            </a:solidFill>
            <a:miter lim="800000"/>
            <a:headEnd/>
            <a:tailEnd/>
          </a:ln>
        </p:spPr>
      </p:pic>
      <p:sp>
        <p:nvSpPr>
          <p:cNvPr id="153" name="Rounded Rectangle 152"/>
          <p:cNvSpPr/>
          <p:nvPr/>
        </p:nvSpPr>
        <p:spPr bwMode="auto">
          <a:xfrm>
            <a:off x="11430000" y="3657600"/>
            <a:ext cx="6705600" cy="4572000"/>
          </a:xfrm>
          <a:prstGeom prst="roundRect">
            <a:avLst>
              <a:gd name="adj" fmla="val 1510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00050" indent="-228600" algn="ctr" defTabSz="2308225" eaLnBrk="1" hangingPunct="1"/>
            <a:r>
              <a:rPr lang="en-US" sz="4600" b="1" dirty="0" smtClean="0">
                <a:latin typeface="Arial Black" pitchFamily="-106" charset="0"/>
              </a:rPr>
              <a:t>Purpose and Objectives</a:t>
            </a:r>
          </a:p>
          <a:p>
            <a:pPr marL="400050" indent="-228600" defTabSz="2308225" eaLnBrk="1" hangingPunct="1">
              <a:buFont typeface="Wingdings" pitchFamily="2" charset="2"/>
              <a:buChar char="ü"/>
            </a:pPr>
            <a:r>
              <a:rPr lang="en-US" sz="1800" b="1" dirty="0" smtClean="0">
                <a:latin typeface="Arial" charset="0"/>
              </a:rPr>
              <a:t> Research potential nonlinear doser designs</a:t>
            </a:r>
          </a:p>
          <a:p>
            <a:pPr marL="409575" lvl="0" indent="-241300" algn="just" defTabSz="2308225" eaLnBrk="1" fontAlgn="auto" hangingPunct="1">
              <a:spcBef>
                <a:spcPct val="20000"/>
              </a:spcBef>
              <a:spcAft>
                <a:spcPts val="0"/>
              </a:spcAft>
              <a:buFont typeface="Wingdings" pitchFamily="2" charset="2"/>
              <a:buChar char="ü"/>
              <a:defRPr/>
            </a:pPr>
            <a:r>
              <a:rPr lang="en-US" sz="1800" b="1" dirty="0" smtClean="0">
                <a:latin typeface="Arial" charset="0"/>
              </a:rPr>
              <a:t> Write algorithms that calculate relevant hydraulic constraints for the doser and rapid mix tube</a:t>
            </a:r>
          </a:p>
          <a:p>
            <a:pPr marL="409575" lvl="0" indent="-241300" algn="just" defTabSz="2308225" eaLnBrk="1" fontAlgn="auto" hangingPunct="1">
              <a:spcBef>
                <a:spcPct val="20000"/>
              </a:spcBef>
              <a:spcAft>
                <a:spcPts val="0"/>
              </a:spcAft>
              <a:buFont typeface="Wingdings" pitchFamily="2" charset="2"/>
              <a:buChar char="ü"/>
              <a:defRPr/>
            </a:pPr>
            <a:r>
              <a:rPr lang="en-US" sz="1800" b="1" dirty="0" smtClean="0">
                <a:latin typeface="Arial" charset="0"/>
              </a:rPr>
              <a:t> Design a prototype nonlinear dose controller and rapid mix tube for preliminary testing</a:t>
            </a:r>
          </a:p>
          <a:p>
            <a:pPr marL="409575" lvl="0" indent="-241300" algn="just" defTabSz="2308225" eaLnBrk="1" fontAlgn="auto" hangingPunct="1">
              <a:spcBef>
                <a:spcPct val="20000"/>
              </a:spcBef>
              <a:spcAft>
                <a:spcPts val="0"/>
              </a:spcAft>
              <a:buFont typeface="Wingdings" pitchFamily="2" charset="2"/>
              <a:buChar char="ü"/>
              <a:defRPr/>
            </a:pPr>
            <a:r>
              <a:rPr lang="en-US" sz="1800" b="1" dirty="0" smtClean="0">
                <a:latin typeface="Arial" charset="0"/>
              </a:rPr>
              <a:t> Replicate the prototype doser with appropriate modifications for installation in the new plant in Agalteca, Honduras</a:t>
            </a:r>
          </a:p>
          <a:p>
            <a:pPr marL="409575" lvl="0" indent="-241300" algn="just" defTabSz="2308225" eaLnBrk="1" fontAlgn="auto" hangingPunct="1">
              <a:spcBef>
                <a:spcPct val="20000"/>
              </a:spcBef>
              <a:spcAft>
                <a:spcPts val="0"/>
              </a:spcAft>
              <a:buFont typeface="Wingdings" pitchFamily="2" charset="2"/>
              <a:buChar char="ü"/>
              <a:defRPr/>
            </a:pPr>
            <a:r>
              <a:rPr lang="en-US" sz="1800" b="1" dirty="0" smtClean="0">
                <a:latin typeface="Arial" charset="0"/>
              </a:rPr>
              <a:t> Perform validation testing on the doser</a:t>
            </a:r>
          </a:p>
        </p:txBody>
      </p:sp>
      <p:sp>
        <p:nvSpPr>
          <p:cNvPr id="154" name="Rounded Rectangle 153"/>
          <p:cNvSpPr/>
          <p:nvPr/>
        </p:nvSpPr>
        <p:spPr bwMode="auto">
          <a:xfrm>
            <a:off x="76200" y="7010400"/>
            <a:ext cx="6934200" cy="3810000"/>
          </a:xfrm>
          <a:prstGeom prst="roundRect">
            <a:avLst>
              <a:gd name="adj" fmla="val 1510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00050" indent="-228600" algn="ctr" defTabSz="2308225" eaLnBrk="1" hangingPunct="1"/>
            <a:r>
              <a:rPr lang="en-US" sz="4600" b="1" dirty="0" smtClean="0">
                <a:latin typeface="Arial Black" pitchFamily="-106" charset="0"/>
              </a:rPr>
              <a:t>Our Goal</a:t>
            </a:r>
          </a:p>
          <a:p>
            <a:pPr marL="400050" indent="-228600" defTabSz="2308225" eaLnBrk="1" hangingPunct="1"/>
            <a:endParaRPr lang="en-US" sz="1800" b="1" dirty="0" smtClean="0">
              <a:latin typeface="Arial" charset="0"/>
            </a:endParaRPr>
          </a:p>
        </p:txBody>
      </p:sp>
      <p:sp>
        <p:nvSpPr>
          <p:cNvPr id="155" name="Rounded Rectangle 154"/>
          <p:cNvSpPr/>
          <p:nvPr/>
        </p:nvSpPr>
        <p:spPr bwMode="auto">
          <a:xfrm>
            <a:off x="11430000" y="10134600"/>
            <a:ext cx="6781800" cy="5562600"/>
          </a:xfrm>
          <a:prstGeom prst="roundRect">
            <a:avLst>
              <a:gd name="adj" fmla="val 1510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00050" indent="-228600" algn="ctr" defTabSz="2308225" eaLnBrk="1" hangingPunct="1"/>
            <a:r>
              <a:rPr lang="en-US" sz="4600" b="1" dirty="0" smtClean="0">
                <a:latin typeface="Arial Black" pitchFamily="-106" charset="0"/>
              </a:rPr>
              <a:t>Rapid Mix Tube</a:t>
            </a:r>
          </a:p>
          <a:p>
            <a:pPr marL="400050" indent="-228600" defTabSz="2308225" eaLnBrk="1" hangingPunct="1"/>
            <a:endParaRPr lang="en-US" sz="1800" b="1" dirty="0" smtClean="0">
              <a:latin typeface="Arial" charset="0"/>
            </a:endParaRPr>
          </a:p>
        </p:txBody>
      </p:sp>
      <p:sp>
        <p:nvSpPr>
          <p:cNvPr id="122" name="Rectangle 121"/>
          <p:cNvSpPr/>
          <p:nvPr/>
        </p:nvSpPr>
        <p:spPr>
          <a:xfrm>
            <a:off x="11506200" y="11125200"/>
            <a:ext cx="6629400" cy="1200329"/>
          </a:xfrm>
          <a:prstGeom prst="rect">
            <a:avLst/>
          </a:prstGeom>
        </p:spPr>
        <p:txBody>
          <a:bodyPr wrap="square">
            <a:spAutoFit/>
          </a:bodyPr>
          <a:lstStyle/>
          <a:p>
            <a:pPr algn="just"/>
            <a:r>
              <a:rPr lang="en-US" sz="1800" b="1" dirty="0" smtClean="0">
                <a:latin typeface="Arial" charset="0"/>
              </a:rPr>
              <a:t>The Rapid Mix Tube provides adequate macro and micro scale mixing of the alum with the raw water. This ensures homogeneous mixing to the molecular scale and optimizes the formation and aggregation of flocs in the flocculator. </a:t>
            </a:r>
          </a:p>
        </p:txBody>
      </p:sp>
      <p:sp>
        <p:nvSpPr>
          <p:cNvPr id="163" name="Rounded Rectangle 162"/>
          <p:cNvSpPr/>
          <p:nvPr/>
        </p:nvSpPr>
        <p:spPr bwMode="auto">
          <a:xfrm>
            <a:off x="29824680" y="2438400"/>
            <a:ext cx="11155680" cy="3505200"/>
          </a:xfrm>
          <a:prstGeom prst="roundRect">
            <a:avLst>
              <a:gd name="adj" fmla="val 1510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00050" indent="-228600" algn="ctr" defTabSz="2308225" eaLnBrk="1" hangingPunct="1"/>
            <a:r>
              <a:rPr lang="en-US" sz="4600" b="1" dirty="0" smtClean="0">
                <a:latin typeface="Arial Black" pitchFamily="-106" charset="0"/>
              </a:rPr>
              <a:t>Discussion and Conclusions</a:t>
            </a:r>
          </a:p>
        </p:txBody>
      </p:sp>
      <p:sp>
        <p:nvSpPr>
          <p:cNvPr id="164" name="Rounded Rectangle 163"/>
          <p:cNvSpPr/>
          <p:nvPr/>
        </p:nvSpPr>
        <p:spPr bwMode="auto">
          <a:xfrm>
            <a:off x="29794200" y="11963400"/>
            <a:ext cx="11155680" cy="1752600"/>
          </a:xfrm>
          <a:prstGeom prst="roundRect">
            <a:avLst>
              <a:gd name="adj" fmla="val 1510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00050" indent="-228600" defTabSz="2308225" eaLnBrk="1" hangingPunct="1"/>
            <a:r>
              <a:rPr lang="en-US" sz="4600" b="1" dirty="0" smtClean="0">
                <a:latin typeface="Arial Black" pitchFamily="-106" charset="0"/>
              </a:rPr>
              <a:t>Acknowledgements</a:t>
            </a:r>
            <a:endParaRPr lang="en-US" sz="1800" b="1" dirty="0" smtClean="0">
              <a:latin typeface="Arial" charset="0"/>
            </a:endParaRPr>
          </a:p>
        </p:txBody>
      </p:sp>
      <p:sp>
        <p:nvSpPr>
          <p:cNvPr id="166" name="TextBox 165"/>
          <p:cNvSpPr txBox="1"/>
          <p:nvPr/>
        </p:nvSpPr>
        <p:spPr>
          <a:xfrm>
            <a:off x="29946600" y="12725400"/>
            <a:ext cx="10744200" cy="923330"/>
          </a:xfrm>
          <a:prstGeom prst="rect">
            <a:avLst/>
          </a:prstGeom>
          <a:noFill/>
        </p:spPr>
        <p:txBody>
          <a:bodyPr wrap="square" rtlCol="0">
            <a:spAutoFit/>
          </a:bodyPr>
          <a:lstStyle/>
          <a:p>
            <a:pPr algn="just"/>
            <a:r>
              <a:rPr lang="en-US" sz="1800" b="1" dirty="0" smtClean="0">
                <a:latin typeface="Arial" charset="0"/>
              </a:rPr>
              <a:t>We would like to give a special thanks to Yoon Choi and Monica Hill, team members in Fall 2009. We would also like to thank Monroe Weber-Shirk for guidance and instruction. Lastly, we would like to acknowledge the EPA for the P3 Phase I grant (Award 834338). </a:t>
            </a:r>
            <a:endParaRPr lang="en-US" sz="1800" dirty="0"/>
          </a:p>
        </p:txBody>
      </p:sp>
      <p:grpSp>
        <p:nvGrpSpPr>
          <p:cNvPr id="170" name="Group 169"/>
          <p:cNvGrpSpPr/>
          <p:nvPr/>
        </p:nvGrpSpPr>
        <p:grpSpPr>
          <a:xfrm>
            <a:off x="29794200" y="10058400"/>
            <a:ext cx="11155680" cy="2057400"/>
            <a:chOff x="26289000" y="16668929"/>
            <a:chExt cx="10698480" cy="2057400"/>
          </a:xfrm>
        </p:grpSpPr>
        <p:sp>
          <p:nvSpPr>
            <p:cNvPr id="168" name="Rounded Rectangle 167"/>
            <p:cNvSpPr/>
            <p:nvPr/>
          </p:nvSpPr>
          <p:spPr bwMode="auto">
            <a:xfrm>
              <a:off x="26289000" y="16668929"/>
              <a:ext cx="10698480" cy="1752600"/>
            </a:xfrm>
            <a:prstGeom prst="roundRect">
              <a:avLst>
                <a:gd name="adj" fmla="val 1510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00050" indent="-228600" defTabSz="2308225" eaLnBrk="1" hangingPunct="1"/>
              <a:r>
                <a:rPr lang="en-US" sz="4600" b="1" dirty="0" smtClean="0">
                  <a:latin typeface="Arial Black" pitchFamily="-106" charset="0"/>
                </a:rPr>
                <a:t>References </a:t>
              </a:r>
              <a:endParaRPr lang="en-US" sz="1800" b="1" dirty="0" smtClean="0">
                <a:latin typeface="Arial" charset="0"/>
              </a:endParaRPr>
            </a:p>
          </p:txBody>
        </p:sp>
        <p:sp>
          <p:nvSpPr>
            <p:cNvPr id="169" name="TextBox 168"/>
            <p:cNvSpPr txBox="1"/>
            <p:nvPr/>
          </p:nvSpPr>
          <p:spPr>
            <a:xfrm>
              <a:off x="26289000" y="17526000"/>
              <a:ext cx="10515600" cy="1200329"/>
            </a:xfrm>
            <a:prstGeom prst="rect">
              <a:avLst/>
            </a:prstGeom>
            <a:noFill/>
          </p:spPr>
          <p:txBody>
            <a:bodyPr wrap="square" rtlCol="0">
              <a:spAutoFit/>
            </a:bodyPr>
            <a:lstStyle/>
            <a:p>
              <a:pPr marL="568325" indent="-395288">
                <a:buFont typeface="+mj-lt"/>
                <a:buAutoNum type="arabicPeriod"/>
                <a:tabLst>
                  <a:tab pos="1025525" algn="l"/>
                </a:tabLst>
              </a:pPr>
              <a:r>
                <a:rPr lang="en-US" sz="1800" b="1" dirty="0" smtClean="0">
                  <a:latin typeface="Arial" charset="0"/>
                </a:rPr>
                <a:t>AguaClara. aguaclara.cee.cornell.edu .</a:t>
              </a:r>
            </a:p>
            <a:p>
              <a:pPr marL="568325" indent="-395288">
                <a:buFont typeface="+mj-lt"/>
                <a:buAutoNum type="arabicPeriod"/>
                <a:tabLst>
                  <a:tab pos="520700" algn="l"/>
                </a:tabLst>
              </a:pPr>
              <a:r>
                <a:rPr lang="en-US" sz="1800" b="1" dirty="0" smtClean="0">
                  <a:latin typeface="Arial" charset="0"/>
                </a:rPr>
                <a:t>Schulz, Christopher R and Okun, Daniel A. Surface Water Treatment for Communities in Developing Countries. United Kingdom : Wiley Interscience, 1984.</a:t>
              </a:r>
            </a:p>
            <a:p>
              <a:endParaRPr lang="en-US" sz="1800" dirty="0"/>
            </a:p>
          </p:txBody>
        </p:sp>
      </p:grpSp>
      <p:grpSp>
        <p:nvGrpSpPr>
          <p:cNvPr id="171" name="Group 170"/>
          <p:cNvGrpSpPr/>
          <p:nvPr/>
        </p:nvGrpSpPr>
        <p:grpSpPr>
          <a:xfrm>
            <a:off x="29717999" y="6096000"/>
            <a:ext cx="11353800" cy="3810000"/>
            <a:chOff x="27702251" y="16916400"/>
            <a:chExt cx="9624140" cy="3886200"/>
          </a:xfrm>
        </p:grpSpPr>
        <p:sp>
          <p:nvSpPr>
            <p:cNvPr id="172" name="Rounded Rectangle 171"/>
            <p:cNvSpPr/>
            <p:nvPr/>
          </p:nvSpPr>
          <p:spPr bwMode="auto">
            <a:xfrm>
              <a:off x="27702251" y="16916400"/>
              <a:ext cx="9559549" cy="3886200"/>
            </a:xfrm>
            <a:prstGeom prst="roundRect">
              <a:avLst>
                <a:gd name="adj" fmla="val 15108"/>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00050" indent="-228600" algn="ctr" defTabSz="2308225" eaLnBrk="1" hangingPunct="1"/>
              <a:r>
                <a:rPr lang="en-US" sz="4600" b="1" dirty="0" smtClean="0">
                  <a:latin typeface="Arial Black" pitchFamily="-106" charset="0"/>
                </a:rPr>
                <a:t>                  P3 Phase II Proposal  </a:t>
              </a:r>
              <a:endParaRPr lang="en-US" sz="1800" b="1" dirty="0" smtClean="0">
                <a:latin typeface="Arial" charset="0"/>
              </a:endParaRPr>
            </a:p>
          </p:txBody>
        </p:sp>
        <p:sp>
          <p:nvSpPr>
            <p:cNvPr id="173" name="TextBox 172"/>
            <p:cNvSpPr txBox="1"/>
            <p:nvPr/>
          </p:nvSpPr>
          <p:spPr>
            <a:xfrm>
              <a:off x="30707445" y="17788813"/>
              <a:ext cx="6618946" cy="2748508"/>
            </a:xfrm>
            <a:prstGeom prst="rect">
              <a:avLst/>
            </a:prstGeom>
            <a:noFill/>
          </p:spPr>
          <p:txBody>
            <a:bodyPr wrap="square" rtlCol="0">
              <a:spAutoFit/>
            </a:bodyPr>
            <a:lstStyle/>
            <a:p>
              <a:pPr marL="504825" lvl="0" indent="-284163" algn="just" defTabSz="800100" eaLnBrk="1" fontAlgn="auto" hangingPunct="1">
                <a:spcBef>
                  <a:spcPct val="20000"/>
                </a:spcBef>
                <a:spcAft>
                  <a:spcPts val="0"/>
                </a:spcAft>
                <a:buFont typeface="Wingdings" pitchFamily="2" charset="2"/>
                <a:buChar char="q"/>
                <a:defRPr/>
              </a:pPr>
              <a:r>
                <a:rPr lang="en-US" sz="1800" dirty="0" smtClean="0"/>
                <a:t> </a:t>
              </a:r>
              <a:r>
                <a:rPr lang="en-US" sz="1800" b="1" dirty="0" smtClean="0">
                  <a:latin typeface="Arial" charset="0"/>
                </a:rPr>
                <a:t>Continue validation testing on the doser</a:t>
              </a:r>
            </a:p>
            <a:p>
              <a:pPr marL="504825" lvl="0" indent="-284163" algn="just" defTabSz="800100" eaLnBrk="1" fontAlgn="auto" hangingPunct="1">
                <a:spcBef>
                  <a:spcPct val="20000"/>
                </a:spcBef>
                <a:spcAft>
                  <a:spcPts val="0"/>
                </a:spcAft>
                <a:buFont typeface="Wingdings" pitchFamily="2" charset="2"/>
                <a:buChar char="q"/>
                <a:defRPr/>
              </a:pPr>
              <a:r>
                <a:rPr lang="en-US" sz="1800" b="1" dirty="0" smtClean="0">
                  <a:latin typeface="Arial" charset="0"/>
                </a:rPr>
                <a:t> Analyze performance data from the plant at Agalteca</a:t>
              </a:r>
            </a:p>
            <a:p>
              <a:pPr marL="504825" lvl="0" indent="-284163" algn="just" defTabSz="800100" eaLnBrk="1" fontAlgn="auto" hangingPunct="1">
                <a:spcBef>
                  <a:spcPct val="20000"/>
                </a:spcBef>
                <a:spcAft>
                  <a:spcPts val="0"/>
                </a:spcAft>
                <a:buFont typeface="Wingdings" pitchFamily="2" charset="2"/>
                <a:buChar char="q"/>
                <a:defRPr/>
              </a:pPr>
              <a:r>
                <a:rPr lang="en-US" sz="1800" b="1" dirty="0" smtClean="0">
                  <a:latin typeface="Arial" charset="0"/>
                </a:rPr>
                <a:t> Research and analyze failure modes to increase doser reliability</a:t>
              </a:r>
            </a:p>
            <a:p>
              <a:pPr marL="504825" lvl="0" indent="-284163" algn="just" defTabSz="800100" eaLnBrk="1" fontAlgn="auto" hangingPunct="1">
                <a:spcBef>
                  <a:spcPct val="20000"/>
                </a:spcBef>
                <a:spcAft>
                  <a:spcPts val="0"/>
                </a:spcAft>
                <a:buFont typeface="Wingdings" pitchFamily="2" charset="2"/>
                <a:buChar char="q"/>
                <a:defRPr/>
              </a:pPr>
              <a:r>
                <a:rPr lang="en-US" sz="1800" b="1" dirty="0" smtClean="0">
                  <a:latin typeface="Arial" charset="0"/>
                </a:rPr>
                <a:t> Convert doser to locally available materials</a:t>
              </a:r>
            </a:p>
            <a:p>
              <a:pPr marL="504825" lvl="0" indent="-284163" algn="just" defTabSz="800100" eaLnBrk="1" fontAlgn="auto" hangingPunct="1">
                <a:spcBef>
                  <a:spcPct val="20000"/>
                </a:spcBef>
                <a:spcAft>
                  <a:spcPts val="0"/>
                </a:spcAft>
                <a:buFont typeface="Wingdings" pitchFamily="2" charset="2"/>
                <a:buChar char="q"/>
                <a:defRPr/>
              </a:pPr>
              <a:r>
                <a:rPr lang="en-US" sz="1800" b="1" dirty="0" smtClean="0">
                  <a:latin typeface="Arial" charset="0"/>
                </a:rPr>
                <a:t> Document final replicable doser design</a:t>
              </a:r>
            </a:p>
            <a:p>
              <a:pPr marL="504825" lvl="0" indent="-284163" algn="just" defTabSz="800100" eaLnBrk="1" fontAlgn="auto" hangingPunct="1">
                <a:spcBef>
                  <a:spcPct val="20000"/>
                </a:spcBef>
                <a:spcAft>
                  <a:spcPts val="0"/>
                </a:spcAft>
                <a:buFont typeface="Wingdings" pitchFamily="2" charset="2"/>
                <a:buChar char="q"/>
                <a:defRPr/>
              </a:pPr>
              <a:r>
                <a:rPr lang="en-US" sz="1800" b="1" dirty="0" smtClean="0">
                  <a:latin typeface="Arial" charset="0"/>
                </a:rPr>
                <a:t> Incorporate doser into Automated Design Tool (ADT)</a:t>
              </a:r>
            </a:p>
            <a:p>
              <a:pPr marL="504825" lvl="0" indent="-284163" algn="just" defTabSz="800100" eaLnBrk="1" fontAlgn="auto" hangingPunct="1">
                <a:spcBef>
                  <a:spcPct val="20000"/>
                </a:spcBef>
                <a:spcAft>
                  <a:spcPts val="0"/>
                </a:spcAft>
                <a:buFont typeface="Wingdings" pitchFamily="2" charset="2"/>
                <a:buChar char="q"/>
                <a:defRPr/>
              </a:pPr>
              <a:r>
                <a:rPr lang="en-US" sz="1800" b="1" dirty="0" smtClean="0">
                  <a:latin typeface="Arial" charset="0"/>
                </a:rPr>
                <a:t> Design and construct scaled process components to optimize flocculator and sedimentation designs</a:t>
              </a:r>
              <a:endParaRPr lang="en-US" sz="1800" dirty="0"/>
            </a:p>
          </p:txBody>
        </p:sp>
      </p:grpSp>
      <p:sp>
        <p:nvSpPr>
          <p:cNvPr id="174" name="Rectangle 3"/>
          <p:cNvSpPr txBox="1">
            <a:spLocks noChangeArrowheads="1"/>
          </p:cNvSpPr>
          <p:nvPr/>
        </p:nvSpPr>
        <p:spPr bwMode="auto">
          <a:xfrm>
            <a:off x="30022800" y="3352800"/>
            <a:ext cx="10744200" cy="2362200"/>
          </a:xfrm>
          <a:prstGeom prst="rect">
            <a:avLst/>
          </a:prstGeom>
          <a:noFill/>
          <a:ln>
            <a:noFill/>
            <a:miter lim="800000"/>
            <a:headEnd/>
            <a:tailEnd/>
          </a:ln>
        </p:spPr>
        <p:txBody>
          <a:bodyPr lIns="62609" tIns="31304" rIns="62609" bIns="31304"/>
          <a:lstStyle/>
          <a:p>
            <a:pPr marL="342900" indent="-342900" defTabSz="2503488" eaLnBrk="1" hangingPunct="1">
              <a:buFontTx/>
              <a:buChar char="-"/>
              <a:tabLst>
                <a:tab pos="0" algn="l"/>
                <a:tab pos="742950" algn="l"/>
                <a:tab pos="1200150" algn="l"/>
              </a:tabLst>
              <a:defRPr/>
            </a:pPr>
            <a:r>
              <a:rPr lang="en-US" sz="1800" b="1" dirty="0" smtClean="0">
                <a:latin typeface="Arial" charset="0"/>
              </a:rPr>
              <a:t>A gravity-powered dosing system was designed for both laminar and turbulent flows</a:t>
            </a:r>
          </a:p>
          <a:p>
            <a:pPr marL="342900" indent="-342900" defTabSz="2503488" eaLnBrk="1" hangingPunct="1">
              <a:buFontTx/>
              <a:buChar char="-"/>
              <a:tabLst>
                <a:tab pos="0" algn="l"/>
                <a:tab pos="742950" algn="l"/>
                <a:tab pos="1200150" algn="l"/>
              </a:tabLst>
              <a:defRPr/>
            </a:pPr>
            <a:r>
              <a:rPr lang="en-US" sz="1800" b="1" dirty="0" smtClean="0">
                <a:latin typeface="Arial" charset="0"/>
              </a:rPr>
              <a:t>The design is being coded into AguaClara’s Design Tool to be readily available for use by anyone in the world</a:t>
            </a:r>
          </a:p>
          <a:p>
            <a:pPr marL="342900" indent="-342900" defTabSz="2503488" eaLnBrk="1" hangingPunct="1">
              <a:buFontTx/>
              <a:buChar char="-"/>
              <a:tabLst>
                <a:tab pos="0" algn="l"/>
                <a:tab pos="742950" algn="l"/>
                <a:tab pos="1200150" algn="l"/>
              </a:tabLst>
              <a:defRPr/>
            </a:pPr>
            <a:r>
              <a:rPr lang="en-US" sz="1800" b="1" dirty="0" smtClean="0">
                <a:latin typeface="Arial" charset="0"/>
              </a:rPr>
              <a:t>There are currently five AguaClara plants in Honduras. The plant designs are robust and can be easily transferred to other countries</a:t>
            </a:r>
          </a:p>
          <a:p>
            <a:pPr marL="342900" indent="-342900" defTabSz="2503488" eaLnBrk="1" hangingPunct="1">
              <a:buFontTx/>
              <a:buChar char="-"/>
              <a:tabLst>
                <a:tab pos="0" algn="l"/>
                <a:tab pos="742950" algn="l"/>
                <a:tab pos="1200150" algn="l"/>
              </a:tabLst>
              <a:defRPr/>
            </a:pPr>
            <a:r>
              <a:rPr lang="en-US" sz="1800" b="1" dirty="0" smtClean="0">
                <a:latin typeface="Arial" charset="0"/>
              </a:rPr>
              <a:t>With the new dosing system, AguaClara designed plants will operate more efficiently. successfully reduces turbidity below 5NTU and coliform counts to zero</a:t>
            </a:r>
          </a:p>
          <a:p>
            <a:pPr marL="342900" indent="-342900" defTabSz="2503488" eaLnBrk="1" hangingPunct="1">
              <a:buFontTx/>
              <a:buChar char="-"/>
              <a:tabLst>
                <a:tab pos="0" algn="l"/>
                <a:tab pos="742950" algn="l"/>
                <a:tab pos="1200150" algn="l"/>
              </a:tabLst>
              <a:defRPr/>
            </a:pPr>
            <a:r>
              <a:rPr lang="en-US" sz="1800" b="1" dirty="0" smtClean="0">
                <a:latin typeface="Arial" charset="0"/>
              </a:rPr>
              <a:t>The design has the potential to bring clean water in an affordable, sustainable way to about 100 million people</a:t>
            </a:r>
            <a:endParaRPr lang="en-US" sz="1800" b="1" dirty="0">
              <a:latin typeface="Arial" charset="0"/>
            </a:endParaRPr>
          </a:p>
        </p:txBody>
      </p:sp>
      <p:pic>
        <p:nvPicPr>
          <p:cNvPr id="178" name="Picture 2"/>
          <p:cNvPicPr>
            <a:picLocks noChangeAspect="1" noChangeArrowheads="1"/>
          </p:cNvPicPr>
          <p:nvPr/>
        </p:nvPicPr>
        <p:blipFill>
          <a:blip r:embed="rId4" cstate="print"/>
          <a:srcRect l="18000" t="23437" r="41250" b="63750"/>
          <a:stretch>
            <a:fillRect/>
          </a:stretch>
        </p:blipFill>
        <p:spPr bwMode="auto">
          <a:xfrm>
            <a:off x="30251400" y="14261632"/>
            <a:ext cx="4724400" cy="1359368"/>
          </a:xfrm>
          <a:prstGeom prst="rect">
            <a:avLst/>
          </a:prstGeom>
          <a:noFill/>
          <a:ln w="9525">
            <a:noFill/>
            <a:miter lim="800000"/>
            <a:headEnd/>
            <a:tailEnd/>
          </a:ln>
        </p:spPr>
      </p:pic>
      <p:pic>
        <p:nvPicPr>
          <p:cNvPr id="180" name="Picture 4" descr="https://confluence.cornell.edu/download/attachments/10421287/Sanjuan%20icon.gif"/>
          <p:cNvPicPr>
            <a:picLocks noChangeAspect="1" noChangeArrowheads="1"/>
          </p:cNvPicPr>
          <p:nvPr/>
        </p:nvPicPr>
        <p:blipFill>
          <a:blip r:embed="rId5" cstate="print"/>
          <a:srcRect/>
          <a:stretch>
            <a:fillRect/>
          </a:stretch>
        </p:blipFill>
        <p:spPr bwMode="auto">
          <a:xfrm>
            <a:off x="38252400" y="13784580"/>
            <a:ext cx="2209800" cy="1988820"/>
          </a:xfrm>
          <a:prstGeom prst="rect">
            <a:avLst/>
          </a:prstGeom>
          <a:noFill/>
        </p:spPr>
      </p:pic>
      <p:pic>
        <p:nvPicPr>
          <p:cNvPr id="146" name="Picture 2"/>
          <p:cNvPicPr>
            <a:picLocks noChangeAspect="1" noChangeArrowheads="1"/>
          </p:cNvPicPr>
          <p:nvPr/>
        </p:nvPicPr>
        <p:blipFill>
          <a:blip r:embed="rId6" cstate="print"/>
          <a:srcRect/>
          <a:stretch>
            <a:fillRect/>
          </a:stretch>
        </p:blipFill>
        <p:spPr bwMode="auto">
          <a:xfrm>
            <a:off x="35636616" y="13935260"/>
            <a:ext cx="1777584" cy="1761940"/>
          </a:xfrm>
          <a:prstGeom prst="rect">
            <a:avLst/>
          </a:prstGeom>
          <a:noFill/>
          <a:ln w="9525">
            <a:noFill/>
            <a:miter lim="800000"/>
            <a:headEnd/>
            <a:tailEnd/>
          </a:ln>
          <a:effectLst/>
        </p:spPr>
      </p:pic>
      <p:grpSp>
        <p:nvGrpSpPr>
          <p:cNvPr id="161" name="Group 160"/>
          <p:cNvGrpSpPr/>
          <p:nvPr/>
        </p:nvGrpSpPr>
        <p:grpSpPr>
          <a:xfrm>
            <a:off x="152400" y="8077200"/>
            <a:ext cx="6705600" cy="2472903"/>
            <a:chOff x="838200" y="-5867400"/>
            <a:chExt cx="6705600" cy="2472903"/>
          </a:xfrm>
        </p:grpSpPr>
        <p:pic>
          <p:nvPicPr>
            <p:cNvPr id="126" name="Picture 125" descr="FINAL PIC.JPG"/>
            <p:cNvPicPr>
              <a:picLocks noChangeAspect="1"/>
            </p:cNvPicPr>
            <p:nvPr/>
          </p:nvPicPr>
          <p:blipFill>
            <a:blip r:embed="rId7" cstate="print"/>
            <a:srcRect l="31568" t="9771" r="40588" b="71404"/>
            <a:stretch>
              <a:fillRect/>
            </a:stretch>
          </p:blipFill>
          <p:spPr>
            <a:xfrm>
              <a:off x="2362201" y="-5867400"/>
              <a:ext cx="3733799" cy="2472903"/>
            </a:xfrm>
            <a:prstGeom prst="rect">
              <a:avLst/>
            </a:prstGeom>
          </p:spPr>
        </p:pic>
        <p:sp>
          <p:nvSpPr>
            <p:cNvPr id="127" name="TextBox 126"/>
            <p:cNvSpPr txBox="1"/>
            <p:nvPr/>
          </p:nvSpPr>
          <p:spPr>
            <a:xfrm>
              <a:off x="2590800" y="-4343400"/>
              <a:ext cx="2514600" cy="369332"/>
            </a:xfrm>
            <a:prstGeom prst="rect">
              <a:avLst/>
            </a:prstGeom>
            <a:noFill/>
          </p:spPr>
          <p:txBody>
            <a:bodyPr wrap="square" rtlCol="0">
              <a:spAutoFit/>
            </a:bodyPr>
            <a:lstStyle/>
            <a:p>
              <a:r>
                <a:rPr lang="en-US" sz="1800" b="1" dirty="0" smtClean="0">
                  <a:latin typeface="Arial" charset="0"/>
                </a:rPr>
                <a:t>AguaClara plant</a:t>
              </a:r>
              <a:endParaRPr lang="en-US" sz="1800" b="1" dirty="0">
                <a:latin typeface="Arial" charset="0"/>
              </a:endParaRPr>
            </a:p>
          </p:txBody>
        </p:sp>
        <p:sp>
          <p:nvSpPr>
            <p:cNvPr id="128" name="TextBox 127"/>
            <p:cNvSpPr txBox="1"/>
            <p:nvPr/>
          </p:nvSpPr>
          <p:spPr>
            <a:xfrm>
              <a:off x="6096000" y="-5486400"/>
              <a:ext cx="1447800" cy="369332"/>
            </a:xfrm>
            <a:prstGeom prst="rect">
              <a:avLst/>
            </a:prstGeom>
            <a:noFill/>
          </p:spPr>
          <p:txBody>
            <a:bodyPr wrap="square" rtlCol="0">
              <a:spAutoFit/>
            </a:bodyPr>
            <a:lstStyle/>
            <a:p>
              <a:r>
                <a:rPr lang="en-US" sz="1800" b="1" dirty="0" smtClean="0">
                  <a:latin typeface="Arial" charset="0"/>
                </a:rPr>
                <a:t>clean water</a:t>
              </a:r>
              <a:endParaRPr lang="en-US" sz="1800" b="1" dirty="0">
                <a:latin typeface="Arial" charset="0"/>
              </a:endParaRPr>
            </a:p>
          </p:txBody>
        </p:sp>
        <p:sp>
          <p:nvSpPr>
            <p:cNvPr id="129" name="TextBox 128"/>
            <p:cNvSpPr txBox="1"/>
            <p:nvPr/>
          </p:nvSpPr>
          <p:spPr>
            <a:xfrm>
              <a:off x="838200" y="-5410200"/>
              <a:ext cx="1447800" cy="369332"/>
            </a:xfrm>
            <a:prstGeom prst="rect">
              <a:avLst/>
            </a:prstGeom>
            <a:noFill/>
          </p:spPr>
          <p:txBody>
            <a:bodyPr wrap="square" rtlCol="0">
              <a:spAutoFit/>
            </a:bodyPr>
            <a:lstStyle/>
            <a:p>
              <a:r>
                <a:rPr lang="en-US" sz="1800" b="1" dirty="0" smtClean="0">
                  <a:latin typeface="Arial" charset="0"/>
                </a:rPr>
                <a:t>dirty water</a:t>
              </a:r>
              <a:endParaRPr lang="en-US" sz="1800" b="1" dirty="0">
                <a:latin typeface="Arial" charset="0"/>
              </a:endParaRPr>
            </a:p>
          </p:txBody>
        </p:sp>
        <p:sp>
          <p:nvSpPr>
            <p:cNvPr id="133" name="Rectangle 132"/>
            <p:cNvSpPr/>
            <p:nvPr/>
          </p:nvSpPr>
          <p:spPr>
            <a:xfrm>
              <a:off x="2362200" y="-5867400"/>
              <a:ext cx="3733800" cy="2438400"/>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5" name="Picture 4"/>
            <p:cNvPicPr>
              <a:picLocks noChangeAspect="1" noChangeArrowheads="1"/>
            </p:cNvPicPr>
            <p:nvPr/>
          </p:nvPicPr>
          <p:blipFill>
            <a:blip r:embed="rId8" cstate="print"/>
            <a:srcRect/>
            <a:stretch>
              <a:fillRect/>
            </a:stretch>
          </p:blipFill>
          <p:spPr bwMode="auto">
            <a:xfrm>
              <a:off x="6819498" y="-4876800"/>
              <a:ext cx="648102" cy="685800"/>
            </a:xfrm>
            <a:prstGeom prst="rect">
              <a:avLst/>
            </a:prstGeom>
            <a:noFill/>
            <a:ln w="38100">
              <a:solidFill>
                <a:schemeClr val="accent6"/>
              </a:solidFill>
              <a:miter lim="800000"/>
              <a:headEnd/>
              <a:tailEnd/>
            </a:ln>
          </p:spPr>
        </p:pic>
        <p:pic>
          <p:nvPicPr>
            <p:cNvPr id="138" name="Picture 2"/>
            <p:cNvPicPr>
              <a:picLocks noChangeAspect="1" noChangeArrowheads="1"/>
            </p:cNvPicPr>
            <p:nvPr/>
          </p:nvPicPr>
          <p:blipFill>
            <a:blip r:embed="rId9" cstate="print"/>
            <a:srcRect/>
            <a:stretch>
              <a:fillRect/>
            </a:stretch>
          </p:blipFill>
          <p:spPr bwMode="auto">
            <a:xfrm>
              <a:off x="955613" y="-4876800"/>
              <a:ext cx="630806" cy="685800"/>
            </a:xfrm>
            <a:prstGeom prst="rect">
              <a:avLst/>
            </a:prstGeom>
            <a:noFill/>
            <a:ln w="38100">
              <a:solidFill>
                <a:schemeClr val="accent6"/>
              </a:solidFill>
              <a:miter lim="800000"/>
              <a:headEnd/>
              <a:tailEnd/>
            </a:ln>
          </p:spPr>
        </p:pic>
        <p:sp>
          <p:nvSpPr>
            <p:cNvPr id="179" name="Down Arrow 178"/>
            <p:cNvSpPr/>
            <p:nvPr/>
          </p:nvSpPr>
          <p:spPr>
            <a:xfrm rot="16200000">
              <a:off x="6210302" y="-4880397"/>
              <a:ext cx="457200" cy="533402"/>
            </a:xfrm>
            <a:prstGeom prst="downArrow">
              <a:avLst/>
            </a:prstGeom>
            <a:solidFill>
              <a:schemeClr val="accent2">
                <a:lumMod val="7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07" name="Down Arrow 206"/>
            <p:cNvSpPr/>
            <p:nvPr/>
          </p:nvSpPr>
          <p:spPr>
            <a:xfrm rot="16200000">
              <a:off x="1790701" y="-4914901"/>
              <a:ext cx="457200" cy="533402"/>
            </a:xfrm>
            <a:prstGeom prst="downArrow">
              <a:avLst/>
            </a:prstGeom>
            <a:solidFill>
              <a:schemeClr val="accent2">
                <a:lumMod val="7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grpSp>
      <p:pic>
        <p:nvPicPr>
          <p:cNvPr id="183" name="Picture 182" descr="Picture2.png"/>
          <p:cNvPicPr>
            <a:picLocks noChangeAspect="1"/>
          </p:cNvPicPr>
          <p:nvPr/>
        </p:nvPicPr>
        <p:blipFill>
          <a:blip r:embed="rId10" cstate="print"/>
          <a:stretch>
            <a:fillRect/>
          </a:stretch>
        </p:blipFill>
        <p:spPr>
          <a:xfrm>
            <a:off x="13258800" y="12561983"/>
            <a:ext cx="3200400" cy="2982817"/>
          </a:xfrm>
          <a:prstGeom prst="rect">
            <a:avLst/>
          </a:prstGeom>
          <a:solidFill>
            <a:schemeClr val="accent3"/>
          </a:solidFill>
          <a:ln w="38100">
            <a:solidFill>
              <a:schemeClr val="accent6"/>
            </a:solidFill>
          </a:ln>
        </p:spPr>
      </p:pic>
      <p:sp>
        <p:nvSpPr>
          <p:cNvPr id="185" name="TextBox 184"/>
          <p:cNvSpPr txBox="1"/>
          <p:nvPr/>
        </p:nvSpPr>
        <p:spPr>
          <a:xfrm>
            <a:off x="11506200" y="13030200"/>
            <a:ext cx="1600200" cy="838200"/>
          </a:xfrm>
          <a:prstGeom prst="rect">
            <a:avLst/>
          </a:prstGeom>
          <a:solidFill>
            <a:schemeClr val="accent2">
              <a:lumMod val="20000"/>
              <a:lumOff val="80000"/>
            </a:schemeClr>
          </a:solidFill>
          <a:ln w="25400">
            <a:solidFill>
              <a:schemeClr val="tx1"/>
            </a:solidFill>
          </a:ln>
        </p:spPr>
        <p:txBody>
          <a:bodyPr wrap="square" rtlCol="0">
            <a:spAutoFit/>
          </a:bodyPr>
          <a:lstStyle/>
          <a:p>
            <a:pPr algn="ctr"/>
            <a:r>
              <a:rPr lang="en-US" dirty="0" smtClean="0">
                <a:latin typeface="Arial Black" pitchFamily="34" charset="0"/>
              </a:rPr>
              <a:t>Macro/micro mixing plates</a:t>
            </a:r>
            <a:endParaRPr lang="en-US" dirty="0">
              <a:latin typeface="Arial Black" pitchFamily="34" charset="0"/>
            </a:endParaRPr>
          </a:p>
        </p:txBody>
      </p:sp>
      <p:sp>
        <p:nvSpPr>
          <p:cNvPr id="186" name="TextBox 185"/>
          <p:cNvSpPr txBox="1"/>
          <p:nvPr/>
        </p:nvSpPr>
        <p:spPr>
          <a:xfrm>
            <a:off x="16611600" y="13106400"/>
            <a:ext cx="1524000" cy="838200"/>
          </a:xfrm>
          <a:prstGeom prst="rect">
            <a:avLst/>
          </a:prstGeom>
          <a:solidFill>
            <a:schemeClr val="accent2">
              <a:lumMod val="20000"/>
              <a:lumOff val="80000"/>
            </a:schemeClr>
          </a:solidFill>
          <a:ln w="25400">
            <a:solidFill>
              <a:schemeClr val="tx1"/>
            </a:solidFill>
          </a:ln>
        </p:spPr>
        <p:txBody>
          <a:bodyPr wrap="square" rtlCol="0">
            <a:spAutoFit/>
          </a:bodyPr>
          <a:lstStyle/>
          <a:p>
            <a:pPr algn="ctr"/>
            <a:r>
              <a:rPr lang="en-US" dirty="0" smtClean="0">
                <a:latin typeface="Arial Black" pitchFamily="34" charset="0"/>
              </a:rPr>
              <a:t>Model velocity gradients </a:t>
            </a:r>
            <a:endParaRPr lang="en-US" dirty="0">
              <a:latin typeface="Arial Black" pitchFamily="34" charset="0"/>
            </a:endParaRPr>
          </a:p>
        </p:txBody>
      </p:sp>
      <p:pic>
        <p:nvPicPr>
          <p:cNvPr id="165" name="Picture 164" descr="DSC06022.jpg"/>
          <p:cNvPicPr>
            <a:picLocks noChangeAspect="1"/>
          </p:cNvPicPr>
          <p:nvPr/>
        </p:nvPicPr>
        <p:blipFill>
          <a:blip r:embed="rId11" cstate="print"/>
          <a:srcRect b="12779"/>
          <a:stretch>
            <a:fillRect/>
          </a:stretch>
        </p:blipFill>
        <p:spPr>
          <a:xfrm>
            <a:off x="533400" y="3429000"/>
            <a:ext cx="2209800" cy="3048000"/>
          </a:xfrm>
          <a:prstGeom prst="rect">
            <a:avLst/>
          </a:prstGeom>
          <a:ln w="38100">
            <a:solidFill>
              <a:schemeClr val="accent6"/>
            </a:solidFill>
          </a:ln>
        </p:spPr>
      </p:pic>
      <p:sp>
        <p:nvSpPr>
          <p:cNvPr id="177" name="TextBox 176"/>
          <p:cNvSpPr txBox="1"/>
          <p:nvPr/>
        </p:nvSpPr>
        <p:spPr>
          <a:xfrm>
            <a:off x="18516600" y="11201400"/>
            <a:ext cx="4038600" cy="3970318"/>
          </a:xfrm>
          <a:prstGeom prst="rect">
            <a:avLst/>
          </a:prstGeom>
          <a:noFill/>
        </p:spPr>
        <p:txBody>
          <a:bodyPr wrap="square" rtlCol="0">
            <a:spAutoFit/>
          </a:bodyPr>
          <a:lstStyle/>
          <a:p>
            <a:pPr algn="just"/>
            <a:r>
              <a:rPr lang="en-US" sz="1800" b="1" dirty="0" smtClean="0">
                <a:latin typeface="+mn-lt"/>
              </a:rPr>
              <a:t>The AguaClara technology is uniquely capable of producing safe drinking water from turbid surface waters without using electricity.  Proper dosing of coagulant leads to clean drinking water, which in turn improves the quality of life of all the people in the community.  With clean water available in their homes, community members are able to spend more time and money on educational, social, and income-generating activities.  </a:t>
            </a:r>
          </a:p>
          <a:p>
            <a:pPr algn="just"/>
            <a:endParaRPr lang="en-US" sz="1800" b="1" dirty="0">
              <a:latin typeface="+mn-lt"/>
            </a:endParaRPr>
          </a:p>
        </p:txBody>
      </p:sp>
      <p:pic>
        <p:nvPicPr>
          <p:cNvPr id="182" name="Content Placeholder 3" descr="honduras.jpg"/>
          <p:cNvPicPr>
            <a:picLocks noGrp="1" noChangeAspect="1"/>
          </p:cNvPicPr>
          <p:nvPr>
            <p:ph idx="1"/>
          </p:nvPr>
        </p:nvPicPr>
        <p:blipFill>
          <a:blip r:embed="rId12"/>
          <a:srcRect l="5581" t="31978" r="36771" b="16925"/>
          <a:stretch>
            <a:fillRect/>
          </a:stretch>
        </p:blipFill>
        <p:spPr>
          <a:xfrm>
            <a:off x="152400" y="10972800"/>
            <a:ext cx="4114800" cy="2971800"/>
          </a:xfrm>
          <a:ln w="38100">
            <a:solidFill>
              <a:schemeClr val="accent6"/>
            </a:solidFill>
          </a:ln>
        </p:spPr>
      </p:pic>
      <p:sp>
        <p:nvSpPr>
          <p:cNvPr id="184" name="Flowchart: Merge 183"/>
          <p:cNvSpPr/>
          <p:nvPr/>
        </p:nvSpPr>
        <p:spPr bwMode="auto">
          <a:xfrm>
            <a:off x="2207396" y="12192000"/>
            <a:ext cx="304800" cy="304800"/>
          </a:xfrm>
          <a:prstGeom prst="flowChartMerge">
            <a:avLst/>
          </a:prstGeom>
          <a:solidFill>
            <a:srgbClr val="C00000"/>
          </a:solidFill>
          <a:ln w="444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7" name="Flowchart: Merge 186"/>
          <p:cNvSpPr/>
          <p:nvPr/>
        </p:nvSpPr>
        <p:spPr bwMode="auto">
          <a:xfrm>
            <a:off x="1902596" y="12268200"/>
            <a:ext cx="304800" cy="304800"/>
          </a:xfrm>
          <a:prstGeom prst="flowChartMerge">
            <a:avLst/>
          </a:prstGeom>
          <a:solidFill>
            <a:srgbClr val="C00000"/>
          </a:solidFill>
          <a:ln w="444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8" name="Flowchart: Merge 187"/>
          <p:cNvSpPr/>
          <p:nvPr/>
        </p:nvSpPr>
        <p:spPr bwMode="auto">
          <a:xfrm>
            <a:off x="1521596" y="12496800"/>
            <a:ext cx="304800" cy="304800"/>
          </a:xfrm>
          <a:prstGeom prst="flowChartMerge">
            <a:avLst/>
          </a:prstGeom>
          <a:solidFill>
            <a:srgbClr val="C00000"/>
          </a:solidFill>
          <a:ln w="444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9" name="Flowchart: Merge 188"/>
          <p:cNvSpPr/>
          <p:nvPr/>
        </p:nvSpPr>
        <p:spPr bwMode="auto">
          <a:xfrm>
            <a:off x="2131196" y="12420600"/>
            <a:ext cx="304800" cy="304800"/>
          </a:xfrm>
          <a:prstGeom prst="flowChartMerge">
            <a:avLst/>
          </a:prstGeom>
          <a:solidFill>
            <a:srgbClr val="C00000"/>
          </a:solidFill>
          <a:ln w="444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0" name="Flowchart: Merge 189"/>
          <p:cNvSpPr/>
          <p:nvPr/>
        </p:nvSpPr>
        <p:spPr bwMode="auto">
          <a:xfrm>
            <a:off x="2054996" y="12649200"/>
            <a:ext cx="304800" cy="304800"/>
          </a:xfrm>
          <a:prstGeom prst="flowChartMerge">
            <a:avLst/>
          </a:prstGeom>
          <a:solidFill>
            <a:srgbClr val="C00000"/>
          </a:solidFill>
          <a:ln w="444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1" name="TextBox 190"/>
          <p:cNvSpPr txBox="1"/>
          <p:nvPr/>
        </p:nvSpPr>
        <p:spPr>
          <a:xfrm>
            <a:off x="1752600" y="11582400"/>
            <a:ext cx="1371600" cy="369332"/>
          </a:xfrm>
          <a:prstGeom prst="rect">
            <a:avLst/>
          </a:prstGeom>
          <a:noFill/>
        </p:spPr>
        <p:txBody>
          <a:bodyPr wrap="square" rtlCol="0">
            <a:spAutoFit/>
          </a:bodyPr>
          <a:lstStyle/>
          <a:p>
            <a:r>
              <a:rPr lang="en-US" sz="1800" b="1" dirty="0" smtClean="0">
                <a:latin typeface="+mn-lt"/>
              </a:rPr>
              <a:t>Honduras</a:t>
            </a:r>
            <a:endParaRPr lang="en-US" sz="1800" b="1" dirty="0">
              <a:latin typeface="+mn-lt"/>
            </a:endParaRPr>
          </a:p>
        </p:txBody>
      </p:sp>
      <p:sp>
        <p:nvSpPr>
          <p:cNvPr id="192" name="TextBox 191"/>
          <p:cNvSpPr txBox="1"/>
          <p:nvPr/>
        </p:nvSpPr>
        <p:spPr>
          <a:xfrm>
            <a:off x="30099000" y="9067800"/>
            <a:ext cx="3657600" cy="646331"/>
          </a:xfrm>
          <a:prstGeom prst="rect">
            <a:avLst/>
          </a:prstGeom>
          <a:noFill/>
        </p:spPr>
        <p:txBody>
          <a:bodyPr wrap="square" rtlCol="0">
            <a:spAutoFit/>
          </a:bodyPr>
          <a:lstStyle/>
          <a:p>
            <a:r>
              <a:rPr lang="en-US" sz="1800" b="1" dirty="0" smtClean="0">
                <a:latin typeface="+mn-lt"/>
              </a:rPr>
              <a:t>Chemical doser &amp; entrance tank at Agalteca, Honduras </a:t>
            </a:r>
          </a:p>
        </p:txBody>
      </p:sp>
      <p:graphicFrame>
        <p:nvGraphicFramePr>
          <p:cNvPr id="61" name="Chart 60"/>
          <p:cNvGraphicFramePr/>
          <p:nvPr/>
        </p:nvGraphicFramePr>
        <p:xfrm>
          <a:off x="22860000" y="10439400"/>
          <a:ext cx="6248400" cy="3581400"/>
        </p:xfrm>
        <a:graphic>
          <a:graphicData uri="http://schemas.openxmlformats.org/drawingml/2006/chart">
            <c:chart xmlns:c="http://schemas.openxmlformats.org/drawingml/2006/chart" xmlns:r="http://schemas.openxmlformats.org/officeDocument/2006/relationships" r:id="rId13"/>
          </a:graphicData>
        </a:graphic>
      </p:graphicFrame>
      <p:pic>
        <p:nvPicPr>
          <p:cNvPr id="62" name="Picture 61" descr="DSCN2478.JPG"/>
          <p:cNvPicPr>
            <a:picLocks noChangeAspect="1"/>
          </p:cNvPicPr>
          <p:nvPr/>
        </p:nvPicPr>
        <p:blipFill>
          <a:blip r:embed="rId14" cstate="print"/>
          <a:srcRect l="10697" r="2201" b="12388"/>
          <a:stretch>
            <a:fillRect/>
          </a:stretch>
        </p:blipFill>
        <p:spPr>
          <a:xfrm>
            <a:off x="30022800" y="6367379"/>
            <a:ext cx="3276600" cy="2471821"/>
          </a:xfrm>
          <a:prstGeom prst="rect">
            <a:avLst/>
          </a:prstGeom>
          <a:ln w="38100">
            <a:solidFill>
              <a:schemeClr val="accent6"/>
            </a:solidFill>
          </a:ln>
        </p:spPr>
      </p:pic>
      <p:pic>
        <p:nvPicPr>
          <p:cNvPr id="63" name="Picture 62" descr="Picture12.png"/>
          <p:cNvPicPr>
            <a:picLocks noChangeAspect="1"/>
          </p:cNvPicPr>
          <p:nvPr/>
        </p:nvPicPr>
        <p:blipFill>
          <a:blip r:embed="rId15"/>
          <a:stretch>
            <a:fillRect/>
          </a:stretch>
        </p:blipFill>
        <p:spPr>
          <a:xfrm>
            <a:off x="18821400" y="4724400"/>
            <a:ext cx="6839147" cy="5034880"/>
          </a:xfrm>
          <a:prstGeom prst="rect">
            <a:avLst/>
          </a:prstGeom>
          <a:solidFill>
            <a:schemeClr val="bg1"/>
          </a:solidFill>
          <a:ln w="38100">
            <a:solidFill>
              <a:schemeClr val="accent6"/>
            </a:solid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4553</TotalTime>
  <Words>676</Words>
  <Application>Microsoft Office PowerPoint</Application>
  <PresentationFormat>Custom</PresentationFormat>
  <Paragraphs>52</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Blank Presentation</vt:lpstr>
      <vt:lpstr>Slide 1</vt:lpstr>
    </vt:vector>
  </TitlesOfParts>
  <Company>Alan Manning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Akta</dc:creator>
  <cp:lastModifiedBy> Karen Swetland</cp:lastModifiedBy>
  <cp:revision>151</cp:revision>
  <dcterms:created xsi:type="dcterms:W3CDTF">2009-12-14T16:26:20Z</dcterms:created>
  <dcterms:modified xsi:type="dcterms:W3CDTF">2010-04-22T14:28:24Z</dcterms:modified>
</cp:coreProperties>
</file>