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7" r:id="rId2"/>
    <p:sldId id="304" r:id="rId3"/>
    <p:sldId id="305" r:id="rId4"/>
    <p:sldId id="307" r:id="rId5"/>
    <p:sldId id="265" r:id="rId6"/>
    <p:sldId id="268" r:id="rId7"/>
    <p:sldId id="288" r:id="rId8"/>
    <p:sldId id="287" r:id="rId9"/>
    <p:sldId id="294" r:id="rId10"/>
    <p:sldId id="280" r:id="rId11"/>
    <p:sldId id="270" r:id="rId12"/>
    <p:sldId id="296" r:id="rId13"/>
    <p:sldId id="275" r:id="rId14"/>
    <p:sldId id="276" r:id="rId15"/>
    <p:sldId id="278" r:id="rId16"/>
    <p:sldId id="306" r:id="rId17"/>
    <p:sldId id="308" r:id="rId18"/>
    <p:sldId id="293" r:id="rId19"/>
    <p:sldId id="269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222" autoAdjust="0"/>
    <p:restoredTop sz="94660"/>
  </p:normalViewPr>
  <p:slideViewPr>
    <p:cSldViewPr>
      <p:cViewPr varScale="1">
        <p:scale>
          <a:sx n="88" d="100"/>
          <a:sy n="88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D65A96-4BC7-48F2-B560-2EBEB0521D3C}" type="doc">
      <dgm:prSet loTypeId="urn:microsoft.com/office/officeart/2005/8/layout/funnel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602619-679F-4C2C-ABD4-368ED4E5DF5A}">
      <dgm:prSet custT="1"/>
      <dgm:spPr/>
      <dgm:t>
        <a:bodyPr/>
        <a:lstStyle/>
        <a:p>
          <a:pPr rtl="0"/>
          <a:r>
            <a:rPr lang="en-US" sz="4400" dirty="0" smtClean="0"/>
            <a:t>Chemical Dose Controller </a:t>
          </a:r>
          <a:br>
            <a:rPr lang="en-US" sz="4400" dirty="0" smtClean="0"/>
          </a:br>
          <a:r>
            <a:rPr lang="en-US" sz="4400" dirty="0" smtClean="0"/>
            <a:t>Research Team!</a:t>
          </a:r>
          <a:endParaRPr lang="en-US" sz="4400" dirty="0"/>
        </a:p>
      </dgm:t>
    </dgm:pt>
    <dgm:pt modelId="{0B095C11-0CBC-4C5F-821F-0A4D15054AF4}" type="parTrans" cxnId="{3FC73987-4634-4206-BFB7-A4A7A8509026}">
      <dgm:prSet/>
      <dgm:spPr/>
      <dgm:t>
        <a:bodyPr/>
        <a:lstStyle/>
        <a:p>
          <a:endParaRPr lang="en-US"/>
        </a:p>
      </dgm:t>
    </dgm:pt>
    <dgm:pt modelId="{3A6B4D11-428F-4392-8148-60465DCE6AD2}" type="sibTrans" cxnId="{3FC73987-4634-4206-BFB7-A4A7A8509026}">
      <dgm:prSet/>
      <dgm:spPr/>
      <dgm:t>
        <a:bodyPr/>
        <a:lstStyle/>
        <a:p>
          <a:endParaRPr lang="en-US"/>
        </a:p>
      </dgm:t>
    </dgm:pt>
    <dgm:pt modelId="{4C8BEF5C-2BF3-437B-9054-ACAD29FBDDD7}">
      <dgm:prSet/>
      <dgm:spPr/>
      <dgm:t>
        <a:bodyPr/>
        <a:lstStyle/>
        <a:p>
          <a:pPr rtl="0"/>
          <a:r>
            <a:rPr lang="en-US" dirty="0" smtClean="0"/>
            <a:t>Experiments</a:t>
          </a:r>
          <a:endParaRPr lang="en-US" dirty="0"/>
        </a:p>
      </dgm:t>
    </dgm:pt>
    <dgm:pt modelId="{0E2274BD-F42F-4FE4-97E4-F2F416A69D22}" type="parTrans" cxnId="{CEA2463B-AFB6-4A9E-83C8-4E7662047E16}">
      <dgm:prSet/>
      <dgm:spPr/>
      <dgm:t>
        <a:bodyPr/>
        <a:lstStyle/>
        <a:p>
          <a:endParaRPr lang="en-US"/>
        </a:p>
      </dgm:t>
    </dgm:pt>
    <dgm:pt modelId="{6AE44EAC-DAA0-4B4F-8FA1-11C931EBA5C6}" type="sibTrans" cxnId="{CEA2463B-AFB6-4A9E-83C8-4E7662047E16}">
      <dgm:prSet/>
      <dgm:spPr/>
      <dgm:t>
        <a:bodyPr/>
        <a:lstStyle/>
        <a:p>
          <a:endParaRPr lang="en-US"/>
        </a:p>
      </dgm:t>
    </dgm:pt>
    <dgm:pt modelId="{90106511-DCDF-46CA-85C7-BF0E879D51FD}">
      <dgm:prSet/>
      <dgm:spPr/>
      <dgm:t>
        <a:bodyPr/>
        <a:lstStyle/>
        <a:p>
          <a:pPr rtl="0"/>
          <a:r>
            <a:rPr lang="en-US" dirty="0" smtClean="0"/>
            <a:t>Presentations</a:t>
          </a:r>
          <a:endParaRPr lang="en-US" dirty="0"/>
        </a:p>
      </dgm:t>
    </dgm:pt>
    <dgm:pt modelId="{16FE0B59-038B-43AD-9745-435297FC9607}" type="parTrans" cxnId="{28FCCB8E-044B-43D0-B1CF-3C183B209E7E}">
      <dgm:prSet/>
      <dgm:spPr/>
      <dgm:t>
        <a:bodyPr/>
        <a:lstStyle/>
        <a:p>
          <a:endParaRPr lang="en-US"/>
        </a:p>
      </dgm:t>
    </dgm:pt>
    <dgm:pt modelId="{D4FBBD70-F622-41FF-967A-1B85D41AC857}" type="sibTrans" cxnId="{28FCCB8E-044B-43D0-B1CF-3C183B209E7E}">
      <dgm:prSet/>
      <dgm:spPr/>
      <dgm:t>
        <a:bodyPr/>
        <a:lstStyle/>
        <a:p>
          <a:endParaRPr lang="en-US"/>
        </a:p>
      </dgm:t>
    </dgm:pt>
    <dgm:pt modelId="{E2920D1C-4FCC-464B-9792-07276D42ED78}">
      <dgm:prSet/>
      <dgm:spPr/>
      <dgm:t>
        <a:bodyPr/>
        <a:lstStyle/>
        <a:p>
          <a:pPr rtl="0"/>
          <a:r>
            <a:rPr lang="en-US" dirty="0" smtClean="0"/>
            <a:t>Competitions</a:t>
          </a:r>
          <a:endParaRPr lang="en-US" dirty="0"/>
        </a:p>
      </dgm:t>
    </dgm:pt>
    <dgm:pt modelId="{683D8D82-4E31-416E-AA1B-614B87B5392B}" type="parTrans" cxnId="{31934B53-C21E-4098-92E0-89B53FD39DBD}">
      <dgm:prSet/>
      <dgm:spPr/>
      <dgm:t>
        <a:bodyPr/>
        <a:lstStyle/>
        <a:p>
          <a:endParaRPr lang="en-US"/>
        </a:p>
      </dgm:t>
    </dgm:pt>
    <dgm:pt modelId="{108F20E6-A8E7-421B-AF39-08A04383261A}" type="sibTrans" cxnId="{31934B53-C21E-4098-92E0-89B53FD39DBD}">
      <dgm:prSet/>
      <dgm:spPr/>
      <dgm:t>
        <a:bodyPr/>
        <a:lstStyle/>
        <a:p>
          <a:endParaRPr lang="en-US"/>
        </a:p>
      </dgm:t>
    </dgm:pt>
    <dgm:pt modelId="{F2CD8B3A-E55C-47A6-BE10-4AF40AC4B844}" type="pres">
      <dgm:prSet presAssocID="{21D65A96-4BC7-48F2-B560-2EBEB0521D3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A6EE77-7966-4FEC-BCD7-9AE1E8974D93}" type="pres">
      <dgm:prSet presAssocID="{21D65A96-4BC7-48F2-B560-2EBEB0521D3C}" presName="ellipse" presStyleLbl="trBgShp" presStyleIdx="0" presStyleCnt="1"/>
      <dgm:spPr/>
    </dgm:pt>
    <dgm:pt modelId="{02337688-5826-403B-B222-97955862A18E}" type="pres">
      <dgm:prSet presAssocID="{21D65A96-4BC7-48F2-B560-2EBEB0521D3C}" presName="arrow1" presStyleLbl="fgShp" presStyleIdx="0" presStyleCnt="1"/>
      <dgm:spPr/>
    </dgm:pt>
    <dgm:pt modelId="{7435C736-E3C5-4E83-9C5E-4905A1A60CB6}" type="pres">
      <dgm:prSet presAssocID="{21D65A96-4BC7-48F2-B560-2EBEB0521D3C}" presName="rectangle" presStyleLbl="revTx" presStyleIdx="0" presStyleCnt="1" custScaleX="149832" custScaleY="166297" custLinFactNeighborY="9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F0B0D-20BA-44B6-9E7B-C664D2835EC4}" type="pres">
      <dgm:prSet presAssocID="{90106511-DCDF-46CA-85C7-BF0E879D51FD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BB8C1C-D825-4B33-8235-21776B6C6820}" type="pres">
      <dgm:prSet presAssocID="{E2920D1C-4FCC-464B-9792-07276D42ED7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A0FD18-C4F0-489A-A07C-D16BD49D10E0}" type="pres">
      <dgm:prSet presAssocID="{D4602619-679F-4C2C-ABD4-368ED4E5DF5A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D07F5F-2EEA-42F8-BF77-A0BEBA12BFC0}" type="pres">
      <dgm:prSet presAssocID="{21D65A96-4BC7-48F2-B560-2EBEB0521D3C}" presName="funnel" presStyleLbl="trAlignAcc1" presStyleIdx="0" presStyleCnt="1"/>
      <dgm:spPr/>
    </dgm:pt>
  </dgm:ptLst>
  <dgm:cxnLst>
    <dgm:cxn modelId="{F1B2336E-4230-4424-84B7-5AA9FF8967F5}" type="presOf" srcId="{21D65A96-4BC7-48F2-B560-2EBEB0521D3C}" destId="{F2CD8B3A-E55C-47A6-BE10-4AF40AC4B844}" srcOrd="0" destOrd="0" presId="urn:microsoft.com/office/officeart/2005/8/layout/funnel1"/>
    <dgm:cxn modelId="{740AC20E-F0F6-4838-9E5D-01DA2361C3FF}" type="presOf" srcId="{90106511-DCDF-46CA-85C7-BF0E879D51FD}" destId="{A7BB8C1C-D825-4B33-8235-21776B6C6820}" srcOrd="0" destOrd="0" presId="urn:microsoft.com/office/officeart/2005/8/layout/funnel1"/>
    <dgm:cxn modelId="{7C592A06-06E6-4A28-A1AB-B86AAC331FAB}" type="presOf" srcId="{E2920D1C-4FCC-464B-9792-07276D42ED78}" destId="{C1AF0B0D-20BA-44B6-9E7B-C664D2835EC4}" srcOrd="0" destOrd="0" presId="urn:microsoft.com/office/officeart/2005/8/layout/funnel1"/>
    <dgm:cxn modelId="{3FC73987-4634-4206-BFB7-A4A7A8509026}" srcId="{21D65A96-4BC7-48F2-B560-2EBEB0521D3C}" destId="{D4602619-679F-4C2C-ABD4-368ED4E5DF5A}" srcOrd="3" destOrd="0" parTransId="{0B095C11-0CBC-4C5F-821F-0A4D15054AF4}" sibTransId="{3A6B4D11-428F-4392-8148-60465DCE6AD2}"/>
    <dgm:cxn modelId="{28FCCB8E-044B-43D0-B1CF-3C183B209E7E}" srcId="{21D65A96-4BC7-48F2-B560-2EBEB0521D3C}" destId="{90106511-DCDF-46CA-85C7-BF0E879D51FD}" srcOrd="1" destOrd="0" parTransId="{16FE0B59-038B-43AD-9745-435297FC9607}" sibTransId="{D4FBBD70-F622-41FF-967A-1B85D41AC857}"/>
    <dgm:cxn modelId="{31934B53-C21E-4098-92E0-89B53FD39DBD}" srcId="{21D65A96-4BC7-48F2-B560-2EBEB0521D3C}" destId="{E2920D1C-4FCC-464B-9792-07276D42ED78}" srcOrd="2" destOrd="0" parTransId="{683D8D82-4E31-416E-AA1B-614B87B5392B}" sibTransId="{108F20E6-A8E7-421B-AF39-08A04383261A}"/>
    <dgm:cxn modelId="{E1C9DE11-17AD-4E39-9C38-57B8C068F7C2}" type="presOf" srcId="{4C8BEF5C-2BF3-437B-9054-ACAD29FBDDD7}" destId="{92A0FD18-C4F0-489A-A07C-D16BD49D10E0}" srcOrd="0" destOrd="0" presId="urn:microsoft.com/office/officeart/2005/8/layout/funnel1"/>
    <dgm:cxn modelId="{D5DDDBC4-E097-4FEA-B67E-4C88A4E165AB}" type="presOf" srcId="{D4602619-679F-4C2C-ABD4-368ED4E5DF5A}" destId="{7435C736-E3C5-4E83-9C5E-4905A1A60CB6}" srcOrd="0" destOrd="0" presId="urn:microsoft.com/office/officeart/2005/8/layout/funnel1"/>
    <dgm:cxn modelId="{CEA2463B-AFB6-4A9E-83C8-4E7662047E16}" srcId="{21D65A96-4BC7-48F2-B560-2EBEB0521D3C}" destId="{4C8BEF5C-2BF3-437B-9054-ACAD29FBDDD7}" srcOrd="0" destOrd="0" parTransId="{0E2274BD-F42F-4FE4-97E4-F2F416A69D22}" sibTransId="{6AE44EAC-DAA0-4B4F-8FA1-11C931EBA5C6}"/>
    <dgm:cxn modelId="{F0881F67-CEE8-4D3E-BD15-510DF56F9438}" type="presParOf" srcId="{F2CD8B3A-E55C-47A6-BE10-4AF40AC4B844}" destId="{A3A6EE77-7966-4FEC-BCD7-9AE1E8974D93}" srcOrd="0" destOrd="0" presId="urn:microsoft.com/office/officeart/2005/8/layout/funnel1"/>
    <dgm:cxn modelId="{B2CEDC71-848C-44A1-BC6A-474B1E582547}" type="presParOf" srcId="{F2CD8B3A-E55C-47A6-BE10-4AF40AC4B844}" destId="{02337688-5826-403B-B222-97955862A18E}" srcOrd="1" destOrd="0" presId="urn:microsoft.com/office/officeart/2005/8/layout/funnel1"/>
    <dgm:cxn modelId="{839B61B6-251D-41F0-96EC-AB243E823408}" type="presParOf" srcId="{F2CD8B3A-E55C-47A6-BE10-4AF40AC4B844}" destId="{7435C736-E3C5-4E83-9C5E-4905A1A60CB6}" srcOrd="2" destOrd="0" presId="urn:microsoft.com/office/officeart/2005/8/layout/funnel1"/>
    <dgm:cxn modelId="{E4F12F2D-722C-40F5-B550-19F4C74E3ACB}" type="presParOf" srcId="{F2CD8B3A-E55C-47A6-BE10-4AF40AC4B844}" destId="{C1AF0B0D-20BA-44B6-9E7B-C664D2835EC4}" srcOrd="3" destOrd="0" presId="urn:microsoft.com/office/officeart/2005/8/layout/funnel1"/>
    <dgm:cxn modelId="{AAC8C6C6-C71F-478F-944C-DC7B017E61ED}" type="presParOf" srcId="{F2CD8B3A-E55C-47A6-BE10-4AF40AC4B844}" destId="{A7BB8C1C-D825-4B33-8235-21776B6C6820}" srcOrd="4" destOrd="0" presId="urn:microsoft.com/office/officeart/2005/8/layout/funnel1"/>
    <dgm:cxn modelId="{DDDF1ECB-2647-4397-9712-0B370861931B}" type="presParOf" srcId="{F2CD8B3A-E55C-47A6-BE10-4AF40AC4B844}" destId="{92A0FD18-C4F0-489A-A07C-D16BD49D10E0}" srcOrd="5" destOrd="0" presId="urn:microsoft.com/office/officeart/2005/8/layout/funnel1"/>
    <dgm:cxn modelId="{3A3FCF4D-B254-4117-AA28-8E0F2C239C50}" type="presParOf" srcId="{F2CD8B3A-E55C-47A6-BE10-4AF40AC4B844}" destId="{C7D07F5F-2EEA-42F8-BF77-A0BEBA12BFC0}" srcOrd="6" destOrd="0" presId="urn:microsoft.com/office/officeart/2005/8/layout/funnel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A6EE77-7966-4FEC-BCD7-9AE1E8974D93}">
      <dsp:nvSpPr>
        <dsp:cNvPr id="0" name=""/>
        <dsp:cNvSpPr/>
      </dsp:nvSpPr>
      <dsp:spPr>
        <a:xfrm>
          <a:off x="1331480" y="316704"/>
          <a:ext cx="4865751" cy="168981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337688-5826-403B-B222-97955862A18E}">
      <dsp:nvSpPr>
        <dsp:cNvPr id="0" name=""/>
        <dsp:cNvSpPr/>
      </dsp:nvSpPr>
      <dsp:spPr>
        <a:xfrm>
          <a:off x="3300412" y="4454478"/>
          <a:ext cx="942975" cy="60350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35C736-E3C5-4E83-9C5E-4905A1A60CB6}">
      <dsp:nvSpPr>
        <dsp:cNvPr id="0" name=""/>
        <dsp:cNvSpPr/>
      </dsp:nvSpPr>
      <dsp:spPr>
        <a:xfrm>
          <a:off x="380992" y="4671433"/>
          <a:ext cx="6781815" cy="1881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Chemical Dose Controller </a:t>
          </a:r>
          <a:br>
            <a:rPr lang="en-US" sz="4400" kern="1200" dirty="0" smtClean="0"/>
          </a:br>
          <a:r>
            <a:rPr lang="en-US" sz="4400" kern="1200" dirty="0" smtClean="0"/>
            <a:t>Research Team!</a:t>
          </a:r>
          <a:endParaRPr lang="en-US" sz="4400" kern="1200" dirty="0"/>
        </a:p>
      </dsp:txBody>
      <dsp:txXfrm>
        <a:off x="380992" y="4671433"/>
        <a:ext cx="6781815" cy="1881766"/>
      </dsp:txXfrm>
    </dsp:sp>
    <dsp:sp modelId="{C1AF0B0D-20BA-44B6-9E7B-C664D2835EC4}">
      <dsp:nvSpPr>
        <dsp:cNvPr id="0" name=""/>
        <dsp:cNvSpPr/>
      </dsp:nvSpPr>
      <dsp:spPr>
        <a:xfrm>
          <a:off x="3100501" y="2137023"/>
          <a:ext cx="1697355" cy="16973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Competitions</a:t>
          </a:r>
          <a:endParaRPr lang="en-US" sz="1600" kern="1200" dirty="0"/>
        </a:p>
      </dsp:txBody>
      <dsp:txXfrm>
        <a:off x="3100501" y="2137023"/>
        <a:ext cx="1697355" cy="1697355"/>
      </dsp:txXfrm>
    </dsp:sp>
    <dsp:sp modelId="{A7BB8C1C-D825-4B33-8235-21776B6C6820}">
      <dsp:nvSpPr>
        <dsp:cNvPr id="0" name=""/>
        <dsp:cNvSpPr/>
      </dsp:nvSpPr>
      <dsp:spPr>
        <a:xfrm>
          <a:off x="1885949" y="863629"/>
          <a:ext cx="1697355" cy="16973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Presentations</a:t>
          </a:r>
          <a:endParaRPr lang="en-US" sz="1600" kern="1200" dirty="0"/>
        </a:p>
      </dsp:txBody>
      <dsp:txXfrm>
        <a:off x="1885949" y="863629"/>
        <a:ext cx="1697355" cy="1697355"/>
      </dsp:txXfrm>
    </dsp:sp>
    <dsp:sp modelId="{92A0FD18-C4F0-489A-A07C-D16BD49D10E0}">
      <dsp:nvSpPr>
        <dsp:cNvPr id="0" name=""/>
        <dsp:cNvSpPr/>
      </dsp:nvSpPr>
      <dsp:spPr>
        <a:xfrm>
          <a:off x="3621024" y="453247"/>
          <a:ext cx="1697355" cy="16973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Experiments</a:t>
          </a:r>
          <a:endParaRPr lang="en-US" sz="1600" kern="1200" dirty="0"/>
        </a:p>
      </dsp:txBody>
      <dsp:txXfrm>
        <a:off x="3621024" y="453247"/>
        <a:ext cx="1697355" cy="1697355"/>
      </dsp:txXfrm>
    </dsp:sp>
    <dsp:sp modelId="{C7D07F5F-2EEA-42F8-BF77-A0BEBA12BFC0}">
      <dsp:nvSpPr>
        <dsp:cNvPr id="0" name=""/>
        <dsp:cNvSpPr/>
      </dsp:nvSpPr>
      <dsp:spPr>
        <a:xfrm>
          <a:off x="1131569" y="109249"/>
          <a:ext cx="5280660" cy="422452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B88D8-DFAC-4E43-8F68-10127EE6DCAE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A9606-42DC-4F38-A351-B3D7A240EB3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B6502-D2C0-4C9B-8435-61DBD1FEBD0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810C-7C5B-4FD3-A252-4A4134735C5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810C-7C5B-4FD3-A252-4A4134735C5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810C-7C5B-4FD3-A252-4A4134735C5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A9A5D-66F9-49D8-9545-D02ED45A81A1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Daleford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6902C6-A960-4A12-9A0A-03E9C3555718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Dale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 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new max delta H of 33.5 cm, with a 80 cm equal length lever we get a max angle of 57 degrees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C744F-EC89-44C3-973A-74D2C1CE4EF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79ADF-F660-46B8-B526-1C56446B6FBB}" type="datetimeFigureOut">
              <a:rPr lang="en-US" smtClean="0"/>
              <a:pPr/>
              <a:t>3/2/2010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762000" y="304800"/>
          <a:ext cx="75438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76200"/>
            <a:ext cx="28194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Karen Swetland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-152400" y="2438400"/>
            <a:ext cx="2819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Dale Johnson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629400" y="1828800"/>
            <a:ext cx="2819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Kayti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Curtis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638800" y="4114800"/>
            <a:ext cx="2819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Harrison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33400" y="4419600"/>
            <a:ext cx="2819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Akta Patel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Prototype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Brake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Stock Tank Platform</a:t>
            </a:r>
            <a:endParaRPr lang="en-US" dirty="0"/>
          </a:p>
        </p:txBody>
      </p:sp>
      <p:pic>
        <p:nvPicPr>
          <p:cNvPr id="79874" name="Picture 2" descr="https://confluence.cornell.edu/download/attachments/114803838/slidenbr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209800"/>
            <a:ext cx="4463972" cy="4648200"/>
          </a:xfrm>
          <a:prstGeom prst="rect">
            <a:avLst/>
          </a:prstGeom>
          <a:noFill/>
        </p:spPr>
      </p:pic>
      <p:pic>
        <p:nvPicPr>
          <p:cNvPr id="9" name="Picture 4" descr="https://confluence.cornell.edu/download/attachments/114803838/prototype2.JPG"/>
          <p:cNvPicPr>
            <a:picLocks noChangeAspect="1" noChangeArrowheads="1"/>
          </p:cNvPicPr>
          <p:nvPr/>
        </p:nvPicPr>
        <p:blipFill>
          <a:blip r:embed="rId4" cstate="print"/>
          <a:srcRect r="30645" b="52572"/>
          <a:stretch>
            <a:fillRect/>
          </a:stretch>
        </p:blipFill>
        <p:spPr bwMode="auto">
          <a:xfrm>
            <a:off x="4724400" y="2209800"/>
            <a:ext cx="4333568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Conceptual &amp; Actual Designs</a:t>
            </a:r>
            <a:endParaRPr lang="en-US" sz="6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r>
              <a:rPr lang="en-US" dirty="0" smtClean="0"/>
              <a:t>AutoCAD Model	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/>
          <a:lstStyle/>
          <a:p>
            <a:r>
              <a:rPr lang="en-US" dirty="0" smtClean="0"/>
              <a:t>Full-Scale Prototype</a:t>
            </a:r>
            <a:endParaRPr lang="en-US" dirty="0"/>
          </a:p>
        </p:txBody>
      </p:sp>
      <p:pic>
        <p:nvPicPr>
          <p:cNvPr id="8" name="Picture 2" descr="https://confluence.cornell.edu/download/attachments/114803838/version_d_iso.JPG"/>
          <p:cNvPicPr>
            <a:picLocks noChangeAspect="1" noChangeArrowheads="1"/>
          </p:cNvPicPr>
          <p:nvPr/>
        </p:nvPicPr>
        <p:blipFill>
          <a:blip r:embed="rId3" cstate="print"/>
          <a:srcRect l="8651" r="4152" b="5047"/>
          <a:stretch>
            <a:fillRect/>
          </a:stretch>
        </p:blipFill>
        <p:spPr bwMode="auto">
          <a:xfrm>
            <a:off x="4343400" y="2557355"/>
            <a:ext cx="4800600" cy="4300645"/>
          </a:xfrm>
          <a:prstGeom prst="rect">
            <a:avLst/>
          </a:prstGeom>
          <a:noFill/>
        </p:spPr>
      </p:pic>
      <p:pic>
        <p:nvPicPr>
          <p:cNvPr id="93186" name="Picture 2" descr="https://confluence.cornell.edu/download/attachments/114803814/doser.JPG"/>
          <p:cNvPicPr>
            <a:picLocks noChangeAspect="1" noChangeArrowheads="1"/>
          </p:cNvPicPr>
          <p:nvPr/>
        </p:nvPicPr>
        <p:blipFill>
          <a:blip r:embed="rId4" cstate="print"/>
          <a:srcRect r="17483"/>
          <a:stretch>
            <a:fillRect/>
          </a:stretch>
        </p:blipFill>
        <p:spPr bwMode="auto">
          <a:xfrm>
            <a:off x="76200" y="2114549"/>
            <a:ext cx="4419600" cy="2457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2600" y="4876800"/>
            <a:ext cx="5526088" cy="12954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chemeClr val="tx2"/>
                </a:solidFill>
                <a:latin typeface="+mj-lt"/>
              </a:rPr>
              <a:t>Assembled </a:t>
            </a:r>
            <a:r>
              <a:rPr lang="en-US" sz="3200" dirty="0" err="1" smtClean="0">
                <a:solidFill>
                  <a:schemeClr val="tx2"/>
                </a:solidFill>
                <a:latin typeface="+mj-lt"/>
              </a:rPr>
              <a:t>Doser</a:t>
            </a:r>
            <a:r>
              <a:rPr lang="en-US" sz="3200" dirty="0" smtClean="0">
                <a:solidFill>
                  <a:schemeClr val="tx2"/>
                </a:solidFill>
                <a:latin typeface="+mj-lt"/>
              </a:rPr>
              <a:t> with Hydraulic Components Attached</a:t>
            </a:r>
            <a:endParaRPr lang="en-US" sz="3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" name="Picture Placeholder 4" descr="doser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2819400" y="150283"/>
            <a:ext cx="3316288" cy="4421717"/>
          </a:xfrm>
          <a:prstGeom prst="round2SameRect">
            <a:avLst>
              <a:gd name="adj1" fmla="val 7101"/>
              <a:gd name="adj2" fmla="val 7317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onfluence.cornell.edu/download/attachments/114803836/EntTank_RMTube_FlocTank.jpg"/>
          <p:cNvPicPr>
            <a:picLocks noChangeAspect="1" noChangeArrowheads="1"/>
          </p:cNvPicPr>
          <p:nvPr/>
        </p:nvPicPr>
        <p:blipFill>
          <a:blip r:embed="rId3" cstate="print"/>
          <a:srcRect l="27315" r="28969"/>
          <a:stretch>
            <a:fillRect/>
          </a:stretch>
        </p:blipFill>
        <p:spPr bwMode="auto">
          <a:xfrm>
            <a:off x="457200" y="2057400"/>
            <a:ext cx="6324600" cy="4800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381000"/>
            <a:ext cx="6858000" cy="1470025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Rapid Mix Tube Design</a:t>
            </a:r>
            <a:endParaRPr lang="en-US" dirty="0"/>
          </a:p>
        </p:txBody>
      </p:sp>
      <p:pic>
        <p:nvPicPr>
          <p:cNvPr id="60418" name="Picture 2" descr="Click here to run appplet....Oh dear, I`m cavitating......thanks to Svedala for this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9350" y="304800"/>
            <a:ext cx="2914650" cy="3295651"/>
          </a:xfrm>
          <a:prstGeom prst="rect">
            <a:avLst/>
          </a:prstGeom>
          <a:noFill/>
        </p:spPr>
      </p:pic>
      <p:pic>
        <p:nvPicPr>
          <p:cNvPr id="6" name="Picture 5" descr="https://confluence.cornell.edu/download/attachments/114803836/EntTank_RMTube_FlocTank.jpg"/>
          <p:cNvPicPr>
            <a:picLocks noChangeAspect="1" noChangeArrowheads="1"/>
          </p:cNvPicPr>
          <p:nvPr/>
        </p:nvPicPr>
        <p:blipFill>
          <a:blip r:embed="rId3" cstate="print"/>
          <a:srcRect r="86306" b="82539"/>
          <a:stretch>
            <a:fillRect/>
          </a:stretch>
        </p:blipFill>
        <p:spPr bwMode="auto">
          <a:xfrm>
            <a:off x="0" y="2057400"/>
            <a:ext cx="1981200" cy="838200"/>
          </a:xfrm>
          <a:prstGeom prst="rect">
            <a:avLst/>
          </a:prstGeom>
          <a:noFill/>
        </p:spPr>
      </p:pic>
      <p:pic>
        <p:nvPicPr>
          <p:cNvPr id="7" name="Picture 6" descr="https://confluence.cornell.edu/download/attachments/114803836/EntTank_RMTube_FlocTank.jpg"/>
          <p:cNvPicPr>
            <a:picLocks noChangeAspect="1" noChangeArrowheads="1"/>
          </p:cNvPicPr>
          <p:nvPr/>
        </p:nvPicPr>
        <p:blipFill>
          <a:blip r:embed="rId3" cstate="print"/>
          <a:srcRect l="86306" t="36508" b="49206"/>
          <a:stretch>
            <a:fillRect/>
          </a:stretch>
        </p:blipFill>
        <p:spPr bwMode="auto">
          <a:xfrm>
            <a:off x="7162800" y="3657600"/>
            <a:ext cx="1981200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828800" y="685800"/>
            <a:ext cx="4953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Need: 1&lt; K &lt;2 (exit loss coefficient)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</a:t>
            </a:r>
            <a:r>
              <a:rPr lang="en-US" sz="1200" dirty="0" smtClean="0"/>
              <a:t>in</a:t>
            </a:r>
            <a:r>
              <a:rPr lang="en-US" dirty="0" smtClean="0"/>
              <a:t> here is based off of the area of the large scale mixing orifice that causes the constricted flow area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Large scale mixing will take place in the first section of  the tubing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small scale mixing orifice is designed with a target head loss, </a:t>
            </a:r>
            <a:r>
              <a:rPr lang="el-GR" dirty="0" smtClean="0"/>
              <a:t>Δ</a:t>
            </a:r>
            <a:r>
              <a:rPr lang="en-US" dirty="0" smtClean="0"/>
              <a:t>h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9" name="Title 58"/>
          <p:cNvSpPr>
            <a:spLocks noGrp="1"/>
          </p:cNvSpPr>
          <p:nvPr>
            <p:ph type="title"/>
          </p:nvPr>
        </p:nvSpPr>
        <p:spPr>
          <a:xfrm>
            <a:off x="304800" y="0"/>
            <a:ext cx="6553200" cy="944562"/>
          </a:xfrm>
        </p:spPr>
        <p:txBody>
          <a:bodyPr>
            <a:noAutofit/>
          </a:bodyPr>
          <a:lstStyle/>
          <a:p>
            <a:pPr algn="l"/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Mixing Orifices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Group 74"/>
          <p:cNvGrpSpPr/>
          <p:nvPr/>
        </p:nvGrpSpPr>
        <p:grpSpPr>
          <a:xfrm>
            <a:off x="6858000" y="3276600"/>
            <a:ext cx="2057400" cy="2819400"/>
            <a:chOff x="6629400" y="3276600"/>
            <a:chExt cx="2057400" cy="2819400"/>
          </a:xfrm>
        </p:grpSpPr>
        <p:cxnSp>
          <p:nvCxnSpPr>
            <p:cNvPr id="61" name="Straight Connector 60"/>
            <p:cNvCxnSpPr/>
            <p:nvPr/>
          </p:nvCxnSpPr>
          <p:spPr>
            <a:xfrm>
              <a:off x="8229600" y="32766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6629400" y="32766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Flowchart: Manual Operation 71"/>
            <p:cNvSpPr/>
            <p:nvPr/>
          </p:nvSpPr>
          <p:spPr>
            <a:xfrm>
              <a:off x="7086600" y="3276600"/>
              <a:ext cx="1143000" cy="1524000"/>
            </a:xfrm>
            <a:prstGeom prst="flowChartManualOperation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Oval 72"/>
            <p:cNvSpPr/>
            <p:nvPr/>
          </p:nvSpPr>
          <p:spPr>
            <a:xfrm>
              <a:off x="6705600" y="3352800"/>
              <a:ext cx="685800" cy="2743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73"/>
            <p:cNvSpPr/>
            <p:nvPr/>
          </p:nvSpPr>
          <p:spPr>
            <a:xfrm>
              <a:off x="7924800" y="3352800"/>
              <a:ext cx="685800" cy="2743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7" name="Straight Connector 76"/>
          <p:cNvCxnSpPr/>
          <p:nvPr/>
        </p:nvCxnSpPr>
        <p:spPr>
          <a:xfrm rot="5400000">
            <a:off x="7124700" y="5067300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7658100" y="5067300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7391400" y="5105400"/>
            <a:ext cx="533400" cy="15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Line Callout 2 84"/>
          <p:cNvSpPr/>
          <p:nvPr/>
        </p:nvSpPr>
        <p:spPr>
          <a:xfrm>
            <a:off x="8001000" y="5486400"/>
            <a:ext cx="838200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46420"/>
              <a:gd name="adj5" fmla="val -34253"/>
              <a:gd name="adj6" fmla="val -4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r>
              <a:rPr lang="en-US" sz="1200" dirty="0" smtClean="0"/>
              <a:t>in</a:t>
            </a:r>
            <a:endParaRPr lang="en-US" dirty="0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3048000" y="1524000"/>
          <a:ext cx="1676400" cy="817756"/>
        </p:xfrm>
        <a:graphic>
          <a:graphicData uri="http://schemas.openxmlformats.org/presentationml/2006/ole">
            <p:oleObj spid="_x0000_s58369" name="Equation" r:id="rId4" imgW="1041120" imgH="507960" progId="Equation.3">
              <p:embed/>
            </p:oleObj>
          </a:graphicData>
        </a:graphic>
      </p:graphicFrame>
      <p:grpSp>
        <p:nvGrpSpPr>
          <p:cNvPr id="24" name="Group 27"/>
          <p:cNvGrpSpPr/>
          <p:nvPr/>
        </p:nvGrpSpPr>
        <p:grpSpPr>
          <a:xfrm>
            <a:off x="304800" y="1524000"/>
            <a:ext cx="2895600" cy="4953000"/>
            <a:chOff x="457200" y="533400"/>
            <a:chExt cx="2895600" cy="4953000"/>
          </a:xfrm>
        </p:grpSpPr>
        <p:sp>
          <p:nvSpPr>
            <p:cNvPr id="25" name="L-Shape 24"/>
            <p:cNvSpPr/>
            <p:nvPr/>
          </p:nvSpPr>
          <p:spPr>
            <a:xfrm>
              <a:off x="609600" y="2667000"/>
              <a:ext cx="2743200" cy="2743200"/>
            </a:xfrm>
            <a:prstGeom prst="corner">
              <a:avLst>
                <a:gd name="adj1" fmla="val 35622"/>
                <a:gd name="adj2" fmla="val 42258"/>
              </a:avLst>
            </a:prstGeom>
            <a:solidFill>
              <a:schemeClr val="accent1">
                <a:alpha val="5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L-Shape 25"/>
            <p:cNvSpPr/>
            <p:nvPr/>
          </p:nvSpPr>
          <p:spPr>
            <a:xfrm>
              <a:off x="533400" y="3886200"/>
              <a:ext cx="1676400" cy="1600200"/>
            </a:xfrm>
            <a:prstGeom prst="corner">
              <a:avLst>
                <a:gd name="adj1" fmla="val 72755"/>
                <a:gd name="adj2" fmla="val 8122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1447800" y="5334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457200" y="5334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09600" y="2590800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533400" y="1981200"/>
              <a:ext cx="1295400" cy="1371600"/>
            </a:xfrm>
            <a:prstGeom prst="rect">
              <a:avLst/>
            </a:prstGeom>
            <a:solidFill>
              <a:schemeClr val="accent1">
                <a:alpha val="1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09600" y="533400"/>
              <a:ext cx="1143000" cy="1981200"/>
            </a:xfrm>
            <a:prstGeom prst="rect">
              <a:avLst/>
            </a:prstGeom>
            <a:solidFill>
              <a:schemeClr val="accent1">
                <a:alpha val="5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18"/>
          <p:cNvGrpSpPr/>
          <p:nvPr/>
        </p:nvGrpSpPr>
        <p:grpSpPr>
          <a:xfrm>
            <a:off x="6781800" y="457200"/>
            <a:ext cx="1752600" cy="1752600"/>
            <a:chOff x="6477000" y="4800600"/>
            <a:chExt cx="1752600" cy="1752600"/>
          </a:xfrm>
        </p:grpSpPr>
        <p:sp>
          <p:nvSpPr>
            <p:cNvPr id="35" name="Oval 34"/>
            <p:cNvSpPr/>
            <p:nvPr/>
          </p:nvSpPr>
          <p:spPr>
            <a:xfrm>
              <a:off x="6477000" y="4800600"/>
              <a:ext cx="1752600" cy="1752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6934200" y="51054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/>
            <p:cNvSpPr/>
            <p:nvPr/>
          </p:nvSpPr>
          <p:spPr>
            <a:xfrm>
              <a:off x="7467600" y="51054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6629400" y="55626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/>
            <p:cNvSpPr/>
            <p:nvPr/>
          </p:nvSpPr>
          <p:spPr>
            <a:xfrm>
              <a:off x="7239000" y="55626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/>
            <p:cNvSpPr/>
            <p:nvPr/>
          </p:nvSpPr>
          <p:spPr>
            <a:xfrm>
              <a:off x="7772400" y="55626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Oval 42"/>
            <p:cNvSpPr/>
            <p:nvPr/>
          </p:nvSpPr>
          <p:spPr>
            <a:xfrm>
              <a:off x="7010400" y="60198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7543800" y="60198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352800" y="4953000"/>
            <a:ext cx="388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Using the following equation, we calculate the maximum length of the smallest dimension of a rectangular orifice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3124200" y="4114800"/>
          <a:ext cx="2938463" cy="762000"/>
        </p:xfrm>
        <a:graphic>
          <a:graphicData uri="http://schemas.openxmlformats.org/presentationml/2006/ole">
            <p:oleObj spid="_x0000_s58370" name="Equation" r:id="rId5" imgW="1714320" imgH="444240" progId="Equation.3">
              <p:embed/>
            </p:oleObj>
          </a:graphicData>
        </a:graphic>
      </p:graphicFrame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4419600" y="5984875"/>
          <a:ext cx="2667000" cy="720725"/>
        </p:xfrm>
        <a:graphic>
          <a:graphicData uri="http://schemas.openxmlformats.org/presentationml/2006/ole">
            <p:oleObj spid="_x0000_s58371" name="Equation" r:id="rId6" imgW="15490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Rapid Mix Tube Design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200" y="1981200"/>
            <a:ext cx="4343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Problems were occurring with the old design: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Submerged rapid mix orifice made it difficult to clean when clogged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New design provides a large scale rapid mixing orifice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Makes cleaning much easier: small and large scale orifices can be removed easily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Simple system: easy to build and take apart </a:t>
            </a:r>
            <a:endParaRPr lang="en-US" sz="2000" dirty="0"/>
          </a:p>
        </p:txBody>
      </p:sp>
      <p:pic>
        <p:nvPicPr>
          <p:cNvPr id="72706" name="Picture 2" descr="https://confluence.cornell.edu/download/attachments/114803836/Proposed_RMTube_Schemat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7564" y="1905000"/>
            <a:ext cx="4746436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Rotameter Experiment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4038600" cy="1676400"/>
          </a:xfrm>
        </p:spPr>
        <p:txBody>
          <a:bodyPr/>
          <a:lstStyle/>
          <a:p>
            <a:r>
              <a:rPr lang="en-US" dirty="0" smtClean="0"/>
              <a:t>Measuring </a:t>
            </a:r>
            <a:r>
              <a:rPr lang="en-US" dirty="0" err="1" smtClean="0"/>
              <a:t>headloss</a:t>
            </a:r>
            <a:r>
              <a:rPr lang="en-US" dirty="0" smtClean="0"/>
              <a:t> </a:t>
            </a:r>
          </a:p>
          <a:p>
            <a:r>
              <a:rPr lang="en-US" dirty="0" smtClean="0"/>
              <a:t>Verifying relationship between Q and 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C:\Users\Akta\Desktop\HPIM0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600200"/>
            <a:ext cx="3028788" cy="40386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C:\Users\Akta\Desktop\HPIM04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276600"/>
            <a:ext cx="4171949" cy="312879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Calibration column to measure flow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4275" t="31250" r="18975" b="20000"/>
          <a:stretch>
            <a:fillRect/>
          </a:stretch>
        </p:blipFill>
        <p:spPr bwMode="auto">
          <a:xfrm>
            <a:off x="2133600" y="3166950"/>
            <a:ext cx="4438192" cy="33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90600" y="1524000"/>
            <a:ext cx="541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Advantages: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Simple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Less chance of clogging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Cheaper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N</a:t>
            </a:r>
            <a:r>
              <a:rPr lang="en-US" sz="2400" smtClean="0"/>
              <a:t>o </a:t>
            </a:r>
            <a:r>
              <a:rPr lang="en-US" sz="2400" dirty="0" smtClean="0"/>
              <a:t>head loss being introduced </a:t>
            </a:r>
          </a:p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2906712"/>
            <a:ext cx="4040188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EPA P3 Competition: People, Prosperity and the Planet Student Design Competition for Sustainability</a:t>
            </a:r>
          </a:p>
          <a:p>
            <a:r>
              <a:rPr lang="en-US" dirty="0" smtClean="0"/>
              <a:t>Phase I (Spring 2009): $10,000 grants for </a:t>
            </a:r>
            <a:r>
              <a:rPr lang="en-US" dirty="0"/>
              <a:t>research and </a:t>
            </a:r>
            <a:r>
              <a:rPr lang="en-US" dirty="0" smtClean="0"/>
              <a:t>development</a:t>
            </a:r>
          </a:p>
          <a:p>
            <a:r>
              <a:rPr lang="en-US" dirty="0" smtClean="0"/>
              <a:t>Phase II (Spring 2010): Up to $75,000!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724400" y="2906712"/>
            <a:ext cx="41910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Deliverables: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Written </a:t>
            </a:r>
            <a:r>
              <a:rPr lang="en-US" i="1" dirty="0" smtClean="0"/>
              <a:t>Project Report (</a:t>
            </a:r>
            <a:r>
              <a:rPr lang="en-US" dirty="0" smtClean="0"/>
              <a:t>Phase </a:t>
            </a:r>
            <a:r>
              <a:rPr lang="en-US" dirty="0"/>
              <a:t>I activities </a:t>
            </a:r>
            <a:r>
              <a:rPr lang="en-US" dirty="0" smtClean="0"/>
              <a:t>and Phase </a:t>
            </a:r>
            <a:r>
              <a:rPr lang="en-US" dirty="0"/>
              <a:t>II proposals) </a:t>
            </a:r>
            <a:r>
              <a:rPr lang="en-US" dirty="0" smtClean="0"/>
              <a:t>due March 23, 2010 </a:t>
            </a:r>
          </a:p>
          <a:p>
            <a:pPr lvl="1"/>
            <a:r>
              <a:rPr lang="en-US" dirty="0" smtClean="0"/>
              <a:t>Project presentation at </a:t>
            </a:r>
            <a:r>
              <a:rPr lang="en-US" dirty="0"/>
              <a:t>the annual National Sustainable Design </a:t>
            </a:r>
            <a:r>
              <a:rPr lang="en-US" dirty="0" smtClean="0"/>
              <a:t>Expo at </a:t>
            </a:r>
            <a:r>
              <a:rPr lang="en-US" dirty="0"/>
              <a:t>the National Mall in Washington, </a:t>
            </a:r>
            <a:r>
              <a:rPr lang="en-US" dirty="0" smtClean="0"/>
              <a:t>DC</a:t>
            </a:r>
          </a:p>
        </p:txBody>
      </p:sp>
      <p:pic>
        <p:nvPicPr>
          <p:cNvPr id="2050" name="Picture 2" descr="6th Annual National Sustainable Desgin Expo April 24-26, 2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Future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r>
              <a:rPr lang="en-US" dirty="0" smtClean="0"/>
              <a:t>General Semester Goals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828800"/>
            <a:ext cx="4343400" cy="46482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bg2">
                    <a:lumMod val="50000"/>
                  </a:schemeClr>
                </a:solidFill>
              </a:rPr>
              <a:t>Prepare a poster and present at the CEE Research Symposium February 12, 2010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bg2">
                    <a:lumMod val="50000"/>
                  </a:schemeClr>
                </a:solidFill>
              </a:rPr>
              <a:t>Rebuild the prototype with modifications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accent1"/>
                </a:solidFill>
              </a:rPr>
              <a:t>Calculate head losses through a </a:t>
            </a:r>
            <a:r>
              <a:rPr lang="en-US" sz="2600" dirty="0" err="1" smtClean="0">
                <a:solidFill>
                  <a:schemeClr val="accent1"/>
                </a:solidFill>
              </a:rPr>
              <a:t>rotameter</a:t>
            </a:r>
            <a:endParaRPr lang="en-US" sz="2600" dirty="0" smtClean="0">
              <a:solidFill>
                <a:schemeClr val="accent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accent1"/>
                </a:solidFill>
              </a:rPr>
              <a:t>Create a working display for P3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accent1"/>
                </a:solidFill>
              </a:rPr>
              <a:t>Write the P3 Report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>
                <a:solidFill>
                  <a:schemeClr val="accent1"/>
                </a:solidFill>
              </a:rPr>
              <a:t>Perform validation testing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Calibrate the prototype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Prepare a poster and present at the Cornell Engineering Research Conference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Test the rapid mix tube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905000"/>
            <a:ext cx="4346575" cy="63976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Special Thanks to Yoon and Monica!</a:t>
            </a:r>
            <a:endParaRPr lang="en-US" dirty="0"/>
          </a:p>
        </p:txBody>
      </p:sp>
      <p:pic>
        <p:nvPicPr>
          <p:cNvPr id="10" name="Content Placeholder 9" descr="CIMG176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759869"/>
            <a:ext cx="4041775" cy="3031331"/>
          </a:xfrm>
        </p:spPr>
      </p:pic>
      <p:sp>
        <p:nvSpPr>
          <p:cNvPr id="7" name="Rectangle 6"/>
          <p:cNvSpPr/>
          <p:nvPr/>
        </p:nvSpPr>
        <p:spPr>
          <a:xfrm>
            <a:off x="304800" y="1752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04800" y="2514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Agalteca</a:t>
            </a:r>
            <a:endParaRPr lang="en-US" dirty="0"/>
          </a:p>
        </p:txBody>
      </p:sp>
      <p:pic>
        <p:nvPicPr>
          <p:cNvPr id="26626" name="Picture 2" descr="http://lh3.ggpht.com/_QuLPZg3XMcE/S2suRJgPelI/AAAAAAAASQ8/4l8WR4lyZms/s640/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71600"/>
            <a:ext cx="6096000" cy="4572000"/>
          </a:xfrm>
          <a:prstGeom prst="rect">
            <a:avLst/>
          </a:prstGeom>
          <a:ln w="2286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81200" y="55626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6198" name="Picture 6" descr="http://thestartingfive.net/wp-content/uploads/2008/02/ques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685800"/>
            <a:ext cx="3619500" cy="5320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Agalteca</a:t>
            </a:r>
            <a:endParaRPr lang="en-US" dirty="0"/>
          </a:p>
        </p:txBody>
      </p:sp>
      <p:pic>
        <p:nvPicPr>
          <p:cNvPr id="24578" name="Picture 2" descr="http://lh6.ggpht.com/_QuLPZg3XMcE/S15fu3tUqRI/AAAAAAAAPHk/vA7MDZ5pqS8/s640/IMG_4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447800"/>
            <a:ext cx="6096000" cy="457200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4"/>
          <p:cNvGrpSpPr/>
          <p:nvPr/>
        </p:nvGrpSpPr>
        <p:grpSpPr>
          <a:xfrm>
            <a:off x="2445832" y="1066800"/>
            <a:ext cx="6240968" cy="5257800"/>
            <a:chOff x="1392936" y="990600"/>
            <a:chExt cx="6240968" cy="5257800"/>
          </a:xfrm>
        </p:grpSpPr>
        <p:cxnSp>
          <p:nvCxnSpPr>
            <p:cNvPr id="166" name="Straight Connector 165"/>
            <p:cNvCxnSpPr/>
            <p:nvPr/>
          </p:nvCxnSpPr>
          <p:spPr>
            <a:xfrm>
              <a:off x="1991432" y="4288975"/>
              <a:ext cx="5486400" cy="0"/>
            </a:xfrm>
            <a:prstGeom prst="line">
              <a:avLst/>
            </a:prstGeom>
            <a:ln w="34925">
              <a:solidFill>
                <a:schemeClr val="accent1">
                  <a:shade val="95000"/>
                  <a:satMod val="10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TextBox 26"/>
            <p:cNvSpPr txBox="1"/>
            <p:nvPr/>
          </p:nvSpPr>
          <p:spPr>
            <a:xfrm>
              <a:off x="2286000" y="3657598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Float</a:t>
              </a:r>
              <a:endParaRPr lang="en-US" sz="1400" dirty="0"/>
            </a:p>
          </p:txBody>
        </p:sp>
        <p:cxnSp>
          <p:nvCxnSpPr>
            <p:cNvPr id="168" name="Straight Connector 167"/>
            <p:cNvCxnSpPr/>
            <p:nvPr/>
          </p:nvCxnSpPr>
          <p:spPr>
            <a:xfrm>
              <a:off x="1991432" y="5050975"/>
              <a:ext cx="5486400" cy="0"/>
            </a:xfrm>
            <a:prstGeom prst="line">
              <a:avLst/>
            </a:prstGeom>
            <a:ln w="25400">
              <a:solidFill>
                <a:schemeClr val="accent1">
                  <a:lumMod val="50000"/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rapezoid 168"/>
            <p:cNvSpPr/>
            <p:nvPr/>
          </p:nvSpPr>
          <p:spPr>
            <a:xfrm>
              <a:off x="6248400" y="3733800"/>
              <a:ext cx="228600" cy="152400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0" name="Straight Connector 169"/>
            <p:cNvCxnSpPr/>
            <p:nvPr/>
          </p:nvCxnSpPr>
          <p:spPr>
            <a:xfrm rot="5400000">
              <a:off x="1943100" y="3086100"/>
              <a:ext cx="2209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2209800" y="3048000"/>
              <a:ext cx="45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 flipV="1">
              <a:off x="1392936" y="2438400"/>
              <a:ext cx="685800" cy="131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53"/>
            <p:cNvSpPr txBox="1"/>
            <p:nvPr/>
          </p:nvSpPr>
          <p:spPr>
            <a:xfrm>
              <a:off x="1828800" y="99060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Stock Tank</a:t>
              </a:r>
              <a:endParaRPr lang="en-US" sz="1400" dirty="0"/>
            </a:p>
          </p:txBody>
        </p:sp>
        <p:cxnSp>
          <p:nvCxnSpPr>
            <p:cNvPr id="174" name="Straight Arrow Connector 173"/>
            <p:cNvCxnSpPr/>
            <p:nvPr/>
          </p:nvCxnSpPr>
          <p:spPr>
            <a:xfrm rot="5400000">
              <a:off x="2362200" y="2209800"/>
              <a:ext cx="304800" cy="152400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Arrow Connector 174"/>
            <p:cNvCxnSpPr/>
            <p:nvPr/>
          </p:nvCxnSpPr>
          <p:spPr>
            <a:xfrm rot="5400000">
              <a:off x="1671284" y="1452916"/>
              <a:ext cx="304800" cy="142168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TextBox 53"/>
            <p:cNvSpPr txBox="1"/>
            <p:nvPr/>
          </p:nvSpPr>
          <p:spPr>
            <a:xfrm>
              <a:off x="2362200" y="1447800"/>
              <a:ext cx="838200" cy="76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Constant Head Tank</a:t>
              </a:r>
              <a:endParaRPr lang="en-US" sz="1400" dirty="0"/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2002536" y="2286000"/>
              <a:ext cx="228600" cy="457200"/>
            </a:xfrm>
            <a:custGeom>
              <a:avLst/>
              <a:gdLst>
                <a:gd name="connsiteX0" fmla="*/ 641268 w 641268"/>
                <a:gd name="connsiteY0" fmla="*/ 496262 h 522942"/>
                <a:gd name="connsiteX1" fmla="*/ 403761 w 641268"/>
                <a:gd name="connsiteY1" fmla="*/ 496262 h 522942"/>
                <a:gd name="connsiteX2" fmla="*/ 285008 w 641268"/>
                <a:gd name="connsiteY2" fmla="*/ 484387 h 522942"/>
                <a:gd name="connsiteX3" fmla="*/ 213756 w 641268"/>
                <a:gd name="connsiteY3" fmla="*/ 472511 h 522942"/>
                <a:gd name="connsiteX4" fmla="*/ 142504 w 641268"/>
                <a:gd name="connsiteY4" fmla="*/ 448761 h 522942"/>
                <a:gd name="connsiteX5" fmla="*/ 130629 w 641268"/>
                <a:gd name="connsiteY5" fmla="*/ 413135 h 522942"/>
                <a:gd name="connsiteX6" fmla="*/ 154379 w 641268"/>
                <a:gd name="connsiteY6" fmla="*/ 140002 h 522942"/>
                <a:gd name="connsiteX7" fmla="*/ 130629 w 641268"/>
                <a:gd name="connsiteY7" fmla="*/ 45000 h 522942"/>
                <a:gd name="connsiteX8" fmla="*/ 106878 w 641268"/>
                <a:gd name="connsiteY8" fmla="*/ 9374 h 522942"/>
                <a:gd name="connsiteX9" fmla="*/ 0 w 641268"/>
                <a:gd name="connsiteY9" fmla="*/ 9374 h 52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268" h="522942">
                  <a:moveTo>
                    <a:pt x="641268" y="496262"/>
                  </a:moveTo>
                  <a:cubicBezTo>
                    <a:pt x="534543" y="522942"/>
                    <a:pt x="600954" y="511430"/>
                    <a:pt x="403761" y="496262"/>
                  </a:cubicBezTo>
                  <a:cubicBezTo>
                    <a:pt x="364096" y="493211"/>
                    <a:pt x="324483" y="489321"/>
                    <a:pt x="285008" y="484387"/>
                  </a:cubicBezTo>
                  <a:cubicBezTo>
                    <a:pt x="261116" y="481400"/>
                    <a:pt x="237115" y="478351"/>
                    <a:pt x="213756" y="472511"/>
                  </a:cubicBezTo>
                  <a:cubicBezTo>
                    <a:pt x="189468" y="466439"/>
                    <a:pt x="142504" y="448761"/>
                    <a:pt x="142504" y="448761"/>
                  </a:cubicBezTo>
                  <a:cubicBezTo>
                    <a:pt x="138546" y="436886"/>
                    <a:pt x="130629" y="425653"/>
                    <a:pt x="130629" y="413135"/>
                  </a:cubicBezTo>
                  <a:cubicBezTo>
                    <a:pt x="130629" y="315148"/>
                    <a:pt x="142630" y="233996"/>
                    <a:pt x="154379" y="140002"/>
                  </a:cubicBezTo>
                  <a:cubicBezTo>
                    <a:pt x="149863" y="117420"/>
                    <a:pt x="142800" y="69343"/>
                    <a:pt x="130629" y="45000"/>
                  </a:cubicBezTo>
                  <a:cubicBezTo>
                    <a:pt x="124246" y="32234"/>
                    <a:pt x="120648" y="13129"/>
                    <a:pt x="106878" y="9374"/>
                  </a:cubicBezTo>
                  <a:cubicBezTo>
                    <a:pt x="72507" y="0"/>
                    <a:pt x="35626" y="9374"/>
                    <a:pt x="0" y="9374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TextBox 25"/>
            <p:cNvSpPr txBox="1"/>
            <p:nvPr/>
          </p:nvSpPr>
          <p:spPr>
            <a:xfrm>
              <a:off x="3439232" y="4746175"/>
              <a:ext cx="1447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</a:rPr>
                <a:t>min plant flow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79" name="TextBox 25"/>
            <p:cNvSpPr txBox="1"/>
            <p:nvPr/>
          </p:nvSpPr>
          <p:spPr>
            <a:xfrm>
              <a:off x="3439232" y="3984175"/>
              <a:ext cx="1447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max plant flow</a:t>
              </a:r>
              <a:endParaRPr lang="en-US" sz="1400" dirty="0"/>
            </a:p>
          </p:txBody>
        </p:sp>
        <p:sp>
          <p:nvSpPr>
            <p:cNvPr id="180" name="Can 179"/>
            <p:cNvSpPr/>
            <p:nvPr/>
          </p:nvSpPr>
          <p:spPr>
            <a:xfrm>
              <a:off x="2895600" y="4038600"/>
              <a:ext cx="304800" cy="533400"/>
            </a:xfrm>
            <a:prstGeom prst="can">
              <a:avLst>
                <a:gd name="adj" fmla="val 13480"/>
              </a:avLst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Can 180"/>
            <p:cNvSpPr/>
            <p:nvPr/>
          </p:nvSpPr>
          <p:spPr>
            <a:xfrm>
              <a:off x="1469136" y="1752600"/>
              <a:ext cx="533400" cy="685800"/>
            </a:xfrm>
            <a:prstGeom prst="can">
              <a:avLst>
                <a:gd name="adj" fmla="val 964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Isosceles Triangle 181"/>
            <p:cNvSpPr/>
            <p:nvPr/>
          </p:nvSpPr>
          <p:spPr>
            <a:xfrm>
              <a:off x="4582232" y="2797625"/>
              <a:ext cx="152400" cy="1524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 smtClean="0"/>
                <a:t>--</a:t>
              </a:r>
              <a:endParaRPr lang="en-US" dirty="0"/>
            </a:p>
          </p:txBody>
        </p:sp>
        <p:sp>
          <p:nvSpPr>
            <p:cNvPr id="183" name="TextBox 53"/>
            <p:cNvSpPr txBox="1"/>
            <p:nvPr/>
          </p:nvSpPr>
          <p:spPr>
            <a:xfrm>
              <a:off x="4800600" y="2286000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Dosing arm</a:t>
              </a:r>
              <a:endParaRPr lang="en-US" sz="1400" dirty="0"/>
            </a:p>
          </p:txBody>
        </p:sp>
        <p:cxnSp>
          <p:nvCxnSpPr>
            <p:cNvPr id="184" name="Straight Connector 183"/>
            <p:cNvCxnSpPr/>
            <p:nvPr/>
          </p:nvCxnSpPr>
          <p:spPr>
            <a:xfrm flipV="1">
              <a:off x="2057400" y="2803075"/>
              <a:ext cx="4277432" cy="1632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57"/>
            <p:cNvGrpSpPr/>
            <p:nvPr/>
          </p:nvGrpSpPr>
          <p:grpSpPr>
            <a:xfrm>
              <a:off x="1990639" y="3012375"/>
              <a:ext cx="5643265" cy="3236025"/>
              <a:chOff x="3199607" y="3424535"/>
              <a:chExt cx="5643265" cy="3236025"/>
            </a:xfrm>
          </p:grpSpPr>
          <p:grpSp>
            <p:nvGrpSpPr>
              <p:cNvPr id="4" name="Group 49"/>
              <p:cNvGrpSpPr/>
              <p:nvPr/>
            </p:nvGrpSpPr>
            <p:grpSpPr>
              <a:xfrm>
                <a:off x="3199607" y="3424535"/>
                <a:ext cx="5487988" cy="3206452"/>
                <a:chOff x="3275807" y="2662535"/>
                <a:chExt cx="5487988" cy="3206452"/>
              </a:xfrm>
            </p:grpSpPr>
            <p:cxnSp>
              <p:nvCxnSpPr>
                <p:cNvPr id="204" name="Elbow Connector 203"/>
                <p:cNvCxnSpPr/>
                <p:nvPr/>
              </p:nvCxnSpPr>
              <p:spPr>
                <a:xfrm rot="5400000">
                  <a:off x="1711871" y="4303464"/>
                  <a:ext cx="3129459" cy="1588"/>
                </a:xfrm>
                <a:prstGeom prst="bentConnector3">
                  <a:avLst>
                    <a:gd name="adj1" fmla="val 50000"/>
                  </a:avLst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Elbow Connector 42"/>
                <p:cNvCxnSpPr/>
                <p:nvPr/>
              </p:nvCxnSpPr>
              <p:spPr>
                <a:xfrm>
                  <a:off x="3276600" y="5865812"/>
                  <a:ext cx="5486400" cy="1588"/>
                </a:xfrm>
                <a:prstGeom prst="bentConnector3">
                  <a:avLst>
                    <a:gd name="adj1" fmla="val 50000"/>
                  </a:avLst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/>
                <p:cNvCxnSpPr/>
                <p:nvPr/>
              </p:nvCxnSpPr>
              <p:spPr>
                <a:xfrm rot="16200000" flipV="1">
                  <a:off x="7160965" y="4264571"/>
                  <a:ext cx="3204865" cy="794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0" name="TextBox 52"/>
              <p:cNvSpPr txBox="1"/>
              <p:nvPr/>
            </p:nvSpPr>
            <p:spPr>
              <a:xfrm>
                <a:off x="3225055" y="6198895"/>
                <a:ext cx="26321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 smtClean="0"/>
                  <a:t>Entrance Tank</a:t>
                </a:r>
                <a:endParaRPr lang="en-US" sz="2400" b="1" dirty="0"/>
              </a:p>
            </p:txBody>
          </p:sp>
          <p:grpSp>
            <p:nvGrpSpPr>
              <p:cNvPr id="5" name="Group 56"/>
              <p:cNvGrpSpPr/>
              <p:nvPr/>
            </p:nvGrpSpPr>
            <p:grpSpPr>
              <a:xfrm>
                <a:off x="7467600" y="5562600"/>
                <a:ext cx="1375272" cy="914400"/>
                <a:chOff x="7467600" y="5562600"/>
                <a:chExt cx="1375272" cy="914400"/>
              </a:xfrm>
            </p:grpSpPr>
            <p:sp>
              <p:nvSpPr>
                <p:cNvPr id="202" name="L-Shape 201"/>
                <p:cNvSpPr/>
                <p:nvPr/>
              </p:nvSpPr>
              <p:spPr>
                <a:xfrm>
                  <a:off x="7543800" y="5562600"/>
                  <a:ext cx="1143000" cy="914400"/>
                </a:xfrm>
                <a:prstGeom prst="corner">
                  <a:avLst>
                    <a:gd name="adj1" fmla="val 39743"/>
                    <a:gd name="adj2" fmla="val 41773"/>
                  </a:avLst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TextBox 20"/>
                <p:cNvSpPr txBox="1"/>
                <p:nvPr/>
              </p:nvSpPr>
              <p:spPr>
                <a:xfrm>
                  <a:off x="7467600" y="6096000"/>
                  <a:ext cx="13752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400" dirty="0" smtClean="0"/>
                    <a:t>Rapid Mix Tube</a:t>
                  </a:r>
                  <a:endParaRPr lang="en-US" sz="1400" dirty="0"/>
                </a:p>
              </p:txBody>
            </p:sp>
          </p:grpSp>
        </p:grpSp>
        <p:grpSp>
          <p:nvGrpSpPr>
            <p:cNvPr id="6" name="Group 78"/>
            <p:cNvGrpSpPr/>
            <p:nvPr/>
          </p:nvGrpSpPr>
          <p:grpSpPr>
            <a:xfrm>
              <a:off x="2231136" y="2514600"/>
              <a:ext cx="381000" cy="533400"/>
              <a:chOff x="2438400" y="2514600"/>
              <a:chExt cx="381000" cy="533400"/>
            </a:xfrm>
          </p:grpSpPr>
          <p:sp>
            <p:nvSpPr>
              <p:cNvPr id="194" name="Half Frame 193"/>
              <p:cNvSpPr/>
              <p:nvPr/>
            </p:nvSpPr>
            <p:spPr>
              <a:xfrm rot="10800000" flipV="1">
                <a:off x="2438400" y="2697481"/>
                <a:ext cx="152400" cy="76200"/>
              </a:xfrm>
              <a:prstGeom prst="halfFrame">
                <a:avLst>
                  <a:gd name="adj1" fmla="val 17710"/>
                  <a:gd name="adj2" fmla="val 14583"/>
                </a:avLst>
              </a:prstGeom>
              <a:solidFill>
                <a:schemeClr val="bg1">
                  <a:lumMod val="5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" name="Group 77"/>
              <p:cNvGrpSpPr/>
              <p:nvPr/>
            </p:nvGrpSpPr>
            <p:grpSpPr>
              <a:xfrm>
                <a:off x="2438400" y="2514600"/>
                <a:ext cx="381000" cy="533400"/>
                <a:chOff x="2438400" y="2514600"/>
                <a:chExt cx="381000" cy="533400"/>
              </a:xfrm>
            </p:grpSpPr>
            <p:sp>
              <p:nvSpPr>
                <p:cNvPr id="197" name="Can 196"/>
                <p:cNvSpPr/>
                <p:nvPr/>
              </p:nvSpPr>
              <p:spPr>
                <a:xfrm>
                  <a:off x="2438400" y="2514600"/>
                  <a:ext cx="381000" cy="533400"/>
                </a:xfrm>
                <a:prstGeom prst="can">
                  <a:avLst>
                    <a:gd name="adj" fmla="val 26920"/>
                  </a:avLst>
                </a:prstGeom>
                <a:solidFill>
                  <a:schemeClr val="accent1">
                    <a:alpha val="24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Can 197"/>
                <p:cNvSpPr/>
                <p:nvPr/>
              </p:nvSpPr>
              <p:spPr>
                <a:xfrm>
                  <a:off x="2514600" y="2743200"/>
                  <a:ext cx="152400" cy="76200"/>
                </a:xfrm>
                <a:prstGeom prst="can">
                  <a:avLst>
                    <a:gd name="adj" fmla="val 43749"/>
                  </a:avLst>
                </a:prstGeom>
                <a:solidFill>
                  <a:schemeClr val="bg1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6" name="Can 195"/>
              <p:cNvSpPr/>
              <p:nvPr/>
            </p:nvSpPr>
            <p:spPr>
              <a:xfrm>
                <a:off x="2438400" y="2743200"/>
                <a:ext cx="381000" cy="304800"/>
              </a:xfrm>
              <a:prstGeom prst="can">
                <a:avLst>
                  <a:gd name="adj" fmla="val 17969"/>
                </a:avLst>
              </a:prstGeom>
              <a:solidFill>
                <a:schemeClr val="accent1">
                  <a:alpha val="5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7" name="Rectangle 186"/>
            <p:cNvSpPr/>
            <p:nvPr/>
          </p:nvSpPr>
          <p:spPr>
            <a:xfrm>
              <a:off x="6629400" y="3352800"/>
              <a:ext cx="685800" cy="457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Counterweight</a:t>
              </a:r>
              <a:endParaRPr lang="en-US" dirty="0"/>
            </a:p>
          </p:txBody>
        </p:sp>
        <p:cxnSp>
          <p:nvCxnSpPr>
            <p:cNvPr id="188" name="Straight Connector 187"/>
            <p:cNvCxnSpPr>
              <a:endCxn id="169" idx="0"/>
            </p:cNvCxnSpPr>
            <p:nvPr/>
          </p:nvCxnSpPr>
          <p:spPr>
            <a:xfrm rot="5400000">
              <a:off x="6286500" y="3657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Arrow Connector 188"/>
            <p:cNvCxnSpPr/>
            <p:nvPr/>
          </p:nvCxnSpPr>
          <p:spPr>
            <a:xfrm rot="16200000" flipH="1">
              <a:off x="2666999" y="3886199"/>
              <a:ext cx="152402" cy="152400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Arrow Connector 189"/>
            <p:cNvCxnSpPr>
              <a:stCxn id="187" idx="1"/>
            </p:cNvCxnSpPr>
            <p:nvPr/>
          </p:nvCxnSpPr>
          <p:spPr>
            <a:xfrm rot="10800000" flipV="1">
              <a:off x="6477000" y="3581400"/>
              <a:ext cx="152400" cy="152400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Arrow Connector 190"/>
            <p:cNvCxnSpPr/>
            <p:nvPr/>
          </p:nvCxnSpPr>
          <p:spPr>
            <a:xfrm rot="10800000" flipV="1">
              <a:off x="4724400" y="2514600"/>
              <a:ext cx="152400" cy="152400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>
            <a:xfrm>
              <a:off x="3058232" y="2002975"/>
              <a:ext cx="3314700" cy="1600200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Freeform 192"/>
            <p:cNvSpPr/>
            <p:nvPr/>
          </p:nvSpPr>
          <p:spPr>
            <a:xfrm>
              <a:off x="2590800" y="2819401"/>
              <a:ext cx="3849757" cy="2587486"/>
            </a:xfrm>
            <a:custGeom>
              <a:avLst/>
              <a:gdLst>
                <a:gd name="connsiteX0" fmla="*/ 0 w 3617844"/>
                <a:gd name="connsiteY0" fmla="*/ 43382 h 2563946"/>
                <a:gd name="connsiteX1" fmla="*/ 135172 w 3617844"/>
                <a:gd name="connsiteY1" fmla="*/ 27480 h 2563946"/>
                <a:gd name="connsiteX2" fmla="*/ 286247 w 3617844"/>
                <a:gd name="connsiteY2" fmla="*/ 3626 h 2563946"/>
                <a:gd name="connsiteX3" fmla="*/ 572494 w 3617844"/>
                <a:gd name="connsiteY3" fmla="*/ 19529 h 2563946"/>
                <a:gd name="connsiteX4" fmla="*/ 683812 w 3617844"/>
                <a:gd name="connsiteY4" fmla="*/ 51334 h 2563946"/>
                <a:gd name="connsiteX5" fmla="*/ 739471 w 3617844"/>
                <a:gd name="connsiteY5" fmla="*/ 67236 h 2563946"/>
                <a:gd name="connsiteX6" fmla="*/ 771277 w 3617844"/>
                <a:gd name="connsiteY6" fmla="*/ 75188 h 2563946"/>
                <a:gd name="connsiteX7" fmla="*/ 795130 w 3617844"/>
                <a:gd name="connsiteY7" fmla="*/ 83139 h 2563946"/>
                <a:gd name="connsiteX8" fmla="*/ 834887 w 3617844"/>
                <a:gd name="connsiteY8" fmla="*/ 91090 h 2563946"/>
                <a:gd name="connsiteX9" fmla="*/ 858741 w 3617844"/>
                <a:gd name="connsiteY9" fmla="*/ 99042 h 2563946"/>
                <a:gd name="connsiteX10" fmla="*/ 993913 w 3617844"/>
                <a:gd name="connsiteY10" fmla="*/ 106993 h 2563946"/>
                <a:gd name="connsiteX11" fmla="*/ 1160890 w 3617844"/>
                <a:gd name="connsiteY11" fmla="*/ 91090 h 2563946"/>
                <a:gd name="connsiteX12" fmla="*/ 1319917 w 3617844"/>
                <a:gd name="connsiteY12" fmla="*/ 99042 h 2563946"/>
                <a:gd name="connsiteX13" fmla="*/ 1470991 w 3617844"/>
                <a:gd name="connsiteY13" fmla="*/ 83139 h 2563946"/>
                <a:gd name="connsiteX14" fmla="*/ 1685677 w 3617844"/>
                <a:gd name="connsiteY14" fmla="*/ 91090 h 2563946"/>
                <a:gd name="connsiteX15" fmla="*/ 1812897 w 3617844"/>
                <a:gd name="connsiteY15" fmla="*/ 106993 h 2563946"/>
                <a:gd name="connsiteX16" fmla="*/ 1836751 w 3617844"/>
                <a:gd name="connsiteY16" fmla="*/ 114944 h 2563946"/>
                <a:gd name="connsiteX17" fmla="*/ 1940118 w 3617844"/>
                <a:gd name="connsiteY17" fmla="*/ 106993 h 2563946"/>
                <a:gd name="connsiteX18" fmla="*/ 2019631 w 3617844"/>
                <a:gd name="connsiteY18" fmla="*/ 91090 h 2563946"/>
                <a:gd name="connsiteX19" fmla="*/ 2186609 w 3617844"/>
                <a:gd name="connsiteY19" fmla="*/ 99042 h 2563946"/>
                <a:gd name="connsiteX20" fmla="*/ 2234317 w 3617844"/>
                <a:gd name="connsiteY20" fmla="*/ 106993 h 2563946"/>
                <a:gd name="connsiteX21" fmla="*/ 2282024 w 3617844"/>
                <a:gd name="connsiteY21" fmla="*/ 122896 h 2563946"/>
                <a:gd name="connsiteX22" fmla="*/ 2297927 w 3617844"/>
                <a:gd name="connsiteY22" fmla="*/ 146749 h 2563946"/>
                <a:gd name="connsiteX23" fmla="*/ 2345635 w 3617844"/>
                <a:gd name="connsiteY23" fmla="*/ 162652 h 2563946"/>
                <a:gd name="connsiteX24" fmla="*/ 2409245 w 3617844"/>
                <a:gd name="connsiteY24" fmla="*/ 202409 h 2563946"/>
                <a:gd name="connsiteX25" fmla="*/ 2456953 w 3617844"/>
                <a:gd name="connsiteY25" fmla="*/ 234214 h 2563946"/>
                <a:gd name="connsiteX26" fmla="*/ 2512612 w 3617844"/>
                <a:gd name="connsiteY26" fmla="*/ 289873 h 2563946"/>
                <a:gd name="connsiteX27" fmla="*/ 2520564 w 3617844"/>
                <a:gd name="connsiteY27" fmla="*/ 313727 h 2563946"/>
                <a:gd name="connsiteX28" fmla="*/ 2552369 w 3617844"/>
                <a:gd name="connsiteY28" fmla="*/ 393240 h 2563946"/>
                <a:gd name="connsiteX29" fmla="*/ 2600077 w 3617844"/>
                <a:gd name="connsiteY29" fmla="*/ 417094 h 2563946"/>
                <a:gd name="connsiteX30" fmla="*/ 2655736 w 3617844"/>
                <a:gd name="connsiteY30" fmla="*/ 472753 h 2563946"/>
                <a:gd name="connsiteX31" fmla="*/ 2703444 w 3617844"/>
                <a:gd name="connsiteY31" fmla="*/ 496607 h 2563946"/>
                <a:gd name="connsiteX32" fmla="*/ 2727297 w 3617844"/>
                <a:gd name="connsiteY32" fmla="*/ 512509 h 2563946"/>
                <a:gd name="connsiteX33" fmla="*/ 2775005 w 3617844"/>
                <a:gd name="connsiteY33" fmla="*/ 528412 h 2563946"/>
                <a:gd name="connsiteX34" fmla="*/ 2830664 w 3617844"/>
                <a:gd name="connsiteY34" fmla="*/ 552266 h 2563946"/>
                <a:gd name="connsiteX35" fmla="*/ 2854518 w 3617844"/>
                <a:gd name="connsiteY35" fmla="*/ 568169 h 2563946"/>
                <a:gd name="connsiteX36" fmla="*/ 2878372 w 3617844"/>
                <a:gd name="connsiteY36" fmla="*/ 576120 h 2563946"/>
                <a:gd name="connsiteX37" fmla="*/ 2949934 w 3617844"/>
                <a:gd name="connsiteY37" fmla="*/ 615876 h 2563946"/>
                <a:gd name="connsiteX38" fmla="*/ 2973788 w 3617844"/>
                <a:gd name="connsiteY38" fmla="*/ 623828 h 2563946"/>
                <a:gd name="connsiteX39" fmla="*/ 3005593 w 3617844"/>
                <a:gd name="connsiteY39" fmla="*/ 647682 h 2563946"/>
                <a:gd name="connsiteX40" fmla="*/ 3053301 w 3617844"/>
                <a:gd name="connsiteY40" fmla="*/ 679487 h 2563946"/>
                <a:gd name="connsiteX41" fmla="*/ 3069204 w 3617844"/>
                <a:gd name="connsiteY41" fmla="*/ 703341 h 2563946"/>
                <a:gd name="connsiteX42" fmla="*/ 3077155 w 3617844"/>
                <a:gd name="connsiteY42" fmla="*/ 727195 h 2563946"/>
                <a:gd name="connsiteX43" fmla="*/ 3101009 w 3617844"/>
                <a:gd name="connsiteY43" fmla="*/ 735146 h 2563946"/>
                <a:gd name="connsiteX44" fmla="*/ 3172570 w 3617844"/>
                <a:gd name="connsiteY44" fmla="*/ 798756 h 2563946"/>
                <a:gd name="connsiteX45" fmla="*/ 3188473 w 3617844"/>
                <a:gd name="connsiteY45" fmla="*/ 822610 h 2563946"/>
                <a:gd name="connsiteX46" fmla="*/ 3212327 w 3617844"/>
                <a:gd name="connsiteY46" fmla="*/ 830562 h 2563946"/>
                <a:gd name="connsiteX47" fmla="*/ 3236181 w 3617844"/>
                <a:gd name="connsiteY47" fmla="*/ 846464 h 2563946"/>
                <a:gd name="connsiteX48" fmla="*/ 3244132 w 3617844"/>
                <a:gd name="connsiteY48" fmla="*/ 878269 h 2563946"/>
                <a:gd name="connsiteX49" fmla="*/ 3299791 w 3617844"/>
                <a:gd name="connsiteY49" fmla="*/ 925977 h 2563946"/>
                <a:gd name="connsiteX50" fmla="*/ 3315694 w 3617844"/>
                <a:gd name="connsiteY50" fmla="*/ 973685 h 2563946"/>
                <a:gd name="connsiteX51" fmla="*/ 3323645 w 3617844"/>
                <a:gd name="connsiteY51" fmla="*/ 997539 h 2563946"/>
                <a:gd name="connsiteX52" fmla="*/ 3347499 w 3617844"/>
                <a:gd name="connsiteY52" fmla="*/ 1077052 h 2563946"/>
                <a:gd name="connsiteX53" fmla="*/ 3363402 w 3617844"/>
                <a:gd name="connsiteY53" fmla="*/ 1124760 h 2563946"/>
                <a:gd name="connsiteX54" fmla="*/ 3371353 w 3617844"/>
                <a:gd name="connsiteY54" fmla="*/ 1148614 h 2563946"/>
                <a:gd name="connsiteX55" fmla="*/ 3387256 w 3617844"/>
                <a:gd name="connsiteY55" fmla="*/ 1180419 h 2563946"/>
                <a:gd name="connsiteX56" fmla="*/ 3411110 w 3617844"/>
                <a:gd name="connsiteY56" fmla="*/ 1236078 h 2563946"/>
                <a:gd name="connsiteX57" fmla="*/ 3434964 w 3617844"/>
                <a:gd name="connsiteY57" fmla="*/ 1283786 h 2563946"/>
                <a:gd name="connsiteX58" fmla="*/ 3458817 w 3617844"/>
                <a:gd name="connsiteY58" fmla="*/ 1331494 h 2563946"/>
                <a:gd name="connsiteX59" fmla="*/ 3474720 w 3617844"/>
                <a:gd name="connsiteY59" fmla="*/ 1379202 h 2563946"/>
                <a:gd name="connsiteX60" fmla="*/ 3506525 w 3617844"/>
                <a:gd name="connsiteY60" fmla="*/ 1426909 h 2563946"/>
                <a:gd name="connsiteX61" fmla="*/ 3522428 w 3617844"/>
                <a:gd name="connsiteY61" fmla="*/ 1450763 h 2563946"/>
                <a:gd name="connsiteX62" fmla="*/ 3562184 w 3617844"/>
                <a:gd name="connsiteY62" fmla="*/ 1506422 h 2563946"/>
                <a:gd name="connsiteX63" fmla="*/ 3586038 w 3617844"/>
                <a:gd name="connsiteY63" fmla="*/ 1554130 h 2563946"/>
                <a:gd name="connsiteX64" fmla="*/ 3609892 w 3617844"/>
                <a:gd name="connsiteY64" fmla="*/ 1633643 h 2563946"/>
                <a:gd name="connsiteX65" fmla="*/ 3601941 w 3617844"/>
                <a:gd name="connsiteY65" fmla="*/ 1713156 h 2563946"/>
                <a:gd name="connsiteX66" fmla="*/ 3617844 w 3617844"/>
                <a:gd name="connsiteY66" fmla="*/ 1975549 h 2563946"/>
                <a:gd name="connsiteX67" fmla="*/ 3601941 w 3617844"/>
                <a:gd name="connsiteY67" fmla="*/ 2086868 h 2563946"/>
                <a:gd name="connsiteX68" fmla="*/ 3586038 w 3617844"/>
                <a:gd name="connsiteY68" fmla="*/ 2245894 h 2563946"/>
                <a:gd name="connsiteX69" fmla="*/ 3578087 w 3617844"/>
                <a:gd name="connsiteY69" fmla="*/ 2269748 h 2563946"/>
                <a:gd name="connsiteX70" fmla="*/ 3593990 w 3617844"/>
                <a:gd name="connsiteY70" fmla="*/ 2420822 h 2563946"/>
                <a:gd name="connsiteX71" fmla="*/ 3609892 w 3617844"/>
                <a:gd name="connsiteY71" fmla="*/ 2532141 h 2563946"/>
                <a:gd name="connsiteX72" fmla="*/ 3593990 w 3617844"/>
                <a:gd name="connsiteY72" fmla="*/ 2563946 h 256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617844" h="2563946">
                  <a:moveTo>
                    <a:pt x="0" y="43382"/>
                  </a:moveTo>
                  <a:lnTo>
                    <a:pt x="135172" y="27480"/>
                  </a:lnTo>
                  <a:cubicBezTo>
                    <a:pt x="300049" y="0"/>
                    <a:pt x="132919" y="20662"/>
                    <a:pt x="286247" y="3626"/>
                  </a:cubicBezTo>
                  <a:cubicBezTo>
                    <a:pt x="320196" y="4932"/>
                    <a:pt x="501380" y="7677"/>
                    <a:pt x="572494" y="19529"/>
                  </a:cubicBezTo>
                  <a:cubicBezTo>
                    <a:pt x="661756" y="34406"/>
                    <a:pt x="608168" y="32424"/>
                    <a:pt x="683812" y="51334"/>
                  </a:cubicBezTo>
                  <a:cubicBezTo>
                    <a:pt x="783202" y="76181"/>
                    <a:pt x="659651" y="44430"/>
                    <a:pt x="739471" y="67236"/>
                  </a:cubicBezTo>
                  <a:cubicBezTo>
                    <a:pt x="749979" y="70238"/>
                    <a:pt x="760769" y="72186"/>
                    <a:pt x="771277" y="75188"/>
                  </a:cubicBezTo>
                  <a:cubicBezTo>
                    <a:pt x="779336" y="77491"/>
                    <a:pt x="786999" y="81106"/>
                    <a:pt x="795130" y="83139"/>
                  </a:cubicBezTo>
                  <a:cubicBezTo>
                    <a:pt x="808241" y="86417"/>
                    <a:pt x="821776" y="87812"/>
                    <a:pt x="834887" y="91090"/>
                  </a:cubicBezTo>
                  <a:cubicBezTo>
                    <a:pt x="843018" y="93123"/>
                    <a:pt x="850401" y="98208"/>
                    <a:pt x="858741" y="99042"/>
                  </a:cubicBezTo>
                  <a:cubicBezTo>
                    <a:pt x="903652" y="103533"/>
                    <a:pt x="948856" y="104343"/>
                    <a:pt x="993913" y="106993"/>
                  </a:cubicBezTo>
                  <a:cubicBezTo>
                    <a:pt x="1044366" y="100687"/>
                    <a:pt x="1112950" y="91090"/>
                    <a:pt x="1160890" y="91090"/>
                  </a:cubicBezTo>
                  <a:cubicBezTo>
                    <a:pt x="1213965" y="91090"/>
                    <a:pt x="1266908" y="96391"/>
                    <a:pt x="1319917" y="99042"/>
                  </a:cubicBezTo>
                  <a:cubicBezTo>
                    <a:pt x="1368093" y="92159"/>
                    <a:pt x="1423445" y="83139"/>
                    <a:pt x="1470991" y="83139"/>
                  </a:cubicBezTo>
                  <a:cubicBezTo>
                    <a:pt x="1542602" y="83139"/>
                    <a:pt x="1614115" y="88440"/>
                    <a:pt x="1685677" y="91090"/>
                  </a:cubicBezTo>
                  <a:cubicBezTo>
                    <a:pt x="1725667" y="95089"/>
                    <a:pt x="1772546" y="98026"/>
                    <a:pt x="1812897" y="106993"/>
                  </a:cubicBezTo>
                  <a:cubicBezTo>
                    <a:pt x="1821079" y="108811"/>
                    <a:pt x="1828800" y="112294"/>
                    <a:pt x="1836751" y="114944"/>
                  </a:cubicBezTo>
                  <a:cubicBezTo>
                    <a:pt x="1871207" y="112294"/>
                    <a:pt x="1905750" y="110610"/>
                    <a:pt x="1940118" y="106993"/>
                  </a:cubicBezTo>
                  <a:cubicBezTo>
                    <a:pt x="1973798" y="103448"/>
                    <a:pt x="1989000" y="98748"/>
                    <a:pt x="2019631" y="91090"/>
                  </a:cubicBezTo>
                  <a:cubicBezTo>
                    <a:pt x="2075290" y="93741"/>
                    <a:pt x="2131039" y="94926"/>
                    <a:pt x="2186609" y="99042"/>
                  </a:cubicBezTo>
                  <a:cubicBezTo>
                    <a:pt x="2202687" y="100233"/>
                    <a:pt x="2218676" y="103083"/>
                    <a:pt x="2234317" y="106993"/>
                  </a:cubicBezTo>
                  <a:cubicBezTo>
                    <a:pt x="2250579" y="111059"/>
                    <a:pt x="2282024" y="122896"/>
                    <a:pt x="2282024" y="122896"/>
                  </a:cubicBezTo>
                  <a:cubicBezTo>
                    <a:pt x="2287325" y="130847"/>
                    <a:pt x="2289823" y="141684"/>
                    <a:pt x="2297927" y="146749"/>
                  </a:cubicBezTo>
                  <a:cubicBezTo>
                    <a:pt x="2312142" y="155633"/>
                    <a:pt x="2345635" y="162652"/>
                    <a:pt x="2345635" y="162652"/>
                  </a:cubicBezTo>
                  <a:cubicBezTo>
                    <a:pt x="2383780" y="219871"/>
                    <a:pt x="2329765" y="149423"/>
                    <a:pt x="2409245" y="202409"/>
                  </a:cubicBezTo>
                  <a:lnTo>
                    <a:pt x="2456953" y="234214"/>
                  </a:lnTo>
                  <a:cubicBezTo>
                    <a:pt x="2493407" y="288896"/>
                    <a:pt x="2470626" y="275878"/>
                    <a:pt x="2512612" y="289873"/>
                  </a:cubicBezTo>
                  <a:cubicBezTo>
                    <a:pt x="2515263" y="297824"/>
                    <a:pt x="2518261" y="305668"/>
                    <a:pt x="2520564" y="313727"/>
                  </a:cubicBezTo>
                  <a:cubicBezTo>
                    <a:pt x="2528339" y="340939"/>
                    <a:pt x="2531077" y="371949"/>
                    <a:pt x="2552369" y="393240"/>
                  </a:cubicBezTo>
                  <a:cubicBezTo>
                    <a:pt x="2567782" y="408652"/>
                    <a:pt x="2580678" y="410627"/>
                    <a:pt x="2600077" y="417094"/>
                  </a:cubicBezTo>
                  <a:cubicBezTo>
                    <a:pt x="2636531" y="471776"/>
                    <a:pt x="2613750" y="458758"/>
                    <a:pt x="2655736" y="472753"/>
                  </a:cubicBezTo>
                  <a:cubicBezTo>
                    <a:pt x="2724094" y="518326"/>
                    <a:pt x="2637608" y="463690"/>
                    <a:pt x="2703444" y="496607"/>
                  </a:cubicBezTo>
                  <a:cubicBezTo>
                    <a:pt x="2711991" y="500880"/>
                    <a:pt x="2718565" y="508628"/>
                    <a:pt x="2727297" y="512509"/>
                  </a:cubicBezTo>
                  <a:cubicBezTo>
                    <a:pt x="2742615" y="519317"/>
                    <a:pt x="2775005" y="528412"/>
                    <a:pt x="2775005" y="528412"/>
                  </a:cubicBezTo>
                  <a:cubicBezTo>
                    <a:pt x="2834892" y="568338"/>
                    <a:pt x="2758781" y="521459"/>
                    <a:pt x="2830664" y="552266"/>
                  </a:cubicBezTo>
                  <a:cubicBezTo>
                    <a:pt x="2839448" y="556030"/>
                    <a:pt x="2845971" y="563895"/>
                    <a:pt x="2854518" y="568169"/>
                  </a:cubicBezTo>
                  <a:cubicBezTo>
                    <a:pt x="2862015" y="571917"/>
                    <a:pt x="2870421" y="573470"/>
                    <a:pt x="2878372" y="576120"/>
                  </a:cubicBezTo>
                  <a:cubicBezTo>
                    <a:pt x="2914080" y="611828"/>
                    <a:pt x="2891557" y="596417"/>
                    <a:pt x="2949934" y="615876"/>
                  </a:cubicBezTo>
                  <a:lnTo>
                    <a:pt x="2973788" y="623828"/>
                  </a:lnTo>
                  <a:cubicBezTo>
                    <a:pt x="2984390" y="631779"/>
                    <a:pt x="2994736" y="640082"/>
                    <a:pt x="3005593" y="647682"/>
                  </a:cubicBezTo>
                  <a:cubicBezTo>
                    <a:pt x="3021251" y="658642"/>
                    <a:pt x="3053301" y="679487"/>
                    <a:pt x="3053301" y="679487"/>
                  </a:cubicBezTo>
                  <a:cubicBezTo>
                    <a:pt x="3058602" y="687438"/>
                    <a:pt x="3064930" y="694794"/>
                    <a:pt x="3069204" y="703341"/>
                  </a:cubicBezTo>
                  <a:cubicBezTo>
                    <a:pt x="3072952" y="710838"/>
                    <a:pt x="3071228" y="721268"/>
                    <a:pt x="3077155" y="727195"/>
                  </a:cubicBezTo>
                  <a:cubicBezTo>
                    <a:pt x="3083082" y="733122"/>
                    <a:pt x="3093058" y="732496"/>
                    <a:pt x="3101009" y="735146"/>
                  </a:cubicBezTo>
                  <a:cubicBezTo>
                    <a:pt x="3155474" y="789611"/>
                    <a:pt x="3130004" y="770379"/>
                    <a:pt x="3172570" y="798756"/>
                  </a:cubicBezTo>
                  <a:cubicBezTo>
                    <a:pt x="3177871" y="806707"/>
                    <a:pt x="3181011" y="816640"/>
                    <a:pt x="3188473" y="822610"/>
                  </a:cubicBezTo>
                  <a:cubicBezTo>
                    <a:pt x="3195018" y="827846"/>
                    <a:pt x="3204830" y="826814"/>
                    <a:pt x="3212327" y="830562"/>
                  </a:cubicBezTo>
                  <a:cubicBezTo>
                    <a:pt x="3220874" y="834836"/>
                    <a:pt x="3228230" y="841163"/>
                    <a:pt x="3236181" y="846464"/>
                  </a:cubicBezTo>
                  <a:cubicBezTo>
                    <a:pt x="3238831" y="857066"/>
                    <a:pt x="3238340" y="869002"/>
                    <a:pt x="3244132" y="878269"/>
                  </a:cubicBezTo>
                  <a:cubicBezTo>
                    <a:pt x="3257906" y="900307"/>
                    <a:pt x="3279261" y="912291"/>
                    <a:pt x="3299791" y="925977"/>
                  </a:cubicBezTo>
                  <a:lnTo>
                    <a:pt x="3315694" y="973685"/>
                  </a:lnTo>
                  <a:cubicBezTo>
                    <a:pt x="3318344" y="981636"/>
                    <a:pt x="3321612" y="989408"/>
                    <a:pt x="3323645" y="997539"/>
                  </a:cubicBezTo>
                  <a:cubicBezTo>
                    <a:pt x="3335663" y="1045606"/>
                    <a:pt x="3328141" y="1018977"/>
                    <a:pt x="3347499" y="1077052"/>
                  </a:cubicBezTo>
                  <a:lnTo>
                    <a:pt x="3363402" y="1124760"/>
                  </a:lnTo>
                  <a:cubicBezTo>
                    <a:pt x="3366052" y="1132711"/>
                    <a:pt x="3367605" y="1141117"/>
                    <a:pt x="3371353" y="1148614"/>
                  </a:cubicBezTo>
                  <a:lnTo>
                    <a:pt x="3387256" y="1180419"/>
                  </a:lnTo>
                  <a:cubicBezTo>
                    <a:pt x="3403804" y="1246613"/>
                    <a:pt x="3383654" y="1181166"/>
                    <a:pt x="3411110" y="1236078"/>
                  </a:cubicBezTo>
                  <a:cubicBezTo>
                    <a:pt x="3444030" y="1301918"/>
                    <a:pt x="3389388" y="1215423"/>
                    <a:pt x="3434964" y="1283786"/>
                  </a:cubicBezTo>
                  <a:cubicBezTo>
                    <a:pt x="3463958" y="1370772"/>
                    <a:pt x="3417719" y="1239022"/>
                    <a:pt x="3458817" y="1331494"/>
                  </a:cubicBezTo>
                  <a:cubicBezTo>
                    <a:pt x="3465625" y="1346812"/>
                    <a:pt x="3465422" y="1365254"/>
                    <a:pt x="3474720" y="1379202"/>
                  </a:cubicBezTo>
                  <a:lnTo>
                    <a:pt x="3506525" y="1426909"/>
                  </a:lnTo>
                  <a:cubicBezTo>
                    <a:pt x="3511826" y="1434860"/>
                    <a:pt x="3518154" y="1442215"/>
                    <a:pt x="3522428" y="1450763"/>
                  </a:cubicBezTo>
                  <a:cubicBezTo>
                    <a:pt x="3543359" y="1492627"/>
                    <a:pt x="3529948" y="1474188"/>
                    <a:pt x="3562184" y="1506422"/>
                  </a:cubicBezTo>
                  <a:cubicBezTo>
                    <a:pt x="3591189" y="1593429"/>
                    <a:pt x="3544929" y="1461635"/>
                    <a:pt x="3586038" y="1554130"/>
                  </a:cubicBezTo>
                  <a:cubicBezTo>
                    <a:pt x="3597102" y="1579023"/>
                    <a:pt x="3603283" y="1607207"/>
                    <a:pt x="3609892" y="1633643"/>
                  </a:cubicBezTo>
                  <a:cubicBezTo>
                    <a:pt x="3607242" y="1660147"/>
                    <a:pt x="3601941" y="1686519"/>
                    <a:pt x="3601941" y="1713156"/>
                  </a:cubicBezTo>
                  <a:cubicBezTo>
                    <a:pt x="3601941" y="1847425"/>
                    <a:pt x="3606235" y="1871074"/>
                    <a:pt x="3617844" y="1975549"/>
                  </a:cubicBezTo>
                  <a:cubicBezTo>
                    <a:pt x="3610132" y="2021819"/>
                    <a:pt x="3606917" y="2037102"/>
                    <a:pt x="3601941" y="2086868"/>
                  </a:cubicBezTo>
                  <a:cubicBezTo>
                    <a:pt x="3597773" y="2128545"/>
                    <a:pt x="3594228" y="2200852"/>
                    <a:pt x="3586038" y="2245894"/>
                  </a:cubicBezTo>
                  <a:cubicBezTo>
                    <a:pt x="3584539" y="2254140"/>
                    <a:pt x="3580737" y="2261797"/>
                    <a:pt x="3578087" y="2269748"/>
                  </a:cubicBezTo>
                  <a:cubicBezTo>
                    <a:pt x="3594273" y="2383052"/>
                    <a:pt x="3578144" y="2262368"/>
                    <a:pt x="3593990" y="2420822"/>
                  </a:cubicBezTo>
                  <a:cubicBezTo>
                    <a:pt x="3598966" y="2470583"/>
                    <a:pt x="3602181" y="2485874"/>
                    <a:pt x="3609892" y="2532141"/>
                  </a:cubicBezTo>
                  <a:cubicBezTo>
                    <a:pt x="3600756" y="2559551"/>
                    <a:pt x="3607868" y="2550068"/>
                    <a:pt x="3593990" y="2563946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206"/>
          <p:cNvGrpSpPr/>
          <p:nvPr/>
        </p:nvGrpSpPr>
        <p:grpSpPr>
          <a:xfrm>
            <a:off x="5877632" y="2743200"/>
            <a:ext cx="2656768" cy="2383975"/>
            <a:chOff x="4810832" y="2667000"/>
            <a:chExt cx="2656768" cy="2383975"/>
          </a:xfrm>
        </p:grpSpPr>
        <p:sp>
          <p:nvSpPr>
            <p:cNvPr id="208" name="TextBox 33"/>
            <p:cNvSpPr txBox="1"/>
            <p:nvPr/>
          </p:nvSpPr>
          <p:spPr>
            <a:xfrm>
              <a:off x="4810832" y="3598710"/>
              <a:ext cx="121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/>
                <a:t>Plant head loss </a:t>
              </a:r>
              <a:endParaRPr lang="en-US" sz="1400" b="1" dirty="0"/>
            </a:p>
          </p:txBody>
        </p:sp>
        <p:sp>
          <p:nvSpPr>
            <p:cNvPr id="209" name="Up-Down Arrow 208"/>
            <p:cNvSpPr/>
            <p:nvPr/>
          </p:nvSpPr>
          <p:spPr>
            <a:xfrm>
              <a:off x="4963232" y="4288975"/>
              <a:ext cx="76200" cy="762000"/>
            </a:xfrm>
            <a:prstGeom prst="upDownArrow">
              <a:avLst/>
            </a:prstGeom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210" name="Shape 209"/>
            <p:cNvCxnSpPr>
              <a:stCxn id="208" idx="0"/>
            </p:cNvCxnSpPr>
            <p:nvPr/>
          </p:nvCxnSpPr>
          <p:spPr>
            <a:xfrm rot="5400000" flipH="1" flipV="1">
              <a:off x="5679840" y="2924668"/>
              <a:ext cx="414635" cy="933450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TextBox 210"/>
            <p:cNvSpPr txBox="1"/>
            <p:nvPr/>
          </p:nvSpPr>
          <p:spPr>
            <a:xfrm>
              <a:off x="6400800" y="266700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Range of motion</a:t>
              </a:r>
              <a:endParaRPr lang="en-US" sz="1400" dirty="0"/>
            </a:p>
          </p:txBody>
        </p:sp>
        <p:sp>
          <p:nvSpPr>
            <p:cNvPr id="212" name="Up-Down Arrow 211"/>
            <p:cNvSpPr/>
            <p:nvPr/>
          </p:nvSpPr>
          <p:spPr>
            <a:xfrm>
              <a:off x="6324600" y="2819400"/>
              <a:ext cx="76200" cy="762000"/>
            </a:xfrm>
            <a:prstGeom prst="upDownArrow">
              <a:avLst/>
            </a:prstGeom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213" name="Shape 38"/>
            <p:cNvCxnSpPr/>
            <p:nvPr/>
          </p:nvCxnSpPr>
          <p:spPr>
            <a:xfrm rot="5400000">
              <a:off x="4946385" y="4195927"/>
              <a:ext cx="548045" cy="400050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213"/>
          <p:cNvGrpSpPr/>
          <p:nvPr/>
        </p:nvGrpSpPr>
        <p:grpSpPr>
          <a:xfrm>
            <a:off x="2445832" y="1066800"/>
            <a:ext cx="6240968" cy="5257800"/>
            <a:chOff x="1392936" y="990600"/>
            <a:chExt cx="6240968" cy="5257800"/>
          </a:xfrm>
        </p:grpSpPr>
        <p:sp>
          <p:nvSpPr>
            <p:cNvPr id="215" name="TextBox 26"/>
            <p:cNvSpPr txBox="1"/>
            <p:nvPr/>
          </p:nvSpPr>
          <p:spPr>
            <a:xfrm>
              <a:off x="2057400" y="4343398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Float</a:t>
              </a:r>
              <a:endParaRPr lang="en-US" sz="1400" dirty="0"/>
            </a:p>
          </p:txBody>
        </p:sp>
        <p:sp>
          <p:nvSpPr>
            <p:cNvPr id="216" name="Trapezoid 215"/>
            <p:cNvSpPr/>
            <p:nvPr/>
          </p:nvSpPr>
          <p:spPr>
            <a:xfrm>
              <a:off x="6400800" y="2895600"/>
              <a:ext cx="228600" cy="152400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7" name="Straight Connector 216"/>
            <p:cNvCxnSpPr/>
            <p:nvPr/>
          </p:nvCxnSpPr>
          <p:spPr>
            <a:xfrm rot="5400000">
              <a:off x="1600200" y="3810000"/>
              <a:ext cx="2133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>
              <a:off x="2209800" y="3048000"/>
              <a:ext cx="45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flipV="1">
              <a:off x="1392936" y="2438400"/>
              <a:ext cx="685800" cy="131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TextBox 53"/>
            <p:cNvSpPr txBox="1"/>
            <p:nvPr/>
          </p:nvSpPr>
          <p:spPr>
            <a:xfrm>
              <a:off x="1828800" y="99060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Stock Tank</a:t>
              </a:r>
              <a:endParaRPr lang="en-US" sz="1400" dirty="0"/>
            </a:p>
          </p:txBody>
        </p:sp>
        <p:cxnSp>
          <p:nvCxnSpPr>
            <p:cNvPr id="221" name="Straight Arrow Connector 220"/>
            <p:cNvCxnSpPr/>
            <p:nvPr/>
          </p:nvCxnSpPr>
          <p:spPr>
            <a:xfrm rot="5400000">
              <a:off x="2362200" y="2209800"/>
              <a:ext cx="304800" cy="152400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Arrow Connector 221"/>
            <p:cNvCxnSpPr/>
            <p:nvPr/>
          </p:nvCxnSpPr>
          <p:spPr>
            <a:xfrm rot="5400000">
              <a:off x="1671284" y="1452916"/>
              <a:ext cx="304800" cy="142168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TextBox 53"/>
            <p:cNvSpPr txBox="1"/>
            <p:nvPr/>
          </p:nvSpPr>
          <p:spPr>
            <a:xfrm>
              <a:off x="2362200" y="1447800"/>
              <a:ext cx="838200" cy="76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Constant Head Tank</a:t>
              </a:r>
              <a:endParaRPr lang="en-US" sz="1400" dirty="0"/>
            </a:p>
          </p:txBody>
        </p:sp>
        <p:sp>
          <p:nvSpPr>
            <p:cNvPr id="224" name="Freeform 223"/>
            <p:cNvSpPr/>
            <p:nvPr/>
          </p:nvSpPr>
          <p:spPr>
            <a:xfrm>
              <a:off x="2002536" y="2286000"/>
              <a:ext cx="228600" cy="457200"/>
            </a:xfrm>
            <a:custGeom>
              <a:avLst/>
              <a:gdLst>
                <a:gd name="connsiteX0" fmla="*/ 641268 w 641268"/>
                <a:gd name="connsiteY0" fmla="*/ 496262 h 522942"/>
                <a:gd name="connsiteX1" fmla="*/ 403761 w 641268"/>
                <a:gd name="connsiteY1" fmla="*/ 496262 h 522942"/>
                <a:gd name="connsiteX2" fmla="*/ 285008 w 641268"/>
                <a:gd name="connsiteY2" fmla="*/ 484387 h 522942"/>
                <a:gd name="connsiteX3" fmla="*/ 213756 w 641268"/>
                <a:gd name="connsiteY3" fmla="*/ 472511 h 522942"/>
                <a:gd name="connsiteX4" fmla="*/ 142504 w 641268"/>
                <a:gd name="connsiteY4" fmla="*/ 448761 h 522942"/>
                <a:gd name="connsiteX5" fmla="*/ 130629 w 641268"/>
                <a:gd name="connsiteY5" fmla="*/ 413135 h 522942"/>
                <a:gd name="connsiteX6" fmla="*/ 154379 w 641268"/>
                <a:gd name="connsiteY6" fmla="*/ 140002 h 522942"/>
                <a:gd name="connsiteX7" fmla="*/ 130629 w 641268"/>
                <a:gd name="connsiteY7" fmla="*/ 45000 h 522942"/>
                <a:gd name="connsiteX8" fmla="*/ 106878 w 641268"/>
                <a:gd name="connsiteY8" fmla="*/ 9374 h 522942"/>
                <a:gd name="connsiteX9" fmla="*/ 0 w 641268"/>
                <a:gd name="connsiteY9" fmla="*/ 9374 h 52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268" h="522942">
                  <a:moveTo>
                    <a:pt x="641268" y="496262"/>
                  </a:moveTo>
                  <a:cubicBezTo>
                    <a:pt x="534543" y="522942"/>
                    <a:pt x="600954" y="511430"/>
                    <a:pt x="403761" y="496262"/>
                  </a:cubicBezTo>
                  <a:cubicBezTo>
                    <a:pt x="364096" y="493211"/>
                    <a:pt x="324483" y="489321"/>
                    <a:pt x="285008" y="484387"/>
                  </a:cubicBezTo>
                  <a:cubicBezTo>
                    <a:pt x="261116" y="481400"/>
                    <a:pt x="237115" y="478351"/>
                    <a:pt x="213756" y="472511"/>
                  </a:cubicBezTo>
                  <a:cubicBezTo>
                    <a:pt x="189468" y="466439"/>
                    <a:pt x="142504" y="448761"/>
                    <a:pt x="142504" y="448761"/>
                  </a:cubicBezTo>
                  <a:cubicBezTo>
                    <a:pt x="138546" y="436886"/>
                    <a:pt x="130629" y="425653"/>
                    <a:pt x="130629" y="413135"/>
                  </a:cubicBezTo>
                  <a:cubicBezTo>
                    <a:pt x="130629" y="315148"/>
                    <a:pt x="142630" y="233996"/>
                    <a:pt x="154379" y="140002"/>
                  </a:cubicBezTo>
                  <a:cubicBezTo>
                    <a:pt x="149863" y="117420"/>
                    <a:pt x="142800" y="69343"/>
                    <a:pt x="130629" y="45000"/>
                  </a:cubicBezTo>
                  <a:cubicBezTo>
                    <a:pt x="124246" y="32234"/>
                    <a:pt x="120648" y="13129"/>
                    <a:pt x="106878" y="9374"/>
                  </a:cubicBezTo>
                  <a:cubicBezTo>
                    <a:pt x="72507" y="0"/>
                    <a:pt x="35626" y="9374"/>
                    <a:pt x="0" y="9374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TextBox 25"/>
            <p:cNvSpPr txBox="1"/>
            <p:nvPr/>
          </p:nvSpPr>
          <p:spPr>
            <a:xfrm>
              <a:off x="3439232" y="4746175"/>
              <a:ext cx="1447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min plant flow</a:t>
              </a:r>
              <a:endParaRPr lang="en-US" sz="1400" dirty="0"/>
            </a:p>
          </p:txBody>
        </p:sp>
        <p:sp>
          <p:nvSpPr>
            <p:cNvPr id="226" name="TextBox 25"/>
            <p:cNvSpPr txBox="1"/>
            <p:nvPr/>
          </p:nvSpPr>
          <p:spPr>
            <a:xfrm>
              <a:off x="3439232" y="3984175"/>
              <a:ext cx="1447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</a:rPr>
                <a:t>max plant flow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27" name="Can 226"/>
            <p:cNvSpPr/>
            <p:nvPr/>
          </p:nvSpPr>
          <p:spPr>
            <a:xfrm>
              <a:off x="1469136" y="1752600"/>
              <a:ext cx="533400" cy="685800"/>
            </a:xfrm>
            <a:prstGeom prst="can">
              <a:avLst>
                <a:gd name="adj" fmla="val 964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Isosceles Triangle 227"/>
            <p:cNvSpPr/>
            <p:nvPr/>
          </p:nvSpPr>
          <p:spPr>
            <a:xfrm>
              <a:off x="4582232" y="2797625"/>
              <a:ext cx="152400" cy="1524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 smtClean="0"/>
                <a:t>--</a:t>
              </a:r>
              <a:endParaRPr lang="en-US" dirty="0"/>
            </a:p>
          </p:txBody>
        </p:sp>
        <p:sp>
          <p:nvSpPr>
            <p:cNvPr id="229" name="TextBox 53"/>
            <p:cNvSpPr txBox="1"/>
            <p:nvPr/>
          </p:nvSpPr>
          <p:spPr>
            <a:xfrm>
              <a:off x="4800600" y="2286000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Dosing arm</a:t>
              </a:r>
              <a:endParaRPr lang="en-US" sz="1400" dirty="0"/>
            </a:p>
          </p:txBody>
        </p:sp>
        <p:cxnSp>
          <p:nvCxnSpPr>
            <p:cNvPr id="230" name="Straight Connector 229"/>
            <p:cNvCxnSpPr/>
            <p:nvPr/>
          </p:nvCxnSpPr>
          <p:spPr>
            <a:xfrm flipV="1">
              <a:off x="2057400" y="2803075"/>
              <a:ext cx="4277432" cy="1632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57"/>
            <p:cNvGrpSpPr/>
            <p:nvPr/>
          </p:nvGrpSpPr>
          <p:grpSpPr>
            <a:xfrm>
              <a:off x="1990639" y="3012375"/>
              <a:ext cx="5643265" cy="3236025"/>
              <a:chOff x="3199607" y="3424535"/>
              <a:chExt cx="5643265" cy="3236025"/>
            </a:xfrm>
          </p:grpSpPr>
          <p:grpSp>
            <p:nvGrpSpPr>
              <p:cNvPr id="11" name="Group 49"/>
              <p:cNvGrpSpPr/>
              <p:nvPr/>
            </p:nvGrpSpPr>
            <p:grpSpPr>
              <a:xfrm>
                <a:off x="3199607" y="3424535"/>
                <a:ext cx="5487988" cy="3206452"/>
                <a:chOff x="3275807" y="2662535"/>
                <a:chExt cx="5487988" cy="3206452"/>
              </a:xfrm>
            </p:grpSpPr>
            <p:cxnSp>
              <p:nvCxnSpPr>
                <p:cNvPr id="252" name="Elbow Connector 251"/>
                <p:cNvCxnSpPr/>
                <p:nvPr/>
              </p:nvCxnSpPr>
              <p:spPr>
                <a:xfrm rot="5400000">
                  <a:off x="1711871" y="4303464"/>
                  <a:ext cx="3129459" cy="1588"/>
                </a:xfrm>
                <a:prstGeom prst="bentConnector3">
                  <a:avLst>
                    <a:gd name="adj1" fmla="val 50000"/>
                  </a:avLst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Elbow Connector 42"/>
                <p:cNvCxnSpPr/>
                <p:nvPr/>
              </p:nvCxnSpPr>
              <p:spPr>
                <a:xfrm>
                  <a:off x="3276600" y="5865812"/>
                  <a:ext cx="5486400" cy="1588"/>
                </a:xfrm>
                <a:prstGeom prst="bentConnector3">
                  <a:avLst>
                    <a:gd name="adj1" fmla="val 50000"/>
                  </a:avLst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/>
                <p:cNvCxnSpPr/>
                <p:nvPr/>
              </p:nvCxnSpPr>
              <p:spPr>
                <a:xfrm rot="16200000" flipV="1">
                  <a:off x="7160965" y="4264571"/>
                  <a:ext cx="3204865" cy="794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8" name="TextBox 52"/>
              <p:cNvSpPr txBox="1"/>
              <p:nvPr/>
            </p:nvSpPr>
            <p:spPr>
              <a:xfrm>
                <a:off x="3225055" y="6198895"/>
                <a:ext cx="26321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 smtClean="0"/>
                  <a:t>Entrance Tank</a:t>
                </a:r>
                <a:endParaRPr lang="en-US" sz="2400" b="1" dirty="0"/>
              </a:p>
            </p:txBody>
          </p:sp>
          <p:grpSp>
            <p:nvGrpSpPr>
              <p:cNvPr id="12" name="Group 56"/>
              <p:cNvGrpSpPr/>
              <p:nvPr/>
            </p:nvGrpSpPr>
            <p:grpSpPr>
              <a:xfrm>
                <a:off x="7467600" y="5562600"/>
                <a:ext cx="1375272" cy="914400"/>
                <a:chOff x="7467600" y="5562600"/>
                <a:chExt cx="1375272" cy="914400"/>
              </a:xfrm>
            </p:grpSpPr>
            <p:sp>
              <p:nvSpPr>
                <p:cNvPr id="250" name="L-Shape 249"/>
                <p:cNvSpPr/>
                <p:nvPr/>
              </p:nvSpPr>
              <p:spPr>
                <a:xfrm>
                  <a:off x="7543800" y="5562600"/>
                  <a:ext cx="1143000" cy="914400"/>
                </a:xfrm>
                <a:prstGeom prst="corner">
                  <a:avLst>
                    <a:gd name="adj1" fmla="val 39743"/>
                    <a:gd name="adj2" fmla="val 41773"/>
                  </a:avLst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1" name="TextBox 20"/>
                <p:cNvSpPr txBox="1"/>
                <p:nvPr/>
              </p:nvSpPr>
              <p:spPr>
                <a:xfrm>
                  <a:off x="7467600" y="6096000"/>
                  <a:ext cx="13752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400" dirty="0" smtClean="0"/>
                    <a:t>Rapid Mix Tube</a:t>
                  </a:r>
                  <a:endParaRPr lang="en-US" sz="1400" dirty="0"/>
                </a:p>
              </p:txBody>
            </p:sp>
          </p:grpSp>
        </p:grpSp>
        <p:grpSp>
          <p:nvGrpSpPr>
            <p:cNvPr id="13" name="Group 78"/>
            <p:cNvGrpSpPr/>
            <p:nvPr/>
          </p:nvGrpSpPr>
          <p:grpSpPr>
            <a:xfrm>
              <a:off x="2231136" y="2514600"/>
              <a:ext cx="381000" cy="533400"/>
              <a:chOff x="2438400" y="2514600"/>
              <a:chExt cx="381000" cy="533400"/>
            </a:xfrm>
          </p:grpSpPr>
          <p:sp>
            <p:nvSpPr>
              <p:cNvPr id="242" name="Half Frame 241"/>
              <p:cNvSpPr/>
              <p:nvPr/>
            </p:nvSpPr>
            <p:spPr>
              <a:xfrm rot="10800000" flipV="1">
                <a:off x="2438400" y="2697481"/>
                <a:ext cx="152400" cy="76200"/>
              </a:xfrm>
              <a:prstGeom prst="halfFrame">
                <a:avLst>
                  <a:gd name="adj1" fmla="val 17710"/>
                  <a:gd name="adj2" fmla="val 14583"/>
                </a:avLst>
              </a:prstGeom>
              <a:solidFill>
                <a:schemeClr val="bg1">
                  <a:lumMod val="5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4" name="Group 77"/>
              <p:cNvGrpSpPr/>
              <p:nvPr/>
            </p:nvGrpSpPr>
            <p:grpSpPr>
              <a:xfrm>
                <a:off x="2438400" y="2514600"/>
                <a:ext cx="381000" cy="533400"/>
                <a:chOff x="2438400" y="2514600"/>
                <a:chExt cx="381000" cy="533400"/>
              </a:xfrm>
            </p:grpSpPr>
            <p:sp>
              <p:nvSpPr>
                <p:cNvPr id="245" name="Can 244"/>
                <p:cNvSpPr/>
                <p:nvPr/>
              </p:nvSpPr>
              <p:spPr>
                <a:xfrm>
                  <a:off x="2438400" y="2514600"/>
                  <a:ext cx="381000" cy="533400"/>
                </a:xfrm>
                <a:prstGeom prst="can">
                  <a:avLst>
                    <a:gd name="adj" fmla="val 26920"/>
                  </a:avLst>
                </a:prstGeom>
                <a:solidFill>
                  <a:schemeClr val="accent1">
                    <a:alpha val="24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6" name="Can 245"/>
                <p:cNvSpPr/>
                <p:nvPr/>
              </p:nvSpPr>
              <p:spPr>
                <a:xfrm>
                  <a:off x="2514600" y="2743200"/>
                  <a:ext cx="152400" cy="76200"/>
                </a:xfrm>
                <a:prstGeom prst="can">
                  <a:avLst>
                    <a:gd name="adj" fmla="val 43749"/>
                  </a:avLst>
                </a:prstGeom>
                <a:solidFill>
                  <a:schemeClr val="bg1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44" name="Can 243"/>
              <p:cNvSpPr/>
              <p:nvPr/>
            </p:nvSpPr>
            <p:spPr>
              <a:xfrm>
                <a:off x="2438400" y="2743200"/>
                <a:ext cx="381000" cy="304800"/>
              </a:xfrm>
              <a:prstGeom prst="can">
                <a:avLst>
                  <a:gd name="adj" fmla="val 17969"/>
                </a:avLst>
              </a:prstGeom>
              <a:solidFill>
                <a:schemeClr val="accent1">
                  <a:alpha val="5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3" name="Rectangle 232"/>
            <p:cNvSpPr/>
            <p:nvPr/>
          </p:nvSpPr>
          <p:spPr>
            <a:xfrm>
              <a:off x="6781800" y="2438400"/>
              <a:ext cx="685800" cy="457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Counterweight</a:t>
              </a:r>
              <a:endParaRPr lang="en-US" dirty="0"/>
            </a:p>
          </p:txBody>
        </p:sp>
        <p:cxnSp>
          <p:nvCxnSpPr>
            <p:cNvPr id="234" name="Straight Connector 233"/>
            <p:cNvCxnSpPr>
              <a:endCxn id="216" idx="0"/>
            </p:cNvCxnSpPr>
            <p:nvPr/>
          </p:nvCxnSpPr>
          <p:spPr>
            <a:xfrm rot="5400000">
              <a:off x="6438900" y="28194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Arrow Connector 234"/>
            <p:cNvCxnSpPr/>
            <p:nvPr/>
          </p:nvCxnSpPr>
          <p:spPr>
            <a:xfrm rot="16200000" flipH="1">
              <a:off x="2362199" y="4571999"/>
              <a:ext cx="152402" cy="152400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Arrow Connector 235"/>
            <p:cNvCxnSpPr>
              <a:stCxn id="233" idx="1"/>
            </p:cNvCxnSpPr>
            <p:nvPr/>
          </p:nvCxnSpPr>
          <p:spPr>
            <a:xfrm rot="10800000" flipV="1">
              <a:off x="6629400" y="2667000"/>
              <a:ext cx="152400" cy="152400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>
              <a:off x="2677232" y="2762000"/>
              <a:ext cx="3886200" cy="0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Freeform 237"/>
            <p:cNvSpPr/>
            <p:nvPr/>
          </p:nvSpPr>
          <p:spPr>
            <a:xfrm>
              <a:off x="2584704" y="2791968"/>
              <a:ext cx="3868818" cy="2548128"/>
            </a:xfrm>
            <a:custGeom>
              <a:avLst/>
              <a:gdLst>
                <a:gd name="connsiteX0" fmla="*/ 0 w 3868818"/>
                <a:gd name="connsiteY0" fmla="*/ 146304 h 2548128"/>
                <a:gd name="connsiteX1" fmla="*/ 48768 w 3868818"/>
                <a:gd name="connsiteY1" fmla="*/ 134112 h 2548128"/>
                <a:gd name="connsiteX2" fmla="*/ 231648 w 3868818"/>
                <a:gd name="connsiteY2" fmla="*/ 109728 h 2548128"/>
                <a:gd name="connsiteX3" fmla="*/ 377952 w 3868818"/>
                <a:gd name="connsiteY3" fmla="*/ 97536 h 2548128"/>
                <a:gd name="connsiteX4" fmla="*/ 475488 w 3868818"/>
                <a:gd name="connsiteY4" fmla="*/ 73152 h 2548128"/>
                <a:gd name="connsiteX5" fmla="*/ 621792 w 3868818"/>
                <a:gd name="connsiteY5" fmla="*/ 97536 h 2548128"/>
                <a:gd name="connsiteX6" fmla="*/ 950976 w 3868818"/>
                <a:gd name="connsiteY6" fmla="*/ 121920 h 2548128"/>
                <a:gd name="connsiteX7" fmla="*/ 1024128 w 3868818"/>
                <a:gd name="connsiteY7" fmla="*/ 134112 h 2548128"/>
                <a:gd name="connsiteX8" fmla="*/ 1219200 w 3868818"/>
                <a:gd name="connsiteY8" fmla="*/ 121920 h 2548128"/>
                <a:gd name="connsiteX9" fmla="*/ 1267968 w 3868818"/>
                <a:gd name="connsiteY9" fmla="*/ 109728 h 2548128"/>
                <a:gd name="connsiteX10" fmla="*/ 1389888 w 3868818"/>
                <a:gd name="connsiteY10" fmla="*/ 97536 h 2548128"/>
                <a:gd name="connsiteX11" fmla="*/ 1426464 w 3868818"/>
                <a:gd name="connsiteY11" fmla="*/ 85344 h 2548128"/>
                <a:gd name="connsiteX12" fmla="*/ 1694688 w 3868818"/>
                <a:gd name="connsiteY12" fmla="*/ 60960 h 2548128"/>
                <a:gd name="connsiteX13" fmla="*/ 1767840 w 3868818"/>
                <a:gd name="connsiteY13" fmla="*/ 36576 h 2548128"/>
                <a:gd name="connsiteX14" fmla="*/ 1865376 w 3868818"/>
                <a:gd name="connsiteY14" fmla="*/ 24384 h 2548128"/>
                <a:gd name="connsiteX15" fmla="*/ 1938528 w 3868818"/>
                <a:gd name="connsiteY15" fmla="*/ 12192 h 2548128"/>
                <a:gd name="connsiteX16" fmla="*/ 2023872 w 3868818"/>
                <a:gd name="connsiteY16" fmla="*/ 0 h 2548128"/>
                <a:gd name="connsiteX17" fmla="*/ 2218944 w 3868818"/>
                <a:gd name="connsiteY17" fmla="*/ 24384 h 2548128"/>
                <a:gd name="connsiteX18" fmla="*/ 2292096 w 3868818"/>
                <a:gd name="connsiteY18" fmla="*/ 48768 h 2548128"/>
                <a:gd name="connsiteX19" fmla="*/ 2328672 w 3868818"/>
                <a:gd name="connsiteY19" fmla="*/ 73152 h 2548128"/>
                <a:gd name="connsiteX20" fmla="*/ 2414016 w 3868818"/>
                <a:gd name="connsiteY20" fmla="*/ 85344 h 2548128"/>
                <a:gd name="connsiteX21" fmla="*/ 2474976 w 3868818"/>
                <a:gd name="connsiteY21" fmla="*/ 73152 h 2548128"/>
                <a:gd name="connsiteX22" fmla="*/ 2511552 w 3868818"/>
                <a:gd name="connsiteY22" fmla="*/ 60960 h 2548128"/>
                <a:gd name="connsiteX23" fmla="*/ 2645664 w 3868818"/>
                <a:gd name="connsiteY23" fmla="*/ 73152 h 2548128"/>
                <a:gd name="connsiteX24" fmla="*/ 2731008 w 3868818"/>
                <a:gd name="connsiteY24" fmla="*/ 97536 h 2548128"/>
                <a:gd name="connsiteX25" fmla="*/ 2840736 w 3868818"/>
                <a:gd name="connsiteY25" fmla="*/ 121920 h 2548128"/>
                <a:gd name="connsiteX26" fmla="*/ 2913888 w 3868818"/>
                <a:gd name="connsiteY26" fmla="*/ 146304 h 2548128"/>
                <a:gd name="connsiteX27" fmla="*/ 3072384 w 3868818"/>
                <a:gd name="connsiteY27" fmla="*/ 170688 h 2548128"/>
                <a:gd name="connsiteX28" fmla="*/ 3145536 w 3868818"/>
                <a:gd name="connsiteY28" fmla="*/ 207264 h 2548128"/>
                <a:gd name="connsiteX29" fmla="*/ 3194304 w 3868818"/>
                <a:gd name="connsiteY29" fmla="*/ 219456 h 2548128"/>
                <a:gd name="connsiteX30" fmla="*/ 3267456 w 3868818"/>
                <a:gd name="connsiteY30" fmla="*/ 256032 h 2548128"/>
                <a:gd name="connsiteX31" fmla="*/ 3304032 w 3868818"/>
                <a:gd name="connsiteY31" fmla="*/ 280416 h 2548128"/>
                <a:gd name="connsiteX32" fmla="*/ 3377184 w 3868818"/>
                <a:gd name="connsiteY32" fmla="*/ 304800 h 2548128"/>
                <a:gd name="connsiteX33" fmla="*/ 3450336 w 3868818"/>
                <a:gd name="connsiteY33" fmla="*/ 353568 h 2548128"/>
                <a:gd name="connsiteX34" fmla="*/ 3486912 w 3868818"/>
                <a:gd name="connsiteY34" fmla="*/ 377952 h 2548128"/>
                <a:gd name="connsiteX35" fmla="*/ 3511296 w 3868818"/>
                <a:gd name="connsiteY35" fmla="*/ 414528 h 2548128"/>
                <a:gd name="connsiteX36" fmla="*/ 3547872 w 3868818"/>
                <a:gd name="connsiteY36" fmla="*/ 438912 h 2548128"/>
                <a:gd name="connsiteX37" fmla="*/ 3608832 w 3868818"/>
                <a:gd name="connsiteY37" fmla="*/ 512064 h 2548128"/>
                <a:gd name="connsiteX38" fmla="*/ 3633216 w 3868818"/>
                <a:gd name="connsiteY38" fmla="*/ 597408 h 2548128"/>
                <a:gd name="connsiteX39" fmla="*/ 3645408 w 3868818"/>
                <a:gd name="connsiteY39" fmla="*/ 633984 h 2548128"/>
                <a:gd name="connsiteX40" fmla="*/ 3669792 w 3868818"/>
                <a:gd name="connsiteY40" fmla="*/ 719328 h 2548128"/>
                <a:gd name="connsiteX41" fmla="*/ 3657600 w 3868818"/>
                <a:gd name="connsiteY41" fmla="*/ 902208 h 2548128"/>
                <a:gd name="connsiteX42" fmla="*/ 3657600 w 3868818"/>
                <a:gd name="connsiteY42" fmla="*/ 1231392 h 2548128"/>
                <a:gd name="connsiteX43" fmla="*/ 3718560 w 3868818"/>
                <a:gd name="connsiteY43" fmla="*/ 1341120 h 2548128"/>
                <a:gd name="connsiteX44" fmla="*/ 3755136 w 3868818"/>
                <a:gd name="connsiteY44" fmla="*/ 1365504 h 2548128"/>
                <a:gd name="connsiteX45" fmla="*/ 3791712 w 3868818"/>
                <a:gd name="connsiteY45" fmla="*/ 1438656 h 2548128"/>
                <a:gd name="connsiteX46" fmla="*/ 3828288 w 3868818"/>
                <a:gd name="connsiteY46" fmla="*/ 1560576 h 2548128"/>
                <a:gd name="connsiteX47" fmla="*/ 3852672 w 3868818"/>
                <a:gd name="connsiteY47" fmla="*/ 1633728 h 2548128"/>
                <a:gd name="connsiteX48" fmla="*/ 3828288 w 3868818"/>
                <a:gd name="connsiteY48" fmla="*/ 1901952 h 2548128"/>
                <a:gd name="connsiteX49" fmla="*/ 3852672 w 3868818"/>
                <a:gd name="connsiteY49" fmla="*/ 2157984 h 2548128"/>
                <a:gd name="connsiteX50" fmla="*/ 3864864 w 3868818"/>
                <a:gd name="connsiteY50" fmla="*/ 2255520 h 2548128"/>
                <a:gd name="connsiteX51" fmla="*/ 3852672 w 3868818"/>
                <a:gd name="connsiteY51" fmla="*/ 2316480 h 2548128"/>
                <a:gd name="connsiteX52" fmla="*/ 3840480 w 3868818"/>
                <a:gd name="connsiteY52" fmla="*/ 2365248 h 2548128"/>
                <a:gd name="connsiteX53" fmla="*/ 3828288 w 3868818"/>
                <a:gd name="connsiteY53" fmla="*/ 2548128 h 254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868818" h="2548128">
                  <a:moveTo>
                    <a:pt x="0" y="146304"/>
                  </a:moveTo>
                  <a:cubicBezTo>
                    <a:pt x="16256" y="142240"/>
                    <a:pt x="32337" y="137398"/>
                    <a:pt x="48768" y="134112"/>
                  </a:cubicBezTo>
                  <a:cubicBezTo>
                    <a:pt x="109726" y="121920"/>
                    <a:pt x="169544" y="115643"/>
                    <a:pt x="231648" y="109728"/>
                  </a:cubicBezTo>
                  <a:cubicBezTo>
                    <a:pt x="280365" y="105088"/>
                    <a:pt x="329184" y="101600"/>
                    <a:pt x="377952" y="97536"/>
                  </a:cubicBezTo>
                  <a:cubicBezTo>
                    <a:pt x="406814" y="87915"/>
                    <a:pt x="446063" y="73152"/>
                    <a:pt x="475488" y="73152"/>
                  </a:cubicBezTo>
                  <a:cubicBezTo>
                    <a:pt x="539333" y="73152"/>
                    <a:pt x="562949" y="90613"/>
                    <a:pt x="621792" y="97536"/>
                  </a:cubicBezTo>
                  <a:cubicBezTo>
                    <a:pt x="689527" y="105505"/>
                    <a:pt x="893368" y="118079"/>
                    <a:pt x="950976" y="121920"/>
                  </a:cubicBezTo>
                  <a:cubicBezTo>
                    <a:pt x="975360" y="125984"/>
                    <a:pt x="999408" y="134112"/>
                    <a:pt x="1024128" y="134112"/>
                  </a:cubicBezTo>
                  <a:cubicBezTo>
                    <a:pt x="1089279" y="134112"/>
                    <a:pt x="1154372" y="128403"/>
                    <a:pt x="1219200" y="121920"/>
                  </a:cubicBezTo>
                  <a:cubicBezTo>
                    <a:pt x="1235873" y="120253"/>
                    <a:pt x="1251380" y="112098"/>
                    <a:pt x="1267968" y="109728"/>
                  </a:cubicBezTo>
                  <a:cubicBezTo>
                    <a:pt x="1308400" y="103952"/>
                    <a:pt x="1349248" y="101600"/>
                    <a:pt x="1389888" y="97536"/>
                  </a:cubicBezTo>
                  <a:cubicBezTo>
                    <a:pt x="1402080" y="93472"/>
                    <a:pt x="1413996" y="88461"/>
                    <a:pt x="1426464" y="85344"/>
                  </a:cubicBezTo>
                  <a:cubicBezTo>
                    <a:pt x="1521595" y="61561"/>
                    <a:pt x="1579261" y="67750"/>
                    <a:pt x="1694688" y="60960"/>
                  </a:cubicBezTo>
                  <a:cubicBezTo>
                    <a:pt x="1719072" y="52832"/>
                    <a:pt x="1742335" y="39764"/>
                    <a:pt x="1767840" y="36576"/>
                  </a:cubicBezTo>
                  <a:lnTo>
                    <a:pt x="1865376" y="24384"/>
                  </a:lnTo>
                  <a:cubicBezTo>
                    <a:pt x="1889848" y="20888"/>
                    <a:pt x="1914095" y="15951"/>
                    <a:pt x="1938528" y="12192"/>
                  </a:cubicBezTo>
                  <a:cubicBezTo>
                    <a:pt x="1966931" y="7822"/>
                    <a:pt x="1995424" y="4064"/>
                    <a:pt x="2023872" y="0"/>
                  </a:cubicBezTo>
                  <a:cubicBezTo>
                    <a:pt x="2122009" y="8178"/>
                    <a:pt x="2144910" y="2174"/>
                    <a:pt x="2218944" y="24384"/>
                  </a:cubicBezTo>
                  <a:cubicBezTo>
                    <a:pt x="2243563" y="31770"/>
                    <a:pt x="2270710" y="34511"/>
                    <a:pt x="2292096" y="48768"/>
                  </a:cubicBezTo>
                  <a:cubicBezTo>
                    <a:pt x="2304288" y="56896"/>
                    <a:pt x="2314637" y="68942"/>
                    <a:pt x="2328672" y="73152"/>
                  </a:cubicBezTo>
                  <a:cubicBezTo>
                    <a:pt x="2356197" y="81409"/>
                    <a:pt x="2385568" y="81280"/>
                    <a:pt x="2414016" y="85344"/>
                  </a:cubicBezTo>
                  <a:cubicBezTo>
                    <a:pt x="2434336" y="81280"/>
                    <a:pt x="2454872" y="78178"/>
                    <a:pt x="2474976" y="73152"/>
                  </a:cubicBezTo>
                  <a:cubicBezTo>
                    <a:pt x="2487444" y="70035"/>
                    <a:pt x="2498701" y="60960"/>
                    <a:pt x="2511552" y="60960"/>
                  </a:cubicBezTo>
                  <a:cubicBezTo>
                    <a:pt x="2556440" y="60960"/>
                    <a:pt x="2600960" y="69088"/>
                    <a:pt x="2645664" y="73152"/>
                  </a:cubicBezTo>
                  <a:cubicBezTo>
                    <a:pt x="2674112" y="81280"/>
                    <a:pt x="2702305" y="90360"/>
                    <a:pt x="2731008" y="97536"/>
                  </a:cubicBezTo>
                  <a:cubicBezTo>
                    <a:pt x="2800617" y="114938"/>
                    <a:pt x="2778157" y="103146"/>
                    <a:pt x="2840736" y="121920"/>
                  </a:cubicBezTo>
                  <a:cubicBezTo>
                    <a:pt x="2865355" y="129306"/>
                    <a:pt x="2888383" y="143116"/>
                    <a:pt x="2913888" y="146304"/>
                  </a:cubicBezTo>
                  <a:cubicBezTo>
                    <a:pt x="2973112" y="153707"/>
                    <a:pt x="3016531" y="156725"/>
                    <a:pt x="3072384" y="170688"/>
                  </a:cubicBezTo>
                  <a:cubicBezTo>
                    <a:pt x="3154582" y="191238"/>
                    <a:pt x="3062099" y="171505"/>
                    <a:pt x="3145536" y="207264"/>
                  </a:cubicBezTo>
                  <a:cubicBezTo>
                    <a:pt x="3160937" y="213865"/>
                    <a:pt x="3178048" y="215392"/>
                    <a:pt x="3194304" y="219456"/>
                  </a:cubicBezTo>
                  <a:cubicBezTo>
                    <a:pt x="3299126" y="289337"/>
                    <a:pt x="3166502" y="205555"/>
                    <a:pt x="3267456" y="256032"/>
                  </a:cubicBezTo>
                  <a:cubicBezTo>
                    <a:pt x="3280562" y="262585"/>
                    <a:pt x="3290642" y="274465"/>
                    <a:pt x="3304032" y="280416"/>
                  </a:cubicBezTo>
                  <a:cubicBezTo>
                    <a:pt x="3327520" y="290855"/>
                    <a:pt x="3355798" y="290543"/>
                    <a:pt x="3377184" y="304800"/>
                  </a:cubicBezTo>
                  <a:lnTo>
                    <a:pt x="3450336" y="353568"/>
                  </a:lnTo>
                  <a:lnTo>
                    <a:pt x="3486912" y="377952"/>
                  </a:lnTo>
                  <a:cubicBezTo>
                    <a:pt x="3495040" y="390144"/>
                    <a:pt x="3500935" y="404167"/>
                    <a:pt x="3511296" y="414528"/>
                  </a:cubicBezTo>
                  <a:cubicBezTo>
                    <a:pt x="3521657" y="424889"/>
                    <a:pt x="3536615" y="429531"/>
                    <a:pt x="3547872" y="438912"/>
                  </a:cubicBezTo>
                  <a:cubicBezTo>
                    <a:pt x="3570984" y="458172"/>
                    <a:pt x="3595131" y="484663"/>
                    <a:pt x="3608832" y="512064"/>
                  </a:cubicBezTo>
                  <a:cubicBezTo>
                    <a:pt x="3618576" y="531552"/>
                    <a:pt x="3628008" y="579178"/>
                    <a:pt x="3633216" y="597408"/>
                  </a:cubicBezTo>
                  <a:cubicBezTo>
                    <a:pt x="3636747" y="609765"/>
                    <a:pt x="3641877" y="621627"/>
                    <a:pt x="3645408" y="633984"/>
                  </a:cubicBezTo>
                  <a:cubicBezTo>
                    <a:pt x="3676026" y="741147"/>
                    <a:pt x="3640560" y="631631"/>
                    <a:pt x="3669792" y="719328"/>
                  </a:cubicBezTo>
                  <a:cubicBezTo>
                    <a:pt x="3665728" y="780288"/>
                    <a:pt x="3662674" y="841324"/>
                    <a:pt x="3657600" y="902208"/>
                  </a:cubicBezTo>
                  <a:cubicBezTo>
                    <a:pt x="3642405" y="1084551"/>
                    <a:pt x="3633238" y="975594"/>
                    <a:pt x="3657600" y="1231392"/>
                  </a:cubicBezTo>
                  <a:cubicBezTo>
                    <a:pt x="3660615" y="1263047"/>
                    <a:pt x="3704723" y="1331896"/>
                    <a:pt x="3718560" y="1341120"/>
                  </a:cubicBezTo>
                  <a:lnTo>
                    <a:pt x="3755136" y="1365504"/>
                  </a:lnTo>
                  <a:cubicBezTo>
                    <a:pt x="3799600" y="1498896"/>
                    <a:pt x="3728687" y="1296849"/>
                    <a:pt x="3791712" y="1438656"/>
                  </a:cubicBezTo>
                  <a:cubicBezTo>
                    <a:pt x="3818238" y="1498340"/>
                    <a:pt x="3811920" y="1506015"/>
                    <a:pt x="3828288" y="1560576"/>
                  </a:cubicBezTo>
                  <a:cubicBezTo>
                    <a:pt x="3835674" y="1585195"/>
                    <a:pt x="3852672" y="1633728"/>
                    <a:pt x="3852672" y="1633728"/>
                  </a:cubicBezTo>
                  <a:cubicBezTo>
                    <a:pt x="3844544" y="1723136"/>
                    <a:pt x="3818374" y="1812724"/>
                    <a:pt x="3828288" y="1901952"/>
                  </a:cubicBezTo>
                  <a:cubicBezTo>
                    <a:pt x="3868818" y="2266719"/>
                    <a:pt x="3806928" y="1700539"/>
                    <a:pt x="3852672" y="2157984"/>
                  </a:cubicBezTo>
                  <a:cubicBezTo>
                    <a:pt x="3855932" y="2190586"/>
                    <a:pt x="3860800" y="2223008"/>
                    <a:pt x="3864864" y="2255520"/>
                  </a:cubicBezTo>
                  <a:cubicBezTo>
                    <a:pt x="3860800" y="2275840"/>
                    <a:pt x="3857167" y="2296251"/>
                    <a:pt x="3852672" y="2316480"/>
                  </a:cubicBezTo>
                  <a:cubicBezTo>
                    <a:pt x="3849037" y="2332837"/>
                    <a:pt x="3842695" y="2348639"/>
                    <a:pt x="3840480" y="2365248"/>
                  </a:cubicBezTo>
                  <a:cubicBezTo>
                    <a:pt x="3826816" y="2467726"/>
                    <a:pt x="3828288" y="2471790"/>
                    <a:pt x="3828288" y="2548128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9" name="Straight Arrow Connector 238"/>
            <p:cNvCxnSpPr/>
            <p:nvPr/>
          </p:nvCxnSpPr>
          <p:spPr>
            <a:xfrm rot="10800000" flipV="1">
              <a:off x="4724400" y="2514600"/>
              <a:ext cx="152400" cy="152400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>
              <a:off x="1981200" y="5029200"/>
              <a:ext cx="5486400" cy="0"/>
            </a:xfrm>
            <a:prstGeom prst="line">
              <a:avLst/>
            </a:prstGeom>
            <a:ln w="34925">
              <a:solidFill>
                <a:schemeClr val="accent1">
                  <a:shade val="95000"/>
                  <a:satMod val="10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Can 240"/>
            <p:cNvSpPr/>
            <p:nvPr/>
          </p:nvSpPr>
          <p:spPr>
            <a:xfrm>
              <a:off x="2514600" y="4724400"/>
              <a:ext cx="304800" cy="533400"/>
            </a:xfrm>
            <a:prstGeom prst="can">
              <a:avLst>
                <a:gd name="adj" fmla="val 13480"/>
              </a:avLst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Dose Controller</a:t>
            </a:r>
            <a:endParaRPr lang="en-US" dirty="0"/>
          </a:p>
        </p:txBody>
      </p:sp>
      <p:sp>
        <p:nvSpPr>
          <p:cNvPr id="257" name="Content Placeholder 2"/>
          <p:cNvSpPr>
            <a:spLocks noGrp="1"/>
          </p:cNvSpPr>
          <p:nvPr>
            <p:ph idx="1"/>
          </p:nvPr>
        </p:nvSpPr>
        <p:spPr>
          <a:xfrm>
            <a:off x="304800" y="2895600"/>
            <a:ext cx="2514600" cy="3200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Varies dosage with varying flow rates not just turbidity</a:t>
            </a:r>
          </a:p>
          <a:p>
            <a:r>
              <a:rPr lang="en-US" sz="2400" dirty="0" smtClean="0"/>
              <a:t>More precise </a:t>
            </a:r>
          </a:p>
          <a:p>
            <a:pPr>
              <a:buNone/>
            </a:pPr>
            <a:r>
              <a:rPr lang="en-US" sz="2400" dirty="0" smtClean="0"/>
              <a:t>      dosage</a:t>
            </a:r>
          </a:p>
          <a:p>
            <a:pPr lvl="1"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Non-Linear?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new design for the dose controller is considered “non-linear” because of the dominant equation</a:t>
            </a:r>
          </a:p>
          <a:p>
            <a:endParaRPr lang="en-US" sz="2800" dirty="0" smtClean="0"/>
          </a:p>
          <a:p>
            <a:r>
              <a:rPr lang="en-US" sz="2800" dirty="0" smtClean="0"/>
              <a:t>where</a:t>
            </a:r>
            <a:endParaRPr lang="en-US" sz="2800" dirty="0"/>
          </a:p>
          <a:p>
            <a:r>
              <a:rPr lang="en-US" sz="2800" dirty="0"/>
              <a:t> </a:t>
            </a:r>
            <a:r>
              <a:rPr lang="en-US" sz="2800" dirty="0" smtClean="0"/>
              <a:t>     is </a:t>
            </a:r>
            <a:r>
              <a:rPr lang="en-US" sz="2800" dirty="0"/>
              <a:t>the chemical flow rate</a:t>
            </a:r>
          </a:p>
          <a:p>
            <a:r>
              <a:rPr lang="en-US" sz="2800" dirty="0"/>
              <a:t> </a:t>
            </a:r>
            <a:r>
              <a:rPr lang="en-US" sz="2800" dirty="0" smtClean="0"/>
              <a:t>     is </a:t>
            </a:r>
            <a:r>
              <a:rPr lang="en-US" sz="2800" dirty="0"/>
              <a:t>the orifice coefficient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is </a:t>
            </a:r>
            <a:r>
              <a:rPr lang="en-US" sz="2800" dirty="0"/>
              <a:t>the available head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371600" y="2590800"/>
          <a:ext cx="2743200" cy="514350"/>
        </p:xfrm>
        <a:graphic>
          <a:graphicData uri="http://schemas.openxmlformats.org/presentationml/2006/ole">
            <p:oleObj spid="_x0000_s36866" name="Equation" r:id="rId4" imgW="1422360" imgH="26640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762000" y="3657600"/>
          <a:ext cx="533400" cy="355600"/>
        </p:xfrm>
        <a:graphic>
          <a:graphicData uri="http://schemas.openxmlformats.org/presentationml/2006/ole">
            <p:oleObj spid="_x0000_s36867" name="Equation" r:id="rId5" imgW="342720" imgH="22860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685800" y="4114800"/>
          <a:ext cx="654050" cy="400869"/>
        </p:xfrm>
        <a:graphic>
          <a:graphicData uri="http://schemas.openxmlformats.org/presentationml/2006/ole">
            <p:oleObj spid="_x0000_s36868" name="Equation" r:id="rId6" imgW="393480" imgH="241200" progId="Equation.3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685800" y="4648200"/>
          <a:ext cx="457200" cy="342900"/>
        </p:xfrm>
        <a:graphic>
          <a:graphicData uri="http://schemas.openxmlformats.org/presentationml/2006/ole">
            <p:oleObj spid="_x0000_s36869" name="Equation" r:id="rId7" imgW="304560" imgH="228600" progId="Equation.3">
              <p:embed/>
            </p:oleObj>
          </a:graphicData>
        </a:graphic>
      </p:graphicFrame>
      <p:pic>
        <p:nvPicPr>
          <p:cNvPr id="11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0" y="5210175"/>
            <a:ext cx="1428750" cy="1190625"/>
          </a:xfrm>
          <a:prstGeom prst="rect">
            <a:avLst/>
          </a:prstGeom>
          <a:noFill/>
        </p:spPr>
      </p:pic>
      <p:pic>
        <p:nvPicPr>
          <p:cNvPr id="12" name="Picture 4" descr="http://www.lightmypump.com/images/friction_loss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91435" y="3543299"/>
            <a:ext cx="4152565" cy="2705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Lever Arm: Dual Scales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52400" y="1219200"/>
            <a:ext cx="4040188" cy="639762"/>
          </a:xfrm>
        </p:spPr>
        <p:txBody>
          <a:bodyPr/>
          <a:lstStyle/>
          <a:p>
            <a:r>
              <a:rPr lang="en-US" dirty="0" smtClean="0"/>
              <a:t>Benefits of Dual Scale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4612" y="1916112"/>
            <a:ext cx="4040188" cy="3951288"/>
          </a:xfrm>
        </p:spPr>
        <p:txBody>
          <a:bodyPr/>
          <a:lstStyle/>
          <a:p>
            <a:r>
              <a:rPr lang="en-US" dirty="0" smtClean="0"/>
              <a:t>Possible to dose at wider range (5-100mg/L)</a:t>
            </a:r>
          </a:p>
          <a:p>
            <a:r>
              <a:rPr lang="en-US" dirty="0" smtClean="0"/>
              <a:t>More precision at lower doses leads to higher quality effluent</a:t>
            </a:r>
          </a:p>
          <a:p>
            <a:r>
              <a:rPr lang="en-US" dirty="0" smtClean="0"/>
              <a:t>Reduces wasted alum from overdosing</a:t>
            </a:r>
          </a:p>
          <a:p>
            <a:endParaRPr lang="en-US" dirty="0"/>
          </a:p>
        </p:txBody>
      </p:sp>
      <p:pic>
        <p:nvPicPr>
          <p:cNvPr id="10" name="Picture 9" descr="doser arm legend.png"/>
          <p:cNvPicPr/>
          <p:nvPr/>
        </p:nvPicPr>
        <p:blipFill>
          <a:blip r:embed="rId3" cstate="print"/>
          <a:srcRect t="25198"/>
          <a:stretch>
            <a:fillRect/>
          </a:stretch>
        </p:blipFill>
        <p:spPr>
          <a:xfrm>
            <a:off x="2411730" y="3886200"/>
            <a:ext cx="6736078" cy="2971800"/>
          </a:xfrm>
          <a:prstGeom prst="rect">
            <a:avLst/>
          </a:prstGeom>
        </p:spPr>
      </p:pic>
      <p:sp>
        <p:nvSpPr>
          <p:cNvPr id="26" name="TextBox 22"/>
          <p:cNvSpPr txBox="1"/>
          <p:nvPr/>
        </p:nvSpPr>
        <p:spPr>
          <a:xfrm>
            <a:off x="5029200" y="1524000"/>
            <a:ext cx="246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Top view of scale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3657600" y="2362200"/>
            <a:ext cx="5257800" cy="3047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00400" y="1981200"/>
            <a:ext cx="5958840" cy="12113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TextBox 9"/>
          <p:cNvSpPr txBox="1"/>
          <p:nvPr/>
        </p:nvSpPr>
        <p:spPr>
          <a:xfrm>
            <a:off x="3581400" y="2313801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        5        7.5       10             12.5               15          17.5                 20               22.5      25</a:t>
            </a:r>
            <a:endParaRPr lang="en-US" sz="1200" dirty="0"/>
          </a:p>
        </p:txBody>
      </p:sp>
      <p:sp>
        <p:nvSpPr>
          <p:cNvPr id="15" name="TextBox 10"/>
          <p:cNvSpPr txBox="1"/>
          <p:nvPr/>
        </p:nvSpPr>
        <p:spPr>
          <a:xfrm>
            <a:off x="3810000" y="2466201"/>
            <a:ext cx="541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 20      30         40             50                 60           70                   </a:t>
            </a:r>
            <a:r>
              <a:rPr lang="en-US" sz="1200" dirty="0"/>
              <a:t>8</a:t>
            </a:r>
            <a:r>
              <a:rPr lang="en-US" sz="1200" dirty="0" smtClean="0"/>
              <a:t>0                90         100</a:t>
            </a:r>
            <a:endParaRPr lang="en-US" sz="1200" dirty="0"/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37447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41257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5829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51925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59545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4879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73261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80119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8496637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1"/>
          <p:cNvSpPr txBox="1"/>
          <p:nvPr/>
        </p:nvSpPr>
        <p:spPr>
          <a:xfrm>
            <a:off x="8229600" y="2971800"/>
            <a:ext cx="712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m</a:t>
            </a:r>
            <a:r>
              <a:rPr lang="en-US" sz="1200" dirty="0" smtClean="0"/>
              <a:t>g/l</a:t>
            </a:r>
            <a:endParaRPr lang="en-US" sz="1200" dirty="0"/>
          </a:p>
        </p:txBody>
      </p:sp>
      <p:cxnSp>
        <p:nvCxnSpPr>
          <p:cNvPr id="38" name="Straight Connector 37"/>
          <p:cNvCxnSpPr/>
          <p:nvPr/>
        </p:nvCxnSpPr>
        <p:spPr>
          <a:xfrm rot="5400000">
            <a:off x="6630194" y="3581400"/>
            <a:ext cx="60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i="1" dirty="0" smtClean="0">
                <a:solidFill>
                  <a:schemeClr val="accent2">
                    <a:lumMod val="75000"/>
                  </a:schemeClr>
                </a:solidFill>
              </a:rPr>
              <a:t>Linking Dosage to the Non-linear Scale</a:t>
            </a:r>
            <a:endParaRPr lang="en-US" sz="4000" dirty="0"/>
          </a:p>
        </p:txBody>
      </p:sp>
      <p:graphicFrame>
        <p:nvGraphicFramePr>
          <p:cNvPr id="334852" name="Object 4"/>
          <p:cNvGraphicFramePr>
            <a:graphicFrameLocks noChangeAspect="1"/>
          </p:cNvGraphicFramePr>
          <p:nvPr/>
        </p:nvGraphicFramePr>
        <p:xfrm>
          <a:off x="9144000" y="3505200"/>
          <a:ext cx="2298700" cy="4165600"/>
        </p:xfrm>
        <a:graphic>
          <a:graphicData uri="http://schemas.openxmlformats.org/presentationml/2006/ole">
            <p:oleObj spid="_x0000_s111618" name="Equation" r:id="rId4" imgW="2298600" imgH="4165560" progId="">
              <p:embed/>
            </p:oleObj>
          </a:graphicData>
        </a:graphic>
      </p:graphicFrame>
      <p:grpSp>
        <p:nvGrpSpPr>
          <p:cNvPr id="2" name="Group 12"/>
          <p:cNvGrpSpPr/>
          <p:nvPr/>
        </p:nvGrpSpPr>
        <p:grpSpPr>
          <a:xfrm>
            <a:off x="3733800" y="1219200"/>
            <a:ext cx="1295400" cy="1143000"/>
            <a:chOff x="2819400" y="2057400"/>
            <a:chExt cx="1295400" cy="1143000"/>
          </a:xfrm>
        </p:grpSpPr>
        <p:sp>
          <p:nvSpPr>
            <p:cNvPr id="11" name="Left Bracket 10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2" name="Right Bracket 11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14400" y="1524000"/>
            <a:ext cx="872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 </a:t>
            </a:r>
          </a:p>
          <a:p>
            <a:r>
              <a:rPr lang="en-US" dirty="0" smtClean="0"/>
              <a:t>Dosage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2209800" y="1447800"/>
            <a:ext cx="1295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16"/>
          <p:cNvGrpSpPr/>
          <p:nvPr/>
        </p:nvGrpSpPr>
        <p:grpSpPr>
          <a:xfrm>
            <a:off x="685800" y="1295400"/>
            <a:ext cx="1295400" cy="1143000"/>
            <a:chOff x="2819400" y="2057400"/>
            <a:chExt cx="1295400" cy="1143000"/>
          </a:xfrm>
        </p:grpSpPr>
        <p:sp>
          <p:nvSpPr>
            <p:cNvPr id="18" name="Left Bracket 17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9" name="Right Bracket 18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62400" y="1411069"/>
            <a:ext cx="758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 </a:t>
            </a:r>
          </a:p>
          <a:p>
            <a:r>
              <a:rPr lang="en-US" dirty="0" smtClean="0"/>
              <a:t>Flow</a:t>
            </a:r>
            <a:endParaRPr lang="en-US" dirty="0"/>
          </a:p>
        </p:txBody>
      </p:sp>
      <p:graphicFrame>
        <p:nvGraphicFramePr>
          <p:cNvPr id="71684" name="Object 4"/>
          <p:cNvGraphicFramePr>
            <a:graphicFrameLocks noChangeAspect="1"/>
          </p:cNvGraphicFramePr>
          <p:nvPr/>
        </p:nvGraphicFramePr>
        <p:xfrm>
          <a:off x="1752600" y="2590800"/>
          <a:ext cx="2243137" cy="728662"/>
        </p:xfrm>
        <a:graphic>
          <a:graphicData uri="http://schemas.openxmlformats.org/presentationml/2006/ole">
            <p:oleObj spid="_x0000_s111619" name="Equation" r:id="rId5" imgW="1409400" imgH="457200" progId="">
              <p:embed/>
            </p:oleObj>
          </a:graphicData>
        </a:graphic>
      </p:graphicFrame>
      <p:grpSp>
        <p:nvGrpSpPr>
          <p:cNvPr id="4" name="Group 22"/>
          <p:cNvGrpSpPr/>
          <p:nvPr/>
        </p:nvGrpSpPr>
        <p:grpSpPr>
          <a:xfrm>
            <a:off x="7391400" y="1143000"/>
            <a:ext cx="1295400" cy="1143000"/>
            <a:chOff x="2819400" y="2057400"/>
            <a:chExt cx="1295400" cy="1143000"/>
          </a:xfrm>
        </p:grpSpPr>
        <p:sp>
          <p:nvSpPr>
            <p:cNvPr id="24" name="Left Bracket 23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5" name="Right Bracket 24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1685" name="Object 5"/>
          <p:cNvGraphicFramePr>
            <a:graphicFrameLocks noChangeAspect="1"/>
          </p:cNvGraphicFramePr>
          <p:nvPr/>
        </p:nvGraphicFramePr>
        <p:xfrm>
          <a:off x="4953000" y="2362200"/>
          <a:ext cx="2378218" cy="1143000"/>
        </p:xfrm>
        <a:graphic>
          <a:graphicData uri="http://schemas.openxmlformats.org/presentationml/2006/ole">
            <p:oleObj spid="_x0000_s111620" name="Equation" r:id="rId6" imgW="977760" imgH="469800" progId="">
              <p:embed/>
            </p:oleObj>
          </a:graphicData>
        </a:graphic>
      </p:graphicFrame>
      <p:sp>
        <p:nvSpPr>
          <p:cNvPr id="27" name="Right Arrow 26"/>
          <p:cNvSpPr/>
          <p:nvPr/>
        </p:nvSpPr>
        <p:spPr>
          <a:xfrm>
            <a:off x="5486400" y="1524000"/>
            <a:ext cx="1295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 rot="5400000">
            <a:off x="7391400" y="3124200"/>
            <a:ext cx="1600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28"/>
          <p:cNvGrpSpPr/>
          <p:nvPr/>
        </p:nvGrpSpPr>
        <p:grpSpPr>
          <a:xfrm>
            <a:off x="7543800" y="4267200"/>
            <a:ext cx="1295400" cy="1143000"/>
            <a:chOff x="2819400" y="2057400"/>
            <a:chExt cx="1295400" cy="1143000"/>
          </a:xfrm>
        </p:grpSpPr>
        <p:sp>
          <p:nvSpPr>
            <p:cNvPr id="30" name="Left Bracket 29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31" name="Right Bracket 30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1686" name="Object 6"/>
          <p:cNvGraphicFramePr>
            <a:graphicFrameLocks noChangeAspect="1"/>
          </p:cNvGraphicFramePr>
          <p:nvPr/>
        </p:nvGraphicFramePr>
        <p:xfrm>
          <a:off x="7696200" y="1447800"/>
          <a:ext cx="647700" cy="401637"/>
        </p:xfrm>
        <a:graphic>
          <a:graphicData uri="http://schemas.openxmlformats.org/presentationml/2006/ole">
            <p:oleObj spid="_x0000_s111621" name="Equation" r:id="rId7" imgW="266400" imgH="164880" progId="">
              <p:embed/>
            </p:oleObj>
          </a:graphicData>
        </a:graphic>
      </p:graphicFrame>
      <p:graphicFrame>
        <p:nvGraphicFramePr>
          <p:cNvPr id="71687" name="Object 7"/>
          <p:cNvGraphicFramePr>
            <a:graphicFrameLocks noChangeAspect="1"/>
          </p:cNvGraphicFramePr>
          <p:nvPr/>
        </p:nvGraphicFramePr>
        <p:xfrm>
          <a:off x="5181600" y="3657600"/>
          <a:ext cx="2376488" cy="609600"/>
        </p:xfrm>
        <a:graphic>
          <a:graphicData uri="http://schemas.openxmlformats.org/presentationml/2006/ole">
            <p:oleObj spid="_x0000_s111622" name="Equation" r:id="rId8" imgW="914400" imgH="241200" progId="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7924800" y="4343400"/>
            <a:ext cx="7229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 </a:t>
            </a:r>
          </a:p>
          <a:p>
            <a:r>
              <a:rPr lang="en-US" dirty="0" smtClean="0"/>
              <a:t>   on</a:t>
            </a:r>
          </a:p>
          <a:p>
            <a:r>
              <a:rPr lang="en-US" dirty="0" smtClean="0"/>
              <a:t>Scale</a:t>
            </a:r>
          </a:p>
        </p:txBody>
      </p:sp>
      <p:cxnSp>
        <p:nvCxnSpPr>
          <p:cNvPr id="111" name="Straight Arrow Connector 110"/>
          <p:cNvCxnSpPr/>
          <p:nvPr/>
        </p:nvCxnSpPr>
        <p:spPr bwMode="auto">
          <a:xfrm rot="16200000" flipH="1">
            <a:off x="19147" y="5289838"/>
            <a:ext cx="558415" cy="139509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lg" len="med"/>
            <a:tailEnd type="arrow"/>
          </a:ln>
          <a:effectLst/>
        </p:spPr>
      </p:cxnSp>
      <p:grpSp>
        <p:nvGrpSpPr>
          <p:cNvPr id="6" name="Group 122"/>
          <p:cNvGrpSpPr/>
          <p:nvPr/>
        </p:nvGrpSpPr>
        <p:grpSpPr>
          <a:xfrm>
            <a:off x="228600" y="5562600"/>
            <a:ext cx="8776867" cy="914400"/>
            <a:chOff x="228600" y="5562600"/>
            <a:chExt cx="8776867" cy="914400"/>
          </a:xfrm>
        </p:grpSpPr>
        <p:sp>
          <p:nvSpPr>
            <p:cNvPr id="121" name="Rectangle 120"/>
            <p:cNvSpPr/>
            <p:nvPr/>
          </p:nvSpPr>
          <p:spPr>
            <a:xfrm>
              <a:off x="228600" y="5562600"/>
              <a:ext cx="86868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265"/>
            <p:cNvGrpSpPr/>
            <p:nvPr/>
          </p:nvGrpSpPr>
          <p:grpSpPr>
            <a:xfrm>
              <a:off x="379268" y="5633606"/>
              <a:ext cx="8345488" cy="95250"/>
              <a:chOff x="379268" y="5633606"/>
              <a:chExt cx="8345488" cy="95250"/>
            </a:xfrm>
          </p:grpSpPr>
          <p:sp>
            <p:nvSpPr>
              <p:cNvPr id="37" name="Line 13"/>
              <p:cNvSpPr>
                <a:spLocks noChangeShapeType="1"/>
              </p:cNvSpPr>
              <p:nvPr/>
            </p:nvSpPr>
            <p:spPr bwMode="auto">
              <a:xfrm>
                <a:off x="4173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Line 16"/>
              <p:cNvSpPr>
                <a:spLocks noChangeShapeType="1"/>
              </p:cNvSpPr>
              <p:nvPr/>
            </p:nvSpPr>
            <p:spPr bwMode="auto">
              <a:xfrm>
                <a:off x="5792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Line 19"/>
              <p:cNvSpPr>
                <a:spLocks noChangeShapeType="1"/>
              </p:cNvSpPr>
              <p:nvPr/>
            </p:nvSpPr>
            <p:spPr bwMode="auto">
              <a:xfrm>
                <a:off x="7428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Line 22"/>
              <p:cNvSpPr>
                <a:spLocks noChangeShapeType="1"/>
              </p:cNvSpPr>
              <p:nvPr/>
            </p:nvSpPr>
            <p:spPr bwMode="auto">
              <a:xfrm>
                <a:off x="9142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Line 25"/>
              <p:cNvSpPr>
                <a:spLocks noChangeShapeType="1"/>
              </p:cNvSpPr>
              <p:nvPr/>
            </p:nvSpPr>
            <p:spPr bwMode="auto">
              <a:xfrm>
                <a:off x="10761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Line 28"/>
              <p:cNvSpPr>
                <a:spLocks noChangeShapeType="1"/>
              </p:cNvSpPr>
              <p:nvPr/>
            </p:nvSpPr>
            <p:spPr bwMode="auto">
              <a:xfrm>
                <a:off x="12381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Line 31"/>
              <p:cNvSpPr>
                <a:spLocks noChangeShapeType="1"/>
              </p:cNvSpPr>
              <p:nvPr/>
            </p:nvSpPr>
            <p:spPr bwMode="auto">
              <a:xfrm>
                <a:off x="14095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Line 34"/>
              <p:cNvSpPr>
                <a:spLocks noChangeShapeType="1"/>
              </p:cNvSpPr>
              <p:nvPr/>
            </p:nvSpPr>
            <p:spPr bwMode="auto">
              <a:xfrm>
                <a:off x="15714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>
                <a:off x="17429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>
                <a:off x="19048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Line 43"/>
              <p:cNvSpPr>
                <a:spLocks noChangeShapeType="1"/>
              </p:cNvSpPr>
              <p:nvPr/>
            </p:nvSpPr>
            <p:spPr bwMode="auto">
              <a:xfrm>
                <a:off x="20667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Line 46"/>
              <p:cNvSpPr>
                <a:spLocks noChangeShapeType="1"/>
              </p:cNvSpPr>
              <p:nvPr/>
            </p:nvSpPr>
            <p:spPr bwMode="auto">
              <a:xfrm>
                <a:off x="22382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Line 49"/>
              <p:cNvSpPr>
                <a:spLocks noChangeShapeType="1"/>
              </p:cNvSpPr>
              <p:nvPr/>
            </p:nvSpPr>
            <p:spPr bwMode="auto">
              <a:xfrm>
                <a:off x="24001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Line 52"/>
              <p:cNvSpPr>
                <a:spLocks noChangeShapeType="1"/>
              </p:cNvSpPr>
              <p:nvPr/>
            </p:nvSpPr>
            <p:spPr bwMode="auto">
              <a:xfrm>
                <a:off x="25620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Line 55"/>
              <p:cNvSpPr>
                <a:spLocks noChangeShapeType="1"/>
              </p:cNvSpPr>
              <p:nvPr/>
            </p:nvSpPr>
            <p:spPr bwMode="auto">
              <a:xfrm>
                <a:off x="27335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Line 58"/>
              <p:cNvSpPr>
                <a:spLocks noChangeShapeType="1"/>
              </p:cNvSpPr>
              <p:nvPr/>
            </p:nvSpPr>
            <p:spPr bwMode="auto">
              <a:xfrm>
                <a:off x="28954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Line 61"/>
              <p:cNvSpPr>
                <a:spLocks noChangeShapeType="1"/>
              </p:cNvSpPr>
              <p:nvPr/>
            </p:nvSpPr>
            <p:spPr bwMode="auto">
              <a:xfrm>
                <a:off x="30684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Line 64"/>
              <p:cNvSpPr>
                <a:spLocks noChangeShapeType="1"/>
              </p:cNvSpPr>
              <p:nvPr/>
            </p:nvSpPr>
            <p:spPr bwMode="auto">
              <a:xfrm>
                <a:off x="32304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5" name="Line 67"/>
              <p:cNvSpPr>
                <a:spLocks noChangeShapeType="1"/>
              </p:cNvSpPr>
              <p:nvPr/>
            </p:nvSpPr>
            <p:spPr bwMode="auto">
              <a:xfrm>
                <a:off x="33923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6" name="Line 70"/>
              <p:cNvSpPr>
                <a:spLocks noChangeShapeType="1"/>
              </p:cNvSpPr>
              <p:nvPr/>
            </p:nvSpPr>
            <p:spPr bwMode="auto">
              <a:xfrm>
                <a:off x="35637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7" name="Line 73"/>
              <p:cNvSpPr>
                <a:spLocks noChangeShapeType="1"/>
              </p:cNvSpPr>
              <p:nvPr/>
            </p:nvSpPr>
            <p:spPr bwMode="auto">
              <a:xfrm>
                <a:off x="37257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8" name="Line 76"/>
              <p:cNvSpPr>
                <a:spLocks noChangeShapeType="1"/>
              </p:cNvSpPr>
              <p:nvPr/>
            </p:nvSpPr>
            <p:spPr bwMode="auto">
              <a:xfrm>
                <a:off x="38876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9" name="Line 79"/>
              <p:cNvSpPr>
                <a:spLocks noChangeShapeType="1"/>
              </p:cNvSpPr>
              <p:nvPr/>
            </p:nvSpPr>
            <p:spPr bwMode="auto">
              <a:xfrm>
                <a:off x="40590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0" name="Line 82"/>
              <p:cNvSpPr>
                <a:spLocks noChangeShapeType="1"/>
              </p:cNvSpPr>
              <p:nvPr/>
            </p:nvSpPr>
            <p:spPr bwMode="auto">
              <a:xfrm>
                <a:off x="42210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Line 85"/>
              <p:cNvSpPr>
                <a:spLocks noChangeShapeType="1"/>
              </p:cNvSpPr>
              <p:nvPr/>
            </p:nvSpPr>
            <p:spPr bwMode="auto">
              <a:xfrm>
                <a:off x="43924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Line 88"/>
              <p:cNvSpPr>
                <a:spLocks noChangeShapeType="1"/>
              </p:cNvSpPr>
              <p:nvPr/>
            </p:nvSpPr>
            <p:spPr bwMode="auto">
              <a:xfrm>
                <a:off x="45543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Line 91"/>
              <p:cNvSpPr>
                <a:spLocks noChangeShapeType="1"/>
              </p:cNvSpPr>
              <p:nvPr/>
            </p:nvSpPr>
            <p:spPr bwMode="auto">
              <a:xfrm>
                <a:off x="47163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4" name="Line 94"/>
              <p:cNvSpPr>
                <a:spLocks noChangeShapeType="1"/>
              </p:cNvSpPr>
              <p:nvPr/>
            </p:nvSpPr>
            <p:spPr bwMode="auto">
              <a:xfrm>
                <a:off x="48877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5" name="Line 97"/>
              <p:cNvSpPr>
                <a:spLocks noChangeShapeType="1"/>
              </p:cNvSpPr>
              <p:nvPr/>
            </p:nvSpPr>
            <p:spPr bwMode="auto">
              <a:xfrm>
                <a:off x="50496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6" name="Line 100"/>
              <p:cNvSpPr>
                <a:spLocks noChangeShapeType="1"/>
              </p:cNvSpPr>
              <p:nvPr/>
            </p:nvSpPr>
            <p:spPr bwMode="auto">
              <a:xfrm>
                <a:off x="52211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7" name="Line 103"/>
              <p:cNvSpPr>
                <a:spLocks noChangeShapeType="1"/>
              </p:cNvSpPr>
              <p:nvPr/>
            </p:nvSpPr>
            <p:spPr bwMode="auto">
              <a:xfrm>
                <a:off x="53846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8" name="Line 106"/>
              <p:cNvSpPr>
                <a:spLocks noChangeShapeType="1"/>
              </p:cNvSpPr>
              <p:nvPr/>
            </p:nvSpPr>
            <p:spPr bwMode="auto">
              <a:xfrm>
                <a:off x="55465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Line 109"/>
              <p:cNvSpPr>
                <a:spLocks noChangeShapeType="1"/>
              </p:cNvSpPr>
              <p:nvPr/>
            </p:nvSpPr>
            <p:spPr bwMode="auto">
              <a:xfrm>
                <a:off x="57180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Line 112"/>
              <p:cNvSpPr>
                <a:spLocks noChangeShapeType="1"/>
              </p:cNvSpPr>
              <p:nvPr/>
            </p:nvSpPr>
            <p:spPr bwMode="auto">
              <a:xfrm>
                <a:off x="58799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Line 115"/>
              <p:cNvSpPr>
                <a:spLocks noChangeShapeType="1"/>
              </p:cNvSpPr>
              <p:nvPr/>
            </p:nvSpPr>
            <p:spPr bwMode="auto">
              <a:xfrm>
                <a:off x="60418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Line 118"/>
              <p:cNvSpPr>
                <a:spLocks noChangeShapeType="1"/>
              </p:cNvSpPr>
              <p:nvPr/>
            </p:nvSpPr>
            <p:spPr bwMode="auto">
              <a:xfrm>
                <a:off x="62133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Line 121"/>
              <p:cNvSpPr>
                <a:spLocks noChangeShapeType="1"/>
              </p:cNvSpPr>
              <p:nvPr/>
            </p:nvSpPr>
            <p:spPr bwMode="auto">
              <a:xfrm>
                <a:off x="63752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Line 124"/>
              <p:cNvSpPr>
                <a:spLocks noChangeShapeType="1"/>
              </p:cNvSpPr>
              <p:nvPr/>
            </p:nvSpPr>
            <p:spPr bwMode="auto">
              <a:xfrm>
                <a:off x="65467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5" name="Line 127"/>
              <p:cNvSpPr>
                <a:spLocks noChangeShapeType="1"/>
              </p:cNvSpPr>
              <p:nvPr/>
            </p:nvSpPr>
            <p:spPr bwMode="auto">
              <a:xfrm>
                <a:off x="67086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6" name="Line 130"/>
              <p:cNvSpPr>
                <a:spLocks noChangeShapeType="1"/>
              </p:cNvSpPr>
              <p:nvPr/>
            </p:nvSpPr>
            <p:spPr bwMode="auto">
              <a:xfrm>
                <a:off x="68705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7" name="Line 133"/>
              <p:cNvSpPr>
                <a:spLocks noChangeShapeType="1"/>
              </p:cNvSpPr>
              <p:nvPr/>
            </p:nvSpPr>
            <p:spPr bwMode="auto">
              <a:xfrm>
                <a:off x="70420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8" name="Line 136"/>
              <p:cNvSpPr>
                <a:spLocks noChangeShapeType="1"/>
              </p:cNvSpPr>
              <p:nvPr/>
            </p:nvSpPr>
            <p:spPr bwMode="auto">
              <a:xfrm>
                <a:off x="72039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9" name="Line 139"/>
              <p:cNvSpPr>
                <a:spLocks noChangeShapeType="1"/>
              </p:cNvSpPr>
              <p:nvPr/>
            </p:nvSpPr>
            <p:spPr bwMode="auto">
              <a:xfrm>
                <a:off x="73658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0" name="Line 142"/>
              <p:cNvSpPr>
                <a:spLocks noChangeShapeType="1"/>
              </p:cNvSpPr>
              <p:nvPr/>
            </p:nvSpPr>
            <p:spPr bwMode="auto">
              <a:xfrm>
                <a:off x="75373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1" name="Line 145"/>
              <p:cNvSpPr>
                <a:spLocks noChangeShapeType="1"/>
              </p:cNvSpPr>
              <p:nvPr/>
            </p:nvSpPr>
            <p:spPr bwMode="auto">
              <a:xfrm>
                <a:off x="76992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2" name="Line 148"/>
              <p:cNvSpPr>
                <a:spLocks noChangeShapeType="1"/>
              </p:cNvSpPr>
              <p:nvPr/>
            </p:nvSpPr>
            <p:spPr bwMode="auto">
              <a:xfrm>
                <a:off x="78722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Line 151"/>
              <p:cNvSpPr>
                <a:spLocks noChangeShapeType="1"/>
              </p:cNvSpPr>
              <p:nvPr/>
            </p:nvSpPr>
            <p:spPr bwMode="auto">
              <a:xfrm>
                <a:off x="80341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Line 154"/>
              <p:cNvSpPr>
                <a:spLocks noChangeShapeType="1"/>
              </p:cNvSpPr>
              <p:nvPr/>
            </p:nvSpPr>
            <p:spPr bwMode="auto">
              <a:xfrm>
                <a:off x="81961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Line 157"/>
              <p:cNvSpPr>
                <a:spLocks noChangeShapeType="1"/>
              </p:cNvSpPr>
              <p:nvPr/>
            </p:nvSpPr>
            <p:spPr bwMode="auto">
              <a:xfrm>
                <a:off x="83675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Line 160"/>
              <p:cNvSpPr>
                <a:spLocks noChangeShapeType="1"/>
              </p:cNvSpPr>
              <p:nvPr/>
            </p:nvSpPr>
            <p:spPr bwMode="auto">
              <a:xfrm>
                <a:off x="85294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Line 163"/>
              <p:cNvSpPr>
                <a:spLocks noChangeShapeType="1"/>
              </p:cNvSpPr>
              <p:nvPr/>
            </p:nvSpPr>
            <p:spPr bwMode="auto">
              <a:xfrm>
                <a:off x="87009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165"/>
              <p:cNvSpPr>
                <a:spLocks noChangeShapeType="1"/>
              </p:cNvSpPr>
              <p:nvPr/>
            </p:nvSpPr>
            <p:spPr bwMode="auto">
              <a:xfrm>
                <a:off x="417368" y="5690756"/>
                <a:ext cx="57150" cy="1588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89" name="Line 166"/>
              <p:cNvSpPr>
                <a:spLocks noChangeShapeType="1"/>
              </p:cNvSpPr>
              <p:nvPr/>
            </p:nvSpPr>
            <p:spPr bwMode="auto">
              <a:xfrm>
                <a:off x="8643793" y="5690756"/>
                <a:ext cx="57150" cy="1588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0" name="Oval 175"/>
              <p:cNvSpPr>
                <a:spLocks noChangeArrowheads="1"/>
              </p:cNvSpPr>
              <p:nvPr/>
            </p:nvSpPr>
            <p:spPr bwMode="auto">
              <a:xfrm>
                <a:off x="379268" y="5652656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36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1" name="Oval 176"/>
              <p:cNvSpPr>
                <a:spLocks noChangeArrowheads="1"/>
              </p:cNvSpPr>
              <p:nvPr/>
            </p:nvSpPr>
            <p:spPr bwMode="auto">
              <a:xfrm>
                <a:off x="461818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3" name="Oval 178"/>
              <p:cNvSpPr>
                <a:spLocks noChangeArrowheads="1"/>
              </p:cNvSpPr>
              <p:nvPr/>
            </p:nvSpPr>
            <p:spPr bwMode="auto">
              <a:xfrm>
                <a:off x="1123806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4" name="Oval 179"/>
              <p:cNvSpPr>
                <a:spLocks noChangeArrowheads="1"/>
              </p:cNvSpPr>
              <p:nvPr/>
            </p:nvSpPr>
            <p:spPr bwMode="auto">
              <a:xfrm>
                <a:off x="1703243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5" name="Oval 180"/>
              <p:cNvSpPr>
                <a:spLocks noChangeArrowheads="1"/>
              </p:cNvSpPr>
              <p:nvPr/>
            </p:nvSpPr>
            <p:spPr bwMode="auto">
              <a:xfrm>
                <a:off x="2447781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6" name="Oval 181"/>
              <p:cNvSpPr>
                <a:spLocks noChangeArrowheads="1"/>
              </p:cNvSpPr>
              <p:nvPr/>
            </p:nvSpPr>
            <p:spPr bwMode="auto">
              <a:xfrm>
                <a:off x="3355831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7" name="Oval 182"/>
              <p:cNvSpPr>
                <a:spLocks noChangeArrowheads="1"/>
              </p:cNvSpPr>
              <p:nvPr/>
            </p:nvSpPr>
            <p:spPr bwMode="auto">
              <a:xfrm>
                <a:off x="4430568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8" name="Oval 183"/>
              <p:cNvSpPr>
                <a:spLocks noChangeArrowheads="1"/>
              </p:cNvSpPr>
              <p:nvPr/>
            </p:nvSpPr>
            <p:spPr bwMode="auto">
              <a:xfrm>
                <a:off x="5671993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9" name="Oval 184"/>
              <p:cNvSpPr>
                <a:spLocks noChangeArrowheads="1"/>
              </p:cNvSpPr>
              <p:nvPr/>
            </p:nvSpPr>
            <p:spPr bwMode="auto">
              <a:xfrm>
                <a:off x="7076931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00" name="Oval 185"/>
              <p:cNvSpPr>
                <a:spLocks noChangeArrowheads="1"/>
              </p:cNvSpPr>
              <p:nvPr/>
            </p:nvSpPr>
            <p:spPr bwMode="auto">
              <a:xfrm>
                <a:off x="8648556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</p:grpSp>
        <p:sp>
          <p:nvSpPr>
            <p:cNvPr id="101" name="TextBox 100"/>
            <p:cNvSpPr txBox="1"/>
            <p:nvPr/>
          </p:nvSpPr>
          <p:spPr>
            <a:xfrm>
              <a:off x="304800" y="5715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</a:t>
              </a:r>
              <a:endParaRPr lang="en-US" sz="1800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63418" y="571730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 </a:t>
              </a:r>
              <a:endParaRPr lang="en-US" sz="18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969816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30</a:t>
              </a:r>
              <a:endParaRPr lang="en-US" sz="18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542470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40</a:t>
              </a:r>
              <a:endParaRPr lang="en-US" sz="1800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2272143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50</a:t>
              </a:r>
              <a:endParaRPr lang="en-US" sz="1800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177307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r>
                <a:rPr lang="en-US" sz="1800" dirty="0" smtClean="0"/>
                <a:t>0</a:t>
              </a:r>
              <a:endParaRPr lang="en-US" sz="18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313380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70</a:t>
              </a:r>
              <a:endParaRPr lang="en-US" sz="1800" dirty="0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514107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</a:t>
              </a:r>
              <a:r>
                <a:rPr lang="en-US" sz="1800" dirty="0" smtClean="0"/>
                <a:t>0</a:t>
              </a:r>
              <a:endParaRPr lang="en-US" sz="1800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908798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90</a:t>
              </a:r>
              <a:endParaRPr lang="en-US" sz="1800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8469743" y="571730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100</a:t>
              </a:r>
              <a:endParaRPr lang="en-US" sz="1800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04800" y="60291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sz="1800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969816" y="6031468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7.5</a:t>
              </a:r>
              <a:endParaRPr lang="en-US" sz="1800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542470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sz="1800" dirty="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272143" y="6031468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12.5</a:t>
              </a:r>
              <a:endParaRPr lang="en-US" sz="1800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177307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15</a:t>
              </a:r>
              <a:endParaRPr lang="en-US" sz="1800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313380" y="6031468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17.5</a:t>
              </a:r>
              <a:endParaRPr lang="en-US" sz="1800" dirty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514107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</a:t>
              </a:r>
              <a:endParaRPr lang="en-US" sz="1800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908798" y="6031468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22.5</a:t>
              </a:r>
              <a:endParaRPr lang="en-US" sz="1800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469743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25</a:t>
              </a:r>
              <a:endParaRPr lang="en-US" sz="1800" dirty="0"/>
            </a:p>
          </p:txBody>
        </p:sp>
      </p:grpSp>
      <p:sp>
        <p:nvSpPr>
          <p:cNvPr id="122" name="TextBox 121"/>
          <p:cNvSpPr txBox="1"/>
          <p:nvPr/>
        </p:nvSpPr>
        <p:spPr>
          <a:xfrm>
            <a:off x="0" y="4800600"/>
            <a:ext cx="119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Pivot Point</a:t>
            </a:r>
            <a:endParaRPr lang="en-US" dirty="0"/>
          </a:p>
        </p:txBody>
      </p:sp>
      <p:pic>
        <p:nvPicPr>
          <p:cNvPr id="124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200" y="3810000"/>
            <a:ext cx="1062990" cy="885825"/>
          </a:xfrm>
          <a:prstGeom prst="rect">
            <a:avLst/>
          </a:prstGeom>
          <a:noFill/>
        </p:spPr>
      </p:pic>
      <p:sp>
        <p:nvSpPr>
          <p:cNvPr id="125" name="TextBox 124"/>
          <p:cNvSpPr txBox="1"/>
          <p:nvPr/>
        </p:nvSpPr>
        <p:spPr>
          <a:xfrm>
            <a:off x="2286000" y="4419600"/>
            <a:ext cx="2818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Increase Diameter of Orifice</a:t>
            </a:r>
          </a:p>
          <a:p>
            <a:r>
              <a:rPr lang="en-US" dirty="0" smtClean="0"/>
              <a:t>         Decrease Length Scale</a:t>
            </a:r>
            <a:endParaRPr lang="en-US" dirty="0"/>
          </a:p>
        </p:txBody>
      </p:sp>
      <p:pic>
        <p:nvPicPr>
          <p:cNvPr id="126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124200"/>
            <a:ext cx="697230" cy="581025"/>
          </a:xfrm>
          <a:prstGeom prst="rect">
            <a:avLst/>
          </a:prstGeom>
          <a:noFill/>
        </p:spPr>
      </p:pic>
      <p:sp>
        <p:nvSpPr>
          <p:cNvPr id="127" name="TextBox 126"/>
          <p:cNvSpPr txBox="1"/>
          <p:nvPr/>
        </p:nvSpPr>
        <p:spPr>
          <a:xfrm>
            <a:off x="762000" y="3200400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2 =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7" grpId="0" animBg="1"/>
      <p:bldP spid="28" grpId="0" animBg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Calculation of Max Angle and Length</a:t>
            </a:r>
            <a:endParaRPr lang="en-US" dirty="0"/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5029200" y="1295400"/>
          <a:ext cx="3981451" cy="889169"/>
        </p:xfrm>
        <a:graphic>
          <a:graphicData uri="http://schemas.openxmlformats.org/presentationml/2006/ole">
            <p:oleObj spid="_x0000_s84994" name="Equation" r:id="rId4" imgW="1104840" imgH="253800" progId="">
              <p:embed/>
            </p:oleObj>
          </a:graphicData>
        </a:graphic>
      </p:graphicFrame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685800" y="98613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79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14600" y="3348335"/>
            <a:ext cx="5410200" cy="3429000"/>
          </a:xfrm>
          <a:prstGeom prst="rect">
            <a:avLst/>
          </a:prstGeom>
          <a:noFill/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2433935"/>
            <a:ext cx="32004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362200" y="2510135"/>
            <a:ext cx="61722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3581400" y="2129135"/>
            <a:ext cx="3276600" cy="205740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Isosceles Triangle 16"/>
          <p:cNvSpPr/>
          <p:nvPr/>
        </p:nvSpPr>
        <p:spPr>
          <a:xfrm>
            <a:off x="5029200" y="3119735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--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781800" y="5634335"/>
            <a:ext cx="3810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2095500" y="3615035"/>
            <a:ext cx="297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3352800" y="4567535"/>
            <a:ext cx="381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2514600" y="5634335"/>
            <a:ext cx="5410200" cy="0"/>
          </a:xfrm>
          <a:prstGeom prst="line">
            <a:avLst/>
          </a:prstGeom>
          <a:ln w="25400">
            <a:solidFill>
              <a:schemeClr val="accent1">
                <a:shade val="95000"/>
                <a:satMod val="105000"/>
                <a:alpha val="3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14600" y="4872335"/>
            <a:ext cx="54102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 flipH="1">
            <a:off x="6781800" y="6167735"/>
            <a:ext cx="1143000" cy="381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extBox 20"/>
          <p:cNvSpPr txBox="1"/>
          <p:nvPr/>
        </p:nvSpPr>
        <p:spPr>
          <a:xfrm>
            <a:off x="6705600" y="6243935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Rapid Mix Tube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7924800" y="4719935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Max Plant flow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7924800" y="5481935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Min Plant flow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276600" y="525333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Float</a:t>
            </a:r>
            <a:endParaRPr lang="en-US" dirty="0"/>
          </a:p>
        </p:txBody>
      </p:sp>
      <p:sp>
        <p:nvSpPr>
          <p:cNvPr id="28" name="Up-Down Arrow 27"/>
          <p:cNvSpPr/>
          <p:nvPr/>
        </p:nvSpPr>
        <p:spPr>
          <a:xfrm>
            <a:off x="6781800" y="3195935"/>
            <a:ext cx="152400" cy="838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2667000" y="3119735"/>
            <a:ext cx="50292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3"/>
          <p:cNvSpPr txBox="1"/>
          <p:nvPr/>
        </p:nvSpPr>
        <p:spPr>
          <a:xfrm>
            <a:off x="5334000" y="418653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/>
              <a:t>Plant head loss </a:t>
            </a:r>
            <a:endParaRPr lang="en-US" sz="1400" b="1" dirty="0"/>
          </a:p>
        </p:txBody>
      </p:sp>
      <p:sp>
        <p:nvSpPr>
          <p:cNvPr id="31" name="Up-Down Arrow 30"/>
          <p:cNvSpPr/>
          <p:nvPr/>
        </p:nvSpPr>
        <p:spPr>
          <a:xfrm>
            <a:off x="5334000" y="4872335"/>
            <a:ext cx="152400" cy="7620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2" name="Shape 38"/>
          <p:cNvCxnSpPr>
            <a:stCxn id="30" idx="2"/>
            <a:endCxn id="31" idx="6"/>
          </p:cNvCxnSpPr>
          <p:nvPr/>
        </p:nvCxnSpPr>
        <p:spPr>
          <a:xfrm rot="5400000">
            <a:off x="5424160" y="4733895"/>
            <a:ext cx="543580" cy="495300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hape 50"/>
          <p:cNvCxnSpPr>
            <a:stCxn id="30" idx="0"/>
            <a:endCxn id="28" idx="2"/>
          </p:cNvCxnSpPr>
          <p:nvPr/>
        </p:nvCxnSpPr>
        <p:spPr>
          <a:xfrm rot="5400000" flipH="1" flipV="1">
            <a:off x="6096000" y="3462635"/>
            <a:ext cx="571500" cy="876300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51"/>
          <p:cNvSpPr txBox="1"/>
          <p:nvPr/>
        </p:nvSpPr>
        <p:spPr>
          <a:xfrm>
            <a:off x="6858000" y="3272135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Range of motion</a:t>
            </a:r>
            <a:endParaRPr lang="en-US" dirty="0"/>
          </a:p>
        </p:txBody>
      </p:sp>
      <p:sp>
        <p:nvSpPr>
          <p:cNvPr id="35" name="TextBox 52"/>
          <p:cNvSpPr txBox="1"/>
          <p:nvPr/>
        </p:nvSpPr>
        <p:spPr>
          <a:xfrm>
            <a:off x="4191000" y="6320135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Entrance Tank</a:t>
            </a:r>
            <a:endParaRPr lang="en-US" sz="2400" b="1" dirty="0"/>
          </a:p>
        </p:txBody>
      </p:sp>
      <p:sp>
        <p:nvSpPr>
          <p:cNvPr id="36" name="TextBox 53"/>
          <p:cNvSpPr txBox="1"/>
          <p:nvPr/>
        </p:nvSpPr>
        <p:spPr>
          <a:xfrm>
            <a:off x="4648200" y="2510135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Dosing arm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6781800" y="5710535"/>
            <a:ext cx="381000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685800" y="427226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1143000"/>
          <a:ext cx="29718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219200"/>
              </a:tblGrid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Headloss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Rapid</a:t>
                      </a:r>
                      <a:r>
                        <a:rPr lang="en-US" baseline="0" dirty="0" smtClean="0"/>
                        <a:t> Mix Tube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Flocculator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13.5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Launder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Weir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en-US" baseline="0" dirty="0" smtClean="0"/>
                        <a:t>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33.5 cm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Clogging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8534400" cy="2743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Results</a:t>
            </a:r>
          </a:p>
          <a:p>
            <a:pPr lvl="1"/>
            <a:r>
              <a:rPr lang="en-US" dirty="0" smtClean="0"/>
              <a:t>Inconclusive evidence of a clog</a:t>
            </a:r>
          </a:p>
          <a:p>
            <a:pPr lvl="1"/>
            <a:r>
              <a:rPr lang="en-US" dirty="0" smtClean="0"/>
              <a:t>Change orifice size: 1.01, 2.28 mm diameter to 1.587, 3.175 mm</a:t>
            </a:r>
          </a:p>
          <a:p>
            <a:pPr lvl="1"/>
            <a:r>
              <a:rPr lang="en-US" dirty="0" smtClean="0"/>
              <a:t>Recommend lower dose of alum: 125 g/L to 51 g/L</a:t>
            </a:r>
          </a:p>
          <a:p>
            <a:pPr lvl="1"/>
            <a:r>
              <a:rPr lang="en-US" dirty="0" smtClean="0"/>
              <a:t>Stock tank will have to be refilled more often</a:t>
            </a:r>
            <a:endParaRPr lang="en-US" dirty="0"/>
          </a:p>
        </p:txBody>
      </p:sp>
      <p:pic>
        <p:nvPicPr>
          <p:cNvPr id="4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495800"/>
            <a:ext cx="1828800" cy="1524000"/>
          </a:xfrm>
          <a:prstGeom prst="rect">
            <a:avLst/>
          </a:prstGeom>
          <a:noFill/>
        </p:spPr>
      </p:pic>
      <p:pic>
        <p:nvPicPr>
          <p:cNvPr id="6" name="Picture 5" descr="CIMG17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3752850"/>
            <a:ext cx="3733800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5852</TotalTime>
  <Words>658</Words>
  <Application>Microsoft Office PowerPoint</Application>
  <PresentationFormat>On-screen Show (4:3)</PresentationFormat>
  <Paragraphs>216</Paragraphs>
  <Slides>20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Equation</vt:lpstr>
      <vt:lpstr>Slide 1</vt:lpstr>
      <vt:lpstr>Agalteca</vt:lpstr>
      <vt:lpstr>Agalteca</vt:lpstr>
      <vt:lpstr>Dose Controller</vt:lpstr>
      <vt:lpstr>Non-Linear?</vt:lpstr>
      <vt:lpstr>Lever Arm: Dual Scales</vt:lpstr>
      <vt:lpstr>Linking Dosage to the Non-linear Scale</vt:lpstr>
      <vt:lpstr>Calculation of Max Angle and Length</vt:lpstr>
      <vt:lpstr>Clogging Experiment</vt:lpstr>
      <vt:lpstr>Prototype Design</vt:lpstr>
      <vt:lpstr>Conceptual &amp; Actual Designs</vt:lpstr>
      <vt:lpstr>Slide 12</vt:lpstr>
      <vt:lpstr>Rapid Mix Tube Design</vt:lpstr>
      <vt:lpstr>Mixing Orifices</vt:lpstr>
      <vt:lpstr>Rapid Mix Tube Design</vt:lpstr>
      <vt:lpstr>Rotameter Experiment</vt:lpstr>
      <vt:lpstr>Calibration column to measure flow</vt:lpstr>
      <vt:lpstr>Slide 18</vt:lpstr>
      <vt:lpstr>Future Objectives</vt:lpstr>
      <vt:lpstr>Slide 20</vt:lpstr>
    </vt:vector>
  </TitlesOfParts>
  <Company>ACCEL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labuser</dc:creator>
  <cp:lastModifiedBy> Karen Swetland</cp:lastModifiedBy>
  <cp:revision>63</cp:revision>
  <dcterms:created xsi:type="dcterms:W3CDTF">2009-10-13T20:41:46Z</dcterms:created>
  <dcterms:modified xsi:type="dcterms:W3CDTF">2010-03-02T16:33:08Z</dcterms:modified>
</cp:coreProperties>
</file>