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93" r:id="rId2"/>
    <p:sldId id="294" r:id="rId3"/>
    <p:sldId id="276" r:id="rId4"/>
    <p:sldId id="284" r:id="rId5"/>
    <p:sldId id="282" r:id="rId6"/>
    <p:sldId id="283" r:id="rId7"/>
    <p:sldId id="278" r:id="rId8"/>
    <p:sldId id="265" r:id="rId9"/>
    <p:sldId id="285" r:id="rId10"/>
    <p:sldId id="286" r:id="rId11"/>
    <p:sldId id="287" r:id="rId12"/>
    <p:sldId id="288" r:id="rId13"/>
    <p:sldId id="279" r:id="rId14"/>
    <p:sldId id="257" r:id="rId15"/>
    <p:sldId id="256" r:id="rId16"/>
    <p:sldId id="263" r:id="rId17"/>
    <p:sldId id="258" r:id="rId18"/>
    <p:sldId id="271" r:id="rId19"/>
    <p:sldId id="259" r:id="rId20"/>
    <p:sldId id="272" r:id="rId21"/>
    <p:sldId id="270" r:id="rId22"/>
    <p:sldId id="260" r:id="rId23"/>
    <p:sldId id="273" r:id="rId24"/>
    <p:sldId id="274" r:id="rId25"/>
    <p:sldId id="281" r:id="rId26"/>
    <p:sldId id="275" r:id="rId27"/>
    <p:sldId id="289" r:id="rId28"/>
    <p:sldId id="290" r:id="rId29"/>
    <p:sldId id="291" r:id="rId30"/>
    <p:sldId id="29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A16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7536" autoAdjust="0"/>
    <p:restoredTop sz="94660"/>
  </p:normalViewPr>
  <p:slideViewPr>
    <p:cSldViewPr>
      <p:cViewPr>
        <p:scale>
          <a:sx n="82" d="100"/>
          <a:sy n="82" d="100"/>
        </p:scale>
        <p:origin x="-101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2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ren%20Swetland\My%20Documents\Downloads\Orifice%20sizin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4278351177325857"/>
          <c:y val="0.13454055653115304"/>
          <c:w val="0.57599350440907249"/>
          <c:h val="0.69380187188831732"/>
        </c:manualLayout>
      </c:layout>
      <c:scatterChart>
        <c:scatterStyle val="smoothMarker"/>
        <c:ser>
          <c:idx val="0"/>
          <c:order val="0"/>
          <c:tx>
            <c:v>Surface tension</c:v>
          </c:tx>
          <c:marker>
            <c:symbol val="none"/>
          </c:marker>
          <c:xVal>
            <c:numRef>
              <c:f>Sheet1!$B$48:$B$121</c:f>
              <c:numCache>
                <c:formatCode>General</c:formatCode>
                <c:ptCount val="74"/>
                <c:pt idx="0">
                  <c:v>0.1</c:v>
                </c:pt>
                <c:pt idx="1">
                  <c:v>0.2</c:v>
                </c:pt>
                <c:pt idx="2">
                  <c:v>0.30000000000000016</c:v>
                </c:pt>
                <c:pt idx="3">
                  <c:v>0.4</c:v>
                </c:pt>
                <c:pt idx="4">
                  <c:v>0.5</c:v>
                </c:pt>
                <c:pt idx="5">
                  <c:v>0.6000000000000002</c:v>
                </c:pt>
                <c:pt idx="6">
                  <c:v>0.70000000000000018</c:v>
                </c:pt>
                <c:pt idx="7">
                  <c:v>0.79999999999999993</c:v>
                </c:pt>
                <c:pt idx="8">
                  <c:v>0.9</c:v>
                </c:pt>
                <c:pt idx="9">
                  <c:v>0.99999999999999989</c:v>
                </c:pt>
                <c:pt idx="10">
                  <c:v>1.0999999999999994</c:v>
                </c:pt>
                <c:pt idx="11">
                  <c:v>1.2</c:v>
                </c:pt>
                <c:pt idx="12">
                  <c:v>1.3</c:v>
                </c:pt>
                <c:pt idx="13">
                  <c:v>1.4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1.7000000000000006</c:v>
                </c:pt>
                <c:pt idx="17">
                  <c:v>1.8000000000000005</c:v>
                </c:pt>
                <c:pt idx="18">
                  <c:v>1.9000000000000008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2.8000000000000007</c:v>
                </c:pt>
                <c:pt idx="28">
                  <c:v>2.9000000000000008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3.3000000000000007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3.7000000000000028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4.1000000000000005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4.6999999999999975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  <c:pt idx="50">
                  <c:v>5.0999999999999979</c:v>
                </c:pt>
                <c:pt idx="51">
                  <c:v>5.1999999999999975</c:v>
                </c:pt>
                <c:pt idx="52">
                  <c:v>5.2999999999999972</c:v>
                </c:pt>
                <c:pt idx="53">
                  <c:v>5.3999999999999968</c:v>
                </c:pt>
                <c:pt idx="54">
                  <c:v>5.4999999999999964</c:v>
                </c:pt>
                <c:pt idx="55">
                  <c:v>5.5999999999999961</c:v>
                </c:pt>
                <c:pt idx="56">
                  <c:v>5.6999999999999957</c:v>
                </c:pt>
                <c:pt idx="57">
                  <c:v>5.7999999999999954</c:v>
                </c:pt>
                <c:pt idx="58">
                  <c:v>5.899999999999995</c:v>
                </c:pt>
                <c:pt idx="59">
                  <c:v>5.9999999999999964</c:v>
                </c:pt>
                <c:pt idx="60">
                  <c:v>6.0999999999999943</c:v>
                </c:pt>
                <c:pt idx="61">
                  <c:v>6.199999999999994</c:v>
                </c:pt>
                <c:pt idx="62">
                  <c:v>6.2999999999999936</c:v>
                </c:pt>
                <c:pt idx="63">
                  <c:v>6.3999999999999915</c:v>
                </c:pt>
                <c:pt idx="64">
                  <c:v>6.4999999999999929</c:v>
                </c:pt>
                <c:pt idx="65">
                  <c:v>6.5999999999999925</c:v>
                </c:pt>
                <c:pt idx="66">
                  <c:v>6.6999999999999904</c:v>
                </c:pt>
                <c:pt idx="67">
                  <c:v>6.7999999999999918</c:v>
                </c:pt>
                <c:pt idx="68">
                  <c:v>6.8999999999999915</c:v>
                </c:pt>
                <c:pt idx="69">
                  <c:v>6.9999999999999911</c:v>
                </c:pt>
                <c:pt idx="70">
                  <c:v>7.0999999999999908</c:v>
                </c:pt>
                <c:pt idx="71">
                  <c:v>7.1999999999999895</c:v>
                </c:pt>
                <c:pt idx="72">
                  <c:v>7.2999999999999901</c:v>
                </c:pt>
                <c:pt idx="73">
                  <c:v>7.3999999999999897</c:v>
                </c:pt>
              </c:numCache>
            </c:numRef>
          </c:xVal>
          <c:yVal>
            <c:numRef>
              <c:f>Sheet1!$E$48:$E$147</c:f>
              <c:numCache>
                <c:formatCode>0.00</c:formatCode>
                <c:ptCount val="100"/>
                <c:pt idx="0">
                  <c:v>18.6221559003788</c:v>
                </c:pt>
                <c:pt idx="1">
                  <c:v>9.3060779501894029</c:v>
                </c:pt>
                <c:pt idx="2">
                  <c:v>6.198496411237377</c:v>
                </c:pt>
                <c:pt idx="3">
                  <c:v>4.6430389750946999</c:v>
                </c:pt>
                <c:pt idx="4">
                  <c:v>3.7084311800757601</c:v>
                </c:pt>
                <c:pt idx="5">
                  <c:v>3.084248205618688</c:v>
                </c:pt>
                <c:pt idx="6">
                  <c:v>2.6374508429112584</c:v>
                </c:pt>
                <c:pt idx="7">
                  <c:v>2.3015194875473513</c:v>
                </c:pt>
                <c:pt idx="8">
                  <c:v>2.0394988037457917</c:v>
                </c:pt>
                <c:pt idx="9">
                  <c:v>1.8292155900378804</c:v>
                </c:pt>
                <c:pt idx="10">
                  <c:v>1.6565596273071637</c:v>
                </c:pt>
                <c:pt idx="11">
                  <c:v>1.512124102809344</c:v>
                </c:pt>
                <c:pt idx="12">
                  <c:v>1.3893966077214461</c:v>
                </c:pt>
                <c:pt idx="13">
                  <c:v>1.2837254214556284</c:v>
                </c:pt>
                <c:pt idx="14">
                  <c:v>1.1916992822474746</c:v>
                </c:pt>
                <c:pt idx="15">
                  <c:v>1.1107597437736749</c:v>
                </c:pt>
                <c:pt idx="16">
                  <c:v>1.0389503470811057</c:v>
                </c:pt>
                <c:pt idx="17">
                  <c:v>0.97474940187289649</c:v>
                </c:pt>
                <c:pt idx="18">
                  <c:v>0.91695557370414704</c:v>
                </c:pt>
                <c:pt idx="19">
                  <c:v>0.86460779501893981</c:v>
                </c:pt>
                <c:pt idx="20">
                  <c:v>0.81692805874819674</c:v>
                </c:pt>
                <c:pt idx="21">
                  <c:v>0.77327981365358245</c:v>
                </c:pt>
                <c:pt idx="22">
                  <c:v>0.73313721305994761</c:v>
                </c:pt>
                <c:pt idx="23">
                  <c:v>0.69606205140467214</c:v>
                </c:pt>
                <c:pt idx="24">
                  <c:v>0.66168623601515231</c:v>
                </c:pt>
                <c:pt idx="25">
                  <c:v>0.62969830386072301</c:v>
                </c:pt>
                <c:pt idx="26">
                  <c:v>0.59983293458193043</c:v>
                </c:pt>
                <c:pt idx="27">
                  <c:v>0.57186271072781381</c:v>
                </c:pt>
                <c:pt idx="28">
                  <c:v>0.54559158277168252</c:v>
                </c:pt>
                <c:pt idx="29">
                  <c:v>0.52084964112373777</c:v>
                </c:pt>
                <c:pt idx="30">
                  <c:v>0.49748890001221929</c:v>
                </c:pt>
                <c:pt idx="31">
                  <c:v>0.47537987188683745</c:v>
                </c:pt>
                <c:pt idx="32">
                  <c:v>0.45440876465794333</c:v>
                </c:pt>
                <c:pt idx="33">
                  <c:v>0.43447517354055287</c:v>
                </c:pt>
                <c:pt idx="34">
                  <c:v>0.41549016858225124</c:v>
                </c:pt>
                <c:pt idx="35">
                  <c:v>0.39737470093644817</c:v>
                </c:pt>
                <c:pt idx="36">
                  <c:v>0.38005826757780542</c:v>
                </c:pt>
                <c:pt idx="37">
                  <c:v>0.36347778685207355</c:v>
                </c:pt>
                <c:pt idx="38">
                  <c:v>0.34757664701825974</c:v>
                </c:pt>
                <c:pt idx="39">
                  <c:v>0.33230389750946998</c:v>
                </c:pt>
                <c:pt idx="40">
                  <c:v>0.31761355854582418</c:v>
                </c:pt>
                <c:pt idx="41">
                  <c:v>0.30346402937409844</c:v>
                </c:pt>
                <c:pt idx="42">
                  <c:v>0.28981757907857686</c:v>
                </c:pt>
                <c:pt idx="43">
                  <c:v>0.27663990682679079</c:v>
                </c:pt>
                <c:pt idx="44">
                  <c:v>0.26389976074915872</c:v>
                </c:pt>
                <c:pt idx="45">
                  <c:v>0.25156860652997387</c:v>
                </c:pt>
                <c:pt idx="46">
                  <c:v>0.2396203383059321</c:v>
                </c:pt>
                <c:pt idx="47">
                  <c:v>0.2280310257023363</c:v>
                </c:pt>
                <c:pt idx="48">
                  <c:v>0.21677869184446547</c:v>
                </c:pt>
                <c:pt idx="49">
                  <c:v>0.20584311800757621</c:v>
                </c:pt>
                <c:pt idx="50">
                  <c:v>0.19520567124925775</c:v>
                </c:pt>
                <c:pt idx="51">
                  <c:v>0.18484915193036194</c:v>
                </c:pt>
                <c:pt idx="52">
                  <c:v>0.17475765849771349</c:v>
                </c:pt>
                <c:pt idx="53">
                  <c:v>0.16491646729096582</c:v>
                </c:pt>
                <c:pt idx="54">
                  <c:v>0.15531192546143321</c:v>
                </c:pt>
                <c:pt idx="55">
                  <c:v>0.14593135536390744</c:v>
                </c:pt>
                <c:pt idx="56">
                  <c:v>0.13676296901249407</c:v>
                </c:pt>
                <c:pt idx="57">
                  <c:v>0.12779579138584179</c:v>
                </c:pt>
                <c:pt idx="58">
                  <c:v>0.11901959153184452</c:v>
                </c:pt>
                <c:pt idx="59">
                  <c:v>0.11042482056186938</c:v>
                </c:pt>
                <c:pt idx="60">
                  <c:v>0.10200255574391527</c:v>
                </c:pt>
                <c:pt idx="61">
                  <c:v>9.3744450006110244E-2</c:v>
                </c:pt>
                <c:pt idx="62">
                  <c:v>8.5642686249399483E-2</c:v>
                </c:pt>
                <c:pt idx="63">
                  <c:v>7.768993594341933E-2</c:v>
                </c:pt>
                <c:pt idx="64">
                  <c:v>6.9879321544289871E-2</c:v>
                </c:pt>
                <c:pt idx="65">
                  <c:v>6.2204382328972331E-2</c:v>
                </c:pt>
                <c:pt idx="66">
                  <c:v>5.4659043289236431E-2</c:v>
                </c:pt>
                <c:pt idx="67">
                  <c:v>4.7237586770277083E-2</c:v>
                </c:pt>
                <c:pt idx="68">
                  <c:v>3.9934626575538826E-2</c:v>
                </c:pt>
                <c:pt idx="69">
                  <c:v>3.2745084291126339E-2</c:v>
                </c:pt>
                <c:pt idx="70">
                  <c:v>2.5664167610969672E-2</c:v>
                </c:pt>
                <c:pt idx="71">
                  <c:v>1.8687350468224763E-2</c:v>
                </c:pt>
                <c:pt idx="72">
                  <c:v>1.1810354799710316E-2</c:v>
                </c:pt>
                <c:pt idx="73">
                  <c:v>5.0291337889034112E-3</c:v>
                </c:pt>
                <c:pt idx="75" formatCode="General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v>small orifice</c:v>
          </c:tx>
          <c:spPr>
            <a:ln>
              <a:noFill/>
            </a:ln>
          </c:spPr>
          <c:marker>
            <c:symbol val="x"/>
            <c:size val="6"/>
            <c:spPr>
              <a:ln w="15875"/>
            </c:spPr>
          </c:marker>
          <c:xVal>
            <c:numRef>
              <c:f>Sheet2!$F$22:$F$28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xVal>
          <c:yVal>
            <c:numRef>
              <c:f>Sheet2!$D$22:$D$28</c:f>
              <c:numCache>
                <c:formatCode>0.00</c:formatCode>
                <c:ptCount val="7"/>
                <c:pt idx="0">
                  <c:v>5.7379858878264676</c:v>
                </c:pt>
                <c:pt idx="1">
                  <c:v>8.2626996784701205</c:v>
                </c:pt>
                <c:pt idx="2">
                  <c:v>11.24645234013988</c:v>
                </c:pt>
                <c:pt idx="3">
                  <c:v>14.689243872835767</c:v>
                </c:pt>
                <c:pt idx="4">
                  <c:v>18.591074276557759</c:v>
                </c:pt>
                <c:pt idx="5">
                  <c:v>22.951943551305874</c:v>
                </c:pt>
                <c:pt idx="6">
                  <c:v>27.771851697080137</c:v>
                </c:pt>
              </c:numCache>
            </c:numRef>
          </c:yVal>
          <c:smooth val="1"/>
        </c:ser>
        <c:ser>
          <c:idx val="3"/>
          <c:order val="2"/>
          <c:tx>
            <c:v>medium orifice</c:v>
          </c:tx>
          <c:spPr>
            <a:ln>
              <a:noFill/>
            </a:ln>
          </c:spPr>
          <c:marker>
            <c:symbol val="x"/>
            <c:size val="5"/>
          </c:marker>
          <c:xVal>
            <c:numRef>
              <c:f>Sheet2!$G$22:$G$28</c:f>
              <c:numCache>
                <c:formatCode>General</c:formatCode>
                <c:ptCount val="7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</c:numCache>
            </c:numRef>
          </c:xVal>
          <c:yVal>
            <c:numRef>
              <c:f>Sheet2!$D$22:$D$28</c:f>
              <c:numCache>
                <c:formatCode>0.00</c:formatCode>
                <c:ptCount val="7"/>
                <c:pt idx="0">
                  <c:v>5.7379858878264676</c:v>
                </c:pt>
                <c:pt idx="1">
                  <c:v>8.2626996784701205</c:v>
                </c:pt>
                <c:pt idx="2">
                  <c:v>11.24645234013988</c:v>
                </c:pt>
                <c:pt idx="3">
                  <c:v>14.689243872835767</c:v>
                </c:pt>
                <c:pt idx="4">
                  <c:v>18.591074276557759</c:v>
                </c:pt>
                <c:pt idx="5">
                  <c:v>22.951943551305874</c:v>
                </c:pt>
                <c:pt idx="6">
                  <c:v>27.771851697080137</c:v>
                </c:pt>
              </c:numCache>
            </c:numRef>
          </c:yVal>
          <c:smooth val="1"/>
        </c:ser>
        <c:ser>
          <c:idx val="2"/>
          <c:order val="3"/>
          <c:tx>
            <c:v>large orifice</c:v>
          </c:tx>
          <c:spPr>
            <a:ln w="25400">
              <a:noFill/>
            </a:ln>
          </c:spPr>
          <c:marker>
            <c:symbol val="x"/>
            <c:size val="5"/>
            <c:spPr>
              <a:ln>
                <a:solidFill>
                  <a:schemeClr val="tx1"/>
                </a:solidFill>
              </a:ln>
            </c:spPr>
          </c:marker>
          <c:xVal>
            <c:numRef>
              <c:f>Sheet2!$H$22:$H$28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</c:numCache>
            </c:numRef>
          </c:xVal>
          <c:yVal>
            <c:numRef>
              <c:f>Sheet2!$D$22:$D$28</c:f>
              <c:numCache>
                <c:formatCode>0.00</c:formatCode>
                <c:ptCount val="7"/>
                <c:pt idx="0">
                  <c:v>5.7379858878264676</c:v>
                </c:pt>
                <c:pt idx="1">
                  <c:v>8.2626996784701205</c:v>
                </c:pt>
                <c:pt idx="2">
                  <c:v>11.24645234013988</c:v>
                </c:pt>
                <c:pt idx="3">
                  <c:v>14.689243872835767</c:v>
                </c:pt>
                <c:pt idx="4">
                  <c:v>18.591074276557759</c:v>
                </c:pt>
                <c:pt idx="5">
                  <c:v>22.951943551305874</c:v>
                </c:pt>
                <c:pt idx="6">
                  <c:v>27.771851697080137</c:v>
                </c:pt>
              </c:numCache>
            </c:numRef>
          </c:yVal>
          <c:smooth val="1"/>
        </c:ser>
        <c:axId val="141334784"/>
        <c:axId val="150382080"/>
      </c:scatterChart>
      <c:valAx>
        <c:axId val="141334784"/>
        <c:scaling>
          <c:logBase val="10"/>
          <c:orientation val="minMax"/>
        </c:scaling>
        <c:axPos val="b"/>
        <c:majorGridlines/>
        <c:minorGridlines/>
        <c:numFmt formatCode="General" sourceLinked="1"/>
        <c:majorTickMark val="none"/>
        <c:tickLblPos val="nextTo"/>
        <c:crossAx val="150382080"/>
        <c:crossesAt val="1.0000000000000011E-2"/>
        <c:crossBetween val="midCat"/>
      </c:valAx>
      <c:valAx>
        <c:axId val="150382080"/>
        <c:scaling>
          <c:logBase val="10"/>
          <c:orientation val="minMax"/>
        </c:scaling>
        <c:axPos val="l"/>
        <c:majorGridlines/>
        <c:minorGridlines/>
        <c:numFmt formatCode="0.00" sourceLinked="1"/>
        <c:majorTickMark val="none"/>
        <c:tickLblPos val="nextTo"/>
        <c:spPr>
          <a:noFill/>
          <a:ln w="15875">
            <a:solidFill>
              <a:schemeClr val="tx1"/>
            </a:solidFill>
          </a:ln>
        </c:spPr>
        <c:crossAx val="141334784"/>
        <c:crossesAt val="0.1"/>
        <c:crossBetween val="midCat"/>
      </c:valAx>
      <c:spPr>
        <a:noFill/>
      </c:spPr>
    </c:plotArea>
    <c:legend>
      <c:legendPos val="r"/>
      <c:layout>
        <c:manualLayout>
          <c:xMode val="edge"/>
          <c:yMode val="edge"/>
          <c:x val="0.72781642896818688"/>
          <c:y val="0.20282644356955376"/>
          <c:w val="0.26105523140542675"/>
          <c:h val="0.62335412991408867"/>
        </c:manualLayout>
      </c:layout>
    </c:legend>
    <c:plotVisOnly val="1"/>
  </c:chart>
  <c:txPr>
    <a:bodyPr/>
    <a:lstStyle/>
    <a:p>
      <a:pPr>
        <a:defRPr sz="14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AFADAF-75B2-4451-8875-8995D1E7DA34}" type="doc">
      <dgm:prSet loTypeId="urn:microsoft.com/office/officeart/2005/8/layout/hierarchy4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9A83F61-0721-433A-92AB-803ECB84DD28}">
      <dgm:prSet phldrT="[Text]"/>
      <dgm:spPr/>
      <dgm:t>
        <a:bodyPr/>
        <a:lstStyle/>
        <a:p>
          <a:r>
            <a:rPr lang="en-US" dirty="0" smtClean="0"/>
            <a:t>Chemical Dose Controller</a:t>
          </a:r>
          <a:endParaRPr lang="en-US" dirty="0"/>
        </a:p>
      </dgm:t>
    </dgm:pt>
    <dgm:pt modelId="{5D3AAE28-FC09-4213-A64D-0EDC810C437E}" type="parTrans" cxnId="{30D91541-5775-4937-B12D-BBDFFB2D8E36}">
      <dgm:prSet/>
      <dgm:spPr/>
      <dgm:t>
        <a:bodyPr/>
        <a:lstStyle/>
        <a:p>
          <a:endParaRPr lang="en-US"/>
        </a:p>
      </dgm:t>
    </dgm:pt>
    <dgm:pt modelId="{C48265C9-8E6A-4654-B879-72CAD63CBA2C}" type="sibTrans" cxnId="{30D91541-5775-4937-B12D-BBDFFB2D8E36}">
      <dgm:prSet/>
      <dgm:spPr/>
      <dgm:t>
        <a:bodyPr/>
        <a:lstStyle/>
        <a:p>
          <a:endParaRPr lang="en-US"/>
        </a:p>
      </dgm:t>
    </dgm:pt>
    <dgm:pt modelId="{C38B3E07-7F9D-4B8C-9D64-6D5F763681C4}">
      <dgm:prSet phldrT="[Text]"/>
      <dgm:spPr/>
      <dgm:t>
        <a:bodyPr/>
        <a:lstStyle/>
        <a:p>
          <a:r>
            <a:rPr lang="en-US" dirty="0" smtClean="0"/>
            <a:t>Final Presentation</a:t>
          </a:r>
          <a:endParaRPr lang="en-US" dirty="0"/>
        </a:p>
      </dgm:t>
    </dgm:pt>
    <dgm:pt modelId="{804E7FCA-5FD2-4579-B6A4-A6868427C43B}" type="parTrans" cxnId="{BA9EB0D7-5027-4A1C-9CA2-04544A95CE52}">
      <dgm:prSet/>
      <dgm:spPr/>
      <dgm:t>
        <a:bodyPr/>
        <a:lstStyle/>
        <a:p>
          <a:endParaRPr lang="en-US"/>
        </a:p>
      </dgm:t>
    </dgm:pt>
    <dgm:pt modelId="{19025418-83D7-43D1-A494-3EFBEA543DF0}" type="sibTrans" cxnId="{BA9EB0D7-5027-4A1C-9CA2-04544A95CE52}">
      <dgm:prSet/>
      <dgm:spPr/>
      <dgm:t>
        <a:bodyPr/>
        <a:lstStyle/>
        <a:p>
          <a:endParaRPr lang="en-US"/>
        </a:p>
      </dgm:t>
    </dgm:pt>
    <dgm:pt modelId="{28235570-C609-41A9-9093-755B076627CD}">
      <dgm:prSet phldrT="[Text]"/>
      <dgm:spPr/>
      <dgm:t>
        <a:bodyPr/>
        <a:lstStyle/>
        <a:p>
          <a:r>
            <a:rPr lang="en-US" dirty="0" smtClean="0"/>
            <a:t>Karen Swetland</a:t>
          </a:r>
          <a:endParaRPr lang="en-US" dirty="0"/>
        </a:p>
      </dgm:t>
    </dgm:pt>
    <dgm:pt modelId="{0FC2BAA8-C75A-4DD7-8EAF-9C3D63A1076F}" type="parTrans" cxnId="{3A23E089-6CC7-4CB8-B765-E3559FDF2709}">
      <dgm:prSet/>
      <dgm:spPr/>
      <dgm:t>
        <a:bodyPr/>
        <a:lstStyle/>
        <a:p>
          <a:endParaRPr lang="en-US"/>
        </a:p>
      </dgm:t>
    </dgm:pt>
    <dgm:pt modelId="{BA52FDA5-5DF7-4A82-BC23-91D6ACF79C12}" type="sibTrans" cxnId="{3A23E089-6CC7-4CB8-B765-E3559FDF2709}">
      <dgm:prSet/>
      <dgm:spPr/>
      <dgm:t>
        <a:bodyPr/>
        <a:lstStyle/>
        <a:p>
          <a:endParaRPr lang="en-US"/>
        </a:p>
      </dgm:t>
    </dgm:pt>
    <dgm:pt modelId="{A3B0CC84-CBF0-4738-B159-6D0F6DC3E248}">
      <dgm:prSet phldrT="[Text]"/>
      <dgm:spPr/>
      <dgm:t>
        <a:bodyPr/>
        <a:lstStyle/>
        <a:p>
          <a:r>
            <a:rPr lang="en-US" dirty="0" smtClean="0"/>
            <a:t>Dale Johnson</a:t>
          </a:r>
          <a:endParaRPr lang="en-US" dirty="0"/>
        </a:p>
      </dgm:t>
    </dgm:pt>
    <dgm:pt modelId="{C8343343-3662-4358-A76F-CB556BBFD7E5}" type="parTrans" cxnId="{B4E123EF-42B5-4061-9890-0E33E9D43153}">
      <dgm:prSet/>
      <dgm:spPr/>
      <dgm:t>
        <a:bodyPr/>
        <a:lstStyle/>
        <a:p>
          <a:endParaRPr lang="en-US"/>
        </a:p>
      </dgm:t>
    </dgm:pt>
    <dgm:pt modelId="{D9DD7157-16EF-4D8E-A2FD-104BADCB16A9}" type="sibTrans" cxnId="{B4E123EF-42B5-4061-9890-0E33E9D43153}">
      <dgm:prSet/>
      <dgm:spPr/>
      <dgm:t>
        <a:bodyPr/>
        <a:lstStyle/>
        <a:p>
          <a:endParaRPr lang="en-US"/>
        </a:p>
      </dgm:t>
    </dgm:pt>
    <dgm:pt modelId="{82CFCD96-9158-41BF-9BE2-597F42CB304D}">
      <dgm:prSet phldrT="[Text]"/>
      <dgm:spPr/>
      <dgm:t>
        <a:bodyPr/>
        <a:lstStyle/>
        <a:p>
          <a:r>
            <a:rPr lang="en-US" dirty="0" smtClean="0"/>
            <a:t>Spring 2010</a:t>
          </a:r>
          <a:endParaRPr lang="en-US" dirty="0"/>
        </a:p>
      </dgm:t>
    </dgm:pt>
    <dgm:pt modelId="{1401D85D-E8E2-49EB-8A73-88509F38014B}" type="parTrans" cxnId="{51A5B7E6-5190-465C-90FF-E45C6DC2AFCD}">
      <dgm:prSet/>
      <dgm:spPr/>
      <dgm:t>
        <a:bodyPr/>
        <a:lstStyle/>
        <a:p>
          <a:endParaRPr lang="en-US"/>
        </a:p>
      </dgm:t>
    </dgm:pt>
    <dgm:pt modelId="{BBFBAE46-1B98-4814-A0A9-1AB2D21498BC}" type="sibTrans" cxnId="{51A5B7E6-5190-465C-90FF-E45C6DC2AFCD}">
      <dgm:prSet/>
      <dgm:spPr/>
      <dgm:t>
        <a:bodyPr/>
        <a:lstStyle/>
        <a:p>
          <a:endParaRPr lang="en-US"/>
        </a:p>
      </dgm:t>
    </dgm:pt>
    <dgm:pt modelId="{C4D3A4AE-8369-4E95-B20F-EA3A9268721B}">
      <dgm:prSet phldrT="[Text]"/>
      <dgm:spPr/>
      <dgm:t>
        <a:bodyPr/>
        <a:lstStyle/>
        <a:p>
          <a:r>
            <a:rPr lang="en-US" dirty="0" smtClean="0"/>
            <a:t>Akta Patel</a:t>
          </a:r>
          <a:endParaRPr lang="en-US" dirty="0"/>
        </a:p>
      </dgm:t>
    </dgm:pt>
    <dgm:pt modelId="{84E1C6B1-4DCE-427C-AD14-67007D7C0697}" type="parTrans" cxnId="{162B87E6-5DE0-46E4-A910-036E56BC989E}">
      <dgm:prSet/>
      <dgm:spPr/>
      <dgm:t>
        <a:bodyPr/>
        <a:lstStyle/>
        <a:p>
          <a:endParaRPr lang="en-US"/>
        </a:p>
      </dgm:t>
    </dgm:pt>
    <dgm:pt modelId="{00B1D29F-13AF-4FF2-A385-A2B97BDD4CD7}" type="sibTrans" cxnId="{162B87E6-5DE0-46E4-A910-036E56BC989E}">
      <dgm:prSet/>
      <dgm:spPr/>
      <dgm:t>
        <a:bodyPr/>
        <a:lstStyle/>
        <a:p>
          <a:endParaRPr lang="en-US"/>
        </a:p>
      </dgm:t>
    </dgm:pt>
    <dgm:pt modelId="{C3E545EF-6534-40F5-AE05-902F6BF67F71}">
      <dgm:prSet phldrT="[Text]"/>
      <dgm:spPr/>
      <dgm:t>
        <a:bodyPr/>
        <a:lstStyle/>
        <a:p>
          <a:r>
            <a:rPr lang="en-US" dirty="0" err="1" smtClean="0"/>
            <a:t>Harri</a:t>
          </a:r>
          <a:r>
            <a:rPr lang="en-US" dirty="0" smtClean="0"/>
            <a:t> </a:t>
          </a:r>
          <a:r>
            <a:rPr lang="en-US" dirty="0" err="1" smtClean="0"/>
            <a:t>Ko</a:t>
          </a:r>
          <a:endParaRPr lang="en-US" dirty="0"/>
        </a:p>
      </dgm:t>
    </dgm:pt>
    <dgm:pt modelId="{2A395B72-5350-4864-B543-109F6BB9802C}" type="parTrans" cxnId="{3D0A2B46-9D1C-48DC-A751-22E3FBC78D4A}">
      <dgm:prSet/>
      <dgm:spPr/>
      <dgm:t>
        <a:bodyPr/>
        <a:lstStyle/>
        <a:p>
          <a:endParaRPr lang="en-US"/>
        </a:p>
      </dgm:t>
    </dgm:pt>
    <dgm:pt modelId="{8D43456A-E5A4-4C3F-AE71-4EF03FFE5AC0}" type="sibTrans" cxnId="{3D0A2B46-9D1C-48DC-A751-22E3FBC78D4A}">
      <dgm:prSet/>
      <dgm:spPr/>
      <dgm:t>
        <a:bodyPr/>
        <a:lstStyle/>
        <a:p>
          <a:endParaRPr lang="en-US"/>
        </a:p>
      </dgm:t>
    </dgm:pt>
    <dgm:pt modelId="{AE987C59-0A7F-4C7A-B14B-EDB010DEA1AA}">
      <dgm:prSet phldrT="[Text]"/>
      <dgm:spPr/>
      <dgm:t>
        <a:bodyPr/>
        <a:lstStyle/>
        <a:p>
          <a:r>
            <a:rPr lang="en-US" dirty="0" err="1" smtClean="0"/>
            <a:t>Kayti</a:t>
          </a:r>
          <a:r>
            <a:rPr lang="en-US" dirty="0" smtClean="0"/>
            <a:t> Curtis</a:t>
          </a:r>
          <a:endParaRPr lang="en-US" dirty="0"/>
        </a:p>
      </dgm:t>
    </dgm:pt>
    <dgm:pt modelId="{AA7F0A2F-996D-4F6B-A7E6-E9158E7D76E1}" type="parTrans" cxnId="{0FDD6C66-EBB3-494A-A3F0-7D3CEB5EDDA4}">
      <dgm:prSet/>
      <dgm:spPr/>
      <dgm:t>
        <a:bodyPr/>
        <a:lstStyle/>
        <a:p>
          <a:endParaRPr lang="en-US"/>
        </a:p>
      </dgm:t>
    </dgm:pt>
    <dgm:pt modelId="{144EF252-9738-4F93-B7C4-DC3C7D26CF74}" type="sibTrans" cxnId="{0FDD6C66-EBB3-494A-A3F0-7D3CEB5EDDA4}">
      <dgm:prSet/>
      <dgm:spPr/>
      <dgm:t>
        <a:bodyPr/>
        <a:lstStyle/>
        <a:p>
          <a:endParaRPr lang="en-US"/>
        </a:p>
      </dgm:t>
    </dgm:pt>
    <dgm:pt modelId="{56395B9C-408B-4A6E-822D-68A88F79023B}" type="pres">
      <dgm:prSet presAssocID="{94AFADAF-75B2-4451-8875-8995D1E7DA3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1E4D5B4-440D-48CF-9A68-5BA02FC88FA8}" type="pres">
      <dgm:prSet presAssocID="{09A83F61-0721-433A-92AB-803ECB84DD28}" presName="vertOne" presStyleCnt="0"/>
      <dgm:spPr/>
    </dgm:pt>
    <dgm:pt modelId="{5E74E425-774A-4D5D-9BC4-37CF34702954}" type="pres">
      <dgm:prSet presAssocID="{09A83F61-0721-433A-92AB-803ECB84DD28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D913B5-59AD-4E8B-948D-144C1050F6CC}" type="pres">
      <dgm:prSet presAssocID="{09A83F61-0721-433A-92AB-803ECB84DD28}" presName="parTransOne" presStyleCnt="0"/>
      <dgm:spPr/>
    </dgm:pt>
    <dgm:pt modelId="{6C638C2A-8CFF-406F-9872-84A7F97CFCD4}" type="pres">
      <dgm:prSet presAssocID="{09A83F61-0721-433A-92AB-803ECB84DD28}" presName="horzOne" presStyleCnt="0"/>
      <dgm:spPr/>
    </dgm:pt>
    <dgm:pt modelId="{4FE54D0A-56D5-416B-8936-D57DA3B43172}" type="pres">
      <dgm:prSet presAssocID="{C38B3E07-7F9D-4B8C-9D64-6D5F763681C4}" presName="vertTwo" presStyleCnt="0"/>
      <dgm:spPr/>
    </dgm:pt>
    <dgm:pt modelId="{CBB9F95F-EC26-4D3E-90A2-5CA60E63154C}" type="pres">
      <dgm:prSet presAssocID="{C38B3E07-7F9D-4B8C-9D64-6D5F763681C4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2F5AB19-A3D5-4623-A9D4-11D4C690E654}" type="pres">
      <dgm:prSet presAssocID="{C38B3E07-7F9D-4B8C-9D64-6D5F763681C4}" presName="parTransTwo" presStyleCnt="0"/>
      <dgm:spPr/>
    </dgm:pt>
    <dgm:pt modelId="{0B493054-6CA6-4E29-B838-BF68668C9866}" type="pres">
      <dgm:prSet presAssocID="{C38B3E07-7F9D-4B8C-9D64-6D5F763681C4}" presName="horzTwo" presStyleCnt="0"/>
      <dgm:spPr/>
    </dgm:pt>
    <dgm:pt modelId="{B3EC5547-3D34-4401-A6F6-A281CE6617E0}" type="pres">
      <dgm:prSet presAssocID="{28235570-C609-41A9-9093-755B076627CD}" presName="vertThree" presStyleCnt="0"/>
      <dgm:spPr/>
    </dgm:pt>
    <dgm:pt modelId="{DF670511-261F-4B34-9179-02C0CE0EDFAA}" type="pres">
      <dgm:prSet presAssocID="{28235570-C609-41A9-9093-755B076627CD}" presName="txThre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072642-1244-4D57-9CC3-771CEFC4630F}" type="pres">
      <dgm:prSet presAssocID="{28235570-C609-41A9-9093-755B076627CD}" presName="horzThree" presStyleCnt="0"/>
      <dgm:spPr/>
    </dgm:pt>
    <dgm:pt modelId="{F8CDEF1D-5BCF-4045-94FD-070BCFF4E729}" type="pres">
      <dgm:prSet presAssocID="{BA52FDA5-5DF7-4A82-BC23-91D6ACF79C12}" presName="sibSpaceThree" presStyleCnt="0"/>
      <dgm:spPr/>
    </dgm:pt>
    <dgm:pt modelId="{EAE9CBC6-5EE8-4C07-B73A-EB3634A9ED7A}" type="pres">
      <dgm:prSet presAssocID="{A3B0CC84-CBF0-4738-B159-6D0F6DC3E248}" presName="vertThree" presStyleCnt="0"/>
      <dgm:spPr/>
    </dgm:pt>
    <dgm:pt modelId="{7EE0A328-718F-4742-A0B5-ACA57BBD383C}" type="pres">
      <dgm:prSet presAssocID="{A3B0CC84-CBF0-4738-B159-6D0F6DC3E248}" presName="txThre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2DCF7CC-D784-4027-9548-4069CD8B51F1}" type="pres">
      <dgm:prSet presAssocID="{A3B0CC84-CBF0-4738-B159-6D0F6DC3E248}" presName="horzThree" presStyleCnt="0"/>
      <dgm:spPr/>
    </dgm:pt>
    <dgm:pt modelId="{DAB5C5AF-278A-4402-9588-E2610439F2AC}" type="pres">
      <dgm:prSet presAssocID="{D9DD7157-16EF-4D8E-A2FD-104BADCB16A9}" presName="sibSpaceThree" presStyleCnt="0"/>
      <dgm:spPr/>
    </dgm:pt>
    <dgm:pt modelId="{B2730E86-44DE-442A-8471-E3D1F726677C}" type="pres">
      <dgm:prSet presAssocID="{AE987C59-0A7F-4C7A-B14B-EDB010DEA1AA}" presName="vertThree" presStyleCnt="0"/>
      <dgm:spPr/>
    </dgm:pt>
    <dgm:pt modelId="{972D04B9-159C-4551-9D14-C57B59D3DB41}" type="pres">
      <dgm:prSet presAssocID="{AE987C59-0A7F-4C7A-B14B-EDB010DEA1AA}" presName="txThre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A19AFA-9FA6-42E0-B6E3-9F370C8F3D8A}" type="pres">
      <dgm:prSet presAssocID="{AE987C59-0A7F-4C7A-B14B-EDB010DEA1AA}" presName="horzThree" presStyleCnt="0"/>
      <dgm:spPr/>
    </dgm:pt>
    <dgm:pt modelId="{14E7AC4D-AE95-4294-940A-3E43BD2079D0}" type="pres">
      <dgm:prSet presAssocID="{19025418-83D7-43D1-A494-3EFBEA543DF0}" presName="sibSpaceTwo" presStyleCnt="0"/>
      <dgm:spPr/>
    </dgm:pt>
    <dgm:pt modelId="{2050BEB2-A90F-409B-91FC-CC98679D18E4}" type="pres">
      <dgm:prSet presAssocID="{82CFCD96-9158-41BF-9BE2-597F42CB304D}" presName="vertTwo" presStyleCnt="0"/>
      <dgm:spPr/>
    </dgm:pt>
    <dgm:pt modelId="{D275E143-B740-46DE-8F91-B641413B0B7D}" type="pres">
      <dgm:prSet presAssocID="{82CFCD96-9158-41BF-9BE2-597F42CB304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2DC8EC-B9FA-49F1-BA41-B86336E6B842}" type="pres">
      <dgm:prSet presAssocID="{82CFCD96-9158-41BF-9BE2-597F42CB304D}" presName="parTransTwo" presStyleCnt="0"/>
      <dgm:spPr/>
    </dgm:pt>
    <dgm:pt modelId="{51779712-69FF-4945-A936-C876A278E851}" type="pres">
      <dgm:prSet presAssocID="{82CFCD96-9158-41BF-9BE2-597F42CB304D}" presName="horzTwo" presStyleCnt="0"/>
      <dgm:spPr/>
    </dgm:pt>
    <dgm:pt modelId="{805ADF3F-18F7-47B6-B24A-23C00B78BE66}" type="pres">
      <dgm:prSet presAssocID="{C4D3A4AE-8369-4E95-B20F-EA3A9268721B}" presName="vertThree" presStyleCnt="0"/>
      <dgm:spPr/>
    </dgm:pt>
    <dgm:pt modelId="{3635B61E-4D14-41CC-A5B4-790F3C025C57}" type="pres">
      <dgm:prSet presAssocID="{C4D3A4AE-8369-4E95-B20F-EA3A9268721B}" presName="txThre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9AED47-3F5D-489D-8D59-973DFF2084C0}" type="pres">
      <dgm:prSet presAssocID="{C4D3A4AE-8369-4E95-B20F-EA3A9268721B}" presName="horzThree" presStyleCnt="0"/>
      <dgm:spPr/>
    </dgm:pt>
    <dgm:pt modelId="{A3BD61D3-9AF1-4402-B296-A0E6AB620470}" type="pres">
      <dgm:prSet presAssocID="{00B1D29F-13AF-4FF2-A385-A2B97BDD4CD7}" presName="sibSpaceThree" presStyleCnt="0"/>
      <dgm:spPr/>
    </dgm:pt>
    <dgm:pt modelId="{EFEBE9E0-4A48-4C43-9994-E9845A1BE283}" type="pres">
      <dgm:prSet presAssocID="{C3E545EF-6534-40F5-AE05-902F6BF67F71}" presName="vertThree" presStyleCnt="0"/>
      <dgm:spPr/>
    </dgm:pt>
    <dgm:pt modelId="{36CA114E-C8CC-4111-B5E7-042598AF47E7}" type="pres">
      <dgm:prSet presAssocID="{C3E545EF-6534-40F5-AE05-902F6BF67F71}" presName="txThre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567966-EB8F-4708-B988-2658533AC1D2}" type="pres">
      <dgm:prSet presAssocID="{C3E545EF-6534-40F5-AE05-902F6BF67F71}" presName="horzThree" presStyleCnt="0"/>
      <dgm:spPr/>
    </dgm:pt>
  </dgm:ptLst>
  <dgm:cxnLst>
    <dgm:cxn modelId="{E04735E1-B808-459B-855D-7415797EBE61}" type="presOf" srcId="{94AFADAF-75B2-4451-8875-8995D1E7DA34}" destId="{56395B9C-408B-4A6E-822D-68A88F79023B}" srcOrd="0" destOrd="0" presId="urn:microsoft.com/office/officeart/2005/8/layout/hierarchy4"/>
    <dgm:cxn modelId="{B4E123EF-42B5-4061-9890-0E33E9D43153}" srcId="{C38B3E07-7F9D-4B8C-9D64-6D5F763681C4}" destId="{A3B0CC84-CBF0-4738-B159-6D0F6DC3E248}" srcOrd="1" destOrd="0" parTransId="{C8343343-3662-4358-A76F-CB556BBFD7E5}" sibTransId="{D9DD7157-16EF-4D8E-A2FD-104BADCB16A9}"/>
    <dgm:cxn modelId="{2D4C44F4-FBBC-496D-9D22-FC07FF63DE04}" type="presOf" srcId="{A3B0CC84-CBF0-4738-B159-6D0F6DC3E248}" destId="{7EE0A328-718F-4742-A0B5-ACA57BBD383C}" srcOrd="0" destOrd="0" presId="urn:microsoft.com/office/officeart/2005/8/layout/hierarchy4"/>
    <dgm:cxn modelId="{A74AEEDC-C7D2-409A-80EE-F89483AF6789}" type="presOf" srcId="{82CFCD96-9158-41BF-9BE2-597F42CB304D}" destId="{D275E143-B740-46DE-8F91-B641413B0B7D}" srcOrd="0" destOrd="0" presId="urn:microsoft.com/office/officeart/2005/8/layout/hierarchy4"/>
    <dgm:cxn modelId="{162B87E6-5DE0-46E4-A910-036E56BC989E}" srcId="{82CFCD96-9158-41BF-9BE2-597F42CB304D}" destId="{C4D3A4AE-8369-4E95-B20F-EA3A9268721B}" srcOrd="0" destOrd="0" parTransId="{84E1C6B1-4DCE-427C-AD14-67007D7C0697}" sibTransId="{00B1D29F-13AF-4FF2-A385-A2B97BDD4CD7}"/>
    <dgm:cxn modelId="{13163502-2115-4D5E-AE9A-9E3BCF89439E}" type="presOf" srcId="{C4D3A4AE-8369-4E95-B20F-EA3A9268721B}" destId="{3635B61E-4D14-41CC-A5B4-790F3C025C57}" srcOrd="0" destOrd="0" presId="urn:microsoft.com/office/officeart/2005/8/layout/hierarchy4"/>
    <dgm:cxn modelId="{24610055-2E41-4D50-84C3-2D23C1D6C347}" type="presOf" srcId="{C38B3E07-7F9D-4B8C-9D64-6D5F763681C4}" destId="{CBB9F95F-EC26-4D3E-90A2-5CA60E63154C}" srcOrd="0" destOrd="0" presId="urn:microsoft.com/office/officeart/2005/8/layout/hierarchy4"/>
    <dgm:cxn modelId="{0FDD6C66-EBB3-494A-A3F0-7D3CEB5EDDA4}" srcId="{C38B3E07-7F9D-4B8C-9D64-6D5F763681C4}" destId="{AE987C59-0A7F-4C7A-B14B-EDB010DEA1AA}" srcOrd="2" destOrd="0" parTransId="{AA7F0A2F-996D-4F6B-A7E6-E9158E7D76E1}" sibTransId="{144EF252-9738-4F93-B7C4-DC3C7D26CF74}"/>
    <dgm:cxn modelId="{9319599E-983C-4FB3-9820-7F6F03F2CF5B}" type="presOf" srcId="{28235570-C609-41A9-9093-755B076627CD}" destId="{DF670511-261F-4B34-9179-02C0CE0EDFAA}" srcOrd="0" destOrd="0" presId="urn:microsoft.com/office/officeart/2005/8/layout/hierarchy4"/>
    <dgm:cxn modelId="{51A5B7E6-5190-465C-90FF-E45C6DC2AFCD}" srcId="{09A83F61-0721-433A-92AB-803ECB84DD28}" destId="{82CFCD96-9158-41BF-9BE2-597F42CB304D}" srcOrd="1" destOrd="0" parTransId="{1401D85D-E8E2-49EB-8A73-88509F38014B}" sibTransId="{BBFBAE46-1B98-4814-A0A9-1AB2D21498BC}"/>
    <dgm:cxn modelId="{644CE044-8DBF-4DF3-BE5B-9772E871558E}" type="presOf" srcId="{09A83F61-0721-433A-92AB-803ECB84DD28}" destId="{5E74E425-774A-4D5D-9BC4-37CF34702954}" srcOrd="0" destOrd="0" presId="urn:microsoft.com/office/officeart/2005/8/layout/hierarchy4"/>
    <dgm:cxn modelId="{5146758E-2372-4235-969B-A4241A404016}" type="presOf" srcId="{C3E545EF-6534-40F5-AE05-902F6BF67F71}" destId="{36CA114E-C8CC-4111-B5E7-042598AF47E7}" srcOrd="0" destOrd="0" presId="urn:microsoft.com/office/officeart/2005/8/layout/hierarchy4"/>
    <dgm:cxn modelId="{3D0A2B46-9D1C-48DC-A751-22E3FBC78D4A}" srcId="{82CFCD96-9158-41BF-9BE2-597F42CB304D}" destId="{C3E545EF-6534-40F5-AE05-902F6BF67F71}" srcOrd="1" destOrd="0" parTransId="{2A395B72-5350-4864-B543-109F6BB9802C}" sibTransId="{8D43456A-E5A4-4C3F-AE71-4EF03FFE5AC0}"/>
    <dgm:cxn modelId="{BA9EB0D7-5027-4A1C-9CA2-04544A95CE52}" srcId="{09A83F61-0721-433A-92AB-803ECB84DD28}" destId="{C38B3E07-7F9D-4B8C-9D64-6D5F763681C4}" srcOrd="0" destOrd="0" parTransId="{804E7FCA-5FD2-4579-B6A4-A6868427C43B}" sibTransId="{19025418-83D7-43D1-A494-3EFBEA543DF0}"/>
    <dgm:cxn modelId="{0E5781EB-C07C-488E-B609-6F5F0CECA173}" type="presOf" srcId="{AE987C59-0A7F-4C7A-B14B-EDB010DEA1AA}" destId="{972D04B9-159C-4551-9D14-C57B59D3DB41}" srcOrd="0" destOrd="0" presId="urn:microsoft.com/office/officeart/2005/8/layout/hierarchy4"/>
    <dgm:cxn modelId="{30D91541-5775-4937-B12D-BBDFFB2D8E36}" srcId="{94AFADAF-75B2-4451-8875-8995D1E7DA34}" destId="{09A83F61-0721-433A-92AB-803ECB84DD28}" srcOrd="0" destOrd="0" parTransId="{5D3AAE28-FC09-4213-A64D-0EDC810C437E}" sibTransId="{C48265C9-8E6A-4654-B879-72CAD63CBA2C}"/>
    <dgm:cxn modelId="{3A23E089-6CC7-4CB8-B765-E3559FDF2709}" srcId="{C38B3E07-7F9D-4B8C-9D64-6D5F763681C4}" destId="{28235570-C609-41A9-9093-755B076627CD}" srcOrd="0" destOrd="0" parTransId="{0FC2BAA8-C75A-4DD7-8EAF-9C3D63A1076F}" sibTransId="{BA52FDA5-5DF7-4A82-BC23-91D6ACF79C12}"/>
    <dgm:cxn modelId="{79F033F2-4319-4158-8204-5EEB46D8C59C}" type="presParOf" srcId="{56395B9C-408B-4A6E-822D-68A88F79023B}" destId="{71E4D5B4-440D-48CF-9A68-5BA02FC88FA8}" srcOrd="0" destOrd="0" presId="urn:microsoft.com/office/officeart/2005/8/layout/hierarchy4"/>
    <dgm:cxn modelId="{5F2C232C-9B30-4313-9797-3644C1BEF156}" type="presParOf" srcId="{71E4D5B4-440D-48CF-9A68-5BA02FC88FA8}" destId="{5E74E425-774A-4D5D-9BC4-37CF34702954}" srcOrd="0" destOrd="0" presId="urn:microsoft.com/office/officeart/2005/8/layout/hierarchy4"/>
    <dgm:cxn modelId="{BDBB5D90-FCB9-4E7D-AF90-4181E7F3CB3B}" type="presParOf" srcId="{71E4D5B4-440D-48CF-9A68-5BA02FC88FA8}" destId="{7BD913B5-59AD-4E8B-948D-144C1050F6CC}" srcOrd="1" destOrd="0" presId="urn:microsoft.com/office/officeart/2005/8/layout/hierarchy4"/>
    <dgm:cxn modelId="{C0A8DA05-B3DF-44F4-A6B4-48BEECCBC62E}" type="presParOf" srcId="{71E4D5B4-440D-48CF-9A68-5BA02FC88FA8}" destId="{6C638C2A-8CFF-406F-9872-84A7F97CFCD4}" srcOrd="2" destOrd="0" presId="urn:microsoft.com/office/officeart/2005/8/layout/hierarchy4"/>
    <dgm:cxn modelId="{C9E04435-5BF7-4761-8410-219A16B3BDBE}" type="presParOf" srcId="{6C638C2A-8CFF-406F-9872-84A7F97CFCD4}" destId="{4FE54D0A-56D5-416B-8936-D57DA3B43172}" srcOrd="0" destOrd="0" presId="urn:microsoft.com/office/officeart/2005/8/layout/hierarchy4"/>
    <dgm:cxn modelId="{B5AED519-A582-469B-991A-DF5C9968BD06}" type="presParOf" srcId="{4FE54D0A-56D5-416B-8936-D57DA3B43172}" destId="{CBB9F95F-EC26-4D3E-90A2-5CA60E63154C}" srcOrd="0" destOrd="0" presId="urn:microsoft.com/office/officeart/2005/8/layout/hierarchy4"/>
    <dgm:cxn modelId="{7228B1C4-0F30-4F8E-BD98-7CADBCD55376}" type="presParOf" srcId="{4FE54D0A-56D5-416B-8936-D57DA3B43172}" destId="{32F5AB19-A3D5-4623-A9D4-11D4C690E654}" srcOrd="1" destOrd="0" presId="urn:microsoft.com/office/officeart/2005/8/layout/hierarchy4"/>
    <dgm:cxn modelId="{17735868-5418-4325-AC09-DBE32AF7E78C}" type="presParOf" srcId="{4FE54D0A-56D5-416B-8936-D57DA3B43172}" destId="{0B493054-6CA6-4E29-B838-BF68668C9866}" srcOrd="2" destOrd="0" presId="urn:microsoft.com/office/officeart/2005/8/layout/hierarchy4"/>
    <dgm:cxn modelId="{286FB0B7-57D8-4634-A224-C71E2D904B2C}" type="presParOf" srcId="{0B493054-6CA6-4E29-B838-BF68668C9866}" destId="{B3EC5547-3D34-4401-A6F6-A281CE6617E0}" srcOrd="0" destOrd="0" presId="urn:microsoft.com/office/officeart/2005/8/layout/hierarchy4"/>
    <dgm:cxn modelId="{D7FF1305-A4D4-49EC-A15D-F986FE4CEBC3}" type="presParOf" srcId="{B3EC5547-3D34-4401-A6F6-A281CE6617E0}" destId="{DF670511-261F-4B34-9179-02C0CE0EDFAA}" srcOrd="0" destOrd="0" presId="urn:microsoft.com/office/officeart/2005/8/layout/hierarchy4"/>
    <dgm:cxn modelId="{B40F6A83-A59D-44F5-AC0C-FAF399A0E162}" type="presParOf" srcId="{B3EC5547-3D34-4401-A6F6-A281CE6617E0}" destId="{C0072642-1244-4D57-9CC3-771CEFC4630F}" srcOrd="1" destOrd="0" presId="urn:microsoft.com/office/officeart/2005/8/layout/hierarchy4"/>
    <dgm:cxn modelId="{51A076AF-1CE4-4BAB-A981-27726EE0A1A4}" type="presParOf" srcId="{0B493054-6CA6-4E29-B838-BF68668C9866}" destId="{F8CDEF1D-5BCF-4045-94FD-070BCFF4E729}" srcOrd="1" destOrd="0" presId="urn:microsoft.com/office/officeart/2005/8/layout/hierarchy4"/>
    <dgm:cxn modelId="{0009F0FA-838C-4FC3-AFC7-3B84ED99D13E}" type="presParOf" srcId="{0B493054-6CA6-4E29-B838-BF68668C9866}" destId="{EAE9CBC6-5EE8-4C07-B73A-EB3634A9ED7A}" srcOrd="2" destOrd="0" presId="urn:microsoft.com/office/officeart/2005/8/layout/hierarchy4"/>
    <dgm:cxn modelId="{C5CA666E-33A3-4A42-ADB4-ACEE167A466A}" type="presParOf" srcId="{EAE9CBC6-5EE8-4C07-B73A-EB3634A9ED7A}" destId="{7EE0A328-718F-4742-A0B5-ACA57BBD383C}" srcOrd="0" destOrd="0" presId="urn:microsoft.com/office/officeart/2005/8/layout/hierarchy4"/>
    <dgm:cxn modelId="{077D091B-642D-4A9A-ABFA-AE5C48F34912}" type="presParOf" srcId="{EAE9CBC6-5EE8-4C07-B73A-EB3634A9ED7A}" destId="{32DCF7CC-D784-4027-9548-4069CD8B51F1}" srcOrd="1" destOrd="0" presId="urn:microsoft.com/office/officeart/2005/8/layout/hierarchy4"/>
    <dgm:cxn modelId="{363C4B54-6587-4304-A016-557227607BD0}" type="presParOf" srcId="{0B493054-6CA6-4E29-B838-BF68668C9866}" destId="{DAB5C5AF-278A-4402-9588-E2610439F2AC}" srcOrd="3" destOrd="0" presId="urn:microsoft.com/office/officeart/2005/8/layout/hierarchy4"/>
    <dgm:cxn modelId="{80EE3CC8-D472-4FB7-B07A-281E5380B226}" type="presParOf" srcId="{0B493054-6CA6-4E29-B838-BF68668C9866}" destId="{B2730E86-44DE-442A-8471-E3D1F726677C}" srcOrd="4" destOrd="0" presId="urn:microsoft.com/office/officeart/2005/8/layout/hierarchy4"/>
    <dgm:cxn modelId="{104B4C2E-F09C-4E22-B83D-B86E41FB8113}" type="presParOf" srcId="{B2730E86-44DE-442A-8471-E3D1F726677C}" destId="{972D04B9-159C-4551-9D14-C57B59D3DB41}" srcOrd="0" destOrd="0" presId="urn:microsoft.com/office/officeart/2005/8/layout/hierarchy4"/>
    <dgm:cxn modelId="{D94EC695-9C37-4015-84AE-E6E106187DCB}" type="presParOf" srcId="{B2730E86-44DE-442A-8471-E3D1F726677C}" destId="{D0A19AFA-9FA6-42E0-B6E3-9F370C8F3D8A}" srcOrd="1" destOrd="0" presId="urn:microsoft.com/office/officeart/2005/8/layout/hierarchy4"/>
    <dgm:cxn modelId="{33904C84-5009-4824-A7ED-6DAAF49A8281}" type="presParOf" srcId="{6C638C2A-8CFF-406F-9872-84A7F97CFCD4}" destId="{14E7AC4D-AE95-4294-940A-3E43BD2079D0}" srcOrd="1" destOrd="0" presId="urn:microsoft.com/office/officeart/2005/8/layout/hierarchy4"/>
    <dgm:cxn modelId="{2FC87ECB-9D6F-46A4-9AB4-3F09DB0867F0}" type="presParOf" srcId="{6C638C2A-8CFF-406F-9872-84A7F97CFCD4}" destId="{2050BEB2-A90F-409B-91FC-CC98679D18E4}" srcOrd="2" destOrd="0" presId="urn:microsoft.com/office/officeart/2005/8/layout/hierarchy4"/>
    <dgm:cxn modelId="{C62BAD7E-84BC-47CB-B00F-050DE34FEB41}" type="presParOf" srcId="{2050BEB2-A90F-409B-91FC-CC98679D18E4}" destId="{D275E143-B740-46DE-8F91-B641413B0B7D}" srcOrd="0" destOrd="0" presId="urn:microsoft.com/office/officeart/2005/8/layout/hierarchy4"/>
    <dgm:cxn modelId="{47358B50-7F72-4990-BBCC-82CA866A2025}" type="presParOf" srcId="{2050BEB2-A90F-409B-91FC-CC98679D18E4}" destId="{AF2DC8EC-B9FA-49F1-BA41-B86336E6B842}" srcOrd="1" destOrd="0" presId="urn:microsoft.com/office/officeart/2005/8/layout/hierarchy4"/>
    <dgm:cxn modelId="{DE3FB40F-0429-4210-8CA3-CA358AE9E845}" type="presParOf" srcId="{2050BEB2-A90F-409B-91FC-CC98679D18E4}" destId="{51779712-69FF-4945-A936-C876A278E851}" srcOrd="2" destOrd="0" presId="urn:microsoft.com/office/officeart/2005/8/layout/hierarchy4"/>
    <dgm:cxn modelId="{E4FC3B97-D710-4D2A-8E4D-0BF8D8ED58CA}" type="presParOf" srcId="{51779712-69FF-4945-A936-C876A278E851}" destId="{805ADF3F-18F7-47B6-B24A-23C00B78BE66}" srcOrd="0" destOrd="0" presId="urn:microsoft.com/office/officeart/2005/8/layout/hierarchy4"/>
    <dgm:cxn modelId="{85108CC9-5996-430D-847D-03C6E0544B00}" type="presParOf" srcId="{805ADF3F-18F7-47B6-B24A-23C00B78BE66}" destId="{3635B61E-4D14-41CC-A5B4-790F3C025C57}" srcOrd="0" destOrd="0" presId="urn:microsoft.com/office/officeart/2005/8/layout/hierarchy4"/>
    <dgm:cxn modelId="{AB493E0A-547B-4234-A271-DDF98686DD94}" type="presParOf" srcId="{805ADF3F-18F7-47B6-B24A-23C00B78BE66}" destId="{EB9AED47-3F5D-489D-8D59-973DFF2084C0}" srcOrd="1" destOrd="0" presId="urn:microsoft.com/office/officeart/2005/8/layout/hierarchy4"/>
    <dgm:cxn modelId="{16B42349-0454-4B8E-80E8-7CA8F3290C56}" type="presParOf" srcId="{51779712-69FF-4945-A936-C876A278E851}" destId="{A3BD61D3-9AF1-4402-B296-A0E6AB620470}" srcOrd="1" destOrd="0" presId="urn:microsoft.com/office/officeart/2005/8/layout/hierarchy4"/>
    <dgm:cxn modelId="{A96A3EE7-BED6-47B6-B7CF-EEFCE7E81905}" type="presParOf" srcId="{51779712-69FF-4945-A936-C876A278E851}" destId="{EFEBE9E0-4A48-4C43-9994-E9845A1BE283}" srcOrd="2" destOrd="0" presId="urn:microsoft.com/office/officeart/2005/8/layout/hierarchy4"/>
    <dgm:cxn modelId="{261ED386-890F-4511-B453-03B5909CE790}" type="presParOf" srcId="{EFEBE9E0-4A48-4C43-9994-E9845A1BE283}" destId="{36CA114E-C8CC-4111-B5E7-042598AF47E7}" srcOrd="0" destOrd="0" presId="urn:microsoft.com/office/officeart/2005/8/layout/hierarchy4"/>
    <dgm:cxn modelId="{7A169E61-E19C-44DA-983A-F2E35BE783CF}" type="presParOf" srcId="{EFEBE9E0-4A48-4C43-9994-E9845A1BE283}" destId="{B2567966-EB8F-4708-B988-2658533AC1D2}" srcOrd="1" destOrd="0" presId="urn:microsoft.com/office/officeart/2005/8/layout/hierarchy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D65A96-4BC7-48F2-B560-2EBEB0521D3C}" type="doc">
      <dgm:prSet loTypeId="urn:microsoft.com/office/officeart/2005/8/layout/pyramid4" loCatId="pyramid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38DC1A3-B658-4AC7-B8C6-254A0EA85DA7}">
      <dgm:prSet custT="1"/>
      <dgm:spPr/>
      <dgm:t>
        <a:bodyPr/>
        <a:lstStyle/>
        <a:p>
          <a:pPr algn="ctr" rtl="0"/>
          <a:r>
            <a:rPr lang="en-US" sz="1400" dirty="0" smtClean="0"/>
            <a:t>Make</a:t>
          </a:r>
          <a:endParaRPr lang="en-US" sz="1400" dirty="0"/>
        </a:p>
      </dgm:t>
    </dgm:pt>
    <dgm:pt modelId="{7B3EF298-AA87-48D3-B1A2-05B9EA7D52F2}" type="parTrans" cxnId="{EC8AB09E-E743-4DF6-86FD-5A8BD9271E1B}">
      <dgm:prSet/>
      <dgm:spPr/>
      <dgm:t>
        <a:bodyPr/>
        <a:lstStyle/>
        <a:p>
          <a:endParaRPr lang="en-US"/>
        </a:p>
      </dgm:t>
    </dgm:pt>
    <dgm:pt modelId="{808C978E-7101-4D31-8464-34942CA401E2}" type="sibTrans" cxnId="{EC8AB09E-E743-4DF6-86FD-5A8BD9271E1B}">
      <dgm:prSet/>
      <dgm:spPr/>
      <dgm:t>
        <a:bodyPr/>
        <a:lstStyle/>
        <a:p>
          <a:endParaRPr lang="en-US"/>
        </a:p>
      </dgm:t>
    </dgm:pt>
    <dgm:pt modelId="{44174072-933E-45A3-AC1B-CC31BBBF66DC}">
      <dgm:prSet custT="1"/>
      <dgm:spPr/>
      <dgm:t>
        <a:bodyPr/>
        <a:lstStyle/>
        <a:p>
          <a:pPr algn="ctr" rtl="0"/>
          <a:r>
            <a:rPr lang="en-US" sz="1400" dirty="0" smtClean="0"/>
            <a:t>Problem Solve</a:t>
          </a:r>
          <a:endParaRPr lang="en-US" sz="1400" dirty="0"/>
        </a:p>
      </dgm:t>
    </dgm:pt>
    <dgm:pt modelId="{B290D23F-076C-40D3-9E07-7BFA784D8571}" type="parTrans" cxnId="{AA49A9E3-07A7-449F-A28A-7068DA88C1A7}">
      <dgm:prSet/>
      <dgm:spPr/>
      <dgm:t>
        <a:bodyPr/>
        <a:lstStyle/>
        <a:p>
          <a:endParaRPr lang="en-US"/>
        </a:p>
      </dgm:t>
    </dgm:pt>
    <dgm:pt modelId="{9AC62D44-66EE-4CF4-890B-13FE72FB9718}" type="sibTrans" cxnId="{AA49A9E3-07A7-449F-A28A-7068DA88C1A7}">
      <dgm:prSet/>
      <dgm:spPr/>
      <dgm:t>
        <a:bodyPr/>
        <a:lstStyle/>
        <a:p>
          <a:endParaRPr lang="en-US"/>
        </a:p>
      </dgm:t>
    </dgm:pt>
    <dgm:pt modelId="{ED123651-AC0D-43D4-8677-F96FA4A6AB58}">
      <dgm:prSet custT="1"/>
      <dgm:spPr/>
      <dgm:t>
        <a:bodyPr/>
        <a:lstStyle/>
        <a:p>
          <a:pPr algn="ctr" rtl="0"/>
          <a:r>
            <a:rPr lang="en-US" sz="1200" dirty="0" smtClean="0"/>
            <a:t>Experiment</a:t>
          </a:r>
          <a:endParaRPr lang="en-US" sz="1400" dirty="0"/>
        </a:p>
      </dgm:t>
    </dgm:pt>
    <dgm:pt modelId="{5602FB70-0375-4473-9CB7-ED39BFDD0D95}" type="parTrans" cxnId="{2BE6E1CE-63B4-4C59-A692-F037B76B2AE2}">
      <dgm:prSet/>
      <dgm:spPr/>
      <dgm:t>
        <a:bodyPr/>
        <a:lstStyle/>
        <a:p>
          <a:endParaRPr lang="en-US"/>
        </a:p>
      </dgm:t>
    </dgm:pt>
    <dgm:pt modelId="{08B2DF2F-F807-46BB-851B-2BC1D55E434B}" type="sibTrans" cxnId="{2BE6E1CE-63B4-4C59-A692-F037B76B2AE2}">
      <dgm:prSet/>
      <dgm:spPr/>
      <dgm:t>
        <a:bodyPr/>
        <a:lstStyle/>
        <a:p>
          <a:endParaRPr lang="en-US"/>
        </a:p>
      </dgm:t>
    </dgm:pt>
    <dgm:pt modelId="{FCD12642-A2C8-4671-9097-72CF181F48D6}">
      <dgm:prSet custT="1"/>
      <dgm:spPr/>
      <dgm:t>
        <a:bodyPr/>
        <a:lstStyle/>
        <a:p>
          <a:pPr algn="ctr" rtl="0"/>
          <a:r>
            <a:rPr lang="en-US" sz="1400" dirty="0" smtClean="0"/>
            <a:t>Program</a:t>
          </a:r>
          <a:endParaRPr lang="en-US" sz="1400" dirty="0"/>
        </a:p>
      </dgm:t>
    </dgm:pt>
    <dgm:pt modelId="{03188736-20C1-41A1-B41B-5CB054A3563E}" type="parTrans" cxnId="{F45FAEBD-2FF2-4190-8831-3E25B44934C7}">
      <dgm:prSet/>
      <dgm:spPr/>
      <dgm:t>
        <a:bodyPr/>
        <a:lstStyle/>
        <a:p>
          <a:endParaRPr lang="en-US"/>
        </a:p>
      </dgm:t>
    </dgm:pt>
    <dgm:pt modelId="{E2B4F16E-E283-481A-A9DE-54933EB7C786}" type="sibTrans" cxnId="{F45FAEBD-2FF2-4190-8831-3E25B44934C7}">
      <dgm:prSet/>
      <dgm:spPr/>
      <dgm:t>
        <a:bodyPr/>
        <a:lstStyle/>
        <a:p>
          <a:endParaRPr lang="en-US"/>
        </a:p>
      </dgm:t>
    </dgm:pt>
    <dgm:pt modelId="{935C2305-6EEC-4AB5-B3B6-BF0E24EABF66}" type="pres">
      <dgm:prSet presAssocID="{21D65A96-4BC7-48F2-B560-2EBEB0521D3C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E3C55D-1808-4C2F-839D-396024B47E7B}" type="pres">
      <dgm:prSet presAssocID="{21D65A96-4BC7-48F2-B560-2EBEB0521D3C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9A741B-B698-4DA4-8C80-4C7CA41B03C2}" type="pres">
      <dgm:prSet presAssocID="{21D65A96-4BC7-48F2-B560-2EBEB0521D3C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F1BA19-3844-4222-A13C-E61218A3058C}" type="pres">
      <dgm:prSet presAssocID="{21D65A96-4BC7-48F2-B560-2EBEB0521D3C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0E86F1-540D-417F-B716-5C1E48D3270E}" type="pres">
      <dgm:prSet presAssocID="{21D65A96-4BC7-48F2-B560-2EBEB0521D3C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49A9E3-07A7-449F-A28A-7068DA88C1A7}" srcId="{21D65A96-4BC7-48F2-B560-2EBEB0521D3C}" destId="{44174072-933E-45A3-AC1B-CC31BBBF66DC}" srcOrd="2" destOrd="0" parTransId="{B290D23F-076C-40D3-9E07-7BFA784D8571}" sibTransId="{9AC62D44-66EE-4CF4-890B-13FE72FB9718}"/>
    <dgm:cxn modelId="{FC1275CE-9786-4DB0-82CA-0B4FB7CDC81D}" type="presOf" srcId="{FCD12642-A2C8-4671-9097-72CF181F48D6}" destId="{A30E86F1-540D-417F-B716-5C1E48D3270E}" srcOrd="0" destOrd="0" presId="urn:microsoft.com/office/officeart/2005/8/layout/pyramid4"/>
    <dgm:cxn modelId="{DB64455A-F1ED-4363-BB65-DFC31AF3B4E8}" type="presOf" srcId="{44174072-933E-45A3-AC1B-CC31BBBF66DC}" destId="{17F1BA19-3844-4222-A13C-E61218A3058C}" srcOrd="0" destOrd="0" presId="urn:microsoft.com/office/officeart/2005/8/layout/pyramid4"/>
    <dgm:cxn modelId="{EDA445F9-B199-479E-9644-2F37E93CBCED}" type="presOf" srcId="{838DC1A3-B658-4AC7-B8C6-254A0EA85DA7}" destId="{629A741B-B698-4DA4-8C80-4C7CA41B03C2}" srcOrd="0" destOrd="0" presId="urn:microsoft.com/office/officeart/2005/8/layout/pyramid4"/>
    <dgm:cxn modelId="{F45FAEBD-2FF2-4190-8831-3E25B44934C7}" srcId="{21D65A96-4BC7-48F2-B560-2EBEB0521D3C}" destId="{FCD12642-A2C8-4671-9097-72CF181F48D6}" srcOrd="3" destOrd="0" parTransId="{03188736-20C1-41A1-B41B-5CB054A3563E}" sibTransId="{E2B4F16E-E283-481A-A9DE-54933EB7C786}"/>
    <dgm:cxn modelId="{DBECC1FB-FC41-4CA8-AE33-F0F75D072204}" type="presOf" srcId="{21D65A96-4BC7-48F2-B560-2EBEB0521D3C}" destId="{935C2305-6EEC-4AB5-B3B6-BF0E24EABF66}" srcOrd="0" destOrd="0" presId="urn:microsoft.com/office/officeart/2005/8/layout/pyramid4"/>
    <dgm:cxn modelId="{8961AEEB-1827-49B9-A859-F665292C84BE}" type="presOf" srcId="{ED123651-AC0D-43D4-8677-F96FA4A6AB58}" destId="{6DE3C55D-1808-4C2F-839D-396024B47E7B}" srcOrd="0" destOrd="0" presId="urn:microsoft.com/office/officeart/2005/8/layout/pyramid4"/>
    <dgm:cxn modelId="{2BE6E1CE-63B4-4C59-A692-F037B76B2AE2}" srcId="{21D65A96-4BC7-48F2-B560-2EBEB0521D3C}" destId="{ED123651-AC0D-43D4-8677-F96FA4A6AB58}" srcOrd="0" destOrd="0" parTransId="{5602FB70-0375-4473-9CB7-ED39BFDD0D95}" sibTransId="{08B2DF2F-F807-46BB-851B-2BC1D55E434B}"/>
    <dgm:cxn modelId="{EC8AB09E-E743-4DF6-86FD-5A8BD9271E1B}" srcId="{21D65A96-4BC7-48F2-B560-2EBEB0521D3C}" destId="{838DC1A3-B658-4AC7-B8C6-254A0EA85DA7}" srcOrd="1" destOrd="0" parTransId="{7B3EF298-AA87-48D3-B1A2-05B9EA7D52F2}" sibTransId="{808C978E-7101-4D31-8464-34942CA401E2}"/>
    <dgm:cxn modelId="{3C5D2A77-05F3-4F32-B515-F3C1C95C10EE}" type="presParOf" srcId="{935C2305-6EEC-4AB5-B3B6-BF0E24EABF66}" destId="{6DE3C55D-1808-4C2F-839D-396024B47E7B}" srcOrd="0" destOrd="0" presId="urn:microsoft.com/office/officeart/2005/8/layout/pyramid4"/>
    <dgm:cxn modelId="{041882F9-E47B-4B04-9DAD-0EB80ACF0F32}" type="presParOf" srcId="{935C2305-6EEC-4AB5-B3B6-BF0E24EABF66}" destId="{629A741B-B698-4DA4-8C80-4C7CA41B03C2}" srcOrd="1" destOrd="0" presId="urn:microsoft.com/office/officeart/2005/8/layout/pyramid4"/>
    <dgm:cxn modelId="{774C6A01-0B60-428A-AFBD-8C054868FAD7}" type="presParOf" srcId="{935C2305-6EEC-4AB5-B3B6-BF0E24EABF66}" destId="{17F1BA19-3844-4222-A13C-E61218A3058C}" srcOrd="2" destOrd="0" presId="urn:microsoft.com/office/officeart/2005/8/layout/pyramid4"/>
    <dgm:cxn modelId="{7E394CB1-F1AC-4F37-B3BA-8C9BDEE72933}" type="presParOf" srcId="{935C2305-6EEC-4AB5-B3B6-BF0E24EABF66}" destId="{A30E86F1-540D-417F-B716-5C1E48D3270E}" srcOrd="3" destOrd="0" presId="urn:microsoft.com/office/officeart/2005/8/layout/pyramid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74E425-774A-4D5D-9BC4-37CF34702954}">
      <dsp:nvSpPr>
        <dsp:cNvPr id="0" name=""/>
        <dsp:cNvSpPr/>
      </dsp:nvSpPr>
      <dsp:spPr>
        <a:xfrm>
          <a:off x="988" y="3699"/>
          <a:ext cx="8608623" cy="1775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 dirty="0" smtClean="0"/>
            <a:t>Chemical Dose Controller</a:t>
          </a:r>
          <a:endParaRPr lang="en-US" sz="6100" kern="1200" dirty="0"/>
        </a:p>
      </dsp:txBody>
      <dsp:txXfrm>
        <a:off x="988" y="3699"/>
        <a:ext cx="8608623" cy="1775891"/>
      </dsp:txXfrm>
    </dsp:sp>
    <dsp:sp modelId="{CBB9F95F-EC26-4D3E-90A2-5CA60E63154C}">
      <dsp:nvSpPr>
        <dsp:cNvPr id="0" name=""/>
        <dsp:cNvSpPr/>
      </dsp:nvSpPr>
      <dsp:spPr>
        <a:xfrm>
          <a:off x="988" y="1931454"/>
          <a:ext cx="5095776" cy="1775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/>
            <a:t>Final Presentation</a:t>
          </a:r>
          <a:endParaRPr lang="en-US" sz="4700" kern="1200" dirty="0"/>
        </a:p>
      </dsp:txBody>
      <dsp:txXfrm>
        <a:off x="988" y="1931454"/>
        <a:ext cx="5095776" cy="1775891"/>
      </dsp:txXfrm>
    </dsp:sp>
    <dsp:sp modelId="{DF670511-261F-4B34-9179-02C0CE0EDFAA}">
      <dsp:nvSpPr>
        <dsp:cNvPr id="0" name=""/>
        <dsp:cNvSpPr/>
      </dsp:nvSpPr>
      <dsp:spPr>
        <a:xfrm>
          <a:off x="988" y="3859208"/>
          <a:ext cx="1652327" cy="1775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Karen Swetland</a:t>
          </a:r>
          <a:endParaRPr lang="en-US" sz="2800" kern="1200" dirty="0"/>
        </a:p>
      </dsp:txBody>
      <dsp:txXfrm>
        <a:off x="988" y="3859208"/>
        <a:ext cx="1652327" cy="1775891"/>
      </dsp:txXfrm>
    </dsp:sp>
    <dsp:sp modelId="{7EE0A328-718F-4742-A0B5-ACA57BBD383C}">
      <dsp:nvSpPr>
        <dsp:cNvPr id="0" name=""/>
        <dsp:cNvSpPr/>
      </dsp:nvSpPr>
      <dsp:spPr>
        <a:xfrm>
          <a:off x="1722712" y="3859208"/>
          <a:ext cx="1652327" cy="1775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Dale Johnson</a:t>
          </a:r>
          <a:endParaRPr lang="en-US" sz="2800" kern="1200" dirty="0"/>
        </a:p>
      </dsp:txBody>
      <dsp:txXfrm>
        <a:off x="1722712" y="3859208"/>
        <a:ext cx="1652327" cy="1775891"/>
      </dsp:txXfrm>
    </dsp:sp>
    <dsp:sp modelId="{972D04B9-159C-4551-9D14-C57B59D3DB41}">
      <dsp:nvSpPr>
        <dsp:cNvPr id="0" name=""/>
        <dsp:cNvSpPr/>
      </dsp:nvSpPr>
      <dsp:spPr>
        <a:xfrm>
          <a:off x="3444437" y="3859208"/>
          <a:ext cx="1652327" cy="1775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Kayti</a:t>
          </a:r>
          <a:r>
            <a:rPr lang="en-US" sz="2800" kern="1200" dirty="0" smtClean="0"/>
            <a:t> Curtis</a:t>
          </a:r>
          <a:endParaRPr lang="en-US" sz="2800" kern="1200" dirty="0"/>
        </a:p>
      </dsp:txBody>
      <dsp:txXfrm>
        <a:off x="3444437" y="3859208"/>
        <a:ext cx="1652327" cy="1775891"/>
      </dsp:txXfrm>
    </dsp:sp>
    <dsp:sp modelId="{D275E143-B740-46DE-8F91-B641413B0B7D}">
      <dsp:nvSpPr>
        <dsp:cNvPr id="0" name=""/>
        <dsp:cNvSpPr/>
      </dsp:nvSpPr>
      <dsp:spPr>
        <a:xfrm>
          <a:off x="5235560" y="1931454"/>
          <a:ext cx="3374051" cy="1775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/>
            <a:t>Spring 2010</a:t>
          </a:r>
          <a:endParaRPr lang="en-US" sz="4700" kern="1200" dirty="0"/>
        </a:p>
      </dsp:txBody>
      <dsp:txXfrm>
        <a:off x="5235560" y="1931454"/>
        <a:ext cx="3374051" cy="1775891"/>
      </dsp:txXfrm>
    </dsp:sp>
    <dsp:sp modelId="{3635B61E-4D14-41CC-A5B4-790F3C025C57}">
      <dsp:nvSpPr>
        <dsp:cNvPr id="0" name=""/>
        <dsp:cNvSpPr/>
      </dsp:nvSpPr>
      <dsp:spPr>
        <a:xfrm>
          <a:off x="5235560" y="3859208"/>
          <a:ext cx="1652327" cy="1775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Akta Patel</a:t>
          </a:r>
          <a:endParaRPr lang="en-US" sz="2800" kern="1200" dirty="0"/>
        </a:p>
      </dsp:txBody>
      <dsp:txXfrm>
        <a:off x="5235560" y="3859208"/>
        <a:ext cx="1652327" cy="1775891"/>
      </dsp:txXfrm>
    </dsp:sp>
    <dsp:sp modelId="{36CA114E-C8CC-4111-B5E7-042598AF47E7}">
      <dsp:nvSpPr>
        <dsp:cNvPr id="0" name=""/>
        <dsp:cNvSpPr/>
      </dsp:nvSpPr>
      <dsp:spPr>
        <a:xfrm>
          <a:off x="6957284" y="3859208"/>
          <a:ext cx="1652327" cy="1775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Harri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Ko</a:t>
          </a:r>
          <a:endParaRPr lang="en-US" sz="2800" kern="1200" dirty="0"/>
        </a:p>
      </dsp:txBody>
      <dsp:txXfrm>
        <a:off x="6957284" y="3859208"/>
        <a:ext cx="1652327" cy="177589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DBB16-36F8-4CA0-9077-9388FD8C0743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1B342-4728-4542-B828-E6F8207238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784A60-A9F8-44B0-8EA2-5C492262C1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211A54-A801-4AE0-80D4-E8CE1882368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211A54-A801-4AE0-80D4-E8CE1882368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521F1-1425-4AF2-992E-EC8B56C6301F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4876C-C332-47EE-B8E7-BE846260A18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4876C-C332-47EE-B8E7-BE846260A18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Kayti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784A60-A9F8-44B0-8EA2-5C492262C1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1B342-4728-4542-B828-E6F82072383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784A60-A9F8-44B0-8EA2-5C492262C1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4E06D-1DE1-461F-9823-EDDA8A35656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DEBF1-E682-40E8-8D3A-160721C1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Major%20loss%20contribution.xmcd/Selection%2059%201875%20553%20227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04800" y="533400"/>
          <a:ext cx="8610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Setup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 difference in pressure was used to measure the head loss through the </a:t>
            </a:r>
            <a:r>
              <a:rPr lang="en-US" dirty="0" err="1" smtClean="0"/>
              <a:t>rotameter</a:t>
            </a:r>
            <a:r>
              <a:rPr lang="en-US" dirty="0" smtClean="0"/>
              <a:t> with varying flow rates</a:t>
            </a:r>
          </a:p>
          <a:p>
            <a:r>
              <a:rPr lang="en-US" dirty="0" smtClean="0"/>
              <a:t>The energy equation served as the basis for calculations</a:t>
            </a:r>
            <a:endParaRPr lang="en-US" dirty="0"/>
          </a:p>
        </p:txBody>
      </p:sp>
      <p:pic>
        <p:nvPicPr>
          <p:cNvPr id="7" name="Content Placeholder 6" descr="Rotameterguide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612350"/>
            <a:ext cx="4038600" cy="450166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Rotameter Results: Full Flow</a:t>
            </a:r>
            <a:endParaRPr lang="en-US" dirty="0"/>
          </a:p>
        </p:txBody>
      </p:sp>
      <p:pic>
        <p:nvPicPr>
          <p:cNvPr id="6" name="Content Placeholder 5" descr="3.09.10 Full Flow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81000" y="3048000"/>
            <a:ext cx="3960999" cy="2667000"/>
          </a:xfrm>
          <a:ln>
            <a:solidFill>
              <a:schemeClr val="accent1"/>
            </a:solidFill>
          </a:ln>
        </p:spPr>
      </p:pic>
      <p:pic>
        <p:nvPicPr>
          <p:cNvPr id="7" name="Picture 6" descr="3.11.10 Full Flow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048000"/>
            <a:ext cx="4120972" cy="2667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838200" y="13716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Results from test, fit a 0.09 in orifice if we used a 2 cm offset to account for energy needed to lift float.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Data at low flow rates linear and doesn’t fit orifice prediction well.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5800" y="5867400"/>
            <a:ext cx="3810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Full flow experiment #1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724400" y="5867400"/>
            <a:ext cx="2396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Full flow experiment #2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Rotameter Results: Low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7467600" cy="106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Linear relationship at low flow</a:t>
            </a:r>
          </a:p>
          <a:p>
            <a:r>
              <a:rPr lang="en-US" dirty="0" smtClean="0"/>
              <a:t>Can’t use rotameter to measure dosing flow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3.11.10 Low Flo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971800"/>
            <a:ext cx="4038600" cy="27156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 descr="3.12.10 Low Flow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2996431"/>
            <a:ext cx="4267200" cy="27185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990600" y="5791200"/>
            <a:ext cx="2514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Low flow experiment #1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62600" y="58674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Low flow experiment #2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Lever Arm: Dual Scales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152400" y="1219200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Benefits of Dual Scale	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-76200" y="1981200"/>
            <a:ext cx="4040188" cy="27320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Possible to dose at wider range (5-100mg/L)</a:t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More precision at lower doses leads to higher quality effluent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doser arm legend.png"/>
          <p:cNvPicPr/>
          <p:nvPr/>
        </p:nvPicPr>
        <p:blipFill>
          <a:blip r:embed="rId3" cstate="print"/>
          <a:srcRect t="25198"/>
          <a:stretch>
            <a:fillRect/>
          </a:stretch>
        </p:blipFill>
        <p:spPr>
          <a:xfrm>
            <a:off x="2407922" y="3886200"/>
            <a:ext cx="6736078" cy="2971800"/>
          </a:xfrm>
          <a:prstGeom prst="rect">
            <a:avLst/>
          </a:prstGeom>
        </p:spPr>
      </p:pic>
      <p:sp>
        <p:nvSpPr>
          <p:cNvPr id="6" name="TextBox 22"/>
          <p:cNvSpPr txBox="1"/>
          <p:nvPr/>
        </p:nvSpPr>
        <p:spPr>
          <a:xfrm>
            <a:off x="5029200" y="1524000"/>
            <a:ext cx="2461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Top view of scale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3657600" y="2362200"/>
            <a:ext cx="5257800" cy="3047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200400" y="1981200"/>
            <a:ext cx="5958840" cy="121131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581400" y="2313801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        5        7.5       10             12.5               15          17.5                 20               22.5      25</a:t>
            </a:r>
            <a:endParaRPr lang="en-US" sz="1200" dirty="0"/>
          </a:p>
        </p:txBody>
      </p:sp>
      <p:sp>
        <p:nvSpPr>
          <p:cNvPr id="10" name="TextBox 10"/>
          <p:cNvSpPr txBox="1"/>
          <p:nvPr/>
        </p:nvSpPr>
        <p:spPr>
          <a:xfrm>
            <a:off x="3810000" y="2466201"/>
            <a:ext cx="541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 20      30         40             50                 60           70                   </a:t>
            </a:r>
            <a:r>
              <a:rPr lang="en-US" sz="1200" dirty="0"/>
              <a:t>8</a:t>
            </a:r>
            <a:r>
              <a:rPr lang="en-US" sz="1200" dirty="0" smtClean="0"/>
              <a:t>0                90         100</a:t>
            </a:r>
            <a:endParaRPr lang="en-US" sz="1200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47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41257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45829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51925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59545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64879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3261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8011973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8496637" y="2524083"/>
            <a:ext cx="282855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1"/>
          <p:cNvSpPr txBox="1"/>
          <p:nvPr/>
        </p:nvSpPr>
        <p:spPr>
          <a:xfrm>
            <a:off x="8229600" y="2971800"/>
            <a:ext cx="712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m</a:t>
            </a:r>
            <a:r>
              <a:rPr lang="en-US" sz="1200" dirty="0" smtClean="0"/>
              <a:t>g/l</a:t>
            </a:r>
            <a:endParaRPr lang="en-US" sz="1200" dirty="0"/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6630194" y="3581400"/>
            <a:ext cx="60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6477000" y="4953000"/>
            <a:ext cx="2667000" cy="190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324600" y="5334000"/>
            <a:ext cx="2667000" cy="121131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stCxn id="22" idx="0"/>
          </p:cNvCxnSpPr>
          <p:nvPr/>
        </p:nvCxnSpPr>
        <p:spPr>
          <a:xfrm rot="16200000" flipH="1">
            <a:off x="7639050" y="5124450"/>
            <a:ext cx="381000" cy="381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239000" y="5334000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Orifice size</a:t>
            </a:r>
            <a:endParaRPr lang="en-US" sz="1200" b="1" dirty="0"/>
          </a:p>
        </p:txBody>
      </p:sp>
      <p:pic>
        <p:nvPicPr>
          <p:cNvPr id="26" name="Picture 4" descr="http://www.mcmaster.com/catalog/115/gfx/large/orifice2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5791200"/>
            <a:ext cx="697230" cy="581025"/>
          </a:xfrm>
          <a:prstGeom prst="rect">
            <a:avLst/>
          </a:prstGeom>
          <a:noFill/>
        </p:spPr>
      </p:pic>
      <p:pic>
        <p:nvPicPr>
          <p:cNvPr id="27" name="Picture 4" descr="http://www.mcmaster.com/catalog/115/gfx/large/orifice2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6200" y="5791200"/>
            <a:ext cx="697230" cy="581025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7010400" y="5562600"/>
            <a:ext cx="9906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large</a:t>
            </a:r>
            <a:endParaRPr lang="en-US" sz="1050" dirty="0"/>
          </a:p>
        </p:txBody>
      </p:sp>
      <p:sp>
        <p:nvSpPr>
          <p:cNvPr id="29" name="TextBox 28"/>
          <p:cNvSpPr txBox="1"/>
          <p:nvPr/>
        </p:nvSpPr>
        <p:spPr>
          <a:xfrm>
            <a:off x="7924800" y="5562600"/>
            <a:ext cx="9906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small</a:t>
            </a:r>
            <a:endParaRPr lang="en-US" sz="1050" dirty="0"/>
          </a:p>
        </p:txBody>
      </p:sp>
      <p:sp>
        <p:nvSpPr>
          <p:cNvPr id="30" name="Freeform 29"/>
          <p:cNvSpPr/>
          <p:nvPr/>
        </p:nvSpPr>
        <p:spPr>
          <a:xfrm>
            <a:off x="7029450" y="5991225"/>
            <a:ext cx="157163" cy="219075"/>
          </a:xfrm>
          <a:custGeom>
            <a:avLst/>
            <a:gdLst>
              <a:gd name="connsiteX0" fmla="*/ 57150 w 157163"/>
              <a:gd name="connsiteY0" fmla="*/ 0 h 219075"/>
              <a:gd name="connsiteX1" fmla="*/ 14288 w 157163"/>
              <a:gd name="connsiteY1" fmla="*/ 33338 h 219075"/>
              <a:gd name="connsiteX2" fmla="*/ 0 w 157163"/>
              <a:gd name="connsiteY2" fmla="*/ 85725 h 219075"/>
              <a:gd name="connsiteX3" fmla="*/ 14288 w 157163"/>
              <a:gd name="connsiteY3" fmla="*/ 157163 h 219075"/>
              <a:gd name="connsiteX4" fmla="*/ 38100 w 157163"/>
              <a:gd name="connsiteY4" fmla="*/ 185738 h 219075"/>
              <a:gd name="connsiteX5" fmla="*/ 52388 w 157163"/>
              <a:gd name="connsiteY5" fmla="*/ 200025 h 219075"/>
              <a:gd name="connsiteX6" fmla="*/ 100013 w 157163"/>
              <a:gd name="connsiteY6" fmla="*/ 219075 h 219075"/>
              <a:gd name="connsiteX7" fmla="*/ 152400 w 157163"/>
              <a:gd name="connsiteY7" fmla="*/ 200025 h 219075"/>
              <a:gd name="connsiteX8" fmla="*/ 152400 w 157163"/>
              <a:gd name="connsiteY8" fmla="*/ 200025 h 219075"/>
              <a:gd name="connsiteX9" fmla="*/ 157163 w 157163"/>
              <a:gd name="connsiteY9" fmla="*/ 138113 h 219075"/>
              <a:gd name="connsiteX10" fmla="*/ 152400 w 157163"/>
              <a:gd name="connsiteY10" fmla="*/ 104775 h 219075"/>
              <a:gd name="connsiteX11" fmla="*/ 123825 w 157163"/>
              <a:gd name="connsiteY11" fmla="*/ 42863 h 219075"/>
              <a:gd name="connsiteX12" fmla="*/ 123825 w 157163"/>
              <a:gd name="connsiteY12" fmla="*/ 42863 h 219075"/>
              <a:gd name="connsiteX13" fmla="*/ 57150 w 157163"/>
              <a:gd name="connsiteY13" fmla="*/ 0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7163" h="219075">
                <a:moveTo>
                  <a:pt x="57150" y="0"/>
                </a:moveTo>
                <a:lnTo>
                  <a:pt x="14288" y="33338"/>
                </a:lnTo>
                <a:lnTo>
                  <a:pt x="0" y="85725"/>
                </a:lnTo>
                <a:lnTo>
                  <a:pt x="14288" y="157163"/>
                </a:lnTo>
                <a:lnTo>
                  <a:pt x="38100" y="185738"/>
                </a:lnTo>
                <a:lnTo>
                  <a:pt x="52388" y="200025"/>
                </a:lnTo>
                <a:lnTo>
                  <a:pt x="100013" y="219075"/>
                </a:lnTo>
                <a:lnTo>
                  <a:pt x="152400" y="200025"/>
                </a:lnTo>
                <a:lnTo>
                  <a:pt x="152400" y="200025"/>
                </a:lnTo>
                <a:lnTo>
                  <a:pt x="157163" y="138113"/>
                </a:lnTo>
                <a:lnTo>
                  <a:pt x="152400" y="104775"/>
                </a:lnTo>
                <a:lnTo>
                  <a:pt x="123825" y="42863"/>
                </a:lnTo>
                <a:lnTo>
                  <a:pt x="123825" y="42863"/>
                </a:lnTo>
                <a:lnTo>
                  <a:pt x="5715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7927181" y="6047883"/>
            <a:ext cx="59532" cy="91643"/>
          </a:xfrm>
          <a:custGeom>
            <a:avLst/>
            <a:gdLst>
              <a:gd name="connsiteX0" fmla="*/ 28575 w 59532"/>
              <a:gd name="connsiteY0" fmla="*/ 492 h 91643"/>
              <a:gd name="connsiteX1" fmla="*/ 28575 w 59532"/>
              <a:gd name="connsiteY1" fmla="*/ 492 h 91643"/>
              <a:gd name="connsiteX2" fmla="*/ 7144 w 59532"/>
              <a:gd name="connsiteY2" fmla="*/ 2873 h 91643"/>
              <a:gd name="connsiteX3" fmla="*/ 0 w 59532"/>
              <a:gd name="connsiteY3" fmla="*/ 21923 h 91643"/>
              <a:gd name="connsiteX4" fmla="*/ 2382 w 59532"/>
              <a:gd name="connsiteY4" fmla="*/ 43355 h 91643"/>
              <a:gd name="connsiteX5" fmla="*/ 4763 w 59532"/>
              <a:gd name="connsiteY5" fmla="*/ 67167 h 91643"/>
              <a:gd name="connsiteX6" fmla="*/ 7144 w 59532"/>
              <a:gd name="connsiteY6" fmla="*/ 79073 h 91643"/>
              <a:gd name="connsiteX7" fmla="*/ 38100 w 59532"/>
              <a:gd name="connsiteY7" fmla="*/ 86217 h 91643"/>
              <a:gd name="connsiteX8" fmla="*/ 54769 w 59532"/>
              <a:gd name="connsiteY8" fmla="*/ 86217 h 91643"/>
              <a:gd name="connsiteX9" fmla="*/ 59532 w 59532"/>
              <a:gd name="connsiteY9" fmla="*/ 71930 h 91643"/>
              <a:gd name="connsiteX10" fmla="*/ 57150 w 59532"/>
              <a:gd name="connsiteY10" fmla="*/ 40973 h 91643"/>
              <a:gd name="connsiteX11" fmla="*/ 54769 w 59532"/>
              <a:gd name="connsiteY11" fmla="*/ 33830 h 91643"/>
              <a:gd name="connsiteX12" fmla="*/ 52388 w 59532"/>
              <a:gd name="connsiteY12" fmla="*/ 19542 h 91643"/>
              <a:gd name="connsiteX13" fmla="*/ 47625 w 59532"/>
              <a:gd name="connsiteY13" fmla="*/ 12398 h 91643"/>
              <a:gd name="connsiteX14" fmla="*/ 26194 w 59532"/>
              <a:gd name="connsiteY14" fmla="*/ 492 h 91643"/>
              <a:gd name="connsiteX15" fmla="*/ 28575 w 59532"/>
              <a:gd name="connsiteY15" fmla="*/ 492 h 91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9532" h="91643">
                <a:moveTo>
                  <a:pt x="28575" y="492"/>
                </a:moveTo>
                <a:lnTo>
                  <a:pt x="28575" y="492"/>
                </a:lnTo>
                <a:cubicBezTo>
                  <a:pt x="21431" y="1286"/>
                  <a:pt x="13899" y="417"/>
                  <a:pt x="7144" y="2873"/>
                </a:cubicBezTo>
                <a:cubicBezTo>
                  <a:pt x="1855" y="4796"/>
                  <a:pt x="513" y="19357"/>
                  <a:pt x="0" y="21923"/>
                </a:cubicBezTo>
                <a:cubicBezTo>
                  <a:pt x="794" y="29067"/>
                  <a:pt x="1629" y="36207"/>
                  <a:pt x="2382" y="43355"/>
                </a:cubicBezTo>
                <a:cubicBezTo>
                  <a:pt x="3217" y="51288"/>
                  <a:pt x="3709" y="59260"/>
                  <a:pt x="4763" y="67167"/>
                </a:cubicBezTo>
                <a:cubicBezTo>
                  <a:pt x="5298" y="71179"/>
                  <a:pt x="4282" y="76211"/>
                  <a:pt x="7144" y="79073"/>
                </a:cubicBezTo>
                <a:cubicBezTo>
                  <a:pt x="11503" y="83432"/>
                  <a:pt x="33514" y="85562"/>
                  <a:pt x="38100" y="86217"/>
                </a:cubicBezTo>
                <a:cubicBezTo>
                  <a:pt x="42743" y="87764"/>
                  <a:pt x="50118" y="91643"/>
                  <a:pt x="54769" y="86217"/>
                </a:cubicBezTo>
                <a:cubicBezTo>
                  <a:pt x="58036" y="82406"/>
                  <a:pt x="59532" y="71930"/>
                  <a:pt x="59532" y="71930"/>
                </a:cubicBezTo>
                <a:cubicBezTo>
                  <a:pt x="58738" y="61611"/>
                  <a:pt x="58434" y="51243"/>
                  <a:pt x="57150" y="40973"/>
                </a:cubicBezTo>
                <a:cubicBezTo>
                  <a:pt x="56839" y="38483"/>
                  <a:pt x="55313" y="36280"/>
                  <a:pt x="54769" y="33830"/>
                </a:cubicBezTo>
                <a:cubicBezTo>
                  <a:pt x="53722" y="29117"/>
                  <a:pt x="53915" y="24123"/>
                  <a:pt x="52388" y="19542"/>
                </a:cubicBezTo>
                <a:cubicBezTo>
                  <a:pt x="51483" y="16827"/>
                  <a:pt x="49779" y="14283"/>
                  <a:pt x="47625" y="12398"/>
                </a:cubicBezTo>
                <a:cubicBezTo>
                  <a:pt x="43761" y="9017"/>
                  <a:pt x="33281" y="1378"/>
                  <a:pt x="26194" y="492"/>
                </a:cubicBezTo>
                <a:cubicBezTo>
                  <a:pt x="22256" y="0"/>
                  <a:pt x="28178" y="492"/>
                  <a:pt x="28575" y="49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3810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Surface Tension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295400"/>
            <a:ext cx="746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Can prevent  the flow of alum in the dosing system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Can cause large dosing errors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Changes the required head to achieve a certain alum flow</a:t>
            </a:r>
          </a:p>
          <a:p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43125" t="45313" r="23750" b="22656"/>
          <a:stretch>
            <a:fillRect/>
          </a:stretch>
        </p:blipFill>
        <p:spPr bwMode="auto">
          <a:xfrm>
            <a:off x="4800600" y="2971800"/>
            <a:ext cx="4038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086600" y="32766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Flow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0" y="43434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No Flow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648200" y="3048000"/>
            <a:ext cx="533400" cy="289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4185166" y="3739634"/>
            <a:ext cx="175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Head, mm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943600" y="5715000"/>
            <a:ext cx="2667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172200" y="5715000"/>
            <a:ext cx="3124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Orifice diameter, mm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943600" y="27432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Surface Tension effect</a:t>
            </a:r>
            <a:endParaRPr lang="en-US" b="1" dirty="0"/>
          </a:p>
        </p:txBody>
      </p:sp>
      <p:sp>
        <p:nvSpPr>
          <p:cNvPr id="25" name="Rectangle 24"/>
          <p:cNvSpPr/>
          <p:nvPr/>
        </p:nvSpPr>
        <p:spPr>
          <a:xfrm>
            <a:off x="609600" y="2871409"/>
            <a:ext cx="3429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09600" y="2590800"/>
            <a:ext cx="3429000" cy="1411941"/>
          </a:xfrm>
          <a:prstGeom prst="rect">
            <a:avLst/>
          </a:pr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740378" y="4166809"/>
            <a:ext cx="127000" cy="403411"/>
          </a:xfrm>
          <a:prstGeom prst="rect">
            <a:avLst/>
          </a:prstGeom>
          <a:solidFill>
            <a:schemeClr val="bg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28600" y="2514600"/>
            <a:ext cx="44958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661356" y="3785809"/>
            <a:ext cx="254000" cy="40341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rot="5400000" flipH="1" flipV="1">
            <a:off x="4914900" y="3619500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6200000" flipH="1">
            <a:off x="4915694" y="4837906"/>
            <a:ext cx="2278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62000" y="41910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Droplet forms</a:t>
            </a:r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 cstate="print"/>
          <a:srcRect l="10306" t="37500" r="65625" b="42969"/>
          <a:stretch>
            <a:fillRect/>
          </a:stretch>
        </p:blipFill>
        <p:spPr bwMode="auto">
          <a:xfrm>
            <a:off x="1295400" y="4529015"/>
            <a:ext cx="3352800" cy="217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4343400" y="838200"/>
            <a:ext cx="4419600" cy="5334000"/>
          </a:xfrm>
          <a:prstGeom prst="rect">
            <a:avLst/>
          </a:prstGeom>
          <a:solidFill>
            <a:schemeClr val="bg2">
              <a:lumMod val="7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152400" y="838200"/>
            <a:ext cx="4191000" cy="5334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733800" y="3352800"/>
            <a:ext cx="457200" cy="3810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191000" y="3429000"/>
            <a:ext cx="45719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95400" y="3581400"/>
            <a:ext cx="17526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295400" y="3581400"/>
            <a:ext cx="1752600" cy="13716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295400" y="2590800"/>
            <a:ext cx="1752600" cy="2362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143000" y="2209800"/>
            <a:ext cx="2057400" cy="5334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8200" y="16002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WITHOUT </a:t>
            </a:r>
            <a:r>
              <a:rPr lang="en-US" dirty="0" smtClean="0"/>
              <a:t>surface tension</a:t>
            </a:r>
            <a:endParaRPr lang="en-US" dirty="0"/>
          </a:p>
        </p:txBody>
      </p:sp>
      <p:cxnSp>
        <p:nvCxnSpPr>
          <p:cNvPr id="15" name="Shape 14"/>
          <p:cNvCxnSpPr>
            <a:endCxn id="6" idx="2"/>
          </p:cNvCxnSpPr>
          <p:nvPr/>
        </p:nvCxnSpPr>
        <p:spPr>
          <a:xfrm rot="10800000" flipV="1">
            <a:off x="2171700" y="3429000"/>
            <a:ext cx="1562100" cy="1524000"/>
          </a:xfrm>
          <a:prstGeom prst="curvedConnector4">
            <a:avLst>
              <a:gd name="adj1" fmla="val 21951"/>
              <a:gd name="adj2" fmla="val 12724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hape 18"/>
          <p:cNvCxnSpPr/>
          <p:nvPr/>
        </p:nvCxnSpPr>
        <p:spPr>
          <a:xfrm rot="10800000" flipV="1">
            <a:off x="2133600" y="3581400"/>
            <a:ext cx="1562100" cy="1409700"/>
          </a:xfrm>
          <a:prstGeom prst="curvedConnector4">
            <a:avLst>
              <a:gd name="adj1" fmla="val 11797"/>
              <a:gd name="adj2" fmla="val 13474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6200000" flipV="1">
            <a:off x="1943100" y="4838700"/>
            <a:ext cx="304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1981200" y="4648200"/>
            <a:ext cx="2286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 rot="16200000" flipV="1">
            <a:off x="1981200" y="4876800"/>
            <a:ext cx="228600" cy="76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16200000" flipV="1">
            <a:off x="2019300" y="4914900"/>
            <a:ext cx="304800" cy="76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7848600" y="3962400"/>
            <a:ext cx="457200" cy="3810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8305800" y="4038600"/>
            <a:ext cx="45719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334000" y="3581400"/>
            <a:ext cx="17526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5334000" y="3581400"/>
            <a:ext cx="1752600" cy="13716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5334000" y="2590800"/>
            <a:ext cx="1752600" cy="2362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5181600" y="2209800"/>
            <a:ext cx="2057400" cy="5334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019800" y="4648200"/>
            <a:ext cx="2286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hape 58"/>
          <p:cNvCxnSpPr>
            <a:endCxn id="55" idx="5"/>
          </p:cNvCxnSpPr>
          <p:nvPr/>
        </p:nvCxnSpPr>
        <p:spPr>
          <a:xfrm rot="10800000" flipV="1">
            <a:off x="6214922" y="4114800"/>
            <a:ext cx="1633678" cy="663482"/>
          </a:xfrm>
          <a:prstGeom prst="curvedConnector4">
            <a:avLst>
              <a:gd name="adj1" fmla="val 31402"/>
              <a:gd name="adj2" fmla="val 26922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Freeform 78"/>
          <p:cNvSpPr/>
          <p:nvPr/>
        </p:nvSpPr>
        <p:spPr>
          <a:xfrm>
            <a:off x="6078279" y="4295553"/>
            <a:ext cx="1747284" cy="1848294"/>
          </a:xfrm>
          <a:custGeom>
            <a:avLst/>
            <a:gdLst>
              <a:gd name="connsiteX0" fmla="*/ 1747284 w 1747284"/>
              <a:gd name="connsiteY0" fmla="*/ 0 h 1848294"/>
              <a:gd name="connsiteX1" fmla="*/ 1598428 w 1747284"/>
              <a:gd name="connsiteY1" fmla="*/ 233917 h 1848294"/>
              <a:gd name="connsiteX2" fmla="*/ 1481470 w 1747284"/>
              <a:gd name="connsiteY2" fmla="*/ 637954 h 1848294"/>
              <a:gd name="connsiteX3" fmla="*/ 1428307 w 1747284"/>
              <a:gd name="connsiteY3" fmla="*/ 1105787 h 1848294"/>
              <a:gd name="connsiteX4" fmla="*/ 1247554 w 1747284"/>
              <a:gd name="connsiteY4" fmla="*/ 1456661 h 1848294"/>
              <a:gd name="connsiteX5" fmla="*/ 896679 w 1747284"/>
              <a:gd name="connsiteY5" fmla="*/ 1786270 h 1848294"/>
              <a:gd name="connsiteX6" fmla="*/ 556437 w 1747284"/>
              <a:gd name="connsiteY6" fmla="*/ 1796903 h 1848294"/>
              <a:gd name="connsiteX7" fmla="*/ 226828 w 1747284"/>
              <a:gd name="connsiteY7" fmla="*/ 1477926 h 1848294"/>
              <a:gd name="connsiteX8" fmla="*/ 35442 w 1747284"/>
              <a:gd name="connsiteY8" fmla="*/ 903768 h 1848294"/>
              <a:gd name="connsiteX9" fmla="*/ 14177 w 1747284"/>
              <a:gd name="connsiteY9" fmla="*/ 478466 h 1848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47284" h="1848294">
                <a:moveTo>
                  <a:pt x="1747284" y="0"/>
                </a:moveTo>
                <a:cubicBezTo>
                  <a:pt x="1695007" y="63795"/>
                  <a:pt x="1642730" y="127591"/>
                  <a:pt x="1598428" y="233917"/>
                </a:cubicBezTo>
                <a:cubicBezTo>
                  <a:pt x="1554126" y="340243"/>
                  <a:pt x="1509823" y="492642"/>
                  <a:pt x="1481470" y="637954"/>
                </a:cubicBezTo>
                <a:cubicBezTo>
                  <a:pt x="1453117" y="783266"/>
                  <a:pt x="1467293" y="969336"/>
                  <a:pt x="1428307" y="1105787"/>
                </a:cubicBezTo>
                <a:cubicBezTo>
                  <a:pt x="1389321" y="1242238"/>
                  <a:pt x="1336159" y="1343247"/>
                  <a:pt x="1247554" y="1456661"/>
                </a:cubicBezTo>
                <a:cubicBezTo>
                  <a:pt x="1158949" y="1570075"/>
                  <a:pt x="1011865" y="1729563"/>
                  <a:pt x="896679" y="1786270"/>
                </a:cubicBezTo>
                <a:cubicBezTo>
                  <a:pt x="781493" y="1842977"/>
                  <a:pt x="668079" y="1848294"/>
                  <a:pt x="556437" y="1796903"/>
                </a:cubicBezTo>
                <a:cubicBezTo>
                  <a:pt x="444795" y="1745512"/>
                  <a:pt x="313660" y="1626782"/>
                  <a:pt x="226828" y="1477926"/>
                </a:cubicBezTo>
                <a:cubicBezTo>
                  <a:pt x="139996" y="1329070"/>
                  <a:pt x="70884" y="1070345"/>
                  <a:pt x="35442" y="903768"/>
                </a:cubicBezTo>
                <a:cubicBezTo>
                  <a:pt x="0" y="737191"/>
                  <a:pt x="17721" y="574159"/>
                  <a:pt x="14177" y="478466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/>
          <p:cNvSpPr txBox="1"/>
          <p:nvPr/>
        </p:nvSpPr>
        <p:spPr>
          <a:xfrm>
            <a:off x="5105400" y="16002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WITH </a:t>
            </a:r>
            <a:r>
              <a:rPr lang="en-US" dirty="0" smtClean="0"/>
              <a:t>surface tension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1371600" y="23622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Constant head tank</a:t>
            </a:r>
            <a:endParaRPr lang="en-US" sz="1400" dirty="0"/>
          </a:p>
        </p:txBody>
      </p:sp>
      <p:sp>
        <p:nvSpPr>
          <p:cNvPr id="84" name="TextBox 83"/>
          <p:cNvSpPr txBox="1"/>
          <p:nvPr/>
        </p:nvSpPr>
        <p:spPr>
          <a:xfrm>
            <a:off x="5334000" y="23622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Constant head tank</a:t>
            </a:r>
            <a:endParaRPr lang="en-US" sz="1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14400" y="3581400"/>
            <a:ext cx="3505200" cy="0"/>
          </a:xfrm>
          <a:prstGeom prst="line">
            <a:avLst/>
          </a:prstGeom>
          <a:ln w="317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2971800" y="685800"/>
            <a:ext cx="32165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No flow point </a:t>
            </a:r>
            <a:endParaRPr lang="en-US" sz="4000" dirty="0"/>
          </a:p>
        </p:txBody>
      </p:sp>
      <p:sp>
        <p:nvSpPr>
          <p:cNvPr id="88" name="Down Arrow 87"/>
          <p:cNvSpPr/>
          <p:nvPr/>
        </p:nvSpPr>
        <p:spPr>
          <a:xfrm>
            <a:off x="8382000" y="3581400"/>
            <a:ext cx="2286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/>
          <p:cNvSpPr txBox="1"/>
          <p:nvPr/>
        </p:nvSpPr>
        <p:spPr>
          <a:xfrm>
            <a:off x="8153400" y="3581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94" name="Straight Connector 93"/>
          <p:cNvCxnSpPr/>
          <p:nvPr/>
        </p:nvCxnSpPr>
        <p:spPr>
          <a:xfrm>
            <a:off x="4953000" y="4191000"/>
            <a:ext cx="3657600" cy="0"/>
          </a:xfrm>
          <a:prstGeom prst="line">
            <a:avLst/>
          </a:prstGeom>
          <a:ln w="317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4419600" y="3581400"/>
            <a:ext cx="4076700" cy="0"/>
          </a:xfrm>
          <a:prstGeom prst="line">
            <a:avLst/>
          </a:prstGeom>
          <a:ln w="31750">
            <a:solidFill>
              <a:schemeClr val="tx1">
                <a:alpha val="27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609600" y="57912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Note: </a:t>
            </a:r>
            <a:r>
              <a:rPr lang="en-US" dirty="0" smtClean="0"/>
              <a:t>The spot where there is no alum flow is shifted down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4572000" y="3810001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Zero flow</a:t>
            </a:r>
            <a:endParaRPr lang="en-US" dirty="0"/>
          </a:p>
        </p:txBody>
      </p:sp>
      <p:sp>
        <p:nvSpPr>
          <p:cNvPr id="108" name="TextBox 107"/>
          <p:cNvSpPr txBox="1"/>
          <p:nvPr/>
        </p:nvSpPr>
        <p:spPr>
          <a:xfrm>
            <a:off x="533400" y="32004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Zero flow</a:t>
            </a:r>
            <a:endParaRPr lang="en-US" dirty="0"/>
          </a:p>
        </p:txBody>
      </p:sp>
      <p:sp>
        <p:nvSpPr>
          <p:cNvPr id="109" name="Rectangle 108"/>
          <p:cNvSpPr/>
          <p:nvPr/>
        </p:nvSpPr>
        <p:spPr>
          <a:xfrm>
            <a:off x="152400" y="838200"/>
            <a:ext cx="8610600" cy="5334000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057400" y="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Effect of Surface Tension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30625" t="13281" r="32500" b="35156"/>
          <a:stretch>
            <a:fillRect/>
          </a:stretch>
        </p:blipFill>
        <p:spPr bwMode="auto">
          <a:xfrm rot="5400000">
            <a:off x="1194089" y="1777711"/>
            <a:ext cx="2145722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50000" t="37500" r="30625" b="32813"/>
          <a:stretch>
            <a:fillRect/>
          </a:stretch>
        </p:blipFill>
        <p:spPr bwMode="auto">
          <a:xfrm>
            <a:off x="6078940" y="1470546"/>
            <a:ext cx="1295400" cy="158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eform 3"/>
          <p:cNvSpPr/>
          <p:nvPr/>
        </p:nvSpPr>
        <p:spPr>
          <a:xfrm>
            <a:off x="3853218" y="2752298"/>
            <a:ext cx="2925170" cy="2108580"/>
          </a:xfrm>
          <a:custGeom>
            <a:avLst/>
            <a:gdLst>
              <a:gd name="connsiteX0" fmla="*/ 2852382 w 2925170"/>
              <a:gd name="connsiteY0" fmla="*/ 466299 h 2108580"/>
              <a:gd name="connsiteX1" fmla="*/ 2674961 w 2925170"/>
              <a:gd name="connsiteY1" fmla="*/ 1899314 h 2108580"/>
              <a:gd name="connsiteX2" fmla="*/ 1351128 w 2925170"/>
              <a:gd name="connsiteY2" fmla="*/ 1721893 h 2108580"/>
              <a:gd name="connsiteX3" fmla="*/ 272955 w 2925170"/>
              <a:gd name="connsiteY3" fmla="*/ 275230 h 2108580"/>
              <a:gd name="connsiteX4" fmla="*/ 0 w 2925170"/>
              <a:gd name="connsiteY4" fmla="*/ 70514 h 210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5170" h="2108580">
                <a:moveTo>
                  <a:pt x="2852382" y="466299"/>
                </a:moveTo>
                <a:cubicBezTo>
                  <a:pt x="2888776" y="1078173"/>
                  <a:pt x="2925170" y="1690048"/>
                  <a:pt x="2674961" y="1899314"/>
                </a:cubicBezTo>
                <a:cubicBezTo>
                  <a:pt x="2424752" y="2108580"/>
                  <a:pt x="1751462" y="1992574"/>
                  <a:pt x="1351128" y="1721893"/>
                </a:cubicBezTo>
                <a:cubicBezTo>
                  <a:pt x="950794" y="1451212"/>
                  <a:pt x="498143" y="550460"/>
                  <a:pt x="272955" y="275230"/>
                </a:cubicBezTo>
                <a:cubicBezTo>
                  <a:pt x="47767" y="0"/>
                  <a:pt x="59140" y="111457"/>
                  <a:pt x="0" y="7051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810000" y="2895600"/>
            <a:ext cx="3002507" cy="1951630"/>
          </a:xfrm>
          <a:custGeom>
            <a:avLst/>
            <a:gdLst>
              <a:gd name="connsiteX0" fmla="*/ 2936543 w 3002507"/>
              <a:gd name="connsiteY0" fmla="*/ 336645 h 1951630"/>
              <a:gd name="connsiteX1" fmla="*/ 2977486 w 3002507"/>
              <a:gd name="connsiteY1" fmla="*/ 664191 h 1951630"/>
              <a:gd name="connsiteX2" fmla="*/ 2991134 w 3002507"/>
              <a:gd name="connsiteY2" fmla="*/ 1251045 h 1951630"/>
              <a:gd name="connsiteX3" fmla="*/ 2909247 w 3002507"/>
              <a:gd name="connsiteY3" fmla="*/ 1619534 h 1951630"/>
              <a:gd name="connsiteX4" fmla="*/ 2772770 w 3002507"/>
              <a:gd name="connsiteY4" fmla="*/ 1824250 h 1951630"/>
              <a:gd name="connsiteX5" fmla="*/ 2540758 w 3002507"/>
              <a:gd name="connsiteY5" fmla="*/ 1933433 h 1951630"/>
              <a:gd name="connsiteX6" fmla="*/ 2349689 w 3002507"/>
              <a:gd name="connsiteY6" fmla="*/ 1933433 h 1951630"/>
              <a:gd name="connsiteX7" fmla="*/ 2185916 w 3002507"/>
              <a:gd name="connsiteY7" fmla="*/ 1933433 h 1951630"/>
              <a:gd name="connsiteX8" fmla="*/ 1708244 w 3002507"/>
              <a:gd name="connsiteY8" fmla="*/ 1851546 h 1951630"/>
              <a:gd name="connsiteX9" fmla="*/ 1298812 w 3002507"/>
              <a:gd name="connsiteY9" fmla="*/ 1633182 h 1951630"/>
              <a:gd name="connsiteX10" fmla="*/ 821140 w 3002507"/>
              <a:gd name="connsiteY10" fmla="*/ 1073624 h 1951630"/>
              <a:gd name="connsiteX11" fmla="*/ 466298 w 3002507"/>
              <a:gd name="connsiteY11" fmla="*/ 541361 h 1951630"/>
              <a:gd name="connsiteX12" fmla="*/ 234286 w 3002507"/>
              <a:gd name="connsiteY12" fmla="*/ 213815 h 1951630"/>
              <a:gd name="connsiteX13" fmla="*/ 97809 w 3002507"/>
              <a:gd name="connsiteY13" fmla="*/ 50042 h 1951630"/>
              <a:gd name="connsiteX14" fmla="*/ 43218 w 3002507"/>
              <a:gd name="connsiteY14" fmla="*/ 50042 h 195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02507" h="1951630">
                <a:moveTo>
                  <a:pt x="2936543" y="336645"/>
                </a:moveTo>
                <a:cubicBezTo>
                  <a:pt x="2952465" y="424218"/>
                  <a:pt x="2968388" y="511791"/>
                  <a:pt x="2977486" y="664191"/>
                </a:cubicBezTo>
                <a:cubicBezTo>
                  <a:pt x="2986584" y="816591"/>
                  <a:pt x="3002507" y="1091821"/>
                  <a:pt x="2991134" y="1251045"/>
                </a:cubicBezTo>
                <a:cubicBezTo>
                  <a:pt x="2979761" y="1410269"/>
                  <a:pt x="2945641" y="1524000"/>
                  <a:pt x="2909247" y="1619534"/>
                </a:cubicBezTo>
                <a:cubicBezTo>
                  <a:pt x="2872853" y="1715068"/>
                  <a:pt x="2834185" y="1771934"/>
                  <a:pt x="2772770" y="1824250"/>
                </a:cubicBezTo>
                <a:cubicBezTo>
                  <a:pt x="2711355" y="1876566"/>
                  <a:pt x="2611272" y="1915236"/>
                  <a:pt x="2540758" y="1933433"/>
                </a:cubicBezTo>
                <a:cubicBezTo>
                  <a:pt x="2470245" y="1951630"/>
                  <a:pt x="2349689" y="1933433"/>
                  <a:pt x="2349689" y="1933433"/>
                </a:cubicBezTo>
                <a:cubicBezTo>
                  <a:pt x="2290549" y="1933433"/>
                  <a:pt x="2292823" y="1947081"/>
                  <a:pt x="2185916" y="1933433"/>
                </a:cubicBezTo>
                <a:cubicBezTo>
                  <a:pt x="2079009" y="1919785"/>
                  <a:pt x="1856095" y="1901588"/>
                  <a:pt x="1708244" y="1851546"/>
                </a:cubicBezTo>
                <a:cubicBezTo>
                  <a:pt x="1560393" y="1801504"/>
                  <a:pt x="1446663" y="1762836"/>
                  <a:pt x="1298812" y="1633182"/>
                </a:cubicBezTo>
                <a:cubicBezTo>
                  <a:pt x="1150961" y="1503528"/>
                  <a:pt x="959892" y="1255594"/>
                  <a:pt x="821140" y="1073624"/>
                </a:cubicBezTo>
                <a:cubicBezTo>
                  <a:pt x="682388" y="891654"/>
                  <a:pt x="564107" y="684662"/>
                  <a:pt x="466298" y="541361"/>
                </a:cubicBezTo>
                <a:cubicBezTo>
                  <a:pt x="368489" y="398060"/>
                  <a:pt x="295701" y="295701"/>
                  <a:pt x="234286" y="213815"/>
                </a:cubicBezTo>
                <a:cubicBezTo>
                  <a:pt x="172871" y="131929"/>
                  <a:pt x="129654" y="77338"/>
                  <a:pt x="97809" y="50042"/>
                </a:cubicBezTo>
                <a:cubicBezTo>
                  <a:pt x="65964" y="22747"/>
                  <a:pt x="0" y="0"/>
                  <a:pt x="43218" y="5004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6040840" y="467094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488140" y="1840000"/>
            <a:ext cx="228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>
            <a:stCxn id="4" idx="0"/>
          </p:cNvCxnSpPr>
          <p:nvPr/>
        </p:nvCxnSpPr>
        <p:spPr>
          <a:xfrm flipH="1" flipV="1">
            <a:off x="6688540" y="2918346"/>
            <a:ext cx="17060" cy="3002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5" idx="1"/>
          </p:cNvCxnSpPr>
          <p:nvPr/>
        </p:nvCxnSpPr>
        <p:spPr>
          <a:xfrm flipH="1" flipV="1">
            <a:off x="6764741" y="2918348"/>
            <a:ext cx="22746" cy="6414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>
          <a:xfrm>
            <a:off x="6715076" y="3208859"/>
            <a:ext cx="56997" cy="256355"/>
          </a:xfrm>
          <a:custGeom>
            <a:avLst/>
            <a:gdLst>
              <a:gd name="connsiteX0" fmla="*/ 42520 w 56997"/>
              <a:gd name="connsiteY0" fmla="*/ 0 h 256355"/>
              <a:gd name="connsiteX1" fmla="*/ 42520 w 56997"/>
              <a:gd name="connsiteY1" fmla="*/ 0 h 256355"/>
              <a:gd name="connsiteX2" fmla="*/ 44902 w 56997"/>
              <a:gd name="connsiteY2" fmla="*/ 119062 h 256355"/>
              <a:gd name="connsiteX3" fmla="*/ 47283 w 56997"/>
              <a:gd name="connsiteY3" fmla="*/ 142875 h 256355"/>
              <a:gd name="connsiteX4" fmla="*/ 52045 w 56997"/>
              <a:gd name="connsiteY4" fmla="*/ 159543 h 256355"/>
              <a:gd name="connsiteX5" fmla="*/ 49664 w 56997"/>
              <a:gd name="connsiteY5" fmla="*/ 252412 h 256355"/>
              <a:gd name="connsiteX6" fmla="*/ 42520 w 56997"/>
              <a:gd name="connsiteY6" fmla="*/ 242887 h 256355"/>
              <a:gd name="connsiteX7" fmla="*/ 25852 w 56997"/>
              <a:gd name="connsiteY7" fmla="*/ 216693 h 256355"/>
              <a:gd name="connsiteX8" fmla="*/ 23470 w 56997"/>
              <a:gd name="connsiteY8" fmla="*/ 2381 h 256355"/>
              <a:gd name="connsiteX9" fmla="*/ 42520 w 56997"/>
              <a:gd name="connsiteY9" fmla="*/ 4762 h 256355"/>
              <a:gd name="connsiteX10" fmla="*/ 42520 w 56997"/>
              <a:gd name="connsiteY10" fmla="*/ 0 h 256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997" h="256355">
                <a:moveTo>
                  <a:pt x="42520" y="0"/>
                </a:moveTo>
                <a:lnTo>
                  <a:pt x="42520" y="0"/>
                </a:lnTo>
                <a:cubicBezTo>
                  <a:pt x="43314" y="39687"/>
                  <a:pt x="43579" y="79389"/>
                  <a:pt x="44902" y="119062"/>
                </a:cubicBezTo>
                <a:cubicBezTo>
                  <a:pt x="45168" y="127035"/>
                  <a:pt x="46155" y="134978"/>
                  <a:pt x="47283" y="142875"/>
                </a:cubicBezTo>
                <a:cubicBezTo>
                  <a:pt x="48031" y="148109"/>
                  <a:pt x="50349" y="154454"/>
                  <a:pt x="52045" y="159543"/>
                </a:cubicBezTo>
                <a:cubicBezTo>
                  <a:pt x="51251" y="190499"/>
                  <a:pt x="53180" y="221646"/>
                  <a:pt x="49664" y="252412"/>
                </a:cubicBezTo>
                <a:cubicBezTo>
                  <a:pt x="49213" y="256355"/>
                  <a:pt x="44520" y="246315"/>
                  <a:pt x="42520" y="242887"/>
                </a:cubicBezTo>
                <a:cubicBezTo>
                  <a:pt x="27075" y="216411"/>
                  <a:pt x="40108" y="230951"/>
                  <a:pt x="25852" y="216693"/>
                </a:cubicBezTo>
                <a:cubicBezTo>
                  <a:pt x="0" y="139149"/>
                  <a:pt x="21029" y="207426"/>
                  <a:pt x="23470" y="2381"/>
                </a:cubicBezTo>
                <a:cubicBezTo>
                  <a:pt x="29820" y="3175"/>
                  <a:pt x="36224" y="3617"/>
                  <a:pt x="42520" y="4762"/>
                </a:cubicBezTo>
                <a:cubicBezTo>
                  <a:pt x="56997" y="7394"/>
                  <a:pt x="42520" y="794"/>
                  <a:pt x="425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6717115" y="3246959"/>
            <a:ext cx="54769" cy="221456"/>
          </a:xfrm>
          <a:custGeom>
            <a:avLst/>
            <a:gdLst>
              <a:gd name="connsiteX0" fmla="*/ 45244 w 54769"/>
              <a:gd name="connsiteY0" fmla="*/ 0 h 221456"/>
              <a:gd name="connsiteX1" fmla="*/ 45244 w 54769"/>
              <a:gd name="connsiteY1" fmla="*/ 0 h 221456"/>
              <a:gd name="connsiteX2" fmla="*/ 47625 w 54769"/>
              <a:gd name="connsiteY2" fmla="*/ 26193 h 221456"/>
              <a:gd name="connsiteX3" fmla="*/ 50006 w 54769"/>
              <a:gd name="connsiteY3" fmla="*/ 73818 h 221456"/>
              <a:gd name="connsiteX4" fmla="*/ 52388 w 54769"/>
              <a:gd name="connsiteY4" fmla="*/ 88106 h 221456"/>
              <a:gd name="connsiteX5" fmla="*/ 54769 w 54769"/>
              <a:gd name="connsiteY5" fmla="*/ 104775 h 221456"/>
              <a:gd name="connsiteX6" fmla="*/ 54769 w 54769"/>
              <a:gd name="connsiteY6" fmla="*/ 133350 h 221456"/>
              <a:gd name="connsiteX7" fmla="*/ 52388 w 54769"/>
              <a:gd name="connsiteY7" fmla="*/ 221456 h 221456"/>
              <a:gd name="connsiteX8" fmla="*/ 42863 w 54769"/>
              <a:gd name="connsiteY8" fmla="*/ 214312 h 221456"/>
              <a:gd name="connsiteX9" fmla="*/ 38100 w 54769"/>
              <a:gd name="connsiteY9" fmla="*/ 204787 h 221456"/>
              <a:gd name="connsiteX10" fmla="*/ 26194 w 54769"/>
              <a:gd name="connsiteY10" fmla="*/ 188118 h 221456"/>
              <a:gd name="connsiteX11" fmla="*/ 11906 w 54769"/>
              <a:gd name="connsiteY11" fmla="*/ 166687 h 221456"/>
              <a:gd name="connsiteX12" fmla="*/ 7144 w 54769"/>
              <a:gd name="connsiteY12" fmla="*/ 159543 h 221456"/>
              <a:gd name="connsiteX13" fmla="*/ 4763 w 54769"/>
              <a:gd name="connsiteY13" fmla="*/ 150018 h 221456"/>
              <a:gd name="connsiteX14" fmla="*/ 2381 w 54769"/>
              <a:gd name="connsiteY14" fmla="*/ 142875 h 221456"/>
              <a:gd name="connsiteX15" fmla="*/ 0 w 54769"/>
              <a:gd name="connsiteY15" fmla="*/ 119062 h 221456"/>
              <a:gd name="connsiteX16" fmla="*/ 2381 w 54769"/>
              <a:gd name="connsiteY16" fmla="*/ 61912 h 221456"/>
              <a:gd name="connsiteX17" fmla="*/ 4763 w 54769"/>
              <a:gd name="connsiteY17" fmla="*/ 54768 h 221456"/>
              <a:gd name="connsiteX18" fmla="*/ 9525 w 54769"/>
              <a:gd name="connsiteY18" fmla="*/ 21431 h 221456"/>
              <a:gd name="connsiteX19" fmla="*/ 14288 w 54769"/>
              <a:gd name="connsiteY19" fmla="*/ 0 h 221456"/>
              <a:gd name="connsiteX20" fmla="*/ 38100 w 54769"/>
              <a:gd name="connsiteY20" fmla="*/ 4762 h 221456"/>
              <a:gd name="connsiteX21" fmla="*/ 45244 w 54769"/>
              <a:gd name="connsiteY21" fmla="*/ 0 h 221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769" h="221456">
                <a:moveTo>
                  <a:pt x="45244" y="0"/>
                </a:moveTo>
                <a:lnTo>
                  <a:pt x="45244" y="0"/>
                </a:lnTo>
                <a:cubicBezTo>
                  <a:pt x="46038" y="8731"/>
                  <a:pt x="47061" y="17444"/>
                  <a:pt x="47625" y="26193"/>
                </a:cubicBezTo>
                <a:cubicBezTo>
                  <a:pt x="48648" y="42055"/>
                  <a:pt x="48787" y="57970"/>
                  <a:pt x="50006" y="73818"/>
                </a:cubicBezTo>
                <a:cubicBezTo>
                  <a:pt x="50376" y="78632"/>
                  <a:pt x="51654" y="83334"/>
                  <a:pt x="52388" y="88106"/>
                </a:cubicBezTo>
                <a:cubicBezTo>
                  <a:pt x="53242" y="93653"/>
                  <a:pt x="53975" y="99219"/>
                  <a:pt x="54769" y="104775"/>
                </a:cubicBezTo>
                <a:cubicBezTo>
                  <a:pt x="49187" y="121521"/>
                  <a:pt x="54769" y="101449"/>
                  <a:pt x="54769" y="133350"/>
                </a:cubicBezTo>
                <a:cubicBezTo>
                  <a:pt x="54769" y="162729"/>
                  <a:pt x="53182" y="192087"/>
                  <a:pt x="52388" y="221456"/>
                </a:cubicBezTo>
                <a:cubicBezTo>
                  <a:pt x="49213" y="219075"/>
                  <a:pt x="45446" y="217325"/>
                  <a:pt x="42863" y="214312"/>
                </a:cubicBezTo>
                <a:cubicBezTo>
                  <a:pt x="40553" y="211617"/>
                  <a:pt x="39861" y="207869"/>
                  <a:pt x="38100" y="204787"/>
                </a:cubicBezTo>
                <a:cubicBezTo>
                  <a:pt x="34655" y="198757"/>
                  <a:pt x="30177" y="193807"/>
                  <a:pt x="26194" y="188118"/>
                </a:cubicBezTo>
                <a:cubicBezTo>
                  <a:pt x="21270" y="181084"/>
                  <a:pt x="16668" y="173831"/>
                  <a:pt x="11906" y="166687"/>
                </a:cubicBezTo>
                <a:lnTo>
                  <a:pt x="7144" y="159543"/>
                </a:lnTo>
                <a:cubicBezTo>
                  <a:pt x="6350" y="156368"/>
                  <a:pt x="5662" y="153165"/>
                  <a:pt x="4763" y="150018"/>
                </a:cubicBezTo>
                <a:cubicBezTo>
                  <a:pt x="4073" y="147605"/>
                  <a:pt x="2763" y="145356"/>
                  <a:pt x="2381" y="142875"/>
                </a:cubicBezTo>
                <a:cubicBezTo>
                  <a:pt x="1168" y="134991"/>
                  <a:pt x="794" y="127000"/>
                  <a:pt x="0" y="119062"/>
                </a:cubicBezTo>
                <a:cubicBezTo>
                  <a:pt x="794" y="100012"/>
                  <a:pt x="972" y="80926"/>
                  <a:pt x="2381" y="61912"/>
                </a:cubicBezTo>
                <a:cubicBezTo>
                  <a:pt x="2566" y="59409"/>
                  <a:pt x="4327" y="57240"/>
                  <a:pt x="4763" y="54768"/>
                </a:cubicBezTo>
                <a:cubicBezTo>
                  <a:pt x="6714" y="43714"/>
                  <a:pt x="7324" y="32438"/>
                  <a:pt x="9525" y="21431"/>
                </a:cubicBezTo>
                <a:cubicBezTo>
                  <a:pt x="12548" y="6316"/>
                  <a:pt x="10924" y="13451"/>
                  <a:pt x="14288" y="0"/>
                </a:cubicBezTo>
                <a:cubicBezTo>
                  <a:pt x="20430" y="877"/>
                  <a:pt x="31451" y="1438"/>
                  <a:pt x="38100" y="4762"/>
                </a:cubicBezTo>
                <a:cubicBezTo>
                  <a:pt x="39104" y="5264"/>
                  <a:pt x="44054" y="794"/>
                  <a:pt x="452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554940" y="2308746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 rot="5400000">
            <a:off x="5012140" y="2613546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716740" y="2308746"/>
            <a:ext cx="2514600" cy="0"/>
          </a:xfrm>
          <a:prstGeom prst="line">
            <a:avLst/>
          </a:prstGeom>
          <a:ln cmpd="sng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021540" y="2918346"/>
            <a:ext cx="1524000" cy="0"/>
          </a:xfrm>
          <a:prstGeom prst="line">
            <a:avLst/>
          </a:prstGeom>
          <a:ln cmpd="sng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524000" y="1676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Flow!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3564340" y="2842146"/>
            <a:ext cx="152400" cy="152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640540" y="2765946"/>
            <a:ext cx="228600" cy="304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209800" y="457200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C00000"/>
                </a:solidFill>
              </a:rPr>
              <a:t>Effect of Surface Tension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95400" y="4495800"/>
            <a:ext cx="6705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Particles are more attracted to one another on the surface, causing a cohesive “film”  to form on the surface.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Even at some height h, below the water level, surface tension will prevent flow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50000" t="37500" r="30625" b="32813"/>
          <a:stretch>
            <a:fillRect/>
          </a:stretch>
        </p:blipFill>
        <p:spPr bwMode="auto">
          <a:xfrm>
            <a:off x="5334000" y="1600200"/>
            <a:ext cx="1295400" cy="158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reeform 10"/>
          <p:cNvSpPr/>
          <p:nvPr/>
        </p:nvSpPr>
        <p:spPr>
          <a:xfrm>
            <a:off x="3108278" y="2881952"/>
            <a:ext cx="2925170" cy="2108580"/>
          </a:xfrm>
          <a:custGeom>
            <a:avLst/>
            <a:gdLst>
              <a:gd name="connsiteX0" fmla="*/ 2852382 w 2925170"/>
              <a:gd name="connsiteY0" fmla="*/ 466299 h 2108580"/>
              <a:gd name="connsiteX1" fmla="*/ 2674961 w 2925170"/>
              <a:gd name="connsiteY1" fmla="*/ 1899314 h 2108580"/>
              <a:gd name="connsiteX2" fmla="*/ 1351128 w 2925170"/>
              <a:gd name="connsiteY2" fmla="*/ 1721893 h 2108580"/>
              <a:gd name="connsiteX3" fmla="*/ 272955 w 2925170"/>
              <a:gd name="connsiteY3" fmla="*/ 275230 h 2108580"/>
              <a:gd name="connsiteX4" fmla="*/ 0 w 2925170"/>
              <a:gd name="connsiteY4" fmla="*/ 70514 h 210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5170" h="2108580">
                <a:moveTo>
                  <a:pt x="2852382" y="466299"/>
                </a:moveTo>
                <a:cubicBezTo>
                  <a:pt x="2888776" y="1078173"/>
                  <a:pt x="2925170" y="1690048"/>
                  <a:pt x="2674961" y="1899314"/>
                </a:cubicBezTo>
                <a:cubicBezTo>
                  <a:pt x="2424752" y="2108580"/>
                  <a:pt x="1751462" y="1992574"/>
                  <a:pt x="1351128" y="1721893"/>
                </a:cubicBezTo>
                <a:cubicBezTo>
                  <a:pt x="950794" y="1451212"/>
                  <a:pt x="498143" y="550460"/>
                  <a:pt x="272955" y="275230"/>
                </a:cubicBezTo>
                <a:cubicBezTo>
                  <a:pt x="47767" y="0"/>
                  <a:pt x="59140" y="111457"/>
                  <a:pt x="0" y="7051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065060" y="3025254"/>
            <a:ext cx="3002507" cy="1951630"/>
          </a:xfrm>
          <a:custGeom>
            <a:avLst/>
            <a:gdLst>
              <a:gd name="connsiteX0" fmla="*/ 2936543 w 3002507"/>
              <a:gd name="connsiteY0" fmla="*/ 336645 h 1951630"/>
              <a:gd name="connsiteX1" fmla="*/ 2977486 w 3002507"/>
              <a:gd name="connsiteY1" fmla="*/ 664191 h 1951630"/>
              <a:gd name="connsiteX2" fmla="*/ 2991134 w 3002507"/>
              <a:gd name="connsiteY2" fmla="*/ 1251045 h 1951630"/>
              <a:gd name="connsiteX3" fmla="*/ 2909247 w 3002507"/>
              <a:gd name="connsiteY3" fmla="*/ 1619534 h 1951630"/>
              <a:gd name="connsiteX4" fmla="*/ 2772770 w 3002507"/>
              <a:gd name="connsiteY4" fmla="*/ 1824250 h 1951630"/>
              <a:gd name="connsiteX5" fmla="*/ 2540758 w 3002507"/>
              <a:gd name="connsiteY5" fmla="*/ 1933433 h 1951630"/>
              <a:gd name="connsiteX6" fmla="*/ 2349689 w 3002507"/>
              <a:gd name="connsiteY6" fmla="*/ 1933433 h 1951630"/>
              <a:gd name="connsiteX7" fmla="*/ 2185916 w 3002507"/>
              <a:gd name="connsiteY7" fmla="*/ 1933433 h 1951630"/>
              <a:gd name="connsiteX8" fmla="*/ 1708244 w 3002507"/>
              <a:gd name="connsiteY8" fmla="*/ 1851546 h 1951630"/>
              <a:gd name="connsiteX9" fmla="*/ 1298812 w 3002507"/>
              <a:gd name="connsiteY9" fmla="*/ 1633182 h 1951630"/>
              <a:gd name="connsiteX10" fmla="*/ 821140 w 3002507"/>
              <a:gd name="connsiteY10" fmla="*/ 1073624 h 1951630"/>
              <a:gd name="connsiteX11" fmla="*/ 466298 w 3002507"/>
              <a:gd name="connsiteY11" fmla="*/ 541361 h 1951630"/>
              <a:gd name="connsiteX12" fmla="*/ 234286 w 3002507"/>
              <a:gd name="connsiteY12" fmla="*/ 213815 h 1951630"/>
              <a:gd name="connsiteX13" fmla="*/ 97809 w 3002507"/>
              <a:gd name="connsiteY13" fmla="*/ 50042 h 1951630"/>
              <a:gd name="connsiteX14" fmla="*/ 43218 w 3002507"/>
              <a:gd name="connsiteY14" fmla="*/ 50042 h 195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02507" h="1951630">
                <a:moveTo>
                  <a:pt x="2936543" y="336645"/>
                </a:moveTo>
                <a:cubicBezTo>
                  <a:pt x="2952465" y="424218"/>
                  <a:pt x="2968388" y="511791"/>
                  <a:pt x="2977486" y="664191"/>
                </a:cubicBezTo>
                <a:cubicBezTo>
                  <a:pt x="2986584" y="816591"/>
                  <a:pt x="3002507" y="1091821"/>
                  <a:pt x="2991134" y="1251045"/>
                </a:cubicBezTo>
                <a:cubicBezTo>
                  <a:pt x="2979761" y="1410269"/>
                  <a:pt x="2945641" y="1524000"/>
                  <a:pt x="2909247" y="1619534"/>
                </a:cubicBezTo>
                <a:cubicBezTo>
                  <a:pt x="2872853" y="1715068"/>
                  <a:pt x="2834185" y="1771934"/>
                  <a:pt x="2772770" y="1824250"/>
                </a:cubicBezTo>
                <a:cubicBezTo>
                  <a:pt x="2711355" y="1876566"/>
                  <a:pt x="2611272" y="1915236"/>
                  <a:pt x="2540758" y="1933433"/>
                </a:cubicBezTo>
                <a:cubicBezTo>
                  <a:pt x="2470245" y="1951630"/>
                  <a:pt x="2349689" y="1933433"/>
                  <a:pt x="2349689" y="1933433"/>
                </a:cubicBezTo>
                <a:cubicBezTo>
                  <a:pt x="2290549" y="1933433"/>
                  <a:pt x="2292823" y="1947081"/>
                  <a:pt x="2185916" y="1933433"/>
                </a:cubicBezTo>
                <a:cubicBezTo>
                  <a:pt x="2079009" y="1919785"/>
                  <a:pt x="1856095" y="1901588"/>
                  <a:pt x="1708244" y="1851546"/>
                </a:cubicBezTo>
                <a:cubicBezTo>
                  <a:pt x="1560393" y="1801504"/>
                  <a:pt x="1446663" y="1762836"/>
                  <a:pt x="1298812" y="1633182"/>
                </a:cubicBezTo>
                <a:cubicBezTo>
                  <a:pt x="1150961" y="1503528"/>
                  <a:pt x="959892" y="1255594"/>
                  <a:pt x="821140" y="1073624"/>
                </a:cubicBezTo>
                <a:cubicBezTo>
                  <a:pt x="682388" y="891654"/>
                  <a:pt x="564107" y="684662"/>
                  <a:pt x="466298" y="541361"/>
                </a:cubicBezTo>
                <a:cubicBezTo>
                  <a:pt x="368489" y="398060"/>
                  <a:pt x="295701" y="295701"/>
                  <a:pt x="234286" y="213815"/>
                </a:cubicBezTo>
                <a:cubicBezTo>
                  <a:pt x="172871" y="131929"/>
                  <a:pt x="129654" y="77338"/>
                  <a:pt x="97809" y="50042"/>
                </a:cubicBezTo>
                <a:cubicBezTo>
                  <a:pt x="65964" y="22747"/>
                  <a:pt x="0" y="0"/>
                  <a:pt x="43218" y="5004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953000" y="4876800"/>
            <a:ext cx="685800" cy="1524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16" idx="0"/>
            <a:endCxn id="16" idx="0"/>
          </p:cNvCxnSpPr>
          <p:nvPr/>
        </p:nvCxnSpPr>
        <p:spPr>
          <a:xfrm rot="5400000" flipH="1" flipV="1">
            <a:off x="5295900" y="48768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5181600" y="4876800"/>
            <a:ext cx="1524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39" idx="2"/>
          </p:cNvCxnSpPr>
          <p:nvPr/>
        </p:nvCxnSpPr>
        <p:spPr>
          <a:xfrm rot="5400000">
            <a:off x="5204460" y="5052059"/>
            <a:ext cx="106681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5029200" y="4953000"/>
            <a:ext cx="457200" cy="45719"/>
          </a:xfrm>
          <a:prstGeom prst="rect">
            <a:avLst/>
          </a:prstGeom>
          <a:solidFill>
            <a:srgbClr val="C0000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5186870" y="4925951"/>
            <a:ext cx="130548" cy="41472"/>
          </a:xfrm>
          <a:custGeom>
            <a:avLst/>
            <a:gdLst>
              <a:gd name="connsiteX0" fmla="*/ 95449 w 130548"/>
              <a:gd name="connsiteY0" fmla="*/ 6857 h 41472"/>
              <a:gd name="connsiteX1" fmla="*/ 34873 w 130548"/>
              <a:gd name="connsiteY1" fmla="*/ 9742 h 41472"/>
              <a:gd name="connsiteX2" fmla="*/ 46411 w 130548"/>
              <a:gd name="connsiteY2" fmla="*/ 41472 h 41472"/>
              <a:gd name="connsiteX3" fmla="*/ 121409 w 130548"/>
              <a:gd name="connsiteY3" fmla="*/ 38587 h 41472"/>
              <a:gd name="connsiteX4" fmla="*/ 124294 w 130548"/>
              <a:gd name="connsiteY4" fmla="*/ 21280 h 41472"/>
              <a:gd name="connsiteX5" fmla="*/ 98333 w 130548"/>
              <a:gd name="connsiteY5" fmla="*/ 6857 h 41472"/>
              <a:gd name="connsiteX6" fmla="*/ 95449 w 130548"/>
              <a:gd name="connsiteY6" fmla="*/ 6857 h 4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548" h="41472">
                <a:moveTo>
                  <a:pt x="95449" y="6857"/>
                </a:moveTo>
                <a:cubicBezTo>
                  <a:pt x="84872" y="7338"/>
                  <a:pt x="52586" y="0"/>
                  <a:pt x="34873" y="9742"/>
                </a:cubicBezTo>
                <a:cubicBezTo>
                  <a:pt x="0" y="28922"/>
                  <a:pt x="40567" y="39524"/>
                  <a:pt x="46411" y="41472"/>
                </a:cubicBezTo>
                <a:cubicBezTo>
                  <a:pt x="71410" y="40510"/>
                  <a:pt x="96534" y="41252"/>
                  <a:pt x="121409" y="38587"/>
                </a:cubicBezTo>
                <a:cubicBezTo>
                  <a:pt x="130548" y="37608"/>
                  <a:pt x="127014" y="24389"/>
                  <a:pt x="124294" y="21280"/>
                </a:cubicBezTo>
                <a:cubicBezTo>
                  <a:pt x="119388" y="15673"/>
                  <a:pt x="107017" y="8594"/>
                  <a:pt x="98333" y="6857"/>
                </a:cubicBezTo>
                <a:cubicBezTo>
                  <a:pt x="96447" y="6480"/>
                  <a:pt x="106026" y="6376"/>
                  <a:pt x="95449" y="6857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2895600" y="2819400"/>
            <a:ext cx="228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2286000" y="27432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cap orifice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2286000" y="15240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Two proposed Solutions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cxnSp>
        <p:nvCxnSpPr>
          <p:cNvPr id="51" name="Straight Connector 50"/>
          <p:cNvCxnSpPr>
            <a:stCxn id="11" idx="0"/>
          </p:cNvCxnSpPr>
          <p:nvPr/>
        </p:nvCxnSpPr>
        <p:spPr>
          <a:xfrm flipH="1" flipV="1">
            <a:off x="5943600" y="3048000"/>
            <a:ext cx="17060" cy="3002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3" idx="1"/>
          </p:cNvCxnSpPr>
          <p:nvPr/>
        </p:nvCxnSpPr>
        <p:spPr>
          <a:xfrm flipH="1" flipV="1">
            <a:off x="6019801" y="3048002"/>
            <a:ext cx="22746" cy="6414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reeform 55"/>
          <p:cNvSpPr/>
          <p:nvPr/>
        </p:nvSpPr>
        <p:spPr>
          <a:xfrm>
            <a:off x="5970136" y="3338513"/>
            <a:ext cx="56997" cy="256355"/>
          </a:xfrm>
          <a:custGeom>
            <a:avLst/>
            <a:gdLst>
              <a:gd name="connsiteX0" fmla="*/ 42520 w 56997"/>
              <a:gd name="connsiteY0" fmla="*/ 0 h 256355"/>
              <a:gd name="connsiteX1" fmla="*/ 42520 w 56997"/>
              <a:gd name="connsiteY1" fmla="*/ 0 h 256355"/>
              <a:gd name="connsiteX2" fmla="*/ 44902 w 56997"/>
              <a:gd name="connsiteY2" fmla="*/ 119062 h 256355"/>
              <a:gd name="connsiteX3" fmla="*/ 47283 w 56997"/>
              <a:gd name="connsiteY3" fmla="*/ 142875 h 256355"/>
              <a:gd name="connsiteX4" fmla="*/ 52045 w 56997"/>
              <a:gd name="connsiteY4" fmla="*/ 159543 h 256355"/>
              <a:gd name="connsiteX5" fmla="*/ 49664 w 56997"/>
              <a:gd name="connsiteY5" fmla="*/ 252412 h 256355"/>
              <a:gd name="connsiteX6" fmla="*/ 42520 w 56997"/>
              <a:gd name="connsiteY6" fmla="*/ 242887 h 256355"/>
              <a:gd name="connsiteX7" fmla="*/ 25852 w 56997"/>
              <a:gd name="connsiteY7" fmla="*/ 216693 h 256355"/>
              <a:gd name="connsiteX8" fmla="*/ 23470 w 56997"/>
              <a:gd name="connsiteY8" fmla="*/ 2381 h 256355"/>
              <a:gd name="connsiteX9" fmla="*/ 42520 w 56997"/>
              <a:gd name="connsiteY9" fmla="*/ 4762 h 256355"/>
              <a:gd name="connsiteX10" fmla="*/ 42520 w 56997"/>
              <a:gd name="connsiteY10" fmla="*/ 0 h 256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997" h="256355">
                <a:moveTo>
                  <a:pt x="42520" y="0"/>
                </a:moveTo>
                <a:lnTo>
                  <a:pt x="42520" y="0"/>
                </a:lnTo>
                <a:cubicBezTo>
                  <a:pt x="43314" y="39687"/>
                  <a:pt x="43579" y="79389"/>
                  <a:pt x="44902" y="119062"/>
                </a:cubicBezTo>
                <a:cubicBezTo>
                  <a:pt x="45168" y="127035"/>
                  <a:pt x="46155" y="134978"/>
                  <a:pt x="47283" y="142875"/>
                </a:cubicBezTo>
                <a:cubicBezTo>
                  <a:pt x="48031" y="148109"/>
                  <a:pt x="50349" y="154454"/>
                  <a:pt x="52045" y="159543"/>
                </a:cubicBezTo>
                <a:cubicBezTo>
                  <a:pt x="51251" y="190499"/>
                  <a:pt x="53180" y="221646"/>
                  <a:pt x="49664" y="252412"/>
                </a:cubicBezTo>
                <a:cubicBezTo>
                  <a:pt x="49213" y="256355"/>
                  <a:pt x="44520" y="246315"/>
                  <a:pt x="42520" y="242887"/>
                </a:cubicBezTo>
                <a:cubicBezTo>
                  <a:pt x="27075" y="216411"/>
                  <a:pt x="40108" y="230951"/>
                  <a:pt x="25852" y="216693"/>
                </a:cubicBezTo>
                <a:cubicBezTo>
                  <a:pt x="0" y="139149"/>
                  <a:pt x="21029" y="207426"/>
                  <a:pt x="23470" y="2381"/>
                </a:cubicBezTo>
                <a:cubicBezTo>
                  <a:pt x="29820" y="3175"/>
                  <a:pt x="36224" y="3617"/>
                  <a:pt x="42520" y="4762"/>
                </a:cubicBezTo>
                <a:cubicBezTo>
                  <a:pt x="56997" y="7394"/>
                  <a:pt x="42520" y="794"/>
                  <a:pt x="425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5972175" y="3376613"/>
            <a:ext cx="54769" cy="221456"/>
          </a:xfrm>
          <a:custGeom>
            <a:avLst/>
            <a:gdLst>
              <a:gd name="connsiteX0" fmla="*/ 45244 w 54769"/>
              <a:gd name="connsiteY0" fmla="*/ 0 h 221456"/>
              <a:gd name="connsiteX1" fmla="*/ 45244 w 54769"/>
              <a:gd name="connsiteY1" fmla="*/ 0 h 221456"/>
              <a:gd name="connsiteX2" fmla="*/ 47625 w 54769"/>
              <a:gd name="connsiteY2" fmla="*/ 26193 h 221456"/>
              <a:gd name="connsiteX3" fmla="*/ 50006 w 54769"/>
              <a:gd name="connsiteY3" fmla="*/ 73818 h 221456"/>
              <a:gd name="connsiteX4" fmla="*/ 52388 w 54769"/>
              <a:gd name="connsiteY4" fmla="*/ 88106 h 221456"/>
              <a:gd name="connsiteX5" fmla="*/ 54769 w 54769"/>
              <a:gd name="connsiteY5" fmla="*/ 104775 h 221456"/>
              <a:gd name="connsiteX6" fmla="*/ 54769 w 54769"/>
              <a:gd name="connsiteY6" fmla="*/ 133350 h 221456"/>
              <a:gd name="connsiteX7" fmla="*/ 52388 w 54769"/>
              <a:gd name="connsiteY7" fmla="*/ 221456 h 221456"/>
              <a:gd name="connsiteX8" fmla="*/ 42863 w 54769"/>
              <a:gd name="connsiteY8" fmla="*/ 214312 h 221456"/>
              <a:gd name="connsiteX9" fmla="*/ 38100 w 54769"/>
              <a:gd name="connsiteY9" fmla="*/ 204787 h 221456"/>
              <a:gd name="connsiteX10" fmla="*/ 26194 w 54769"/>
              <a:gd name="connsiteY10" fmla="*/ 188118 h 221456"/>
              <a:gd name="connsiteX11" fmla="*/ 11906 w 54769"/>
              <a:gd name="connsiteY11" fmla="*/ 166687 h 221456"/>
              <a:gd name="connsiteX12" fmla="*/ 7144 w 54769"/>
              <a:gd name="connsiteY12" fmla="*/ 159543 h 221456"/>
              <a:gd name="connsiteX13" fmla="*/ 4763 w 54769"/>
              <a:gd name="connsiteY13" fmla="*/ 150018 h 221456"/>
              <a:gd name="connsiteX14" fmla="*/ 2381 w 54769"/>
              <a:gd name="connsiteY14" fmla="*/ 142875 h 221456"/>
              <a:gd name="connsiteX15" fmla="*/ 0 w 54769"/>
              <a:gd name="connsiteY15" fmla="*/ 119062 h 221456"/>
              <a:gd name="connsiteX16" fmla="*/ 2381 w 54769"/>
              <a:gd name="connsiteY16" fmla="*/ 61912 h 221456"/>
              <a:gd name="connsiteX17" fmla="*/ 4763 w 54769"/>
              <a:gd name="connsiteY17" fmla="*/ 54768 h 221456"/>
              <a:gd name="connsiteX18" fmla="*/ 9525 w 54769"/>
              <a:gd name="connsiteY18" fmla="*/ 21431 h 221456"/>
              <a:gd name="connsiteX19" fmla="*/ 14288 w 54769"/>
              <a:gd name="connsiteY19" fmla="*/ 0 h 221456"/>
              <a:gd name="connsiteX20" fmla="*/ 38100 w 54769"/>
              <a:gd name="connsiteY20" fmla="*/ 4762 h 221456"/>
              <a:gd name="connsiteX21" fmla="*/ 45244 w 54769"/>
              <a:gd name="connsiteY21" fmla="*/ 0 h 221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769" h="221456">
                <a:moveTo>
                  <a:pt x="45244" y="0"/>
                </a:moveTo>
                <a:lnTo>
                  <a:pt x="45244" y="0"/>
                </a:lnTo>
                <a:cubicBezTo>
                  <a:pt x="46038" y="8731"/>
                  <a:pt x="47061" y="17444"/>
                  <a:pt x="47625" y="26193"/>
                </a:cubicBezTo>
                <a:cubicBezTo>
                  <a:pt x="48648" y="42055"/>
                  <a:pt x="48787" y="57970"/>
                  <a:pt x="50006" y="73818"/>
                </a:cubicBezTo>
                <a:cubicBezTo>
                  <a:pt x="50376" y="78632"/>
                  <a:pt x="51654" y="83334"/>
                  <a:pt x="52388" y="88106"/>
                </a:cubicBezTo>
                <a:cubicBezTo>
                  <a:pt x="53242" y="93653"/>
                  <a:pt x="53975" y="99219"/>
                  <a:pt x="54769" y="104775"/>
                </a:cubicBezTo>
                <a:cubicBezTo>
                  <a:pt x="49187" y="121521"/>
                  <a:pt x="54769" y="101449"/>
                  <a:pt x="54769" y="133350"/>
                </a:cubicBezTo>
                <a:cubicBezTo>
                  <a:pt x="54769" y="162729"/>
                  <a:pt x="53182" y="192087"/>
                  <a:pt x="52388" y="221456"/>
                </a:cubicBezTo>
                <a:cubicBezTo>
                  <a:pt x="49213" y="219075"/>
                  <a:pt x="45446" y="217325"/>
                  <a:pt x="42863" y="214312"/>
                </a:cubicBezTo>
                <a:cubicBezTo>
                  <a:pt x="40553" y="211617"/>
                  <a:pt x="39861" y="207869"/>
                  <a:pt x="38100" y="204787"/>
                </a:cubicBezTo>
                <a:cubicBezTo>
                  <a:pt x="34655" y="198757"/>
                  <a:pt x="30177" y="193807"/>
                  <a:pt x="26194" y="188118"/>
                </a:cubicBezTo>
                <a:cubicBezTo>
                  <a:pt x="21270" y="181084"/>
                  <a:pt x="16668" y="173831"/>
                  <a:pt x="11906" y="166687"/>
                </a:cubicBezTo>
                <a:lnTo>
                  <a:pt x="7144" y="159543"/>
                </a:lnTo>
                <a:cubicBezTo>
                  <a:pt x="6350" y="156368"/>
                  <a:pt x="5662" y="153165"/>
                  <a:pt x="4763" y="150018"/>
                </a:cubicBezTo>
                <a:cubicBezTo>
                  <a:pt x="4073" y="147605"/>
                  <a:pt x="2763" y="145356"/>
                  <a:pt x="2381" y="142875"/>
                </a:cubicBezTo>
                <a:cubicBezTo>
                  <a:pt x="1168" y="134991"/>
                  <a:pt x="794" y="127000"/>
                  <a:pt x="0" y="119062"/>
                </a:cubicBezTo>
                <a:cubicBezTo>
                  <a:pt x="794" y="100012"/>
                  <a:pt x="972" y="80926"/>
                  <a:pt x="2381" y="61912"/>
                </a:cubicBezTo>
                <a:cubicBezTo>
                  <a:pt x="2566" y="59409"/>
                  <a:pt x="4327" y="57240"/>
                  <a:pt x="4763" y="54768"/>
                </a:cubicBezTo>
                <a:cubicBezTo>
                  <a:pt x="6714" y="43714"/>
                  <a:pt x="7324" y="32438"/>
                  <a:pt x="9525" y="21431"/>
                </a:cubicBezTo>
                <a:cubicBezTo>
                  <a:pt x="12548" y="6316"/>
                  <a:pt x="10924" y="13451"/>
                  <a:pt x="14288" y="0"/>
                </a:cubicBezTo>
                <a:cubicBezTo>
                  <a:pt x="20430" y="877"/>
                  <a:pt x="31451" y="1438"/>
                  <a:pt x="38100" y="4762"/>
                </a:cubicBezTo>
                <a:cubicBezTo>
                  <a:pt x="39104" y="5264"/>
                  <a:pt x="44054" y="794"/>
                  <a:pt x="452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3810000" y="243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64" name="Straight Arrow Connector 63"/>
          <p:cNvCxnSpPr/>
          <p:nvPr/>
        </p:nvCxnSpPr>
        <p:spPr>
          <a:xfrm rot="5400000">
            <a:off x="4267200" y="27432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2971800" y="2438400"/>
            <a:ext cx="2514600" cy="0"/>
          </a:xfrm>
          <a:prstGeom prst="line">
            <a:avLst/>
          </a:prstGeom>
          <a:ln cmpd="sng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276600" y="3048000"/>
            <a:ext cx="1524000" cy="0"/>
          </a:xfrm>
          <a:prstGeom prst="line">
            <a:avLst/>
          </a:prstGeom>
          <a:ln cmpd="sng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57200" y="838200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Option 1: Submerged orifice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4343400" y="53340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Submerged orifice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81000" y="5867400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submerged orifice is placed inline between the CHT and the end of the dosing tube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1524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Solutions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8382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Option 1: Submerged orifice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2090916"/>
            <a:ext cx="4419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Advantages: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Accounts for surface tension and could reduce dosing errors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3931384"/>
            <a:ext cx="731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Disadvantages: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Difficult to see when it clogged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Right now, it’s difficult to remove the insert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The insert might need to be mechanically fabricated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50000" t="37500" r="30625" b="32813"/>
          <a:stretch>
            <a:fillRect/>
          </a:stretch>
        </p:blipFill>
        <p:spPr bwMode="auto">
          <a:xfrm>
            <a:off x="7391400" y="1066800"/>
            <a:ext cx="1295400" cy="158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6"/>
          <p:cNvSpPr/>
          <p:nvPr/>
        </p:nvSpPr>
        <p:spPr>
          <a:xfrm>
            <a:off x="5165678" y="2348552"/>
            <a:ext cx="2925170" cy="2108580"/>
          </a:xfrm>
          <a:custGeom>
            <a:avLst/>
            <a:gdLst>
              <a:gd name="connsiteX0" fmla="*/ 2852382 w 2925170"/>
              <a:gd name="connsiteY0" fmla="*/ 466299 h 2108580"/>
              <a:gd name="connsiteX1" fmla="*/ 2674961 w 2925170"/>
              <a:gd name="connsiteY1" fmla="*/ 1899314 h 2108580"/>
              <a:gd name="connsiteX2" fmla="*/ 1351128 w 2925170"/>
              <a:gd name="connsiteY2" fmla="*/ 1721893 h 2108580"/>
              <a:gd name="connsiteX3" fmla="*/ 272955 w 2925170"/>
              <a:gd name="connsiteY3" fmla="*/ 275230 h 2108580"/>
              <a:gd name="connsiteX4" fmla="*/ 0 w 2925170"/>
              <a:gd name="connsiteY4" fmla="*/ 70514 h 210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5170" h="2108580">
                <a:moveTo>
                  <a:pt x="2852382" y="466299"/>
                </a:moveTo>
                <a:cubicBezTo>
                  <a:pt x="2888776" y="1078173"/>
                  <a:pt x="2925170" y="1690048"/>
                  <a:pt x="2674961" y="1899314"/>
                </a:cubicBezTo>
                <a:cubicBezTo>
                  <a:pt x="2424752" y="2108580"/>
                  <a:pt x="1751462" y="1992574"/>
                  <a:pt x="1351128" y="1721893"/>
                </a:cubicBezTo>
                <a:cubicBezTo>
                  <a:pt x="950794" y="1451212"/>
                  <a:pt x="498143" y="550460"/>
                  <a:pt x="272955" y="275230"/>
                </a:cubicBezTo>
                <a:cubicBezTo>
                  <a:pt x="47767" y="0"/>
                  <a:pt x="59140" y="111457"/>
                  <a:pt x="0" y="7051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5122460" y="2491854"/>
            <a:ext cx="3002507" cy="1951630"/>
          </a:xfrm>
          <a:custGeom>
            <a:avLst/>
            <a:gdLst>
              <a:gd name="connsiteX0" fmla="*/ 2936543 w 3002507"/>
              <a:gd name="connsiteY0" fmla="*/ 336645 h 1951630"/>
              <a:gd name="connsiteX1" fmla="*/ 2977486 w 3002507"/>
              <a:gd name="connsiteY1" fmla="*/ 664191 h 1951630"/>
              <a:gd name="connsiteX2" fmla="*/ 2991134 w 3002507"/>
              <a:gd name="connsiteY2" fmla="*/ 1251045 h 1951630"/>
              <a:gd name="connsiteX3" fmla="*/ 2909247 w 3002507"/>
              <a:gd name="connsiteY3" fmla="*/ 1619534 h 1951630"/>
              <a:gd name="connsiteX4" fmla="*/ 2772770 w 3002507"/>
              <a:gd name="connsiteY4" fmla="*/ 1824250 h 1951630"/>
              <a:gd name="connsiteX5" fmla="*/ 2540758 w 3002507"/>
              <a:gd name="connsiteY5" fmla="*/ 1933433 h 1951630"/>
              <a:gd name="connsiteX6" fmla="*/ 2349689 w 3002507"/>
              <a:gd name="connsiteY6" fmla="*/ 1933433 h 1951630"/>
              <a:gd name="connsiteX7" fmla="*/ 2185916 w 3002507"/>
              <a:gd name="connsiteY7" fmla="*/ 1933433 h 1951630"/>
              <a:gd name="connsiteX8" fmla="*/ 1708244 w 3002507"/>
              <a:gd name="connsiteY8" fmla="*/ 1851546 h 1951630"/>
              <a:gd name="connsiteX9" fmla="*/ 1298812 w 3002507"/>
              <a:gd name="connsiteY9" fmla="*/ 1633182 h 1951630"/>
              <a:gd name="connsiteX10" fmla="*/ 821140 w 3002507"/>
              <a:gd name="connsiteY10" fmla="*/ 1073624 h 1951630"/>
              <a:gd name="connsiteX11" fmla="*/ 466298 w 3002507"/>
              <a:gd name="connsiteY11" fmla="*/ 541361 h 1951630"/>
              <a:gd name="connsiteX12" fmla="*/ 234286 w 3002507"/>
              <a:gd name="connsiteY12" fmla="*/ 213815 h 1951630"/>
              <a:gd name="connsiteX13" fmla="*/ 97809 w 3002507"/>
              <a:gd name="connsiteY13" fmla="*/ 50042 h 1951630"/>
              <a:gd name="connsiteX14" fmla="*/ 43218 w 3002507"/>
              <a:gd name="connsiteY14" fmla="*/ 50042 h 195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02507" h="1951630">
                <a:moveTo>
                  <a:pt x="2936543" y="336645"/>
                </a:moveTo>
                <a:cubicBezTo>
                  <a:pt x="2952465" y="424218"/>
                  <a:pt x="2968388" y="511791"/>
                  <a:pt x="2977486" y="664191"/>
                </a:cubicBezTo>
                <a:cubicBezTo>
                  <a:pt x="2986584" y="816591"/>
                  <a:pt x="3002507" y="1091821"/>
                  <a:pt x="2991134" y="1251045"/>
                </a:cubicBezTo>
                <a:cubicBezTo>
                  <a:pt x="2979761" y="1410269"/>
                  <a:pt x="2945641" y="1524000"/>
                  <a:pt x="2909247" y="1619534"/>
                </a:cubicBezTo>
                <a:cubicBezTo>
                  <a:pt x="2872853" y="1715068"/>
                  <a:pt x="2834185" y="1771934"/>
                  <a:pt x="2772770" y="1824250"/>
                </a:cubicBezTo>
                <a:cubicBezTo>
                  <a:pt x="2711355" y="1876566"/>
                  <a:pt x="2611272" y="1915236"/>
                  <a:pt x="2540758" y="1933433"/>
                </a:cubicBezTo>
                <a:cubicBezTo>
                  <a:pt x="2470245" y="1951630"/>
                  <a:pt x="2349689" y="1933433"/>
                  <a:pt x="2349689" y="1933433"/>
                </a:cubicBezTo>
                <a:cubicBezTo>
                  <a:pt x="2290549" y="1933433"/>
                  <a:pt x="2292823" y="1947081"/>
                  <a:pt x="2185916" y="1933433"/>
                </a:cubicBezTo>
                <a:cubicBezTo>
                  <a:pt x="2079009" y="1919785"/>
                  <a:pt x="1856095" y="1901588"/>
                  <a:pt x="1708244" y="1851546"/>
                </a:cubicBezTo>
                <a:cubicBezTo>
                  <a:pt x="1560393" y="1801504"/>
                  <a:pt x="1446663" y="1762836"/>
                  <a:pt x="1298812" y="1633182"/>
                </a:cubicBezTo>
                <a:cubicBezTo>
                  <a:pt x="1150961" y="1503528"/>
                  <a:pt x="959892" y="1255594"/>
                  <a:pt x="821140" y="1073624"/>
                </a:cubicBezTo>
                <a:cubicBezTo>
                  <a:pt x="682388" y="891654"/>
                  <a:pt x="564107" y="684662"/>
                  <a:pt x="466298" y="541361"/>
                </a:cubicBezTo>
                <a:cubicBezTo>
                  <a:pt x="368489" y="398060"/>
                  <a:pt x="295701" y="295701"/>
                  <a:pt x="234286" y="213815"/>
                </a:cubicBezTo>
                <a:cubicBezTo>
                  <a:pt x="172871" y="131929"/>
                  <a:pt x="129654" y="77338"/>
                  <a:pt x="97809" y="50042"/>
                </a:cubicBezTo>
                <a:cubicBezTo>
                  <a:pt x="65964" y="22747"/>
                  <a:pt x="0" y="0"/>
                  <a:pt x="43218" y="5004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010400" y="4343400"/>
            <a:ext cx="685800" cy="1524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9" idx="0"/>
            <a:endCxn id="9" idx="0"/>
          </p:cNvCxnSpPr>
          <p:nvPr/>
        </p:nvCxnSpPr>
        <p:spPr>
          <a:xfrm rot="5400000" flipH="1" flipV="1">
            <a:off x="7353300" y="43434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7239000" y="4343400"/>
            <a:ext cx="1524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3" idx="2"/>
          </p:cNvCxnSpPr>
          <p:nvPr/>
        </p:nvCxnSpPr>
        <p:spPr>
          <a:xfrm rot="5400000">
            <a:off x="7261860" y="4518659"/>
            <a:ext cx="106681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086600" y="4419600"/>
            <a:ext cx="457200" cy="45719"/>
          </a:xfrm>
          <a:prstGeom prst="rect">
            <a:avLst/>
          </a:prstGeom>
          <a:solidFill>
            <a:srgbClr val="C0000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7244270" y="4392551"/>
            <a:ext cx="130548" cy="41472"/>
          </a:xfrm>
          <a:custGeom>
            <a:avLst/>
            <a:gdLst>
              <a:gd name="connsiteX0" fmla="*/ 95449 w 130548"/>
              <a:gd name="connsiteY0" fmla="*/ 6857 h 41472"/>
              <a:gd name="connsiteX1" fmla="*/ 34873 w 130548"/>
              <a:gd name="connsiteY1" fmla="*/ 9742 h 41472"/>
              <a:gd name="connsiteX2" fmla="*/ 46411 w 130548"/>
              <a:gd name="connsiteY2" fmla="*/ 41472 h 41472"/>
              <a:gd name="connsiteX3" fmla="*/ 121409 w 130548"/>
              <a:gd name="connsiteY3" fmla="*/ 38587 h 41472"/>
              <a:gd name="connsiteX4" fmla="*/ 124294 w 130548"/>
              <a:gd name="connsiteY4" fmla="*/ 21280 h 41472"/>
              <a:gd name="connsiteX5" fmla="*/ 98333 w 130548"/>
              <a:gd name="connsiteY5" fmla="*/ 6857 h 41472"/>
              <a:gd name="connsiteX6" fmla="*/ 95449 w 130548"/>
              <a:gd name="connsiteY6" fmla="*/ 6857 h 4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548" h="41472">
                <a:moveTo>
                  <a:pt x="95449" y="6857"/>
                </a:moveTo>
                <a:cubicBezTo>
                  <a:pt x="84872" y="7338"/>
                  <a:pt x="52586" y="0"/>
                  <a:pt x="34873" y="9742"/>
                </a:cubicBezTo>
                <a:cubicBezTo>
                  <a:pt x="0" y="28922"/>
                  <a:pt x="40567" y="39524"/>
                  <a:pt x="46411" y="41472"/>
                </a:cubicBezTo>
                <a:cubicBezTo>
                  <a:pt x="71410" y="40510"/>
                  <a:pt x="96534" y="41252"/>
                  <a:pt x="121409" y="38587"/>
                </a:cubicBezTo>
                <a:cubicBezTo>
                  <a:pt x="130548" y="37608"/>
                  <a:pt x="127014" y="24389"/>
                  <a:pt x="124294" y="21280"/>
                </a:cubicBezTo>
                <a:cubicBezTo>
                  <a:pt x="119388" y="15673"/>
                  <a:pt x="107017" y="8594"/>
                  <a:pt x="98333" y="6857"/>
                </a:cubicBezTo>
                <a:cubicBezTo>
                  <a:pt x="96447" y="6480"/>
                  <a:pt x="106026" y="6376"/>
                  <a:pt x="95449" y="6857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953000" y="2286000"/>
            <a:ext cx="228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>
            <a:stCxn id="7" idx="0"/>
          </p:cNvCxnSpPr>
          <p:nvPr/>
        </p:nvCxnSpPr>
        <p:spPr>
          <a:xfrm flipH="1" flipV="1">
            <a:off x="8001000" y="2514600"/>
            <a:ext cx="17060" cy="3002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1"/>
          </p:cNvCxnSpPr>
          <p:nvPr/>
        </p:nvCxnSpPr>
        <p:spPr>
          <a:xfrm flipH="1" flipV="1">
            <a:off x="8077201" y="2514602"/>
            <a:ext cx="22746" cy="6414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 18"/>
          <p:cNvSpPr/>
          <p:nvPr/>
        </p:nvSpPr>
        <p:spPr>
          <a:xfrm>
            <a:off x="8027536" y="2805113"/>
            <a:ext cx="56997" cy="256355"/>
          </a:xfrm>
          <a:custGeom>
            <a:avLst/>
            <a:gdLst>
              <a:gd name="connsiteX0" fmla="*/ 42520 w 56997"/>
              <a:gd name="connsiteY0" fmla="*/ 0 h 256355"/>
              <a:gd name="connsiteX1" fmla="*/ 42520 w 56997"/>
              <a:gd name="connsiteY1" fmla="*/ 0 h 256355"/>
              <a:gd name="connsiteX2" fmla="*/ 44902 w 56997"/>
              <a:gd name="connsiteY2" fmla="*/ 119062 h 256355"/>
              <a:gd name="connsiteX3" fmla="*/ 47283 w 56997"/>
              <a:gd name="connsiteY3" fmla="*/ 142875 h 256355"/>
              <a:gd name="connsiteX4" fmla="*/ 52045 w 56997"/>
              <a:gd name="connsiteY4" fmla="*/ 159543 h 256355"/>
              <a:gd name="connsiteX5" fmla="*/ 49664 w 56997"/>
              <a:gd name="connsiteY5" fmla="*/ 252412 h 256355"/>
              <a:gd name="connsiteX6" fmla="*/ 42520 w 56997"/>
              <a:gd name="connsiteY6" fmla="*/ 242887 h 256355"/>
              <a:gd name="connsiteX7" fmla="*/ 25852 w 56997"/>
              <a:gd name="connsiteY7" fmla="*/ 216693 h 256355"/>
              <a:gd name="connsiteX8" fmla="*/ 23470 w 56997"/>
              <a:gd name="connsiteY8" fmla="*/ 2381 h 256355"/>
              <a:gd name="connsiteX9" fmla="*/ 42520 w 56997"/>
              <a:gd name="connsiteY9" fmla="*/ 4762 h 256355"/>
              <a:gd name="connsiteX10" fmla="*/ 42520 w 56997"/>
              <a:gd name="connsiteY10" fmla="*/ 0 h 256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997" h="256355">
                <a:moveTo>
                  <a:pt x="42520" y="0"/>
                </a:moveTo>
                <a:lnTo>
                  <a:pt x="42520" y="0"/>
                </a:lnTo>
                <a:cubicBezTo>
                  <a:pt x="43314" y="39687"/>
                  <a:pt x="43579" y="79389"/>
                  <a:pt x="44902" y="119062"/>
                </a:cubicBezTo>
                <a:cubicBezTo>
                  <a:pt x="45168" y="127035"/>
                  <a:pt x="46155" y="134978"/>
                  <a:pt x="47283" y="142875"/>
                </a:cubicBezTo>
                <a:cubicBezTo>
                  <a:pt x="48031" y="148109"/>
                  <a:pt x="50349" y="154454"/>
                  <a:pt x="52045" y="159543"/>
                </a:cubicBezTo>
                <a:cubicBezTo>
                  <a:pt x="51251" y="190499"/>
                  <a:pt x="53180" y="221646"/>
                  <a:pt x="49664" y="252412"/>
                </a:cubicBezTo>
                <a:cubicBezTo>
                  <a:pt x="49213" y="256355"/>
                  <a:pt x="44520" y="246315"/>
                  <a:pt x="42520" y="242887"/>
                </a:cubicBezTo>
                <a:cubicBezTo>
                  <a:pt x="27075" y="216411"/>
                  <a:pt x="40108" y="230951"/>
                  <a:pt x="25852" y="216693"/>
                </a:cubicBezTo>
                <a:cubicBezTo>
                  <a:pt x="0" y="139149"/>
                  <a:pt x="21029" y="207426"/>
                  <a:pt x="23470" y="2381"/>
                </a:cubicBezTo>
                <a:cubicBezTo>
                  <a:pt x="29820" y="3175"/>
                  <a:pt x="36224" y="3617"/>
                  <a:pt x="42520" y="4762"/>
                </a:cubicBezTo>
                <a:cubicBezTo>
                  <a:pt x="56997" y="7394"/>
                  <a:pt x="42520" y="794"/>
                  <a:pt x="425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8029575" y="2843213"/>
            <a:ext cx="54769" cy="221456"/>
          </a:xfrm>
          <a:custGeom>
            <a:avLst/>
            <a:gdLst>
              <a:gd name="connsiteX0" fmla="*/ 45244 w 54769"/>
              <a:gd name="connsiteY0" fmla="*/ 0 h 221456"/>
              <a:gd name="connsiteX1" fmla="*/ 45244 w 54769"/>
              <a:gd name="connsiteY1" fmla="*/ 0 h 221456"/>
              <a:gd name="connsiteX2" fmla="*/ 47625 w 54769"/>
              <a:gd name="connsiteY2" fmla="*/ 26193 h 221456"/>
              <a:gd name="connsiteX3" fmla="*/ 50006 w 54769"/>
              <a:gd name="connsiteY3" fmla="*/ 73818 h 221456"/>
              <a:gd name="connsiteX4" fmla="*/ 52388 w 54769"/>
              <a:gd name="connsiteY4" fmla="*/ 88106 h 221456"/>
              <a:gd name="connsiteX5" fmla="*/ 54769 w 54769"/>
              <a:gd name="connsiteY5" fmla="*/ 104775 h 221456"/>
              <a:gd name="connsiteX6" fmla="*/ 54769 w 54769"/>
              <a:gd name="connsiteY6" fmla="*/ 133350 h 221456"/>
              <a:gd name="connsiteX7" fmla="*/ 52388 w 54769"/>
              <a:gd name="connsiteY7" fmla="*/ 221456 h 221456"/>
              <a:gd name="connsiteX8" fmla="*/ 42863 w 54769"/>
              <a:gd name="connsiteY8" fmla="*/ 214312 h 221456"/>
              <a:gd name="connsiteX9" fmla="*/ 38100 w 54769"/>
              <a:gd name="connsiteY9" fmla="*/ 204787 h 221456"/>
              <a:gd name="connsiteX10" fmla="*/ 26194 w 54769"/>
              <a:gd name="connsiteY10" fmla="*/ 188118 h 221456"/>
              <a:gd name="connsiteX11" fmla="*/ 11906 w 54769"/>
              <a:gd name="connsiteY11" fmla="*/ 166687 h 221456"/>
              <a:gd name="connsiteX12" fmla="*/ 7144 w 54769"/>
              <a:gd name="connsiteY12" fmla="*/ 159543 h 221456"/>
              <a:gd name="connsiteX13" fmla="*/ 4763 w 54769"/>
              <a:gd name="connsiteY13" fmla="*/ 150018 h 221456"/>
              <a:gd name="connsiteX14" fmla="*/ 2381 w 54769"/>
              <a:gd name="connsiteY14" fmla="*/ 142875 h 221456"/>
              <a:gd name="connsiteX15" fmla="*/ 0 w 54769"/>
              <a:gd name="connsiteY15" fmla="*/ 119062 h 221456"/>
              <a:gd name="connsiteX16" fmla="*/ 2381 w 54769"/>
              <a:gd name="connsiteY16" fmla="*/ 61912 h 221456"/>
              <a:gd name="connsiteX17" fmla="*/ 4763 w 54769"/>
              <a:gd name="connsiteY17" fmla="*/ 54768 h 221456"/>
              <a:gd name="connsiteX18" fmla="*/ 9525 w 54769"/>
              <a:gd name="connsiteY18" fmla="*/ 21431 h 221456"/>
              <a:gd name="connsiteX19" fmla="*/ 14288 w 54769"/>
              <a:gd name="connsiteY19" fmla="*/ 0 h 221456"/>
              <a:gd name="connsiteX20" fmla="*/ 38100 w 54769"/>
              <a:gd name="connsiteY20" fmla="*/ 4762 h 221456"/>
              <a:gd name="connsiteX21" fmla="*/ 45244 w 54769"/>
              <a:gd name="connsiteY21" fmla="*/ 0 h 221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769" h="221456">
                <a:moveTo>
                  <a:pt x="45244" y="0"/>
                </a:moveTo>
                <a:lnTo>
                  <a:pt x="45244" y="0"/>
                </a:lnTo>
                <a:cubicBezTo>
                  <a:pt x="46038" y="8731"/>
                  <a:pt x="47061" y="17444"/>
                  <a:pt x="47625" y="26193"/>
                </a:cubicBezTo>
                <a:cubicBezTo>
                  <a:pt x="48648" y="42055"/>
                  <a:pt x="48787" y="57970"/>
                  <a:pt x="50006" y="73818"/>
                </a:cubicBezTo>
                <a:cubicBezTo>
                  <a:pt x="50376" y="78632"/>
                  <a:pt x="51654" y="83334"/>
                  <a:pt x="52388" y="88106"/>
                </a:cubicBezTo>
                <a:cubicBezTo>
                  <a:pt x="53242" y="93653"/>
                  <a:pt x="53975" y="99219"/>
                  <a:pt x="54769" y="104775"/>
                </a:cubicBezTo>
                <a:cubicBezTo>
                  <a:pt x="49187" y="121521"/>
                  <a:pt x="54769" y="101449"/>
                  <a:pt x="54769" y="133350"/>
                </a:cubicBezTo>
                <a:cubicBezTo>
                  <a:pt x="54769" y="162729"/>
                  <a:pt x="53182" y="192087"/>
                  <a:pt x="52388" y="221456"/>
                </a:cubicBezTo>
                <a:cubicBezTo>
                  <a:pt x="49213" y="219075"/>
                  <a:pt x="45446" y="217325"/>
                  <a:pt x="42863" y="214312"/>
                </a:cubicBezTo>
                <a:cubicBezTo>
                  <a:pt x="40553" y="211617"/>
                  <a:pt x="39861" y="207869"/>
                  <a:pt x="38100" y="204787"/>
                </a:cubicBezTo>
                <a:cubicBezTo>
                  <a:pt x="34655" y="198757"/>
                  <a:pt x="30177" y="193807"/>
                  <a:pt x="26194" y="188118"/>
                </a:cubicBezTo>
                <a:cubicBezTo>
                  <a:pt x="21270" y="181084"/>
                  <a:pt x="16668" y="173831"/>
                  <a:pt x="11906" y="166687"/>
                </a:cubicBezTo>
                <a:lnTo>
                  <a:pt x="7144" y="159543"/>
                </a:lnTo>
                <a:cubicBezTo>
                  <a:pt x="6350" y="156368"/>
                  <a:pt x="5662" y="153165"/>
                  <a:pt x="4763" y="150018"/>
                </a:cubicBezTo>
                <a:cubicBezTo>
                  <a:pt x="4073" y="147605"/>
                  <a:pt x="2763" y="145356"/>
                  <a:pt x="2381" y="142875"/>
                </a:cubicBezTo>
                <a:cubicBezTo>
                  <a:pt x="1168" y="134991"/>
                  <a:pt x="794" y="127000"/>
                  <a:pt x="0" y="119062"/>
                </a:cubicBezTo>
                <a:cubicBezTo>
                  <a:pt x="794" y="100012"/>
                  <a:pt x="972" y="80926"/>
                  <a:pt x="2381" y="61912"/>
                </a:cubicBezTo>
                <a:cubicBezTo>
                  <a:pt x="2566" y="59409"/>
                  <a:pt x="4327" y="57240"/>
                  <a:pt x="4763" y="54768"/>
                </a:cubicBezTo>
                <a:cubicBezTo>
                  <a:pt x="6714" y="43714"/>
                  <a:pt x="7324" y="32438"/>
                  <a:pt x="9525" y="21431"/>
                </a:cubicBezTo>
                <a:cubicBezTo>
                  <a:pt x="12548" y="6316"/>
                  <a:pt x="10924" y="13451"/>
                  <a:pt x="14288" y="0"/>
                </a:cubicBezTo>
                <a:cubicBezTo>
                  <a:pt x="20430" y="877"/>
                  <a:pt x="31451" y="1438"/>
                  <a:pt x="38100" y="4762"/>
                </a:cubicBezTo>
                <a:cubicBezTo>
                  <a:pt x="39104" y="5264"/>
                  <a:pt x="44054" y="794"/>
                  <a:pt x="452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867400" y="1905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 rot="5400000">
            <a:off x="6324600" y="22098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029200" y="1905000"/>
            <a:ext cx="2514600" cy="0"/>
          </a:xfrm>
          <a:prstGeom prst="line">
            <a:avLst/>
          </a:prstGeom>
          <a:ln cmpd="sng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334000" y="2514600"/>
            <a:ext cx="1524000" cy="0"/>
          </a:xfrm>
          <a:prstGeom prst="line">
            <a:avLst/>
          </a:prstGeom>
          <a:ln cmpd="sng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412280"/>
            <a:ext cx="8839200" cy="7975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rot="5400000">
            <a:off x="210840" y="18110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591840" y="18110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1049040" y="18110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811040" y="18110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3106440" y="18110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4554240" y="18110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6459240" y="18110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4800" y="1981200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   10      12     14                 16                           18                                20                                             22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304800" y="1676400"/>
            <a:ext cx="88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accent6"/>
                </a:solidFill>
              </a:rPr>
              <a:t>      20      24      28                32                           36                                40                                             44</a:t>
            </a:r>
            <a:endParaRPr lang="en-US" sz="1400" dirty="0">
              <a:solidFill>
                <a:schemeClr val="accent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" y="1371600"/>
            <a:ext cx="88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      40      48      56                64                           72                                80                                             88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0400" y="1524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Solutions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01000" y="15240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</a:t>
            </a:r>
            <a:r>
              <a:rPr lang="en-US" sz="2400" dirty="0" smtClean="0"/>
              <a:t>g/l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304800" y="762000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Option 2: Nonlinear triple scale</a:t>
            </a:r>
            <a:endParaRPr lang="en-US" sz="24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2286000"/>
            <a:ext cx="6572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2362200"/>
            <a:ext cx="6572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1524000" y="2667000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           Large                     Medium                       Small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775362" y="3962400"/>
            <a:ext cx="59302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Each of the three scales correspond to three orifice sizes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Has a more narrow range of alum concentrations than dual scale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Can effectively deal with surface tension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 smtClean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3600" y="2362200"/>
            <a:ext cx="6858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7391400" y="3352800"/>
          <a:ext cx="1066800" cy="2523744"/>
        </p:xfrm>
        <a:graphic>
          <a:graphicData uri="http://schemas.openxmlformats.org/drawingml/2006/table">
            <a:tbl>
              <a:tblPr/>
              <a:tblGrid>
                <a:gridCol w="1066800"/>
              </a:tblGrid>
              <a:tr h="307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Scale, cm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6.46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9.29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12.66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16.53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20.92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25.83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31.25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5334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2">
                    <a:lumMod val="75000"/>
                  </a:schemeClr>
                </a:solidFill>
              </a:rPr>
              <a:t>What do we dose?</a:t>
            </a:r>
            <a:endParaRPr lang="en-US" sz="36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228600" y="2438400"/>
            <a:ext cx="8458200" cy="2472903"/>
            <a:chOff x="0" y="-5867400"/>
            <a:chExt cx="8458200" cy="2472903"/>
          </a:xfrm>
        </p:grpSpPr>
        <p:pic>
          <p:nvPicPr>
            <p:cNvPr id="8" name="Picture 7" descr="FINAL PIC.JPG"/>
            <p:cNvPicPr>
              <a:picLocks noChangeAspect="1"/>
            </p:cNvPicPr>
            <p:nvPr/>
          </p:nvPicPr>
          <p:blipFill>
            <a:blip r:embed="rId3" cstate="print"/>
            <a:srcRect l="31568" t="9771" r="40588" b="71404"/>
            <a:stretch>
              <a:fillRect/>
            </a:stretch>
          </p:blipFill>
          <p:spPr>
            <a:xfrm>
              <a:off x="2362201" y="-5867400"/>
              <a:ext cx="3733799" cy="247290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590800" y="-4343400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>
                  <a:latin typeface="Arial" charset="0"/>
                </a:rPr>
                <a:t>AguaClara plant</a:t>
              </a:r>
              <a:endParaRPr lang="en-US" sz="1800" b="1" dirty="0">
                <a:latin typeface="Arial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10400" y="-53340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>
                  <a:latin typeface="Arial" charset="0"/>
                </a:rPr>
                <a:t>clean water</a:t>
              </a:r>
              <a:endParaRPr lang="en-US" sz="1800" b="1" dirty="0">
                <a:latin typeface="Arial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0" y="-53340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>
                  <a:latin typeface="Arial" charset="0"/>
                </a:rPr>
                <a:t>dirty water</a:t>
              </a:r>
              <a:endParaRPr lang="en-US" sz="1800" b="1" dirty="0"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362200" y="-5867400"/>
              <a:ext cx="3733800" cy="2438400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15200" y="-4876800"/>
              <a:ext cx="648102" cy="685800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  <a:miter lim="800000"/>
              <a:headEnd/>
              <a:tailEnd/>
            </a:ln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200" y="-4876800"/>
              <a:ext cx="630806" cy="685800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  <a:miter lim="800000"/>
              <a:headEnd/>
              <a:tailEnd/>
            </a:ln>
          </p:spPr>
        </p:pic>
        <p:sp>
          <p:nvSpPr>
            <p:cNvPr id="15" name="Down Arrow 14"/>
            <p:cNvSpPr/>
            <p:nvPr/>
          </p:nvSpPr>
          <p:spPr>
            <a:xfrm rot="16200000">
              <a:off x="6515100" y="-5143500"/>
              <a:ext cx="457200" cy="990600"/>
            </a:xfrm>
            <a:prstGeom prst="downArrow">
              <a:avLst/>
            </a:prstGeom>
            <a:solidFill>
              <a:schemeClr val="accent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6" name="Down Arrow 15"/>
            <p:cNvSpPr/>
            <p:nvPr/>
          </p:nvSpPr>
          <p:spPr>
            <a:xfrm rot="16200000">
              <a:off x="1524000" y="-5181600"/>
              <a:ext cx="457200" cy="1066800"/>
            </a:xfrm>
            <a:prstGeom prst="downArrow">
              <a:avLst/>
            </a:prstGeom>
            <a:solidFill>
              <a:schemeClr val="accent2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7" name="Down Arrow 16"/>
          <p:cNvSpPr/>
          <p:nvPr/>
        </p:nvSpPr>
        <p:spPr>
          <a:xfrm>
            <a:off x="1752600" y="1981200"/>
            <a:ext cx="381000" cy="13716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600200" y="16764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charset="0"/>
              </a:rPr>
              <a:t>A</a:t>
            </a:r>
            <a:r>
              <a:rPr lang="en-US" sz="1800" b="1" dirty="0" smtClean="0">
                <a:latin typeface="Arial" charset="0"/>
              </a:rPr>
              <a:t>lum</a:t>
            </a:r>
            <a:endParaRPr lang="en-US" sz="1800" b="1" dirty="0">
              <a:latin typeface="Arial" charset="0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6629400" y="1981200"/>
            <a:ext cx="381000" cy="12954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324600" y="16002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charset="0"/>
              </a:rPr>
              <a:t>C</a:t>
            </a:r>
            <a:r>
              <a:rPr lang="en-US" sz="1800" b="1" dirty="0" smtClean="0">
                <a:latin typeface="Arial" charset="0"/>
              </a:rPr>
              <a:t>hlorine</a:t>
            </a:r>
            <a:endParaRPr lang="en-US" sz="18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Chart 39"/>
          <p:cNvGraphicFramePr/>
          <p:nvPr/>
        </p:nvGraphicFramePr>
        <p:xfrm>
          <a:off x="1981200" y="3200400"/>
          <a:ext cx="60198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304800" y="1183680"/>
            <a:ext cx="8839200" cy="7975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 rot="5400000">
            <a:off x="210840" y="15824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rot="5400000">
            <a:off x="591840" y="15824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1049040" y="15824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1811040" y="15824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3106440" y="15824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4554240" y="15824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6459240" y="1582440"/>
            <a:ext cx="7975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4800" y="1752600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   10      12     14                 16                           18                                20                                             22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" y="1447800"/>
            <a:ext cx="88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accent6"/>
                </a:solidFill>
              </a:rPr>
              <a:t>      20      24      28                32                           36                                40                                             44</a:t>
            </a:r>
            <a:endParaRPr lang="en-US" sz="1400" dirty="0">
              <a:solidFill>
                <a:schemeClr val="accent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1143000"/>
            <a:ext cx="88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      40      48      56                64                           72                                80                                             88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0400" y="1524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Solutions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01000" y="12954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</a:t>
            </a:r>
            <a:r>
              <a:rPr lang="en-US" sz="2400" dirty="0" smtClean="0"/>
              <a:t>g/l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04800" y="685800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Option 2: Nonlinear triple scale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5342835" y="4114800"/>
            <a:ext cx="2658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Flow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590235" y="5000756"/>
            <a:ext cx="2658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No Flow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328503" y="6338602"/>
            <a:ext cx="3758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Orifice diameter, mm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819400" y="3212068"/>
            <a:ext cx="4033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Surface Tension Effect, Max Flow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 rot="16200000">
            <a:off x="885706" y="4524495"/>
            <a:ext cx="2103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Head, mm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105400" y="2057400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Lower concentration ranges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At same diameter this increases h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Surface tension is not as influential </a:t>
            </a:r>
            <a:endParaRPr lang="en-US" dirty="0"/>
          </a:p>
        </p:txBody>
      </p:sp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4" cstate="print"/>
          <a:srcRect l="1250" t="25000" r="75000" b="67188"/>
          <a:stretch>
            <a:fillRect/>
          </a:stretch>
        </p:blipFill>
        <p:spPr bwMode="auto">
          <a:xfrm>
            <a:off x="1905000" y="2133600"/>
            <a:ext cx="2895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38"/>
          <p:cNvSpPr txBox="1"/>
          <p:nvPr/>
        </p:nvSpPr>
        <p:spPr>
          <a:xfrm>
            <a:off x="0" y="22860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Orifice equation: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6250" t="27344" r="35000" b="29687"/>
          <a:stretch>
            <a:fillRect/>
          </a:stretch>
        </p:blipFill>
        <p:spPr bwMode="auto">
          <a:xfrm>
            <a:off x="838200" y="762000"/>
            <a:ext cx="7456516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00400" y="1524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Solutions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6019800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On average around 5% error across all scales</a:t>
            </a:r>
            <a:endParaRPr 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200400" y="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The float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6876" t="37923" r="42674" b="27766"/>
          <a:stretch>
            <a:fillRect/>
          </a:stretch>
        </p:blipFill>
        <p:spPr bwMode="auto">
          <a:xfrm>
            <a:off x="1371600" y="914400"/>
            <a:ext cx="640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1371600" y="5410200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float connects the changes in plant flow rate to the dosing arm 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Float parameters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 rot="5400000">
            <a:off x="3009900" y="3086100"/>
            <a:ext cx="2057400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3962400" y="2895600"/>
            <a:ext cx="228600" cy="304800"/>
          </a:xfrm>
          <a:prstGeom prst="ellipse">
            <a:avLst/>
          </a:prstGeom>
          <a:solidFill>
            <a:srgbClr val="FF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962400" y="2590800"/>
            <a:ext cx="228600" cy="304800"/>
          </a:xfrm>
          <a:prstGeom prst="ellipse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867400" y="2514600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 smtClean="0"/>
              <a:t>=Center of Buoyancy</a:t>
            </a:r>
          </a:p>
          <a:p>
            <a:endParaRPr lang="en-US" dirty="0" smtClean="0"/>
          </a:p>
          <a:p>
            <a:r>
              <a:rPr lang="en-US" dirty="0" smtClean="0"/>
              <a:t>= Center of Gravity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638800" y="3429000"/>
            <a:ext cx="228600" cy="304800"/>
          </a:xfrm>
          <a:prstGeom prst="ellipse">
            <a:avLst/>
          </a:prstGeom>
          <a:solidFill>
            <a:srgbClr val="FF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38800" y="2819400"/>
            <a:ext cx="228600" cy="304800"/>
          </a:xfrm>
          <a:prstGeom prst="ellipse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057400" y="1905000"/>
            <a:ext cx="609600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486400" y="1828800"/>
            <a:ext cx="609600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V="1">
            <a:off x="2095500" y="1714500"/>
            <a:ext cx="2286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133600" y="1676400"/>
            <a:ext cx="304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2247900" y="1714500"/>
            <a:ext cx="228600" cy="152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00400" y="12954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Stable Float</a:t>
            </a:r>
            <a:endParaRPr lang="en-US" sz="2400" dirty="0"/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3924300" y="1104900"/>
            <a:ext cx="22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667000" y="1219200"/>
            <a:ext cx="2819400" cy="3200400"/>
          </a:xfrm>
          <a:prstGeom prst="roundRect">
            <a:avLst/>
          </a:prstGeom>
          <a:noFill/>
          <a:ln w="603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float.png"/>
          <p:cNvPicPr/>
          <p:nvPr/>
        </p:nvPicPr>
        <p:blipFill>
          <a:blip r:embed="rId3" cstate="print"/>
          <a:srcRect t="88188"/>
          <a:stretch>
            <a:fillRect/>
          </a:stretch>
        </p:blipFill>
        <p:spPr>
          <a:xfrm>
            <a:off x="2133600" y="4572000"/>
            <a:ext cx="5562600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Float parameters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057400" y="1676400"/>
            <a:ext cx="609600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486400" y="1600200"/>
            <a:ext cx="609600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V="1">
            <a:off x="2095500" y="1485900"/>
            <a:ext cx="2286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133600" y="1447800"/>
            <a:ext cx="304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2247900" y="1485900"/>
            <a:ext cx="228600" cy="152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3924300" y="876300"/>
            <a:ext cx="22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667000" y="990600"/>
            <a:ext cx="2819400" cy="3200400"/>
          </a:xfrm>
          <a:prstGeom prst="roundRect">
            <a:avLst/>
          </a:prstGeom>
          <a:noFill/>
          <a:ln w="603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2971800" y="3657600"/>
            <a:ext cx="2256430" cy="562319"/>
          </a:xfrm>
          <a:custGeom>
            <a:avLst/>
            <a:gdLst>
              <a:gd name="connsiteX0" fmla="*/ 1378424 w 2256430"/>
              <a:gd name="connsiteY0" fmla="*/ 22314 h 562319"/>
              <a:gd name="connsiteX1" fmla="*/ 1378424 w 2256430"/>
              <a:gd name="connsiteY1" fmla="*/ 22314 h 562319"/>
              <a:gd name="connsiteX2" fmla="*/ 409433 w 2256430"/>
              <a:gd name="connsiteY2" fmla="*/ 35962 h 562319"/>
              <a:gd name="connsiteX3" fmla="*/ 13648 w 2256430"/>
              <a:gd name="connsiteY3" fmla="*/ 76905 h 562319"/>
              <a:gd name="connsiteX4" fmla="*/ 0 w 2256430"/>
              <a:gd name="connsiteY4" fmla="*/ 117849 h 562319"/>
              <a:gd name="connsiteX5" fmla="*/ 655093 w 2256430"/>
              <a:gd name="connsiteY5" fmla="*/ 363508 h 562319"/>
              <a:gd name="connsiteX6" fmla="*/ 1433015 w 2256430"/>
              <a:gd name="connsiteY6" fmla="*/ 377156 h 562319"/>
              <a:gd name="connsiteX7" fmla="*/ 1501254 w 2256430"/>
              <a:gd name="connsiteY7" fmla="*/ 390804 h 562319"/>
              <a:gd name="connsiteX8" fmla="*/ 2006221 w 2256430"/>
              <a:gd name="connsiteY8" fmla="*/ 418100 h 562319"/>
              <a:gd name="connsiteX9" fmla="*/ 2142699 w 2256430"/>
              <a:gd name="connsiteY9" fmla="*/ 404452 h 562319"/>
              <a:gd name="connsiteX10" fmla="*/ 2156346 w 2256430"/>
              <a:gd name="connsiteY10" fmla="*/ 363508 h 562319"/>
              <a:gd name="connsiteX11" fmla="*/ 2238233 w 2256430"/>
              <a:gd name="connsiteY11" fmla="*/ 281622 h 562319"/>
              <a:gd name="connsiteX12" fmla="*/ 2251881 w 2256430"/>
              <a:gd name="connsiteY12" fmla="*/ 240679 h 562319"/>
              <a:gd name="connsiteX13" fmla="*/ 2142699 w 2256430"/>
              <a:gd name="connsiteY13" fmla="*/ 172440 h 562319"/>
              <a:gd name="connsiteX14" fmla="*/ 1665027 w 2256430"/>
              <a:gd name="connsiteY14" fmla="*/ 158792 h 562319"/>
              <a:gd name="connsiteX15" fmla="*/ 1610436 w 2256430"/>
              <a:gd name="connsiteY15" fmla="*/ 131497 h 562319"/>
              <a:gd name="connsiteX16" fmla="*/ 1555845 w 2256430"/>
              <a:gd name="connsiteY16" fmla="*/ 90553 h 562319"/>
              <a:gd name="connsiteX17" fmla="*/ 1501254 w 2256430"/>
              <a:gd name="connsiteY17" fmla="*/ 76905 h 562319"/>
              <a:gd name="connsiteX18" fmla="*/ 1460311 w 2256430"/>
              <a:gd name="connsiteY18" fmla="*/ 49610 h 562319"/>
              <a:gd name="connsiteX19" fmla="*/ 1310185 w 2256430"/>
              <a:gd name="connsiteY19" fmla="*/ 35962 h 56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56430" h="562319">
                <a:moveTo>
                  <a:pt x="1378424" y="22314"/>
                </a:moveTo>
                <a:lnTo>
                  <a:pt x="1378424" y="22314"/>
                </a:lnTo>
                <a:lnTo>
                  <a:pt x="409433" y="35962"/>
                </a:lnTo>
                <a:cubicBezTo>
                  <a:pt x="62372" y="43193"/>
                  <a:pt x="167460" y="0"/>
                  <a:pt x="13648" y="76905"/>
                </a:cubicBezTo>
                <a:cubicBezTo>
                  <a:pt x="9099" y="90553"/>
                  <a:pt x="0" y="103463"/>
                  <a:pt x="0" y="117849"/>
                </a:cubicBezTo>
                <a:cubicBezTo>
                  <a:pt x="0" y="562319"/>
                  <a:pt x="8540" y="351075"/>
                  <a:pt x="655093" y="363508"/>
                </a:cubicBezTo>
                <a:lnTo>
                  <a:pt x="1433015" y="377156"/>
                </a:lnTo>
                <a:cubicBezTo>
                  <a:pt x="1455761" y="381705"/>
                  <a:pt x="1478088" y="389616"/>
                  <a:pt x="1501254" y="390804"/>
                </a:cubicBezTo>
                <a:cubicBezTo>
                  <a:pt x="2016753" y="417240"/>
                  <a:pt x="1815029" y="354368"/>
                  <a:pt x="2006221" y="418100"/>
                </a:cubicBezTo>
                <a:cubicBezTo>
                  <a:pt x="2051714" y="413551"/>
                  <a:pt x="2099732" y="420077"/>
                  <a:pt x="2142699" y="404452"/>
                </a:cubicBezTo>
                <a:cubicBezTo>
                  <a:pt x="2156219" y="399536"/>
                  <a:pt x="2147514" y="374864"/>
                  <a:pt x="2156346" y="363508"/>
                </a:cubicBezTo>
                <a:cubicBezTo>
                  <a:pt x="2180045" y="333038"/>
                  <a:pt x="2238233" y="281622"/>
                  <a:pt x="2238233" y="281622"/>
                </a:cubicBezTo>
                <a:cubicBezTo>
                  <a:pt x="2242782" y="267974"/>
                  <a:pt x="2256430" y="254327"/>
                  <a:pt x="2251881" y="240679"/>
                </a:cubicBezTo>
                <a:cubicBezTo>
                  <a:pt x="2240997" y="208027"/>
                  <a:pt x="2168717" y="174391"/>
                  <a:pt x="2142699" y="172440"/>
                </a:cubicBezTo>
                <a:cubicBezTo>
                  <a:pt x="1983856" y="160527"/>
                  <a:pt x="1824251" y="163341"/>
                  <a:pt x="1665027" y="158792"/>
                </a:cubicBezTo>
                <a:cubicBezTo>
                  <a:pt x="1646830" y="149694"/>
                  <a:pt x="1627688" y="142280"/>
                  <a:pt x="1610436" y="131497"/>
                </a:cubicBezTo>
                <a:cubicBezTo>
                  <a:pt x="1591147" y="119441"/>
                  <a:pt x="1576190" y="100726"/>
                  <a:pt x="1555845" y="90553"/>
                </a:cubicBezTo>
                <a:cubicBezTo>
                  <a:pt x="1539068" y="82164"/>
                  <a:pt x="1519451" y="81454"/>
                  <a:pt x="1501254" y="76905"/>
                </a:cubicBezTo>
                <a:cubicBezTo>
                  <a:pt x="1487606" y="67807"/>
                  <a:pt x="1476293" y="53298"/>
                  <a:pt x="1460311" y="49610"/>
                </a:cubicBezTo>
                <a:cubicBezTo>
                  <a:pt x="1399208" y="35509"/>
                  <a:pt x="1361602" y="35962"/>
                  <a:pt x="1310185" y="35962"/>
                </a:cubicBezTo>
              </a:path>
            </a:pathLst>
          </a:cu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3505200" y="37338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Sand</a:t>
            </a:r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3009900" y="2857500"/>
            <a:ext cx="2057400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3962400" y="2819400"/>
            <a:ext cx="228600" cy="304800"/>
          </a:xfrm>
          <a:prstGeom prst="ellipse">
            <a:avLst/>
          </a:prstGeom>
          <a:solidFill>
            <a:srgbClr val="FF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962400" y="2286000"/>
            <a:ext cx="228600" cy="304800"/>
          </a:xfrm>
          <a:prstGeom prst="ellipse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867400" y="2286000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 smtClean="0"/>
              <a:t>=Center of Buoyancy</a:t>
            </a:r>
          </a:p>
          <a:p>
            <a:endParaRPr lang="en-US" dirty="0" smtClean="0"/>
          </a:p>
          <a:p>
            <a:r>
              <a:rPr lang="en-US" dirty="0" smtClean="0"/>
              <a:t>= Center of Gravity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638800" y="3200400"/>
            <a:ext cx="228600" cy="304800"/>
          </a:xfrm>
          <a:prstGeom prst="ellipse">
            <a:avLst/>
          </a:prstGeom>
          <a:solidFill>
            <a:srgbClr val="FF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638800" y="2590800"/>
            <a:ext cx="228600" cy="304800"/>
          </a:xfrm>
          <a:prstGeom prst="ellipse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>
            <a:off x="2057400" y="1676400"/>
            <a:ext cx="609600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486400" y="1600200"/>
            <a:ext cx="609600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16200000" flipV="1">
            <a:off x="2095500" y="1485900"/>
            <a:ext cx="2286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133600" y="1447800"/>
            <a:ext cx="304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 flipH="1" flipV="1">
            <a:off x="2247900" y="1485900"/>
            <a:ext cx="228600" cy="152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200400" y="10668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Stable Float</a:t>
            </a:r>
            <a:endParaRPr lang="en-US" sz="2400" dirty="0"/>
          </a:p>
        </p:txBody>
      </p:sp>
      <p:cxnSp>
        <p:nvCxnSpPr>
          <p:cNvPr id="40" name="Straight Connector 39"/>
          <p:cNvCxnSpPr/>
          <p:nvPr/>
        </p:nvCxnSpPr>
        <p:spPr>
          <a:xfrm rot="5400000">
            <a:off x="3924300" y="876300"/>
            <a:ext cx="22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2667000" y="990600"/>
            <a:ext cx="2819400" cy="3200400"/>
          </a:xfrm>
          <a:prstGeom prst="roundRect">
            <a:avLst/>
          </a:prstGeom>
          <a:noFill/>
          <a:ln w="603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 descr="float.png"/>
          <p:cNvPicPr/>
          <p:nvPr/>
        </p:nvPicPr>
        <p:blipFill>
          <a:blip r:embed="rId3" cstate="print"/>
          <a:srcRect t="88188"/>
          <a:stretch>
            <a:fillRect/>
          </a:stretch>
        </p:blipFill>
        <p:spPr>
          <a:xfrm>
            <a:off x="2133600" y="4343400"/>
            <a:ext cx="5562600" cy="5334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143000" y="5257800"/>
            <a:ext cx="746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As sand is added to the float: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  It moves the center of gravity down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  It moves the center of buoyancy up</a:t>
            </a:r>
            <a:endParaRPr lang="en-US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Float parameters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057400" y="1752600"/>
            <a:ext cx="609600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5486400" y="1676400"/>
            <a:ext cx="609600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16200000" flipV="1">
            <a:off x="2095500" y="1562100"/>
            <a:ext cx="2286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133600" y="1524000"/>
            <a:ext cx="304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 flipH="1" flipV="1">
            <a:off x="2247900" y="1562100"/>
            <a:ext cx="228600" cy="152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3924300" y="876300"/>
            <a:ext cx="22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667000" y="990600"/>
            <a:ext cx="2819400" cy="3200400"/>
          </a:xfrm>
          <a:prstGeom prst="roundRect">
            <a:avLst/>
          </a:prstGeom>
          <a:noFill/>
          <a:ln w="603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971800" y="3657600"/>
            <a:ext cx="2256430" cy="562319"/>
          </a:xfrm>
          <a:custGeom>
            <a:avLst/>
            <a:gdLst>
              <a:gd name="connsiteX0" fmla="*/ 1378424 w 2256430"/>
              <a:gd name="connsiteY0" fmla="*/ 22314 h 562319"/>
              <a:gd name="connsiteX1" fmla="*/ 1378424 w 2256430"/>
              <a:gd name="connsiteY1" fmla="*/ 22314 h 562319"/>
              <a:gd name="connsiteX2" fmla="*/ 409433 w 2256430"/>
              <a:gd name="connsiteY2" fmla="*/ 35962 h 562319"/>
              <a:gd name="connsiteX3" fmla="*/ 13648 w 2256430"/>
              <a:gd name="connsiteY3" fmla="*/ 76905 h 562319"/>
              <a:gd name="connsiteX4" fmla="*/ 0 w 2256430"/>
              <a:gd name="connsiteY4" fmla="*/ 117849 h 562319"/>
              <a:gd name="connsiteX5" fmla="*/ 655093 w 2256430"/>
              <a:gd name="connsiteY5" fmla="*/ 363508 h 562319"/>
              <a:gd name="connsiteX6" fmla="*/ 1433015 w 2256430"/>
              <a:gd name="connsiteY6" fmla="*/ 377156 h 562319"/>
              <a:gd name="connsiteX7" fmla="*/ 1501254 w 2256430"/>
              <a:gd name="connsiteY7" fmla="*/ 390804 h 562319"/>
              <a:gd name="connsiteX8" fmla="*/ 2006221 w 2256430"/>
              <a:gd name="connsiteY8" fmla="*/ 418100 h 562319"/>
              <a:gd name="connsiteX9" fmla="*/ 2142699 w 2256430"/>
              <a:gd name="connsiteY9" fmla="*/ 404452 h 562319"/>
              <a:gd name="connsiteX10" fmla="*/ 2156346 w 2256430"/>
              <a:gd name="connsiteY10" fmla="*/ 363508 h 562319"/>
              <a:gd name="connsiteX11" fmla="*/ 2238233 w 2256430"/>
              <a:gd name="connsiteY11" fmla="*/ 281622 h 562319"/>
              <a:gd name="connsiteX12" fmla="*/ 2251881 w 2256430"/>
              <a:gd name="connsiteY12" fmla="*/ 240679 h 562319"/>
              <a:gd name="connsiteX13" fmla="*/ 2142699 w 2256430"/>
              <a:gd name="connsiteY13" fmla="*/ 172440 h 562319"/>
              <a:gd name="connsiteX14" fmla="*/ 1665027 w 2256430"/>
              <a:gd name="connsiteY14" fmla="*/ 158792 h 562319"/>
              <a:gd name="connsiteX15" fmla="*/ 1610436 w 2256430"/>
              <a:gd name="connsiteY15" fmla="*/ 131497 h 562319"/>
              <a:gd name="connsiteX16" fmla="*/ 1555845 w 2256430"/>
              <a:gd name="connsiteY16" fmla="*/ 90553 h 562319"/>
              <a:gd name="connsiteX17" fmla="*/ 1501254 w 2256430"/>
              <a:gd name="connsiteY17" fmla="*/ 76905 h 562319"/>
              <a:gd name="connsiteX18" fmla="*/ 1460311 w 2256430"/>
              <a:gd name="connsiteY18" fmla="*/ 49610 h 562319"/>
              <a:gd name="connsiteX19" fmla="*/ 1310185 w 2256430"/>
              <a:gd name="connsiteY19" fmla="*/ 35962 h 56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56430" h="562319">
                <a:moveTo>
                  <a:pt x="1378424" y="22314"/>
                </a:moveTo>
                <a:lnTo>
                  <a:pt x="1378424" y="22314"/>
                </a:lnTo>
                <a:lnTo>
                  <a:pt x="409433" y="35962"/>
                </a:lnTo>
                <a:cubicBezTo>
                  <a:pt x="62372" y="43193"/>
                  <a:pt x="167460" y="0"/>
                  <a:pt x="13648" y="76905"/>
                </a:cubicBezTo>
                <a:cubicBezTo>
                  <a:pt x="9099" y="90553"/>
                  <a:pt x="0" y="103463"/>
                  <a:pt x="0" y="117849"/>
                </a:cubicBezTo>
                <a:cubicBezTo>
                  <a:pt x="0" y="562319"/>
                  <a:pt x="8540" y="351075"/>
                  <a:pt x="655093" y="363508"/>
                </a:cubicBezTo>
                <a:lnTo>
                  <a:pt x="1433015" y="377156"/>
                </a:lnTo>
                <a:cubicBezTo>
                  <a:pt x="1455761" y="381705"/>
                  <a:pt x="1478088" y="389616"/>
                  <a:pt x="1501254" y="390804"/>
                </a:cubicBezTo>
                <a:cubicBezTo>
                  <a:pt x="2016753" y="417240"/>
                  <a:pt x="1815029" y="354368"/>
                  <a:pt x="2006221" y="418100"/>
                </a:cubicBezTo>
                <a:cubicBezTo>
                  <a:pt x="2051714" y="413551"/>
                  <a:pt x="2099732" y="420077"/>
                  <a:pt x="2142699" y="404452"/>
                </a:cubicBezTo>
                <a:cubicBezTo>
                  <a:pt x="2156219" y="399536"/>
                  <a:pt x="2147514" y="374864"/>
                  <a:pt x="2156346" y="363508"/>
                </a:cubicBezTo>
                <a:cubicBezTo>
                  <a:pt x="2180045" y="333038"/>
                  <a:pt x="2238233" y="281622"/>
                  <a:pt x="2238233" y="281622"/>
                </a:cubicBezTo>
                <a:cubicBezTo>
                  <a:pt x="2242782" y="267974"/>
                  <a:pt x="2256430" y="254327"/>
                  <a:pt x="2251881" y="240679"/>
                </a:cubicBezTo>
                <a:cubicBezTo>
                  <a:pt x="2240997" y="208027"/>
                  <a:pt x="2168717" y="174391"/>
                  <a:pt x="2142699" y="172440"/>
                </a:cubicBezTo>
                <a:cubicBezTo>
                  <a:pt x="1983856" y="160527"/>
                  <a:pt x="1824251" y="163341"/>
                  <a:pt x="1665027" y="158792"/>
                </a:cubicBezTo>
                <a:cubicBezTo>
                  <a:pt x="1646830" y="149694"/>
                  <a:pt x="1627688" y="142280"/>
                  <a:pt x="1610436" y="131497"/>
                </a:cubicBezTo>
                <a:cubicBezTo>
                  <a:pt x="1591147" y="119441"/>
                  <a:pt x="1576190" y="100726"/>
                  <a:pt x="1555845" y="90553"/>
                </a:cubicBezTo>
                <a:cubicBezTo>
                  <a:pt x="1539068" y="82164"/>
                  <a:pt x="1519451" y="81454"/>
                  <a:pt x="1501254" y="76905"/>
                </a:cubicBezTo>
                <a:cubicBezTo>
                  <a:pt x="1487606" y="67807"/>
                  <a:pt x="1476293" y="53298"/>
                  <a:pt x="1460311" y="49610"/>
                </a:cubicBezTo>
                <a:cubicBezTo>
                  <a:pt x="1399208" y="35509"/>
                  <a:pt x="1361602" y="35962"/>
                  <a:pt x="1310185" y="35962"/>
                </a:cubicBezTo>
              </a:path>
            </a:pathLst>
          </a:cu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505200" y="37338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Sand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886200" y="1371600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12" idx="3"/>
          </p:cNvCxnSpPr>
          <p:nvPr/>
        </p:nvCxnSpPr>
        <p:spPr>
          <a:xfrm flipV="1">
            <a:off x="4213534" y="1524000"/>
            <a:ext cx="1272866" cy="322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2" idx="1"/>
          </p:cNvCxnSpPr>
          <p:nvPr/>
        </p:nvCxnSpPr>
        <p:spPr>
          <a:xfrm rot="10800000">
            <a:off x="2743200" y="1524000"/>
            <a:ext cx="1143000" cy="322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752600" y="2438400"/>
            <a:ext cx="741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rot="5400000" flipH="1" flipV="1">
            <a:off x="1849973" y="2111633"/>
            <a:ext cx="718860" cy="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1486694" y="3466306"/>
            <a:ext cx="1447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859373" y="1806833"/>
            <a:ext cx="1328460" cy="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800894" y="3466306"/>
            <a:ext cx="1447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371600" y="2438400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85800" y="4343400"/>
            <a:ext cx="8686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INPUT: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Percent submerged = 1-(</a:t>
            </a:r>
            <a:r>
              <a:rPr lang="el-GR" dirty="0" smtClean="0"/>
              <a:t>ρ</a:t>
            </a:r>
            <a:r>
              <a:rPr lang="en-US" baseline="-25000" dirty="0" smtClean="0"/>
              <a:t>water</a:t>
            </a:r>
            <a:r>
              <a:rPr lang="en-US" dirty="0" smtClean="0"/>
              <a:t> – </a:t>
            </a:r>
            <a:r>
              <a:rPr lang="el-GR" dirty="0" smtClean="0"/>
              <a:t>ρ</a:t>
            </a:r>
            <a:r>
              <a:rPr lang="en-US" baseline="-25000" dirty="0" smtClean="0"/>
              <a:t>float </a:t>
            </a:r>
            <a:r>
              <a:rPr lang="en-US" dirty="0" smtClean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Center of Buoyancy = depth/2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Center of Gravity = (</a:t>
            </a:r>
            <a:r>
              <a:rPr lang="en-US" dirty="0" err="1" smtClean="0"/>
              <a:t>mass</a:t>
            </a:r>
            <a:r>
              <a:rPr lang="en-US" baseline="-25000" dirty="0" err="1" smtClean="0"/>
              <a:t>float</a:t>
            </a:r>
            <a:r>
              <a:rPr lang="en-US" dirty="0" smtClean="0"/>
              <a:t>*</a:t>
            </a:r>
            <a:r>
              <a:rPr lang="en-US" dirty="0" err="1" smtClean="0"/>
              <a:t>cg</a:t>
            </a:r>
            <a:r>
              <a:rPr lang="en-US" baseline="-25000" dirty="0" err="1" smtClean="0"/>
              <a:t>float</a:t>
            </a:r>
            <a:r>
              <a:rPr lang="en-US" dirty="0" smtClean="0"/>
              <a:t>+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sand</a:t>
            </a:r>
            <a:r>
              <a:rPr lang="en-US" dirty="0" smtClean="0"/>
              <a:t>*</a:t>
            </a:r>
            <a:r>
              <a:rPr lang="en-US" dirty="0" err="1" smtClean="0"/>
              <a:t>cg</a:t>
            </a:r>
            <a:r>
              <a:rPr lang="en-US" baseline="-25000" dirty="0" err="1" smtClean="0"/>
              <a:t>sand</a:t>
            </a:r>
            <a:r>
              <a:rPr lang="en-US" dirty="0" smtClean="0"/>
              <a:t>)/ (mass</a:t>
            </a:r>
            <a:r>
              <a:rPr lang="en-US" baseline="-25000" dirty="0" smtClean="0"/>
              <a:t>float</a:t>
            </a:r>
            <a:r>
              <a:rPr lang="en-US" dirty="0" smtClean="0"/>
              <a:t> + mass</a:t>
            </a:r>
            <a:r>
              <a:rPr lang="en-US" baseline="-25000" dirty="0" smtClean="0"/>
              <a:t>sand</a:t>
            </a:r>
            <a:r>
              <a:rPr lang="en-US" dirty="0" smtClean="0"/>
              <a:t>)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914400" y="55626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Where: cg = the distance to the center of gravity from the bottom of the float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685800" y="6019800"/>
            <a:ext cx="2671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OUTPUT: </a:t>
            </a:r>
            <a:r>
              <a:rPr lang="en-US" dirty="0" smtClean="0"/>
              <a:t>Mass of the sand</a:t>
            </a:r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3009900" y="2857500"/>
            <a:ext cx="2057400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3962400" y="2819400"/>
            <a:ext cx="228600" cy="304800"/>
          </a:xfrm>
          <a:prstGeom prst="ellipse">
            <a:avLst/>
          </a:prstGeom>
          <a:solidFill>
            <a:srgbClr val="FF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962400" y="2286000"/>
            <a:ext cx="228600" cy="304800"/>
          </a:xfrm>
          <a:prstGeom prst="ellipse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867400" y="2286000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 smtClean="0"/>
              <a:t>=Center of Buoyancy</a:t>
            </a:r>
          </a:p>
          <a:p>
            <a:endParaRPr lang="en-US" dirty="0" smtClean="0"/>
          </a:p>
          <a:p>
            <a:r>
              <a:rPr lang="en-US" dirty="0" smtClean="0"/>
              <a:t>= Center of Gravity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638800" y="3200400"/>
            <a:ext cx="228600" cy="304800"/>
          </a:xfrm>
          <a:prstGeom prst="ellipse">
            <a:avLst/>
          </a:prstGeom>
          <a:solidFill>
            <a:srgbClr val="FF000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638800" y="2590800"/>
            <a:ext cx="228600" cy="304800"/>
          </a:xfrm>
          <a:prstGeom prst="ellipse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Float parameters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057400" y="1676400"/>
            <a:ext cx="609600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5486400" y="1600200"/>
            <a:ext cx="609600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16200000" flipV="1">
            <a:off x="2095500" y="1485900"/>
            <a:ext cx="2286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133600" y="1447800"/>
            <a:ext cx="304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 flipH="1" flipV="1">
            <a:off x="2247900" y="1485900"/>
            <a:ext cx="228600" cy="152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3924300" y="876300"/>
            <a:ext cx="22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667000" y="990600"/>
            <a:ext cx="2819400" cy="3200400"/>
          </a:xfrm>
          <a:prstGeom prst="roundRect">
            <a:avLst/>
          </a:prstGeom>
          <a:noFill/>
          <a:ln w="603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38200" y="4343400"/>
            <a:ext cx="67818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Conclusion: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Make D wide, to minimize error due to slider.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Mass of sand added: 1.75 lbs – 4.1 lbs</a:t>
            </a:r>
          </a:p>
          <a:p>
            <a:r>
              <a:rPr lang="en-US" sz="2400" dirty="0" smtClean="0"/>
              <a:t>This makes the center of gravity below the center of buoyancy but the float is not fully submerged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endParaRPr lang="en-US" dirty="0"/>
          </a:p>
        </p:txBody>
      </p:sp>
      <p:sp>
        <p:nvSpPr>
          <p:cNvPr id="17" name="Freeform 16"/>
          <p:cNvSpPr/>
          <p:nvPr/>
        </p:nvSpPr>
        <p:spPr>
          <a:xfrm>
            <a:off x="2971800" y="3657600"/>
            <a:ext cx="2256430" cy="562319"/>
          </a:xfrm>
          <a:custGeom>
            <a:avLst/>
            <a:gdLst>
              <a:gd name="connsiteX0" fmla="*/ 1378424 w 2256430"/>
              <a:gd name="connsiteY0" fmla="*/ 22314 h 562319"/>
              <a:gd name="connsiteX1" fmla="*/ 1378424 w 2256430"/>
              <a:gd name="connsiteY1" fmla="*/ 22314 h 562319"/>
              <a:gd name="connsiteX2" fmla="*/ 409433 w 2256430"/>
              <a:gd name="connsiteY2" fmla="*/ 35962 h 562319"/>
              <a:gd name="connsiteX3" fmla="*/ 13648 w 2256430"/>
              <a:gd name="connsiteY3" fmla="*/ 76905 h 562319"/>
              <a:gd name="connsiteX4" fmla="*/ 0 w 2256430"/>
              <a:gd name="connsiteY4" fmla="*/ 117849 h 562319"/>
              <a:gd name="connsiteX5" fmla="*/ 655093 w 2256430"/>
              <a:gd name="connsiteY5" fmla="*/ 363508 h 562319"/>
              <a:gd name="connsiteX6" fmla="*/ 1433015 w 2256430"/>
              <a:gd name="connsiteY6" fmla="*/ 377156 h 562319"/>
              <a:gd name="connsiteX7" fmla="*/ 1501254 w 2256430"/>
              <a:gd name="connsiteY7" fmla="*/ 390804 h 562319"/>
              <a:gd name="connsiteX8" fmla="*/ 2006221 w 2256430"/>
              <a:gd name="connsiteY8" fmla="*/ 418100 h 562319"/>
              <a:gd name="connsiteX9" fmla="*/ 2142699 w 2256430"/>
              <a:gd name="connsiteY9" fmla="*/ 404452 h 562319"/>
              <a:gd name="connsiteX10" fmla="*/ 2156346 w 2256430"/>
              <a:gd name="connsiteY10" fmla="*/ 363508 h 562319"/>
              <a:gd name="connsiteX11" fmla="*/ 2238233 w 2256430"/>
              <a:gd name="connsiteY11" fmla="*/ 281622 h 562319"/>
              <a:gd name="connsiteX12" fmla="*/ 2251881 w 2256430"/>
              <a:gd name="connsiteY12" fmla="*/ 240679 h 562319"/>
              <a:gd name="connsiteX13" fmla="*/ 2142699 w 2256430"/>
              <a:gd name="connsiteY13" fmla="*/ 172440 h 562319"/>
              <a:gd name="connsiteX14" fmla="*/ 1665027 w 2256430"/>
              <a:gd name="connsiteY14" fmla="*/ 158792 h 562319"/>
              <a:gd name="connsiteX15" fmla="*/ 1610436 w 2256430"/>
              <a:gd name="connsiteY15" fmla="*/ 131497 h 562319"/>
              <a:gd name="connsiteX16" fmla="*/ 1555845 w 2256430"/>
              <a:gd name="connsiteY16" fmla="*/ 90553 h 562319"/>
              <a:gd name="connsiteX17" fmla="*/ 1501254 w 2256430"/>
              <a:gd name="connsiteY17" fmla="*/ 76905 h 562319"/>
              <a:gd name="connsiteX18" fmla="*/ 1460311 w 2256430"/>
              <a:gd name="connsiteY18" fmla="*/ 49610 h 562319"/>
              <a:gd name="connsiteX19" fmla="*/ 1310185 w 2256430"/>
              <a:gd name="connsiteY19" fmla="*/ 35962 h 56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56430" h="562319">
                <a:moveTo>
                  <a:pt x="1378424" y="22314"/>
                </a:moveTo>
                <a:lnTo>
                  <a:pt x="1378424" y="22314"/>
                </a:lnTo>
                <a:lnTo>
                  <a:pt x="409433" y="35962"/>
                </a:lnTo>
                <a:cubicBezTo>
                  <a:pt x="62372" y="43193"/>
                  <a:pt x="167460" y="0"/>
                  <a:pt x="13648" y="76905"/>
                </a:cubicBezTo>
                <a:cubicBezTo>
                  <a:pt x="9099" y="90553"/>
                  <a:pt x="0" y="103463"/>
                  <a:pt x="0" y="117849"/>
                </a:cubicBezTo>
                <a:cubicBezTo>
                  <a:pt x="0" y="562319"/>
                  <a:pt x="8540" y="351075"/>
                  <a:pt x="655093" y="363508"/>
                </a:cubicBezTo>
                <a:lnTo>
                  <a:pt x="1433015" y="377156"/>
                </a:lnTo>
                <a:cubicBezTo>
                  <a:pt x="1455761" y="381705"/>
                  <a:pt x="1478088" y="389616"/>
                  <a:pt x="1501254" y="390804"/>
                </a:cubicBezTo>
                <a:cubicBezTo>
                  <a:pt x="2016753" y="417240"/>
                  <a:pt x="1815029" y="354368"/>
                  <a:pt x="2006221" y="418100"/>
                </a:cubicBezTo>
                <a:cubicBezTo>
                  <a:pt x="2051714" y="413551"/>
                  <a:pt x="2099732" y="420077"/>
                  <a:pt x="2142699" y="404452"/>
                </a:cubicBezTo>
                <a:cubicBezTo>
                  <a:pt x="2156219" y="399536"/>
                  <a:pt x="2147514" y="374864"/>
                  <a:pt x="2156346" y="363508"/>
                </a:cubicBezTo>
                <a:cubicBezTo>
                  <a:pt x="2180045" y="333038"/>
                  <a:pt x="2238233" y="281622"/>
                  <a:pt x="2238233" y="281622"/>
                </a:cubicBezTo>
                <a:cubicBezTo>
                  <a:pt x="2242782" y="267974"/>
                  <a:pt x="2256430" y="254327"/>
                  <a:pt x="2251881" y="240679"/>
                </a:cubicBezTo>
                <a:cubicBezTo>
                  <a:pt x="2240997" y="208027"/>
                  <a:pt x="2168717" y="174391"/>
                  <a:pt x="2142699" y="172440"/>
                </a:cubicBezTo>
                <a:cubicBezTo>
                  <a:pt x="1983856" y="160527"/>
                  <a:pt x="1824251" y="163341"/>
                  <a:pt x="1665027" y="158792"/>
                </a:cubicBezTo>
                <a:cubicBezTo>
                  <a:pt x="1646830" y="149694"/>
                  <a:pt x="1627688" y="142280"/>
                  <a:pt x="1610436" y="131497"/>
                </a:cubicBezTo>
                <a:cubicBezTo>
                  <a:pt x="1591147" y="119441"/>
                  <a:pt x="1576190" y="100726"/>
                  <a:pt x="1555845" y="90553"/>
                </a:cubicBezTo>
                <a:cubicBezTo>
                  <a:pt x="1539068" y="82164"/>
                  <a:pt x="1519451" y="81454"/>
                  <a:pt x="1501254" y="76905"/>
                </a:cubicBezTo>
                <a:cubicBezTo>
                  <a:pt x="1487606" y="67807"/>
                  <a:pt x="1476293" y="53298"/>
                  <a:pt x="1460311" y="49610"/>
                </a:cubicBezTo>
                <a:cubicBezTo>
                  <a:pt x="1399208" y="35509"/>
                  <a:pt x="1361602" y="35962"/>
                  <a:pt x="1310185" y="35962"/>
                </a:cubicBezTo>
              </a:path>
            </a:pathLst>
          </a:cu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505200" y="37338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Sand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810000" y="1981200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3" idx="3"/>
          </p:cNvCxnSpPr>
          <p:nvPr/>
        </p:nvCxnSpPr>
        <p:spPr>
          <a:xfrm flipV="1">
            <a:off x="4137334" y="2133600"/>
            <a:ext cx="1272866" cy="322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3" idx="1"/>
          </p:cNvCxnSpPr>
          <p:nvPr/>
        </p:nvCxnSpPr>
        <p:spPr>
          <a:xfrm rot="10800000">
            <a:off x="2667000" y="2133600"/>
            <a:ext cx="1143000" cy="322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752600" y="2438400"/>
            <a:ext cx="741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 rot="5400000" flipH="1" flipV="1">
            <a:off x="1812667" y="2073533"/>
            <a:ext cx="79426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1486694" y="3466306"/>
            <a:ext cx="1447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 flipH="1" flipV="1">
            <a:off x="859373" y="1806833"/>
            <a:ext cx="1328460" cy="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800894" y="3466306"/>
            <a:ext cx="1447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371600" y="2438400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  <a:t>EPA P3: 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  <a:t>People, Prosperity &amp; the Plant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8889" t="46222" r="28889" b="22667"/>
          <a:stretch>
            <a:fillRect/>
          </a:stretch>
        </p:blipFill>
        <p:spPr bwMode="auto">
          <a:xfrm>
            <a:off x="1066800" y="3810000"/>
            <a:ext cx="7162800" cy="2667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18333" t="24000" r="38889" b="55556"/>
          <a:stretch>
            <a:fillRect/>
          </a:stretch>
        </p:blipFill>
        <p:spPr bwMode="auto">
          <a:xfrm>
            <a:off x="1524000" y="228600"/>
            <a:ext cx="5867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2819400"/>
            <a:ext cx="4040188" cy="4038600"/>
          </a:xfrm>
        </p:spPr>
        <p:txBody>
          <a:bodyPr>
            <a:normAutofit/>
          </a:bodyPr>
          <a:lstStyle/>
          <a:p>
            <a:r>
              <a:rPr lang="en-US" dirty="0" smtClean="0"/>
              <a:t>EPA P3 Competition: People, Prosperity and the Planet</a:t>
            </a:r>
          </a:p>
          <a:p>
            <a:r>
              <a:rPr lang="en-US" dirty="0" smtClean="0"/>
              <a:t>Phase I (Spring 2009): $10,000 for </a:t>
            </a:r>
            <a:r>
              <a:rPr lang="en-US" dirty="0"/>
              <a:t>research and </a:t>
            </a:r>
            <a:r>
              <a:rPr lang="en-US" dirty="0" smtClean="0"/>
              <a:t>development</a:t>
            </a:r>
          </a:p>
          <a:p>
            <a:r>
              <a:rPr lang="en-US" dirty="0" smtClean="0"/>
              <a:t>Phase II (Spring 2010): $75,000 for Phase II activities!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724400" y="2819400"/>
            <a:ext cx="4419600" cy="4038600"/>
          </a:xfrm>
        </p:spPr>
        <p:txBody>
          <a:bodyPr>
            <a:normAutofit/>
          </a:bodyPr>
          <a:lstStyle/>
          <a:p>
            <a:r>
              <a:rPr lang="en-US" dirty="0" smtClean="0"/>
              <a:t>Project presentation at </a:t>
            </a:r>
            <a:r>
              <a:rPr lang="en-US" dirty="0"/>
              <a:t>the annual National Sustainable Design </a:t>
            </a:r>
            <a:r>
              <a:rPr lang="en-US" dirty="0" smtClean="0"/>
              <a:t>Expo in </a:t>
            </a:r>
            <a:r>
              <a:rPr lang="en-US" dirty="0"/>
              <a:t>Washington, </a:t>
            </a:r>
            <a:r>
              <a:rPr lang="en-US" dirty="0" smtClean="0"/>
              <a:t>DC</a:t>
            </a:r>
          </a:p>
        </p:txBody>
      </p:sp>
      <p:pic>
        <p:nvPicPr>
          <p:cNvPr id="2050" name="Picture 2" descr="6th Annual National Sustainable Desgin Expo April 24-26, 2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2667000"/>
          </a:xfrm>
          <a:prstGeom prst="rect">
            <a:avLst/>
          </a:prstGeom>
          <a:noFill/>
        </p:spPr>
      </p:pic>
      <p:pic>
        <p:nvPicPr>
          <p:cNvPr id="6146" name="Picture 2" descr="http://www.epa.gov/ncer/p3/event_2010/teams/su834338/su834338_award_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4114800"/>
            <a:ext cx="3886200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4400" y="0"/>
            <a:ext cx="4040188" cy="639762"/>
          </a:xfrm>
        </p:spPr>
        <p:txBody>
          <a:bodyPr/>
          <a:lstStyle/>
          <a:p>
            <a:pPr algn="r"/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I Activities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685800"/>
            <a:ext cx="8686800" cy="2286000"/>
          </a:xfrm>
        </p:spPr>
        <p:txBody>
          <a:bodyPr>
            <a:noAutofit/>
          </a:bodyPr>
          <a:lstStyle/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/>
              <a:t> Research potential nonlinear doser designs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/>
              <a:t> Write algorithms that calculate relevant parameters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>
                <a:cs typeface="Arial" charset="0"/>
              </a:rPr>
              <a:t> Design a prototype nonlinear dose controller and rapid mix tube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/>
              <a:t> Replicate the prototype doser for installation at the new plant in Agalteca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>
                <a:cs typeface="Arial" charset="0"/>
              </a:rPr>
              <a:t> Document all research and design for the EPA P3 competition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>
                <a:cs typeface="Arial" charset="0"/>
              </a:rPr>
              <a:t> Perform validation testing on the doser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/>
              <a:t> Develop a display and poster for the EPA P3 competition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4800" y="3352800"/>
            <a:ext cx="4041775" cy="639762"/>
          </a:xfrm>
        </p:spPr>
        <p:txBody>
          <a:bodyPr/>
          <a:lstStyle/>
          <a:p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II Activities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8601" y="4084637"/>
            <a:ext cx="8458200" cy="2620963"/>
          </a:xfrm>
        </p:spPr>
        <p:txBody>
          <a:bodyPr>
            <a:normAutofit/>
          </a:bodyPr>
          <a:lstStyle/>
          <a:p>
            <a:pPr marL="0" lv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/>
              <a:t> Continue validation testing on the doser</a:t>
            </a:r>
          </a:p>
          <a:p>
            <a:pPr marL="0" lv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/>
              <a:t> Analyze performance data from the plant at Agalteca</a:t>
            </a:r>
          </a:p>
          <a:p>
            <a:pPr marL="0" lv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>
                <a:cs typeface="Arial" charset="0"/>
              </a:rPr>
              <a:t> Research and fix failure modes to increase reliability</a:t>
            </a:r>
          </a:p>
          <a:p>
            <a:pPr mar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>
                <a:cs typeface="Arial" charset="0"/>
              </a:rPr>
              <a:t> Document final replicable doser design</a:t>
            </a:r>
          </a:p>
          <a:p>
            <a:pPr marL="0" lv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/>
              <a:t> Convert doser to locally available materials</a:t>
            </a:r>
          </a:p>
          <a:p>
            <a:pPr marL="0" lv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/>
              <a:t> Incorporate doser into Automated Design Tool (ADT)</a:t>
            </a:r>
            <a:endParaRPr lang="en-US" sz="1800" b="1" dirty="0" smtClean="0">
              <a:cs typeface="Arial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5715000" y="3505200"/>
          <a:ext cx="35814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honduras.jpg"/>
          <p:cNvPicPr>
            <a:picLocks noChangeAspect="1"/>
          </p:cNvPicPr>
          <p:nvPr/>
        </p:nvPicPr>
        <p:blipFill>
          <a:blip r:embed="rId3" cstate="print"/>
          <a:srcRect l="5581" t="31978" r="36771" b="16925"/>
          <a:stretch>
            <a:fillRect/>
          </a:stretch>
        </p:blipFill>
        <p:spPr>
          <a:xfrm>
            <a:off x="4191000" y="2057400"/>
            <a:ext cx="4648200" cy="3357033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sp>
        <p:nvSpPr>
          <p:cNvPr id="3" name="Flowchart: Merge 2"/>
          <p:cNvSpPr/>
          <p:nvPr/>
        </p:nvSpPr>
        <p:spPr bwMode="auto">
          <a:xfrm>
            <a:off x="6245995" y="3276601"/>
            <a:ext cx="344311" cy="336062"/>
          </a:xfrm>
          <a:prstGeom prst="flowChartMerge">
            <a:avLst/>
          </a:prstGeom>
          <a:solidFill>
            <a:srgbClr val="C00000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  <p:sp>
        <p:nvSpPr>
          <p:cNvPr id="4" name="Flowchart: Merge 3"/>
          <p:cNvSpPr/>
          <p:nvPr/>
        </p:nvSpPr>
        <p:spPr bwMode="auto">
          <a:xfrm>
            <a:off x="5941195" y="3352801"/>
            <a:ext cx="344311" cy="336062"/>
          </a:xfrm>
          <a:prstGeom prst="flowChartMerge">
            <a:avLst/>
          </a:prstGeom>
          <a:solidFill>
            <a:srgbClr val="C00000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  <p:sp>
        <p:nvSpPr>
          <p:cNvPr id="5" name="Flowchart: Merge 4"/>
          <p:cNvSpPr/>
          <p:nvPr/>
        </p:nvSpPr>
        <p:spPr bwMode="auto">
          <a:xfrm>
            <a:off x="5560195" y="3581401"/>
            <a:ext cx="344311" cy="336062"/>
          </a:xfrm>
          <a:prstGeom prst="flowChartMerge">
            <a:avLst/>
          </a:prstGeom>
          <a:solidFill>
            <a:srgbClr val="C00000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  <p:sp>
        <p:nvSpPr>
          <p:cNvPr id="6" name="Flowchart: Merge 5"/>
          <p:cNvSpPr/>
          <p:nvPr/>
        </p:nvSpPr>
        <p:spPr bwMode="auto">
          <a:xfrm>
            <a:off x="6169795" y="3505201"/>
            <a:ext cx="344311" cy="336062"/>
          </a:xfrm>
          <a:prstGeom prst="flowChartMerge">
            <a:avLst/>
          </a:prstGeom>
          <a:solidFill>
            <a:srgbClr val="C00000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  <p:sp>
        <p:nvSpPr>
          <p:cNvPr id="7" name="Flowchart: Merge 6"/>
          <p:cNvSpPr/>
          <p:nvPr/>
        </p:nvSpPr>
        <p:spPr bwMode="auto">
          <a:xfrm>
            <a:off x="6093595" y="3733801"/>
            <a:ext cx="344311" cy="336062"/>
          </a:xfrm>
          <a:prstGeom prst="flowChartMerge">
            <a:avLst/>
          </a:prstGeom>
          <a:solidFill>
            <a:srgbClr val="C00000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1200" y="2667001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n-lt"/>
              </a:rPr>
              <a:t>Honduras</a:t>
            </a:r>
            <a:endParaRPr lang="en-US" sz="2800" b="1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6858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accent2">
                    <a:lumMod val="75000"/>
                  </a:schemeClr>
                </a:solidFill>
              </a:rPr>
              <a:t>AguaClara plants currently in Honduras</a:t>
            </a:r>
            <a:endParaRPr lang="en-US" sz="36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905000"/>
            <a:ext cx="42672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 plants in operation: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err="1" smtClean="0"/>
              <a:t>Marcala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err="1" smtClean="0"/>
              <a:t>Ojojona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Tamara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*Agalteca*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err="1" smtClean="0"/>
              <a:t>Cuatro</a:t>
            </a:r>
            <a:r>
              <a:rPr lang="en-US" sz="2800" dirty="0" smtClean="0"/>
              <a:t> </a:t>
            </a:r>
          </a:p>
          <a:p>
            <a:r>
              <a:rPr lang="en-US" sz="2800" dirty="0" err="1" smtClean="0"/>
              <a:t>Communidades</a:t>
            </a:r>
            <a:endParaRPr lang="en-US" sz="2800" dirty="0" smtClean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587460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Agalteca is the first plant to have a nonlinear chemical doser added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lh6.ggpht.com/_QuLPZg3XMcE/S9gcnVSw53I/AAAAAAAAVd0/RqLSEJBZDSA/s640/DSC03467.JPG"/>
          <p:cNvPicPr>
            <a:picLocks noChangeAspect="1" noChangeArrowheads="1"/>
          </p:cNvPicPr>
          <p:nvPr/>
        </p:nvPicPr>
        <p:blipFill>
          <a:blip r:embed="rId3" cstate="print"/>
          <a:srcRect t="27273" r="4545"/>
          <a:stretch>
            <a:fillRect/>
          </a:stretch>
        </p:blipFill>
        <p:spPr bwMode="auto">
          <a:xfrm>
            <a:off x="152400" y="3962400"/>
            <a:ext cx="4800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628" name="Picture 4" descr="http://lh5.ggpht.com/_QuLPZg3XMcE/S9gcvhsqmQI/AAAAAAAAVec/JkRO5Lq_Ff0/s640/DSC03472.JPG"/>
          <p:cNvPicPr>
            <a:picLocks noChangeAspect="1" noChangeArrowheads="1"/>
          </p:cNvPicPr>
          <p:nvPr/>
        </p:nvPicPr>
        <p:blipFill>
          <a:blip r:embed="rId4" cstate="print"/>
          <a:srcRect t="14583" r="9375"/>
          <a:stretch>
            <a:fillRect/>
          </a:stretch>
        </p:blipFill>
        <p:spPr bwMode="auto">
          <a:xfrm>
            <a:off x="4724400" y="533400"/>
            <a:ext cx="4419600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630" name="Picture 6" descr="http://lh4.ggpht.com/_QuLPZg3XMcE/S9gc1gF5u7I/AAAAAAAAVe8/X03stpdxomk/s640/DSC03481.JPG"/>
          <p:cNvPicPr>
            <a:picLocks noChangeAspect="1" noChangeArrowheads="1"/>
          </p:cNvPicPr>
          <p:nvPr/>
        </p:nvPicPr>
        <p:blipFill>
          <a:blip r:embed="rId5" cstate="print"/>
          <a:srcRect l="12448" t="16319" r="8802" b="12014"/>
          <a:stretch>
            <a:fillRect/>
          </a:stretch>
        </p:blipFill>
        <p:spPr bwMode="auto">
          <a:xfrm>
            <a:off x="4419600" y="3429000"/>
            <a:ext cx="4495800" cy="3068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632" name="Picture 8" descr="http://lh6.ggpht.com/_QuLPZg3XMcE/S9gcLdP8SzI/AAAAAAAAVbQ/xUGcgZ1Y54o/s640/DSC03447.JPG"/>
          <p:cNvPicPr>
            <a:picLocks noChangeAspect="1" noChangeArrowheads="1"/>
          </p:cNvPicPr>
          <p:nvPr/>
        </p:nvPicPr>
        <p:blipFill>
          <a:blip r:embed="rId6" cstate="print"/>
          <a:srcRect t="7986" r="2552" b="7014"/>
          <a:stretch>
            <a:fillRect/>
          </a:stretch>
        </p:blipFill>
        <p:spPr bwMode="auto">
          <a:xfrm>
            <a:off x="155575" y="695045"/>
            <a:ext cx="4645025" cy="30387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143000" y="2568575"/>
            <a:ext cx="7772400" cy="1470025"/>
          </a:xfrm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Britannic Bold" pitchFamily="34" charset="0"/>
              </a:rPr>
              <a:t>Questions?</a:t>
            </a:r>
            <a:endParaRPr lang="en-US" sz="6600" dirty="0">
              <a:solidFill>
                <a:schemeClr val="bg1"/>
              </a:solidFill>
              <a:latin typeface="Britannic Bold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Drawing The </a:t>
            </a:r>
            <a:r>
              <a:rPr lang="en-US" dirty="0" err="1" smtClean="0"/>
              <a:t>Doser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Agalteca</a:t>
            </a:r>
            <a:r>
              <a:rPr lang="en-US" dirty="0" smtClean="0"/>
              <a:t> </a:t>
            </a:r>
            <a:r>
              <a:rPr lang="en-US" dirty="0" err="1" smtClean="0"/>
              <a:t>Doser</a:t>
            </a:r>
            <a:r>
              <a:rPr lang="en-US" dirty="0" smtClean="0"/>
              <a:t> design was drawn in AutoCAD to be used in the automated design tool</a:t>
            </a:r>
          </a:p>
          <a:p>
            <a:r>
              <a:rPr lang="en-US" dirty="0" smtClean="0"/>
              <a:t>This drawing was done based on photographs from the trip</a:t>
            </a:r>
            <a:endParaRPr lang="en-US" dirty="0"/>
          </a:p>
        </p:txBody>
      </p:sp>
      <p:pic>
        <p:nvPicPr>
          <p:cNvPr id="43010" name="Picture 2" descr="http://lh5.ggpht.com/_QuLPZg3XMcE/S6DPGJU0IlI/AAAAAAAAUDs/fuZy73LbXvg/s640/DSC04807.JPG"/>
          <p:cNvPicPr>
            <a:picLocks noChangeAspect="1" noChangeArrowheads="1"/>
          </p:cNvPicPr>
          <p:nvPr/>
        </p:nvPicPr>
        <p:blipFill>
          <a:blip r:embed="rId3" cstate="print"/>
          <a:srcRect l="7936" t="6878" r="3175" b="8466"/>
          <a:stretch>
            <a:fillRect/>
          </a:stretch>
        </p:blipFill>
        <p:spPr bwMode="auto">
          <a:xfrm>
            <a:off x="4343400" y="3962400"/>
            <a:ext cx="3581400" cy="2558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Content Placeholder 9" descr="agaltecadoser1.PNG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3000" y="457200"/>
            <a:ext cx="4454339" cy="386081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nal Doser from Pos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945091"/>
            <a:ext cx="7474663" cy="55319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62200" y="30480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Chemical Dose Controller</a:t>
            </a:r>
            <a:endParaRPr lang="en-US"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191000"/>
            <a:ext cx="8458200" cy="2362200"/>
          </a:xfrm>
          <a:prstGeom prst="rect">
            <a:avLst/>
          </a:prstGeom>
          <a:noFill/>
          <a:ln w="603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28600" y="3733800"/>
            <a:ext cx="86106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191000" y="2362200"/>
            <a:ext cx="381000" cy="457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4038600" y="2819400"/>
            <a:ext cx="685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4114800" y="2286000"/>
            <a:ext cx="5334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191000" y="2590800"/>
            <a:ext cx="381000" cy="228600"/>
          </a:xfrm>
          <a:prstGeom prst="roundRect">
            <a:avLst/>
          </a:prstGeom>
          <a:solidFill>
            <a:schemeClr val="accent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4267200" y="2590800"/>
            <a:ext cx="228600" cy="152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5562600"/>
            <a:ext cx="84582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1371600" y="5181600"/>
            <a:ext cx="457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010400" y="5638800"/>
            <a:ext cx="381000" cy="914400"/>
          </a:xfrm>
          <a:prstGeom prst="rect">
            <a:avLst/>
          </a:prstGeom>
          <a:solidFill>
            <a:schemeClr val="accent1">
              <a:alpha val="66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934200" y="6019800"/>
            <a:ext cx="533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239000" y="5562600"/>
            <a:ext cx="228600" cy="762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934200" y="5562600"/>
            <a:ext cx="228600" cy="762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953000" y="914400"/>
            <a:ext cx="914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4415224" y="1781299"/>
            <a:ext cx="952423" cy="893943"/>
          </a:xfrm>
          <a:custGeom>
            <a:avLst/>
            <a:gdLst>
              <a:gd name="connsiteX0" fmla="*/ 952423 w 952423"/>
              <a:gd name="connsiteY0" fmla="*/ 0 h 893943"/>
              <a:gd name="connsiteX1" fmla="*/ 952423 w 952423"/>
              <a:gd name="connsiteY1" fmla="*/ 0 h 893943"/>
              <a:gd name="connsiteX2" fmla="*/ 845545 w 952423"/>
              <a:gd name="connsiteY2" fmla="*/ 59376 h 893943"/>
              <a:gd name="connsiteX3" fmla="*/ 798044 w 952423"/>
              <a:gd name="connsiteY3" fmla="*/ 166254 h 893943"/>
              <a:gd name="connsiteX4" fmla="*/ 762418 w 952423"/>
              <a:gd name="connsiteY4" fmla="*/ 237506 h 893943"/>
              <a:gd name="connsiteX5" fmla="*/ 750542 w 952423"/>
              <a:gd name="connsiteY5" fmla="*/ 273132 h 893943"/>
              <a:gd name="connsiteX6" fmla="*/ 726792 w 952423"/>
              <a:gd name="connsiteY6" fmla="*/ 308758 h 893943"/>
              <a:gd name="connsiteX7" fmla="*/ 714916 w 952423"/>
              <a:gd name="connsiteY7" fmla="*/ 344384 h 893943"/>
              <a:gd name="connsiteX8" fmla="*/ 631789 w 952423"/>
              <a:gd name="connsiteY8" fmla="*/ 439387 h 893943"/>
              <a:gd name="connsiteX9" fmla="*/ 572412 w 952423"/>
              <a:gd name="connsiteY9" fmla="*/ 498763 h 893943"/>
              <a:gd name="connsiteX10" fmla="*/ 548662 w 952423"/>
              <a:gd name="connsiteY10" fmla="*/ 546265 h 893943"/>
              <a:gd name="connsiteX11" fmla="*/ 513036 w 952423"/>
              <a:gd name="connsiteY11" fmla="*/ 593766 h 893943"/>
              <a:gd name="connsiteX12" fmla="*/ 465534 w 952423"/>
              <a:gd name="connsiteY12" fmla="*/ 736270 h 893943"/>
              <a:gd name="connsiteX13" fmla="*/ 406158 w 952423"/>
              <a:gd name="connsiteY13" fmla="*/ 771896 h 893943"/>
              <a:gd name="connsiteX14" fmla="*/ 358657 w 952423"/>
              <a:gd name="connsiteY14" fmla="*/ 783771 h 893943"/>
              <a:gd name="connsiteX15" fmla="*/ 192402 w 952423"/>
              <a:gd name="connsiteY15" fmla="*/ 795646 h 893943"/>
              <a:gd name="connsiteX16" fmla="*/ 156776 w 952423"/>
              <a:gd name="connsiteY16" fmla="*/ 807522 h 893943"/>
              <a:gd name="connsiteX17" fmla="*/ 121150 w 952423"/>
              <a:gd name="connsiteY17" fmla="*/ 831272 h 893943"/>
              <a:gd name="connsiteX18" fmla="*/ 73649 w 952423"/>
              <a:gd name="connsiteY18" fmla="*/ 843148 h 893943"/>
              <a:gd name="connsiteX19" fmla="*/ 38023 w 952423"/>
              <a:gd name="connsiteY19" fmla="*/ 855023 h 893943"/>
              <a:gd name="connsiteX20" fmla="*/ 26147 w 952423"/>
              <a:gd name="connsiteY20" fmla="*/ 890649 h 893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52423" h="893943">
                <a:moveTo>
                  <a:pt x="952423" y="0"/>
                </a:moveTo>
                <a:lnTo>
                  <a:pt x="952423" y="0"/>
                </a:lnTo>
                <a:cubicBezTo>
                  <a:pt x="916797" y="19792"/>
                  <a:pt x="878505" y="35405"/>
                  <a:pt x="845545" y="59376"/>
                </a:cubicBezTo>
                <a:cubicBezTo>
                  <a:pt x="818097" y="79338"/>
                  <a:pt x="808432" y="145477"/>
                  <a:pt x="798044" y="166254"/>
                </a:cubicBezTo>
                <a:cubicBezTo>
                  <a:pt x="786169" y="190005"/>
                  <a:pt x="773203" y="213241"/>
                  <a:pt x="762418" y="237506"/>
                </a:cubicBezTo>
                <a:cubicBezTo>
                  <a:pt x="757334" y="248945"/>
                  <a:pt x="756140" y="261936"/>
                  <a:pt x="750542" y="273132"/>
                </a:cubicBezTo>
                <a:cubicBezTo>
                  <a:pt x="744159" y="285897"/>
                  <a:pt x="733175" y="295993"/>
                  <a:pt x="726792" y="308758"/>
                </a:cubicBezTo>
                <a:cubicBezTo>
                  <a:pt x="721194" y="319954"/>
                  <a:pt x="721550" y="333769"/>
                  <a:pt x="714916" y="344384"/>
                </a:cubicBezTo>
                <a:cubicBezTo>
                  <a:pt x="596778" y="533404"/>
                  <a:pt x="725189" y="308628"/>
                  <a:pt x="631789" y="439387"/>
                </a:cubicBezTo>
                <a:cubicBezTo>
                  <a:pt x="585932" y="503587"/>
                  <a:pt x="636505" y="477399"/>
                  <a:pt x="572412" y="498763"/>
                </a:cubicBezTo>
                <a:cubicBezTo>
                  <a:pt x="564495" y="514597"/>
                  <a:pt x="558044" y="531253"/>
                  <a:pt x="548662" y="546265"/>
                </a:cubicBezTo>
                <a:cubicBezTo>
                  <a:pt x="538172" y="563049"/>
                  <a:pt x="520141" y="575293"/>
                  <a:pt x="513036" y="593766"/>
                </a:cubicBezTo>
                <a:cubicBezTo>
                  <a:pt x="498415" y="631780"/>
                  <a:pt x="504748" y="702658"/>
                  <a:pt x="465534" y="736270"/>
                </a:cubicBezTo>
                <a:cubicBezTo>
                  <a:pt x="448009" y="751291"/>
                  <a:pt x="427250" y="762522"/>
                  <a:pt x="406158" y="771896"/>
                </a:cubicBezTo>
                <a:cubicBezTo>
                  <a:pt x="391244" y="778525"/>
                  <a:pt x="374878" y="781969"/>
                  <a:pt x="358657" y="783771"/>
                </a:cubicBezTo>
                <a:cubicBezTo>
                  <a:pt x="303437" y="789906"/>
                  <a:pt x="247820" y="791688"/>
                  <a:pt x="192402" y="795646"/>
                </a:cubicBezTo>
                <a:cubicBezTo>
                  <a:pt x="180527" y="799605"/>
                  <a:pt x="167972" y="801924"/>
                  <a:pt x="156776" y="807522"/>
                </a:cubicBezTo>
                <a:cubicBezTo>
                  <a:pt x="144011" y="813905"/>
                  <a:pt x="134268" y="825650"/>
                  <a:pt x="121150" y="831272"/>
                </a:cubicBezTo>
                <a:cubicBezTo>
                  <a:pt x="106149" y="837701"/>
                  <a:pt x="89342" y="838664"/>
                  <a:pt x="73649" y="843148"/>
                </a:cubicBezTo>
                <a:cubicBezTo>
                  <a:pt x="61613" y="846587"/>
                  <a:pt x="49898" y="851065"/>
                  <a:pt x="38023" y="855023"/>
                </a:cubicBezTo>
                <a:cubicBezTo>
                  <a:pt x="12076" y="893943"/>
                  <a:pt x="0" y="890649"/>
                  <a:pt x="26147" y="890649"/>
                </a:cubicBezTo>
              </a:path>
            </a:pathLst>
          </a:cu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143000" y="2514600"/>
            <a:ext cx="6400800" cy="152400"/>
            <a:chOff x="1143000" y="2514600"/>
            <a:chExt cx="6400800" cy="152400"/>
          </a:xfrm>
        </p:grpSpPr>
        <p:sp>
          <p:nvSpPr>
            <p:cNvPr id="18" name="Rectangle 17"/>
            <p:cNvSpPr/>
            <p:nvPr/>
          </p:nvSpPr>
          <p:spPr>
            <a:xfrm>
              <a:off x="1143000" y="2514600"/>
              <a:ext cx="6400800" cy="7620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629400" y="2514600"/>
              <a:ext cx="304800" cy="1524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0" name="Straight Connector 19"/>
          <p:cNvCxnSpPr/>
          <p:nvPr/>
        </p:nvCxnSpPr>
        <p:spPr>
          <a:xfrm>
            <a:off x="4800600" y="1905000"/>
            <a:ext cx="12192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76800" y="10668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Stock Tank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209800" y="55626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the plant flow </a:t>
            </a:r>
          </a:p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62400" y="5562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increases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43200" y="60198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Alum flow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962400" y="6019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increases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05200" y="16764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Constant head tank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77058E-7 L 0.00417 -0.14431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5.55042E-8 L 0 -0.13321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3810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accent2">
                    <a:lumMod val="75000"/>
                  </a:schemeClr>
                </a:solidFill>
              </a:rPr>
              <a:t>What makes the doser nonlinear?</a:t>
            </a:r>
            <a:endParaRPr lang="en-US" sz="36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182880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Relationship between Q and h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Compare with linear doser and nonlinear doser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3002280"/>
          <a:ext cx="5943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1600200"/>
                <a:gridCol w="16764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Laminar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Turbulent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Linear doser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Orifice</a:t>
                      </a:r>
                      <a:r>
                        <a:rPr lang="en-US" baseline="0" dirty="0" smtClean="0"/>
                        <a:t> doser (nonlinear)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19200" y="4572000"/>
            <a:ext cx="6858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There is the same relationship in turbulent range: CAN SCALE UP</a:t>
            </a:r>
          </a:p>
          <a:p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572000" y="3764280"/>
          <a:ext cx="577516" cy="304800"/>
        </p:xfrm>
        <a:graphic>
          <a:graphicData uri="http://schemas.openxmlformats.org/presentationml/2006/ole">
            <p:oleObj spid="_x0000_s5121" name="Equation" r:id="rId4" imgW="457200" imgH="241200" progId="Equation.3">
              <p:embed/>
            </p:oleObj>
          </a:graphicData>
        </a:graphic>
      </p:graphicFrame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6248400" y="3383280"/>
          <a:ext cx="577850" cy="304800"/>
        </p:xfrm>
        <a:graphic>
          <a:graphicData uri="http://schemas.openxmlformats.org/presentationml/2006/ole">
            <p:oleObj spid="_x0000_s5122" name="Equation" r:id="rId5" imgW="457200" imgH="241200" progId="Equation.3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6248400" y="3764280"/>
          <a:ext cx="577850" cy="304800"/>
        </p:xfrm>
        <a:graphic>
          <a:graphicData uri="http://schemas.openxmlformats.org/presentationml/2006/ole">
            <p:oleObj spid="_x0000_s5123" name="Equation" r:id="rId6" imgW="457200" imgH="241200" progId="Equation.3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4572000" y="3459480"/>
          <a:ext cx="466725" cy="255587"/>
        </p:xfrm>
        <a:graphic>
          <a:graphicData uri="http://schemas.openxmlformats.org/presentationml/2006/ole">
            <p:oleObj spid="_x0000_s5124" name="Equation" r:id="rId7" imgW="36828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71800" y="533400"/>
            <a:ext cx="3810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600" y="228600"/>
            <a:ext cx="967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</a:rPr>
              <a:t>How much do Major head losses matter?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859959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Conclusion: Not much!</a:t>
            </a:r>
          </a:p>
          <a:p>
            <a:r>
              <a:rPr lang="en-US" sz="2000" dirty="0" smtClean="0"/>
              <a:t>	We can confidently rely on minor losses (the orifice) to control flow.</a:t>
            </a:r>
            <a:endParaRPr lang="en-US" sz="2000" dirty="0"/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524000" y="1066800"/>
          <a:ext cx="5781675" cy="4716630"/>
        </p:xfrm>
        <a:graphic>
          <a:graphicData uri="http://schemas.openxmlformats.org/presentationml/2006/ole">
            <p:oleObj spid="_x0000_s31746" name="Mathcad" r:id="rId4" imgW="4705200" imgH="3838680" progId="Mathcad">
              <p:link updateAutomatic="1"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Rotameter</a:t>
            </a:r>
            <a:r>
              <a:rPr lang="en-US" dirty="0" smtClean="0"/>
              <a:t> Head Loss Experiment</a:t>
            </a:r>
            <a:endParaRPr lang="en-US" dirty="0"/>
          </a:p>
        </p:txBody>
      </p:sp>
      <p:pic>
        <p:nvPicPr>
          <p:cNvPr id="1026" name="Picture 2" descr="https://confluence.cornell.edu/download/attachments/118458444/Rotameter+Experime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159933"/>
            <a:ext cx="6781800" cy="56980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2015</TotalTime>
  <Words>1091</Words>
  <Application>Microsoft Office PowerPoint</Application>
  <PresentationFormat>On-screen Show (4:3)</PresentationFormat>
  <Paragraphs>281</Paragraphs>
  <Slides>30</Slides>
  <Notes>30</Notes>
  <HiddenSlides>0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Office Theme</vt:lpstr>
      <vt:lpstr>Major loss contribution.xmcd\Selection 59 1875 553 2278</vt:lpstr>
      <vt:lpstr>Equation</vt:lpstr>
      <vt:lpstr>Slide 1</vt:lpstr>
      <vt:lpstr>Slide 2</vt:lpstr>
      <vt:lpstr>Slide 3</vt:lpstr>
      <vt:lpstr>Drawing The Doser</vt:lpstr>
      <vt:lpstr>Slide 5</vt:lpstr>
      <vt:lpstr>Slide 6</vt:lpstr>
      <vt:lpstr>Slide 7</vt:lpstr>
      <vt:lpstr>Slide 8</vt:lpstr>
      <vt:lpstr>Rotameter Head Loss Experiment</vt:lpstr>
      <vt:lpstr>Experiment Setup</vt:lpstr>
      <vt:lpstr>Rotameter Results: Full Flow</vt:lpstr>
      <vt:lpstr>Rotameter Results: Low Flow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EPA P3:  People, Prosperity &amp; the Plant</vt:lpstr>
      <vt:lpstr>Slide 28</vt:lpstr>
      <vt:lpstr>Slide 29</vt:lpstr>
      <vt:lpstr>Questions?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dej43</dc:creator>
  <cp:lastModifiedBy> Karen Swetland</cp:lastModifiedBy>
  <cp:revision>40</cp:revision>
  <dcterms:created xsi:type="dcterms:W3CDTF">2010-05-05T00:20:30Z</dcterms:created>
  <dcterms:modified xsi:type="dcterms:W3CDTF">2010-05-18T13:39:38Z</dcterms:modified>
</cp:coreProperties>
</file>