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7" r:id="rId2"/>
    <p:sldId id="266" r:id="rId3"/>
    <p:sldId id="265" r:id="rId4"/>
    <p:sldId id="258" r:id="rId5"/>
    <p:sldId id="259" r:id="rId6"/>
    <p:sldId id="261" r:id="rId7"/>
    <p:sldId id="262" r:id="rId8"/>
    <p:sldId id="268" r:id="rId9"/>
    <p:sldId id="263" r:id="rId10"/>
    <p:sldId id="267" r:id="rId11"/>
    <p:sldId id="264" r:id="rId12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8799" autoAdjust="0"/>
  </p:normalViewPr>
  <p:slideViewPr>
    <p:cSldViewPr>
      <p:cViewPr varScale="1">
        <p:scale>
          <a:sx n="89" d="100"/>
          <a:sy n="89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DDF8C-3527-47E4-AC14-936BD677AA08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3821A-5D9A-4875-9190-CF8DD8539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Each of the light blue lines is a “</a:t>
            </a:r>
            <a:r>
              <a:rPr lang="en-US" dirty="0" err="1" smtClean="0"/>
              <a:t>sed</a:t>
            </a:r>
            <a:r>
              <a:rPr lang="en-US" dirty="0" smtClean="0"/>
              <a:t> plate” (catches </a:t>
            </a:r>
            <a:r>
              <a:rPr lang="en-US" dirty="0" err="1" smtClean="0"/>
              <a:t>flocs</a:t>
            </a:r>
            <a:r>
              <a:rPr lang="en-US" dirty="0" smtClean="0"/>
              <a:t> as they fall out of solution)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Finally, the water is chlorinated and released through the exit channel: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Top view of entrance to exit channel. Water flows into the page, through the light blue pipes.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Side view of the exit channel outlets.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Turbidity in water reduces the efficacy of disinfection with chlorine. </a:t>
            </a:r>
          </a:p>
          <a:p>
            <a:r>
              <a:rPr lang="en-US" dirty="0" smtClean="0"/>
              <a:t>Remove turbidity</a:t>
            </a:r>
            <a:r>
              <a:rPr lang="en-US" baseline="0" dirty="0" smtClean="0"/>
              <a:t> in order to make water easier to treat.</a:t>
            </a:r>
            <a:r>
              <a:rPr lang="en-US" dirty="0" smtClean="0"/>
              <a:t> </a:t>
            </a:r>
          </a:p>
          <a:p>
            <a:r>
              <a:rPr lang="en-US" dirty="0" smtClean="0"/>
              <a:t>Reasons</a:t>
            </a:r>
            <a:r>
              <a:rPr lang="en-US" baseline="0" dirty="0" smtClean="0"/>
              <a:t> for treating water include diarrhea,…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Roadmap</a:t>
            </a:r>
            <a:r>
              <a:rPr lang="en-US" baseline="0" dirty="0" smtClean="0"/>
              <a:t> slide - meant to be a quick overview of the process.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Step 1: Add Aluminum Sulfate (Alum) –Causes dirt and other impurities to clump together into “</a:t>
            </a:r>
            <a:r>
              <a:rPr lang="en-US" dirty="0" err="1" smtClean="0"/>
              <a:t>flocs</a:t>
            </a:r>
            <a:r>
              <a:rPr lang="en-US" dirty="0" smtClean="0"/>
              <a:t>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Step 2: Rapid Mix – Thoroughly blend water and alum, down to the molecular scale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Step 3: Flocculation – Water moves around a series of gates or “baffles” which causes the </a:t>
            </a:r>
            <a:r>
              <a:rPr lang="en-US" dirty="0" err="1" smtClean="0"/>
              <a:t>flocs</a:t>
            </a:r>
            <a:r>
              <a:rPr lang="en-US" dirty="0" smtClean="0"/>
              <a:t> to collide and grow in size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Step 4: Sedimentation – Allows </a:t>
            </a:r>
            <a:r>
              <a:rPr lang="en-US" dirty="0" err="1" smtClean="0"/>
              <a:t>flocs</a:t>
            </a:r>
            <a:r>
              <a:rPr lang="en-US" dirty="0" smtClean="0"/>
              <a:t> to fall out of suspension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Finally, add chlorine for disinfection and you get</a:t>
            </a:r>
            <a:r>
              <a:rPr lang="en-US" baseline="0" dirty="0" smtClean="0"/>
              <a:t> clean water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Drawn from turbid local waterways</a:t>
            </a:r>
            <a:endParaRPr lang="en-US" dirty="0" smtClean="0"/>
          </a:p>
          <a:p>
            <a:r>
              <a:rPr lang="en-US" dirty="0" smtClean="0"/>
              <a:t>Community</a:t>
            </a:r>
            <a:r>
              <a:rPr lang="en-US" baseline="0" dirty="0" smtClean="0"/>
              <a:t> must already have a system for distributing water from the waterway to the community.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Influent water is stored in the entrance tank before treatment</a:t>
            </a:r>
          </a:p>
          <a:p>
            <a:r>
              <a:rPr lang="en-US" dirty="0" smtClean="0"/>
              <a:t>Water level in tank must remain constant</a:t>
            </a:r>
            <a:r>
              <a:rPr lang="en-US" baseline="0" dirty="0" smtClean="0"/>
              <a:t> in order for the</a:t>
            </a:r>
            <a:r>
              <a:rPr lang="en-US" dirty="0" smtClean="0"/>
              <a:t> rest of the </a:t>
            </a:r>
            <a:r>
              <a:rPr lang="en-US" dirty="0" err="1" smtClean="0"/>
              <a:t>AguaClara</a:t>
            </a:r>
            <a:r>
              <a:rPr lang="en-US" dirty="0" smtClean="0"/>
              <a:t> processes to proceed</a:t>
            </a:r>
          </a:p>
          <a:p>
            <a:endParaRPr lang="en-US" dirty="0" smtClean="0"/>
          </a:p>
          <a:p>
            <a:r>
              <a:rPr lang="en-US" dirty="0" smtClean="0"/>
              <a:t>Alum (the coagulant)</a:t>
            </a:r>
            <a:r>
              <a:rPr lang="en-US" baseline="0" dirty="0" smtClean="0"/>
              <a:t> kept in the chemical storage tank.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Raw influent water and alum are blended in the rapid mixer (down to the molecular scale)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Water moves from the entrance tank into the flocculation tank, as indicated by the yellow arrow: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Once inside the </a:t>
            </a:r>
            <a:r>
              <a:rPr lang="en-US" dirty="0" err="1" smtClean="0"/>
              <a:t>flocculator</a:t>
            </a:r>
            <a:r>
              <a:rPr lang="en-US" dirty="0" smtClean="0"/>
              <a:t>, water moves through tank, around baffles (shown below in side view of </a:t>
            </a:r>
            <a:r>
              <a:rPr lang="en-US" dirty="0" err="1" smtClean="0"/>
              <a:t>floc</a:t>
            </a:r>
            <a:r>
              <a:rPr lang="en-US" dirty="0" smtClean="0"/>
              <a:t> tank)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causes the dirt particles (</a:t>
            </a:r>
            <a:r>
              <a:rPr lang="en-US" dirty="0" err="1" smtClean="0"/>
              <a:t>flocs</a:t>
            </a:r>
            <a:r>
              <a:rPr lang="en-US" dirty="0" smtClean="0"/>
              <a:t>) to clump together into larger </a:t>
            </a:r>
            <a:r>
              <a:rPr lang="en-US" dirty="0" err="1" smtClean="0"/>
              <a:t>flocs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flocculator</a:t>
            </a:r>
            <a:r>
              <a:rPr lang="en-US" dirty="0" smtClean="0"/>
              <a:t> can also be horizontal, in which case the water will flow around the baffles as shown here.</a:t>
            </a:r>
          </a:p>
          <a:p>
            <a:r>
              <a:rPr lang="en-US" dirty="0" smtClean="0"/>
              <a:t>Horizontal </a:t>
            </a:r>
            <a:r>
              <a:rPr lang="en-US" dirty="0" err="1" smtClean="0"/>
              <a:t>flocculators</a:t>
            </a:r>
            <a:r>
              <a:rPr lang="en-US" dirty="0" smtClean="0"/>
              <a:t> typically have higher flow rates and are easier to drain.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moves from the </a:t>
            </a:r>
            <a:r>
              <a:rPr lang="en-US" dirty="0" err="1" smtClean="0"/>
              <a:t>flocculator</a:t>
            </a:r>
            <a:r>
              <a:rPr lang="en-US" dirty="0" smtClean="0"/>
              <a:t> into the sedimentation tank, where the large </a:t>
            </a:r>
            <a:r>
              <a:rPr lang="en-US" dirty="0" err="1" smtClean="0"/>
              <a:t>flocs</a:t>
            </a:r>
            <a:r>
              <a:rPr lang="en-US" dirty="0" smtClean="0"/>
              <a:t> settle out of solution.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3821A-5D9A-4875-9190-CF8DD8539CF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err="1" smtClean="0">
                <a:ea typeface="ＭＳ Ｐゴシック" pitchFamily="34" charset="-128"/>
              </a:rPr>
              <a:t>AguaClara</a:t>
            </a:r>
            <a:r>
              <a:rPr lang="en-US" sz="3200" dirty="0" smtClean="0">
                <a:ea typeface="ＭＳ Ｐゴシック" pitchFamily="34" charset="-128"/>
              </a:rPr>
              <a:t> Processes: 4 Steps </a:t>
            </a:r>
          </a:p>
        </p:txBody>
      </p:sp>
      <p:cxnSp>
        <p:nvCxnSpPr>
          <p:cNvPr id="99" name="Straight Connector 98"/>
          <p:cNvCxnSpPr/>
          <p:nvPr/>
        </p:nvCxnSpPr>
        <p:spPr>
          <a:xfrm>
            <a:off x="0" y="3048000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1828800" y="3352800"/>
            <a:ext cx="56388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228600" y="5334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1: Add Aluminum Sulfate (Alum) –Causes dirt and other impurities to clump together into “</a:t>
            </a:r>
            <a:r>
              <a:rPr lang="en-US" dirty="0" err="1" smtClean="0"/>
              <a:t>flocs</a:t>
            </a:r>
            <a:r>
              <a:rPr lang="en-US" dirty="0" smtClean="0"/>
              <a:t>”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4742" y="1676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Aluminum</a:t>
            </a:r>
          </a:p>
          <a:p>
            <a:r>
              <a:rPr lang="en-US" dirty="0" smtClean="0"/>
              <a:t>Sulfate          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876800" y="5334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2: Rapid Mix – Thoroughly blend water and alum, down to the molecular scale</a:t>
            </a:r>
            <a:endParaRPr lang="en-US" dirty="0"/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124916"/>
            <a:ext cx="2348641" cy="190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TextBox 108"/>
          <p:cNvSpPr txBox="1"/>
          <p:nvPr/>
        </p:nvSpPr>
        <p:spPr>
          <a:xfrm>
            <a:off x="152400" y="31242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3: Flocculation – Water moves around a series of gates or “baffles” which causes the </a:t>
            </a:r>
            <a:r>
              <a:rPr lang="en-US" dirty="0" err="1" smtClean="0"/>
              <a:t>flocs</a:t>
            </a:r>
            <a:r>
              <a:rPr lang="en-US" dirty="0" smtClean="0"/>
              <a:t> to collide and grow in size</a:t>
            </a:r>
          </a:p>
        </p:txBody>
      </p:sp>
      <p:pic>
        <p:nvPicPr>
          <p:cNvPr id="1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67200"/>
            <a:ext cx="1981200" cy="182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TextBox 110"/>
          <p:cNvSpPr txBox="1"/>
          <p:nvPr/>
        </p:nvSpPr>
        <p:spPr>
          <a:xfrm>
            <a:off x="2057400" y="46482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 vertical </a:t>
            </a:r>
            <a:r>
              <a:rPr lang="en-US" sz="1400" dirty="0" err="1" smtClean="0"/>
              <a:t>Flocculator</a:t>
            </a:r>
            <a:endParaRPr lang="en-US" sz="1400" dirty="0"/>
          </a:p>
        </p:txBody>
      </p:sp>
      <p:sp>
        <p:nvSpPr>
          <p:cNvPr id="112" name="TextBox 111"/>
          <p:cNvSpPr txBox="1"/>
          <p:nvPr/>
        </p:nvSpPr>
        <p:spPr>
          <a:xfrm>
            <a:off x="1981200" y="5486400"/>
            <a:ext cx="91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Baffles</a:t>
            </a:r>
            <a:endParaRPr lang="en-US" sz="1100" dirty="0"/>
          </a:p>
        </p:txBody>
      </p:sp>
      <p:cxnSp>
        <p:nvCxnSpPr>
          <p:cNvPr id="114" name="Straight Arrow Connector 113"/>
          <p:cNvCxnSpPr>
            <a:stCxn id="112" idx="1"/>
          </p:cNvCxnSpPr>
          <p:nvPr/>
        </p:nvCxnSpPr>
        <p:spPr>
          <a:xfrm rot="10800000">
            <a:off x="1676400" y="5410201"/>
            <a:ext cx="304800" cy="207005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4953000" y="3200401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4: Sedimentation – Allows </a:t>
            </a:r>
            <a:r>
              <a:rPr lang="en-US" dirty="0" err="1" smtClean="0"/>
              <a:t>flocs</a:t>
            </a:r>
            <a:r>
              <a:rPr lang="en-US" dirty="0" smtClean="0"/>
              <a:t> to fall out of suspension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4114800"/>
            <a:ext cx="2133600" cy="189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>
            <a:off x="0" y="6172200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6172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Finally, add chlorine for disinfection and you get…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6221241"/>
            <a:ext cx="304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6858000" y="6324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Clean Drinking Water!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1524000"/>
            <a:ext cx="18034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371600" y="18288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743200"/>
            <a:ext cx="8382000" cy="26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urved Connector 5"/>
          <p:cNvCxnSpPr/>
          <p:nvPr/>
        </p:nvCxnSpPr>
        <p:spPr>
          <a:xfrm>
            <a:off x="990600" y="3886200"/>
            <a:ext cx="838200" cy="762000"/>
          </a:xfrm>
          <a:prstGeom prst="curvedConnector3">
            <a:avLst>
              <a:gd name="adj1" fmla="val -2620"/>
            </a:avLst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828800" y="4648200"/>
            <a:ext cx="533400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1485900" y="4000500"/>
            <a:ext cx="129540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743200" y="3352800"/>
            <a:ext cx="533400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4037806" y="3962400"/>
            <a:ext cx="1372394" cy="79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2361406" y="3962400"/>
            <a:ext cx="137160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3199606" y="3962400"/>
            <a:ext cx="1372394" cy="79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5029200" y="3962400"/>
            <a:ext cx="1372394" cy="79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5867400" y="3962400"/>
            <a:ext cx="1372394" cy="79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Leaving the Plant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57400"/>
            <a:ext cx="2971800" cy="30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rot="16200000" flipH="1">
            <a:off x="762000" y="3048000"/>
            <a:ext cx="12954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1219200" y="2590800"/>
            <a:ext cx="12954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429000"/>
            <a:ext cx="255582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Arrow Connector 14"/>
          <p:cNvCxnSpPr/>
          <p:nvPr/>
        </p:nvCxnSpPr>
        <p:spPr>
          <a:xfrm rot="10800000">
            <a:off x="5181600" y="6248400"/>
            <a:ext cx="7620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620000" y="6324600"/>
            <a:ext cx="7620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Goal: Reduce Turbidity</a:t>
            </a:r>
            <a:endParaRPr lang="en-US" dirty="0"/>
          </a:p>
        </p:txBody>
      </p:sp>
      <p:pic>
        <p:nvPicPr>
          <p:cNvPr id="6" name="Content Placeholder 5" descr="agua entrando 344 saliendo 5 UTN 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692275" y="1600200"/>
            <a:ext cx="5994400" cy="4495800"/>
          </a:xfrm>
        </p:spPr>
      </p:pic>
      <p:sp>
        <p:nvSpPr>
          <p:cNvPr id="24578" name="AutoShape 2" descr="https://mail.google.com/mail/?ui=2&amp;ik=a0bd4b9687&amp;view=att&amp;th=128262a89d459a37&amp;attid=0.2&amp;disp=inline&amp;realattid=f_g88ve1uo1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https://mail.google.com/mail/?ui=2&amp;ik=a0bd4b9687&amp;view=att&amp;th=128262a89d459a37&amp;attid=0.2&amp;disp=inline&amp;realattid=f_g88ve1uo1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Four Steps</a:t>
            </a:r>
            <a:endParaRPr lang="en-US" dirty="0"/>
          </a:p>
        </p:txBody>
      </p:sp>
      <p:pic>
        <p:nvPicPr>
          <p:cNvPr id="1026" name="Picture 2" descr="http://image.made-in-china.com/2f0j00wMqQnBiJwocr/Aluminium-Sulf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828800"/>
            <a:ext cx="2181225" cy="200792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752600"/>
            <a:ext cx="2348641" cy="190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4208780"/>
            <a:ext cx="2209800" cy="203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>
            <a:off x="3733800" y="2514600"/>
            <a:ext cx="1143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810000" y="5105400"/>
            <a:ext cx="1143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9518900">
            <a:off x="3645283" y="3935844"/>
            <a:ext cx="1571526" cy="228600"/>
          </a:xfrm>
          <a:prstGeom prst="rightArrow">
            <a:avLst>
              <a:gd name="adj1" fmla="val 50000"/>
              <a:gd name="adj2" fmla="val 62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://lh3.ggpht.com/_QuLPZg3XMcE/RtiZCB4CdrI/AAAAAAAAHgs/IhXtjE2-xfA/s720/DSC019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749925" y="3851275"/>
            <a:ext cx="2158997" cy="2838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Source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895600"/>
            <a:ext cx="3021691" cy="196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667000"/>
            <a:ext cx="4052887" cy="361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2514600" y="4267200"/>
            <a:ext cx="37338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the Plant…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057400"/>
            <a:ext cx="4775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14400" y="5791200"/>
            <a:ext cx="19207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Entrance Tank</a:t>
            </a:r>
            <a:endParaRPr lang="en-US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5029200" y="5791200"/>
            <a:ext cx="310219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Chemical Storage Tank</a:t>
            </a:r>
            <a:endParaRPr lang="en-US" sz="25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057400"/>
            <a:ext cx="337722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Mixing Alum and Water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038600"/>
            <a:ext cx="2828186" cy="228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Straight Arrow Connector 31"/>
          <p:cNvCxnSpPr/>
          <p:nvPr/>
        </p:nvCxnSpPr>
        <p:spPr>
          <a:xfrm>
            <a:off x="6248400" y="5486400"/>
            <a:ext cx="9906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239000" y="533400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To </a:t>
            </a:r>
            <a:r>
              <a:rPr lang="en-US" sz="1400" b="1" dirty="0" err="1" smtClean="0"/>
              <a:t>Flocculator</a:t>
            </a:r>
            <a:endParaRPr lang="en-US" sz="1400" b="1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600200"/>
            <a:ext cx="223346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1905000"/>
            <a:ext cx="2336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3124200" y="3352800"/>
            <a:ext cx="2362200" cy="1371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5067300" y="3771900"/>
            <a:ext cx="1371600" cy="5334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62200"/>
            <a:ext cx="3124200" cy="342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276600"/>
            <a:ext cx="443311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" y="5943600"/>
            <a:ext cx="4038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Entrance tank and </a:t>
            </a:r>
            <a:r>
              <a:rPr lang="en-US" sz="2500" dirty="0" err="1" smtClean="0"/>
              <a:t>Flocculator</a:t>
            </a:r>
            <a:endParaRPr lang="en-US" sz="2500" dirty="0"/>
          </a:p>
        </p:txBody>
      </p:sp>
      <p:sp>
        <p:nvSpPr>
          <p:cNvPr id="14" name="TextBox 13"/>
          <p:cNvSpPr txBox="1"/>
          <p:nvPr/>
        </p:nvSpPr>
        <p:spPr>
          <a:xfrm>
            <a:off x="4800600" y="4343400"/>
            <a:ext cx="3124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 smtClean="0"/>
              <a:t>Flocculator</a:t>
            </a:r>
            <a:r>
              <a:rPr lang="en-US" sz="2500" dirty="0" smtClean="0"/>
              <a:t> Side View</a:t>
            </a:r>
            <a:endParaRPr lang="en-US" sz="2500" dirty="0"/>
          </a:p>
        </p:txBody>
      </p:sp>
      <p:cxnSp>
        <p:nvCxnSpPr>
          <p:cNvPr id="16" name="Curved Connector 15"/>
          <p:cNvCxnSpPr/>
          <p:nvPr/>
        </p:nvCxnSpPr>
        <p:spPr>
          <a:xfrm rot="5400000" flipH="1" flipV="1">
            <a:off x="4686300" y="3924300"/>
            <a:ext cx="304800" cy="228600"/>
          </a:xfrm>
          <a:prstGeom prst="curvedConnector3">
            <a:avLst>
              <a:gd name="adj1" fmla="val -7831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4343400" y="3810000"/>
            <a:ext cx="685800" cy="76200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4762500" y="3695700"/>
            <a:ext cx="381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flipV="1">
            <a:off x="4953000" y="3429000"/>
            <a:ext cx="228600" cy="152400"/>
          </a:xfrm>
          <a:prstGeom prst="curvedConnector3">
            <a:avLst>
              <a:gd name="adj1" fmla="val 11446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4725194" y="3809206"/>
            <a:ext cx="76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914400" y="3962400"/>
            <a:ext cx="2438400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647700" y="4000500"/>
            <a:ext cx="2362200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/>
          <p:cNvSpPr/>
          <p:nvPr/>
        </p:nvSpPr>
        <p:spPr>
          <a:xfrm>
            <a:off x="1905000" y="2667000"/>
            <a:ext cx="228600" cy="228600"/>
          </a:xfrm>
          <a:prstGeom prst="arc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flipH="1">
            <a:off x="1828800" y="2667000"/>
            <a:ext cx="533400" cy="533400"/>
          </a:xfrm>
          <a:prstGeom prst="arc">
            <a:avLst>
              <a:gd name="adj1" fmla="val 16200000"/>
              <a:gd name="adj2" fmla="val 21134078"/>
            </a:avLst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>
          <a:xfrm rot="10800000">
            <a:off x="2133600" y="5105400"/>
            <a:ext cx="763588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Flocculation (Horizontal)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5638800" y="4800600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V="1">
            <a:off x="5638800" y="5029200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5400000" flipH="1" flipV="1">
            <a:off x="5524500" y="4914900"/>
            <a:ext cx="228600" cy="1588"/>
          </a:xfrm>
          <a:prstGeom prst="curvedConnector3">
            <a:avLst>
              <a:gd name="adj1" fmla="val 40361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V="1">
            <a:off x="5791200" y="4724401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/>
        </p:nvCxnSpPr>
        <p:spPr>
          <a:xfrm flipV="1">
            <a:off x="5943600" y="5029200"/>
            <a:ext cx="152400" cy="762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/>
        </p:nvCxnSpPr>
        <p:spPr>
          <a:xfrm flipV="1">
            <a:off x="5867400" y="4648200"/>
            <a:ext cx="304800" cy="762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362200"/>
            <a:ext cx="4114800" cy="34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Arrow Connector 38"/>
          <p:cNvCxnSpPr/>
          <p:nvPr/>
        </p:nvCxnSpPr>
        <p:spPr>
          <a:xfrm rot="10800000">
            <a:off x="4114800" y="41910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urved Connector 41"/>
          <p:cNvCxnSpPr/>
          <p:nvPr/>
        </p:nvCxnSpPr>
        <p:spPr>
          <a:xfrm flipV="1">
            <a:off x="4114800" y="4038600"/>
            <a:ext cx="228600" cy="152400"/>
          </a:xfrm>
          <a:prstGeom prst="curvedConnector3">
            <a:avLst>
              <a:gd name="adj1" fmla="val -46385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343400" y="40386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rot="5400000" flipH="1" flipV="1">
            <a:off x="4953000" y="4114800"/>
            <a:ext cx="152400" cy="152400"/>
          </a:xfrm>
          <a:prstGeom prst="curvedConnector3">
            <a:avLst>
              <a:gd name="adj1" fmla="val -14518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10800000">
            <a:off x="4495800" y="38100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828800"/>
            <a:ext cx="5715000" cy="452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>
            <a:off x="3124200" y="2743200"/>
            <a:ext cx="4191000" cy="76200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17914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2486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26296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1630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6202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0012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5346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49918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5449094" y="4152106"/>
            <a:ext cx="2209800" cy="1588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>
            <a:off x="2286000" y="5181600"/>
            <a:ext cx="4191000" cy="76200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380</TotalTime>
  <Words>533</Words>
  <Application>Microsoft Office PowerPoint</Application>
  <PresentationFormat>On-screen Show (4:3)</PresentationFormat>
  <Paragraphs>65</Paragraphs>
  <Slides>11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Median</vt:lpstr>
      <vt:lpstr>AguaClara Processes: 4 Steps </vt:lpstr>
      <vt:lpstr>Goal: Reduce Turbidity</vt:lpstr>
      <vt:lpstr>The Four Steps</vt:lpstr>
      <vt:lpstr>The Source</vt:lpstr>
      <vt:lpstr>Into the Plant…</vt:lpstr>
      <vt:lpstr>Mixing Alum and Water</vt:lpstr>
      <vt:lpstr>Flocculation</vt:lpstr>
      <vt:lpstr>Flocculation (Horizontal)</vt:lpstr>
      <vt:lpstr>Sedimentation</vt:lpstr>
      <vt:lpstr>Sedimentation</vt:lpstr>
      <vt:lpstr>Leaving the Plant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Flocculation – Sedimentation</dc:title>
  <dc:creator>Julie Pierce</dc:creator>
  <cp:lastModifiedBy>aguaclara</cp:lastModifiedBy>
  <cp:revision>54</cp:revision>
  <dcterms:created xsi:type="dcterms:W3CDTF">2010-03-29T03:51:44Z</dcterms:created>
  <dcterms:modified xsi:type="dcterms:W3CDTF">2010-05-18T00:20:48Z</dcterms:modified>
</cp:coreProperties>
</file>