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1"/>
  </p:notesMasterIdLst>
  <p:sldIdLst>
    <p:sldId id="257" r:id="rId2"/>
    <p:sldId id="265" r:id="rId3"/>
    <p:sldId id="258" r:id="rId4"/>
    <p:sldId id="259" r:id="rId5"/>
    <p:sldId id="261" r:id="rId6"/>
    <p:sldId id="262" r:id="rId7"/>
    <p:sldId id="266" r:id="rId8"/>
    <p:sldId id="263" r:id="rId9"/>
    <p:sldId id="264" r:id="rId10"/>
  </p:sldIdLst>
  <p:sldSz cx="9144000" cy="6858000" type="screen4x3"/>
  <p:notesSz cx="6858000" cy="93138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1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9DDF8C-3527-47E4-AC14-936BD677AA08}" type="datetimeFigureOut">
              <a:rPr lang="en-US" smtClean="0"/>
              <a:pPr/>
              <a:t>5/17/2010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698500"/>
            <a:ext cx="4654550" cy="34925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24085"/>
            <a:ext cx="5486400" cy="4191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6553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46553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C3821A-5D9A-4875-9190-CF8DD8539CF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AB0E7A4-1E77-4E1C-8C38-76CAC59FC0AF}" type="datetimeFigureOut">
              <a:rPr lang="en-US" smtClean="0"/>
              <a:pPr/>
              <a:t>5/17/2010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833A374-81C6-4AF9-8FF7-F4D5A2E2B6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0E7A4-1E77-4E1C-8C38-76CAC59FC0AF}" type="datetimeFigureOut">
              <a:rPr lang="en-US" smtClean="0"/>
              <a:pPr/>
              <a:t>5/17/2010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3A374-81C6-4AF9-8FF7-F4D5A2E2B6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4AB0E7A4-1E77-4E1C-8C38-76CAC59FC0AF}" type="datetimeFigureOut">
              <a:rPr lang="en-US" smtClean="0"/>
              <a:pPr/>
              <a:t>5/17/2010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9833A374-81C6-4AF9-8FF7-F4D5A2E2B6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0E7A4-1E77-4E1C-8C38-76CAC59FC0AF}" type="datetimeFigureOut">
              <a:rPr lang="en-US" smtClean="0"/>
              <a:pPr/>
              <a:t>5/17/2010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833A374-81C6-4AF9-8FF7-F4D5A2E2B69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0E7A4-1E77-4E1C-8C38-76CAC59FC0AF}" type="datetimeFigureOut">
              <a:rPr lang="en-US" smtClean="0"/>
              <a:pPr/>
              <a:t>5/17/2010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9833A374-81C6-4AF9-8FF7-F4D5A2E2B69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AB0E7A4-1E77-4E1C-8C38-76CAC59FC0AF}" type="datetimeFigureOut">
              <a:rPr lang="en-US" smtClean="0"/>
              <a:pPr/>
              <a:t>5/17/2010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9833A374-81C6-4AF9-8FF7-F4D5A2E2B69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AB0E7A4-1E77-4E1C-8C38-76CAC59FC0AF}" type="datetimeFigureOut">
              <a:rPr lang="en-US" smtClean="0"/>
              <a:pPr/>
              <a:t>5/17/2010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9833A374-81C6-4AF9-8FF7-F4D5A2E2B69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0E7A4-1E77-4E1C-8C38-76CAC59FC0AF}" type="datetimeFigureOut">
              <a:rPr lang="en-US" smtClean="0"/>
              <a:pPr/>
              <a:t>5/17/2010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833A374-81C6-4AF9-8FF7-F4D5A2E2B6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0E7A4-1E77-4E1C-8C38-76CAC59FC0AF}" type="datetimeFigureOut">
              <a:rPr lang="en-US" smtClean="0"/>
              <a:pPr/>
              <a:t>5/17/2010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833A374-81C6-4AF9-8FF7-F4D5A2E2B6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0E7A4-1E77-4E1C-8C38-76CAC59FC0AF}" type="datetimeFigureOut">
              <a:rPr lang="en-US" smtClean="0"/>
              <a:pPr/>
              <a:t>5/17/2010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833A374-81C6-4AF9-8FF7-F4D5A2E2B69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4AB0E7A4-1E77-4E1C-8C38-76CAC59FC0AF}" type="datetimeFigureOut">
              <a:rPr lang="en-US" smtClean="0"/>
              <a:pPr/>
              <a:t>5/17/2010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9833A374-81C6-4AF9-8FF7-F4D5A2E2B69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AB0E7A4-1E77-4E1C-8C38-76CAC59FC0AF}" type="datetimeFigureOut">
              <a:rPr lang="en-US" smtClean="0"/>
              <a:pPr/>
              <a:t>5/17/2010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833A374-81C6-4AF9-8FF7-F4D5A2E2B69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609600"/>
          </a:xfrm>
        </p:spPr>
        <p:txBody>
          <a:bodyPr>
            <a:noAutofit/>
          </a:bodyPr>
          <a:lstStyle/>
          <a:p>
            <a:pPr eaLnBrk="1" hangingPunct="1"/>
            <a:r>
              <a:rPr lang="en-US" sz="3600" dirty="0" smtClean="0">
                <a:ea typeface="ＭＳ Ｐゴシック" pitchFamily="34" charset="-128"/>
              </a:rPr>
              <a:t>The </a:t>
            </a:r>
            <a:r>
              <a:rPr lang="en-US" sz="3600" dirty="0" err="1" smtClean="0">
                <a:ea typeface="ＭＳ Ｐゴシック" pitchFamily="34" charset="-128"/>
              </a:rPr>
              <a:t>Aguaclara</a:t>
            </a:r>
            <a:r>
              <a:rPr lang="en-US" sz="3600" dirty="0" smtClean="0">
                <a:ea typeface="ＭＳ Ｐゴシック" pitchFamily="34" charset="-128"/>
              </a:rPr>
              <a:t> Process – A Brief Overview</a:t>
            </a:r>
          </a:p>
        </p:txBody>
      </p:sp>
      <p:cxnSp>
        <p:nvCxnSpPr>
          <p:cNvPr id="99" name="Straight Connector 98"/>
          <p:cNvCxnSpPr/>
          <p:nvPr/>
        </p:nvCxnSpPr>
        <p:spPr>
          <a:xfrm>
            <a:off x="0" y="3352800"/>
            <a:ext cx="9144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 rot="5400000">
            <a:off x="2171700" y="3695700"/>
            <a:ext cx="495300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533400" y="2401669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Alum          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4800600" y="1771471"/>
            <a:ext cx="2438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2. Rapid mix - Blend water and alum down to the molecular scale</a:t>
            </a:r>
            <a:endParaRPr lang="en-US" dirty="0"/>
          </a:p>
        </p:txBody>
      </p:sp>
      <p:pic>
        <p:nvPicPr>
          <p:cNvPr id="10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15200" y="1814272"/>
            <a:ext cx="1828799" cy="1480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9" name="TextBox 108"/>
          <p:cNvSpPr txBox="1"/>
          <p:nvPr/>
        </p:nvSpPr>
        <p:spPr>
          <a:xfrm>
            <a:off x="0" y="3352800"/>
            <a:ext cx="441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3. Flocculation – Move water around a series of baffles, make </a:t>
            </a:r>
            <a:r>
              <a:rPr lang="en-US" dirty="0" err="1" smtClean="0"/>
              <a:t>flocs</a:t>
            </a:r>
            <a:r>
              <a:rPr lang="en-US" dirty="0" smtClean="0"/>
              <a:t> collide &amp; stick together</a:t>
            </a:r>
          </a:p>
        </p:txBody>
      </p:sp>
      <p:pic>
        <p:nvPicPr>
          <p:cNvPr id="11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267200"/>
            <a:ext cx="1981200" cy="1827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1" name="TextBox 110"/>
          <p:cNvSpPr txBox="1"/>
          <p:nvPr/>
        </p:nvSpPr>
        <p:spPr>
          <a:xfrm>
            <a:off x="2057400" y="4648200"/>
            <a:ext cx="137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A vertical </a:t>
            </a:r>
            <a:r>
              <a:rPr lang="en-US" sz="1400" dirty="0" err="1" smtClean="0"/>
              <a:t>flocculator</a:t>
            </a:r>
            <a:endParaRPr lang="en-US" sz="1400" dirty="0"/>
          </a:p>
        </p:txBody>
      </p:sp>
      <p:sp>
        <p:nvSpPr>
          <p:cNvPr id="112" name="TextBox 111"/>
          <p:cNvSpPr txBox="1"/>
          <p:nvPr/>
        </p:nvSpPr>
        <p:spPr>
          <a:xfrm>
            <a:off x="1981200" y="5486400"/>
            <a:ext cx="914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Baffles</a:t>
            </a:r>
            <a:endParaRPr lang="en-US" sz="1100" dirty="0"/>
          </a:p>
        </p:txBody>
      </p:sp>
      <p:cxnSp>
        <p:nvCxnSpPr>
          <p:cNvPr id="114" name="Straight Arrow Connector 113"/>
          <p:cNvCxnSpPr>
            <a:stCxn id="112" idx="1"/>
          </p:cNvCxnSpPr>
          <p:nvPr/>
        </p:nvCxnSpPr>
        <p:spPr>
          <a:xfrm rot="10800000">
            <a:off x="1676400" y="5410201"/>
            <a:ext cx="304800" cy="207005"/>
          </a:xfrm>
          <a:prstGeom prst="straightConnector1">
            <a:avLst/>
          </a:prstGeom>
          <a:ln w="2857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Box 117"/>
          <p:cNvSpPr txBox="1"/>
          <p:nvPr/>
        </p:nvSpPr>
        <p:spPr>
          <a:xfrm>
            <a:off x="4724400" y="3352801"/>
            <a:ext cx="441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4. Sedimentation  - Remove </a:t>
            </a:r>
            <a:r>
              <a:rPr lang="en-US" dirty="0" err="1" smtClean="0"/>
              <a:t>flocs</a:t>
            </a:r>
            <a:r>
              <a:rPr lang="en-US" dirty="0" smtClean="0"/>
              <a:t> from solution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6172200"/>
            <a:ext cx="9144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0" y="6172200"/>
            <a:ext cx="327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5. Add chlorine for disinfection, get clean water.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6600" y="6221241"/>
            <a:ext cx="4800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5000" y="2286000"/>
            <a:ext cx="1219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Box 26"/>
          <p:cNvSpPr txBox="1"/>
          <p:nvPr/>
        </p:nvSpPr>
        <p:spPr>
          <a:xfrm>
            <a:off x="1371600" y="2590800"/>
            <a:ext cx="457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+</a:t>
            </a:r>
            <a:endParaRPr lang="en-US" dirty="0"/>
          </a:p>
        </p:txBody>
      </p:sp>
      <p:pic>
        <p:nvPicPr>
          <p:cNvPr id="10242" name="Picture 2" descr="http://lh3.ggpht.com/_QuLPZg3XMcE/RtiZCB4CdrI/AAAAAAAAHgs/IhXtjE2-xfA/s720/DSC0198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5807077" y="3470275"/>
            <a:ext cx="2158997" cy="2838448"/>
          </a:xfrm>
          <a:prstGeom prst="rect">
            <a:avLst/>
          </a:prstGeom>
          <a:noFill/>
        </p:spPr>
      </p:pic>
      <p:sp>
        <p:nvSpPr>
          <p:cNvPr id="24" name="TextBox 23"/>
          <p:cNvSpPr txBox="1"/>
          <p:nvPr/>
        </p:nvSpPr>
        <p:spPr>
          <a:xfrm>
            <a:off x="0" y="1676400"/>
            <a:ext cx="457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1. Add aluminum sulfate (alum) to influent from local waterways, form </a:t>
            </a:r>
            <a:r>
              <a:rPr lang="en-US" dirty="0" err="1" smtClean="0"/>
              <a:t>flocs</a:t>
            </a:r>
            <a:r>
              <a:rPr lang="en-US" dirty="0" smtClean="0"/>
              <a:t> (clumps of sediment)</a:t>
            </a:r>
            <a:endParaRPr lang="en-US" dirty="0"/>
          </a:p>
        </p:txBody>
      </p:sp>
      <p:cxnSp>
        <p:nvCxnSpPr>
          <p:cNvPr id="23" name="Straight Connector 22"/>
          <p:cNvCxnSpPr/>
          <p:nvPr/>
        </p:nvCxnSpPr>
        <p:spPr>
          <a:xfrm>
            <a:off x="0" y="1219200"/>
            <a:ext cx="9144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Ultimate Goal: Reduce Turbidity	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28600" y="1676400"/>
            <a:ext cx="861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smtClean="0"/>
              <a:t>Turbid water is more difficult to disinfect with chlorine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Remove turbidity in order to make water treatment more effective.</a:t>
            </a:r>
            <a:endParaRPr lang="en-US" sz="2400" dirty="0"/>
          </a:p>
        </p:txBody>
      </p:sp>
      <p:sp>
        <p:nvSpPr>
          <p:cNvPr id="1026" name="AutoShape 2" descr="https://mail.google.com/a/cornell.edu/?ui=2&amp;ik=bc644b1ebc&amp;view=att&amp;th=128262b067d99eeb&amp;attid=0.2&amp;disp=inline&amp;realattid=f_g88ve1uo1&amp;z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8" name="AutoShape 4" descr="https://mail.google.com/a/cornell.edu/?ui=2&amp;ik=bc644b1ebc&amp;view=att&amp;th=128262b067d99eeb&amp;attid=0.2&amp;disp=inline&amp;realattid=f_g88ve1uo1&amp;z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agua entrando 344 saliendo 5 UTN 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" name="Content Placeholder 5" descr="agua entrando 344 saliendo 5 UTN 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0600" y="2667000"/>
            <a:ext cx="4429125" cy="332184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172200" y="3733800"/>
            <a:ext cx="22098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/>
              <a:t>Treated water has more aesthetic appeal and results in fewer instances of diarrhea, bacterial infections, etc.</a:t>
            </a:r>
            <a:endParaRPr lang="en-US" sz="15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Source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81000" y="1600200"/>
            <a:ext cx="82296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/>
              <a:t>All influent water for </a:t>
            </a:r>
            <a:r>
              <a:rPr lang="en-US" sz="2500" dirty="0" err="1" smtClean="0"/>
              <a:t>AguaClara</a:t>
            </a:r>
            <a:r>
              <a:rPr lang="en-US" sz="2500" dirty="0" smtClean="0"/>
              <a:t> plants is drawn from turbid local waterways in interior Honduras.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7400" y="2895600"/>
            <a:ext cx="3021691" cy="1969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2667000"/>
            <a:ext cx="4052887" cy="3611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Straight Arrow Connector 9"/>
          <p:cNvCxnSpPr/>
          <p:nvPr/>
        </p:nvCxnSpPr>
        <p:spPr>
          <a:xfrm flipV="1">
            <a:off x="2514600" y="4267200"/>
            <a:ext cx="3733800" cy="5334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562600" y="5029200"/>
            <a:ext cx="29718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/>
              <a:t>Note that the local community must already have some type of water distribution system in place.</a:t>
            </a:r>
            <a:endParaRPr lang="en-US" sz="15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Into the plant…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28600" y="1600200"/>
            <a:ext cx="3352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Influent water stored in the entrance tank before treatment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3733800" y="2743200"/>
            <a:ext cx="2438400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 smtClean="0"/>
              <a:t>Water level in entrance tank must remain constant! </a:t>
            </a:r>
          </a:p>
          <a:p>
            <a:pPr>
              <a:buFont typeface="Wingdings" pitchFamily="2" charset="2"/>
              <a:buChar char="§"/>
            </a:pPr>
            <a:r>
              <a:rPr lang="en-US" sz="1700" dirty="0" smtClean="0"/>
              <a:t>This is necessary to ensure constant flow of chemicals</a:t>
            </a:r>
            <a:endParaRPr lang="en-US" sz="17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2400" y="4114800"/>
            <a:ext cx="17145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438400"/>
            <a:ext cx="3377222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8400" y="2590800"/>
            <a:ext cx="2514600" cy="22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6019800" y="1600200"/>
            <a:ext cx="2819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Aluminum sulfate (alum) kept in the chemical storage tank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72200" y="5181600"/>
            <a:ext cx="2590800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 smtClean="0"/>
              <a:t>Function of alum – causes dirt and other impurities to clump together into “</a:t>
            </a:r>
            <a:r>
              <a:rPr lang="en-US" sz="1700" dirty="0" err="1" smtClean="0"/>
              <a:t>flocs</a:t>
            </a:r>
            <a:r>
              <a:rPr lang="en-US" sz="1700" dirty="0" smtClean="0"/>
              <a:t>”</a:t>
            </a:r>
            <a:endParaRPr lang="en-US" sz="1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Mixing Alum and Water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09600" y="1524000"/>
            <a:ext cx="74676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/>
              <a:t>Raw influent water and alum are combined in the rapid mixer (down to the molecular scale)</a:t>
            </a:r>
            <a:endParaRPr lang="en-US" sz="25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3730858"/>
            <a:ext cx="3581400" cy="2898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Curved Connector 11"/>
          <p:cNvCxnSpPr/>
          <p:nvPr/>
        </p:nvCxnSpPr>
        <p:spPr>
          <a:xfrm>
            <a:off x="4419600" y="4114800"/>
            <a:ext cx="1143000" cy="533400"/>
          </a:xfrm>
          <a:prstGeom prst="curved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886200" y="3657600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Water from entrance tank</a:t>
            </a:r>
            <a:endParaRPr lang="en-US" sz="1200" b="1" dirty="0"/>
          </a:p>
        </p:txBody>
      </p:sp>
      <p:cxnSp>
        <p:nvCxnSpPr>
          <p:cNvPr id="24" name="Curved Connector 23"/>
          <p:cNvCxnSpPr/>
          <p:nvPr/>
        </p:nvCxnSpPr>
        <p:spPr>
          <a:xfrm rot="10800000" flipV="1">
            <a:off x="5562600" y="3429000"/>
            <a:ext cx="1676400" cy="1219200"/>
          </a:xfrm>
          <a:prstGeom prst="curvedConnector3">
            <a:avLst>
              <a:gd name="adj1" fmla="val 50000"/>
            </a:avLst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7239000" y="3163669"/>
            <a:ext cx="99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Alum from chemical storage tank</a:t>
            </a:r>
            <a:endParaRPr lang="en-US" sz="1200" b="1" dirty="0"/>
          </a:p>
        </p:txBody>
      </p:sp>
      <p:cxnSp>
        <p:nvCxnSpPr>
          <p:cNvPr id="32" name="Straight Arrow Connector 31"/>
          <p:cNvCxnSpPr/>
          <p:nvPr/>
        </p:nvCxnSpPr>
        <p:spPr>
          <a:xfrm>
            <a:off x="6248400" y="5486400"/>
            <a:ext cx="990600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7239000" y="5257800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Effluent to </a:t>
            </a:r>
            <a:r>
              <a:rPr lang="en-US" sz="1400" b="1" dirty="0" err="1" smtClean="0"/>
              <a:t>flocculator</a:t>
            </a:r>
            <a:endParaRPr lang="en-US" sz="1400" b="1" dirty="0"/>
          </a:p>
        </p:txBody>
      </p:sp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400" y="2362200"/>
            <a:ext cx="1223353" cy="129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86600" y="1981200"/>
            <a:ext cx="16002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1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Flocculation (with vertical </a:t>
            </a:r>
            <a:r>
              <a:rPr lang="en-US" dirty="0" err="1" smtClean="0"/>
              <a:t>flocculator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2667000"/>
            <a:ext cx="3124200" cy="3429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3276600"/>
            <a:ext cx="4433111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52400" y="1600200"/>
            <a:ext cx="3276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Water moves from the entrance tank into the flocculation tank, as indicated by the yellow arrow…</a:t>
            </a: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 rot="10800000">
            <a:off x="1828800" y="5410200"/>
            <a:ext cx="914400" cy="1588"/>
          </a:xfrm>
          <a:prstGeom prst="straightConnector1">
            <a:avLst/>
          </a:prstGeom>
          <a:ln w="317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810000" y="1667470"/>
            <a:ext cx="4724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Then through the tank, around the baffles, as indicated by the white lines (left) and the red lines (right)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52400" y="6096000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Entrance tank (right) and flocculation tank (left), top view</a:t>
            </a:r>
            <a:endParaRPr lang="en-US" sz="1200" dirty="0"/>
          </a:p>
        </p:txBody>
      </p:sp>
      <p:sp>
        <p:nvSpPr>
          <p:cNvPr id="14" name="TextBox 13"/>
          <p:cNvSpPr txBox="1"/>
          <p:nvPr/>
        </p:nvSpPr>
        <p:spPr>
          <a:xfrm>
            <a:off x="4648200" y="4267200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Flocculation tank, side view</a:t>
            </a:r>
            <a:endParaRPr lang="en-US" sz="1200" dirty="0"/>
          </a:p>
        </p:txBody>
      </p:sp>
      <p:cxnSp>
        <p:nvCxnSpPr>
          <p:cNvPr id="16" name="Curved Connector 15"/>
          <p:cNvCxnSpPr/>
          <p:nvPr/>
        </p:nvCxnSpPr>
        <p:spPr>
          <a:xfrm rot="5400000" flipH="1" flipV="1">
            <a:off x="4686300" y="3924300"/>
            <a:ext cx="304800" cy="228600"/>
          </a:xfrm>
          <a:prstGeom prst="curvedConnector3">
            <a:avLst>
              <a:gd name="adj1" fmla="val -7831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rot="16200000" flipH="1">
            <a:off x="4343400" y="3810000"/>
            <a:ext cx="685800" cy="76200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rot="5400000">
            <a:off x="4762500" y="3695700"/>
            <a:ext cx="381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urved Connector 33"/>
          <p:cNvCxnSpPr/>
          <p:nvPr/>
        </p:nvCxnSpPr>
        <p:spPr>
          <a:xfrm flipV="1">
            <a:off x="4953000" y="3429000"/>
            <a:ext cx="228600" cy="152400"/>
          </a:xfrm>
          <a:prstGeom prst="curvedConnector3">
            <a:avLst>
              <a:gd name="adj1" fmla="val 11446"/>
            </a:avLst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rot="5400000">
            <a:off x="4725194" y="3809206"/>
            <a:ext cx="76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4343400" y="4953000"/>
            <a:ext cx="419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This causes the </a:t>
            </a:r>
            <a:r>
              <a:rPr lang="en-US" dirty="0" err="1" smtClean="0"/>
              <a:t>flocs</a:t>
            </a:r>
            <a:r>
              <a:rPr lang="en-US" dirty="0" smtClean="0"/>
              <a:t> to collide and clump together into larger </a:t>
            </a:r>
            <a:r>
              <a:rPr lang="en-US" dirty="0" err="1" smtClean="0"/>
              <a:t>flocs</a:t>
            </a:r>
            <a:endParaRPr lang="en-US" dirty="0"/>
          </a:p>
        </p:txBody>
      </p:sp>
      <p:cxnSp>
        <p:nvCxnSpPr>
          <p:cNvPr id="18" name="Straight Arrow Connector 17"/>
          <p:cNvCxnSpPr/>
          <p:nvPr/>
        </p:nvCxnSpPr>
        <p:spPr>
          <a:xfrm rot="5400000" flipH="1" flipV="1">
            <a:off x="610394" y="4266406"/>
            <a:ext cx="2438400" cy="1588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Arc 19"/>
          <p:cNvSpPr/>
          <p:nvPr/>
        </p:nvSpPr>
        <p:spPr>
          <a:xfrm flipH="1">
            <a:off x="1524000" y="3048000"/>
            <a:ext cx="533400" cy="533400"/>
          </a:xfrm>
          <a:prstGeom prst="arc">
            <a:avLst>
              <a:gd name="adj1" fmla="val 16200000"/>
              <a:gd name="adj2" fmla="val 21134078"/>
            </a:avLst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Arrow Connector 21"/>
          <p:cNvCxnSpPr/>
          <p:nvPr/>
        </p:nvCxnSpPr>
        <p:spPr>
          <a:xfrm rot="5400000">
            <a:off x="343694" y="4380706"/>
            <a:ext cx="2362200" cy="1588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Flocculation (with horizontal </a:t>
            </a:r>
            <a:r>
              <a:rPr lang="en-US" dirty="0" err="1" smtClean="0"/>
              <a:t>flocculator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81000" y="1752600"/>
            <a:ext cx="640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</a:t>
            </a:r>
            <a:r>
              <a:rPr lang="en-US" dirty="0" err="1" smtClean="0"/>
              <a:t>flocculator</a:t>
            </a:r>
            <a:r>
              <a:rPr lang="en-US" dirty="0" smtClean="0"/>
              <a:t> can also be horizontal, in which case the water will flow around the baffles as shown here.</a:t>
            </a:r>
          </a:p>
          <a:p>
            <a:r>
              <a:rPr lang="en-US" dirty="0" smtClean="0"/>
              <a:t>Horizontal </a:t>
            </a:r>
            <a:r>
              <a:rPr lang="en-US" dirty="0" err="1" smtClean="0"/>
              <a:t>flocculators</a:t>
            </a:r>
            <a:r>
              <a:rPr lang="en-US" dirty="0" smtClean="0"/>
              <a:t> typically have higher flow rates and are easier to drain.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 rot="16200000" flipH="1">
            <a:off x="3962400" y="5410200"/>
            <a:ext cx="304800" cy="304800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rot="16200000" flipV="1">
            <a:off x="3962400" y="5638800"/>
            <a:ext cx="304800" cy="304800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urved Connector 10"/>
          <p:cNvCxnSpPr/>
          <p:nvPr/>
        </p:nvCxnSpPr>
        <p:spPr>
          <a:xfrm rot="5400000" flipH="1" flipV="1">
            <a:off x="3848100" y="5524500"/>
            <a:ext cx="228600" cy="1588"/>
          </a:xfrm>
          <a:prstGeom prst="curvedConnector3">
            <a:avLst>
              <a:gd name="adj1" fmla="val 40361"/>
            </a:avLst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rot="16200000" flipV="1">
            <a:off x="4114800" y="5334001"/>
            <a:ext cx="304800" cy="304800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urved Connector 31"/>
          <p:cNvCxnSpPr/>
          <p:nvPr/>
        </p:nvCxnSpPr>
        <p:spPr>
          <a:xfrm flipV="1">
            <a:off x="4267200" y="5638800"/>
            <a:ext cx="152400" cy="76200"/>
          </a:xfrm>
          <a:prstGeom prst="curvedConnector3">
            <a:avLst>
              <a:gd name="adj1" fmla="val 50000"/>
            </a:avLst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urved Connector 34"/>
          <p:cNvCxnSpPr/>
          <p:nvPr/>
        </p:nvCxnSpPr>
        <p:spPr>
          <a:xfrm flipV="1">
            <a:off x="4191000" y="5257800"/>
            <a:ext cx="304800" cy="76200"/>
          </a:xfrm>
          <a:prstGeom prst="curvedConnector3">
            <a:avLst>
              <a:gd name="adj1" fmla="val 50000"/>
            </a:avLst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2971800"/>
            <a:ext cx="4114800" cy="3460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9" name="Straight Arrow Connector 38"/>
          <p:cNvCxnSpPr/>
          <p:nvPr/>
        </p:nvCxnSpPr>
        <p:spPr>
          <a:xfrm rot="10800000">
            <a:off x="2438400" y="4800600"/>
            <a:ext cx="609600" cy="304800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urved Connector 41"/>
          <p:cNvCxnSpPr/>
          <p:nvPr/>
        </p:nvCxnSpPr>
        <p:spPr>
          <a:xfrm flipV="1">
            <a:off x="2438400" y="4648200"/>
            <a:ext cx="228600" cy="152400"/>
          </a:xfrm>
          <a:prstGeom prst="curvedConnector3">
            <a:avLst>
              <a:gd name="adj1" fmla="val -46385"/>
            </a:avLst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>
            <a:off x="2667000" y="4648200"/>
            <a:ext cx="609600" cy="304800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urved Connector 46"/>
          <p:cNvCxnSpPr/>
          <p:nvPr/>
        </p:nvCxnSpPr>
        <p:spPr>
          <a:xfrm rot="5400000" flipH="1" flipV="1">
            <a:off x="3276600" y="4724400"/>
            <a:ext cx="152400" cy="152400"/>
          </a:xfrm>
          <a:prstGeom prst="curvedConnector3">
            <a:avLst>
              <a:gd name="adj1" fmla="val -145180"/>
            </a:avLst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 rot="10800000">
            <a:off x="2819400" y="4419600"/>
            <a:ext cx="609600" cy="304800"/>
          </a:xfrm>
          <a:prstGeom prst="straightConnector1">
            <a:avLst/>
          </a:prstGeom>
          <a:ln w="254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Sedimentation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3393612"/>
            <a:ext cx="3124200" cy="247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91000" y="3310148"/>
            <a:ext cx="4800600" cy="1490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6200" y="1676400"/>
            <a:ext cx="4191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Water moves from the </a:t>
            </a:r>
            <a:r>
              <a:rPr lang="en-US" dirty="0" err="1" smtClean="0"/>
              <a:t>flocculator</a:t>
            </a:r>
            <a:r>
              <a:rPr lang="en-US" dirty="0" smtClean="0"/>
              <a:t> into the sedimentation tank, where the large </a:t>
            </a:r>
            <a:r>
              <a:rPr lang="en-US" dirty="0" err="1" smtClean="0"/>
              <a:t>flocs</a:t>
            </a:r>
            <a:r>
              <a:rPr lang="en-US" dirty="0" smtClean="0"/>
              <a:t> settle out of solution.</a:t>
            </a:r>
          </a:p>
          <a:p>
            <a:r>
              <a:rPr lang="en-US" dirty="0" smtClean="0"/>
              <a:t>The purple lines are “plate settlers” (catch </a:t>
            </a:r>
            <a:r>
              <a:rPr lang="en-US" dirty="0" err="1" smtClean="0"/>
              <a:t>flocs</a:t>
            </a:r>
            <a:r>
              <a:rPr lang="en-US" dirty="0" smtClean="0"/>
              <a:t> as they fall out of solution. </a:t>
            </a:r>
          </a:p>
          <a:p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 rot="10800000">
            <a:off x="914401" y="3886200"/>
            <a:ext cx="2362200" cy="1588"/>
          </a:xfrm>
          <a:prstGeom prst="straightConnector1">
            <a:avLst/>
          </a:prstGeom>
          <a:ln w="254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09600" y="5939135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Top view of sedimentation tank (arrow indicates direction of motion)</a:t>
            </a:r>
            <a:endParaRPr lang="en-US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4800600" y="4828401"/>
            <a:ext cx="2362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Side view of sedimentation tank</a:t>
            </a:r>
            <a:endParaRPr lang="en-US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5334000" y="1905000"/>
            <a:ext cx="281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Arrows show direction of flow in each view</a:t>
            </a:r>
            <a:endParaRPr lang="en-US" dirty="0"/>
          </a:p>
        </p:txBody>
      </p:sp>
      <p:cxnSp>
        <p:nvCxnSpPr>
          <p:cNvPr id="19" name="Straight Arrow Connector 18"/>
          <p:cNvCxnSpPr/>
          <p:nvPr/>
        </p:nvCxnSpPr>
        <p:spPr>
          <a:xfrm rot="5400000">
            <a:off x="496094" y="4533106"/>
            <a:ext cx="1295400" cy="1588"/>
          </a:xfrm>
          <a:prstGeom prst="straightConnector1">
            <a:avLst/>
          </a:prstGeom>
          <a:ln w="254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rot="10800000">
            <a:off x="914400" y="5257800"/>
            <a:ext cx="2362200" cy="1588"/>
          </a:xfrm>
          <a:prstGeom prst="straightConnector1">
            <a:avLst/>
          </a:prstGeom>
          <a:ln w="254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rot="5400000">
            <a:off x="724694" y="4533106"/>
            <a:ext cx="1295400" cy="1588"/>
          </a:xfrm>
          <a:prstGeom prst="straightConnector1">
            <a:avLst/>
          </a:prstGeom>
          <a:ln w="254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rot="5400000">
            <a:off x="953294" y="4533106"/>
            <a:ext cx="1295400" cy="1588"/>
          </a:xfrm>
          <a:prstGeom prst="straightConnector1">
            <a:avLst/>
          </a:prstGeom>
          <a:ln w="254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rot="5400000">
            <a:off x="1256506" y="4533106"/>
            <a:ext cx="1295400" cy="1588"/>
          </a:xfrm>
          <a:prstGeom prst="straightConnector1">
            <a:avLst/>
          </a:prstGeom>
          <a:ln w="254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rot="5400000">
            <a:off x="1486694" y="4533106"/>
            <a:ext cx="1295400" cy="1588"/>
          </a:xfrm>
          <a:prstGeom prst="straightConnector1">
            <a:avLst/>
          </a:prstGeom>
          <a:ln w="254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rot="5400000">
            <a:off x="1715294" y="4533106"/>
            <a:ext cx="1295400" cy="1588"/>
          </a:xfrm>
          <a:prstGeom prst="straightConnector1">
            <a:avLst/>
          </a:prstGeom>
          <a:ln w="254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rot="5400000">
            <a:off x="2018506" y="4533106"/>
            <a:ext cx="1295400" cy="1588"/>
          </a:xfrm>
          <a:prstGeom prst="straightConnector1">
            <a:avLst/>
          </a:prstGeom>
          <a:ln w="254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rot="5400000">
            <a:off x="2248694" y="4533106"/>
            <a:ext cx="1295400" cy="1588"/>
          </a:xfrm>
          <a:prstGeom prst="straightConnector1">
            <a:avLst/>
          </a:prstGeom>
          <a:ln w="254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rot="5400000">
            <a:off x="2477294" y="4533106"/>
            <a:ext cx="1295400" cy="1588"/>
          </a:xfrm>
          <a:prstGeom prst="straightConnector1">
            <a:avLst/>
          </a:prstGeom>
          <a:ln w="254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4953000" y="4419600"/>
            <a:ext cx="4038600" cy="1588"/>
          </a:xfrm>
          <a:prstGeom prst="straightConnector1">
            <a:avLst/>
          </a:prstGeom>
          <a:ln w="254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urved Connector 44"/>
          <p:cNvCxnSpPr/>
          <p:nvPr/>
        </p:nvCxnSpPr>
        <p:spPr>
          <a:xfrm>
            <a:off x="4495800" y="3886200"/>
            <a:ext cx="609600" cy="533400"/>
          </a:xfrm>
          <a:prstGeom prst="curvedConnector3">
            <a:avLst>
              <a:gd name="adj1" fmla="val -602"/>
            </a:avLst>
          </a:prstGeom>
          <a:ln w="2540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rot="5400000" flipH="1" flipV="1">
            <a:off x="5067300" y="4076700"/>
            <a:ext cx="685800" cy="1588"/>
          </a:xfrm>
          <a:prstGeom prst="straightConnector1">
            <a:avLst/>
          </a:prstGeom>
          <a:ln w="254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 rot="5400000" flipH="1" flipV="1">
            <a:off x="5676106" y="4075906"/>
            <a:ext cx="685800" cy="1588"/>
          </a:xfrm>
          <a:prstGeom prst="straightConnector1">
            <a:avLst/>
          </a:prstGeom>
          <a:ln w="254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/>
          <p:nvPr/>
        </p:nvCxnSpPr>
        <p:spPr>
          <a:xfrm rot="5400000" flipH="1" flipV="1">
            <a:off x="6209506" y="4075906"/>
            <a:ext cx="685800" cy="1588"/>
          </a:xfrm>
          <a:prstGeom prst="straightConnector1">
            <a:avLst/>
          </a:prstGeom>
          <a:ln w="254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/>
          <p:nvPr/>
        </p:nvCxnSpPr>
        <p:spPr>
          <a:xfrm rot="5400000" flipH="1" flipV="1">
            <a:off x="6742906" y="4075906"/>
            <a:ext cx="685800" cy="1588"/>
          </a:xfrm>
          <a:prstGeom prst="straightConnector1">
            <a:avLst/>
          </a:prstGeom>
          <a:ln w="254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/>
          <p:nvPr/>
        </p:nvCxnSpPr>
        <p:spPr>
          <a:xfrm rot="5400000" flipH="1" flipV="1">
            <a:off x="7352506" y="4075906"/>
            <a:ext cx="685800" cy="1588"/>
          </a:xfrm>
          <a:prstGeom prst="straightConnector1">
            <a:avLst/>
          </a:prstGeom>
          <a:ln w="254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 rot="5400000" flipH="1" flipV="1">
            <a:off x="7885906" y="4075906"/>
            <a:ext cx="685800" cy="1588"/>
          </a:xfrm>
          <a:prstGeom prst="straightConnector1">
            <a:avLst/>
          </a:prstGeom>
          <a:ln w="254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>
            <a:off x="5410200" y="3656012"/>
            <a:ext cx="3733800" cy="1588"/>
          </a:xfrm>
          <a:prstGeom prst="straightConnector1">
            <a:avLst/>
          </a:prstGeom>
          <a:ln w="254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Leaving the plant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4400" y="1676400"/>
            <a:ext cx="716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Finally, the water is chlorinated and discharged through the exit channel: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133600"/>
            <a:ext cx="2971800" cy="308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57200" y="5181600"/>
            <a:ext cx="2971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Top view of entrance to exit channel. Water flows into the page, through the light blue pipes.</a:t>
            </a:r>
            <a:endParaRPr lang="en-US" sz="14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3352800"/>
            <a:ext cx="2555823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105400" y="2968823"/>
            <a:ext cx="3048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Side view of the exit channel outlets. </a:t>
            </a:r>
            <a:endParaRPr lang="en-US" sz="1400" dirty="0"/>
          </a:p>
        </p:txBody>
      </p:sp>
      <p:cxnSp>
        <p:nvCxnSpPr>
          <p:cNvPr id="10" name="Straight Arrow Connector 9"/>
          <p:cNvCxnSpPr/>
          <p:nvPr/>
        </p:nvCxnSpPr>
        <p:spPr>
          <a:xfrm rot="16200000" flipH="1">
            <a:off x="1257299" y="3467894"/>
            <a:ext cx="610394" cy="75406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16200000" flipH="1">
            <a:off x="1638300" y="3010695"/>
            <a:ext cx="610394" cy="75406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10800000" flipV="1">
            <a:off x="4800600" y="6247604"/>
            <a:ext cx="838200" cy="795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7315200" y="6248400"/>
            <a:ext cx="838200" cy="158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386</TotalTime>
  <Words>482</Words>
  <Application>Microsoft Office PowerPoint</Application>
  <PresentationFormat>On-screen Show (4:3)</PresentationFormat>
  <Paragraphs>47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Median</vt:lpstr>
      <vt:lpstr>The Aguaclara Process – A Brief Overview</vt:lpstr>
      <vt:lpstr>Ultimate Goal: Reduce Turbidity </vt:lpstr>
      <vt:lpstr>The Source</vt:lpstr>
      <vt:lpstr>Into the plant…</vt:lpstr>
      <vt:lpstr>Mixing Alum and Water</vt:lpstr>
      <vt:lpstr>Flocculation (with vertical flocculator)</vt:lpstr>
      <vt:lpstr>Flocculation (with horizontal flocculator)</vt:lpstr>
      <vt:lpstr>Sedimentation</vt:lpstr>
      <vt:lpstr>Leaving the plant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Flocculation – Sedimentation</dc:title>
  <dc:creator>Julie Pierce</dc:creator>
  <cp:lastModifiedBy>aguaclara</cp:lastModifiedBy>
  <cp:revision>43</cp:revision>
  <dcterms:created xsi:type="dcterms:W3CDTF">2010-03-29T03:51:44Z</dcterms:created>
  <dcterms:modified xsi:type="dcterms:W3CDTF">2010-05-18T00:39:54Z</dcterms:modified>
</cp:coreProperties>
</file>