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83" r:id="rId3"/>
    <p:sldId id="284" r:id="rId4"/>
    <p:sldId id="285" r:id="rId5"/>
    <p:sldId id="286" r:id="rId6"/>
    <p:sldId id="287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1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3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635D0-C438-4E7F-9827-1E1CEA028432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026B2-EE1C-4AC9-A662-F4BECC8B2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22E3CA-7390-4FE8-A902-85D13485636B}" type="slidenum">
              <a:rPr lang="en-US"/>
              <a:pPr/>
              <a:t>2</a:t>
            </a:fld>
            <a:endParaRPr lang="en-US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BCBED0-8DDC-4EBE-B5CB-A602B756EB31}" type="slidenum">
              <a:rPr lang="en-US"/>
              <a:pPr/>
              <a:t>11</a:t>
            </a:fld>
            <a:endParaRPr lang="en-US"/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758FB9-B3D5-4D73-B8B1-CDD4BB52DE8F}" type="slidenum">
              <a:rPr lang="en-US"/>
              <a:pPr/>
              <a:t>12</a:t>
            </a:fld>
            <a:endParaRPr lang="en-US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E017B-5202-4F3C-815C-60C68BBBF455}" type="slidenum">
              <a:rPr lang="en-US"/>
              <a:pPr/>
              <a:t>13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13E0DD-5068-4594-88C9-C9610910E8CD}" type="slidenum">
              <a:rPr lang="en-US"/>
              <a:pPr/>
              <a:t>14</a:t>
            </a:fld>
            <a:endParaRPr 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21421D-3165-43D6-8215-4A25F50D50E6}" type="slidenum">
              <a:rPr lang="en-US"/>
              <a:pPr/>
              <a:t>15</a:t>
            </a:fld>
            <a:endParaRPr 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A958EF-DFDA-44D3-A751-6AB00DEB9320}" type="slidenum">
              <a:rPr lang="en-US"/>
              <a:pPr/>
              <a:t>16</a:t>
            </a:fld>
            <a:endParaRPr lang="en-US"/>
          </a:p>
        </p:txBody>
      </p:sp>
      <p:sp>
        <p:nvSpPr>
          <p:cNvPr id="24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22FAC7-13C0-426E-B1DB-301A75D22320}" type="slidenum">
              <a:rPr lang="en-US"/>
              <a:pPr/>
              <a:t>17</a:t>
            </a:fld>
            <a:endParaRPr lang="en-US"/>
          </a:p>
        </p:txBody>
      </p:sp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F3C418-7349-4563-95C1-6BFEAA5DD033}" type="slidenum">
              <a:rPr lang="en-US"/>
              <a:pPr/>
              <a:t>18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9AEFD7-FCA3-4777-82F4-1135C4BCED08}" type="slidenum">
              <a:rPr lang="en-US"/>
              <a:pPr/>
              <a:t>19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389356-F8EE-4679-8393-01C2A95C36B4}" type="slidenum">
              <a:rPr lang="en-US"/>
              <a:pPr/>
              <a:t>20</a:t>
            </a:fld>
            <a:endParaRPr lang="en-US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BAC1E5-F76D-4657-A733-BBCA6F7152BF}" type="slidenum">
              <a:rPr lang="en-US"/>
              <a:pPr/>
              <a:t>3</a:t>
            </a:fld>
            <a:endParaRPr lang="en-US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33A2FA-E343-4BF7-B529-8EDA827427D5}" type="slidenum">
              <a:rPr lang="en-US"/>
              <a:pPr/>
              <a:t>21</a:t>
            </a:fld>
            <a:endParaRPr lang="en-US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AF1C14-FD44-49C4-AB65-7749754FFB2B}" type="slidenum">
              <a:rPr lang="en-US"/>
              <a:pPr/>
              <a:t>22</a:t>
            </a:fld>
            <a:endParaRPr lang="en-US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A929C6-A0A8-4AD3-BA9E-5E22F99AB67B}" type="slidenum">
              <a:rPr lang="en-US"/>
              <a:pPr/>
              <a:t>23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6E7095-9117-4DE9-B2D7-032079D9FAC4}" type="slidenum">
              <a:rPr lang="en-US"/>
              <a:pPr/>
              <a:t>24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72005-D144-4DC5-95F6-45E3CA58FCCB}" type="slidenum">
              <a:rPr lang="en-US"/>
              <a:pPr/>
              <a:t>25</a:t>
            </a:fld>
            <a:endParaRPr lang="en-US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5BDE4A-8205-475B-849E-C7C9A157195A}" type="slidenum">
              <a:rPr lang="en-US"/>
              <a:pPr/>
              <a:t>26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B707CA-5399-440B-862E-E01EABB8140F}" type="slidenum">
              <a:rPr lang="en-US"/>
              <a:pPr/>
              <a:t>4</a:t>
            </a:fld>
            <a:endParaRPr lang="en-US"/>
          </a:p>
        </p:txBody>
      </p:sp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AC0019-9A46-4FE2-B054-3E7B53A227AF}" type="slidenum">
              <a:rPr lang="en-US"/>
              <a:pPr/>
              <a:t>5</a:t>
            </a:fld>
            <a:endParaRPr lang="en-US"/>
          </a:p>
        </p:txBody>
      </p:sp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0" y="4342699"/>
            <a:ext cx="5487020" cy="411495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024E08-B7DA-41C6-B25E-B96A0FB050F9}" type="slidenum">
              <a:rPr lang="en-US"/>
              <a:pPr/>
              <a:t>6</a:t>
            </a:fld>
            <a:endParaRPr lang="en-US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0" y="4342699"/>
            <a:ext cx="5487020" cy="411495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59F638-F264-4B5C-BEA1-9123BEC3EDC4}" type="slidenum">
              <a:rPr lang="en-US"/>
              <a:pPr/>
              <a:t>7</a:t>
            </a:fld>
            <a:endParaRPr lang="en-US"/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A3452-FFF0-4CAF-8B95-5192EB4ABAF1}" type="slidenum">
              <a:rPr lang="en-US"/>
              <a:pPr/>
              <a:t>8</a:t>
            </a:fld>
            <a:endParaRPr lang="en-US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ABBC65-BFE4-4CE1-B36F-29BAACC988C8}" type="slidenum">
              <a:rPr lang="en-US"/>
              <a:pPr/>
              <a:t>9</a:t>
            </a:fld>
            <a:endParaRPr lang="en-US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VRA, 2005, Oya Y. Rieger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0B33E0-ADA9-46DD-B98F-4E58B36FDF39}" type="slidenum">
              <a:rPr lang="en-US"/>
              <a:pPr/>
              <a:t>10</a:t>
            </a:fld>
            <a:endParaRPr lang="en-US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is the trick in managing projects.  As I get older, I am happy to say that I am becoming more critical of my skills.  Most of the mistakes I catch are related to time pressure.  All the short cuts we take.  Some are mechanical – directly related to outcomes, but some are related to interpersonal relations and long-term success of project.  Make time for understanding other people’s need and even if you can satisfy them all – at least acknowledge and give them a chance to give you feedback.   End with the saying…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225E-4C2F-48E3-BADC-F3B51257D795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D4D0-9344-47BE-90DB-ADA645680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225E-4C2F-48E3-BADC-F3B51257D795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D4D0-9344-47BE-90DB-ADA645680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225E-4C2F-48E3-BADC-F3B51257D795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D4D0-9344-47BE-90DB-ADA645680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225E-4C2F-48E3-BADC-F3B51257D795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D4D0-9344-47BE-90DB-ADA645680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225E-4C2F-48E3-BADC-F3B51257D795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D4D0-9344-47BE-90DB-ADA645680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225E-4C2F-48E3-BADC-F3B51257D795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D4D0-9344-47BE-90DB-ADA645680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225E-4C2F-48E3-BADC-F3B51257D795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D4D0-9344-47BE-90DB-ADA645680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225E-4C2F-48E3-BADC-F3B51257D795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D4D0-9344-47BE-90DB-ADA645680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225E-4C2F-48E3-BADC-F3B51257D795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D4D0-9344-47BE-90DB-ADA645680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225E-4C2F-48E3-BADC-F3B51257D795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D4D0-9344-47BE-90DB-ADA645680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225E-4C2F-48E3-BADC-F3B51257D795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D4D0-9344-47BE-90DB-ADA645680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A225E-4C2F-48E3-BADC-F3B51257D795}" type="datetimeFigureOut">
              <a:rPr lang="en-US" smtClean="0"/>
              <a:pPr/>
              <a:t>4/2/2010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0D4D0-9344-47BE-90DB-ADA645680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images.google.com/imgres?imgurl=alldesign.com/dollar.gif&amp;imgrefurl=http://alldesign.com/benefits.htm&amp;h=153&amp;w=217&amp;prev=/images?q=dollar&amp;svnum=10&amp;hl=en&amp;lr=&amp;ie=UTF-8&amp;oe=UTF-8" TargetMode="External"/><Relationship Id="rId7" Type="http://schemas.openxmlformats.org/officeDocument/2006/relationships/hyperlink" Target="http://images.google.com/imgres?imgurl=www.wcboe.k12.md.us/mainfold/technolog/techsat/handouts/scans/requirements.jpg&amp;imgrefurl=http://www.wcboe.k12.md.us/mainfold/technolog/techsat/handouts.htm&amp;h=2200&amp;w=1700&amp;prev=/images?q=requirements&amp;start=40&amp;svnum=10&amp;hl=en&amp;lr=&amp;ie=UTF-8&amp;oe=UTF-8&amp;sa=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images.google.com/imgres?imgurl=clip.dia.fi.upm.es/SAS-LOPSTR-AGP/images/schedule.gif&amp;imgrefurl=http://clip.dia.fi.upm.es/SAS-LOPSTR-AGP/schedule.html&amp;h=145&amp;w=200&amp;prev=/images?q=schedule&amp;start=60&amp;svnum=10&amp;hl=en&amp;lr=&amp;ie=UTF-8&amp;oe=UTF-8&amp;sa=N" TargetMode="Externa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wmf"/><Relationship Id="rId7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10" Type="http://schemas.openxmlformats.org/officeDocument/2006/relationships/image" Target="../media/image8.wmf"/><Relationship Id="rId4" Type="http://schemas.openxmlformats.org/officeDocument/2006/relationships/image" Target="../media/image2.wmf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Implementation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Balance Triple Constraints</a:t>
            </a:r>
            <a:r>
              <a:rPr lang="en-US"/>
              <a:t> </a:t>
            </a:r>
          </a:p>
        </p:txBody>
      </p:sp>
      <p:sp>
        <p:nvSpPr>
          <p:cNvPr id="214019" name="AutoShape 3"/>
          <p:cNvSpPr>
            <a:spLocks noChangeArrowheads="1"/>
          </p:cNvSpPr>
          <p:nvPr/>
        </p:nvSpPr>
        <p:spPr bwMode="auto">
          <a:xfrm>
            <a:off x="3048000" y="2438400"/>
            <a:ext cx="2428875" cy="24384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5334000" y="4876800"/>
            <a:ext cx="18319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00FF"/>
                </a:solidFill>
                <a:latin typeface="Comic Sans MS" pitchFamily="66" charset="0"/>
              </a:rPr>
              <a:t>schedule</a:t>
            </a:r>
          </a:p>
        </p:txBody>
      </p:sp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2057400" y="4876800"/>
            <a:ext cx="1504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CC00"/>
                </a:solidFill>
                <a:latin typeface="Comic Sans MS" pitchFamily="66" charset="0"/>
              </a:rPr>
              <a:t>budget</a:t>
            </a:r>
          </a:p>
        </p:txBody>
      </p:sp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3505200" y="3657600"/>
            <a:ext cx="14747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336600"/>
                </a:solidFill>
                <a:latin typeface="Comic Sans MS" pitchFamily="66" charset="0"/>
              </a:rPr>
              <a:t>quality</a:t>
            </a:r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2895600" y="1752600"/>
            <a:ext cx="2697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3399FF"/>
                </a:solidFill>
                <a:latin typeface="Comic Sans MS" pitchFamily="66" charset="0"/>
              </a:rPr>
              <a:t>requirements</a:t>
            </a:r>
          </a:p>
        </p:txBody>
      </p:sp>
      <p:pic>
        <p:nvPicPr>
          <p:cNvPr id="214024" name="Picture 8" descr="dolla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410200"/>
            <a:ext cx="1143000" cy="811213"/>
          </a:xfrm>
          <a:prstGeom prst="rect">
            <a:avLst/>
          </a:prstGeom>
          <a:noFill/>
        </p:spPr>
      </p:pic>
      <p:pic>
        <p:nvPicPr>
          <p:cNvPr id="214025" name="Picture 9" descr="schedul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5334000"/>
            <a:ext cx="1295400" cy="947738"/>
          </a:xfrm>
          <a:prstGeom prst="rect">
            <a:avLst/>
          </a:prstGeom>
          <a:noFill/>
        </p:spPr>
      </p:pic>
      <p:pic>
        <p:nvPicPr>
          <p:cNvPr id="214026" name="Picture 10" descr="requirements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6800" y="2286000"/>
            <a:ext cx="768350" cy="990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66" name="Picture 2"/>
          <p:cNvPicPr>
            <a:picLocks noChangeAspect="1" noChangeArrowheads="1"/>
          </p:cNvPicPr>
          <p:nvPr/>
        </p:nvPicPr>
        <p:blipFill>
          <a:blip r:embed="rId3" cstate="print"/>
          <a:srcRect l="11719" t="13542" r="11719" b="20833"/>
          <a:stretch>
            <a:fillRect/>
          </a:stretch>
        </p:blipFill>
        <p:spPr bwMode="auto">
          <a:xfrm>
            <a:off x="1143000" y="990600"/>
            <a:ext cx="6858000" cy="440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6067" name="Rectangle 3"/>
          <p:cNvSpPr>
            <a:spLocks noChangeArrowheads="1"/>
          </p:cNvSpPr>
          <p:nvPr/>
        </p:nvSpPr>
        <p:spPr bwMode="auto">
          <a:xfrm>
            <a:off x="1295400" y="5715000"/>
            <a:ext cx="675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http://www.cdpheritage.org/digital/projectmanagement/index.html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3048000" y="2590800"/>
            <a:ext cx="30495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8000"/>
                </a:solidFill>
              </a:rPr>
              <a:t>Any Questions?</a:t>
            </a:r>
          </a:p>
          <a:p>
            <a:endParaRPr lang="en-US" sz="320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1143000"/>
          </a:xfrm>
        </p:spPr>
        <p:txBody>
          <a:bodyPr/>
          <a:lstStyle/>
          <a:p>
            <a:r>
              <a:rPr lang="en-US"/>
              <a:t>Section 2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/>
              <a:t>Lifecycle Management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val 2"/>
          <p:cNvSpPr>
            <a:spLocks noChangeArrowheads="1"/>
          </p:cNvSpPr>
          <p:nvPr/>
        </p:nvSpPr>
        <p:spPr bwMode="auto">
          <a:xfrm>
            <a:off x="609600" y="381000"/>
            <a:ext cx="7848600" cy="60960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Oval 3"/>
          <p:cNvSpPr>
            <a:spLocks noChangeArrowheads="1"/>
          </p:cNvSpPr>
          <p:nvPr/>
        </p:nvSpPr>
        <p:spPr bwMode="auto">
          <a:xfrm>
            <a:off x="3657600" y="0"/>
            <a:ext cx="1524000" cy="762000"/>
          </a:xfrm>
          <a:prstGeom prst="ellipse">
            <a:avLst/>
          </a:prstGeom>
          <a:gradFill rotWithShape="0">
            <a:gsLst>
              <a:gs pos="0">
                <a:srgbClr val="C6FF8D">
                  <a:gamma/>
                  <a:shade val="46275"/>
                  <a:invGamma/>
                </a:srgbClr>
              </a:gs>
              <a:gs pos="50000">
                <a:srgbClr val="C6FF8D"/>
              </a:gs>
              <a:gs pos="100000">
                <a:srgbClr val="C6FF8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Select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352800" y="2895600"/>
            <a:ext cx="2667000" cy="1066800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50000">
                <a:schemeClr val="bg1"/>
              </a:gs>
              <a:gs pos="100000">
                <a:srgbClr val="FFCC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/>
              <a:t>Life Cycle Management</a:t>
            </a:r>
          </a:p>
        </p:txBody>
      </p:sp>
      <p:sp>
        <p:nvSpPr>
          <p:cNvPr id="25605" name="Oval 5"/>
          <p:cNvSpPr>
            <a:spLocks noChangeArrowheads="1"/>
          </p:cNvSpPr>
          <p:nvPr/>
        </p:nvSpPr>
        <p:spPr bwMode="auto">
          <a:xfrm>
            <a:off x="5410200" y="3810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EE87F1">
                  <a:gamma/>
                  <a:shade val="46275"/>
                  <a:invGamma/>
                </a:srgbClr>
              </a:gs>
              <a:gs pos="50000">
                <a:srgbClr val="EE87F1"/>
              </a:gs>
              <a:gs pos="100000">
                <a:srgbClr val="EE87F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Copyright</a:t>
            </a:r>
          </a:p>
        </p:txBody>
      </p:sp>
      <p:sp>
        <p:nvSpPr>
          <p:cNvPr id="25606" name="Oval 6"/>
          <p:cNvSpPr>
            <a:spLocks noChangeArrowheads="1"/>
          </p:cNvSpPr>
          <p:nvPr/>
        </p:nvSpPr>
        <p:spPr bwMode="auto">
          <a:xfrm>
            <a:off x="7010400" y="9906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63E1FF">
                  <a:gamma/>
                  <a:shade val="46275"/>
                  <a:invGamma/>
                </a:srgbClr>
              </a:gs>
              <a:gs pos="50000">
                <a:srgbClr val="63E1FF"/>
              </a:gs>
              <a:gs pos="100000">
                <a:srgbClr val="63E1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Prepare</a:t>
            </a:r>
          </a:p>
        </p:txBody>
      </p:sp>
      <p:sp>
        <p:nvSpPr>
          <p:cNvPr id="25607" name="Oval 7"/>
          <p:cNvSpPr>
            <a:spLocks noChangeArrowheads="1"/>
          </p:cNvSpPr>
          <p:nvPr/>
        </p:nvSpPr>
        <p:spPr bwMode="auto">
          <a:xfrm>
            <a:off x="7239000" y="4114800"/>
            <a:ext cx="1524000" cy="7620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Process</a:t>
            </a:r>
          </a:p>
        </p:txBody>
      </p:sp>
      <p:sp>
        <p:nvSpPr>
          <p:cNvPr id="25608" name="Oval 8"/>
          <p:cNvSpPr>
            <a:spLocks noChangeArrowheads="1"/>
          </p:cNvSpPr>
          <p:nvPr/>
        </p:nvSpPr>
        <p:spPr bwMode="auto">
          <a:xfrm>
            <a:off x="7391400" y="19050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FFFF99">
                  <a:gamma/>
                  <a:shade val="46275"/>
                  <a:invGamma/>
                </a:srgbClr>
              </a:gs>
              <a:gs pos="5000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Benchmark</a:t>
            </a:r>
          </a:p>
        </p:txBody>
      </p:sp>
      <p:sp>
        <p:nvSpPr>
          <p:cNvPr id="25609" name="Oval 9"/>
          <p:cNvSpPr>
            <a:spLocks noChangeArrowheads="1"/>
          </p:cNvSpPr>
          <p:nvPr/>
        </p:nvSpPr>
        <p:spPr bwMode="auto">
          <a:xfrm>
            <a:off x="7620000" y="31242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70DC4A">
                  <a:gamma/>
                  <a:shade val="46275"/>
                  <a:invGamma/>
                </a:srgbClr>
              </a:gs>
              <a:gs pos="50000">
                <a:srgbClr val="70DC4A"/>
              </a:gs>
              <a:gs pos="100000">
                <a:srgbClr val="70DC4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Digitize</a:t>
            </a:r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6858000" y="51054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FFEBFF">
                  <a:gamma/>
                  <a:shade val="46275"/>
                  <a:invGamma/>
                </a:srgbClr>
              </a:gs>
              <a:gs pos="50000">
                <a:srgbClr val="FFEBFF"/>
              </a:gs>
              <a:gs pos="100000">
                <a:srgbClr val="FFEB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Metadata</a:t>
            </a:r>
          </a:p>
        </p:txBody>
      </p:sp>
      <p:sp>
        <p:nvSpPr>
          <p:cNvPr id="25611" name="Oval 11"/>
          <p:cNvSpPr>
            <a:spLocks noChangeArrowheads="1"/>
          </p:cNvSpPr>
          <p:nvPr/>
        </p:nvSpPr>
        <p:spPr bwMode="auto">
          <a:xfrm>
            <a:off x="5486400" y="58674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C6FF8D">
                  <a:gamma/>
                  <a:shade val="46275"/>
                  <a:invGamma/>
                </a:srgbClr>
              </a:gs>
              <a:gs pos="50000">
                <a:srgbClr val="C6FF8D"/>
              </a:gs>
              <a:gs pos="100000">
                <a:srgbClr val="C6FF8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System</a:t>
            </a:r>
          </a:p>
        </p:txBody>
      </p:sp>
      <p:sp>
        <p:nvSpPr>
          <p:cNvPr id="25612" name="Oval 12"/>
          <p:cNvSpPr>
            <a:spLocks noChangeArrowheads="1"/>
          </p:cNvSpPr>
          <p:nvPr/>
        </p:nvSpPr>
        <p:spPr bwMode="auto">
          <a:xfrm>
            <a:off x="3733800" y="60960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33CCCC">
                  <a:gamma/>
                  <a:shade val="46275"/>
                  <a:invGamma/>
                </a:srgbClr>
              </a:gs>
              <a:gs pos="5000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Interface</a:t>
            </a:r>
          </a:p>
        </p:txBody>
      </p:sp>
      <p:sp>
        <p:nvSpPr>
          <p:cNvPr id="25613" name="Oval 13"/>
          <p:cNvSpPr>
            <a:spLocks noChangeArrowheads="1"/>
          </p:cNvSpPr>
          <p:nvPr/>
        </p:nvSpPr>
        <p:spPr bwMode="auto">
          <a:xfrm>
            <a:off x="1981200" y="58674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EE87F1">
                  <a:gamma/>
                  <a:shade val="46275"/>
                  <a:invGamma/>
                </a:srgbClr>
              </a:gs>
              <a:gs pos="50000">
                <a:srgbClr val="EE87F1"/>
              </a:gs>
              <a:gs pos="100000">
                <a:srgbClr val="EE87F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Deliver</a:t>
            </a:r>
          </a:p>
        </p:txBody>
      </p:sp>
      <p:sp>
        <p:nvSpPr>
          <p:cNvPr id="25614" name="Oval 14"/>
          <p:cNvSpPr>
            <a:spLocks noChangeArrowheads="1"/>
          </p:cNvSpPr>
          <p:nvPr/>
        </p:nvSpPr>
        <p:spPr bwMode="auto">
          <a:xfrm>
            <a:off x="228600" y="19812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FFEBFF">
                  <a:gamma/>
                  <a:shade val="46275"/>
                  <a:invGamma/>
                </a:srgbClr>
              </a:gs>
              <a:gs pos="50000">
                <a:srgbClr val="FFEBFF"/>
              </a:gs>
              <a:gs pos="100000">
                <a:srgbClr val="FFEB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Store</a:t>
            </a:r>
          </a:p>
        </p:txBody>
      </p:sp>
      <p:sp>
        <p:nvSpPr>
          <p:cNvPr id="25615" name="Oval 15"/>
          <p:cNvSpPr>
            <a:spLocks noChangeArrowheads="1"/>
          </p:cNvSpPr>
          <p:nvPr/>
        </p:nvSpPr>
        <p:spPr bwMode="auto">
          <a:xfrm>
            <a:off x="685800" y="50292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70DC4A">
                  <a:gamma/>
                  <a:shade val="46275"/>
                  <a:invGamma/>
                </a:srgbClr>
              </a:gs>
              <a:gs pos="50000">
                <a:srgbClr val="70DC4A"/>
              </a:gs>
              <a:gs pos="100000">
                <a:srgbClr val="70DC4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Assess</a:t>
            </a:r>
          </a:p>
        </p:txBody>
      </p:sp>
      <p:sp>
        <p:nvSpPr>
          <p:cNvPr id="25616" name="Oval 16"/>
          <p:cNvSpPr>
            <a:spLocks noChangeArrowheads="1"/>
          </p:cNvSpPr>
          <p:nvPr/>
        </p:nvSpPr>
        <p:spPr bwMode="auto">
          <a:xfrm>
            <a:off x="1905000" y="3810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33CCCC">
                  <a:gamma/>
                  <a:shade val="46275"/>
                  <a:invGamma/>
                </a:srgbClr>
              </a:gs>
              <a:gs pos="5000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Update</a:t>
            </a:r>
          </a:p>
        </p:txBody>
      </p:sp>
      <p:sp>
        <p:nvSpPr>
          <p:cNvPr id="25617" name="Oval 17"/>
          <p:cNvSpPr>
            <a:spLocks noChangeArrowheads="1"/>
          </p:cNvSpPr>
          <p:nvPr/>
        </p:nvSpPr>
        <p:spPr bwMode="auto">
          <a:xfrm>
            <a:off x="838200" y="1143000"/>
            <a:ext cx="1524000" cy="7620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Archive</a:t>
            </a:r>
          </a:p>
        </p:txBody>
      </p:sp>
      <p:sp>
        <p:nvSpPr>
          <p:cNvPr id="25618" name="Oval 18"/>
          <p:cNvSpPr>
            <a:spLocks noChangeArrowheads="1"/>
          </p:cNvSpPr>
          <p:nvPr/>
        </p:nvSpPr>
        <p:spPr bwMode="auto">
          <a:xfrm>
            <a:off x="304800" y="40386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63E1FF">
                  <a:gamma/>
                  <a:shade val="46275"/>
                  <a:invGamma/>
                </a:srgbClr>
              </a:gs>
              <a:gs pos="50000">
                <a:srgbClr val="63E1FF"/>
              </a:gs>
              <a:gs pos="100000">
                <a:srgbClr val="63E1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Publicize</a:t>
            </a:r>
          </a:p>
        </p:txBody>
      </p:sp>
      <p:sp>
        <p:nvSpPr>
          <p:cNvPr id="25619" name="Oval 19"/>
          <p:cNvSpPr>
            <a:spLocks noChangeArrowheads="1"/>
          </p:cNvSpPr>
          <p:nvPr/>
        </p:nvSpPr>
        <p:spPr bwMode="auto">
          <a:xfrm>
            <a:off x="0" y="2971800"/>
            <a:ext cx="1524000" cy="762000"/>
          </a:xfrm>
          <a:prstGeom prst="ellipse">
            <a:avLst/>
          </a:prstGeom>
          <a:gradFill rotWithShape="0">
            <a:gsLst>
              <a:gs pos="0">
                <a:srgbClr val="FFFF99">
                  <a:gamma/>
                  <a:shade val="46275"/>
                  <a:invGamma/>
                </a:srgbClr>
              </a:gs>
              <a:gs pos="5000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DRM</a:t>
            </a:r>
          </a:p>
        </p:txBody>
      </p:sp>
      <p:pic>
        <p:nvPicPr>
          <p:cNvPr id="25620" name="Picture 20" descr="BS0055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524000"/>
            <a:ext cx="1371600" cy="1196975"/>
          </a:xfrm>
          <a:prstGeom prst="rect">
            <a:avLst/>
          </a:prstGeom>
          <a:noFill/>
        </p:spPr>
      </p:pic>
      <p:pic>
        <p:nvPicPr>
          <p:cNvPr id="25621" name="Picture 21" descr="PE03166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4114800"/>
            <a:ext cx="1028700" cy="1084263"/>
          </a:xfrm>
          <a:prstGeom prst="rect">
            <a:avLst/>
          </a:prstGeom>
          <a:noFill/>
        </p:spPr>
      </p:pic>
      <p:pic>
        <p:nvPicPr>
          <p:cNvPr id="25622" name="Picture 22" descr="BD06517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2971800"/>
            <a:ext cx="1447800" cy="954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772400" cy="1143000"/>
          </a:xfrm>
        </p:spPr>
        <p:txBody>
          <a:bodyPr/>
          <a:lstStyle/>
          <a:p>
            <a:r>
              <a:rPr lang="en-US"/>
              <a:t>Digital Preservation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600"/>
              <a:t>Technical strategies</a:t>
            </a:r>
          </a:p>
          <a:p>
            <a:pPr lvl="1">
              <a:lnSpc>
                <a:spcPct val="80000"/>
              </a:lnSpc>
            </a:pPr>
            <a:r>
              <a:rPr lang="en-US" sz="2200"/>
              <a:t>Bit preservation</a:t>
            </a:r>
          </a:p>
          <a:p>
            <a:pPr lvl="1">
              <a:lnSpc>
                <a:spcPct val="80000"/>
              </a:lnSpc>
            </a:pPr>
            <a:r>
              <a:rPr lang="en-US" sz="2200"/>
              <a:t>Refreshing</a:t>
            </a:r>
          </a:p>
          <a:p>
            <a:pPr lvl="1">
              <a:lnSpc>
                <a:spcPct val="80000"/>
              </a:lnSpc>
            </a:pPr>
            <a:r>
              <a:rPr lang="en-US" sz="2200"/>
              <a:t>Migration</a:t>
            </a:r>
          </a:p>
          <a:p>
            <a:pPr lvl="1">
              <a:lnSpc>
                <a:spcPct val="80000"/>
              </a:lnSpc>
            </a:pPr>
            <a:r>
              <a:rPr lang="en-US" sz="2200"/>
              <a:t>Emulation, technology preservation, digital archeology</a:t>
            </a:r>
            <a:br>
              <a:rPr lang="en-US" sz="2200"/>
            </a:br>
            <a:endParaRPr lang="en-US" sz="2200"/>
          </a:p>
          <a:p>
            <a:pPr>
              <a:lnSpc>
                <a:spcPct val="80000"/>
              </a:lnSpc>
            </a:pPr>
            <a:r>
              <a:rPr lang="en-US" sz="2600"/>
              <a:t>Organization strategies</a:t>
            </a:r>
          </a:p>
          <a:p>
            <a:pPr lvl="1">
              <a:lnSpc>
                <a:spcPct val="80000"/>
              </a:lnSpc>
            </a:pPr>
            <a:r>
              <a:rPr lang="en-US" sz="2200"/>
              <a:t>Policies and best practices</a:t>
            </a:r>
          </a:p>
          <a:p>
            <a:pPr lvl="1">
              <a:lnSpc>
                <a:spcPct val="80000"/>
              </a:lnSpc>
            </a:pPr>
            <a:r>
              <a:rPr lang="en-US" sz="2200"/>
              <a:t>Technical and organizational infrastructure</a:t>
            </a:r>
          </a:p>
          <a:p>
            <a:pPr lvl="1">
              <a:lnSpc>
                <a:spcPct val="80000"/>
              </a:lnSpc>
            </a:pPr>
            <a:r>
              <a:rPr lang="en-US" sz="2200"/>
              <a:t>Funding and staffing</a:t>
            </a:r>
          </a:p>
          <a:p>
            <a:pPr lvl="1">
              <a:lnSpc>
                <a:spcPct val="80000"/>
              </a:lnSpc>
            </a:pPr>
            <a:r>
              <a:rPr lang="en-US" sz="2200"/>
              <a:t>Technology forecasting and risk assessment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82000" cy="1139825"/>
          </a:xfrm>
        </p:spPr>
        <p:txBody>
          <a:bodyPr>
            <a:normAutofit fontScale="90000"/>
          </a:bodyPr>
          <a:lstStyle/>
          <a:p>
            <a:r>
              <a:rPr lang="en-US" sz="3000">
                <a:solidFill>
                  <a:schemeClr val="hlink"/>
                </a:solidFill>
              </a:rPr>
              <a:t>Polling Question</a:t>
            </a:r>
            <a:r>
              <a:rPr lang="en-US" sz="3000"/>
              <a:t/>
            </a:r>
            <a:br>
              <a:rPr lang="en-US" sz="3000"/>
            </a:br>
            <a:r>
              <a:rPr lang="en-US" sz="3000"/>
              <a:t>Does your institution have a </a:t>
            </a:r>
            <a:br>
              <a:rPr lang="en-US" sz="3000"/>
            </a:br>
            <a:r>
              <a:rPr lang="en-US" sz="3000"/>
              <a:t>preservation policy?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30725"/>
          </a:xfrm>
        </p:spPr>
        <p:txBody>
          <a:bodyPr/>
          <a:lstStyle/>
          <a:p>
            <a:r>
              <a:rPr lang="en-US"/>
              <a:t>Yes</a:t>
            </a:r>
          </a:p>
          <a:p>
            <a:r>
              <a:rPr lang="en-US"/>
              <a:t>No</a:t>
            </a:r>
          </a:p>
          <a:p>
            <a:r>
              <a:rPr lang="en-US"/>
              <a:t>In the process</a:t>
            </a:r>
          </a:p>
          <a:p>
            <a:r>
              <a:rPr lang="en-US"/>
              <a:t>Do not need one</a:t>
            </a:r>
          </a:p>
          <a:p>
            <a:r>
              <a:rPr lang="en-US"/>
              <a:t>Other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/>
              <a:t>If you are interested in preservation issues, see: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534400" cy="4530725"/>
          </a:xfrm>
        </p:spPr>
        <p:txBody>
          <a:bodyPr/>
          <a:lstStyle/>
          <a:p>
            <a:r>
              <a:rPr lang="en-US"/>
              <a:t>Preservation in the Age of Large-Scale Digitization</a:t>
            </a:r>
            <a:br>
              <a:rPr lang="en-US"/>
            </a:br>
            <a:endParaRPr lang="en-US"/>
          </a:p>
          <a:p>
            <a:pPr lvl="1">
              <a:buFont typeface="Wingdings" pitchFamily="2" charset="2"/>
              <a:buNone/>
            </a:pPr>
            <a:r>
              <a:rPr lang="en-US"/>
              <a:t>http://www.clir.org/activities/details/mdpres.html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772400" cy="1143000"/>
          </a:xfrm>
        </p:spPr>
        <p:txBody>
          <a:bodyPr/>
          <a:lstStyle/>
          <a:p>
            <a:r>
              <a:rPr lang="en-US"/>
              <a:t>Section 3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124200"/>
            <a:ext cx="7772400" cy="4114800"/>
          </a:xfrm>
        </p:spPr>
        <p:txBody>
          <a:bodyPr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/>
              <a:t>Business Planning 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452438"/>
            <a:ext cx="7378700" cy="792162"/>
          </a:xfrm>
        </p:spPr>
        <p:txBody>
          <a:bodyPr>
            <a:normAutofit fontScale="90000"/>
          </a:bodyPr>
          <a:lstStyle/>
          <a:p>
            <a:r>
              <a:rPr lang="en-US" sz="3800"/>
              <a:t>Components of a Business Plan, Part I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133600"/>
            <a:ext cx="8153400" cy="3656013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20000"/>
              </a:spcAft>
            </a:pPr>
            <a:r>
              <a:rPr lang="en-US" sz="2600"/>
              <a:t>Objectives</a:t>
            </a:r>
            <a:br>
              <a:rPr lang="en-US" sz="2600"/>
            </a:br>
            <a:endParaRPr lang="en-US" sz="2600"/>
          </a:p>
          <a:p>
            <a:pPr>
              <a:lnSpc>
                <a:spcPct val="80000"/>
              </a:lnSpc>
            </a:pPr>
            <a:r>
              <a:rPr lang="en-US" sz="2600"/>
              <a:t>Needs assessment</a:t>
            </a:r>
            <a:br>
              <a:rPr lang="en-US" sz="2600"/>
            </a:br>
            <a:endParaRPr lang="en-US" sz="2600"/>
          </a:p>
          <a:p>
            <a:pPr>
              <a:lnSpc>
                <a:spcPct val="80000"/>
              </a:lnSpc>
            </a:pPr>
            <a:r>
              <a:rPr lang="en-US" sz="2600"/>
              <a:t>Risk assessment &amp; contingency planning</a:t>
            </a:r>
            <a:br>
              <a:rPr lang="en-US" sz="2600"/>
            </a:br>
            <a:endParaRPr lang="en-US" sz="2600"/>
          </a:p>
          <a:p>
            <a:pPr>
              <a:lnSpc>
                <a:spcPct val="80000"/>
              </a:lnSpc>
            </a:pPr>
            <a:r>
              <a:rPr lang="en-US" sz="2600"/>
              <a:t>Service model (see next slide)</a:t>
            </a:r>
            <a:br>
              <a:rPr lang="en-US" sz="2600"/>
            </a:br>
            <a:endParaRPr lang="en-US" sz="2600"/>
          </a:p>
          <a:p>
            <a:pPr>
              <a:lnSpc>
                <a:spcPct val="80000"/>
              </a:lnSpc>
            </a:pPr>
            <a:endParaRPr lang="en-US" sz="2600"/>
          </a:p>
          <a:p>
            <a:pPr>
              <a:lnSpc>
                <a:spcPct val="80000"/>
              </a:lnSpc>
              <a:spcAft>
                <a:spcPct val="20000"/>
              </a:spcAft>
              <a:buFont typeface="Wingdings" pitchFamily="2" charset="2"/>
              <a:buNone/>
            </a:pPr>
            <a:endParaRPr lang="en-US" sz="2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6400800" cy="1143000"/>
          </a:xfrm>
        </p:spPr>
        <p:txBody>
          <a:bodyPr/>
          <a:lstStyle/>
          <a:p>
            <a:r>
              <a:rPr lang="en-US" sz="3800" dirty="0" smtClean="0"/>
              <a:t>We will </a:t>
            </a:r>
            <a:r>
              <a:rPr lang="en-US" sz="3800" dirty="0"/>
              <a:t>cover these topics: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/>
              <a:t>Project management </a:t>
            </a:r>
          </a:p>
          <a:p>
            <a:pPr>
              <a:lnSpc>
                <a:spcPct val="90000"/>
              </a:lnSpc>
            </a:pPr>
            <a:r>
              <a:rPr lang="en-US" sz="2600"/>
              <a:t>Life cycle management </a:t>
            </a:r>
          </a:p>
          <a:p>
            <a:pPr>
              <a:lnSpc>
                <a:spcPct val="90000"/>
              </a:lnSpc>
            </a:pPr>
            <a:r>
              <a:rPr lang="en-US" sz="2600"/>
              <a:t>Business planning </a:t>
            </a:r>
          </a:p>
          <a:p>
            <a:pPr>
              <a:lnSpc>
                <a:spcPct val="90000"/>
              </a:lnSpc>
            </a:pPr>
            <a:r>
              <a:rPr lang="en-US" sz="2600"/>
              <a:t>Your questions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50000"/>
              </a:spcAft>
            </a:pPr>
            <a:r>
              <a:rPr lang="en-US" sz="2600"/>
              <a:t>Support effective and efficient creation of digital collections</a:t>
            </a:r>
          </a:p>
          <a:p>
            <a:pPr>
              <a:lnSpc>
                <a:spcPct val="80000"/>
              </a:lnSpc>
              <a:spcAft>
                <a:spcPct val="50000"/>
              </a:spcAft>
            </a:pPr>
            <a:r>
              <a:rPr lang="en-US" sz="2600"/>
              <a:t>Offer a single-point of entry to services for planning, creation, and management of digital collections</a:t>
            </a:r>
          </a:p>
          <a:p>
            <a:pPr>
              <a:lnSpc>
                <a:spcPct val="80000"/>
              </a:lnSpc>
              <a:spcAft>
                <a:spcPct val="50000"/>
              </a:spcAft>
            </a:pPr>
            <a:r>
              <a:rPr lang="en-US" sz="2600"/>
              <a:t>Implement best practices and standards to create digital collections with long-lasting value</a:t>
            </a:r>
          </a:p>
          <a:p>
            <a:pPr>
              <a:lnSpc>
                <a:spcPct val="80000"/>
              </a:lnSpc>
            </a:pPr>
            <a:r>
              <a:rPr lang="en-US" sz="2600"/>
              <a:t>Develop a business model to sustain services</a:t>
            </a:r>
          </a:p>
        </p:txBody>
      </p:sp>
      <p:pic>
        <p:nvPicPr>
          <p:cNvPr id="230403" name="Picture 3" descr="logo1"/>
          <p:cNvPicPr>
            <a:picLocks noGrp="1" noChangeAspect="1" noChangeArrowheads="1"/>
          </p:cNvPicPr>
          <p:nvPr>
            <p:ph type="title"/>
          </p:nvPr>
        </p:nvPicPr>
        <p:blipFill>
          <a:blip r:embed="rId3" cstate="print"/>
          <a:srcRect t="25412" b="26588"/>
          <a:stretch>
            <a:fillRect/>
          </a:stretch>
        </p:blipFill>
        <p:spPr>
          <a:xfrm>
            <a:off x="1600200" y="228600"/>
            <a:ext cx="5181600" cy="1466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Oval 2"/>
          <p:cNvSpPr>
            <a:spLocks noChangeArrowheads="1"/>
          </p:cNvSpPr>
          <p:nvPr/>
        </p:nvSpPr>
        <p:spPr bwMode="auto">
          <a:xfrm>
            <a:off x="1295400" y="1371600"/>
            <a:ext cx="6629400" cy="4572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2451" name="Text Box 3"/>
          <p:cNvSpPr txBox="1">
            <a:spLocks noChangeArrowheads="1"/>
          </p:cNvSpPr>
          <p:nvPr/>
        </p:nvSpPr>
        <p:spPr bwMode="auto">
          <a:xfrm>
            <a:off x="822325" y="2093913"/>
            <a:ext cx="1841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200">
              <a:latin typeface="Times New Roman" pitchFamily="18" charset="0"/>
            </a:endParaRPr>
          </a:p>
          <a:p>
            <a:endParaRPr lang="en-US" sz="1200">
              <a:latin typeface="Times New Roman" pitchFamily="18" charset="0"/>
            </a:endParaRPr>
          </a:p>
          <a:p>
            <a:endParaRPr lang="en-US" sz="1200">
              <a:latin typeface="Times New Roman" pitchFamily="18" charset="0"/>
            </a:endParaRPr>
          </a:p>
        </p:txBody>
      </p:sp>
      <p:sp>
        <p:nvSpPr>
          <p:cNvPr id="232452" name="Text Box 4"/>
          <p:cNvSpPr txBox="1">
            <a:spLocks noChangeArrowheads="1"/>
          </p:cNvSpPr>
          <p:nvPr/>
        </p:nvSpPr>
        <p:spPr bwMode="auto">
          <a:xfrm>
            <a:off x="304800" y="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232453" name="Rectangle 5"/>
          <p:cNvSpPr>
            <a:spLocks noChangeArrowheads="1"/>
          </p:cNvSpPr>
          <p:nvPr/>
        </p:nvSpPr>
        <p:spPr bwMode="auto">
          <a:xfrm>
            <a:off x="3811588" y="44196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en-US" sz="1200" b="1"/>
          </a:p>
          <a:p>
            <a:pPr algn="ctr"/>
            <a:endParaRPr lang="en-US" sz="1200" b="1"/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533400" y="533400"/>
            <a:ext cx="3282950" cy="1833563"/>
          </a:xfrm>
          <a:prstGeom prst="rect">
            <a:avLst/>
          </a:prstGeom>
          <a:solidFill>
            <a:srgbClr val="C7FBC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BE0000"/>
                </a:solidFill>
                <a:latin typeface="Times New Roman" pitchFamily="18" charset="0"/>
              </a:rPr>
              <a:t>DIGITAL MEDIA</a:t>
            </a:r>
          </a:p>
          <a:p>
            <a:r>
              <a:rPr lang="en-US" sz="1600"/>
              <a:t>Still Image &amp; AV Digitization</a:t>
            </a:r>
          </a:p>
          <a:p>
            <a:r>
              <a:rPr lang="en-US" sz="1600"/>
              <a:t>Image Processing</a:t>
            </a:r>
          </a:p>
          <a:p>
            <a:r>
              <a:rPr lang="en-US" sz="1600"/>
              <a:t>Structural and Tech Metadata</a:t>
            </a:r>
          </a:p>
          <a:p>
            <a:r>
              <a:rPr lang="en-US" sz="1600"/>
              <a:t>Web Design &amp; Programming Application Development</a:t>
            </a:r>
          </a:p>
          <a:p>
            <a:r>
              <a:rPr lang="en-US" sz="1600"/>
              <a:t>Content  Management Systems</a:t>
            </a: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3657600" y="0"/>
            <a:ext cx="1920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rgbClr val="BA0000"/>
                </a:solidFill>
                <a:latin typeface="CG Omega" pitchFamily="34" charset="0"/>
              </a:rPr>
              <a:t>DCAPS</a:t>
            </a:r>
          </a:p>
        </p:txBody>
      </p:sp>
      <p:sp>
        <p:nvSpPr>
          <p:cNvPr id="232456" name="Rectangle 8"/>
          <p:cNvSpPr>
            <a:spLocks noChangeArrowheads="1"/>
          </p:cNvSpPr>
          <p:nvPr/>
        </p:nvSpPr>
        <p:spPr bwMode="auto">
          <a:xfrm>
            <a:off x="5715000" y="609600"/>
            <a:ext cx="2978150" cy="15890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BE0000"/>
                </a:solidFill>
                <a:latin typeface="Times New Roman" pitchFamily="18" charset="0"/>
              </a:rPr>
              <a:t>METADATA</a:t>
            </a:r>
          </a:p>
          <a:p>
            <a:r>
              <a:rPr lang="en-US" sz="1600"/>
              <a:t>Metadata Standards</a:t>
            </a:r>
          </a:p>
          <a:p>
            <a:r>
              <a:rPr lang="en-US" sz="1600"/>
              <a:t>Subject Schemes</a:t>
            </a:r>
          </a:p>
          <a:p>
            <a:r>
              <a:rPr lang="en-US" sz="1600"/>
              <a:t>Descriptive Metadata</a:t>
            </a:r>
          </a:p>
          <a:p>
            <a:r>
              <a:rPr lang="en-US" sz="1600"/>
              <a:t>Structural  Metadata </a:t>
            </a:r>
          </a:p>
          <a:p>
            <a:r>
              <a:rPr lang="en-US" sz="1600"/>
              <a:t>Preservation Metadata</a:t>
            </a:r>
            <a:r>
              <a:rPr lang="en-US" sz="1600">
                <a:solidFill>
                  <a:srgbClr val="660066"/>
                </a:solidFill>
              </a:rPr>
              <a:t> </a:t>
            </a:r>
            <a:endParaRPr lang="en-US" sz="1600" b="1">
              <a:solidFill>
                <a:srgbClr val="660066"/>
              </a:solidFill>
            </a:endParaRPr>
          </a:p>
        </p:txBody>
      </p:sp>
      <p:sp>
        <p:nvSpPr>
          <p:cNvPr id="232457" name="Rectangle 9"/>
          <p:cNvSpPr>
            <a:spLocks noChangeArrowheads="1"/>
          </p:cNvSpPr>
          <p:nvPr/>
        </p:nvSpPr>
        <p:spPr bwMode="auto">
          <a:xfrm>
            <a:off x="6477000" y="2743200"/>
            <a:ext cx="2667000" cy="15890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BE0000"/>
                </a:solidFill>
                <a:latin typeface="Times New Roman" pitchFamily="18" charset="0"/>
              </a:rPr>
              <a:t>COPYRIGHT</a:t>
            </a:r>
          </a:p>
          <a:p>
            <a:r>
              <a:rPr lang="en-US" sz="1600"/>
              <a:t>Education &amp; Awareness</a:t>
            </a:r>
            <a:br>
              <a:rPr lang="en-US" sz="1600"/>
            </a:br>
            <a:r>
              <a:rPr lang="en-US" sz="1600"/>
              <a:t>Copyright Clearance</a:t>
            </a:r>
          </a:p>
          <a:p>
            <a:r>
              <a:rPr lang="en-US" sz="1600"/>
              <a:t>IP &amp; Licensing Consultancies</a:t>
            </a:r>
          </a:p>
          <a:p>
            <a:r>
              <a:rPr lang="en-US" sz="1600"/>
              <a:t>Digital Rights Management</a:t>
            </a:r>
          </a:p>
        </p:txBody>
      </p:sp>
      <p:sp>
        <p:nvSpPr>
          <p:cNvPr id="232458" name="Rectangle 10"/>
          <p:cNvSpPr>
            <a:spLocks noChangeArrowheads="1"/>
          </p:cNvSpPr>
          <p:nvPr/>
        </p:nvSpPr>
        <p:spPr bwMode="auto">
          <a:xfrm>
            <a:off x="3124200" y="4876800"/>
            <a:ext cx="3276600" cy="183356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BE0000"/>
                </a:solidFill>
                <a:latin typeface="Times New Roman" pitchFamily="18" charset="0"/>
              </a:rPr>
              <a:t>TECHNOLOGY SUPPORT</a:t>
            </a:r>
            <a:r>
              <a:rPr lang="en-US">
                <a:solidFill>
                  <a:srgbClr val="660066"/>
                </a:solidFill>
                <a:latin typeface="Times New Roman" pitchFamily="18" charset="0"/>
              </a:rPr>
              <a:t/>
            </a:r>
            <a:br>
              <a:rPr lang="en-US">
                <a:solidFill>
                  <a:srgbClr val="660066"/>
                </a:solidFill>
                <a:latin typeface="Times New Roman" pitchFamily="18" charset="0"/>
              </a:rPr>
            </a:br>
            <a:r>
              <a:rPr lang="en-US" sz="1600"/>
              <a:t>Hardware and Software Selection</a:t>
            </a:r>
            <a:br>
              <a:rPr lang="en-US" sz="1600"/>
            </a:br>
            <a:r>
              <a:rPr lang="en-US" sz="1600"/>
              <a:t>Optical Character Recognition</a:t>
            </a:r>
            <a:br>
              <a:rPr lang="en-US" sz="1600"/>
            </a:br>
            <a:r>
              <a:rPr lang="en-US" sz="1600"/>
              <a:t>Archiving</a:t>
            </a:r>
            <a:br>
              <a:rPr lang="en-US" sz="1600"/>
            </a:br>
            <a:r>
              <a:rPr lang="en-US" sz="1600"/>
              <a:t>Web Hosting</a:t>
            </a:r>
            <a:br>
              <a:rPr lang="en-US" sz="1600"/>
            </a:br>
            <a:r>
              <a:rPr lang="en-US" sz="1600"/>
              <a:t>Image Database Management</a:t>
            </a:r>
            <a:br>
              <a:rPr lang="en-US" sz="1600"/>
            </a:br>
            <a:r>
              <a:rPr lang="en-US" sz="1600"/>
              <a:t>Storage Management</a:t>
            </a:r>
          </a:p>
        </p:txBody>
      </p:sp>
      <p:sp>
        <p:nvSpPr>
          <p:cNvPr id="232459" name="Rectangle 11"/>
          <p:cNvSpPr>
            <a:spLocks noChangeArrowheads="1"/>
          </p:cNvSpPr>
          <p:nvPr/>
        </p:nvSpPr>
        <p:spPr bwMode="auto">
          <a:xfrm>
            <a:off x="0" y="2895600"/>
            <a:ext cx="2895600" cy="13747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BE0000"/>
                </a:solidFill>
                <a:latin typeface="Times New Roman" pitchFamily="18" charset="0"/>
              </a:rPr>
              <a:t>ELECTRONIC PUBLISHING</a:t>
            </a:r>
          </a:p>
          <a:p>
            <a:r>
              <a:rPr lang="en-US" sz="1600"/>
              <a:t>ePublishing system    development and support</a:t>
            </a:r>
          </a:p>
          <a:p>
            <a:r>
              <a:rPr lang="en-US" sz="1600"/>
              <a:t>Business model development</a:t>
            </a:r>
          </a:p>
        </p:txBody>
      </p:sp>
      <p:sp>
        <p:nvSpPr>
          <p:cNvPr id="232460" name="Rectangle 12"/>
          <p:cNvSpPr>
            <a:spLocks noChangeArrowheads="1"/>
          </p:cNvSpPr>
          <p:nvPr/>
        </p:nvSpPr>
        <p:spPr bwMode="auto">
          <a:xfrm>
            <a:off x="2895600" y="1981200"/>
            <a:ext cx="3505200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rgbClr val="BE0000"/>
                </a:solidFill>
              </a:rPr>
              <a:t>Grant Writing</a:t>
            </a:r>
            <a:br>
              <a:rPr lang="en-US" sz="1600" b="1">
                <a:solidFill>
                  <a:srgbClr val="BE0000"/>
                </a:solidFill>
              </a:rPr>
            </a:br>
            <a:endParaRPr lang="en-US" sz="1600" b="1">
              <a:solidFill>
                <a:srgbClr val="BE0000"/>
              </a:solidFill>
            </a:endParaRPr>
          </a:p>
          <a:p>
            <a:pPr algn="ctr"/>
            <a:r>
              <a:rPr lang="en-US" sz="1600" b="1">
                <a:solidFill>
                  <a:srgbClr val="BE0000"/>
                </a:solidFill>
              </a:rPr>
              <a:t>Project Planning &amp; Management</a:t>
            </a:r>
            <a:br>
              <a:rPr lang="en-US" sz="1600" b="1">
                <a:solidFill>
                  <a:srgbClr val="BE0000"/>
                </a:solidFill>
              </a:rPr>
            </a:br>
            <a:endParaRPr lang="en-US" sz="1600" b="1">
              <a:solidFill>
                <a:srgbClr val="BE0000"/>
              </a:solidFill>
            </a:endParaRPr>
          </a:p>
          <a:p>
            <a:pPr algn="ctr"/>
            <a:r>
              <a:rPr lang="en-US" sz="1600" b="1">
                <a:solidFill>
                  <a:srgbClr val="BE0000"/>
                </a:solidFill>
              </a:rPr>
              <a:t>Fiscal Management </a:t>
            </a:r>
            <a:br>
              <a:rPr lang="en-US" sz="1600" b="1">
                <a:solidFill>
                  <a:srgbClr val="BE0000"/>
                </a:solidFill>
              </a:rPr>
            </a:br>
            <a:endParaRPr lang="en-US" sz="1600" b="1">
              <a:solidFill>
                <a:srgbClr val="BE0000"/>
              </a:solidFill>
            </a:endParaRPr>
          </a:p>
          <a:p>
            <a:pPr algn="ctr"/>
            <a:r>
              <a:rPr lang="en-US" sz="1600" b="1">
                <a:solidFill>
                  <a:srgbClr val="BE0000"/>
                </a:solidFill>
              </a:rPr>
              <a:t>Liaison to Public Services, Preservation, Conservation, Digital Preservation, External Vendors, and Other Cornell Service Providers</a:t>
            </a:r>
            <a:r>
              <a:rPr lang="en-US" sz="1400" b="1">
                <a:solidFill>
                  <a:srgbClr val="BE0000"/>
                </a:solidFill>
                <a:latin typeface="Times New Roman" pitchFamily="18" charset="0"/>
              </a:rPr>
              <a:t> </a:t>
            </a:r>
            <a:br>
              <a:rPr lang="en-US" sz="1400" b="1">
                <a:solidFill>
                  <a:srgbClr val="BE0000"/>
                </a:solidFill>
                <a:latin typeface="Times New Roman" pitchFamily="18" charset="0"/>
              </a:rPr>
            </a:br>
            <a:r>
              <a:rPr lang="en-US" sz="1400">
                <a:solidFill>
                  <a:schemeClr val="tx2"/>
                </a:solidFill>
              </a:rPr>
              <a:t/>
            </a:r>
            <a:br>
              <a:rPr lang="en-US" sz="1400">
                <a:solidFill>
                  <a:schemeClr val="tx2"/>
                </a:solidFill>
              </a:rPr>
            </a:br>
            <a:r>
              <a:rPr lang="en-US" sz="2400" b="1">
                <a:solidFill>
                  <a:srgbClr val="660066"/>
                </a:solidFill>
                <a:latin typeface="Arial Narrow" pitchFamily="34" charset="0"/>
              </a:rPr>
              <a:t/>
            </a:r>
            <a:br>
              <a:rPr lang="en-US" sz="2400" b="1">
                <a:solidFill>
                  <a:srgbClr val="660066"/>
                </a:solidFill>
                <a:latin typeface="Arial Narrow" pitchFamily="34" charset="0"/>
              </a:rPr>
            </a:br>
            <a:endParaRPr lang="en-US" sz="2400" b="1">
              <a:solidFill>
                <a:srgbClr val="660066"/>
              </a:solidFill>
              <a:latin typeface="Arial Narrow" pitchFamily="34" charset="0"/>
            </a:endParaRPr>
          </a:p>
          <a:p>
            <a:pPr algn="ctr"/>
            <a:endParaRPr lang="en-US" sz="1600" b="1">
              <a:solidFill>
                <a:srgbClr val="BA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452438"/>
            <a:ext cx="7378700" cy="792162"/>
          </a:xfrm>
        </p:spPr>
        <p:txBody>
          <a:bodyPr>
            <a:normAutofit fontScale="90000"/>
          </a:bodyPr>
          <a:lstStyle/>
          <a:p>
            <a:r>
              <a:rPr lang="en-US" sz="3800"/>
              <a:t>Components of a Business Plan, Part II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133600"/>
            <a:ext cx="8153400" cy="3656013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20000"/>
              </a:spcAft>
            </a:pPr>
            <a:r>
              <a:rPr lang="en-US" sz="2600"/>
              <a:t>Management team</a:t>
            </a:r>
            <a:br>
              <a:rPr lang="en-US" sz="2600"/>
            </a:br>
            <a:endParaRPr lang="en-US" sz="2600"/>
          </a:p>
          <a:p>
            <a:pPr>
              <a:lnSpc>
                <a:spcPct val="80000"/>
              </a:lnSpc>
            </a:pPr>
            <a:r>
              <a:rPr lang="en-US" sz="2600"/>
              <a:t>Communication plan</a:t>
            </a:r>
            <a:br>
              <a:rPr lang="en-US" sz="2600"/>
            </a:br>
            <a:endParaRPr lang="en-US" sz="2600"/>
          </a:p>
          <a:p>
            <a:pPr>
              <a:lnSpc>
                <a:spcPct val="80000"/>
              </a:lnSpc>
            </a:pPr>
            <a:r>
              <a:rPr lang="en-US" sz="2600"/>
              <a:t>Financial information &amp; forecasts </a:t>
            </a:r>
            <a:r>
              <a:rPr lang="en-US" sz="1900"/>
              <a:t>(see next slide)</a:t>
            </a:r>
          </a:p>
          <a:p>
            <a:pPr lvl="1">
              <a:lnSpc>
                <a:spcPct val="80000"/>
              </a:lnSpc>
              <a:spcAft>
                <a:spcPct val="20000"/>
              </a:spcAft>
            </a:pPr>
            <a:r>
              <a:rPr lang="en-US" sz="2200"/>
              <a:t>Resources: Staffing, Facilities, Equipment</a:t>
            </a:r>
            <a:br>
              <a:rPr lang="en-US" sz="2200"/>
            </a:br>
            <a:endParaRPr lang="en-US" sz="22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/>
              <a:t>Fiscal Management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500"/>
              <a:t>Cost elements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Planning and management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Production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Sustainability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Research and development</a:t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endParaRPr lang="en-US" sz="2000"/>
          </a:p>
          <a:p>
            <a:pPr>
              <a:lnSpc>
                <a:spcPct val="80000"/>
              </a:lnSpc>
            </a:pPr>
            <a:r>
              <a:rPr lang="en-US" sz="2500"/>
              <a:t>Calculating hourly costs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Billable hours:  1200 hrs/year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Direct expenses: Salary, benefits, training, equipment, networking, etc.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Indirect expenses: Equipment depreciation, service center administration, utilities, etc.</a:t>
            </a:r>
            <a:br>
              <a:rPr lang="en-US" sz="2000"/>
            </a:br>
            <a:endParaRPr lang="en-US" sz="2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pub124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066800"/>
            <a:ext cx="3532188" cy="4572000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4267200" y="1524000"/>
            <a:ext cx="4572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rgbClr val="990033"/>
                </a:solidFill>
                <a:latin typeface="Verdana" pitchFamily="34" charset="0"/>
              </a:rPr>
              <a:t>Business Planning for Cultural Heritage Institutions</a:t>
            </a:r>
          </a:p>
          <a:p>
            <a:pPr eaLnBrk="0" hangingPunct="0"/>
            <a:endParaRPr lang="en-US" sz="2400">
              <a:latin typeface="Verdana" pitchFamily="34" charset="0"/>
            </a:endParaRPr>
          </a:p>
          <a:p>
            <a:pPr eaLnBrk="0" hangingPunct="0"/>
            <a:r>
              <a:rPr lang="en-US" sz="2400">
                <a:latin typeface="Verdana" pitchFamily="34" charset="0"/>
              </a:rPr>
              <a:t/>
            </a:r>
            <a:br>
              <a:rPr lang="en-US" sz="2400">
                <a:latin typeface="Verdana" pitchFamily="34" charset="0"/>
              </a:rPr>
            </a:br>
            <a:r>
              <a:rPr lang="en-US" sz="2400">
                <a:latin typeface="Verdana" pitchFamily="34" charset="0"/>
              </a:rPr>
              <a:t>Liz Bishoff and Nancy Allen </a:t>
            </a:r>
          </a:p>
          <a:p>
            <a:pPr eaLnBrk="0" hangingPunct="0"/>
            <a:endParaRPr lang="en-US" sz="2400">
              <a:latin typeface="Times New Roman" pitchFamily="18" charset="0"/>
            </a:endParaRPr>
          </a:p>
          <a:p>
            <a:pPr eaLnBrk="0" hangingPunct="0"/>
            <a:r>
              <a:rPr lang="en-US" sz="2400">
                <a:latin typeface="Verdana" pitchFamily="34" charset="0"/>
              </a:rPr>
              <a:t>January 2004</a:t>
            </a:r>
          </a:p>
          <a:p>
            <a:pPr eaLnBrk="0" hangingPunct="0"/>
            <a:endParaRPr lang="en-US" sz="2400">
              <a:latin typeface="Verdana" pitchFamily="34" charset="0"/>
            </a:endParaRPr>
          </a:p>
          <a:p>
            <a:pPr eaLnBrk="0" hangingPunct="0"/>
            <a:r>
              <a:rPr lang="en-US" sz="2400">
                <a:latin typeface="Verdana" pitchFamily="34" charset="0"/>
              </a:rPr>
              <a:t>http://www.clir.org/pubs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8" name="Oval 4"/>
          <p:cNvSpPr>
            <a:spLocks noChangeArrowheads="1"/>
          </p:cNvSpPr>
          <p:nvPr/>
        </p:nvSpPr>
        <p:spPr bwMode="auto">
          <a:xfrm>
            <a:off x="2971800" y="381000"/>
            <a:ext cx="3124200" cy="28956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6549" name="Oval 5"/>
          <p:cNvSpPr>
            <a:spLocks noChangeArrowheads="1"/>
          </p:cNvSpPr>
          <p:nvPr/>
        </p:nvSpPr>
        <p:spPr bwMode="auto">
          <a:xfrm>
            <a:off x="1752600" y="1524000"/>
            <a:ext cx="3200400" cy="2895600"/>
          </a:xfrm>
          <a:prstGeom prst="ellipse">
            <a:avLst/>
          </a:prstGeom>
          <a:noFill/>
          <a:ln w="38100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660066"/>
              </a:solidFill>
            </a:endParaRPr>
          </a:p>
        </p:txBody>
      </p:sp>
      <p:sp>
        <p:nvSpPr>
          <p:cNvPr id="236550" name="Oval 6"/>
          <p:cNvSpPr>
            <a:spLocks noChangeArrowheads="1"/>
          </p:cNvSpPr>
          <p:nvPr/>
        </p:nvSpPr>
        <p:spPr bwMode="auto">
          <a:xfrm>
            <a:off x="3886200" y="1676400"/>
            <a:ext cx="3200400" cy="29718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6551" name="Oval 7"/>
          <p:cNvSpPr>
            <a:spLocks noChangeArrowheads="1"/>
          </p:cNvSpPr>
          <p:nvPr/>
        </p:nvSpPr>
        <p:spPr bwMode="auto">
          <a:xfrm>
            <a:off x="2590800" y="2743200"/>
            <a:ext cx="3276600" cy="3048000"/>
          </a:xfrm>
          <a:prstGeom prst="ellipse">
            <a:avLst/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6552" name="Text Box 8"/>
          <p:cNvSpPr txBox="1">
            <a:spLocks noChangeArrowheads="1"/>
          </p:cNvSpPr>
          <p:nvPr/>
        </p:nvSpPr>
        <p:spPr bwMode="auto">
          <a:xfrm>
            <a:off x="3276600" y="9144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/>
              <a:t>business savvy</a:t>
            </a:r>
          </a:p>
        </p:txBody>
      </p:sp>
      <p:sp>
        <p:nvSpPr>
          <p:cNvPr id="236553" name="Text Box 9"/>
          <p:cNvSpPr txBox="1">
            <a:spLocks noChangeArrowheads="1"/>
          </p:cNvSpPr>
          <p:nvPr/>
        </p:nvSpPr>
        <p:spPr bwMode="auto">
          <a:xfrm>
            <a:off x="2719388" y="4572000"/>
            <a:ext cx="32496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/>
              <a:t>project management </a:t>
            </a:r>
          </a:p>
          <a:p>
            <a:pPr algn="ctr"/>
            <a:r>
              <a:rPr lang="en-US" sz="2400" b="1"/>
              <a:t>skills</a:t>
            </a:r>
          </a:p>
        </p:txBody>
      </p:sp>
      <p:sp>
        <p:nvSpPr>
          <p:cNvPr id="236554" name="Text Box 10"/>
          <p:cNvSpPr txBox="1">
            <a:spLocks noChangeArrowheads="1"/>
          </p:cNvSpPr>
          <p:nvPr/>
        </p:nvSpPr>
        <p:spPr bwMode="auto">
          <a:xfrm>
            <a:off x="5405438" y="2743200"/>
            <a:ext cx="1873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/>
              <a:t>digitization </a:t>
            </a:r>
          </a:p>
          <a:p>
            <a:pPr algn="ctr"/>
            <a:r>
              <a:rPr lang="en-US" sz="2400" b="1"/>
              <a:t>know-how</a:t>
            </a:r>
          </a:p>
        </p:txBody>
      </p:sp>
      <p:sp>
        <p:nvSpPr>
          <p:cNvPr id="236555" name="Text Box 11"/>
          <p:cNvSpPr txBox="1">
            <a:spLocks noChangeArrowheads="1"/>
          </p:cNvSpPr>
          <p:nvPr/>
        </p:nvSpPr>
        <p:spPr bwMode="auto">
          <a:xfrm>
            <a:off x="1544638" y="2514600"/>
            <a:ext cx="1841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/>
              <a:t>knowledge </a:t>
            </a:r>
          </a:p>
          <a:p>
            <a:pPr algn="ctr"/>
            <a:r>
              <a:rPr lang="en-US" sz="2400" b="1"/>
              <a:t>of users</a:t>
            </a:r>
          </a:p>
        </p:txBody>
      </p:sp>
      <p:sp>
        <p:nvSpPr>
          <p:cNvPr id="236556" name="Text Box 12"/>
          <p:cNvSpPr txBox="1">
            <a:spLocks noChangeArrowheads="1"/>
          </p:cNvSpPr>
          <p:nvPr/>
        </p:nvSpPr>
        <p:spPr bwMode="auto">
          <a:xfrm>
            <a:off x="3581400" y="2743200"/>
            <a:ext cx="1658938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SUCCESS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Lessons Learned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7772400" cy="4183063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r>
              <a:rPr lang="en-US" sz="2000"/>
              <a:t>Recognize that every initiative has multiple and ongoing phases – they are not one-time efforts</a:t>
            </a:r>
            <a:br>
              <a:rPr lang="en-US" sz="2000"/>
            </a:br>
            <a:endParaRPr lang="en-US" sz="2000"/>
          </a:p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r>
              <a:rPr lang="en-US" sz="2000"/>
              <a:t>Understand the evolving needs of your users</a:t>
            </a:r>
            <a:br>
              <a:rPr lang="en-US" sz="2000"/>
            </a:br>
            <a:endParaRPr lang="en-US" sz="2000"/>
          </a:p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r>
              <a:rPr lang="en-US" sz="2000"/>
              <a:t>Every project requires good financial management</a:t>
            </a:r>
            <a:br>
              <a:rPr lang="en-US" sz="2000"/>
            </a:br>
            <a:endParaRPr lang="en-US" sz="2000"/>
          </a:p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r>
              <a:rPr lang="en-US" sz="2000"/>
              <a:t>Emotional IQ can be as important as professional competencies</a:t>
            </a:r>
            <a:br>
              <a:rPr lang="en-US" sz="2000"/>
            </a:br>
            <a:endParaRPr lang="en-US" sz="2000"/>
          </a:p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r>
              <a:rPr lang="en-US" sz="2000"/>
              <a:t>See the forest for the trees</a:t>
            </a:r>
            <a:br>
              <a:rPr lang="en-US" sz="2000"/>
            </a:br>
            <a:endParaRPr lang="en-US" sz="2000"/>
          </a:p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r>
              <a:rPr lang="en-US" sz="2000"/>
              <a:t>Promote your initiatives – communicate with the key stakeholders</a:t>
            </a:r>
          </a:p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endParaRPr lang="en-US" sz="2000"/>
          </a:p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endParaRPr lang="en-US" sz="2000"/>
          </a:p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endParaRPr lang="en-US" sz="2000"/>
          </a:p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endParaRPr lang="en-US" sz="2000"/>
          </a:p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endParaRPr lang="en-US" sz="2000"/>
          </a:p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endParaRPr lang="en-US" sz="2000"/>
          </a:p>
          <a:p>
            <a:pPr marL="609600" indent="-609600">
              <a:lnSpc>
                <a:spcPct val="80000"/>
              </a:lnSpc>
              <a:spcAft>
                <a:spcPct val="40000"/>
              </a:spcAft>
            </a:pPr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1143000"/>
          </a:xfrm>
        </p:spPr>
        <p:txBody>
          <a:bodyPr/>
          <a:lstStyle/>
          <a:p>
            <a:r>
              <a:rPr lang="en-US"/>
              <a:t>Section 1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3124200"/>
            <a:ext cx="7772400" cy="4114800"/>
          </a:xfrm>
        </p:spPr>
        <p:txBody>
          <a:bodyPr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/>
              <a:t>Planning and Managing Projects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/>
              <a:t>Project Management, Part I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>
                <a:cs typeface="Arial" charset="0"/>
              </a:rPr>
              <a:t>Initiation</a:t>
            </a:r>
          </a:p>
          <a:p>
            <a:pPr lvl="1">
              <a:lnSpc>
                <a:spcPct val="90000"/>
              </a:lnSpc>
            </a:pPr>
            <a:r>
              <a:rPr lang="en-US" sz="2200">
                <a:cs typeface="Arial" charset="0"/>
              </a:rPr>
              <a:t>goal setting</a:t>
            </a:r>
          </a:p>
          <a:p>
            <a:pPr lvl="1">
              <a:lnSpc>
                <a:spcPct val="90000"/>
              </a:lnSpc>
            </a:pPr>
            <a:r>
              <a:rPr lang="en-US" sz="2200">
                <a:cs typeface="Arial" charset="0"/>
              </a:rPr>
              <a:t>project governance</a:t>
            </a:r>
          </a:p>
          <a:p>
            <a:pPr lvl="1">
              <a:lnSpc>
                <a:spcPct val="90000"/>
              </a:lnSpc>
            </a:pPr>
            <a:r>
              <a:rPr lang="en-US" sz="2200">
                <a:cs typeface="Arial" charset="0"/>
              </a:rPr>
              <a:t>roles and responsibilities</a:t>
            </a:r>
            <a:br>
              <a:rPr lang="en-US" sz="2200">
                <a:cs typeface="Arial" charset="0"/>
              </a:rPr>
            </a:br>
            <a:endParaRPr lang="en-US" sz="2200" b="1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600">
                <a:cs typeface="Arial" charset="0"/>
              </a:rPr>
              <a:t>Planning</a:t>
            </a:r>
          </a:p>
          <a:p>
            <a:pPr lvl="1">
              <a:lnSpc>
                <a:spcPct val="90000"/>
              </a:lnSpc>
            </a:pPr>
            <a:r>
              <a:rPr lang="en-US" sz="2200">
                <a:cs typeface="Arial" charset="0"/>
              </a:rPr>
              <a:t>resource requirements</a:t>
            </a:r>
          </a:p>
          <a:p>
            <a:pPr lvl="1">
              <a:lnSpc>
                <a:spcPct val="90000"/>
              </a:lnSpc>
            </a:pPr>
            <a:r>
              <a:rPr lang="en-US" sz="2200">
                <a:cs typeface="Arial" charset="0"/>
              </a:rPr>
              <a:t>deliverables</a:t>
            </a:r>
          </a:p>
          <a:p>
            <a:pPr lvl="1">
              <a:lnSpc>
                <a:spcPct val="90000"/>
              </a:lnSpc>
            </a:pPr>
            <a:r>
              <a:rPr lang="en-US" sz="2200">
                <a:cs typeface="Arial" charset="0"/>
              </a:rPr>
              <a:t>stakeholder analysis</a:t>
            </a:r>
            <a:endParaRPr lang="en-US"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2" descr="j01863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419600"/>
            <a:ext cx="1289050" cy="1809750"/>
          </a:xfrm>
          <a:prstGeom prst="rect">
            <a:avLst/>
          </a:prstGeom>
          <a:noFill/>
        </p:spPr>
      </p:pic>
      <p:pic>
        <p:nvPicPr>
          <p:cNvPr id="203779" name="Picture 3" descr="j02407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4191000"/>
            <a:ext cx="1163638" cy="1827213"/>
          </a:xfrm>
          <a:prstGeom prst="rect">
            <a:avLst/>
          </a:prstGeom>
          <a:noFill/>
        </p:spPr>
      </p:pic>
      <p:pic>
        <p:nvPicPr>
          <p:cNvPr id="203780" name="Picture 4" descr="j030125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209800"/>
            <a:ext cx="1830388" cy="1565275"/>
          </a:xfrm>
          <a:prstGeom prst="rect">
            <a:avLst/>
          </a:prstGeom>
          <a:noFill/>
        </p:spPr>
      </p:pic>
      <p:pic>
        <p:nvPicPr>
          <p:cNvPr id="203781" name="Picture 5" descr="j019538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1981200"/>
            <a:ext cx="1795463" cy="1833563"/>
          </a:xfrm>
          <a:prstGeom prst="rect">
            <a:avLst/>
          </a:prstGeom>
          <a:noFill/>
        </p:spPr>
      </p:pic>
      <p:pic>
        <p:nvPicPr>
          <p:cNvPr id="203782" name="Picture 6" descr="j023301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4419600"/>
            <a:ext cx="1812925" cy="1841500"/>
          </a:xfrm>
          <a:prstGeom prst="rect">
            <a:avLst/>
          </a:prstGeom>
          <a:noFill/>
        </p:spPr>
      </p:pic>
      <p:pic>
        <p:nvPicPr>
          <p:cNvPr id="203783" name="Picture 7" descr="j0283209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57800" y="4419600"/>
            <a:ext cx="1628775" cy="1593850"/>
          </a:xfrm>
          <a:prstGeom prst="rect">
            <a:avLst/>
          </a:prstGeom>
          <a:noFill/>
        </p:spPr>
      </p:pic>
      <p:pic>
        <p:nvPicPr>
          <p:cNvPr id="203784" name="Picture 8" descr="MCj01981960000[1]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34000" y="1676400"/>
            <a:ext cx="1576388" cy="2286000"/>
          </a:xfrm>
          <a:prstGeom prst="rect">
            <a:avLst/>
          </a:prstGeom>
          <a:noFill/>
        </p:spPr>
      </p:pic>
      <p:pic>
        <p:nvPicPr>
          <p:cNvPr id="203785" name="Picture 9" descr="MCj02335830000[1]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19400" y="1981200"/>
            <a:ext cx="2201863" cy="1955800"/>
          </a:xfrm>
          <a:prstGeom prst="rect">
            <a:avLst/>
          </a:prstGeom>
          <a:noFill/>
        </p:spPr>
      </p:pic>
      <p:sp>
        <p:nvSpPr>
          <p:cNvPr id="203786" name="Text Box 10"/>
          <p:cNvSpPr txBox="1">
            <a:spLocks noChangeArrowheads="1"/>
          </p:cNvSpPr>
          <p:nvPr/>
        </p:nvSpPr>
        <p:spPr bwMode="auto">
          <a:xfrm>
            <a:off x="1295400" y="685800"/>
            <a:ext cx="7239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</a:rPr>
              <a:t>    Identify Key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229600" cy="4525963"/>
          </a:xfrm>
        </p:spPr>
        <p:txBody>
          <a:bodyPr/>
          <a:lstStyle/>
          <a:p>
            <a:r>
              <a:rPr lang="en-US" sz="2600"/>
              <a:t>Build awareness</a:t>
            </a:r>
          </a:p>
          <a:p>
            <a:r>
              <a:rPr lang="en-US" sz="2600"/>
              <a:t>Gather feedback </a:t>
            </a:r>
          </a:p>
          <a:p>
            <a:r>
              <a:rPr lang="en-US" sz="2600"/>
              <a:t>Build trust</a:t>
            </a:r>
          </a:p>
          <a:p>
            <a:r>
              <a:rPr lang="en-US" sz="2600"/>
              <a:t>Get support </a:t>
            </a:r>
          </a:p>
          <a:p>
            <a:r>
              <a:rPr lang="en-US" sz="2600"/>
              <a:t>Expand resources </a:t>
            </a:r>
          </a:p>
          <a:p>
            <a:r>
              <a:rPr lang="en-US" sz="2600"/>
              <a:t>Understand risks</a:t>
            </a:r>
          </a:p>
          <a:p>
            <a:endParaRPr lang="en-US" sz="260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anchor="ctr"/>
          <a:lstStyle/>
          <a:p>
            <a:r>
              <a:rPr lang="en-US" sz="3800">
                <a:solidFill>
                  <a:schemeClr val="accent2"/>
                </a:solidFill>
              </a:rPr>
              <a:t>Benefits of Stakeholder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772400" cy="1143000"/>
          </a:xfrm>
        </p:spPr>
        <p:txBody>
          <a:bodyPr/>
          <a:lstStyle/>
          <a:p>
            <a:r>
              <a:rPr lang="en-US"/>
              <a:t>Project Management, Part II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>
                <a:cs typeface="Arial" charset="0"/>
              </a:rPr>
              <a:t>Execution and control</a:t>
            </a:r>
          </a:p>
          <a:p>
            <a:pPr lvl="1">
              <a:lnSpc>
                <a:spcPct val="90000"/>
              </a:lnSpc>
            </a:pPr>
            <a:r>
              <a:rPr lang="en-US" sz="2200">
                <a:cs typeface="Arial" charset="0"/>
              </a:rPr>
              <a:t>work plan and time line (see next slide)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200">
                <a:cs typeface="Arial" charset="0"/>
              </a:rPr>
              <a:t/>
            </a:r>
            <a:br>
              <a:rPr lang="en-US" sz="2200">
                <a:cs typeface="Arial" charset="0"/>
              </a:rPr>
            </a:br>
            <a:endParaRPr lang="en-US" sz="220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600">
                <a:cs typeface="Arial" charset="0"/>
              </a:rPr>
              <a:t>Closing</a:t>
            </a:r>
          </a:p>
          <a:p>
            <a:pPr lvl="1">
              <a:lnSpc>
                <a:spcPct val="90000"/>
              </a:lnSpc>
            </a:pPr>
            <a:r>
              <a:rPr lang="en-US" sz="2200">
                <a:cs typeface="Arial" charset="0"/>
              </a:rPr>
              <a:t>final product evaluation</a:t>
            </a:r>
          </a:p>
          <a:p>
            <a:pPr lvl="1">
              <a:lnSpc>
                <a:spcPct val="90000"/>
              </a:lnSpc>
            </a:pPr>
            <a:r>
              <a:rPr lang="en-US" sz="2200">
                <a:cs typeface="Arial" charset="0"/>
              </a:rPr>
              <a:t>reporting</a:t>
            </a:r>
          </a:p>
          <a:p>
            <a:pPr lvl="1">
              <a:lnSpc>
                <a:spcPct val="90000"/>
              </a:lnSpc>
            </a:pPr>
            <a:r>
              <a:rPr lang="en-US" sz="2200">
                <a:cs typeface="Arial" charset="0"/>
              </a:rPr>
              <a:t>lessons learned – post project review</a:t>
            </a:r>
          </a:p>
          <a:p>
            <a:pPr lvl="1">
              <a:lnSpc>
                <a:spcPct val="90000"/>
              </a:lnSpc>
            </a:pPr>
            <a:r>
              <a:rPr lang="en-US" sz="2200">
                <a:cs typeface="Arial" charset="0"/>
              </a:rPr>
              <a:t>transition </a:t>
            </a:r>
            <a:endParaRPr lang="en-US"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9144000" cy="11430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Developing Project Timelines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7772400" cy="4114800"/>
          </a:xfrm>
        </p:spPr>
        <p:txBody>
          <a:bodyPr/>
          <a:lstStyle/>
          <a:p>
            <a:r>
              <a:rPr lang="en-US" sz="2600">
                <a:cs typeface="Arial" charset="0"/>
              </a:rPr>
              <a:t>Work breakdown – work packages</a:t>
            </a:r>
          </a:p>
          <a:p>
            <a:pPr lvl="1"/>
            <a:r>
              <a:rPr lang="en-US" sz="2000">
                <a:cs typeface="Arial" charset="0"/>
              </a:rPr>
              <a:t>structured activity list</a:t>
            </a:r>
            <a:br>
              <a:rPr lang="en-US" sz="2000">
                <a:cs typeface="Arial" charset="0"/>
              </a:rPr>
            </a:br>
            <a:endParaRPr lang="en-US" sz="2000">
              <a:cs typeface="Arial" charset="0"/>
            </a:endParaRPr>
          </a:p>
          <a:p>
            <a:r>
              <a:rPr lang="en-US" sz="2600">
                <a:cs typeface="Arial" charset="0"/>
              </a:rPr>
              <a:t>Estimating effort and duration (see next slide)</a:t>
            </a:r>
          </a:p>
          <a:p>
            <a:pPr lvl="1"/>
            <a:r>
              <a:rPr lang="en-US" sz="2200">
                <a:cs typeface="Arial" charset="0"/>
              </a:rPr>
              <a:t>balance optimistic and pessimistic estimate</a:t>
            </a:r>
          </a:p>
          <a:p>
            <a:pPr lvl="1"/>
            <a:r>
              <a:rPr lang="en-US" sz="2200">
                <a:cs typeface="Arial" charset="0"/>
              </a:rPr>
              <a:t>identify dependencies</a:t>
            </a:r>
          </a:p>
          <a:p>
            <a:pPr lvl="2"/>
            <a:r>
              <a:rPr lang="en-US" sz="2000">
                <a:cs typeface="Arial" charset="0"/>
              </a:rPr>
              <a:t>simultaneous </a:t>
            </a:r>
          </a:p>
          <a:p>
            <a:pPr lvl="2"/>
            <a:r>
              <a:rPr lang="en-US" sz="2000">
                <a:cs typeface="Arial" charset="0"/>
              </a:rPr>
              <a:t>sequential</a:t>
            </a:r>
          </a:p>
          <a:p>
            <a:pPr lvl="1"/>
            <a:r>
              <a:rPr lang="en-US" sz="2200">
                <a:cs typeface="Arial" charset="0"/>
              </a:rPr>
              <a:t>allocate staff to tasks</a:t>
            </a:r>
            <a:endParaRPr lang="en-US" sz="2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1970" name="Group 2"/>
          <p:cNvGraphicFramePr>
            <a:graphicFrameLocks noGrp="1"/>
          </p:cNvGraphicFramePr>
          <p:nvPr/>
        </p:nvGraphicFramePr>
        <p:xfrm>
          <a:off x="609600" y="1371600"/>
          <a:ext cx="8001000" cy="4191000"/>
        </p:xfrm>
        <a:graphic>
          <a:graphicData uri="http://schemas.openxmlformats.org/drawingml/2006/table">
            <a:tbl>
              <a:tblPr/>
              <a:tblGrid>
                <a:gridCol w="1524000"/>
                <a:gridCol w="1219200"/>
                <a:gridCol w="914400"/>
                <a:gridCol w="1066800"/>
                <a:gridCol w="1752600"/>
                <a:gridCol w="15240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entury Gothic" pitchFamily="34" charset="0"/>
                        </a:rPr>
                        <a:t>Task</a:t>
                      </a:r>
                      <a:b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entury Gothic" pitchFamily="34" charset="0"/>
                        </a:rPr>
                      </a:b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entury Gothic" pitchFamily="34" charset="0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entury Gothic" pitchFamily="34" charset="0"/>
                        </a:rPr>
                        <a:t>Duration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entury Gothic" pitchFamily="34" charset="0"/>
                        </a:rPr>
                        <a:t>Start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entury Gothic" pitchFamily="34" charset="0"/>
                        </a:rPr>
                        <a:t>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entury Gothic" pitchFamily="34" charset="0"/>
                        </a:rPr>
                        <a:t>Finish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entury Gothic" pitchFamily="34" charset="0"/>
                        </a:rPr>
                        <a:t>Dependencies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entury Gothic" pitchFamily="34" charset="0"/>
                        </a:rPr>
                        <a:t>Resource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entury Gothic" pitchFamily="34" charset="0"/>
                        </a:rPr>
                        <a:t>Needs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PHASE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Task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Task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PHASE II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Task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Task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PHASE III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Task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Task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2007" name="Text Box 39"/>
          <p:cNvSpPr txBox="1">
            <a:spLocks noChangeArrowheads="1"/>
          </p:cNvSpPr>
          <p:nvPr/>
        </p:nvSpPr>
        <p:spPr bwMode="auto">
          <a:xfrm>
            <a:off x="2971800" y="358775"/>
            <a:ext cx="3703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C0066"/>
                </a:solidFill>
                <a:latin typeface="Times New Roman" pitchFamily="18" charset="0"/>
              </a:rPr>
              <a:t>Project Gantt Chart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688</Words>
  <Application>Microsoft Office PowerPoint</Application>
  <PresentationFormat>On-screen Show (4:3)</PresentationFormat>
  <Paragraphs>237</Paragraphs>
  <Slides>26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Project Implementation</vt:lpstr>
      <vt:lpstr>We will cover these topics:</vt:lpstr>
      <vt:lpstr>Section 1</vt:lpstr>
      <vt:lpstr>Project Management, Part I</vt:lpstr>
      <vt:lpstr>Slide 5</vt:lpstr>
      <vt:lpstr>Benefits of Stakeholder Analysis</vt:lpstr>
      <vt:lpstr>Project Management, Part II</vt:lpstr>
      <vt:lpstr>Developing Project Timelines</vt:lpstr>
      <vt:lpstr>Slide 9</vt:lpstr>
      <vt:lpstr>Balance Triple Constraints </vt:lpstr>
      <vt:lpstr>Slide 11</vt:lpstr>
      <vt:lpstr>Slide 12</vt:lpstr>
      <vt:lpstr>Section 2</vt:lpstr>
      <vt:lpstr>Slide 14</vt:lpstr>
      <vt:lpstr>Digital Preservation</vt:lpstr>
      <vt:lpstr>Polling Question Does your institution have a  preservation policy?</vt:lpstr>
      <vt:lpstr>If you are interested in preservation issues, see:</vt:lpstr>
      <vt:lpstr>Section 3</vt:lpstr>
      <vt:lpstr>Components of a Business Plan, Part I</vt:lpstr>
      <vt:lpstr>Slide 20</vt:lpstr>
      <vt:lpstr>Slide 21</vt:lpstr>
      <vt:lpstr>Components of a Business Plan, Part II</vt:lpstr>
      <vt:lpstr>Fiscal Management</vt:lpstr>
      <vt:lpstr>Slide 24</vt:lpstr>
      <vt:lpstr>Slide 25</vt:lpstr>
      <vt:lpstr>Lessons Learned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Implementation</dc:title>
  <dc:creator>FionaPat</dc:creator>
  <cp:lastModifiedBy>Oya Y. Rieger</cp:lastModifiedBy>
  <cp:revision>5</cp:revision>
  <dcterms:created xsi:type="dcterms:W3CDTF">2010-03-23T18:24:53Z</dcterms:created>
  <dcterms:modified xsi:type="dcterms:W3CDTF">2010-04-02T19:58:24Z</dcterms:modified>
</cp:coreProperties>
</file>