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71" r:id="rId4"/>
    <p:sldId id="262" r:id="rId5"/>
    <p:sldId id="269" r:id="rId6"/>
    <p:sldId id="263" r:id="rId7"/>
    <p:sldId id="259" r:id="rId8"/>
    <p:sldId id="268" r:id="rId9"/>
    <p:sldId id="257" r:id="rId10"/>
    <p:sldId id="258" r:id="rId11"/>
    <p:sldId id="267" r:id="rId12"/>
    <p:sldId id="260" r:id="rId13"/>
    <p:sldId id="261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66895" autoAdjust="0"/>
  </p:normalViewPr>
  <p:slideViewPr>
    <p:cSldViewPr>
      <p:cViewPr varScale="1">
        <p:scale>
          <a:sx n="71" d="100"/>
          <a:sy n="71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7389-1E1C-49C4-9EA9-1731FFF3D404}" type="datetimeFigureOut">
              <a:rPr lang="en-US" smtClean="0"/>
              <a:t>4/2/2010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B560-348F-448A-972A-E67CD62DBA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B560-348F-448A-972A-E67CD62DBA7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8F0D0-90A2-4EC8-8FE2-8E22313DEB3F}" type="slidenum">
              <a:rPr lang="en-US"/>
              <a:pPr/>
              <a:t>4</a:t>
            </a:fld>
            <a:endParaRPr lang="en-US"/>
          </a:p>
        </p:txBody>
      </p:sp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8F0D0-90A2-4EC8-8FE2-8E22313DEB3F}" type="slidenum">
              <a:rPr lang="en-US"/>
              <a:pPr/>
              <a:t>5</a:t>
            </a:fld>
            <a:endParaRPr lang="en-US"/>
          </a:p>
        </p:txBody>
      </p:sp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4F376-79D2-4B94-B639-1B9718F3C690}" type="slidenum">
              <a:rPr lang="en-US"/>
              <a:pPr/>
              <a:t>6</a:t>
            </a:fld>
            <a:endParaRPr lang="en-US"/>
          </a:p>
        </p:txBody>
      </p:sp>
      <p:sp>
        <p:nvSpPr>
          <p:cNvPr id="190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F0363-468A-483B-8741-66C92C6AA952}" type="slidenum">
              <a:rPr lang="en-US"/>
              <a:pPr/>
              <a:t>14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E06F2A-562A-4950-B593-F574004248EC}" type="slidenum">
              <a:rPr lang="en-US"/>
              <a:pPr/>
              <a:t>15</a:t>
            </a:fld>
            <a:endParaRPr lang="en-US"/>
          </a:p>
        </p:txBody>
      </p:sp>
      <p:sp>
        <p:nvSpPr>
          <p:cNvPr id="262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0" y="4342699"/>
            <a:ext cx="5487020" cy="411495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BB6B4-BC02-4F68-B65A-DD14A7F7823B}" type="slidenum">
              <a:rPr lang="en-US"/>
              <a:pPr/>
              <a:t>16</a:t>
            </a:fld>
            <a:endParaRPr lang="en-US"/>
          </a:p>
        </p:txBody>
      </p:sp>
      <p:sp>
        <p:nvSpPr>
          <p:cNvPr id="208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0" y="4342699"/>
            <a:ext cx="5487020" cy="4114956"/>
          </a:xfrm>
        </p:spPr>
        <p:txBody>
          <a:bodyPr/>
          <a:lstStyle/>
          <a:p>
            <a:r>
              <a:rPr lang="en-US"/>
              <a:t>Improved scholarly communication is at the heart of the ARROW project. The overall purpose is to</a:t>
            </a:r>
          </a:p>
          <a:p>
            <a:r>
              <a:rPr lang="en-US"/>
              <a:t>encourage open or low-cost access to research output in a copyright environment that protects the</a:t>
            </a:r>
          </a:p>
          <a:p>
            <a:r>
              <a:rPr lang="en-US"/>
              <a:t>individual’s intellectual property and enhances the impact of their research.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519AA8-19A9-4520-8FA1-B0A0B05B1E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8537D-02EF-4DD1-B1F0-51FA66730BEF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63F2-E0CD-4B19-997F-7FF97A5E6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Metadata &amp; </a:t>
            </a:r>
            <a:br>
              <a:rPr lang="en-US" dirty="0" smtClean="0"/>
            </a:br>
            <a:r>
              <a:rPr lang="en-US" dirty="0" smtClean="0"/>
              <a:t>Content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Technical Metadata</a:t>
            </a:r>
            <a:r>
              <a:rPr lang="en-US" dirty="0">
                <a:solidFill>
                  <a:srgbClr val="FFCC00"/>
                </a:solidFill>
              </a:rPr>
              <a:t/>
            </a:r>
            <a:br>
              <a:rPr lang="en-US" dirty="0">
                <a:solidFill>
                  <a:srgbClr val="FFCC00"/>
                </a:solidFill>
              </a:rPr>
            </a:b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/>
          </a:bodyPr>
          <a:lstStyle/>
          <a:p>
            <a:pPr marL="1009650" lvl="1" indent="-495300"/>
            <a:r>
              <a:rPr lang="en-US" sz="3600" dirty="0" smtClean="0"/>
              <a:t>Detailed information about your imaging requirements – Z39.87</a:t>
            </a:r>
          </a:p>
          <a:p>
            <a:pPr marL="1009650" lvl="1" indent="-495300"/>
            <a:r>
              <a:rPr lang="en-US" sz="3600" dirty="0" smtClean="0"/>
              <a:t>Preservation metadata: PREMIS</a:t>
            </a:r>
            <a:endParaRPr lang="en-US" sz="3600" dirty="0"/>
          </a:p>
          <a:p>
            <a:pPr marL="1009650" lvl="1" indent="-495300"/>
            <a:r>
              <a:rPr lang="en-US" sz="3600" dirty="0" smtClean="0"/>
              <a:t>EXIF </a:t>
            </a:r>
            <a:r>
              <a:rPr lang="en-US" sz="3600" dirty="0"/>
              <a:t>camera </a:t>
            </a:r>
            <a:r>
              <a:rPr lang="en-US" sz="3600" dirty="0" smtClean="0"/>
              <a:t>data</a:t>
            </a:r>
            <a:endParaRPr lang="en-US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1816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660066"/>
                </a:solidFill>
              </a:rPr>
              <a:t>Metadata Creation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/>
              <a:t>Descriptive </a:t>
            </a:r>
            <a:r>
              <a:rPr lang="en-US" sz="2400"/>
              <a:t>- describing and identifying information resources 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/>
              <a:t>Structural </a:t>
            </a:r>
            <a:r>
              <a:rPr lang="en-US" sz="2400"/>
              <a:t>-  facilitates navigation and presentation of electronic resources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/>
              <a:t>Administrative</a:t>
            </a:r>
            <a:r>
              <a:rPr lang="en-US" sz="2400"/>
              <a:t> - facilitates both short-term and long-term management and processing of digital collections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			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660066"/>
                </a:solidFill>
              </a:rPr>
              <a:t>Metadata Creation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Metadata standards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DC, VRA Core, Cataloguing Cultural Objects, CO, METS, Open Archives Initiative (OAI), PURL, Handle, Digital Object Identifier (DOI), MPEG 21, Encoded Archival Description EAD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Syntaxes: XML, SGML, HTML META tags</a:t>
            </a:r>
          </a:p>
          <a:p>
            <a:pPr>
              <a:lnSpc>
                <a:spcPct val="90000"/>
              </a:lnSpc>
            </a:pPr>
            <a:r>
              <a:rPr lang="en-US" sz="2800"/>
              <a:t>Resource discovery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Institutional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Consortia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Web				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388938"/>
            <a:ext cx="7756525" cy="989012"/>
          </a:xfrm>
        </p:spPr>
        <p:txBody>
          <a:bodyPr/>
          <a:lstStyle/>
          <a:p>
            <a:r>
              <a:rPr lang="en-US"/>
              <a:t>System Development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153400" cy="4114800"/>
          </a:xfrm>
        </p:spPr>
        <p:txBody>
          <a:bodyPr>
            <a:normAutofit lnSpcReduction="10000"/>
          </a:bodyPr>
          <a:lstStyle/>
          <a:p>
            <a:r>
              <a:rPr lang="en-US"/>
              <a:t>Repository architectures (see next slide)</a:t>
            </a:r>
          </a:p>
          <a:p>
            <a:pPr lvl="1"/>
            <a:r>
              <a:rPr lang="en-US"/>
              <a:t>e.g., Fedora</a:t>
            </a:r>
            <a:br>
              <a:rPr lang="en-US"/>
            </a:br>
            <a:endParaRPr lang="en-US"/>
          </a:p>
          <a:p>
            <a:r>
              <a:rPr lang="en-US"/>
              <a:t>Digital content development platforms</a:t>
            </a:r>
          </a:p>
          <a:p>
            <a:pPr lvl="1"/>
            <a:r>
              <a:rPr lang="en-US"/>
              <a:t>e.g., ContentDM, Luna Insight, Greenstone</a:t>
            </a:r>
            <a:br>
              <a:rPr lang="en-US"/>
            </a:br>
            <a:endParaRPr lang="en-US"/>
          </a:p>
          <a:p>
            <a:r>
              <a:rPr lang="en-US"/>
              <a:t>Storage planning and management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		</a:t>
            </a:r>
            <a:endParaRPr lang="en-US" sz="300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sz="3400" b="1">
                <a:solidFill>
                  <a:srgbClr val="008080"/>
                </a:solidFill>
              </a:rPr>
              <a:t>What is a repository system?</a:t>
            </a:r>
          </a:p>
        </p:txBody>
      </p:sp>
      <p:sp>
        <p:nvSpPr>
          <p:cNvPr id="261124" name="Text Box 4"/>
          <p:cNvSpPr txBox="1">
            <a:spLocks noChangeArrowheads="1"/>
          </p:cNvSpPr>
          <p:nvPr/>
        </p:nvSpPr>
        <p:spPr bwMode="auto">
          <a:xfrm>
            <a:off x="685800" y="914400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6600CC"/>
                </a:solidFill>
              </a:rPr>
              <a:t>Capture, store, index, manage, preserve, </a:t>
            </a:r>
          </a:p>
          <a:p>
            <a:pPr algn="ctr"/>
            <a:r>
              <a:rPr lang="en-US" sz="2800">
                <a:solidFill>
                  <a:srgbClr val="6600CC"/>
                </a:solidFill>
              </a:rPr>
              <a:t>and deliver digital objects. </a:t>
            </a:r>
          </a:p>
        </p:txBody>
      </p:sp>
      <p:pic>
        <p:nvPicPr>
          <p:cNvPr id="261125" name="Picture 5" descr="fig3-new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1901825"/>
            <a:ext cx="5638800" cy="4259263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ctr"/>
            <a:r>
              <a:rPr lang="en-US" sz="2900">
                <a:solidFill>
                  <a:srgbClr val="0000FF"/>
                </a:solidFill>
              </a:rPr>
              <a:t>Factors in Choosing a </a:t>
            </a:r>
            <a:br>
              <a:rPr lang="en-US" sz="2900">
                <a:solidFill>
                  <a:srgbClr val="0000FF"/>
                </a:solidFill>
              </a:rPr>
            </a:br>
            <a:r>
              <a:rPr lang="en-US" sz="2900">
                <a:solidFill>
                  <a:srgbClr val="0000FF"/>
                </a:solidFill>
              </a:rPr>
              <a:t>Content Management System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4648200" cy="4525963"/>
          </a:xfrm>
        </p:spPr>
        <p:txBody>
          <a:bodyPr>
            <a:noAutofit/>
          </a:bodyPr>
          <a:lstStyle/>
          <a:p>
            <a:r>
              <a:rPr lang="en-US" dirty="0"/>
              <a:t>Development </a:t>
            </a:r>
            <a:r>
              <a:rPr lang="en-US" dirty="0" smtClean="0"/>
              <a:t>characteristics</a:t>
            </a:r>
            <a:endParaRPr lang="en-US" sz="3200" dirty="0"/>
          </a:p>
          <a:p>
            <a:r>
              <a:rPr lang="en-US" dirty="0"/>
              <a:t>Financial </a:t>
            </a:r>
            <a:r>
              <a:rPr lang="en-US" dirty="0" smtClean="0"/>
              <a:t>sustainability</a:t>
            </a:r>
            <a:endParaRPr lang="en-US" dirty="0"/>
          </a:p>
          <a:p>
            <a:r>
              <a:rPr lang="en-US" dirty="0"/>
              <a:t>Digital library </a:t>
            </a:r>
            <a:r>
              <a:rPr lang="en-US" dirty="0" smtClean="0"/>
              <a:t>infrastructure</a:t>
            </a:r>
            <a:endParaRPr lang="en-US" dirty="0"/>
          </a:p>
          <a:p>
            <a:r>
              <a:rPr lang="en-US" dirty="0"/>
              <a:t>Interoperability and support for standards </a:t>
            </a:r>
          </a:p>
          <a:p>
            <a:r>
              <a:rPr lang="en-US" dirty="0"/>
              <a:t>Institutional policies and practices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078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4958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Support of archival business </a:t>
            </a:r>
            <a:r>
              <a:rPr lang="en-US" dirty="0" smtClean="0"/>
              <a:t>requirements</a:t>
            </a:r>
            <a:endParaRPr lang="en-US" dirty="0"/>
          </a:p>
          <a:p>
            <a:r>
              <a:rPr lang="en-US" dirty="0"/>
              <a:t>Content type </a:t>
            </a:r>
            <a:r>
              <a:rPr lang="en-US" dirty="0" smtClean="0"/>
              <a:t>characteristics</a:t>
            </a:r>
            <a:endParaRPr lang="en-US" dirty="0"/>
          </a:p>
          <a:p>
            <a:r>
              <a:rPr lang="en-US" dirty="0"/>
              <a:t>Preservation </a:t>
            </a:r>
            <a:r>
              <a:rPr lang="en-US" dirty="0" smtClean="0"/>
              <a:t>functionality</a:t>
            </a:r>
            <a:endParaRPr lang="en-US" dirty="0"/>
          </a:p>
          <a:p>
            <a:r>
              <a:rPr lang="en-US" dirty="0"/>
              <a:t>Usability (staff and end-user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Search, browse, access features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228600"/>
            <a:ext cx="86391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700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</a:rPr>
              <a:t>Metadata Decision Making Points</a:t>
            </a:r>
            <a:endParaRPr lang="en-US" sz="3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Metadata goals: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Discover, access, </a:t>
            </a:r>
            <a:r>
              <a:rPr lang="en-US" sz="3200" dirty="0"/>
              <a:t>identify, select, </a:t>
            </a:r>
            <a:r>
              <a:rPr lang="en-US" sz="3200" dirty="0" smtClean="0"/>
              <a:t>navigate</a:t>
            </a:r>
            <a:r>
              <a:rPr lang="en-US" sz="3200" dirty="0"/>
              <a:t>, reuse, </a:t>
            </a:r>
            <a:r>
              <a:rPr lang="en-US" sz="3200" dirty="0" smtClean="0"/>
              <a:t>manage, archive</a:t>
            </a:r>
            <a:endParaRPr lang="en-US" sz="3200" dirty="0"/>
          </a:p>
          <a:p>
            <a:pPr lvl="1">
              <a:lnSpc>
                <a:spcPct val="90000"/>
              </a:lnSpc>
            </a:pPr>
            <a:endParaRPr lang="en-US" sz="3200" dirty="0"/>
          </a:p>
          <a:p>
            <a:pPr>
              <a:lnSpc>
                <a:spcPct val="90000"/>
              </a:lnSpc>
            </a:pPr>
            <a:r>
              <a:rPr lang="en-US" sz="3600" dirty="0"/>
              <a:t>Metadata types: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Descriptive, structural, administrative, technical, </a:t>
            </a:r>
            <a:r>
              <a:rPr lang="en-US" sz="3200" dirty="0" smtClean="0"/>
              <a:t>preservation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/>
              <a:t>		</a:t>
            </a:r>
            <a:r>
              <a:rPr lang="en-US" sz="2800" dirty="0"/>
              <a:t>	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</a:rPr>
              <a:t>Metadata Decision Making Points</a:t>
            </a:r>
            <a:endParaRPr lang="en-US" sz="3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 smtClean="0"/>
              <a:t>Resource </a:t>
            </a:r>
            <a:r>
              <a:rPr lang="en-US" sz="3600" dirty="0"/>
              <a:t>discovery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Institutional</a:t>
            </a:r>
          </a:p>
          <a:p>
            <a:pPr lvl="1">
              <a:lnSpc>
                <a:spcPct val="90000"/>
              </a:lnSpc>
            </a:pPr>
            <a:r>
              <a:rPr lang="en-US" sz="3200" dirty="0" err="1"/>
              <a:t>Consortial</a:t>
            </a:r>
            <a:endParaRPr lang="en-US" sz="3200" dirty="0"/>
          </a:p>
          <a:p>
            <a:pPr lvl="1">
              <a:lnSpc>
                <a:spcPct val="90000"/>
              </a:lnSpc>
            </a:pPr>
            <a:r>
              <a:rPr lang="en-US" sz="3200" dirty="0"/>
              <a:t>Web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/>
              <a:t>		</a:t>
            </a:r>
            <a:r>
              <a:rPr lang="en-US" sz="2800" dirty="0"/>
              <a:t>	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</a:rPr>
              <a:t>Metadata 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</a:rPr>
              <a:t>Decision Making Points</a:t>
            </a:r>
            <a:endParaRPr lang="en-US" sz="3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4114800"/>
          </a:xfrm>
        </p:spPr>
        <p:txBody>
          <a:bodyPr>
            <a:noAutofit/>
          </a:bodyPr>
          <a:lstStyle/>
          <a:p>
            <a:r>
              <a:rPr lang="en-US" dirty="0"/>
              <a:t>Metadata standards </a:t>
            </a:r>
          </a:p>
          <a:p>
            <a:pPr lvl="1"/>
            <a:r>
              <a:rPr lang="en-US" dirty="0"/>
              <a:t>MARC, Dublin Core, VRA Core, Encoded Archival Description (EAD), AACR, Cataloguing Cultural Objects, METS, MPEG 21, Open Archives Initiative (OAI-PMH), Handles, Digital Object Identifiers (DOI), Z39.50</a:t>
            </a:r>
            <a:br>
              <a:rPr lang="en-US" dirty="0"/>
            </a:br>
            <a:endParaRPr lang="en-US" dirty="0"/>
          </a:p>
          <a:p>
            <a:r>
              <a:rPr lang="en-US" dirty="0"/>
              <a:t>Metadata syntaxes </a:t>
            </a:r>
          </a:p>
          <a:p>
            <a:pPr lvl="1"/>
            <a:r>
              <a:rPr lang="en-US" dirty="0"/>
              <a:t>Syntaxes: SGML, XML, RDF/XML, XHTML</a:t>
            </a:r>
            <a:br>
              <a:rPr lang="en-US" dirty="0"/>
            </a:br>
            <a:r>
              <a:rPr lang="en-US" dirty="0"/>
              <a:t>		</a:t>
            </a:r>
            <a:r>
              <a:rPr lang="en-US" sz="2000" dirty="0"/>
              <a:t>	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Descriptive Metadata</a:t>
            </a:r>
            <a:r>
              <a:rPr lang="en-US" dirty="0">
                <a:solidFill>
                  <a:srgbClr val="FFCC00"/>
                </a:solidFill>
              </a:rPr>
              <a:t/>
            </a:r>
            <a:br>
              <a:rPr lang="en-US" dirty="0">
                <a:solidFill>
                  <a:srgbClr val="FFCC00"/>
                </a:solidFill>
              </a:rPr>
            </a:b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 smtClean="0"/>
              <a:t>Describe </a:t>
            </a:r>
            <a:r>
              <a:rPr lang="en-US" sz="3600" dirty="0"/>
              <a:t>and identify resources</a:t>
            </a:r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/>
              <a:t>Enables searching and </a:t>
            </a:r>
            <a:r>
              <a:rPr lang="en-US" sz="3600" dirty="0" smtClean="0"/>
              <a:t>retrieval</a:t>
            </a:r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 err="1" smtClean="0"/>
              <a:t>Faciliates</a:t>
            </a:r>
            <a:r>
              <a:rPr lang="en-US" sz="3600" dirty="0" smtClean="0"/>
              <a:t> federated or unified searches</a:t>
            </a:r>
            <a:endParaRPr lang="en-US" sz="3600" dirty="0"/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endParaRPr lang="en-US" sz="4400" dirty="0"/>
          </a:p>
          <a:p>
            <a:pPr marL="609600" indent="-609600">
              <a:lnSpc>
                <a:spcPct val="90000"/>
              </a:lnSpc>
            </a:pPr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C00"/>
                </a:solidFill>
              </a:rPr>
              <a:t>Structural Metadata</a:t>
            </a:r>
            <a:r>
              <a:rPr lang="en-US" dirty="0">
                <a:solidFill>
                  <a:srgbClr val="FFCC00"/>
                </a:solidFill>
              </a:rPr>
              <a:t/>
            </a:r>
            <a:br>
              <a:rPr lang="en-US" dirty="0">
                <a:solidFill>
                  <a:srgbClr val="FFCC00"/>
                </a:solidFill>
              </a:rPr>
            </a:b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229600" cy="4525963"/>
          </a:xfrm>
        </p:spPr>
        <p:txBody>
          <a:bodyPr>
            <a:normAutofit/>
          </a:bodyPr>
          <a:lstStyle/>
          <a:p>
            <a:pPr marL="990600" lvl="1" indent="-533400">
              <a:lnSpc>
                <a:spcPct val="90000"/>
              </a:lnSpc>
              <a:buNone/>
            </a:pPr>
            <a:endParaRPr lang="en-US" sz="3600" dirty="0"/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/>
              <a:t>Facilitates navigation and presentation of resources</a:t>
            </a:r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/>
              <a:t>Internal structure – page, chapter, </a:t>
            </a:r>
            <a:r>
              <a:rPr lang="en-US" sz="3600" dirty="0" smtClean="0"/>
              <a:t>table of contents</a:t>
            </a:r>
            <a:endParaRPr lang="en-US" sz="3600" dirty="0"/>
          </a:p>
          <a:p>
            <a:pPr marL="990600" lvl="1" indent="-533400">
              <a:lnSpc>
                <a:spcPct val="90000"/>
              </a:lnSpc>
              <a:buFontTx/>
              <a:buChar char="•"/>
            </a:pPr>
            <a:r>
              <a:rPr lang="en-US" sz="3600" dirty="0"/>
              <a:t>Describes relationships </a:t>
            </a:r>
            <a:r>
              <a:rPr lang="en-US" sz="3600" dirty="0" smtClean="0"/>
              <a:t>among </a:t>
            </a:r>
            <a:r>
              <a:rPr lang="en-US" sz="3600" dirty="0"/>
              <a:t>items</a:t>
            </a:r>
          </a:p>
          <a:p>
            <a:pPr marL="609600" indent="-609600">
              <a:lnSpc>
                <a:spcPct val="90000"/>
              </a:lnSpc>
            </a:pP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b="1" dirty="0" smtClean="0">
                <a:solidFill>
                  <a:srgbClr val="FFCC00"/>
                </a:solidFill>
              </a:rPr>
              <a:t>Administrative Metadata</a:t>
            </a:r>
            <a:r>
              <a:rPr lang="en-US" dirty="0">
                <a:solidFill>
                  <a:srgbClr val="FFCC00"/>
                </a:solidFill>
              </a:rPr>
              <a:t/>
            </a:r>
            <a:br>
              <a:rPr lang="en-US" dirty="0">
                <a:solidFill>
                  <a:srgbClr val="FFCC00"/>
                </a:solidFill>
              </a:rPr>
            </a:b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pPr marL="1009650" lvl="1" indent="-495300"/>
            <a:r>
              <a:rPr lang="en-US" sz="3600" dirty="0" smtClean="0"/>
              <a:t>Project lead/staff information</a:t>
            </a:r>
            <a:endParaRPr lang="en-US" sz="3600" dirty="0"/>
          </a:p>
          <a:p>
            <a:pPr marL="1009650" lvl="1" indent="-495300"/>
            <a:r>
              <a:rPr lang="en-US" sz="3600" dirty="0"/>
              <a:t>Project </a:t>
            </a:r>
            <a:r>
              <a:rPr lang="en-US" sz="3600" dirty="0" smtClean="0"/>
              <a:t>governance and mandate</a:t>
            </a:r>
            <a:endParaRPr lang="en-US" sz="3600" dirty="0"/>
          </a:p>
          <a:p>
            <a:pPr marL="1009650" lvl="1" indent="-495300"/>
            <a:r>
              <a:rPr lang="en-US" sz="3600" dirty="0"/>
              <a:t>Copyright issues/ agreement</a:t>
            </a:r>
          </a:p>
          <a:p>
            <a:pPr marL="1009650" lvl="1" indent="-495300"/>
            <a:r>
              <a:rPr lang="en-US" sz="3600" dirty="0" smtClean="0"/>
              <a:t>General c</a:t>
            </a:r>
            <a:r>
              <a:rPr lang="en-US" sz="3600" dirty="0" smtClean="0"/>
              <a:t>ollection </a:t>
            </a:r>
            <a:r>
              <a:rPr lang="en-US" sz="3600" dirty="0"/>
              <a:t>information</a:t>
            </a:r>
          </a:p>
          <a:p>
            <a:pPr marL="1009650" lvl="1" indent="-495300"/>
            <a:r>
              <a:rPr lang="en-US" sz="3600" dirty="0"/>
              <a:t>Any additional </a:t>
            </a:r>
            <a:r>
              <a:rPr lang="en-US" sz="3600" dirty="0" smtClean="0"/>
              <a:t>documentation such as licenses or collaborations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427</Words>
  <Application>Microsoft Office PowerPoint</Application>
  <PresentationFormat>On-screen Show (4:3)</PresentationFormat>
  <Paragraphs>96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Metadata &amp;  Content Management</vt:lpstr>
      <vt:lpstr>Slide 2</vt:lpstr>
      <vt:lpstr>Slide 3</vt:lpstr>
      <vt:lpstr>Metadata Decision Making Points</vt:lpstr>
      <vt:lpstr>Metadata Decision Making Points</vt:lpstr>
      <vt:lpstr>Metadata Decision Making Points</vt:lpstr>
      <vt:lpstr>Descriptive Metadata </vt:lpstr>
      <vt:lpstr>Structural Metadata </vt:lpstr>
      <vt:lpstr>Administrative Metadata </vt:lpstr>
      <vt:lpstr>Technical Metadata </vt:lpstr>
      <vt:lpstr>Slide 11</vt:lpstr>
      <vt:lpstr>Metadata Creation</vt:lpstr>
      <vt:lpstr>Metadata Creation</vt:lpstr>
      <vt:lpstr>System Development</vt:lpstr>
      <vt:lpstr>What is a repository system?</vt:lpstr>
      <vt:lpstr>Factors in Choosing a  Content Management System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</dc:title>
  <dc:creator>FionaPat</dc:creator>
  <cp:lastModifiedBy>Oya Y. Rieger</cp:lastModifiedBy>
  <cp:revision>29</cp:revision>
  <dcterms:created xsi:type="dcterms:W3CDTF">2010-03-23T18:16:10Z</dcterms:created>
  <dcterms:modified xsi:type="dcterms:W3CDTF">2010-04-02T19:47:20Z</dcterms:modified>
</cp:coreProperties>
</file>