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  <p:sldId id="264" r:id="rId10"/>
    <p:sldId id="265" r:id="rId11"/>
    <p:sldId id="267" r:id="rId12"/>
    <p:sldId id="266" r:id="rId13"/>
    <p:sldId id="268" r:id="rId14"/>
    <p:sldId id="272" r:id="rId15"/>
    <p:sldId id="270" r:id="rId16"/>
    <p:sldId id="271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1B241-AA2A-4CAC-88B4-AE7CFE82F485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33A4B-BBE0-4B56-B361-737F03F7A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Optical_character_recognitio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l.ox.ac.uk/papers/OCRFeasibility_final.pdf" TargetMode="External"/><Relationship Id="rId2" Type="http://schemas.openxmlformats.org/officeDocument/2006/relationships/hyperlink" Target="http://www.planetpdf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coolutils.com/TIFF-PDF-Page-Cou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irfanview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696200" cy="24574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Post-Processing </a:t>
            </a:r>
            <a:r>
              <a:rPr lang="en-US" dirty="0" smtClean="0"/>
              <a:t>Tools &amp; Tips</a:t>
            </a:r>
            <a:br>
              <a:rPr lang="en-US" dirty="0" smtClean="0"/>
            </a:br>
            <a:r>
              <a:rPr lang="en-US" dirty="0" smtClean="0"/>
              <a:t>OCR &amp; PDFs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OCR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Optical Character Recognition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800" i="1" dirty="0"/>
              <a:t>is a type of document image analysis where a</a:t>
            </a:r>
          </a:p>
          <a:p>
            <a:pPr>
              <a:buNone/>
            </a:pPr>
            <a:r>
              <a:rPr lang="en-US" sz="2800" i="1" dirty="0"/>
              <a:t>scanned digital image that contains either </a:t>
            </a:r>
            <a:r>
              <a:rPr lang="en-US" sz="2800" i="1" dirty="0" smtClean="0"/>
              <a:t>machine </a:t>
            </a:r>
          </a:p>
          <a:p>
            <a:pPr>
              <a:buNone/>
            </a:pPr>
            <a:r>
              <a:rPr lang="en-US" sz="2800" i="1" dirty="0" smtClean="0"/>
              <a:t>printed </a:t>
            </a:r>
            <a:r>
              <a:rPr lang="en-US" sz="2800" i="1" dirty="0"/>
              <a:t>or handwritten script </a:t>
            </a:r>
            <a:r>
              <a:rPr lang="en-US" sz="2800" i="1" dirty="0" smtClean="0"/>
              <a:t>is input into an OCR</a:t>
            </a:r>
            <a:endParaRPr lang="en-US" sz="2800" i="1" dirty="0"/>
          </a:p>
          <a:p>
            <a:pPr>
              <a:buNone/>
            </a:pPr>
            <a:r>
              <a:rPr lang="en-US" sz="2800" i="1" dirty="0" smtClean="0"/>
              <a:t>software </a:t>
            </a:r>
            <a:r>
              <a:rPr lang="en-US" sz="2800" i="1" dirty="0"/>
              <a:t>engine and translating it into an editable </a:t>
            </a:r>
            <a:endParaRPr lang="en-US" sz="2800" i="1" dirty="0" smtClean="0"/>
          </a:p>
          <a:p>
            <a:pPr>
              <a:buNone/>
            </a:pPr>
            <a:r>
              <a:rPr lang="en-US" sz="2800" i="1" dirty="0" smtClean="0"/>
              <a:t>machine readable digital text format (like ASCII text).</a:t>
            </a:r>
            <a:endParaRPr lang="en-US" sz="2800" i="1" dirty="0"/>
          </a:p>
          <a:p>
            <a:pPr>
              <a:buNone/>
            </a:pPr>
            <a:endParaRPr lang="en-US" sz="28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OCR Accuracy - Dependencies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Scanning</a:t>
            </a:r>
          </a:p>
          <a:p>
            <a:r>
              <a:rPr lang="en-US" dirty="0" smtClean="0"/>
              <a:t>Original item – its nature and condition (paper dirty, torn, foxed, creased, ….)</a:t>
            </a:r>
          </a:p>
          <a:p>
            <a:r>
              <a:rPr lang="en-US" dirty="0" smtClean="0"/>
              <a:t> Printing – typeface, font size, clarity, alignment</a:t>
            </a:r>
          </a:p>
          <a:p>
            <a:r>
              <a:rPr lang="en-US" dirty="0" smtClean="0"/>
              <a:t>Content -  OCR engine dictionaries</a:t>
            </a:r>
          </a:p>
          <a:p>
            <a:r>
              <a:rPr lang="en-US" dirty="0" smtClean="0"/>
              <a:t>Output requirements – ASCII text, PDF (under image) or XML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OCR – Grayscale vs. </a:t>
            </a:r>
            <a:r>
              <a:rPr lang="en-US" dirty="0" err="1" smtClean="0">
                <a:solidFill>
                  <a:srgbClr val="0070C0"/>
                </a:solidFill>
              </a:rPr>
              <a:t>Bitonal</a:t>
            </a:r>
            <a:r>
              <a:rPr lang="en-US" dirty="0" smtClean="0">
                <a:solidFill>
                  <a:srgbClr val="0070C0"/>
                </a:solidFill>
              </a:rPr>
              <a:t> capture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" y="4419600"/>
            <a:ext cx="9067801" cy="174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360" y="1600200"/>
            <a:ext cx="86766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OCR - examples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30861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75" y="4191000"/>
            <a:ext cx="8239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flipH="1">
            <a:off x="4876800" y="1447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Type variation</a:t>
            </a:r>
          </a:p>
          <a:p>
            <a:endParaRPr lang="en-US" sz="2400" dirty="0" smtClean="0"/>
          </a:p>
          <a:p>
            <a:r>
              <a:rPr lang="en-US" sz="2400" dirty="0" smtClean="0"/>
              <a:t>Foxing, text </a:t>
            </a:r>
            <a:r>
              <a:rPr lang="en-US" sz="2400" dirty="0" err="1" smtClean="0"/>
              <a:t>bleedthrough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581400" y="16764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6591300" y="31623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Abbyy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FineReader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products</a:t>
            </a:r>
          </a:p>
          <a:p>
            <a:pPr lvl="1"/>
            <a:r>
              <a:rPr lang="en-US" dirty="0" smtClean="0"/>
              <a:t>Commercial (</a:t>
            </a:r>
            <a:r>
              <a:rPr lang="en-US" dirty="0" err="1" smtClean="0"/>
              <a:t>Omnipage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OpenSource</a:t>
            </a:r>
            <a:r>
              <a:rPr lang="en-US" dirty="0" smtClean="0"/>
              <a:t> (</a:t>
            </a:r>
            <a:r>
              <a:rPr lang="en-US" dirty="0" err="1" smtClean="0"/>
              <a:t>OCRopus</a:t>
            </a:r>
            <a:r>
              <a:rPr lang="en-US" dirty="0" smtClean="0"/>
              <a:t>) - Google</a:t>
            </a:r>
          </a:p>
          <a:p>
            <a:pPr lvl="1"/>
            <a:r>
              <a:rPr lang="en-US" dirty="0" smtClean="0">
                <a:hlinkClick r:id="rId2"/>
              </a:rPr>
              <a:t>http://en.wikipedia.org/wiki/Optical_character_recognition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Abbyy</a:t>
            </a:r>
            <a:r>
              <a:rPr lang="en-US" dirty="0" smtClean="0"/>
              <a:t> engine included in many scan software packages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Abbyy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FineReader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Recognition &amp; Layout Retention </a:t>
            </a:r>
          </a:p>
          <a:p>
            <a:pPr lvl="1"/>
            <a:r>
              <a:rPr lang="en-US" dirty="0" smtClean="0"/>
              <a:t>Multiple languages</a:t>
            </a:r>
          </a:p>
          <a:p>
            <a:pPr lvl="1"/>
            <a:r>
              <a:rPr lang="en-US" dirty="0" smtClean="0"/>
              <a:t>Columns, newspaper, charts/tables</a:t>
            </a:r>
          </a:p>
          <a:p>
            <a:r>
              <a:rPr lang="en-US" dirty="0" smtClean="0"/>
              <a:t>Multiple Formats</a:t>
            </a:r>
          </a:p>
          <a:p>
            <a:pPr lvl="1"/>
            <a:r>
              <a:rPr lang="en-US" dirty="0" smtClean="0"/>
              <a:t>Input and save as</a:t>
            </a:r>
          </a:p>
          <a:p>
            <a:r>
              <a:rPr lang="en-US" dirty="0" smtClean="0"/>
              <a:t>Automation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Adobe Acrobat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Adobe Reader – viewing/printing PDFs (free) while Adobe Acrobat – creating/editing ($$)</a:t>
            </a:r>
          </a:p>
          <a:p>
            <a:endParaRPr lang="en-US" dirty="0" smtClean="0"/>
          </a:p>
          <a:p>
            <a:r>
              <a:rPr lang="en-US" dirty="0" smtClean="0"/>
              <a:t>Optimization</a:t>
            </a:r>
          </a:p>
          <a:p>
            <a:r>
              <a:rPr lang="en-US" dirty="0" smtClean="0"/>
              <a:t>Batch processes</a:t>
            </a:r>
          </a:p>
          <a:p>
            <a:r>
              <a:rPr lang="en-US" dirty="0" smtClean="0"/>
              <a:t>Fast Web View</a:t>
            </a:r>
          </a:p>
          <a:p>
            <a:r>
              <a:rPr lang="en-US" dirty="0" smtClean="0"/>
              <a:t>OCR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PlanetPDF</a:t>
            </a:r>
            <a:r>
              <a:rPr lang="en-US" dirty="0" smtClean="0"/>
              <a:t> - </a:t>
            </a:r>
            <a:r>
              <a:rPr lang="en-US" dirty="0" smtClean="0">
                <a:hlinkClick r:id="rId2"/>
              </a:rPr>
              <a:t>http://www.planetpdf.com/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OCR feasibility - </a:t>
            </a:r>
            <a:r>
              <a:rPr lang="en-US" dirty="0" smtClean="0">
                <a:hlinkClick r:id="rId3"/>
              </a:rPr>
              <a:t>http://www.odl.ox.ac.uk/papers/OCRFeasibility_final.pdf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Overview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for workflow, file management and quality control</a:t>
            </a:r>
          </a:p>
          <a:p>
            <a:endParaRPr lang="en-US" dirty="0"/>
          </a:p>
          <a:p>
            <a:r>
              <a:rPr lang="en-US" dirty="0" smtClean="0"/>
              <a:t>OCR &amp; PDF  (Adobe Acrobat &amp; </a:t>
            </a:r>
            <a:r>
              <a:rPr lang="en-US" dirty="0" err="1" smtClean="0"/>
              <a:t>Abbyy</a:t>
            </a:r>
            <a:r>
              <a:rPr lang="en-US" dirty="0" smtClean="0"/>
              <a:t> </a:t>
            </a:r>
            <a:r>
              <a:rPr lang="en-US" dirty="0" err="1" smtClean="0"/>
              <a:t>FineReader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Tools &amp; Software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838200" y="1143000"/>
          <a:ext cx="7467600" cy="7132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89200"/>
                <a:gridCol w="2489200"/>
                <a:gridCol w="2489200"/>
              </a:tblGrid>
              <a:tr h="1075509"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FILE MANAGEMENT</a:t>
                      </a:r>
                    </a:p>
                    <a:p>
                      <a:endParaRPr lang="en-US" sz="2400" b="1" dirty="0" smtClean="0"/>
                    </a:p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FILE </a:t>
                      </a:r>
                      <a:r>
                        <a:rPr lang="en-US" sz="2400" b="1" baseline="0" dirty="0" smtClean="0"/>
                        <a:t> MANIPULATION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FILE</a:t>
                      </a:r>
                    </a:p>
                    <a:p>
                      <a:r>
                        <a:rPr lang="en-US" sz="2400" b="1" dirty="0" smtClean="0"/>
                        <a:t> RENAMING</a:t>
                      </a:r>
                      <a:endParaRPr lang="en-US" sz="2400" b="1" dirty="0"/>
                    </a:p>
                  </a:txBody>
                  <a:tcPr/>
                </a:tc>
              </a:tr>
              <a:tr h="4715691"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TIFFTELLER</a:t>
                      </a:r>
                      <a:endParaRPr lang="en-US" sz="2800" b="1" dirty="0" smtClean="0"/>
                    </a:p>
                    <a:p>
                      <a:endParaRPr lang="en-US" sz="2800" b="1" dirty="0" smtClean="0"/>
                    </a:p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&lt;$30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IRFANVIEW</a:t>
                      </a:r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r>
                        <a:rPr lang="en-US" sz="2800" b="1" dirty="0" smtClean="0"/>
                        <a:t>free</a:t>
                      </a:r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BULK RENAME UTILITY</a:t>
                      </a:r>
                    </a:p>
                    <a:p>
                      <a:endParaRPr lang="en-US" sz="2800" dirty="0" smtClean="0"/>
                    </a:p>
                    <a:p>
                      <a:r>
                        <a:rPr lang="en-US" sz="2800" b="1" dirty="0" smtClean="0"/>
                        <a:t>free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TIFF TELLER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File Name with or without extension </a:t>
            </a:r>
          </a:p>
          <a:p>
            <a:r>
              <a:rPr lang="en-US" dirty="0" smtClean="0"/>
              <a:t>File Path to know the location of the file </a:t>
            </a:r>
          </a:p>
          <a:p>
            <a:r>
              <a:rPr lang="en-US" dirty="0" smtClean="0"/>
              <a:t>Date when the file was modified </a:t>
            </a:r>
          </a:p>
          <a:p>
            <a:r>
              <a:rPr lang="en-US" dirty="0" smtClean="0"/>
              <a:t>Date of creation </a:t>
            </a:r>
          </a:p>
          <a:p>
            <a:r>
              <a:rPr lang="en-US" dirty="0" smtClean="0"/>
              <a:t>Size in kilobytes </a:t>
            </a:r>
          </a:p>
          <a:p>
            <a:r>
              <a:rPr lang="en-US" dirty="0" smtClean="0"/>
              <a:t>Description if any </a:t>
            </a:r>
          </a:p>
          <a:p>
            <a:r>
              <a:rPr lang="en-US" dirty="0" smtClean="0"/>
              <a:t>File type </a:t>
            </a:r>
          </a:p>
          <a:p>
            <a:r>
              <a:rPr lang="en-US" dirty="0" smtClean="0"/>
              <a:t>Width &amp; height in pixels </a:t>
            </a:r>
          </a:p>
          <a:p>
            <a:r>
              <a:rPr lang="en-US" dirty="0" smtClean="0"/>
              <a:t>Physical width &amp; height in inches </a:t>
            </a:r>
          </a:p>
          <a:p>
            <a:r>
              <a:rPr lang="en-US" dirty="0" smtClean="0"/>
              <a:t>Compression </a:t>
            </a:r>
          </a:p>
          <a:p>
            <a:r>
              <a:rPr lang="en-US" dirty="0" smtClean="0"/>
              <a:t>Export results to Excel, txt, </a:t>
            </a:r>
            <a:r>
              <a:rPr lang="en-US" dirty="0" err="1" smtClean="0"/>
              <a:t>csv</a:t>
            </a:r>
            <a:r>
              <a:rPr lang="en-US" dirty="0" smtClean="0"/>
              <a:t>, …..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TIFFTELLER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>
                <a:hlinkClick r:id="rId2"/>
              </a:rPr>
              <a:t>http://www.coolutils.com/TIFF-PDF-Page-Count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TiffTellerMai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76400"/>
            <a:ext cx="8229600" cy="392662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IRFANVIEW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conversion </a:t>
            </a:r>
          </a:p>
          <a:p>
            <a:pPr lvl="1"/>
            <a:r>
              <a:rPr lang="en-US" dirty="0" smtClean="0"/>
              <a:t>File compression</a:t>
            </a:r>
          </a:p>
          <a:p>
            <a:pPr lvl="1"/>
            <a:r>
              <a:rPr lang="en-US" dirty="0" smtClean="0"/>
              <a:t>Rotations</a:t>
            </a:r>
          </a:p>
          <a:p>
            <a:pPr lvl="1"/>
            <a:r>
              <a:rPr lang="en-US" dirty="0" smtClean="0"/>
              <a:t>Resizing</a:t>
            </a:r>
          </a:p>
          <a:p>
            <a:pPr lvl="1"/>
            <a:r>
              <a:rPr lang="en-US" dirty="0" smtClean="0"/>
              <a:t>Cut/crop</a:t>
            </a:r>
          </a:p>
          <a:p>
            <a:r>
              <a:rPr lang="en-US" dirty="0" smtClean="0"/>
              <a:t>Multipage Tiffs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70C0"/>
                </a:solidFill>
              </a:rPr>
              <a:t>IRFANVIEW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>
                <a:hlinkClick r:id="rId2"/>
              </a:rPr>
              <a:t>http://www.irfanview.com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irfan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371600"/>
            <a:ext cx="7721600" cy="5791200"/>
          </a:xfrm>
        </p:spPr>
      </p:pic>
      <p:sp>
        <p:nvSpPr>
          <p:cNvPr id="7" name="Rectangle 6"/>
          <p:cNvSpPr/>
          <p:nvPr/>
        </p:nvSpPr>
        <p:spPr>
          <a:xfrm>
            <a:off x="3193064" y="3244334"/>
            <a:ext cx="2757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http://www.irfanview.com/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BULK RENAME UTILITY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400" dirty="0" smtClean="0"/>
              <a:t>Rename files, folders or both</a:t>
            </a:r>
          </a:p>
          <a:p>
            <a:r>
              <a:rPr lang="en-US" sz="4400" dirty="0" smtClean="0"/>
              <a:t>Remove, add or change text in the file names</a:t>
            </a:r>
          </a:p>
          <a:p>
            <a:r>
              <a:rPr lang="en-US" sz="4400" dirty="0" smtClean="0"/>
              <a:t>Perform text substitution</a:t>
            </a:r>
          </a:p>
          <a:p>
            <a:r>
              <a:rPr lang="en-US" sz="4400" dirty="0" smtClean="0"/>
              <a:t>Change the case of file names</a:t>
            </a:r>
          </a:p>
          <a:p>
            <a:r>
              <a:rPr lang="en-US" sz="4400" dirty="0" smtClean="0"/>
              <a:t>Remove characters or words</a:t>
            </a:r>
          </a:p>
          <a:p>
            <a:r>
              <a:rPr lang="en-US" sz="4400" dirty="0" smtClean="0"/>
              <a:t>Remove digits or symbols </a:t>
            </a:r>
          </a:p>
          <a:p>
            <a:r>
              <a:rPr lang="en-US" sz="4400" dirty="0" smtClean="0"/>
              <a:t>Append or </a:t>
            </a:r>
            <a:r>
              <a:rPr lang="en-US" sz="4400" dirty="0" err="1" smtClean="0"/>
              <a:t>prepend</a:t>
            </a:r>
            <a:r>
              <a:rPr lang="en-US" sz="4400" dirty="0" smtClean="0"/>
              <a:t> text to file names</a:t>
            </a:r>
          </a:p>
          <a:p>
            <a:r>
              <a:rPr lang="en-US" sz="4400" dirty="0" smtClean="0"/>
              <a:t>Append dates in many formats</a:t>
            </a:r>
          </a:p>
          <a:p>
            <a:r>
              <a:rPr lang="en-US" sz="4400" dirty="0" smtClean="0"/>
              <a:t>Append the parent folder's name</a:t>
            </a:r>
          </a:p>
          <a:p>
            <a:r>
              <a:rPr lang="en-US" sz="4400" dirty="0" smtClean="0"/>
              <a:t>Auto-number files with flexible rules</a:t>
            </a:r>
          </a:p>
          <a:p>
            <a:r>
              <a:rPr lang="en-US" sz="4400" dirty="0" smtClean="0"/>
              <a:t>Automatically preview the new names</a:t>
            </a:r>
          </a:p>
          <a:p>
            <a:r>
              <a:rPr lang="en-US" sz="4400" dirty="0" smtClean="0"/>
              <a:t>Directory recursion - process sub-directories too!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BULK RENAME UTILITY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http://www.bulkrenameutility.co.uk/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4" name="Content Placeholder 3" descr="BRU_Main_Scree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0028" y="1447800"/>
            <a:ext cx="8723972" cy="54102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380</Words>
  <Application>Microsoft Office PowerPoint</Application>
  <PresentationFormat>On-screen Show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Post-Processing Tools &amp; Tips OCR &amp; PDFs </vt:lpstr>
      <vt:lpstr>Overview</vt:lpstr>
      <vt:lpstr>Tools &amp; Software</vt:lpstr>
      <vt:lpstr>TIFF TELLER</vt:lpstr>
      <vt:lpstr>TIFFTELLER http://www.coolutils.com/TIFF-PDF-Page-Count </vt:lpstr>
      <vt:lpstr>IRFANVIEW</vt:lpstr>
      <vt:lpstr> IRFANVIEW http://www.irfanview.com </vt:lpstr>
      <vt:lpstr>BULK RENAME UTILITY</vt:lpstr>
      <vt:lpstr>BULK RENAME UTILITY http://www.bulkrenameutility.co.uk/ </vt:lpstr>
      <vt:lpstr>OCR</vt:lpstr>
      <vt:lpstr>OCR Accuracy - Dependencies</vt:lpstr>
      <vt:lpstr>OCR – Grayscale vs. Bitonal capture</vt:lpstr>
      <vt:lpstr>OCR - examples</vt:lpstr>
      <vt:lpstr>Abbyy FineReader</vt:lpstr>
      <vt:lpstr>Abbyy FineReader</vt:lpstr>
      <vt:lpstr>Adobe Acrobat</vt:lpstr>
      <vt:lpstr>Resources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Digitization Series Post Processing Tools &amp; Tips OCR &amp; PDFs </dc:title>
  <dc:creator>FionaPat</dc:creator>
  <cp:lastModifiedBy>FionaPat</cp:lastModifiedBy>
  <cp:revision>32</cp:revision>
  <dcterms:created xsi:type="dcterms:W3CDTF">2009-06-05T00:23:06Z</dcterms:created>
  <dcterms:modified xsi:type="dcterms:W3CDTF">2010-04-05T17:40:59Z</dcterms:modified>
</cp:coreProperties>
</file>