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4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7D15AB-4E90-43C2-8CED-78E2AF70DF17}"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7D15AB-4E90-43C2-8CED-78E2AF70DF17}"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7D15AB-4E90-43C2-8CED-78E2AF70DF17}"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7D15AB-4E90-43C2-8CED-78E2AF70DF17}"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7D15AB-4E90-43C2-8CED-78E2AF70DF17}" type="datetimeFigureOut">
              <a:rPr lang="en-US" smtClean="0"/>
              <a:t>4/5/2010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7D15AB-4E90-43C2-8CED-78E2AF70DF17}" type="datetimeFigureOut">
              <a:rPr lang="en-US" smtClean="0"/>
              <a:t>4/5/2010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7D15AB-4E90-43C2-8CED-78E2AF70DF17}" type="datetimeFigureOut">
              <a:rPr lang="en-US" smtClean="0"/>
              <a:t>4/5/2010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7D15AB-4E90-43C2-8CED-78E2AF70DF17}" type="datetimeFigureOut">
              <a:rPr lang="en-US" smtClean="0"/>
              <a:t>4/5/2010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7D15AB-4E90-43C2-8CED-78E2AF70DF17}" type="datetimeFigureOut">
              <a:rPr lang="en-US" smtClean="0"/>
              <a:t>4/5/2010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D15AB-4E90-43C2-8CED-78E2AF70DF17}" type="datetimeFigureOut">
              <a:rPr lang="en-US" smtClean="0"/>
              <a:t>4/5/2010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7D15AB-4E90-43C2-8CED-78E2AF70DF17}" type="datetimeFigureOut">
              <a:rPr lang="en-US" smtClean="0"/>
              <a:t>4/5/2010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793559-8ABF-4B66-9842-9128887A9AF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7D15AB-4E90-43C2-8CED-78E2AF70DF17}" type="datetimeFigureOut">
              <a:rPr lang="en-US" smtClean="0"/>
              <a:t>4/5/2010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793559-8ABF-4B66-9842-9128887A9AF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Photoshop</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Assignment/Conversion</a:t>
            </a:r>
            <a:endParaRPr lang="en-US" dirty="0"/>
          </a:p>
        </p:txBody>
      </p:sp>
      <p:sp>
        <p:nvSpPr>
          <p:cNvPr id="3" name="Content Placeholder 2"/>
          <p:cNvSpPr>
            <a:spLocks noGrp="1"/>
          </p:cNvSpPr>
          <p:nvPr>
            <p:ph idx="1"/>
          </p:nvPr>
        </p:nvSpPr>
        <p:spPr/>
        <p:txBody>
          <a:bodyPr/>
          <a:lstStyle/>
          <a:p>
            <a:pPr lvl="0">
              <a:buFont typeface="+mj-lt"/>
              <a:buAutoNum type="arabicPeriod"/>
            </a:pPr>
            <a:r>
              <a:rPr lang="en-US" sz="1600" b="1" dirty="0">
                <a:solidFill>
                  <a:schemeClr val="tx1"/>
                </a:solidFill>
                <a:latin typeface="+mn-lt"/>
                <a:ea typeface="+mn-ea"/>
                <a:cs typeface="+mn-cs"/>
              </a:rPr>
              <a:t>Assign scanner profile to the master tiff file</a:t>
            </a:r>
          </a:p>
          <a:p>
            <a:pPr lvl="1"/>
            <a:r>
              <a:rPr lang="en-US" sz="1600" dirty="0" smtClean="0">
                <a:solidFill>
                  <a:schemeClr val="tx1"/>
                </a:solidFill>
                <a:latin typeface="+mn-lt"/>
                <a:ea typeface="+mn-ea"/>
                <a:cs typeface="+mn-cs"/>
              </a:rPr>
              <a:t>In </a:t>
            </a:r>
            <a:r>
              <a:rPr lang="en-US" sz="1600" dirty="0">
                <a:solidFill>
                  <a:schemeClr val="tx1"/>
                </a:solidFill>
                <a:latin typeface="+mn-lt"/>
                <a:ea typeface="+mn-ea"/>
                <a:cs typeface="+mn-cs"/>
              </a:rPr>
              <a:t>Photoshop CS and earlier versions navigate to: ‘Image/Mode/ Assign Profile.  For Photoshop CS2 and later navigate to: ‘Edit/Assign Profile</a:t>
            </a:r>
          </a:p>
          <a:p>
            <a:pPr lvl="1"/>
            <a:r>
              <a:rPr lang="en-US" sz="1600" dirty="0" smtClean="0">
                <a:solidFill>
                  <a:schemeClr val="tx1"/>
                </a:solidFill>
                <a:latin typeface="+mn-lt"/>
                <a:ea typeface="+mn-ea"/>
                <a:cs typeface="+mn-cs"/>
              </a:rPr>
              <a:t>Select </a:t>
            </a:r>
            <a:r>
              <a:rPr lang="en-US" sz="1600" dirty="0">
                <a:solidFill>
                  <a:schemeClr val="tx1"/>
                </a:solidFill>
                <a:latin typeface="+mn-lt"/>
                <a:ea typeface="+mn-ea"/>
                <a:cs typeface="+mn-cs"/>
              </a:rPr>
              <a:t>“Profile” and the proper device space for your scanner (this profile should be specially created for your individual scanner by running a raw scan of an approved target (</a:t>
            </a:r>
            <a:r>
              <a:rPr lang="en-US" sz="1600" dirty="0" err="1">
                <a:solidFill>
                  <a:schemeClr val="tx1"/>
                </a:solidFill>
                <a:latin typeface="+mn-lt"/>
                <a:ea typeface="+mn-ea"/>
                <a:cs typeface="+mn-cs"/>
              </a:rPr>
              <a:t>MacBeth</a:t>
            </a:r>
            <a:r>
              <a:rPr lang="en-US" sz="1600" dirty="0">
                <a:solidFill>
                  <a:schemeClr val="tx1"/>
                </a:solidFill>
                <a:latin typeface="+mn-lt"/>
                <a:ea typeface="+mn-ea"/>
                <a:cs typeface="+mn-cs"/>
              </a:rPr>
              <a:t> </a:t>
            </a:r>
            <a:r>
              <a:rPr lang="en-US" sz="1600" dirty="0" err="1">
                <a:solidFill>
                  <a:schemeClr val="tx1"/>
                </a:solidFill>
                <a:latin typeface="+mn-lt"/>
                <a:ea typeface="+mn-ea"/>
                <a:cs typeface="+mn-cs"/>
              </a:rPr>
              <a:t>Colorchecker</a:t>
            </a:r>
            <a:r>
              <a:rPr lang="en-US" sz="1600" dirty="0">
                <a:solidFill>
                  <a:schemeClr val="tx1"/>
                </a:solidFill>
                <a:latin typeface="+mn-lt"/>
                <a:ea typeface="+mn-ea"/>
                <a:cs typeface="+mn-cs"/>
              </a:rPr>
              <a:t> or IT8 target) through standard profile creation software (</a:t>
            </a:r>
            <a:r>
              <a:rPr lang="en-US" sz="1600" dirty="0" err="1">
                <a:solidFill>
                  <a:schemeClr val="tx1"/>
                </a:solidFill>
                <a:latin typeface="+mn-lt"/>
                <a:ea typeface="+mn-ea"/>
                <a:cs typeface="+mn-cs"/>
              </a:rPr>
              <a:t>ie—inCamera</a:t>
            </a:r>
            <a:r>
              <a:rPr lang="en-US" sz="1600" dirty="0">
                <a:solidFill>
                  <a:schemeClr val="tx1"/>
                </a:solidFill>
                <a:latin typeface="+mn-lt"/>
                <a:ea typeface="+mn-ea"/>
                <a:cs typeface="+mn-cs"/>
              </a:rPr>
              <a:t> </a:t>
            </a:r>
            <a:r>
              <a:rPr lang="en-US" sz="1600" dirty="0" err="1">
                <a:solidFill>
                  <a:schemeClr val="tx1"/>
                </a:solidFill>
                <a:latin typeface="+mn-lt"/>
                <a:ea typeface="+mn-ea"/>
                <a:cs typeface="+mn-cs"/>
              </a:rPr>
              <a:t>photoshop</a:t>
            </a:r>
            <a:r>
              <a:rPr lang="en-US" sz="1600" dirty="0">
                <a:solidFill>
                  <a:schemeClr val="tx1"/>
                </a:solidFill>
                <a:latin typeface="+mn-lt"/>
                <a:ea typeface="+mn-ea"/>
                <a:cs typeface="+mn-cs"/>
              </a:rPr>
              <a:t> plug-in).  </a:t>
            </a:r>
          </a:p>
          <a:p>
            <a:pPr>
              <a:buNone/>
            </a:pPr>
            <a:r>
              <a:rPr lang="en-US" sz="1600" dirty="0">
                <a:solidFill>
                  <a:schemeClr val="tx1"/>
                </a:solidFill>
                <a:latin typeface="+mn-lt"/>
                <a:ea typeface="+mn-ea"/>
                <a:cs typeface="+mn-cs"/>
              </a:rPr>
              <a:t>	</a:t>
            </a:r>
            <a:endParaRPr lang="en-US" sz="1600" dirty="0" smtClean="0">
              <a:solidFill>
                <a:schemeClr val="tx1"/>
              </a:solidFill>
              <a:latin typeface="+mn-lt"/>
              <a:ea typeface="+mn-ea"/>
              <a:cs typeface="+mn-cs"/>
            </a:endParaRPr>
          </a:p>
          <a:p>
            <a:pPr>
              <a:buNone/>
            </a:pPr>
            <a:r>
              <a:rPr lang="en-US" sz="1600" b="1" dirty="0" smtClean="0"/>
              <a:t>2. </a:t>
            </a:r>
            <a:r>
              <a:rPr lang="en-US" sz="1600" b="1" dirty="0" smtClean="0">
                <a:solidFill>
                  <a:schemeClr val="tx1"/>
                </a:solidFill>
                <a:latin typeface="+mn-lt"/>
                <a:ea typeface="+mn-ea"/>
                <a:cs typeface="+mn-cs"/>
              </a:rPr>
              <a:t>Convert </a:t>
            </a:r>
            <a:r>
              <a:rPr lang="en-US" sz="1600" b="1" dirty="0">
                <a:solidFill>
                  <a:schemeClr val="tx1"/>
                </a:solidFill>
                <a:latin typeface="+mn-lt"/>
                <a:ea typeface="+mn-ea"/>
                <a:cs typeface="+mn-cs"/>
              </a:rPr>
              <a:t>to a working RGB or Grayscale color space </a:t>
            </a:r>
            <a:r>
              <a:rPr lang="en-US" sz="1600" dirty="0">
                <a:solidFill>
                  <a:schemeClr val="tx1"/>
                </a:solidFill>
                <a:latin typeface="+mn-lt"/>
                <a:ea typeface="+mn-ea"/>
                <a:cs typeface="+mn-cs"/>
              </a:rPr>
              <a:t>(</a:t>
            </a:r>
            <a:r>
              <a:rPr lang="en-US" sz="1600" dirty="0" err="1">
                <a:solidFill>
                  <a:schemeClr val="tx1"/>
                </a:solidFill>
                <a:latin typeface="+mn-lt"/>
                <a:ea typeface="+mn-ea"/>
                <a:cs typeface="+mn-cs"/>
              </a:rPr>
              <a:t>ie</a:t>
            </a:r>
            <a:r>
              <a:rPr lang="en-US" sz="1600" dirty="0">
                <a:solidFill>
                  <a:schemeClr val="tx1"/>
                </a:solidFill>
                <a:latin typeface="+mn-lt"/>
                <a:ea typeface="+mn-ea"/>
                <a:cs typeface="+mn-cs"/>
              </a:rPr>
              <a:t>- Adobe 1998rgb, </a:t>
            </a:r>
            <a:r>
              <a:rPr lang="en-US" sz="1600" dirty="0" err="1">
                <a:solidFill>
                  <a:schemeClr val="tx1"/>
                </a:solidFill>
                <a:latin typeface="+mn-lt"/>
                <a:ea typeface="+mn-ea"/>
                <a:cs typeface="+mn-cs"/>
              </a:rPr>
              <a:t>sRGB</a:t>
            </a:r>
            <a:r>
              <a:rPr lang="en-US" sz="1600" dirty="0">
                <a:solidFill>
                  <a:schemeClr val="tx1"/>
                </a:solidFill>
                <a:latin typeface="+mn-lt"/>
                <a:ea typeface="+mn-ea"/>
                <a:cs typeface="+mn-cs"/>
              </a:rPr>
              <a:t>, </a:t>
            </a:r>
            <a:r>
              <a:rPr lang="en-US" sz="1600" dirty="0" err="1">
                <a:solidFill>
                  <a:schemeClr val="tx1"/>
                </a:solidFill>
                <a:latin typeface="+mn-lt"/>
                <a:ea typeface="+mn-ea"/>
                <a:cs typeface="+mn-cs"/>
              </a:rPr>
              <a:t>Graygamma</a:t>
            </a:r>
            <a:r>
              <a:rPr lang="en-US" sz="1600" dirty="0">
                <a:solidFill>
                  <a:schemeClr val="tx1"/>
                </a:solidFill>
                <a:latin typeface="+mn-lt"/>
                <a:ea typeface="+mn-ea"/>
                <a:cs typeface="+mn-cs"/>
              </a:rPr>
              <a:t> 2.2 for grayscale images).</a:t>
            </a:r>
          </a:p>
          <a:p>
            <a:pPr lvl="1"/>
            <a:r>
              <a:rPr lang="en-US" sz="1600" dirty="0" smtClean="0">
                <a:solidFill>
                  <a:schemeClr val="tx1"/>
                </a:solidFill>
                <a:latin typeface="+mn-lt"/>
                <a:ea typeface="+mn-ea"/>
                <a:cs typeface="+mn-cs"/>
              </a:rPr>
              <a:t>In </a:t>
            </a:r>
            <a:r>
              <a:rPr lang="en-US" sz="1600" dirty="0">
                <a:solidFill>
                  <a:schemeClr val="tx1"/>
                </a:solidFill>
                <a:latin typeface="+mn-lt"/>
                <a:ea typeface="+mn-ea"/>
                <a:cs typeface="+mn-cs"/>
              </a:rPr>
              <a:t>Photoshop CS and earlier versions navigate to: ‘Image/Mode/ Convert to Profile.  For Photoshop CS2 and later navigate to: ‘Edit/Convert to Profile. For this example we’ll convert to </a:t>
            </a:r>
            <a:r>
              <a:rPr lang="en-US" sz="1600" dirty="0" err="1">
                <a:solidFill>
                  <a:schemeClr val="tx1"/>
                </a:solidFill>
                <a:latin typeface="+mn-lt"/>
                <a:ea typeface="+mn-ea"/>
                <a:cs typeface="+mn-cs"/>
              </a:rPr>
              <a:t>sRGB</a:t>
            </a:r>
            <a:r>
              <a:rPr lang="en-US" sz="1600" dirty="0">
                <a:solidFill>
                  <a:schemeClr val="tx1"/>
                </a:solidFill>
                <a:latin typeface="+mn-lt"/>
                <a:ea typeface="+mn-ea"/>
                <a:cs typeface="+mn-cs"/>
              </a:rPr>
              <a:t> space.</a:t>
            </a:r>
          </a:p>
          <a:p>
            <a:pPr lvl="1"/>
            <a:r>
              <a:rPr lang="en-US" sz="1600" dirty="0" smtClean="0">
                <a:solidFill>
                  <a:schemeClr val="tx1"/>
                </a:solidFill>
                <a:latin typeface="+mn-lt"/>
                <a:ea typeface="+mn-ea"/>
                <a:cs typeface="+mn-cs"/>
              </a:rPr>
              <a:t>Select </a:t>
            </a:r>
            <a:r>
              <a:rPr lang="en-US" sz="1600" dirty="0">
                <a:solidFill>
                  <a:schemeClr val="tx1"/>
                </a:solidFill>
                <a:latin typeface="+mn-lt"/>
                <a:ea typeface="+mn-ea"/>
                <a:cs typeface="+mn-cs"/>
              </a:rPr>
              <a:t>the desired destination space and choose:  ‘relative colorimetric’  and ‘Adobe’ engine with ‘black point compensation’ and ‘dither’.</a:t>
            </a:r>
          </a:p>
          <a:p>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Batch processing</a:t>
            </a:r>
            <a:endParaRPr lang="en-US" dirty="0"/>
          </a:p>
        </p:txBody>
      </p:sp>
      <p:sp>
        <p:nvSpPr>
          <p:cNvPr id="3" name="Content Placeholder 2"/>
          <p:cNvSpPr>
            <a:spLocks noGrp="1"/>
          </p:cNvSpPr>
          <p:nvPr>
            <p:ph idx="1"/>
          </p:nvPr>
        </p:nvSpPr>
        <p:spPr>
          <a:xfrm>
            <a:off x="457200" y="838200"/>
            <a:ext cx="8229600" cy="5287963"/>
          </a:xfrm>
        </p:spPr>
        <p:txBody>
          <a:bodyPr/>
          <a:lstStyle/>
          <a:p>
            <a:pPr lvl="0"/>
            <a:r>
              <a:rPr lang="en-US" sz="2000" dirty="0">
                <a:solidFill>
                  <a:schemeClr val="tx1"/>
                </a:solidFill>
                <a:latin typeface="+mn-lt"/>
                <a:ea typeface="+mn-ea"/>
                <a:cs typeface="+mn-cs"/>
              </a:rPr>
              <a:t>Open “Action” </a:t>
            </a:r>
            <a:r>
              <a:rPr lang="en-US" sz="2000" dirty="0" smtClean="0">
                <a:solidFill>
                  <a:schemeClr val="tx1"/>
                </a:solidFill>
                <a:latin typeface="+mn-lt"/>
                <a:ea typeface="+mn-ea"/>
                <a:cs typeface="+mn-cs"/>
              </a:rPr>
              <a:t>Window : Windows/Actions</a:t>
            </a:r>
          </a:p>
          <a:p>
            <a:r>
              <a:rPr lang="en-US" sz="2000" dirty="0">
                <a:solidFill>
                  <a:schemeClr val="tx1"/>
                </a:solidFill>
                <a:latin typeface="+mn-lt"/>
                <a:ea typeface="+mn-ea"/>
                <a:cs typeface="+mn-cs"/>
              </a:rPr>
              <a:t>Click on Actions arrow</a:t>
            </a:r>
            <a:r>
              <a:rPr lang="en-US" sz="2000" dirty="0" smtClean="0">
                <a:solidFill>
                  <a:schemeClr val="tx1"/>
                </a:solidFill>
                <a:latin typeface="+mn-lt"/>
                <a:ea typeface="+mn-ea"/>
                <a:cs typeface="+mn-cs"/>
              </a:rPr>
              <a:t>:</a:t>
            </a:r>
          </a:p>
          <a:p>
            <a:endParaRPr lang="en-US" sz="2000" dirty="0"/>
          </a:p>
          <a:p>
            <a:endParaRPr lang="en-US" sz="2000" dirty="0" smtClean="0">
              <a:solidFill>
                <a:schemeClr val="tx1"/>
              </a:solidFill>
              <a:latin typeface="+mn-lt"/>
              <a:ea typeface="+mn-ea"/>
              <a:cs typeface="+mn-cs"/>
            </a:endParaRPr>
          </a:p>
          <a:p>
            <a:endParaRPr lang="en-US" sz="2000" dirty="0"/>
          </a:p>
          <a:p>
            <a:endParaRPr lang="en-US" sz="2000" dirty="0" smtClean="0">
              <a:solidFill>
                <a:schemeClr val="tx1"/>
              </a:solidFill>
              <a:latin typeface="+mn-lt"/>
              <a:ea typeface="+mn-ea"/>
              <a:cs typeface="+mn-cs"/>
            </a:endParaRPr>
          </a:p>
          <a:p>
            <a:pPr>
              <a:buNone/>
            </a:pPr>
            <a:endParaRPr lang="en-US" sz="2000" dirty="0" smtClean="0"/>
          </a:p>
          <a:p>
            <a:pPr>
              <a:buNone/>
            </a:pPr>
            <a:endParaRPr lang="en-US" sz="2000" dirty="0"/>
          </a:p>
          <a:p>
            <a:pPr lvl="0"/>
            <a:r>
              <a:rPr lang="en-US" sz="2000" dirty="0">
                <a:solidFill>
                  <a:schemeClr val="tx1"/>
                </a:solidFill>
                <a:latin typeface="+mn-lt"/>
                <a:ea typeface="+mn-ea"/>
                <a:cs typeface="+mn-cs"/>
              </a:rPr>
              <a:t>Choose “New Action”</a:t>
            </a:r>
          </a:p>
          <a:p>
            <a:endParaRPr lang="en-US" sz="2000" dirty="0">
              <a:solidFill>
                <a:schemeClr val="tx1"/>
              </a:solidFill>
              <a:latin typeface="+mn-lt"/>
              <a:ea typeface="+mn-ea"/>
              <a:cs typeface="+mn-cs"/>
            </a:endParaRPr>
          </a:p>
          <a:p>
            <a:pPr lvl="0"/>
            <a:endParaRPr lang="en-US" sz="2000" dirty="0">
              <a:solidFill>
                <a:schemeClr val="tx1"/>
              </a:solidFill>
              <a:latin typeface="+mn-lt"/>
              <a:ea typeface="+mn-ea"/>
              <a:cs typeface="+mn-cs"/>
            </a:endParaRPr>
          </a:p>
          <a:p>
            <a:endParaRPr lang="en-US" dirty="0" smtClean="0"/>
          </a:p>
          <a:p>
            <a:endParaRPr lang="en-US" dirty="0"/>
          </a:p>
          <a:p>
            <a:endParaRPr lang="en-US" dirty="0" smtClean="0"/>
          </a:p>
          <a:p>
            <a:endParaRPr lang="en-US" dirty="0"/>
          </a:p>
        </p:txBody>
      </p:sp>
      <p:pic>
        <p:nvPicPr>
          <p:cNvPr id="4" name="Picture 3" descr="actions1"/>
          <p:cNvPicPr/>
          <p:nvPr/>
        </p:nvPicPr>
        <p:blipFill>
          <a:blip r:embed="rId2" cstate="print"/>
          <a:srcRect/>
          <a:stretch>
            <a:fillRect/>
          </a:stretch>
        </p:blipFill>
        <p:spPr bwMode="auto">
          <a:xfrm>
            <a:off x="4210050" y="1371600"/>
            <a:ext cx="2495550" cy="2286000"/>
          </a:xfrm>
          <a:prstGeom prst="rect">
            <a:avLst/>
          </a:prstGeom>
          <a:noFill/>
          <a:ln w="9525">
            <a:noFill/>
            <a:miter lim="800000"/>
            <a:headEnd/>
            <a:tailEnd/>
          </a:ln>
        </p:spPr>
      </p:pic>
      <p:sp>
        <p:nvSpPr>
          <p:cNvPr id="4098" name="Line 2"/>
          <p:cNvSpPr>
            <a:spLocks noChangeShapeType="1"/>
          </p:cNvSpPr>
          <p:nvPr/>
        </p:nvSpPr>
        <p:spPr bwMode="auto">
          <a:xfrm flipH="1">
            <a:off x="6858000" y="1485900"/>
            <a:ext cx="914400" cy="1143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pic>
        <p:nvPicPr>
          <p:cNvPr id="6" name="Picture 5" descr="actions2"/>
          <p:cNvPicPr/>
          <p:nvPr/>
        </p:nvPicPr>
        <p:blipFill>
          <a:blip r:embed="rId3" cstate="print"/>
          <a:srcRect/>
          <a:stretch>
            <a:fillRect/>
          </a:stretch>
        </p:blipFill>
        <p:spPr bwMode="auto">
          <a:xfrm>
            <a:off x="3419475" y="4229100"/>
            <a:ext cx="4124325" cy="25527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Batch processing, cont.</a:t>
            </a:r>
            <a:endParaRPr lang="en-US" dirty="0"/>
          </a:p>
        </p:txBody>
      </p:sp>
      <p:sp>
        <p:nvSpPr>
          <p:cNvPr id="3" name="Content Placeholder 2"/>
          <p:cNvSpPr>
            <a:spLocks noGrp="1"/>
          </p:cNvSpPr>
          <p:nvPr>
            <p:ph idx="1"/>
          </p:nvPr>
        </p:nvSpPr>
        <p:spPr/>
        <p:txBody>
          <a:bodyPr/>
          <a:lstStyle/>
          <a:p>
            <a:pPr lvl="0"/>
            <a:r>
              <a:rPr lang="en-US" sz="2000" dirty="0">
                <a:solidFill>
                  <a:schemeClr val="tx1"/>
                </a:solidFill>
                <a:latin typeface="+mn-lt"/>
                <a:ea typeface="+mn-ea"/>
                <a:cs typeface="+mn-cs"/>
              </a:rPr>
              <a:t>Name your action according to processing task (JPEG Derivatives, or TIFF Access Files, etc)</a:t>
            </a:r>
          </a:p>
          <a:p>
            <a:pPr lvl="0"/>
            <a:r>
              <a:rPr lang="en-US" sz="2000" dirty="0">
                <a:solidFill>
                  <a:schemeClr val="tx1"/>
                </a:solidFill>
                <a:latin typeface="+mn-lt"/>
                <a:ea typeface="+mn-ea"/>
                <a:cs typeface="+mn-cs"/>
              </a:rPr>
              <a:t>Proceed through opening file, making adjustments (for example, the steps outlined above for creating Access Tiff Files—assigning profiles, converting to profile, resizing, assigning a curve, etc), saving AND CLOSING your file. </a:t>
            </a:r>
          </a:p>
          <a:p>
            <a:pPr lvl="0"/>
            <a:r>
              <a:rPr lang="en-US" sz="2000" u="sng" dirty="0">
                <a:solidFill>
                  <a:schemeClr val="tx1"/>
                </a:solidFill>
                <a:latin typeface="+mn-lt"/>
                <a:ea typeface="+mn-ea"/>
                <a:cs typeface="+mn-cs"/>
              </a:rPr>
              <a:t>Stop</a:t>
            </a:r>
            <a:r>
              <a:rPr lang="en-US" sz="2000" dirty="0">
                <a:solidFill>
                  <a:schemeClr val="tx1"/>
                </a:solidFill>
                <a:latin typeface="+mn-lt"/>
                <a:ea typeface="+mn-ea"/>
                <a:cs typeface="+mn-cs"/>
              </a:rPr>
              <a:t> Action by clicking on the stop button:</a:t>
            </a:r>
          </a:p>
          <a:p>
            <a:pPr>
              <a:buNone/>
            </a:pPr>
            <a:endParaRPr lang="en-US" dirty="0"/>
          </a:p>
        </p:txBody>
      </p:sp>
      <p:pic>
        <p:nvPicPr>
          <p:cNvPr id="4" name="Picture 3" descr="actions1"/>
          <p:cNvPicPr/>
          <p:nvPr/>
        </p:nvPicPr>
        <p:blipFill>
          <a:blip r:embed="rId2" cstate="print"/>
          <a:srcRect/>
          <a:stretch>
            <a:fillRect/>
          </a:stretch>
        </p:blipFill>
        <p:spPr bwMode="auto">
          <a:xfrm>
            <a:off x="3352800" y="4114800"/>
            <a:ext cx="2495550" cy="2286000"/>
          </a:xfrm>
          <a:prstGeom prst="rect">
            <a:avLst/>
          </a:prstGeom>
          <a:noFill/>
          <a:ln w="9525">
            <a:noFill/>
            <a:miter lim="800000"/>
            <a:headEnd/>
            <a:tailEnd/>
          </a:ln>
        </p:spPr>
      </p:pic>
      <p:sp>
        <p:nvSpPr>
          <p:cNvPr id="5122" name="Line 2"/>
          <p:cNvSpPr>
            <a:spLocks noChangeShapeType="1"/>
          </p:cNvSpPr>
          <p:nvPr/>
        </p:nvSpPr>
        <p:spPr bwMode="auto">
          <a:xfrm>
            <a:off x="2286000" y="6210300"/>
            <a:ext cx="1600200" cy="1143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atch"/>
          <p:cNvPicPr/>
          <p:nvPr/>
        </p:nvPicPr>
        <p:blipFill>
          <a:blip r:embed="rId2" cstate="print"/>
          <a:srcRect/>
          <a:stretch>
            <a:fillRect/>
          </a:stretch>
        </p:blipFill>
        <p:spPr bwMode="auto">
          <a:xfrm>
            <a:off x="5791200" y="2438400"/>
            <a:ext cx="2638425" cy="31623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Batch processing, cont.</a:t>
            </a:r>
            <a:endParaRPr lang="en-US" dirty="0"/>
          </a:p>
        </p:txBody>
      </p:sp>
      <p:sp>
        <p:nvSpPr>
          <p:cNvPr id="3" name="Content Placeholder 2"/>
          <p:cNvSpPr>
            <a:spLocks noGrp="1"/>
          </p:cNvSpPr>
          <p:nvPr>
            <p:ph idx="1"/>
          </p:nvPr>
        </p:nvSpPr>
        <p:spPr/>
        <p:txBody>
          <a:bodyPr/>
          <a:lstStyle/>
          <a:p>
            <a:pPr lvl="0"/>
            <a:r>
              <a:rPr lang="en-US" sz="2000" dirty="0">
                <a:solidFill>
                  <a:schemeClr val="tx1"/>
                </a:solidFill>
                <a:latin typeface="+mn-lt"/>
                <a:ea typeface="+mn-ea"/>
                <a:cs typeface="+mn-cs"/>
              </a:rPr>
              <a:t>To use action, go to </a:t>
            </a:r>
            <a:r>
              <a:rPr lang="en-US" sz="2000" dirty="0" smtClean="0">
                <a:solidFill>
                  <a:schemeClr val="tx1"/>
                </a:solidFill>
                <a:latin typeface="+mn-lt"/>
                <a:ea typeface="+mn-ea"/>
                <a:cs typeface="+mn-cs"/>
              </a:rPr>
              <a:t>File/Automate/Batch</a:t>
            </a:r>
            <a:r>
              <a:rPr lang="en-US" sz="2000" dirty="0">
                <a:solidFill>
                  <a:schemeClr val="tx1"/>
                </a:solidFill>
                <a:latin typeface="+mn-lt"/>
                <a:ea typeface="+mn-ea"/>
                <a:cs typeface="+mn-cs"/>
              </a:rPr>
              <a:t> </a:t>
            </a:r>
            <a:endParaRPr lang="en-US" sz="2000" dirty="0" smtClean="0">
              <a:solidFill>
                <a:schemeClr val="tx1"/>
              </a:solidFill>
              <a:latin typeface="+mn-lt"/>
              <a:ea typeface="+mn-ea"/>
              <a:cs typeface="+mn-cs"/>
            </a:endParaRPr>
          </a:p>
          <a:p>
            <a:pPr lvl="0"/>
            <a:r>
              <a:rPr lang="en-US" sz="2000" dirty="0" smtClean="0">
                <a:solidFill>
                  <a:schemeClr val="tx1"/>
                </a:solidFill>
                <a:latin typeface="+mn-lt"/>
                <a:ea typeface="+mn-ea"/>
                <a:cs typeface="+mn-cs"/>
              </a:rPr>
              <a:t>Choose </a:t>
            </a:r>
            <a:r>
              <a:rPr lang="en-US" sz="2000" dirty="0">
                <a:solidFill>
                  <a:schemeClr val="tx1"/>
                </a:solidFill>
                <a:latin typeface="+mn-lt"/>
                <a:ea typeface="+mn-ea"/>
                <a:cs typeface="+mn-cs"/>
              </a:rPr>
              <a:t>Action from drop-down menu</a:t>
            </a:r>
          </a:p>
          <a:p>
            <a:pPr lvl="0"/>
            <a:r>
              <a:rPr lang="en-US" sz="2000" dirty="0">
                <a:solidFill>
                  <a:schemeClr val="tx1"/>
                </a:solidFill>
                <a:latin typeface="+mn-lt"/>
                <a:ea typeface="+mn-ea"/>
                <a:cs typeface="+mn-cs"/>
              </a:rPr>
              <a:t>Choose your source folder </a:t>
            </a:r>
          </a:p>
          <a:p>
            <a:pPr lvl="0"/>
            <a:r>
              <a:rPr lang="en-US" sz="2000" dirty="0">
                <a:solidFill>
                  <a:schemeClr val="tx1"/>
                </a:solidFill>
                <a:latin typeface="+mn-lt"/>
                <a:ea typeface="+mn-ea"/>
                <a:cs typeface="+mn-cs"/>
              </a:rPr>
              <a:t>Override Action Open Command/ </a:t>
            </a:r>
            <a:r>
              <a:rPr lang="en-US" sz="2000" dirty="0" smtClean="0">
                <a:solidFill>
                  <a:schemeClr val="tx1"/>
                </a:solidFill>
                <a:latin typeface="+mn-lt"/>
                <a:ea typeface="+mn-ea"/>
                <a:cs typeface="+mn-cs"/>
              </a:rPr>
              <a:t/>
            </a:r>
            <a:br>
              <a:rPr lang="en-US" sz="2000" dirty="0" smtClean="0">
                <a:solidFill>
                  <a:schemeClr val="tx1"/>
                </a:solidFill>
                <a:latin typeface="+mn-lt"/>
                <a:ea typeface="+mn-ea"/>
                <a:cs typeface="+mn-cs"/>
              </a:rPr>
            </a:br>
            <a:r>
              <a:rPr lang="en-US" sz="2000" dirty="0" smtClean="0">
                <a:solidFill>
                  <a:schemeClr val="tx1"/>
                </a:solidFill>
                <a:latin typeface="+mn-lt"/>
                <a:ea typeface="+mn-ea"/>
                <a:cs typeface="+mn-cs"/>
              </a:rPr>
              <a:t>Suppress </a:t>
            </a:r>
            <a:r>
              <a:rPr lang="en-US" sz="2000" dirty="0">
                <a:solidFill>
                  <a:schemeClr val="tx1"/>
                </a:solidFill>
                <a:latin typeface="+mn-lt"/>
                <a:ea typeface="+mn-ea"/>
                <a:cs typeface="+mn-cs"/>
              </a:rPr>
              <a:t>File Open Commands/ </a:t>
            </a:r>
            <a:r>
              <a:rPr lang="en-US" sz="2000" dirty="0" smtClean="0">
                <a:solidFill>
                  <a:schemeClr val="tx1"/>
                </a:solidFill>
                <a:latin typeface="+mn-lt"/>
                <a:ea typeface="+mn-ea"/>
                <a:cs typeface="+mn-cs"/>
              </a:rPr>
              <a:t/>
            </a:r>
            <a:br>
              <a:rPr lang="en-US" sz="2000" dirty="0" smtClean="0">
                <a:solidFill>
                  <a:schemeClr val="tx1"/>
                </a:solidFill>
                <a:latin typeface="+mn-lt"/>
                <a:ea typeface="+mn-ea"/>
                <a:cs typeface="+mn-cs"/>
              </a:rPr>
            </a:br>
            <a:r>
              <a:rPr lang="en-US" sz="2000" dirty="0" smtClean="0">
                <a:solidFill>
                  <a:schemeClr val="tx1"/>
                </a:solidFill>
                <a:latin typeface="+mn-lt"/>
                <a:ea typeface="+mn-ea"/>
                <a:cs typeface="+mn-cs"/>
              </a:rPr>
              <a:t>Suppress </a:t>
            </a:r>
            <a:r>
              <a:rPr lang="en-US" sz="2000" dirty="0">
                <a:solidFill>
                  <a:schemeClr val="tx1"/>
                </a:solidFill>
                <a:latin typeface="+mn-lt"/>
                <a:ea typeface="+mn-ea"/>
                <a:cs typeface="+mn-cs"/>
              </a:rPr>
              <a:t>Color Profile Warnings</a:t>
            </a:r>
          </a:p>
          <a:p>
            <a:pPr lvl="0"/>
            <a:r>
              <a:rPr lang="en-US" sz="2000" dirty="0">
                <a:solidFill>
                  <a:schemeClr val="tx1"/>
                </a:solidFill>
                <a:latin typeface="+mn-lt"/>
                <a:ea typeface="+mn-ea"/>
                <a:cs typeface="+mn-cs"/>
              </a:rPr>
              <a:t>Choose your Destination Folder</a:t>
            </a:r>
          </a:p>
          <a:p>
            <a:pPr lvl="0"/>
            <a:r>
              <a:rPr lang="en-US" sz="2000" dirty="0">
                <a:solidFill>
                  <a:schemeClr val="tx1"/>
                </a:solidFill>
                <a:latin typeface="+mn-lt"/>
                <a:ea typeface="+mn-ea"/>
                <a:cs typeface="+mn-cs"/>
              </a:rPr>
              <a:t>Override Action “Save As” Commands</a:t>
            </a:r>
          </a:p>
          <a:p>
            <a:r>
              <a:rPr lang="en-US" sz="2000" dirty="0">
                <a:solidFill>
                  <a:schemeClr val="tx1"/>
                </a:solidFill>
                <a:latin typeface="+mn-lt"/>
                <a:ea typeface="+mn-ea"/>
                <a:cs typeface="+mn-cs"/>
              </a:rPr>
              <a:t>Press OK—Photoshop will then batch </a:t>
            </a:r>
            <a:r>
              <a:rPr lang="en-US" sz="2000" dirty="0" smtClean="0">
                <a:solidFill>
                  <a:schemeClr val="tx1"/>
                </a:solidFill>
                <a:latin typeface="+mn-lt"/>
                <a:ea typeface="+mn-ea"/>
                <a:cs typeface="+mn-cs"/>
              </a:rPr>
              <a:t/>
            </a:r>
            <a:br>
              <a:rPr lang="en-US" sz="2000" dirty="0" smtClean="0">
                <a:solidFill>
                  <a:schemeClr val="tx1"/>
                </a:solidFill>
                <a:latin typeface="+mn-lt"/>
                <a:ea typeface="+mn-ea"/>
                <a:cs typeface="+mn-cs"/>
              </a:rPr>
            </a:br>
            <a:r>
              <a:rPr lang="en-US" sz="2000" dirty="0" smtClean="0">
                <a:solidFill>
                  <a:schemeClr val="tx1"/>
                </a:solidFill>
                <a:latin typeface="+mn-lt"/>
                <a:ea typeface="+mn-ea"/>
                <a:cs typeface="+mn-cs"/>
              </a:rPr>
              <a:t>process </a:t>
            </a:r>
            <a:r>
              <a:rPr lang="en-US" sz="2000" dirty="0">
                <a:solidFill>
                  <a:schemeClr val="tx1"/>
                </a:solidFill>
                <a:latin typeface="+mn-lt"/>
                <a:ea typeface="+mn-ea"/>
                <a:cs typeface="+mn-cs"/>
              </a:rPr>
              <a:t>all files in given directory </a:t>
            </a:r>
            <a:r>
              <a:rPr lang="en-US" sz="2000" dirty="0" smtClean="0">
                <a:solidFill>
                  <a:schemeClr val="tx1"/>
                </a:solidFill>
                <a:latin typeface="+mn-lt"/>
                <a:ea typeface="+mn-ea"/>
                <a:cs typeface="+mn-cs"/>
              </a:rPr>
              <a:t/>
            </a:r>
            <a:br>
              <a:rPr lang="en-US" sz="2000" dirty="0" smtClean="0">
                <a:solidFill>
                  <a:schemeClr val="tx1"/>
                </a:solidFill>
                <a:latin typeface="+mn-lt"/>
                <a:ea typeface="+mn-ea"/>
                <a:cs typeface="+mn-cs"/>
              </a:rPr>
            </a:br>
            <a:r>
              <a:rPr lang="en-US" sz="2000" dirty="0" smtClean="0">
                <a:solidFill>
                  <a:schemeClr val="tx1"/>
                </a:solidFill>
                <a:latin typeface="+mn-lt"/>
                <a:ea typeface="+mn-ea"/>
                <a:cs typeface="+mn-cs"/>
              </a:rPr>
              <a:t>according </a:t>
            </a:r>
            <a:r>
              <a:rPr lang="en-US" sz="2000" dirty="0">
                <a:solidFill>
                  <a:schemeClr val="tx1"/>
                </a:solidFill>
                <a:latin typeface="+mn-lt"/>
                <a:ea typeface="+mn-ea"/>
                <a:cs typeface="+mn-cs"/>
              </a:rPr>
              <a:t>to the specifications defined </a:t>
            </a:r>
            <a:r>
              <a:rPr lang="en-US" sz="2000" dirty="0" smtClean="0">
                <a:solidFill>
                  <a:schemeClr val="tx1"/>
                </a:solidFill>
                <a:latin typeface="+mn-lt"/>
                <a:ea typeface="+mn-ea"/>
                <a:cs typeface="+mn-cs"/>
              </a:rPr>
              <a:t/>
            </a:r>
            <a:br>
              <a:rPr lang="en-US" sz="2000" dirty="0" smtClean="0">
                <a:solidFill>
                  <a:schemeClr val="tx1"/>
                </a:solidFill>
                <a:latin typeface="+mn-lt"/>
                <a:ea typeface="+mn-ea"/>
                <a:cs typeface="+mn-cs"/>
              </a:rPr>
            </a:br>
            <a:r>
              <a:rPr lang="en-US" sz="2000" dirty="0" smtClean="0">
                <a:solidFill>
                  <a:schemeClr val="tx1"/>
                </a:solidFill>
                <a:latin typeface="+mn-lt"/>
                <a:ea typeface="+mn-ea"/>
                <a:cs typeface="+mn-cs"/>
              </a:rPr>
              <a:t>when </a:t>
            </a:r>
            <a:r>
              <a:rPr lang="en-US" sz="2000" dirty="0">
                <a:solidFill>
                  <a:schemeClr val="tx1"/>
                </a:solidFill>
                <a:latin typeface="+mn-lt"/>
                <a:ea typeface="+mn-ea"/>
                <a:cs typeface="+mn-cs"/>
              </a:rPr>
              <a:t>action was created. </a:t>
            </a:r>
          </a:p>
          <a:p>
            <a:pPr lvl="0"/>
            <a:endParaRPr lang="en-US" sz="2000" dirty="0">
              <a:solidFill>
                <a:schemeClr val="tx1"/>
              </a:solidFill>
              <a:latin typeface="+mn-lt"/>
              <a:ea typeface="+mn-ea"/>
              <a:cs typeface="+mn-cs"/>
            </a:endParaRP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0"/>
            <a:ext cx="8229600" cy="1066800"/>
          </a:xfrm>
        </p:spPr>
        <p:txBody>
          <a:bodyPr/>
          <a:lstStyle/>
          <a:p>
            <a:pPr eaLnBrk="1" hangingPunct="1"/>
            <a:r>
              <a:rPr lang="en-US" dirty="0" smtClean="0">
                <a:solidFill>
                  <a:srgbClr val="008000"/>
                </a:solidFill>
                <a:latin typeface="Gill Sans"/>
              </a:rPr>
              <a:t>Photoshop Tools</a:t>
            </a:r>
            <a:r>
              <a:rPr lang="en-US" dirty="0" smtClean="0"/>
              <a:t> </a:t>
            </a:r>
          </a:p>
        </p:txBody>
      </p:sp>
      <p:sp>
        <p:nvSpPr>
          <p:cNvPr id="57347" name="Rectangle 3"/>
          <p:cNvSpPr>
            <a:spLocks noGrp="1" noChangeArrowheads="1"/>
          </p:cNvSpPr>
          <p:nvPr>
            <p:ph type="body" idx="1"/>
          </p:nvPr>
        </p:nvSpPr>
        <p:spPr>
          <a:xfrm>
            <a:off x="457200" y="990600"/>
            <a:ext cx="8229600" cy="5867400"/>
          </a:xfrm>
        </p:spPr>
        <p:txBody>
          <a:bodyPr/>
          <a:lstStyle/>
          <a:p>
            <a:pPr eaLnBrk="1" hangingPunct="1"/>
            <a:r>
              <a:rPr lang="en-US" sz="2400" dirty="0" smtClean="0">
                <a:solidFill>
                  <a:srgbClr val="660066"/>
                </a:solidFill>
                <a:latin typeface="Gill Sans"/>
              </a:rPr>
              <a:t>Tools to use:</a:t>
            </a:r>
            <a:r>
              <a:rPr lang="en-US" sz="2400" dirty="0" smtClean="0">
                <a:latin typeface="Gill Sans"/>
              </a:rPr>
              <a:t> </a:t>
            </a:r>
          </a:p>
          <a:p>
            <a:pPr lvl="1" eaLnBrk="1" hangingPunct="1"/>
            <a:r>
              <a:rPr lang="en-US" sz="2400" dirty="0" smtClean="0">
                <a:latin typeface="Gill Sans"/>
              </a:rPr>
              <a:t>Image resizing (for derivative processing) *</a:t>
            </a:r>
          </a:p>
          <a:p>
            <a:pPr lvl="1" eaLnBrk="1" hangingPunct="1"/>
            <a:r>
              <a:rPr lang="en-US" sz="2400" dirty="0" smtClean="0">
                <a:latin typeface="Gill Sans"/>
              </a:rPr>
              <a:t>Crop</a:t>
            </a:r>
          </a:p>
          <a:p>
            <a:pPr lvl="1" eaLnBrk="1" hangingPunct="1"/>
            <a:r>
              <a:rPr lang="en-US" sz="2400" dirty="0" smtClean="0">
                <a:latin typeface="Gill Sans"/>
              </a:rPr>
              <a:t>Levels &amp; curves (with adjustment layers) *</a:t>
            </a:r>
          </a:p>
          <a:p>
            <a:pPr lvl="1" eaLnBrk="1" hangingPunct="1"/>
            <a:r>
              <a:rPr lang="en-US" sz="2400" dirty="0" err="1" smtClean="0">
                <a:latin typeface="Gill Sans"/>
              </a:rPr>
              <a:t>Unsharp</a:t>
            </a:r>
            <a:r>
              <a:rPr lang="en-US" sz="2400" dirty="0" smtClean="0">
                <a:latin typeface="Gill Sans"/>
              </a:rPr>
              <a:t> mask *</a:t>
            </a:r>
          </a:p>
          <a:p>
            <a:pPr lvl="1" eaLnBrk="1" hangingPunct="1"/>
            <a:r>
              <a:rPr lang="en-US" sz="2400" dirty="0" smtClean="0">
                <a:latin typeface="Gill Sans"/>
              </a:rPr>
              <a:t>Profile assignment/conversion *</a:t>
            </a:r>
          </a:p>
          <a:p>
            <a:pPr lvl="1" eaLnBrk="1" hangingPunct="1"/>
            <a:r>
              <a:rPr lang="en-US" sz="2400" dirty="0" smtClean="0">
                <a:latin typeface="Gill Sans"/>
              </a:rPr>
              <a:t>Batch processing</a:t>
            </a:r>
          </a:p>
          <a:p>
            <a:pPr eaLnBrk="1" hangingPunct="1"/>
            <a:r>
              <a:rPr lang="en-US" sz="2400" dirty="0" smtClean="0">
                <a:solidFill>
                  <a:srgbClr val="BA0000"/>
                </a:solidFill>
                <a:latin typeface="Gill Sans"/>
              </a:rPr>
              <a:t>Tools to avoid:</a:t>
            </a:r>
            <a:endParaRPr lang="en-US" sz="2400" dirty="0" smtClean="0">
              <a:latin typeface="Gill Sans"/>
            </a:endParaRPr>
          </a:p>
          <a:p>
            <a:pPr lvl="1" eaLnBrk="1" hangingPunct="1"/>
            <a:r>
              <a:rPr lang="en-US" sz="2400" dirty="0" smtClean="0">
                <a:latin typeface="Gill Sans"/>
              </a:rPr>
              <a:t>Automated levels</a:t>
            </a:r>
          </a:p>
          <a:p>
            <a:pPr lvl="1" eaLnBrk="1" hangingPunct="1"/>
            <a:r>
              <a:rPr lang="en-US" sz="2400" dirty="0" smtClean="0">
                <a:latin typeface="Gill Sans"/>
              </a:rPr>
              <a:t>Brightness/contrast</a:t>
            </a:r>
          </a:p>
          <a:p>
            <a:pPr lvl="1" eaLnBrk="1" hangingPunct="1"/>
            <a:r>
              <a:rPr lang="en-US" sz="2400" dirty="0" smtClean="0">
                <a:latin typeface="Gill Sans"/>
              </a:rPr>
              <a:t>Sharpening</a:t>
            </a:r>
          </a:p>
          <a:p>
            <a:pPr lvl="1" eaLnBrk="1" hangingPunct="1">
              <a:buNone/>
            </a:pPr>
            <a:r>
              <a:rPr lang="en-US" sz="1400" i="1" dirty="0" smtClean="0"/>
              <a:t>					</a:t>
            </a:r>
          </a:p>
          <a:p>
            <a:pPr lvl="1" algn="ctr" eaLnBrk="1" hangingPunct="1">
              <a:buNone/>
            </a:pPr>
            <a:r>
              <a:rPr lang="en-US" sz="1400" i="1" dirty="0" smtClean="0"/>
              <a:t>*Can be done as part of a batch process</a:t>
            </a:r>
            <a:endParaRPr lang="en-US" sz="1400" i="1" dirty="0">
              <a:latin typeface="Gill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Photoshop Toolbar Overview</a:t>
            </a:r>
            <a:endParaRPr lang="en-US" dirty="0"/>
          </a:p>
        </p:txBody>
      </p:sp>
      <p:pic>
        <p:nvPicPr>
          <p:cNvPr id="4" name="Content Placeholder 3" descr="tools.jpg"/>
          <p:cNvPicPr>
            <a:picLocks noGrp="1" noChangeAspect="1"/>
          </p:cNvPicPr>
          <p:nvPr>
            <p:ph idx="1"/>
          </p:nvPr>
        </p:nvPicPr>
        <p:blipFill>
          <a:blip r:embed="rId2" cstate="print"/>
          <a:stretch>
            <a:fillRect/>
          </a:stretch>
        </p:blipFill>
        <p:spPr>
          <a:xfrm>
            <a:off x="867943" y="1600200"/>
            <a:ext cx="7408114"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Resizing an Image</a:t>
            </a:r>
            <a:endParaRPr lang="en-US" dirty="0"/>
          </a:p>
        </p:txBody>
      </p:sp>
      <p:pic>
        <p:nvPicPr>
          <p:cNvPr id="6" name="Content Placeholder 5" descr="image_resize.jpg"/>
          <p:cNvPicPr>
            <a:picLocks noGrp="1" noChangeAspect="1"/>
          </p:cNvPicPr>
          <p:nvPr>
            <p:ph idx="1"/>
          </p:nvPr>
        </p:nvPicPr>
        <p:blipFill>
          <a:blip r:embed="rId2" cstate="print"/>
          <a:stretch>
            <a:fillRect/>
          </a:stretch>
        </p:blipFill>
        <p:spPr>
          <a:xfrm>
            <a:off x="228600" y="1189991"/>
            <a:ext cx="6553200" cy="5515609"/>
          </a:xfrm>
        </p:spPr>
      </p:pic>
      <p:sp>
        <p:nvSpPr>
          <p:cNvPr id="7" name="TextBox 6"/>
          <p:cNvSpPr txBox="1"/>
          <p:nvPr/>
        </p:nvSpPr>
        <p:spPr>
          <a:xfrm>
            <a:off x="6934200" y="1143000"/>
            <a:ext cx="2057400" cy="5078313"/>
          </a:xfrm>
          <a:prstGeom prst="rect">
            <a:avLst/>
          </a:prstGeom>
          <a:noFill/>
        </p:spPr>
        <p:txBody>
          <a:bodyPr wrap="square" rtlCol="0">
            <a:spAutoFit/>
          </a:bodyPr>
          <a:lstStyle/>
          <a:p>
            <a:pPr marL="342900" indent="-342900">
              <a:buFont typeface="+mj-lt"/>
              <a:buAutoNum type="arabicPeriod"/>
            </a:pPr>
            <a:r>
              <a:rPr lang="en-US" dirty="0" smtClean="0"/>
              <a:t>Go to Image &gt;Image size</a:t>
            </a:r>
          </a:p>
          <a:p>
            <a:pPr marL="342900" indent="-342900">
              <a:buFont typeface="+mj-lt"/>
              <a:buAutoNum type="arabicPeriod"/>
            </a:pPr>
            <a:r>
              <a:rPr lang="en-US" dirty="0" smtClean="0"/>
              <a:t>Adjust pixel dimension to required length (make sure constrain proportions is checked)</a:t>
            </a:r>
          </a:p>
          <a:p>
            <a:pPr marL="342900" indent="-342900">
              <a:buFont typeface="+mj-lt"/>
              <a:buAutoNum type="arabicPeriod"/>
            </a:pPr>
            <a:r>
              <a:rPr lang="en-US" dirty="0" smtClean="0"/>
              <a:t>Alternately, one can adjust the dpi/document size without </a:t>
            </a:r>
            <a:r>
              <a:rPr lang="en-US" dirty="0" err="1" smtClean="0"/>
              <a:t>downsampling</a:t>
            </a:r>
            <a:r>
              <a:rPr lang="en-US" dirty="0" smtClean="0"/>
              <a:t> by </a:t>
            </a:r>
            <a:r>
              <a:rPr lang="en-US" dirty="0" err="1" smtClean="0"/>
              <a:t>unchecking</a:t>
            </a:r>
            <a:r>
              <a:rPr lang="en-US" dirty="0" smtClean="0"/>
              <a:t> the “resample image” box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Cropping</a:t>
            </a:r>
            <a:endParaRPr lang="en-US" dirty="0"/>
          </a:p>
        </p:txBody>
      </p:sp>
      <p:sp>
        <p:nvSpPr>
          <p:cNvPr id="3" name="Content Placeholder 2"/>
          <p:cNvSpPr>
            <a:spLocks noGrp="1"/>
          </p:cNvSpPr>
          <p:nvPr>
            <p:ph idx="1"/>
          </p:nvPr>
        </p:nvSpPr>
        <p:spPr/>
        <p:txBody>
          <a:bodyPr/>
          <a:lstStyle/>
          <a:p>
            <a:r>
              <a:rPr lang="en-US" sz="1600" dirty="0" smtClean="0"/>
              <a:t>Cropping is the process of removing portions of an image to create focus or strengthen the composition. You can crop an image using the Crop tool  and the Crop command. You can also trim pixels using the Crop And Straighten and the Trim commands.</a:t>
            </a:r>
          </a:p>
          <a:p>
            <a:endParaRPr lang="en-US" sz="1600" dirty="0" smtClean="0"/>
          </a:p>
          <a:p>
            <a:r>
              <a:rPr lang="en-US" sz="1600" dirty="0" smtClean="0"/>
              <a:t>Using the Crop tool</a:t>
            </a:r>
            <a:endParaRPr lang="en-US" sz="1600" dirty="0"/>
          </a:p>
        </p:txBody>
      </p:sp>
      <p:pic>
        <p:nvPicPr>
          <p:cNvPr id="4" name="Picture 3" descr="crop.jpg"/>
          <p:cNvPicPr>
            <a:picLocks noChangeAspect="1"/>
          </p:cNvPicPr>
          <p:nvPr/>
        </p:nvPicPr>
        <p:blipFill>
          <a:blip r:embed="rId2" cstate="print"/>
          <a:stretch>
            <a:fillRect/>
          </a:stretch>
        </p:blipFill>
        <p:spPr>
          <a:xfrm>
            <a:off x="2286000" y="3632200"/>
            <a:ext cx="4267200" cy="24638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Levels</a:t>
            </a:r>
            <a:endParaRPr lang="en-US" dirty="0"/>
          </a:p>
        </p:txBody>
      </p:sp>
      <p:sp>
        <p:nvSpPr>
          <p:cNvPr id="3" name="Content Placeholder 2"/>
          <p:cNvSpPr>
            <a:spLocks noGrp="1"/>
          </p:cNvSpPr>
          <p:nvPr>
            <p:ph idx="1"/>
          </p:nvPr>
        </p:nvSpPr>
        <p:spPr>
          <a:xfrm>
            <a:off x="457200" y="838200"/>
            <a:ext cx="8229600" cy="5287963"/>
          </a:xfrm>
        </p:spPr>
        <p:txBody>
          <a:bodyPr>
            <a:normAutofit lnSpcReduction="10000"/>
          </a:bodyPr>
          <a:lstStyle/>
          <a:p>
            <a:pPr lvl="0"/>
            <a:r>
              <a:rPr lang="en-US" sz="1600" dirty="0">
                <a:solidFill>
                  <a:schemeClr val="tx1"/>
                </a:solidFill>
                <a:latin typeface="+mn-lt"/>
                <a:ea typeface="+mn-ea"/>
                <a:cs typeface="+mn-cs"/>
              </a:rPr>
              <a:t>Do one of the following:</a:t>
            </a:r>
          </a:p>
          <a:p>
            <a:pPr lvl="1"/>
            <a:r>
              <a:rPr lang="en-US" sz="1600" dirty="0">
                <a:solidFill>
                  <a:schemeClr val="tx1"/>
                </a:solidFill>
                <a:latin typeface="+mn-lt"/>
              </a:rPr>
              <a:t>Choose Image &gt; Adjustments &gt; Levels.</a:t>
            </a:r>
          </a:p>
          <a:p>
            <a:pPr lvl="1"/>
            <a:r>
              <a:rPr lang="en-US" sz="1600" dirty="0">
                <a:solidFill>
                  <a:schemeClr val="tx1"/>
                </a:solidFill>
                <a:latin typeface="+mn-lt"/>
              </a:rPr>
              <a:t>(Photoshop) Choose Layer &gt;</a:t>
            </a:r>
            <a:r>
              <a:rPr lang="en-US" sz="1600" b="1" dirty="0">
                <a:solidFill>
                  <a:schemeClr val="tx1"/>
                </a:solidFill>
                <a:latin typeface="+mn-lt"/>
              </a:rPr>
              <a:t> New Adjustment Layer </a:t>
            </a:r>
            <a:r>
              <a:rPr lang="en-US" sz="1600" dirty="0">
                <a:solidFill>
                  <a:schemeClr val="tx1"/>
                </a:solidFill>
                <a:latin typeface="+mn-lt"/>
              </a:rPr>
              <a:t>&gt; Levels. Click OK in the New Layer dialog box. </a:t>
            </a:r>
          </a:p>
          <a:p>
            <a:pPr lvl="0"/>
            <a:r>
              <a:rPr lang="en-US" sz="1600" dirty="0">
                <a:solidFill>
                  <a:schemeClr val="tx1"/>
                </a:solidFill>
                <a:latin typeface="+mn-lt"/>
                <a:ea typeface="+mn-ea"/>
                <a:cs typeface="+mn-cs"/>
              </a:rPr>
              <a:t>To adjust tones for a specific color channel, choose an option from the Channel menu.</a:t>
            </a:r>
          </a:p>
          <a:p>
            <a:pPr lvl="0"/>
            <a:r>
              <a:rPr lang="en-US" sz="1600" dirty="0" smtClean="0">
                <a:solidFill>
                  <a:schemeClr val="tx1"/>
                </a:solidFill>
                <a:latin typeface="+mn-lt"/>
                <a:ea typeface="+mn-ea"/>
                <a:cs typeface="+mn-cs"/>
              </a:rPr>
              <a:t>To adjust the shadows and highlights manually, drag the black and white Input Levels sliders to the edge of the first group of pixels on either end of the histogram. </a:t>
            </a:r>
          </a:p>
          <a:p>
            <a:pPr lvl="0"/>
            <a:endParaRPr lang="en-US" sz="1600" dirty="0"/>
          </a:p>
          <a:p>
            <a:pPr lvl="0"/>
            <a:endParaRPr lang="en-US" sz="1600" dirty="0" smtClean="0">
              <a:solidFill>
                <a:schemeClr val="tx1"/>
              </a:solidFill>
              <a:latin typeface="+mn-lt"/>
              <a:ea typeface="+mn-ea"/>
              <a:cs typeface="+mn-cs"/>
            </a:endParaRPr>
          </a:p>
          <a:p>
            <a:pPr lvl="0"/>
            <a:endParaRPr lang="en-US" sz="1600" dirty="0"/>
          </a:p>
          <a:p>
            <a:pPr lvl="0"/>
            <a:endParaRPr lang="en-US" sz="1600" dirty="0" smtClean="0">
              <a:solidFill>
                <a:schemeClr val="tx1"/>
              </a:solidFill>
              <a:latin typeface="+mn-lt"/>
              <a:ea typeface="+mn-ea"/>
              <a:cs typeface="+mn-cs"/>
            </a:endParaRPr>
          </a:p>
          <a:p>
            <a:pPr lvl="0"/>
            <a:endParaRPr lang="en-US" sz="1600" dirty="0"/>
          </a:p>
          <a:p>
            <a:pPr lvl="0"/>
            <a:endParaRPr lang="en-US" sz="1600" dirty="0" smtClean="0">
              <a:solidFill>
                <a:schemeClr val="tx1"/>
              </a:solidFill>
              <a:latin typeface="+mn-lt"/>
              <a:ea typeface="+mn-ea"/>
              <a:cs typeface="+mn-cs"/>
            </a:endParaRPr>
          </a:p>
          <a:p>
            <a:pPr lvl="0">
              <a:buNone/>
            </a:pPr>
            <a:endParaRPr lang="en-US" sz="1600" dirty="0" smtClean="0">
              <a:solidFill>
                <a:schemeClr val="tx1"/>
              </a:solidFill>
              <a:latin typeface="+mn-lt"/>
              <a:ea typeface="+mn-ea"/>
              <a:cs typeface="+mn-cs"/>
            </a:endParaRPr>
          </a:p>
          <a:p>
            <a:pPr lvl="0"/>
            <a:endParaRPr lang="en-US" sz="1600" dirty="0"/>
          </a:p>
          <a:p>
            <a:pPr lvl="0"/>
            <a:endParaRPr lang="en-US" sz="1600" dirty="0" smtClean="0">
              <a:solidFill>
                <a:schemeClr val="tx1"/>
              </a:solidFill>
              <a:latin typeface="+mn-lt"/>
              <a:ea typeface="+mn-ea"/>
              <a:cs typeface="+mn-cs"/>
            </a:endParaRPr>
          </a:p>
          <a:p>
            <a:pPr lvl="0"/>
            <a:endParaRPr lang="en-US" sz="1600" dirty="0"/>
          </a:p>
          <a:p>
            <a:pPr lvl="0"/>
            <a:r>
              <a:rPr lang="en-US" sz="1600" dirty="0" smtClean="0">
                <a:solidFill>
                  <a:schemeClr val="tx1"/>
                </a:solidFill>
                <a:latin typeface="+mn-lt"/>
                <a:ea typeface="+mn-ea"/>
                <a:cs typeface="+mn-cs"/>
              </a:rPr>
              <a:t>The </a:t>
            </a:r>
            <a:r>
              <a:rPr lang="en-US" sz="1600" dirty="0">
                <a:solidFill>
                  <a:schemeClr val="tx1"/>
                </a:solidFill>
                <a:latin typeface="+mn-lt"/>
                <a:ea typeface="+mn-ea"/>
                <a:cs typeface="+mn-cs"/>
              </a:rPr>
              <a:t>corresponding pixels in each channel should be adjusted proportionately to avoid altering the color balance.</a:t>
            </a:r>
          </a:p>
          <a:p>
            <a:endParaRPr lang="en-US" sz="1600" dirty="0"/>
          </a:p>
        </p:txBody>
      </p:sp>
      <p:pic>
        <p:nvPicPr>
          <p:cNvPr id="4" name="Picture 3" descr="levels1"/>
          <p:cNvPicPr/>
          <p:nvPr/>
        </p:nvPicPr>
        <p:blipFill>
          <a:blip r:embed="rId2" cstate="print"/>
          <a:srcRect/>
          <a:stretch>
            <a:fillRect/>
          </a:stretch>
        </p:blipFill>
        <p:spPr bwMode="auto">
          <a:xfrm>
            <a:off x="2667000" y="2743200"/>
            <a:ext cx="3619500" cy="24574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fontScale="90000"/>
          </a:bodyPr>
          <a:lstStyle/>
          <a:p>
            <a:r>
              <a:rPr lang="en-US" dirty="0" smtClean="0"/>
              <a:t>Curves</a:t>
            </a:r>
            <a:endParaRPr lang="en-US" dirty="0"/>
          </a:p>
        </p:txBody>
      </p:sp>
      <p:sp>
        <p:nvSpPr>
          <p:cNvPr id="3" name="Content Placeholder 2"/>
          <p:cNvSpPr>
            <a:spLocks noGrp="1"/>
          </p:cNvSpPr>
          <p:nvPr>
            <p:ph idx="1"/>
          </p:nvPr>
        </p:nvSpPr>
        <p:spPr>
          <a:xfrm>
            <a:off x="457200" y="884237"/>
            <a:ext cx="8229600" cy="5440363"/>
          </a:xfrm>
        </p:spPr>
        <p:txBody>
          <a:bodyPr/>
          <a:lstStyle/>
          <a:p>
            <a:r>
              <a:rPr lang="en-US" sz="1600" dirty="0">
                <a:solidFill>
                  <a:schemeClr val="tx1"/>
                </a:solidFill>
                <a:latin typeface="+mn-lt"/>
                <a:ea typeface="+mn-ea"/>
                <a:cs typeface="+mn-cs"/>
              </a:rPr>
              <a:t>To adjust tonality with Curves, do one of the following:</a:t>
            </a:r>
          </a:p>
          <a:p>
            <a:pPr lvl="0"/>
            <a:r>
              <a:rPr lang="en-US" sz="1600" dirty="0">
                <a:solidFill>
                  <a:schemeClr val="tx1"/>
                </a:solidFill>
                <a:latin typeface="+mn-lt"/>
                <a:ea typeface="+mn-ea"/>
                <a:cs typeface="+mn-cs"/>
              </a:rPr>
              <a:t>Choose Image &gt; Adjustments &gt; Curves.</a:t>
            </a:r>
          </a:p>
          <a:p>
            <a:pPr lvl="0"/>
            <a:r>
              <a:rPr lang="en-US" sz="1600" dirty="0">
                <a:solidFill>
                  <a:schemeClr val="tx1"/>
                </a:solidFill>
                <a:latin typeface="+mn-lt"/>
                <a:ea typeface="+mn-ea"/>
                <a:cs typeface="+mn-cs"/>
              </a:rPr>
              <a:t>Choose Layer &gt; </a:t>
            </a:r>
            <a:r>
              <a:rPr lang="en-US" sz="1600" b="1" dirty="0">
                <a:solidFill>
                  <a:schemeClr val="tx1"/>
                </a:solidFill>
                <a:latin typeface="+mn-lt"/>
                <a:ea typeface="+mn-ea"/>
                <a:cs typeface="+mn-cs"/>
              </a:rPr>
              <a:t>New Adjustment Layer</a:t>
            </a:r>
            <a:r>
              <a:rPr lang="en-US" sz="1600" dirty="0">
                <a:solidFill>
                  <a:schemeClr val="tx1"/>
                </a:solidFill>
                <a:latin typeface="+mn-lt"/>
                <a:ea typeface="+mn-ea"/>
                <a:cs typeface="+mn-cs"/>
              </a:rPr>
              <a:t> &gt; Curves. Click OK in the New Layer dialog box</a:t>
            </a:r>
          </a:p>
          <a:p>
            <a:pPr lvl="0"/>
            <a:r>
              <a:rPr lang="en-US" sz="1600" dirty="0">
                <a:solidFill>
                  <a:schemeClr val="tx1"/>
                </a:solidFill>
                <a:latin typeface="+mn-lt"/>
                <a:ea typeface="+mn-ea"/>
                <a:cs typeface="+mn-cs"/>
              </a:rPr>
              <a:t>Add a point along the curve by doing one of the following:</a:t>
            </a:r>
          </a:p>
          <a:p>
            <a:pPr lvl="0"/>
            <a:r>
              <a:rPr lang="en-US" sz="1600" dirty="0">
                <a:solidFill>
                  <a:schemeClr val="tx1"/>
                </a:solidFill>
                <a:latin typeface="+mn-lt"/>
                <a:ea typeface="+mn-ea"/>
                <a:cs typeface="+mn-cs"/>
              </a:rPr>
              <a:t>Click directly on the curve</a:t>
            </a:r>
            <a:r>
              <a:rPr lang="en-US" sz="1600" dirty="0" smtClean="0">
                <a:solidFill>
                  <a:schemeClr val="tx1"/>
                </a:solidFill>
                <a:latin typeface="+mn-lt"/>
                <a:ea typeface="+mn-ea"/>
                <a:cs typeface="+mn-cs"/>
              </a:rPr>
              <a:t>.</a:t>
            </a:r>
          </a:p>
          <a:p>
            <a:r>
              <a:rPr lang="en-US" sz="1600" dirty="0">
                <a:solidFill>
                  <a:schemeClr val="tx1"/>
                </a:solidFill>
                <a:latin typeface="+mn-lt"/>
                <a:ea typeface="+mn-ea"/>
                <a:cs typeface="+mn-cs"/>
              </a:rPr>
              <a:t>Lightening the highlights and darkening the shadows is represented by an S-curve where the image contrast is increased.</a:t>
            </a:r>
          </a:p>
          <a:p>
            <a:pPr lvl="0"/>
            <a:endParaRPr lang="en-US" sz="1600" dirty="0">
              <a:solidFill>
                <a:schemeClr val="tx1"/>
              </a:solidFill>
              <a:latin typeface="+mn-lt"/>
              <a:ea typeface="+mn-ea"/>
              <a:cs typeface="+mn-cs"/>
            </a:endParaRPr>
          </a:p>
          <a:p>
            <a:endParaRPr lang="en-US" sz="1600" dirty="0"/>
          </a:p>
        </p:txBody>
      </p:sp>
      <p:pic>
        <p:nvPicPr>
          <p:cNvPr id="4" name="Picture 3" descr="Curves"/>
          <p:cNvPicPr/>
          <p:nvPr/>
        </p:nvPicPr>
        <p:blipFill>
          <a:blip r:embed="rId2" cstate="print"/>
          <a:srcRect/>
          <a:stretch>
            <a:fillRect/>
          </a:stretch>
        </p:blipFill>
        <p:spPr bwMode="auto">
          <a:xfrm>
            <a:off x="2667000" y="3200400"/>
            <a:ext cx="3810000" cy="321879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Unsharp</a:t>
            </a:r>
            <a:r>
              <a:rPr lang="en-US" dirty="0" smtClean="0"/>
              <a:t> Mask</a:t>
            </a:r>
            <a:endParaRPr lang="en-US" dirty="0"/>
          </a:p>
        </p:txBody>
      </p:sp>
      <p:sp>
        <p:nvSpPr>
          <p:cNvPr id="3" name="Content Placeholder 2"/>
          <p:cNvSpPr>
            <a:spLocks noGrp="1"/>
          </p:cNvSpPr>
          <p:nvPr>
            <p:ph idx="1"/>
          </p:nvPr>
        </p:nvSpPr>
        <p:spPr/>
        <p:txBody>
          <a:bodyPr/>
          <a:lstStyle/>
          <a:p>
            <a:r>
              <a:rPr lang="en-US" sz="1600" dirty="0" smtClean="0"/>
              <a:t>The </a:t>
            </a:r>
            <a:r>
              <a:rPr lang="en-US" sz="1600" dirty="0" err="1" smtClean="0"/>
              <a:t>Unsharp</a:t>
            </a:r>
            <a:r>
              <a:rPr lang="en-US" sz="1600" dirty="0" smtClean="0"/>
              <a:t> Mask sharpens an image by increasing contrast along the edges in an image. The </a:t>
            </a:r>
            <a:r>
              <a:rPr lang="en-US" sz="1600" dirty="0" err="1" smtClean="0"/>
              <a:t>Unsharp</a:t>
            </a:r>
            <a:r>
              <a:rPr lang="en-US" sz="1600" dirty="0" smtClean="0"/>
              <a:t> Mask does not detect edges in an image. Instead, it locates pixels that differ in value from surrounding pixels by the threshold you specify. It then increases the contrast of neighboring pixels by the amount you specify. So, for neighboring pixels the lighter pixels get lighter and the darker pixels get darker. </a:t>
            </a:r>
            <a:br>
              <a:rPr lang="en-US" sz="1600" dirty="0" smtClean="0"/>
            </a:br>
            <a:endParaRPr lang="en-US" sz="1600" dirty="0" smtClean="0"/>
          </a:p>
          <a:p>
            <a:r>
              <a:rPr lang="en-US" sz="1600" dirty="0" smtClean="0"/>
              <a:t>In addition, you specify the radius of the region to which each pixel is compared. The greater the radius, the larger the edge effects.</a:t>
            </a:r>
          </a:p>
          <a:p>
            <a:endParaRPr lang="en-US" sz="1200" dirty="0"/>
          </a:p>
        </p:txBody>
      </p:sp>
      <p:pic>
        <p:nvPicPr>
          <p:cNvPr id="4" name="Picture 3" descr="UnsharpMask.jpg"/>
          <p:cNvPicPr>
            <a:picLocks noChangeAspect="1"/>
          </p:cNvPicPr>
          <p:nvPr/>
        </p:nvPicPr>
        <p:blipFill>
          <a:blip r:embed="rId2" cstate="print"/>
          <a:stretch>
            <a:fillRect/>
          </a:stretch>
        </p:blipFill>
        <p:spPr>
          <a:xfrm>
            <a:off x="2413000" y="4013200"/>
            <a:ext cx="4318000" cy="23876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dirty="0" smtClean="0"/>
              <a:t>Using </a:t>
            </a:r>
            <a:r>
              <a:rPr lang="en-US" dirty="0" err="1" smtClean="0"/>
              <a:t>Unsharp</a:t>
            </a:r>
            <a:r>
              <a:rPr lang="en-US" dirty="0" smtClean="0"/>
              <a:t> Mask</a:t>
            </a:r>
            <a:endParaRPr lang="en-US" dirty="0"/>
          </a:p>
        </p:txBody>
      </p:sp>
      <p:sp>
        <p:nvSpPr>
          <p:cNvPr id="3" name="Content Placeholder 2"/>
          <p:cNvSpPr>
            <a:spLocks noGrp="1"/>
          </p:cNvSpPr>
          <p:nvPr>
            <p:ph idx="1"/>
          </p:nvPr>
        </p:nvSpPr>
        <p:spPr>
          <a:xfrm>
            <a:off x="457200" y="1066800"/>
            <a:ext cx="8229600" cy="5638800"/>
          </a:xfrm>
        </p:spPr>
        <p:txBody>
          <a:bodyPr/>
          <a:lstStyle/>
          <a:p>
            <a:r>
              <a:rPr lang="en-US" sz="1200" dirty="0" smtClean="0"/>
              <a:t>Choose Filter &gt; Sharpen &gt; </a:t>
            </a:r>
            <a:r>
              <a:rPr lang="en-US" sz="1200" dirty="0" err="1" smtClean="0"/>
              <a:t>Unsharp</a:t>
            </a:r>
            <a:r>
              <a:rPr lang="en-US" sz="1200" dirty="0" smtClean="0"/>
              <a:t> Mask. Make sure the Preview option is selected.</a:t>
            </a:r>
          </a:p>
          <a:p>
            <a:r>
              <a:rPr lang="en-US" sz="1200" dirty="0" smtClean="0"/>
              <a:t>Drag the </a:t>
            </a:r>
            <a:r>
              <a:rPr lang="en-US" sz="1200" b="1" dirty="0" smtClean="0"/>
              <a:t>Radius </a:t>
            </a:r>
            <a:r>
              <a:rPr lang="en-US" sz="1200" dirty="0" smtClean="0"/>
              <a:t>slider or enter a value to determine the number of pixels surrounding the edge pixels that affect the sharpening. The greater the radius value, the wider the edge effects. And the wider the edge effects, the more obvious the sharpening. For high-resolution images, a Radius value between 1 and 2 is usually recommended. </a:t>
            </a:r>
          </a:p>
          <a:p>
            <a:r>
              <a:rPr lang="en-US" sz="1200" dirty="0" smtClean="0"/>
              <a:t>Drag the </a:t>
            </a:r>
            <a:r>
              <a:rPr lang="en-US" sz="1200" b="1" dirty="0" smtClean="0"/>
              <a:t>Amount </a:t>
            </a:r>
            <a:r>
              <a:rPr lang="en-US" sz="1200" dirty="0" smtClean="0"/>
              <a:t>slider or enter a value to determine how much to increase the contrast of pixels. For high-resolution images, an amount between 80% and 140% is usually recommended.</a:t>
            </a:r>
          </a:p>
          <a:p>
            <a:r>
              <a:rPr lang="en-US" sz="1200" dirty="0" smtClean="0"/>
              <a:t>Drag the </a:t>
            </a:r>
            <a:r>
              <a:rPr lang="en-US" sz="1200" b="1" dirty="0" smtClean="0"/>
              <a:t>Threshold </a:t>
            </a:r>
            <a:r>
              <a:rPr lang="en-US" sz="1200" dirty="0" smtClean="0"/>
              <a:t>slider or enter a value to determine how different the sharpened pixels must be from the surrounding area before they are considered edge pixels and sharpened by the filter. For instance, a threshold of 4 affects all pixels that have tonal values that differ by a value or 4 or more, on a scale of 0 to 255. So, if adjacent pixels have tonal values of 128 and 129, they are not affected. The default Threshold value (0) sharpens all pixels in the image.</a:t>
            </a:r>
          </a:p>
          <a:p>
            <a:endParaRPr lang="en-US" sz="1200" dirty="0"/>
          </a:p>
        </p:txBody>
      </p:sp>
      <p:pic>
        <p:nvPicPr>
          <p:cNvPr id="4" name="Picture 3" descr="UnsharpMask2.jpg"/>
          <p:cNvPicPr>
            <a:picLocks noChangeAspect="1"/>
          </p:cNvPicPr>
          <p:nvPr/>
        </p:nvPicPr>
        <p:blipFill>
          <a:blip r:embed="rId2" cstate="print"/>
          <a:stretch>
            <a:fillRect/>
          </a:stretch>
        </p:blipFill>
        <p:spPr>
          <a:xfrm>
            <a:off x="3581400" y="3600291"/>
            <a:ext cx="2260600" cy="295290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807</Words>
  <Application>Microsoft Office PowerPoint</Application>
  <PresentationFormat>On-screen Show (4:3)</PresentationFormat>
  <Paragraphs>90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Photoshop</vt:lpstr>
      <vt:lpstr>Photoshop Tools </vt:lpstr>
      <vt:lpstr>Photoshop Toolbar Overview</vt:lpstr>
      <vt:lpstr>Resizing an Image</vt:lpstr>
      <vt:lpstr>Cropping</vt:lpstr>
      <vt:lpstr>Levels</vt:lpstr>
      <vt:lpstr>Curves</vt:lpstr>
      <vt:lpstr>Unsharp Mask</vt:lpstr>
      <vt:lpstr>Using Unsharp Mask</vt:lpstr>
      <vt:lpstr>Profile Assignment/Conversion</vt:lpstr>
      <vt:lpstr>Batch processing</vt:lpstr>
      <vt:lpstr>Batch processing, cont.</vt:lpstr>
      <vt:lpstr>Batch processing, cont.</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Photoshop</dc:title>
  <dc:creator>FionaPat</dc:creator>
  <cp:lastModifiedBy>FionaPat</cp:lastModifiedBy>
  <cp:revision>1</cp:revision>
  <dcterms:created xsi:type="dcterms:W3CDTF">2010-04-05T15:24:58Z</dcterms:created>
  <dcterms:modified xsi:type="dcterms:W3CDTF">2010-04-05T15:34:55Z</dcterms:modified>
</cp:coreProperties>
</file>