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74" r:id="rId4"/>
    <p:sldId id="275" r:id="rId5"/>
    <p:sldId id="261" r:id="rId6"/>
    <p:sldId id="273" r:id="rId7"/>
    <p:sldId id="258" r:id="rId8"/>
    <p:sldId id="259" r:id="rId9"/>
    <p:sldId id="262" r:id="rId10"/>
    <p:sldId id="263" r:id="rId11"/>
    <p:sldId id="264" r:id="rId12"/>
    <p:sldId id="265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FD68D-E412-4E77-8022-853390F6C106}" type="datetimeFigureOut">
              <a:rPr lang="en-US" smtClean="0"/>
              <a:t>4/5/2010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5BB2D-2839-44AC-8CA6-1466BACE271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E42D45-5634-459C-A972-E0E3FBAC9EDC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20BF-D0E1-4CBB-9D45-2FBADCC7CB8B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68C7A-6F9E-4057-8512-C1C370A644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20BF-D0E1-4CBB-9D45-2FBADCC7CB8B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68C7A-6F9E-4057-8512-C1C370A644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20BF-D0E1-4CBB-9D45-2FBADCC7CB8B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68C7A-6F9E-4057-8512-C1C370A644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20BF-D0E1-4CBB-9D45-2FBADCC7CB8B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68C7A-6F9E-4057-8512-C1C370A644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20BF-D0E1-4CBB-9D45-2FBADCC7CB8B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68C7A-6F9E-4057-8512-C1C370A644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20BF-D0E1-4CBB-9D45-2FBADCC7CB8B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68C7A-6F9E-4057-8512-C1C370A644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20BF-D0E1-4CBB-9D45-2FBADCC7CB8B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68C7A-6F9E-4057-8512-C1C370A644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20BF-D0E1-4CBB-9D45-2FBADCC7CB8B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68C7A-6F9E-4057-8512-C1C370A644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20BF-D0E1-4CBB-9D45-2FBADCC7CB8B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68C7A-6F9E-4057-8512-C1C370A644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20BF-D0E1-4CBB-9D45-2FBADCC7CB8B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68C7A-6F9E-4057-8512-C1C370A644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20BF-D0E1-4CBB-9D45-2FBADCC7CB8B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68C7A-6F9E-4057-8512-C1C370A644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020BF-D0E1-4CBB-9D45-2FBADCC7CB8B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68C7A-6F9E-4057-8512-C1C370A6449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Digitization Workflow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96633"/>
                </a:solidFill>
              </a:rPr>
              <a:t>Roles &amp; Responsibilities</a:t>
            </a:r>
            <a:endParaRPr lang="en-US" dirty="0">
              <a:solidFill>
                <a:srgbClr val="996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clear guidance to staff</a:t>
            </a:r>
          </a:p>
          <a:p>
            <a:pPr lvl="1"/>
            <a:r>
              <a:rPr lang="en-US" dirty="0" smtClean="0"/>
              <a:t>Defined job parameters</a:t>
            </a:r>
          </a:p>
          <a:p>
            <a:pPr lvl="1"/>
            <a:r>
              <a:rPr lang="en-US" dirty="0" smtClean="0"/>
              <a:t>Expectations for deliverables (time and quality)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Avoid single points of failure</a:t>
            </a:r>
          </a:p>
          <a:p>
            <a:pPr lvl="1"/>
            <a:r>
              <a:rPr lang="en-US" dirty="0" smtClean="0"/>
              <a:t>Have back-ups for staff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2" algn="ctr"/>
            <a:r>
              <a:rPr lang="en-US" sz="4400" dirty="0" smtClean="0">
                <a:solidFill>
                  <a:srgbClr val="996633"/>
                </a:solidFill>
              </a:rPr>
              <a:t/>
            </a:r>
            <a:br>
              <a:rPr lang="en-US" sz="4400" dirty="0" smtClean="0">
                <a:solidFill>
                  <a:srgbClr val="996633"/>
                </a:solidFill>
              </a:rPr>
            </a:br>
            <a:r>
              <a:rPr lang="en-US" sz="4400" dirty="0" smtClean="0">
                <a:solidFill>
                  <a:srgbClr val="996633"/>
                </a:solidFill>
              </a:rPr>
              <a:t>Hardware </a:t>
            </a:r>
            <a:r>
              <a:rPr lang="en-US" sz="4400" dirty="0" smtClean="0">
                <a:solidFill>
                  <a:srgbClr val="996633"/>
                </a:solidFill>
              </a:rPr>
              <a:t>Considerations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000" dirty="0" smtClean="0"/>
              <a:t>Capture device</a:t>
            </a:r>
          </a:p>
          <a:p>
            <a:pPr lvl="2"/>
            <a:r>
              <a:rPr lang="en-US" sz="2000" dirty="0" smtClean="0"/>
              <a:t>One size doesn’t fit all- flatbed, overhead, bound book, slide/film scanner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000" dirty="0" smtClean="0"/>
              <a:t>Quality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000" dirty="0" smtClean="0"/>
              <a:t>ICE or ROC?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000" dirty="0" smtClean="0"/>
              <a:t>Color management devices</a:t>
            </a:r>
          </a:p>
          <a:p>
            <a:pPr lvl="1"/>
            <a:r>
              <a:rPr lang="en-US" sz="2000" dirty="0" smtClean="0"/>
              <a:t>Computer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000" dirty="0" smtClean="0"/>
              <a:t>Memory &amp; Speed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000" dirty="0" smtClean="0"/>
              <a:t>Back-up for local drives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000" dirty="0" smtClean="0"/>
              <a:t>Archiving 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000" dirty="0" smtClean="0"/>
              <a:t>Network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000" dirty="0" smtClean="0"/>
              <a:t>Gigabit line</a:t>
            </a:r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96633"/>
                </a:solidFill>
              </a:rPr>
              <a:t>Space Considerations</a:t>
            </a:r>
            <a:endParaRPr lang="en-US" dirty="0">
              <a:solidFill>
                <a:srgbClr val="996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Temperature/humidity requirements</a:t>
            </a:r>
          </a:p>
          <a:p>
            <a:r>
              <a:rPr lang="en-US" sz="2400" dirty="0" smtClean="0"/>
              <a:t>Space for multiple devices allows for multi-tasking</a:t>
            </a:r>
          </a:p>
          <a:p>
            <a:r>
              <a:rPr lang="en-US" sz="2400" dirty="0" smtClean="0"/>
              <a:t>No windows near overhead devices (mixed lighting)</a:t>
            </a:r>
          </a:p>
          <a:p>
            <a:r>
              <a:rPr lang="en-US" sz="2400" dirty="0" smtClean="0"/>
              <a:t>Ability to turn off overhead lights</a:t>
            </a:r>
            <a:endParaRPr lang="en-US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Oval 2"/>
          <p:cNvSpPr>
            <a:spLocks noChangeArrowheads="1"/>
          </p:cNvSpPr>
          <p:nvPr/>
        </p:nvSpPr>
        <p:spPr bwMode="auto">
          <a:xfrm>
            <a:off x="609600" y="609600"/>
            <a:ext cx="7848600" cy="5867400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352800" y="2895600"/>
            <a:ext cx="2819400" cy="1077913"/>
          </a:xfrm>
          <a:prstGeom prst="rect">
            <a:avLst/>
          </a:prstGeom>
          <a:gradFill rotWithShape="0">
            <a:gsLst>
              <a:gs pos="0">
                <a:srgbClr val="FFCC99"/>
              </a:gs>
              <a:gs pos="50000">
                <a:schemeClr val="bg1"/>
              </a:gs>
              <a:gs pos="100000">
                <a:srgbClr val="FFCC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/>
              <a:t>Digitization</a:t>
            </a:r>
          </a:p>
          <a:p>
            <a:pPr algn="ctr">
              <a:defRPr/>
            </a:pPr>
            <a:r>
              <a:rPr lang="en-US" sz="3200" b="1" dirty="0"/>
              <a:t>Workflow</a:t>
            </a:r>
          </a:p>
        </p:txBody>
      </p:sp>
      <p:sp>
        <p:nvSpPr>
          <p:cNvPr id="47108" name="Oval 5"/>
          <p:cNvSpPr>
            <a:spLocks noChangeArrowheads="1"/>
          </p:cNvSpPr>
          <p:nvPr/>
        </p:nvSpPr>
        <p:spPr bwMode="auto">
          <a:xfrm>
            <a:off x="3733800" y="0"/>
            <a:ext cx="1524000" cy="1371600"/>
          </a:xfrm>
          <a:prstGeom prst="ellipse">
            <a:avLst/>
          </a:prstGeom>
          <a:gradFill rotWithShape="0">
            <a:gsLst>
              <a:gs pos="0">
                <a:srgbClr val="6E3E70"/>
              </a:gs>
              <a:gs pos="50000">
                <a:srgbClr val="EE87F1"/>
              </a:gs>
              <a:gs pos="100000">
                <a:srgbClr val="6E3E7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 dirty="0"/>
              <a:t>Prepare</a:t>
            </a:r>
          </a:p>
          <a:p>
            <a:pPr algn="ctr"/>
            <a:r>
              <a:rPr lang="en-US" sz="2000" b="1" dirty="0"/>
              <a:t>Material</a:t>
            </a:r>
          </a:p>
        </p:txBody>
      </p:sp>
      <p:sp>
        <p:nvSpPr>
          <p:cNvPr id="47109" name="Oval 6"/>
          <p:cNvSpPr>
            <a:spLocks noChangeArrowheads="1"/>
          </p:cNvSpPr>
          <p:nvPr/>
        </p:nvSpPr>
        <p:spPr bwMode="auto">
          <a:xfrm>
            <a:off x="5486400" y="304800"/>
            <a:ext cx="1524000" cy="1371600"/>
          </a:xfrm>
          <a:prstGeom prst="ellipse">
            <a:avLst/>
          </a:prstGeom>
          <a:gradFill rotWithShape="0">
            <a:gsLst>
              <a:gs pos="0">
                <a:srgbClr val="2E6876"/>
              </a:gs>
              <a:gs pos="50000">
                <a:srgbClr val="63E1FF"/>
              </a:gs>
              <a:gs pos="100000">
                <a:srgbClr val="2E6876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 dirty="0"/>
              <a:t>Determine </a:t>
            </a:r>
          </a:p>
          <a:p>
            <a:pPr algn="ctr"/>
            <a:r>
              <a:rPr lang="en-US" b="1" dirty="0"/>
              <a:t>&amp; Document</a:t>
            </a:r>
          </a:p>
          <a:p>
            <a:pPr algn="ctr"/>
            <a:r>
              <a:rPr lang="en-US" b="1" dirty="0"/>
              <a:t>Benchmarks</a:t>
            </a:r>
          </a:p>
        </p:txBody>
      </p:sp>
      <p:sp>
        <p:nvSpPr>
          <p:cNvPr id="3079" name="Oval 7"/>
          <p:cNvSpPr>
            <a:spLocks noChangeArrowheads="1"/>
          </p:cNvSpPr>
          <p:nvPr/>
        </p:nvSpPr>
        <p:spPr bwMode="auto">
          <a:xfrm>
            <a:off x="2057400" y="5257800"/>
            <a:ext cx="1524000" cy="1371600"/>
          </a:xfrm>
          <a:prstGeom prst="ellipse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000" b="1" dirty="0"/>
              <a:t>Assign </a:t>
            </a:r>
          </a:p>
          <a:p>
            <a:pPr algn="ctr">
              <a:defRPr/>
            </a:pPr>
            <a:r>
              <a:rPr lang="en-US" sz="2000" b="1" dirty="0"/>
              <a:t>Device </a:t>
            </a:r>
          </a:p>
          <a:p>
            <a:pPr algn="ctr">
              <a:defRPr/>
            </a:pPr>
            <a:r>
              <a:rPr lang="en-US" sz="2000" b="1" dirty="0"/>
              <a:t>Profile</a:t>
            </a:r>
          </a:p>
        </p:txBody>
      </p:sp>
      <p:sp>
        <p:nvSpPr>
          <p:cNvPr id="47111" name="Oval 8"/>
          <p:cNvSpPr>
            <a:spLocks noChangeArrowheads="1"/>
          </p:cNvSpPr>
          <p:nvPr/>
        </p:nvSpPr>
        <p:spPr bwMode="auto">
          <a:xfrm>
            <a:off x="7620000" y="2743200"/>
            <a:ext cx="1524000" cy="1371600"/>
          </a:xfrm>
          <a:prstGeom prst="ellipse">
            <a:avLst/>
          </a:prstGeom>
          <a:gradFill rotWithShape="0">
            <a:gsLst>
              <a:gs pos="0">
                <a:srgbClr val="767647"/>
              </a:gs>
              <a:gs pos="50000">
                <a:srgbClr val="FFFF99"/>
              </a:gs>
              <a:gs pos="100000">
                <a:srgbClr val="767647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 dirty="0"/>
              <a:t>Calibrate/</a:t>
            </a:r>
          </a:p>
          <a:p>
            <a:pPr algn="ctr"/>
            <a:r>
              <a:rPr lang="en-US" sz="2000" b="1" dirty="0"/>
              <a:t>Characterize</a:t>
            </a:r>
          </a:p>
          <a:p>
            <a:pPr algn="ctr"/>
            <a:r>
              <a:rPr lang="en-US" sz="2000" b="1" dirty="0"/>
              <a:t>Devices</a:t>
            </a:r>
          </a:p>
        </p:txBody>
      </p:sp>
      <p:sp>
        <p:nvSpPr>
          <p:cNvPr id="47112" name="Oval 9"/>
          <p:cNvSpPr>
            <a:spLocks noChangeArrowheads="1"/>
          </p:cNvSpPr>
          <p:nvPr/>
        </p:nvSpPr>
        <p:spPr bwMode="auto">
          <a:xfrm>
            <a:off x="7162800" y="4267200"/>
            <a:ext cx="1524000" cy="1371600"/>
          </a:xfrm>
          <a:prstGeom prst="ellipse">
            <a:avLst/>
          </a:prstGeom>
          <a:gradFill rotWithShape="0">
            <a:gsLst>
              <a:gs pos="0">
                <a:srgbClr val="346622"/>
              </a:gs>
              <a:gs pos="50000">
                <a:srgbClr val="70DC4A"/>
              </a:gs>
              <a:gs pos="100000">
                <a:srgbClr val="346622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 dirty="0"/>
              <a:t>Scan</a:t>
            </a:r>
          </a:p>
        </p:txBody>
      </p:sp>
      <p:sp>
        <p:nvSpPr>
          <p:cNvPr id="47113" name="Oval 11"/>
          <p:cNvSpPr>
            <a:spLocks noChangeArrowheads="1"/>
          </p:cNvSpPr>
          <p:nvPr/>
        </p:nvSpPr>
        <p:spPr bwMode="auto">
          <a:xfrm>
            <a:off x="6934200" y="1295400"/>
            <a:ext cx="1524000" cy="1371600"/>
          </a:xfrm>
          <a:prstGeom prst="ellipse">
            <a:avLst/>
          </a:prstGeom>
          <a:gradFill rotWithShape="0">
            <a:gsLst>
              <a:gs pos="0">
                <a:srgbClr val="5C7641"/>
              </a:gs>
              <a:gs pos="50000">
                <a:srgbClr val="C6FF8D"/>
              </a:gs>
              <a:gs pos="100000">
                <a:srgbClr val="5C7641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 dirty="0"/>
              <a:t>Determine</a:t>
            </a:r>
          </a:p>
          <a:p>
            <a:pPr algn="ctr"/>
            <a:r>
              <a:rPr lang="en-US" sz="2000" b="1" dirty="0"/>
              <a:t>Filenames</a:t>
            </a:r>
          </a:p>
        </p:txBody>
      </p:sp>
      <p:sp>
        <p:nvSpPr>
          <p:cNvPr id="47114" name="Oval 12"/>
          <p:cNvSpPr>
            <a:spLocks noChangeArrowheads="1"/>
          </p:cNvSpPr>
          <p:nvPr/>
        </p:nvSpPr>
        <p:spPr bwMode="auto">
          <a:xfrm>
            <a:off x="533400" y="4495800"/>
            <a:ext cx="1524000" cy="1295400"/>
          </a:xfrm>
          <a:prstGeom prst="ellipse">
            <a:avLst/>
          </a:prstGeom>
          <a:gradFill rotWithShape="0">
            <a:gsLst>
              <a:gs pos="0">
                <a:srgbClr val="185E5E"/>
              </a:gs>
              <a:gs pos="50000">
                <a:srgbClr val="33CCCC"/>
              </a:gs>
              <a:gs pos="100000">
                <a:srgbClr val="185E5E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 dirty="0"/>
              <a:t>Convert </a:t>
            </a:r>
          </a:p>
          <a:p>
            <a:pPr algn="ctr"/>
            <a:r>
              <a:rPr lang="en-US" sz="2000" b="1" dirty="0"/>
              <a:t>to Working </a:t>
            </a:r>
          </a:p>
          <a:p>
            <a:pPr algn="ctr"/>
            <a:r>
              <a:rPr lang="en-US" sz="2000" b="1" dirty="0"/>
              <a:t>Space</a:t>
            </a:r>
          </a:p>
        </p:txBody>
      </p:sp>
      <p:sp>
        <p:nvSpPr>
          <p:cNvPr id="47115" name="Oval 13"/>
          <p:cNvSpPr>
            <a:spLocks noChangeArrowheads="1"/>
          </p:cNvSpPr>
          <p:nvPr/>
        </p:nvSpPr>
        <p:spPr bwMode="auto">
          <a:xfrm>
            <a:off x="0" y="2971800"/>
            <a:ext cx="1524000" cy="1371600"/>
          </a:xfrm>
          <a:prstGeom prst="ellipse">
            <a:avLst/>
          </a:prstGeom>
          <a:gradFill rotWithShape="0">
            <a:gsLst>
              <a:gs pos="0">
                <a:srgbClr val="6E3E70"/>
              </a:gs>
              <a:gs pos="50000">
                <a:srgbClr val="EE87F1"/>
              </a:gs>
              <a:gs pos="100000">
                <a:srgbClr val="6E3E7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 dirty="0"/>
              <a:t> Apply</a:t>
            </a:r>
          </a:p>
          <a:p>
            <a:pPr algn="ctr"/>
            <a:r>
              <a:rPr lang="en-US" sz="2000" b="1" dirty="0"/>
              <a:t>Photoshop </a:t>
            </a:r>
          </a:p>
          <a:p>
            <a:pPr algn="ctr"/>
            <a:r>
              <a:rPr lang="en-US" sz="2000" b="1" dirty="0" err="1"/>
              <a:t>Adj</a:t>
            </a:r>
            <a:endParaRPr lang="en-US" sz="2000" b="1"/>
          </a:p>
        </p:txBody>
      </p:sp>
      <p:sp>
        <p:nvSpPr>
          <p:cNvPr id="47116" name="Oval 14"/>
          <p:cNvSpPr>
            <a:spLocks noChangeArrowheads="1"/>
          </p:cNvSpPr>
          <p:nvPr/>
        </p:nvSpPr>
        <p:spPr bwMode="auto">
          <a:xfrm>
            <a:off x="1981200" y="381000"/>
            <a:ext cx="1524000" cy="1371600"/>
          </a:xfrm>
          <a:prstGeom prst="ellipse">
            <a:avLst/>
          </a:prstGeom>
          <a:gradFill rotWithShape="0">
            <a:gsLst>
              <a:gs pos="0">
                <a:srgbClr val="766D76"/>
              </a:gs>
              <a:gs pos="50000">
                <a:srgbClr val="FFEBFF"/>
              </a:gs>
              <a:gs pos="100000">
                <a:srgbClr val="766D76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Archive </a:t>
            </a:r>
            <a:br>
              <a:rPr lang="en-US" sz="2000" b="1"/>
            </a:br>
            <a:r>
              <a:rPr lang="en-US" sz="2000" b="1"/>
              <a:t>Derivatives</a:t>
            </a:r>
          </a:p>
        </p:txBody>
      </p:sp>
      <p:sp>
        <p:nvSpPr>
          <p:cNvPr id="47117" name="Oval 18"/>
          <p:cNvSpPr>
            <a:spLocks noChangeArrowheads="1"/>
          </p:cNvSpPr>
          <p:nvPr/>
        </p:nvSpPr>
        <p:spPr bwMode="auto">
          <a:xfrm>
            <a:off x="5867400" y="5257800"/>
            <a:ext cx="1524000" cy="1371600"/>
          </a:xfrm>
          <a:prstGeom prst="ellipse">
            <a:avLst/>
          </a:prstGeom>
          <a:gradFill rotWithShape="0">
            <a:gsLst>
              <a:gs pos="0">
                <a:srgbClr val="2E6876"/>
              </a:gs>
              <a:gs pos="50000">
                <a:srgbClr val="63E1FF"/>
              </a:gs>
              <a:gs pos="100000">
                <a:srgbClr val="2E6876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Quality </a:t>
            </a:r>
          </a:p>
          <a:p>
            <a:pPr algn="ctr"/>
            <a:r>
              <a:rPr lang="en-US" sz="2000" b="1"/>
              <a:t>Control 1</a:t>
            </a:r>
          </a:p>
        </p:txBody>
      </p:sp>
      <p:sp>
        <p:nvSpPr>
          <p:cNvPr id="47118" name="Oval 19"/>
          <p:cNvSpPr>
            <a:spLocks noChangeArrowheads="1"/>
          </p:cNvSpPr>
          <p:nvPr/>
        </p:nvSpPr>
        <p:spPr bwMode="auto">
          <a:xfrm>
            <a:off x="4038600" y="5486400"/>
            <a:ext cx="1524000" cy="1371600"/>
          </a:xfrm>
          <a:prstGeom prst="ellipse">
            <a:avLst/>
          </a:prstGeom>
          <a:gradFill rotWithShape="0">
            <a:gsLst>
              <a:gs pos="0">
                <a:srgbClr val="767647"/>
              </a:gs>
              <a:gs pos="50000">
                <a:srgbClr val="FFFF99"/>
              </a:gs>
              <a:gs pos="100000">
                <a:srgbClr val="767647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Archive </a:t>
            </a:r>
          </a:p>
          <a:p>
            <a:pPr algn="ctr"/>
            <a:r>
              <a:rPr lang="en-US" sz="2000" b="1"/>
              <a:t>Masters &amp; </a:t>
            </a:r>
          </a:p>
          <a:p>
            <a:pPr algn="ctr"/>
            <a:r>
              <a:rPr lang="en-US" sz="2000" b="1"/>
              <a:t>CM target</a:t>
            </a:r>
          </a:p>
        </p:txBody>
      </p:sp>
      <p:pic>
        <p:nvPicPr>
          <p:cNvPr id="47119" name="Picture 20" descr="BS0055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524000"/>
            <a:ext cx="13716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20" name="Oval 18"/>
          <p:cNvSpPr>
            <a:spLocks noChangeArrowheads="1"/>
          </p:cNvSpPr>
          <p:nvPr/>
        </p:nvSpPr>
        <p:spPr bwMode="auto">
          <a:xfrm>
            <a:off x="533400" y="1447800"/>
            <a:ext cx="1524000" cy="1371600"/>
          </a:xfrm>
          <a:prstGeom prst="ellipse">
            <a:avLst/>
          </a:prstGeom>
          <a:gradFill rotWithShape="0">
            <a:gsLst>
              <a:gs pos="0">
                <a:srgbClr val="2E6876"/>
              </a:gs>
              <a:gs pos="50000">
                <a:srgbClr val="63E1FF"/>
              </a:gs>
              <a:gs pos="100000">
                <a:srgbClr val="2E6876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Quality </a:t>
            </a:r>
          </a:p>
          <a:p>
            <a:pPr algn="ctr"/>
            <a:r>
              <a:rPr lang="en-US" sz="2000" b="1"/>
              <a:t>Control 2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96633"/>
                </a:solidFill>
              </a:rPr>
              <a:t>Create training guides</a:t>
            </a:r>
            <a:endParaRPr lang="en-US" dirty="0">
              <a:solidFill>
                <a:srgbClr val="996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Scanning guides should include:</a:t>
            </a:r>
          </a:p>
          <a:p>
            <a:pPr lvl="1"/>
            <a:r>
              <a:rPr lang="en-US" sz="2400" dirty="0" smtClean="0"/>
              <a:t>Capture device settings (auto-exposure</a:t>
            </a:r>
            <a:r>
              <a:rPr lang="en-US" sz="2400" dirty="0" smtClean="0"/>
              <a:t>, color </a:t>
            </a:r>
            <a:r>
              <a:rPr lang="en-US" sz="2400" dirty="0" smtClean="0"/>
              <a:t>management on/off, etc?)</a:t>
            </a:r>
          </a:p>
          <a:p>
            <a:pPr lvl="1"/>
            <a:r>
              <a:rPr lang="en-US" sz="2400" dirty="0" smtClean="0"/>
              <a:t>Dpi</a:t>
            </a:r>
            <a:endParaRPr lang="en-US" sz="2400" dirty="0"/>
          </a:p>
          <a:p>
            <a:pPr lvl="1"/>
            <a:r>
              <a:rPr lang="en-US" sz="2400" dirty="0" smtClean="0"/>
              <a:t>Color space</a:t>
            </a:r>
          </a:p>
          <a:p>
            <a:pPr lvl="1"/>
            <a:r>
              <a:rPr lang="en-US" sz="2400" dirty="0" smtClean="0"/>
              <a:t>Processing specs for master &amp; derivative images</a:t>
            </a:r>
          </a:p>
          <a:p>
            <a:pPr lvl="1"/>
            <a:r>
              <a:rPr lang="en-US" sz="2400" dirty="0" smtClean="0"/>
              <a:t>Calibration methods</a:t>
            </a:r>
          </a:p>
          <a:p>
            <a:pPr lvl="1"/>
            <a:r>
              <a:rPr lang="en-US" sz="2400" dirty="0" smtClean="0"/>
              <a:t>Filenames</a:t>
            </a:r>
          </a:p>
          <a:p>
            <a:r>
              <a:rPr lang="en-US" sz="2400" dirty="0" smtClean="0"/>
              <a:t>Quality control</a:t>
            </a:r>
          </a:p>
          <a:p>
            <a:pPr lvl="1"/>
            <a:r>
              <a:rPr lang="en-US" sz="2400" dirty="0" smtClean="0"/>
              <a:t>Methodology/ frequency</a:t>
            </a:r>
          </a:p>
          <a:p>
            <a:pPr lvl="1"/>
            <a:r>
              <a:rPr lang="en-US" sz="2400" dirty="0" smtClean="0"/>
              <a:t>Image settings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96633"/>
                </a:solidFill>
              </a:rPr>
              <a:t>Digitization </a:t>
            </a:r>
            <a:r>
              <a:rPr lang="en-US" dirty="0" smtClean="0">
                <a:solidFill>
                  <a:srgbClr val="996633"/>
                </a:solidFill>
              </a:rPr>
              <a:t>S</a:t>
            </a:r>
            <a:r>
              <a:rPr lang="en-US" dirty="0" smtClean="0">
                <a:solidFill>
                  <a:srgbClr val="996633"/>
                </a:solidFill>
              </a:rPr>
              <a:t>trategies</a:t>
            </a:r>
            <a:endParaRPr lang="en-US" dirty="0">
              <a:solidFill>
                <a:srgbClr val="996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Batch / Automate as often as possible</a:t>
            </a:r>
          </a:p>
          <a:p>
            <a:r>
              <a:rPr lang="en-US" dirty="0" smtClean="0"/>
              <a:t>Quality Control early and often</a:t>
            </a:r>
          </a:p>
          <a:p>
            <a:r>
              <a:rPr lang="en-US" dirty="0" smtClean="0"/>
              <a:t>Benchmark for project goals</a:t>
            </a:r>
          </a:p>
          <a:p>
            <a:r>
              <a:rPr lang="en-US" dirty="0" smtClean="0"/>
              <a:t>Write effective training guides and keep them located next to scanning devices 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96633"/>
                </a:solidFill>
              </a:rPr>
              <a:t>Phase 3 Documentation</a:t>
            </a:r>
            <a:endParaRPr lang="en-US" dirty="0">
              <a:solidFill>
                <a:srgbClr val="996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Overall workflow plan with contingencies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Roles &amp; responsibilities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Hardware &amp; space requirements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Digitization workflow &amp; parameters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Scanning &amp; QC Guides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Oval 2"/>
          <p:cNvSpPr>
            <a:spLocks noChangeArrowheads="1"/>
          </p:cNvSpPr>
          <p:nvPr/>
        </p:nvSpPr>
        <p:spPr bwMode="auto">
          <a:xfrm>
            <a:off x="609600" y="609600"/>
            <a:ext cx="7848600" cy="5867400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352800" y="2895600"/>
            <a:ext cx="2819400" cy="1077913"/>
          </a:xfrm>
          <a:prstGeom prst="rect">
            <a:avLst/>
          </a:prstGeom>
          <a:gradFill rotWithShape="0">
            <a:gsLst>
              <a:gs pos="0">
                <a:srgbClr val="FFCC99"/>
              </a:gs>
              <a:gs pos="50000">
                <a:schemeClr val="bg1"/>
              </a:gs>
              <a:gs pos="100000">
                <a:srgbClr val="FFCC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/>
              <a:t>Digitization</a:t>
            </a:r>
          </a:p>
          <a:p>
            <a:pPr algn="ctr">
              <a:defRPr/>
            </a:pPr>
            <a:r>
              <a:rPr lang="en-US" sz="3200" b="1" dirty="0"/>
              <a:t>Workflow</a:t>
            </a:r>
          </a:p>
        </p:txBody>
      </p:sp>
      <p:sp>
        <p:nvSpPr>
          <p:cNvPr id="48132" name="Oval 5"/>
          <p:cNvSpPr>
            <a:spLocks noChangeArrowheads="1"/>
          </p:cNvSpPr>
          <p:nvPr/>
        </p:nvSpPr>
        <p:spPr bwMode="auto">
          <a:xfrm>
            <a:off x="3733800" y="0"/>
            <a:ext cx="1524000" cy="1371600"/>
          </a:xfrm>
          <a:prstGeom prst="ellipse">
            <a:avLst/>
          </a:prstGeom>
          <a:gradFill rotWithShape="0">
            <a:gsLst>
              <a:gs pos="0">
                <a:srgbClr val="6E3E70"/>
              </a:gs>
              <a:gs pos="50000">
                <a:srgbClr val="EE87F1"/>
              </a:gs>
              <a:gs pos="100000">
                <a:srgbClr val="6E3E7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Prepare</a:t>
            </a:r>
          </a:p>
          <a:p>
            <a:pPr algn="ctr"/>
            <a:r>
              <a:rPr lang="en-US" sz="2000" b="1"/>
              <a:t>Material</a:t>
            </a:r>
          </a:p>
        </p:txBody>
      </p:sp>
      <p:sp>
        <p:nvSpPr>
          <p:cNvPr id="48133" name="Oval 6"/>
          <p:cNvSpPr>
            <a:spLocks noChangeArrowheads="1"/>
          </p:cNvSpPr>
          <p:nvPr/>
        </p:nvSpPr>
        <p:spPr bwMode="auto">
          <a:xfrm>
            <a:off x="5486400" y="304800"/>
            <a:ext cx="1524000" cy="1371600"/>
          </a:xfrm>
          <a:prstGeom prst="ellipse">
            <a:avLst/>
          </a:prstGeom>
          <a:gradFill rotWithShape="0">
            <a:gsLst>
              <a:gs pos="0">
                <a:srgbClr val="2E6876"/>
              </a:gs>
              <a:gs pos="50000">
                <a:srgbClr val="63E1FF"/>
              </a:gs>
              <a:gs pos="100000">
                <a:srgbClr val="2E6876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/>
              <a:t>Determine </a:t>
            </a:r>
          </a:p>
          <a:p>
            <a:pPr algn="ctr"/>
            <a:r>
              <a:rPr lang="en-US" b="1"/>
              <a:t>&amp; Document</a:t>
            </a:r>
          </a:p>
          <a:p>
            <a:pPr algn="ctr"/>
            <a:r>
              <a:rPr lang="en-US" b="1"/>
              <a:t>Benchmarks</a:t>
            </a:r>
          </a:p>
        </p:txBody>
      </p:sp>
      <p:sp>
        <p:nvSpPr>
          <p:cNvPr id="3079" name="Oval 7"/>
          <p:cNvSpPr>
            <a:spLocks noChangeArrowheads="1"/>
          </p:cNvSpPr>
          <p:nvPr/>
        </p:nvSpPr>
        <p:spPr bwMode="auto">
          <a:xfrm>
            <a:off x="2057400" y="5257800"/>
            <a:ext cx="1524000" cy="1371600"/>
          </a:xfrm>
          <a:prstGeom prst="ellipse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000" b="1" dirty="0"/>
              <a:t>Assign </a:t>
            </a:r>
          </a:p>
          <a:p>
            <a:pPr algn="ctr">
              <a:defRPr/>
            </a:pPr>
            <a:r>
              <a:rPr lang="en-US" sz="2000" b="1" dirty="0"/>
              <a:t>Device </a:t>
            </a:r>
          </a:p>
          <a:p>
            <a:pPr algn="ctr">
              <a:defRPr/>
            </a:pPr>
            <a:r>
              <a:rPr lang="en-US" sz="2000" b="1" dirty="0"/>
              <a:t>Profile</a:t>
            </a:r>
          </a:p>
        </p:txBody>
      </p:sp>
      <p:sp>
        <p:nvSpPr>
          <p:cNvPr id="48135" name="Oval 8"/>
          <p:cNvSpPr>
            <a:spLocks noChangeArrowheads="1"/>
          </p:cNvSpPr>
          <p:nvPr/>
        </p:nvSpPr>
        <p:spPr bwMode="auto">
          <a:xfrm>
            <a:off x="7620000" y="2743200"/>
            <a:ext cx="1524000" cy="1371600"/>
          </a:xfrm>
          <a:prstGeom prst="ellipse">
            <a:avLst/>
          </a:prstGeom>
          <a:gradFill rotWithShape="0">
            <a:gsLst>
              <a:gs pos="0">
                <a:srgbClr val="767647"/>
              </a:gs>
              <a:gs pos="50000">
                <a:srgbClr val="FFFF99"/>
              </a:gs>
              <a:gs pos="100000">
                <a:srgbClr val="767647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Calibrate/</a:t>
            </a:r>
          </a:p>
          <a:p>
            <a:pPr algn="ctr"/>
            <a:r>
              <a:rPr lang="en-US" sz="2000" b="1"/>
              <a:t>Characterize</a:t>
            </a:r>
          </a:p>
          <a:p>
            <a:pPr algn="ctr"/>
            <a:r>
              <a:rPr lang="en-US" sz="2000" b="1"/>
              <a:t>Devices</a:t>
            </a:r>
          </a:p>
        </p:txBody>
      </p:sp>
      <p:sp>
        <p:nvSpPr>
          <p:cNvPr id="48136" name="Oval 9"/>
          <p:cNvSpPr>
            <a:spLocks noChangeArrowheads="1"/>
          </p:cNvSpPr>
          <p:nvPr/>
        </p:nvSpPr>
        <p:spPr bwMode="auto">
          <a:xfrm>
            <a:off x="7162800" y="4267200"/>
            <a:ext cx="1524000" cy="1371600"/>
          </a:xfrm>
          <a:prstGeom prst="ellipse">
            <a:avLst/>
          </a:prstGeom>
          <a:gradFill rotWithShape="0">
            <a:gsLst>
              <a:gs pos="0">
                <a:srgbClr val="346622"/>
              </a:gs>
              <a:gs pos="50000">
                <a:srgbClr val="70DC4A"/>
              </a:gs>
              <a:gs pos="100000">
                <a:srgbClr val="346622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Scan</a:t>
            </a:r>
          </a:p>
        </p:txBody>
      </p:sp>
      <p:sp>
        <p:nvSpPr>
          <p:cNvPr id="48137" name="Oval 11"/>
          <p:cNvSpPr>
            <a:spLocks noChangeArrowheads="1"/>
          </p:cNvSpPr>
          <p:nvPr/>
        </p:nvSpPr>
        <p:spPr bwMode="auto">
          <a:xfrm>
            <a:off x="6934200" y="1295400"/>
            <a:ext cx="1524000" cy="1371600"/>
          </a:xfrm>
          <a:prstGeom prst="ellipse">
            <a:avLst/>
          </a:prstGeom>
          <a:gradFill rotWithShape="0">
            <a:gsLst>
              <a:gs pos="0">
                <a:srgbClr val="5C7641"/>
              </a:gs>
              <a:gs pos="50000">
                <a:srgbClr val="C6FF8D"/>
              </a:gs>
              <a:gs pos="100000">
                <a:srgbClr val="5C7641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Determine</a:t>
            </a:r>
          </a:p>
          <a:p>
            <a:pPr algn="ctr"/>
            <a:r>
              <a:rPr lang="en-US" sz="2000" b="1"/>
              <a:t>Filenames</a:t>
            </a:r>
          </a:p>
        </p:txBody>
      </p:sp>
      <p:sp>
        <p:nvSpPr>
          <p:cNvPr id="48138" name="Oval 12"/>
          <p:cNvSpPr>
            <a:spLocks noChangeArrowheads="1"/>
          </p:cNvSpPr>
          <p:nvPr/>
        </p:nvSpPr>
        <p:spPr bwMode="auto">
          <a:xfrm>
            <a:off x="533400" y="4495800"/>
            <a:ext cx="1524000" cy="1295400"/>
          </a:xfrm>
          <a:prstGeom prst="ellipse">
            <a:avLst/>
          </a:prstGeom>
          <a:gradFill rotWithShape="0">
            <a:gsLst>
              <a:gs pos="0">
                <a:srgbClr val="185E5E"/>
              </a:gs>
              <a:gs pos="50000">
                <a:srgbClr val="33CCCC"/>
              </a:gs>
              <a:gs pos="100000">
                <a:srgbClr val="185E5E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Convert </a:t>
            </a:r>
          </a:p>
          <a:p>
            <a:pPr algn="ctr"/>
            <a:r>
              <a:rPr lang="en-US" sz="2000" b="1"/>
              <a:t>to Working </a:t>
            </a:r>
          </a:p>
          <a:p>
            <a:pPr algn="ctr"/>
            <a:r>
              <a:rPr lang="en-US" sz="2000" b="1"/>
              <a:t>Space</a:t>
            </a:r>
          </a:p>
        </p:txBody>
      </p:sp>
      <p:sp>
        <p:nvSpPr>
          <p:cNvPr id="48139" name="Oval 13"/>
          <p:cNvSpPr>
            <a:spLocks noChangeArrowheads="1"/>
          </p:cNvSpPr>
          <p:nvPr/>
        </p:nvSpPr>
        <p:spPr bwMode="auto">
          <a:xfrm>
            <a:off x="0" y="2971800"/>
            <a:ext cx="1524000" cy="1371600"/>
          </a:xfrm>
          <a:prstGeom prst="ellipse">
            <a:avLst/>
          </a:prstGeom>
          <a:gradFill rotWithShape="0">
            <a:gsLst>
              <a:gs pos="0">
                <a:srgbClr val="6E3E70"/>
              </a:gs>
              <a:gs pos="50000">
                <a:srgbClr val="EE87F1"/>
              </a:gs>
              <a:gs pos="100000">
                <a:srgbClr val="6E3E7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 Apply</a:t>
            </a:r>
          </a:p>
          <a:p>
            <a:pPr algn="ctr"/>
            <a:r>
              <a:rPr lang="en-US" sz="2000" b="1"/>
              <a:t>Photoshop </a:t>
            </a:r>
          </a:p>
          <a:p>
            <a:pPr algn="ctr"/>
            <a:r>
              <a:rPr lang="en-US" sz="2000" b="1"/>
              <a:t>Adj</a:t>
            </a:r>
          </a:p>
        </p:txBody>
      </p:sp>
      <p:sp>
        <p:nvSpPr>
          <p:cNvPr id="48140" name="Oval 14"/>
          <p:cNvSpPr>
            <a:spLocks noChangeArrowheads="1"/>
          </p:cNvSpPr>
          <p:nvPr/>
        </p:nvSpPr>
        <p:spPr bwMode="auto">
          <a:xfrm>
            <a:off x="1981200" y="381000"/>
            <a:ext cx="1524000" cy="1371600"/>
          </a:xfrm>
          <a:prstGeom prst="ellipse">
            <a:avLst/>
          </a:prstGeom>
          <a:gradFill rotWithShape="0">
            <a:gsLst>
              <a:gs pos="0">
                <a:srgbClr val="766D76"/>
              </a:gs>
              <a:gs pos="50000">
                <a:srgbClr val="FFEBFF"/>
              </a:gs>
              <a:gs pos="100000">
                <a:srgbClr val="766D76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Archive </a:t>
            </a:r>
            <a:br>
              <a:rPr lang="en-US" sz="2000" b="1"/>
            </a:br>
            <a:r>
              <a:rPr lang="en-US" sz="2000" b="1"/>
              <a:t>Derivatives</a:t>
            </a:r>
          </a:p>
        </p:txBody>
      </p:sp>
      <p:sp>
        <p:nvSpPr>
          <p:cNvPr id="48141" name="Oval 18"/>
          <p:cNvSpPr>
            <a:spLocks noChangeArrowheads="1"/>
          </p:cNvSpPr>
          <p:nvPr/>
        </p:nvSpPr>
        <p:spPr bwMode="auto">
          <a:xfrm>
            <a:off x="5867400" y="5257800"/>
            <a:ext cx="1524000" cy="1371600"/>
          </a:xfrm>
          <a:prstGeom prst="ellipse">
            <a:avLst/>
          </a:prstGeom>
          <a:gradFill rotWithShape="0">
            <a:gsLst>
              <a:gs pos="0">
                <a:srgbClr val="2E6876"/>
              </a:gs>
              <a:gs pos="50000">
                <a:srgbClr val="63E1FF"/>
              </a:gs>
              <a:gs pos="100000">
                <a:srgbClr val="2E6876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Quality </a:t>
            </a:r>
          </a:p>
          <a:p>
            <a:pPr algn="ctr"/>
            <a:r>
              <a:rPr lang="en-US" sz="2000" b="1"/>
              <a:t>Control 1</a:t>
            </a:r>
          </a:p>
        </p:txBody>
      </p:sp>
      <p:sp>
        <p:nvSpPr>
          <p:cNvPr id="48142" name="Oval 19"/>
          <p:cNvSpPr>
            <a:spLocks noChangeArrowheads="1"/>
          </p:cNvSpPr>
          <p:nvPr/>
        </p:nvSpPr>
        <p:spPr bwMode="auto">
          <a:xfrm>
            <a:off x="4038600" y="5486400"/>
            <a:ext cx="1524000" cy="1371600"/>
          </a:xfrm>
          <a:prstGeom prst="ellipse">
            <a:avLst/>
          </a:prstGeom>
          <a:gradFill rotWithShape="0">
            <a:gsLst>
              <a:gs pos="0">
                <a:srgbClr val="767647"/>
              </a:gs>
              <a:gs pos="50000">
                <a:srgbClr val="FFFF99"/>
              </a:gs>
              <a:gs pos="100000">
                <a:srgbClr val="767647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Archive </a:t>
            </a:r>
          </a:p>
          <a:p>
            <a:pPr algn="ctr"/>
            <a:r>
              <a:rPr lang="en-US" sz="2000" b="1"/>
              <a:t>Masters &amp; </a:t>
            </a:r>
          </a:p>
          <a:p>
            <a:pPr algn="ctr"/>
            <a:r>
              <a:rPr lang="en-US" sz="2000" b="1"/>
              <a:t>CM target</a:t>
            </a:r>
          </a:p>
        </p:txBody>
      </p:sp>
      <p:pic>
        <p:nvPicPr>
          <p:cNvPr id="48143" name="Picture 20" descr="BS0055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524000"/>
            <a:ext cx="13716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44" name="Oval 18"/>
          <p:cNvSpPr>
            <a:spLocks noChangeArrowheads="1"/>
          </p:cNvSpPr>
          <p:nvPr/>
        </p:nvSpPr>
        <p:spPr bwMode="auto">
          <a:xfrm>
            <a:off x="533400" y="1447800"/>
            <a:ext cx="1524000" cy="1371600"/>
          </a:xfrm>
          <a:prstGeom prst="ellipse">
            <a:avLst/>
          </a:prstGeom>
          <a:gradFill rotWithShape="0">
            <a:gsLst>
              <a:gs pos="0">
                <a:srgbClr val="2E6876"/>
              </a:gs>
              <a:gs pos="50000">
                <a:srgbClr val="63E1FF"/>
              </a:gs>
              <a:gs pos="100000">
                <a:srgbClr val="2E6876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Quality </a:t>
            </a:r>
          </a:p>
          <a:p>
            <a:pPr algn="ctr"/>
            <a:r>
              <a:rPr lang="en-US" sz="2000" b="1"/>
              <a:t>Control 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800000"/>
                </a:solidFill>
              </a:rPr>
              <a:t>Phase </a:t>
            </a:r>
            <a:r>
              <a:rPr lang="en-US" sz="3600" dirty="0" smtClean="0">
                <a:solidFill>
                  <a:srgbClr val="800000"/>
                </a:solidFill>
              </a:rPr>
              <a:t>I: </a:t>
            </a:r>
            <a:r>
              <a:rPr lang="en-US" sz="3600" dirty="0" smtClean="0">
                <a:solidFill>
                  <a:srgbClr val="800000"/>
                </a:solidFill>
              </a:rPr>
              <a:t>Set the Stage</a:t>
            </a:r>
            <a:endParaRPr lang="en-US" sz="3600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400" dirty="0" smtClean="0"/>
              <a:t>Define Goals, including</a:t>
            </a:r>
          </a:p>
          <a:p>
            <a:pPr lvl="1">
              <a:buFont typeface="Wingdings" pitchFamily="2" charset="2"/>
              <a:buChar char="q"/>
            </a:pPr>
            <a:r>
              <a:rPr lang="en-US" sz="2400" dirty="0" smtClean="0"/>
              <a:t>Desired outcomes for source material</a:t>
            </a:r>
          </a:p>
          <a:p>
            <a:pPr lvl="1">
              <a:buFont typeface="Wingdings" pitchFamily="2" charset="2"/>
              <a:buChar char="q"/>
            </a:pPr>
            <a:r>
              <a:rPr lang="en-US" sz="2400" dirty="0" smtClean="0"/>
              <a:t>Functional requirements for digital assets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Determine selection criteria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Assess copyright 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Assess physical characteristics of material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Define audience; establish use cases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Determine preservation plan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Secure funding</a:t>
            </a:r>
          </a:p>
          <a:p>
            <a:pPr>
              <a:buFont typeface="Wingdings" pitchFamily="2" charset="2"/>
              <a:buChar char="q"/>
            </a:pPr>
            <a:endParaRPr lang="en-US" sz="2400" dirty="0" smtClean="0"/>
          </a:p>
        </p:txBody>
      </p:sp>
      <p:pic>
        <p:nvPicPr>
          <p:cNvPr id="4" name="Picture 3" descr="C:\Documents and Settings\daniellemer\Local Settings\Temporary Internet Files\Content.IE5\C1A3KPUB\MCj041246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18412" y="914400"/>
            <a:ext cx="1525588" cy="1667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336600"/>
                </a:solidFill>
              </a:rPr>
              <a:t>Phase 2: Scope the Project</a:t>
            </a:r>
            <a:endParaRPr lang="en-US" sz="3600" dirty="0">
              <a:solidFill>
                <a:srgbClr val="3366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Char char="q"/>
            </a:pPr>
            <a:r>
              <a:rPr lang="en-US" sz="2400" dirty="0" smtClean="0"/>
              <a:t>Determine material requirements, </a:t>
            </a:r>
            <a:br>
              <a:rPr lang="en-US" sz="2400" dirty="0" smtClean="0"/>
            </a:br>
            <a:r>
              <a:rPr lang="en-US" sz="2400" dirty="0" smtClean="0"/>
              <a:t>including conservation needs</a:t>
            </a:r>
            <a:endParaRPr lang="en-US" sz="2000" dirty="0" smtClean="0"/>
          </a:p>
          <a:p>
            <a:pPr marL="609600" indent="-609600">
              <a:buFont typeface="Wingdings" pitchFamily="2" charset="2"/>
              <a:buChar char="q"/>
            </a:pPr>
            <a:r>
              <a:rPr lang="en-US" sz="2400" dirty="0" smtClean="0"/>
              <a:t>Set Imaging Parameters</a:t>
            </a:r>
          </a:p>
          <a:p>
            <a:pPr marL="609600" indent="-609600">
              <a:buFont typeface="Wingdings" pitchFamily="2" charset="2"/>
              <a:buChar char="q"/>
            </a:pPr>
            <a:r>
              <a:rPr lang="en-US" sz="2400" dirty="0" smtClean="0"/>
              <a:t>Define Master vs. Access Images</a:t>
            </a:r>
          </a:p>
          <a:p>
            <a:pPr marL="609600" indent="-609600">
              <a:buFont typeface="Wingdings" pitchFamily="2" charset="2"/>
              <a:buChar char="q"/>
            </a:pPr>
            <a:r>
              <a:rPr lang="en-US" sz="2400" dirty="0" smtClean="0"/>
              <a:t>Determine Quality Control Metrics</a:t>
            </a:r>
          </a:p>
          <a:p>
            <a:pPr marL="609600" indent="-609600">
              <a:buFont typeface="Wingdings" pitchFamily="2" charset="2"/>
              <a:buChar char="q"/>
            </a:pPr>
            <a:r>
              <a:rPr lang="en-US" sz="2400" dirty="0" smtClean="0"/>
              <a:t>Determine Storage Requirements</a:t>
            </a:r>
          </a:p>
          <a:p>
            <a:pPr marL="609600" indent="-609600">
              <a:buFont typeface="Wingdings" pitchFamily="2" charset="2"/>
              <a:buChar char="q"/>
            </a:pPr>
            <a:r>
              <a:rPr lang="en-US" sz="2400" dirty="0" smtClean="0"/>
              <a:t>Set Metadata Requirements</a:t>
            </a:r>
          </a:p>
          <a:p>
            <a:pPr marL="609600" indent="-609600">
              <a:buFont typeface="Wingdings" pitchFamily="2" charset="2"/>
              <a:buChar char="q"/>
            </a:pPr>
            <a:r>
              <a:rPr lang="en-US" sz="2400" dirty="0" smtClean="0"/>
              <a:t>Determine Delivery Method</a:t>
            </a:r>
          </a:p>
          <a:p>
            <a:pPr marL="609600" indent="-609600">
              <a:buFont typeface="Wingdings" pitchFamily="2" charset="2"/>
              <a:buChar char="q"/>
            </a:pPr>
            <a:r>
              <a:rPr lang="en-US" sz="2400" dirty="0" smtClean="0"/>
              <a:t>Establish Preservation Plan</a:t>
            </a:r>
          </a:p>
          <a:p>
            <a:pPr marL="609600" indent="-609600">
              <a:buFont typeface="Wingdings" pitchFamily="2" charset="2"/>
              <a:buChar char="q"/>
            </a:pPr>
            <a:r>
              <a:rPr lang="en-US" sz="2400" dirty="0" smtClean="0"/>
              <a:t>Project Assessment</a:t>
            </a:r>
          </a:p>
          <a:p>
            <a:pPr marL="609600" indent="-609600"/>
            <a:endParaRPr lang="en-US" dirty="0" smtClean="0"/>
          </a:p>
          <a:p>
            <a:pPr marL="609600" indent="-609600"/>
            <a:endParaRPr lang="en-US" dirty="0" smtClean="0"/>
          </a:p>
          <a:p>
            <a:pPr marL="609600" indent="-609600"/>
            <a:endParaRPr lang="en-US" dirty="0"/>
          </a:p>
        </p:txBody>
      </p:sp>
      <p:pic>
        <p:nvPicPr>
          <p:cNvPr id="10244" name="Picture 4" descr="MCj0410297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219200"/>
            <a:ext cx="1581150" cy="1550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996633"/>
                </a:solidFill>
              </a:rPr>
              <a:t>Phase 3: Implement Workflow</a:t>
            </a:r>
            <a:endParaRPr lang="en-US" sz="3600" dirty="0">
              <a:solidFill>
                <a:srgbClr val="996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800" dirty="0" smtClean="0"/>
              <a:t>Coordinate Overlapping Processes for conservation,</a:t>
            </a:r>
            <a:br>
              <a:rPr lang="en-US" sz="1800" dirty="0" smtClean="0"/>
            </a:br>
            <a:r>
              <a:rPr lang="en-US" sz="1800" dirty="0" smtClean="0"/>
              <a:t> digitization, and metadata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Assign roles &amp; responsibilities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Hardware &amp; space considerations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Establish digitization workflow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/>
              <a:t>Scanner settings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/>
              <a:t>Color Management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/>
              <a:t>Archiving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/>
              <a:t>Post-processing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/>
              <a:t>Quality Control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Write training guides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/>
              <a:t>Scanning &amp; Post-processing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/>
              <a:t>Quality Control</a:t>
            </a:r>
          </a:p>
          <a:p>
            <a:endParaRPr lang="en-US" dirty="0"/>
          </a:p>
        </p:txBody>
      </p:sp>
      <p:pic>
        <p:nvPicPr>
          <p:cNvPr id="1030" name="Picture 6" descr="C:\Documents and Settings\daniellemer\Local Settings\Temporary Internet Files\Content.IE5\C1A3KPUB\MCj044199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143000"/>
            <a:ext cx="1285875" cy="1285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b="1" smtClean="0">
                <a:latin typeface="Verdana" pitchFamily="34" charset="0"/>
              </a:rPr>
              <a:t>Recap:</a:t>
            </a:r>
            <a:r>
              <a:rPr lang="en-US" sz="3200" smtClean="0">
                <a:latin typeface="Verdana" pitchFamily="34" charset="0"/>
              </a:rPr>
              <a:t> Aligning Document Attributes with Digital Requirements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Verdana" pitchFamily="34" charset="0"/>
              </a:rPr>
              <a:t>Identify key document attributes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latin typeface="Verdana" pitchFamily="34" charset="0"/>
              </a:rPr>
              <a:t>Tone, color, and detail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Verdana" pitchFamily="34" charset="0"/>
              </a:rPr>
              <a:t>Characterize them, if possible through objective measurements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Verdana" pitchFamily="34" charset="0"/>
              </a:rPr>
              <a:t>Determine quality requirements and tolerance levels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Verdana" pitchFamily="34" charset="0"/>
              </a:rPr>
              <a:t>Translate between analog and digital and between scanning requirements and scanning performance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381000" y="858838"/>
            <a:ext cx="8305800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>
                <a:solidFill>
                  <a:srgbClr val="0099FF"/>
                </a:solidFill>
                <a:latin typeface="Gill Sans"/>
              </a:rPr>
              <a:t>Establishing the workflow</a:t>
            </a:r>
          </a:p>
          <a:p>
            <a:pPr>
              <a:buFont typeface="Arial" pitchFamily="34" charset="0"/>
              <a:buChar char="•"/>
            </a:pPr>
            <a:endParaRPr lang="en-US" sz="2800" dirty="0">
              <a:latin typeface="Gill Sans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>
                <a:latin typeface="Gill Sans"/>
              </a:rPr>
              <a:t>Benchmarks / Scanner Settings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latin typeface="Gill Sans"/>
              </a:rPr>
              <a:t>Filenames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latin typeface="Gill Sans"/>
              </a:rPr>
              <a:t>Color management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>
                <a:latin typeface="Gill Sans"/>
              </a:rPr>
              <a:t>Characterize scanners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>
                <a:latin typeface="Gill Sans"/>
              </a:rPr>
              <a:t>Calibrate monitors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latin typeface="Gill Sans"/>
              </a:rPr>
              <a:t>Photoshop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>
                <a:latin typeface="Gill Sans"/>
              </a:rPr>
              <a:t>Assign device profile/ Convert to working space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>
                <a:latin typeface="Gill Sans"/>
              </a:rPr>
              <a:t>Image adjustment (levels, curves)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>
                <a:latin typeface="Gill Sans"/>
              </a:rPr>
              <a:t>Image repair (clone tool, selection, layers)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>
                <a:latin typeface="Gill Sans"/>
              </a:rPr>
              <a:t>Batch processing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229600" cy="1020763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Determine Imaging Benchmarks</a:t>
            </a:r>
            <a:endParaRPr lang="en-US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2286000"/>
          </a:xfrm>
        </p:spPr>
        <p:txBody>
          <a:bodyPr>
            <a:normAutofit lnSpcReduction="10000"/>
          </a:bodyPr>
          <a:lstStyle/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latin typeface="Verdana" pitchFamily="34" charset="0"/>
              </a:rPr>
              <a:t>Resolution / PPI-DPI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latin typeface="Verdana" pitchFamily="34" charset="0"/>
              </a:rPr>
              <a:t>Bit-depth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latin typeface="Verdana" pitchFamily="34" charset="0"/>
              </a:rPr>
              <a:t>Color Space (master vs. derivative)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latin typeface="Verdana" pitchFamily="34" charset="0"/>
              </a:rPr>
              <a:t>File Formats (master vs. derivative)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latin typeface="Verdana" pitchFamily="34" charset="0"/>
              </a:rPr>
              <a:t>Compression Techniques  (if any)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err="1" smtClean="0">
                <a:latin typeface="Verdana" pitchFamily="34" charset="0"/>
              </a:rPr>
              <a:t>Filenaming</a:t>
            </a:r>
            <a:r>
              <a:rPr lang="en-US" sz="2400" dirty="0" smtClean="0">
                <a:latin typeface="Verdana" pitchFamily="34" charset="0"/>
              </a:rPr>
              <a:t> 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0" y="3962400"/>
            <a:ext cx="8229600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	</a:t>
            </a:r>
            <a:r>
              <a:rPr lang="en-US" sz="3200" b="1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And </a:t>
            </a:r>
            <a:r>
              <a:rPr lang="en-US" sz="3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Scanner Settings…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81000" y="4800600"/>
            <a:ext cx="8229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400" kern="0" dirty="0"/>
              <a:t>Document type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400" kern="0" dirty="0"/>
              <a:t>Exposure (auto exposure or no?)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400" kern="0" dirty="0"/>
              <a:t>Quality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400" kern="0" dirty="0"/>
              <a:t>Color management (on or off?)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endParaRPr lang="en-US" sz="2400" kern="0" dirty="0"/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sz="3200" kern="0" dirty="0"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/>
            <a:r>
              <a:rPr lang="en-US" sz="3200" dirty="0" smtClean="0">
                <a:solidFill>
                  <a:srgbClr val="7030A0"/>
                </a:solidFill>
              </a:rPr>
              <a:t>Workflow Coordination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495300"/>
            <a:r>
              <a:rPr lang="en-US" sz="2800" dirty="0" smtClean="0"/>
              <a:t>Not necessarily a linear process</a:t>
            </a:r>
          </a:p>
          <a:p>
            <a:pPr marL="609600" indent="-495300"/>
            <a:r>
              <a:rPr lang="en-US" sz="2800" dirty="0" smtClean="0"/>
              <a:t>Allow for overlapping workflows for conservation, digitization, and metadata creation</a:t>
            </a:r>
          </a:p>
          <a:p>
            <a:pPr marL="609600" indent="-495300"/>
            <a:r>
              <a:rPr lang="en-US" sz="2800" dirty="0" smtClean="0"/>
              <a:t>Determine rough flow of events (conservation-digitization-metadata), but allow for flexibility</a:t>
            </a:r>
          </a:p>
          <a:p>
            <a:pPr marL="609600" indent="-495300"/>
            <a:r>
              <a:rPr lang="en-US" sz="2800" dirty="0" smtClean="0"/>
              <a:t>Establish contingency plans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493</Words>
  <Application>Microsoft Office PowerPoint</Application>
  <PresentationFormat>On-screen Show (4:3)</PresentationFormat>
  <Paragraphs>177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Digitization Workflow </vt:lpstr>
      <vt:lpstr>Slide 2</vt:lpstr>
      <vt:lpstr>Phase I: Set the Stage</vt:lpstr>
      <vt:lpstr>Phase 2: Scope the Project</vt:lpstr>
      <vt:lpstr>Phase 3: Implement Workflow</vt:lpstr>
      <vt:lpstr>Recap: Aligning Document Attributes with Digital Requirements</vt:lpstr>
      <vt:lpstr>Slide 7</vt:lpstr>
      <vt:lpstr> Determine Imaging Benchmarks</vt:lpstr>
      <vt:lpstr>Workflow Coordination</vt:lpstr>
      <vt:lpstr>Roles &amp; Responsibilities</vt:lpstr>
      <vt:lpstr> Hardware Considerations </vt:lpstr>
      <vt:lpstr>Space Considerations</vt:lpstr>
      <vt:lpstr>Slide 13</vt:lpstr>
      <vt:lpstr>Create training guides</vt:lpstr>
      <vt:lpstr>Digitization Strategies</vt:lpstr>
      <vt:lpstr>Phase 3 Documentation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Digitization Workflow </dc:title>
  <dc:creator>FionaPat</dc:creator>
  <cp:lastModifiedBy>FionaPat</cp:lastModifiedBy>
  <cp:revision>7</cp:revision>
  <dcterms:created xsi:type="dcterms:W3CDTF">2010-03-23T17:45:59Z</dcterms:created>
  <dcterms:modified xsi:type="dcterms:W3CDTF">2010-04-05T17:18:23Z</dcterms:modified>
</cp:coreProperties>
</file>