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25" autoAdjust="0"/>
    <p:restoredTop sz="94660"/>
  </p:normalViewPr>
  <p:slideViewPr>
    <p:cSldViewPr>
      <p:cViewPr varScale="1">
        <p:scale>
          <a:sx n="83" d="100"/>
          <a:sy n="83" d="100"/>
        </p:scale>
        <p:origin x="-36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66D873-B59C-4923-A4B6-5E4A2EFBB73E}" type="datetimeFigureOut">
              <a:rPr lang="en-US" smtClean="0"/>
              <a:t>4/5/2010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E12939-7DE2-45BA-BFF5-FB9572AE5C0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C82AF9-B03F-49CE-B092-3C0771E9AE4A}"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FE9A4E-39AA-4824-B961-E8F24A5A3EF9}"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7876A-A5F5-4B73-9352-AF1E8C87750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FE9A4E-39AA-4824-B961-E8F24A5A3EF9}"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7876A-A5F5-4B73-9352-AF1E8C87750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FE9A4E-39AA-4824-B961-E8F24A5A3EF9}"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7876A-A5F5-4B73-9352-AF1E8C87750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FE9A4E-39AA-4824-B961-E8F24A5A3EF9}"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7876A-A5F5-4B73-9352-AF1E8C87750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FE9A4E-39AA-4824-B961-E8F24A5A3EF9}"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7876A-A5F5-4B73-9352-AF1E8C87750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FE9A4E-39AA-4824-B961-E8F24A5A3EF9}" type="datetimeFigureOut">
              <a:rPr lang="en-US" smtClean="0"/>
              <a:t>4/5/2010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7876A-A5F5-4B73-9352-AF1E8C87750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FE9A4E-39AA-4824-B961-E8F24A5A3EF9}" type="datetimeFigureOut">
              <a:rPr lang="en-US" smtClean="0"/>
              <a:t>4/5/2010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E7876A-A5F5-4B73-9352-AF1E8C87750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FE9A4E-39AA-4824-B961-E8F24A5A3EF9}" type="datetimeFigureOut">
              <a:rPr lang="en-US" smtClean="0"/>
              <a:t>4/5/2010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E7876A-A5F5-4B73-9352-AF1E8C87750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FE9A4E-39AA-4824-B961-E8F24A5A3EF9}" type="datetimeFigureOut">
              <a:rPr lang="en-US" smtClean="0"/>
              <a:t>4/5/2010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E7876A-A5F5-4B73-9352-AF1E8C87750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FE9A4E-39AA-4824-B961-E8F24A5A3EF9}" type="datetimeFigureOut">
              <a:rPr lang="en-US" smtClean="0"/>
              <a:t>4/5/2010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7876A-A5F5-4B73-9352-AF1E8C87750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FE9A4E-39AA-4824-B961-E8F24A5A3EF9}" type="datetimeFigureOut">
              <a:rPr lang="en-US" smtClean="0"/>
              <a:t>4/5/2010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7876A-A5F5-4B73-9352-AF1E8C87750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E9A4E-39AA-4824-B961-E8F24A5A3EF9}" type="datetimeFigureOut">
              <a:rPr lang="en-US" smtClean="0"/>
              <a:t>4/5/2010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E7876A-A5F5-4B73-9352-AF1E8C87750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tatic.photo.net/attachments/bboard/00A/00AJDA-20725084.jpg" TargetMode="External"/><Relationship Id="rId2" Type="http://schemas.openxmlformats.org/officeDocument/2006/relationships/hyperlink" Target="http://www.quality-photo.net/images/new-macbeth-card.jpg" TargetMode="External"/><Relationship Id="rId1" Type="http://schemas.openxmlformats.org/officeDocument/2006/relationships/slideLayout" Target="../slideLayouts/slideLayout2.xml"/><Relationship Id="rId6" Type="http://schemas.openxmlformats.org/officeDocument/2006/relationships/hyperlink" Target="http://www2.chromix.com/colorgear/shop/productdetail.cxsa?toolid=1122&amp;-session=SessID:80FD90A01b589191FBXrJ3247817" TargetMode="External"/><Relationship Id="rId5" Type="http://schemas.openxmlformats.org/officeDocument/2006/relationships/hyperlink" Target="http://www.pictocolor.com/incamera.htm" TargetMode="External"/><Relationship Id="rId4" Type="http://schemas.openxmlformats.org/officeDocument/2006/relationships/hyperlink" Target="http://www.teamworkphoto.com/images/kodak/kodak_it8.jp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rPr>
              <a:t>C</a:t>
            </a:r>
            <a:r>
              <a:rPr lang="en-US" dirty="0" smtClean="0">
                <a:solidFill>
                  <a:srgbClr val="00B050"/>
                </a:solidFill>
              </a:rPr>
              <a:t>o</a:t>
            </a:r>
            <a:r>
              <a:rPr lang="en-US" dirty="0" smtClean="0">
                <a:solidFill>
                  <a:srgbClr val="0070C0"/>
                </a:solidFill>
              </a:rPr>
              <a:t>l</a:t>
            </a:r>
            <a:r>
              <a:rPr lang="en-US" dirty="0" smtClean="0">
                <a:solidFill>
                  <a:srgbClr val="00B050"/>
                </a:solidFill>
              </a:rPr>
              <a:t>o</a:t>
            </a:r>
            <a:r>
              <a:rPr lang="en-US" dirty="0" smtClean="0">
                <a:solidFill>
                  <a:srgbClr val="7030A0"/>
                </a:solidFill>
              </a:rPr>
              <a:t>r </a:t>
            </a:r>
            <a:r>
              <a:rPr lang="en-US" dirty="0" smtClean="0">
                <a:solidFill>
                  <a:srgbClr val="002060"/>
                </a:solidFill>
              </a:rPr>
              <a:t>M</a:t>
            </a:r>
            <a:r>
              <a:rPr lang="en-US" dirty="0" smtClean="0">
                <a:solidFill>
                  <a:srgbClr val="FFC000"/>
                </a:solidFill>
              </a:rPr>
              <a:t>a</a:t>
            </a:r>
            <a:r>
              <a:rPr lang="en-US" dirty="0" smtClean="0">
                <a:solidFill>
                  <a:srgbClr val="92D050"/>
                </a:solidFill>
              </a:rPr>
              <a:t>n</a:t>
            </a:r>
            <a:r>
              <a:rPr lang="en-US" dirty="0" smtClean="0">
                <a:solidFill>
                  <a:srgbClr val="FFC000"/>
                </a:solidFill>
              </a:rPr>
              <a:t>a</a:t>
            </a:r>
            <a:r>
              <a:rPr lang="en-US" dirty="0" smtClean="0">
                <a:solidFill>
                  <a:srgbClr val="0070C0"/>
                </a:solidFill>
              </a:rPr>
              <a:t>g</a:t>
            </a:r>
            <a:r>
              <a:rPr lang="en-US" dirty="0" smtClean="0">
                <a:solidFill>
                  <a:srgbClr val="7030A0"/>
                </a:solidFill>
              </a:rPr>
              <a:t>e</a:t>
            </a:r>
            <a:r>
              <a:rPr lang="en-US" dirty="0" smtClean="0">
                <a:solidFill>
                  <a:srgbClr val="00B0F0"/>
                </a:solidFill>
              </a:rPr>
              <a:t>m</a:t>
            </a:r>
            <a:r>
              <a:rPr lang="en-US" dirty="0" smtClean="0">
                <a:solidFill>
                  <a:srgbClr val="FFFF00"/>
                </a:solidFill>
              </a:rPr>
              <a:t>e</a:t>
            </a:r>
            <a:r>
              <a:rPr lang="en-US" dirty="0" smtClean="0">
                <a:solidFill>
                  <a:srgbClr val="00B050"/>
                </a:solidFill>
              </a:rPr>
              <a:t>n</a:t>
            </a:r>
            <a:r>
              <a:rPr lang="en-US" dirty="0" smtClean="0">
                <a:solidFill>
                  <a:srgbClr val="FF0000"/>
                </a:solidFill>
              </a:rPr>
              <a:t>t</a:t>
            </a:r>
            <a:endParaRPr lang="en-US" dirty="0">
              <a:solidFill>
                <a:srgbClr val="002060"/>
              </a:solidFill>
            </a:endParaRPr>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00"/>
                </a:solidFill>
              </a:rPr>
              <a:t>Why Color Management?</a:t>
            </a:r>
            <a:endParaRPr lang="en-US" dirty="0">
              <a:solidFill>
                <a:srgbClr val="336600"/>
              </a:solidFill>
            </a:endParaRPr>
          </a:p>
        </p:txBody>
      </p:sp>
      <p:sp>
        <p:nvSpPr>
          <p:cNvPr id="3" name="Content Placeholder 2"/>
          <p:cNvSpPr>
            <a:spLocks noGrp="1"/>
          </p:cNvSpPr>
          <p:nvPr>
            <p:ph idx="1"/>
          </p:nvPr>
        </p:nvSpPr>
        <p:spPr>
          <a:xfrm>
            <a:off x="457200" y="1524000"/>
            <a:ext cx="8229600" cy="4602163"/>
          </a:xfrm>
        </p:spPr>
        <p:txBody>
          <a:bodyPr/>
          <a:lstStyle/>
          <a:p>
            <a:r>
              <a:rPr lang="en-US" sz="2400" dirty="0" smtClean="0"/>
              <a:t>Ensures color fidelity to original</a:t>
            </a:r>
            <a:br>
              <a:rPr lang="en-US" sz="2400" dirty="0" smtClean="0"/>
            </a:br>
            <a:endParaRPr lang="en-US" sz="2400" dirty="0" smtClean="0"/>
          </a:p>
          <a:p>
            <a:r>
              <a:rPr lang="en-US" sz="2400" dirty="0" smtClean="0"/>
              <a:t>Ensures dynamic range of image</a:t>
            </a:r>
            <a:br>
              <a:rPr lang="en-US" sz="2400" dirty="0" smtClean="0"/>
            </a:br>
            <a:endParaRPr lang="en-US" sz="2400" dirty="0" smtClean="0"/>
          </a:p>
          <a:p>
            <a:r>
              <a:rPr lang="en-US" sz="2400" dirty="0" smtClean="0"/>
              <a:t>In some cases, avoids the need to scan targets with every scan, eliminating the need to crop later on</a:t>
            </a:r>
            <a:br>
              <a:rPr lang="en-US" sz="2400" dirty="0" smtClean="0"/>
            </a:br>
            <a:endParaRPr lang="en-US" sz="2400" dirty="0" smtClean="0"/>
          </a:p>
          <a:p>
            <a:r>
              <a:rPr lang="en-US" sz="2400" dirty="0" smtClean="0"/>
              <a:t>Avoids the need to adjust the image in post-processing, saving time and human error</a:t>
            </a:r>
            <a:br>
              <a:rPr lang="en-US" sz="2400" dirty="0" smtClean="0"/>
            </a:br>
            <a:endParaRPr lang="en-US" sz="2400" dirty="0" smtClean="0"/>
          </a:p>
          <a:p>
            <a:r>
              <a:rPr lang="en-US" sz="2400" dirty="0" smtClean="0"/>
              <a:t>Yields significantly higher quality results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eaLnBrk="1" hangingPunct="1"/>
            <a:r>
              <a:rPr lang="en-US" dirty="0" smtClean="0">
                <a:solidFill>
                  <a:srgbClr val="336600"/>
                </a:solidFill>
              </a:rPr>
              <a:t>What Is Color Management?</a:t>
            </a:r>
          </a:p>
        </p:txBody>
      </p:sp>
      <p:sp>
        <p:nvSpPr>
          <p:cNvPr id="3" name="Content Placeholder 2"/>
          <p:cNvSpPr>
            <a:spLocks noGrp="1"/>
          </p:cNvSpPr>
          <p:nvPr>
            <p:ph idx="1"/>
          </p:nvPr>
        </p:nvSpPr>
        <p:spPr>
          <a:xfrm>
            <a:off x="457200" y="1524000"/>
            <a:ext cx="8229600" cy="4830763"/>
          </a:xfrm>
        </p:spPr>
        <p:txBody>
          <a:bodyPr/>
          <a:lstStyle/>
          <a:p>
            <a:pPr eaLnBrk="1" hangingPunct="1">
              <a:defRPr/>
            </a:pPr>
            <a:r>
              <a:rPr lang="en-US" sz="2800" dirty="0" smtClean="0">
                <a:solidFill>
                  <a:schemeClr val="tx1">
                    <a:lumMod val="95000"/>
                    <a:lumOff val="5000"/>
                  </a:schemeClr>
                </a:solidFill>
              </a:rPr>
              <a:t>In digital imaging systems, </a:t>
            </a:r>
            <a:r>
              <a:rPr lang="en-US" sz="2800" dirty="0" smtClean="0"/>
              <a:t>color management </a:t>
            </a:r>
            <a:r>
              <a:rPr lang="en-US" sz="2800" dirty="0" smtClean="0">
                <a:solidFill>
                  <a:schemeClr val="tx1">
                    <a:lumMod val="95000"/>
                    <a:lumOff val="5000"/>
                  </a:schemeClr>
                </a:solidFill>
              </a:rPr>
              <a:t>is the controlled conversion between the color representations of various devices, such as scanners, digital cameras, monitors, and computer printers.</a:t>
            </a:r>
          </a:p>
          <a:p>
            <a:pPr eaLnBrk="1" hangingPunct="1">
              <a:defRPr/>
            </a:pPr>
            <a:r>
              <a:rPr lang="en-US" sz="2800" dirty="0" smtClean="0">
                <a:solidFill>
                  <a:schemeClr val="tx1">
                    <a:lumMod val="95000"/>
                    <a:lumOff val="5000"/>
                  </a:schemeClr>
                </a:solidFill>
              </a:rPr>
              <a:t>In scanner profiling, the goal of color management is to </a:t>
            </a:r>
            <a:r>
              <a:rPr lang="en-US" sz="2800" b="1" i="1" dirty="0" smtClean="0">
                <a:solidFill>
                  <a:schemeClr val="tx1">
                    <a:lumMod val="95000"/>
                    <a:lumOff val="5000"/>
                  </a:schemeClr>
                </a:solidFill>
              </a:rPr>
              <a:t>achieve neutral values in the RGB channels from white to black, with no clipping of the end points</a:t>
            </a:r>
            <a:r>
              <a:rPr lang="en-US" sz="2800" dirty="0" smtClean="0">
                <a:solidFill>
                  <a:schemeClr val="tx1">
                    <a:lumMod val="95000"/>
                    <a:lumOff val="5000"/>
                  </a:schemeClr>
                </a:solidFill>
              </a:rPr>
              <a:t>.</a:t>
            </a:r>
            <a:br>
              <a:rPr lang="en-US" sz="2800" dirty="0" smtClean="0">
                <a:solidFill>
                  <a:schemeClr val="tx1">
                    <a:lumMod val="95000"/>
                    <a:lumOff val="5000"/>
                  </a:schemeClr>
                </a:solidFill>
              </a:rPr>
            </a:br>
            <a:endParaRPr lang="en-US"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RGB Values Before Profiling</a:t>
            </a:r>
            <a:endParaRPr lang="en-US" dirty="0"/>
          </a:p>
        </p:txBody>
      </p:sp>
      <p:pic>
        <p:nvPicPr>
          <p:cNvPr id="4" name="Content Placeholder 3" descr="MacBethBefore.tif"/>
          <p:cNvPicPr>
            <a:picLocks noGrp="1" noChangeAspect="1"/>
          </p:cNvPicPr>
          <p:nvPr>
            <p:ph idx="1"/>
          </p:nvPr>
        </p:nvPicPr>
        <p:blipFill>
          <a:blip r:embed="rId2" cstate="print"/>
          <a:stretch>
            <a:fillRect/>
          </a:stretch>
        </p:blipFill>
        <p:spPr>
          <a:xfrm>
            <a:off x="762000" y="1295400"/>
            <a:ext cx="7639050" cy="5329938"/>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RGB Values After Profiling</a:t>
            </a:r>
            <a:endParaRPr lang="en-US" dirty="0"/>
          </a:p>
        </p:txBody>
      </p:sp>
      <p:pic>
        <p:nvPicPr>
          <p:cNvPr id="5" name="Content Placeholder 3" descr="MacBethAfter.tif"/>
          <p:cNvPicPr>
            <a:picLocks noChangeAspect="1"/>
          </p:cNvPicPr>
          <p:nvPr/>
        </p:nvPicPr>
        <p:blipFill>
          <a:blip r:embed="rId2" cstate="print"/>
          <a:stretch>
            <a:fillRect/>
          </a:stretch>
        </p:blipFill>
        <p:spPr bwMode="auto">
          <a:xfrm>
            <a:off x="762000" y="1219200"/>
            <a:ext cx="7696200" cy="546025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eaLnBrk="1" hangingPunct="1"/>
            <a:r>
              <a:rPr lang="en-US" sz="3600" dirty="0" smtClean="0">
                <a:solidFill>
                  <a:srgbClr val="336600"/>
                </a:solidFill>
              </a:rPr>
              <a:t>Color Management Terms*</a:t>
            </a:r>
          </a:p>
        </p:txBody>
      </p:sp>
      <p:sp>
        <p:nvSpPr>
          <p:cNvPr id="52227" name="Content Placeholder 2"/>
          <p:cNvSpPr>
            <a:spLocks noGrp="1"/>
          </p:cNvSpPr>
          <p:nvPr>
            <p:ph idx="1"/>
          </p:nvPr>
        </p:nvSpPr>
        <p:spPr/>
        <p:txBody>
          <a:bodyPr/>
          <a:lstStyle/>
          <a:p>
            <a:pPr eaLnBrk="1" hangingPunct="1"/>
            <a:r>
              <a:rPr lang="en-US" sz="2000" dirty="0" smtClean="0"/>
              <a:t>Calibrate: The process of </a:t>
            </a:r>
            <a:r>
              <a:rPr lang="en-US" sz="2000" i="1" dirty="0" smtClean="0"/>
              <a:t>adjusting</a:t>
            </a:r>
            <a:r>
              <a:rPr lang="en-US" sz="2000" dirty="0" smtClean="0"/>
              <a:t> a device to known color conditions. Commonly done with devices that change color frequently, such as monitors (phosphors lose brightness over time) and printers (proofers and other digital printing devices can change output when colorant or paper stock is changed).</a:t>
            </a:r>
            <a:br>
              <a:rPr lang="en-US" sz="2000" dirty="0" smtClean="0"/>
            </a:br>
            <a:endParaRPr lang="en-US" sz="2000" dirty="0" smtClean="0"/>
          </a:p>
          <a:p>
            <a:pPr eaLnBrk="1" hangingPunct="1"/>
            <a:r>
              <a:rPr lang="en-US" sz="2000" dirty="0" smtClean="0"/>
              <a:t>Characterize- </a:t>
            </a:r>
            <a:r>
              <a:rPr lang="en-US" sz="2000" i="1" dirty="0" smtClean="0"/>
              <a:t>Measurement</a:t>
            </a:r>
            <a:r>
              <a:rPr lang="en-US" sz="2000" dirty="0" smtClean="0"/>
              <a:t> of device in relation to standard color target. This process creates a profile that describes the unique color conditions found on a particular device. </a:t>
            </a:r>
            <a:br>
              <a:rPr lang="en-US" sz="2000" dirty="0" smtClean="0"/>
            </a:br>
            <a:endParaRPr lang="en-US" sz="2000" dirty="0" smtClean="0"/>
          </a:p>
          <a:p>
            <a:pPr eaLnBrk="1" hangingPunct="1"/>
            <a:r>
              <a:rPr lang="en-US" sz="2000" dirty="0" smtClean="0"/>
              <a:t>ICC Device Profile- A file that describes how a particular device (e.g., monitor, scanner, printer, or proofer) reproduces color (i.e., its specific color space). Profiles can be either generic or custom.</a:t>
            </a:r>
          </a:p>
        </p:txBody>
      </p:sp>
      <p:sp>
        <p:nvSpPr>
          <p:cNvPr id="4" name="Footer Placeholder 3"/>
          <p:cNvSpPr>
            <a:spLocks noGrp="1"/>
          </p:cNvSpPr>
          <p:nvPr>
            <p:ph type="ftr" sz="quarter" idx="4294967295"/>
          </p:nvPr>
        </p:nvSpPr>
        <p:spPr>
          <a:xfrm>
            <a:off x="838200" y="6476999"/>
            <a:ext cx="7315200" cy="381001"/>
          </a:xfrm>
          <a:prstGeom prst="rect">
            <a:avLst/>
          </a:prstGeom>
        </p:spPr>
        <p:txBody>
          <a:bodyPr/>
          <a:lstStyle/>
          <a:p>
            <a:pPr algn="ctr">
              <a:defRPr/>
            </a:pPr>
            <a:r>
              <a:rPr lang="en-US" sz="1200" dirty="0" smtClean="0"/>
              <a:t>*From Adobe Solutions Tech Note</a:t>
            </a:r>
            <a:endParaRPr lang="en-US" sz="1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body" idx="1"/>
          </p:nvPr>
        </p:nvSpPr>
        <p:spPr>
          <a:xfrm>
            <a:off x="457200" y="1676400"/>
            <a:ext cx="8229600" cy="4449763"/>
          </a:xfrm>
        </p:spPr>
        <p:txBody>
          <a:bodyPr>
            <a:normAutofit lnSpcReduction="10000"/>
          </a:bodyPr>
          <a:lstStyle/>
          <a:p>
            <a:pPr eaLnBrk="1" hangingPunct="1">
              <a:lnSpc>
                <a:spcPct val="90000"/>
              </a:lnSpc>
              <a:buFontTx/>
              <a:buNone/>
            </a:pPr>
            <a:r>
              <a:rPr lang="en-US" sz="2400" b="1" dirty="0" smtClean="0">
                <a:latin typeface="Gill Sans"/>
              </a:rPr>
              <a:t>Color Targets</a:t>
            </a:r>
          </a:p>
          <a:p>
            <a:pPr eaLnBrk="1" hangingPunct="1">
              <a:lnSpc>
                <a:spcPct val="90000"/>
              </a:lnSpc>
            </a:pPr>
            <a:r>
              <a:rPr lang="en-US" sz="2400" u="sng" dirty="0" err="1" smtClean="0">
                <a:latin typeface="Gill Sans"/>
                <a:hlinkClick r:id="rId2"/>
              </a:rPr>
              <a:t>MacBeth</a:t>
            </a:r>
            <a:r>
              <a:rPr lang="en-US" sz="2400" u="sng" dirty="0" smtClean="0">
                <a:latin typeface="Gill Sans"/>
              </a:rPr>
              <a:t> </a:t>
            </a:r>
            <a:r>
              <a:rPr lang="en-US" sz="2400" dirty="0" smtClean="0">
                <a:latin typeface="Gill Sans"/>
              </a:rPr>
              <a:t>- best for manuscript material and silver gelatin prints</a:t>
            </a:r>
          </a:p>
          <a:p>
            <a:pPr eaLnBrk="1" hangingPunct="1">
              <a:lnSpc>
                <a:spcPct val="90000"/>
              </a:lnSpc>
            </a:pPr>
            <a:r>
              <a:rPr lang="en-US" sz="2400" u="sng" dirty="0" smtClean="0">
                <a:latin typeface="Gill Sans"/>
                <a:hlinkClick r:id="rId3"/>
              </a:rPr>
              <a:t>Kodak Q13 </a:t>
            </a:r>
            <a:r>
              <a:rPr lang="en-US" sz="2400" dirty="0" smtClean="0">
                <a:latin typeface="Gill Sans"/>
              </a:rPr>
              <a:t>- ideal when not utilizing color management system</a:t>
            </a:r>
          </a:p>
          <a:p>
            <a:pPr eaLnBrk="1" hangingPunct="1">
              <a:lnSpc>
                <a:spcPct val="90000"/>
              </a:lnSpc>
            </a:pPr>
            <a:r>
              <a:rPr lang="en-US" sz="2400" u="sng" dirty="0" smtClean="0">
                <a:latin typeface="Gill Sans"/>
                <a:hlinkClick r:id="rId4"/>
              </a:rPr>
              <a:t>Kodak IT8 </a:t>
            </a:r>
            <a:r>
              <a:rPr lang="en-US" sz="2400" dirty="0" smtClean="0">
                <a:latin typeface="Gill Sans"/>
              </a:rPr>
              <a:t>- best for contemporary photographs (color glossy paper) </a:t>
            </a:r>
            <a:br>
              <a:rPr lang="en-US" sz="2400" dirty="0" smtClean="0">
                <a:latin typeface="Gill Sans"/>
              </a:rPr>
            </a:br>
            <a:endParaRPr lang="en-US" sz="2400" dirty="0" smtClean="0">
              <a:latin typeface="Gill Sans"/>
            </a:endParaRPr>
          </a:p>
          <a:p>
            <a:pPr eaLnBrk="1" hangingPunct="1">
              <a:lnSpc>
                <a:spcPct val="90000"/>
              </a:lnSpc>
              <a:buFontTx/>
              <a:buNone/>
            </a:pPr>
            <a:r>
              <a:rPr lang="en-US" sz="2400" b="1" dirty="0" smtClean="0">
                <a:latin typeface="Gill Sans"/>
              </a:rPr>
              <a:t>Software</a:t>
            </a:r>
          </a:p>
          <a:p>
            <a:pPr lvl="1" eaLnBrk="1" hangingPunct="1">
              <a:lnSpc>
                <a:spcPct val="90000"/>
              </a:lnSpc>
            </a:pPr>
            <a:r>
              <a:rPr lang="en-US" sz="2400" dirty="0" err="1" smtClean="0">
                <a:latin typeface="Gill Sans"/>
                <a:hlinkClick r:id="rId5"/>
              </a:rPr>
              <a:t>PictoColor</a:t>
            </a:r>
            <a:r>
              <a:rPr lang="en-US" sz="2400" dirty="0" smtClean="0">
                <a:latin typeface="Gill Sans"/>
                <a:hlinkClick r:id="rId5"/>
              </a:rPr>
              <a:t> </a:t>
            </a:r>
            <a:r>
              <a:rPr lang="en-US" sz="2400" dirty="0" err="1">
                <a:latin typeface="Gill Sans"/>
                <a:hlinkClick r:id="rId5"/>
              </a:rPr>
              <a:t>i</a:t>
            </a:r>
            <a:r>
              <a:rPr lang="en-US" sz="2400" dirty="0" err="1" smtClean="0">
                <a:latin typeface="Gill Sans"/>
                <a:hlinkClick r:id="rId5"/>
              </a:rPr>
              <a:t>nCamera</a:t>
            </a:r>
            <a:r>
              <a:rPr lang="en-US" sz="2400" dirty="0" smtClean="0">
                <a:latin typeface="Gill Sans"/>
              </a:rPr>
              <a:t> </a:t>
            </a:r>
            <a:r>
              <a:rPr lang="en-US" sz="2400" dirty="0" smtClean="0">
                <a:latin typeface="Gill Sans"/>
              </a:rPr>
              <a:t>software for characterizing </a:t>
            </a:r>
            <a:r>
              <a:rPr lang="en-US" sz="2400" dirty="0" smtClean="0">
                <a:latin typeface="Gill Sans"/>
              </a:rPr>
              <a:t>scanners – Photoshop Plug-in</a:t>
            </a:r>
            <a:endParaRPr lang="en-US" sz="2400" dirty="0" smtClean="0">
              <a:latin typeface="Gill Sans"/>
            </a:endParaRPr>
          </a:p>
          <a:p>
            <a:pPr lvl="1" eaLnBrk="1" hangingPunct="1">
              <a:lnSpc>
                <a:spcPct val="90000"/>
              </a:lnSpc>
            </a:pPr>
            <a:r>
              <a:rPr lang="en-US" sz="2400" dirty="0" smtClean="0">
                <a:latin typeface="Gill Sans"/>
                <a:hlinkClick r:id="rId6"/>
              </a:rPr>
              <a:t>Color Eyes Display Pro </a:t>
            </a:r>
            <a:r>
              <a:rPr lang="en-US" sz="2400" dirty="0" smtClean="0">
                <a:latin typeface="Gill Sans"/>
              </a:rPr>
              <a:t>Device for monitor calibration</a:t>
            </a:r>
            <a:endParaRPr lang="en-US" sz="2400" dirty="0" smtClean="0"/>
          </a:p>
        </p:txBody>
      </p:sp>
      <p:sp>
        <p:nvSpPr>
          <p:cNvPr id="3" name="TextBox 2"/>
          <p:cNvSpPr txBox="1"/>
          <p:nvPr/>
        </p:nvSpPr>
        <p:spPr>
          <a:xfrm>
            <a:off x="838200" y="304800"/>
            <a:ext cx="7239000" cy="1200329"/>
          </a:xfrm>
          <a:prstGeom prst="rect">
            <a:avLst/>
          </a:prstGeom>
          <a:noFill/>
        </p:spPr>
        <p:txBody>
          <a:bodyPr wrap="square" rtlCol="0">
            <a:spAutoFit/>
          </a:bodyPr>
          <a:lstStyle/>
          <a:p>
            <a:pPr algn="ctr"/>
            <a:r>
              <a:rPr lang="en-US" sz="3600" dirty="0" smtClean="0">
                <a:solidFill>
                  <a:srgbClr val="336600"/>
                </a:solidFill>
              </a:rPr>
              <a:t>Implementing a Color Management System</a:t>
            </a:r>
            <a:endParaRPr lang="en-US" sz="3600" dirty="0">
              <a:solidFill>
                <a:srgbClr val="3366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C00000"/>
                </a:solidFill>
              </a:rPr>
              <a:t>Creating A Scanner Profile</a:t>
            </a:r>
            <a:endParaRPr lang="en-US" sz="4000" dirty="0">
              <a:solidFill>
                <a:srgbClr val="C00000"/>
              </a:solidFill>
            </a:endParaRPr>
          </a:p>
        </p:txBody>
      </p:sp>
      <p:pic>
        <p:nvPicPr>
          <p:cNvPr id="4" name="Content Placeholder 3" descr="ZeutscheNOglass10_2009.tif"/>
          <p:cNvPicPr>
            <a:picLocks noGrp="1" noChangeAspect="1"/>
          </p:cNvPicPr>
          <p:nvPr>
            <p:ph idx="1"/>
          </p:nvPr>
        </p:nvPicPr>
        <p:blipFill>
          <a:blip r:embed="rId2" cstate="print"/>
          <a:stretch>
            <a:fillRect/>
          </a:stretch>
        </p:blipFill>
        <p:spPr>
          <a:xfrm>
            <a:off x="2438400" y="2133600"/>
            <a:ext cx="1371600" cy="961222"/>
          </a:xfrm>
        </p:spPr>
      </p:pic>
      <p:graphicFrame>
        <p:nvGraphicFramePr>
          <p:cNvPr id="6" name="Table 5"/>
          <p:cNvGraphicFramePr>
            <a:graphicFrameLocks noGrp="1"/>
          </p:cNvGraphicFramePr>
          <p:nvPr/>
        </p:nvGraphicFramePr>
        <p:xfrm>
          <a:off x="609600" y="1447800"/>
          <a:ext cx="8077200" cy="5004264"/>
        </p:xfrm>
        <a:graphic>
          <a:graphicData uri="http://schemas.openxmlformats.org/drawingml/2006/table">
            <a:tbl>
              <a:tblPr firstRow="1" bandRow="1">
                <a:tableStyleId>{21E4AEA4-8DFA-4A89-87EB-49C32662AFE0}</a:tableStyleId>
              </a:tblPr>
              <a:tblGrid>
                <a:gridCol w="2692400"/>
                <a:gridCol w="2692400"/>
                <a:gridCol w="2692400"/>
              </a:tblGrid>
              <a:tr h="913936">
                <a:tc>
                  <a:txBody>
                    <a:bodyPr/>
                    <a:lstStyle/>
                    <a:p>
                      <a:pPr algn="ctr"/>
                      <a:r>
                        <a:rPr lang="en-US" dirty="0" smtClean="0"/>
                        <a:t>1</a:t>
                      </a:r>
                    </a:p>
                    <a:p>
                      <a:pPr algn="ctr"/>
                      <a:r>
                        <a:rPr lang="en-US" dirty="0" smtClean="0"/>
                        <a:t>Scan target</a:t>
                      </a:r>
                      <a:r>
                        <a:rPr lang="en-US" baseline="0" dirty="0" smtClean="0"/>
                        <a:t> in Photoshop</a:t>
                      </a:r>
                      <a:endParaRPr lang="en-US" dirty="0"/>
                    </a:p>
                  </a:txBody>
                  <a:tcPr/>
                </a:tc>
                <a:tc>
                  <a:txBody>
                    <a:bodyPr/>
                    <a:lstStyle/>
                    <a:p>
                      <a:pPr algn="ctr"/>
                      <a:r>
                        <a:rPr lang="en-US" dirty="0" smtClean="0"/>
                        <a:t>2</a:t>
                      </a:r>
                    </a:p>
                    <a:p>
                      <a:pPr algn="ctr"/>
                      <a:r>
                        <a:rPr lang="en-US" dirty="0" smtClean="0"/>
                        <a:t>Create the profile</a:t>
                      </a:r>
                    </a:p>
                    <a:p>
                      <a:endParaRPr lang="en-US" dirty="0"/>
                    </a:p>
                  </a:txBody>
                  <a:tcPr/>
                </a:tc>
                <a:tc>
                  <a:txBody>
                    <a:bodyPr/>
                    <a:lstStyle/>
                    <a:p>
                      <a:pPr algn="ctr"/>
                      <a:r>
                        <a:rPr lang="en-US" dirty="0" smtClean="0"/>
                        <a:t>3</a:t>
                      </a:r>
                    </a:p>
                    <a:p>
                      <a:pPr algn="ctr"/>
                      <a:r>
                        <a:rPr lang="en-US" dirty="0" smtClean="0"/>
                        <a:t>Use</a:t>
                      </a:r>
                      <a:r>
                        <a:rPr lang="en-US" baseline="0" dirty="0" smtClean="0"/>
                        <a:t> the profile</a:t>
                      </a:r>
                      <a:endParaRPr lang="en-US" dirty="0"/>
                    </a:p>
                  </a:txBody>
                  <a:tcPr/>
                </a:tc>
              </a:tr>
              <a:tr h="4089864">
                <a:tc>
                  <a:txBody>
                    <a:bodyPr/>
                    <a:lstStyle/>
                    <a:p>
                      <a:pPr lvl="0" eaLnBrk="1" hangingPunct="1">
                        <a:buFont typeface="Arial" pitchFamily="34" charset="0"/>
                        <a:buNone/>
                      </a:pPr>
                      <a:endParaRPr lang="en-US" sz="1400" dirty="0" smtClean="0"/>
                    </a:p>
                    <a:p>
                      <a:pPr marL="342900" lvl="0" indent="-342900" eaLnBrk="1" hangingPunct="1">
                        <a:buFont typeface="+mj-lt"/>
                        <a:buAutoNum type="arabicPeriod"/>
                      </a:pPr>
                      <a:r>
                        <a:rPr lang="en-US" sz="1400" dirty="0" smtClean="0"/>
                        <a:t>Clean Scanner glass</a:t>
                      </a:r>
                    </a:p>
                    <a:p>
                      <a:pPr marL="342900" lvl="0" indent="-342900" eaLnBrk="1" hangingPunct="1">
                        <a:buFont typeface="+mj-lt"/>
                        <a:buAutoNum type="arabicPeriod"/>
                      </a:pPr>
                      <a:r>
                        <a:rPr lang="en-US" sz="1400" dirty="0" smtClean="0"/>
                        <a:t>Turn off all automated color adjustment</a:t>
                      </a:r>
                    </a:p>
                    <a:p>
                      <a:pPr marL="342900" lvl="0" indent="-342900" eaLnBrk="1" hangingPunct="1">
                        <a:buFont typeface="+mj-lt"/>
                        <a:buAutoNum type="arabicPeriod"/>
                      </a:pPr>
                      <a:r>
                        <a:rPr lang="en-US" sz="1400" dirty="0" smtClean="0"/>
                        <a:t>Place chart face down, handling only the edges</a:t>
                      </a:r>
                    </a:p>
                    <a:p>
                      <a:pPr marL="342900" lvl="0" indent="-342900" eaLnBrk="1" hangingPunct="1">
                        <a:buFont typeface="+mj-lt"/>
                        <a:buAutoNum type="arabicPeriod"/>
                      </a:pPr>
                      <a:r>
                        <a:rPr lang="en-US" sz="1400" dirty="0" smtClean="0"/>
                        <a:t>Crop to edge of target</a:t>
                      </a:r>
                    </a:p>
                    <a:p>
                      <a:pPr marL="342900" lvl="0" indent="-342900" eaLnBrk="1" hangingPunct="1">
                        <a:buFont typeface="+mj-lt"/>
                        <a:buAutoNum type="arabicPeriod"/>
                      </a:pPr>
                      <a:r>
                        <a:rPr lang="en-US" sz="1400" dirty="0" smtClean="0"/>
                        <a:t>Scan at high-resolution (600 dpi)</a:t>
                      </a:r>
                    </a:p>
                    <a:p>
                      <a:pPr marL="342900" lvl="0" indent="-342900" eaLnBrk="1" hangingPunct="1">
                        <a:buFont typeface="+mj-lt"/>
                        <a:buAutoNum type="arabicPeriod"/>
                      </a:pPr>
                      <a:r>
                        <a:rPr lang="en-US" sz="1400" dirty="0" smtClean="0"/>
                        <a:t>Save as </a:t>
                      </a:r>
                      <a:r>
                        <a:rPr lang="en-US" sz="1400" dirty="0" err="1" smtClean="0"/>
                        <a:t>Targetname_date</a:t>
                      </a:r>
                      <a:r>
                        <a:rPr lang="en-US" sz="1400" dirty="0" smtClean="0"/>
                        <a:t>: macbeth_11_22_09.tif</a:t>
                      </a:r>
                    </a:p>
                    <a:p>
                      <a:endParaRPr lang="en-US" dirty="0"/>
                    </a:p>
                  </a:txBody>
                  <a:tcPr/>
                </a:tc>
                <a:tc>
                  <a:txBody>
                    <a:bodyPr/>
                    <a:lstStyle/>
                    <a:p>
                      <a:pPr marL="342900" lvl="0" indent="-342900" eaLnBrk="1" hangingPunct="1">
                        <a:buFont typeface="+mj-lt"/>
                        <a:buAutoNum type="arabicPeriod"/>
                      </a:pPr>
                      <a:endParaRPr lang="en-US" sz="1400" dirty="0" smtClean="0"/>
                    </a:p>
                    <a:p>
                      <a:pPr marL="342900" lvl="0" indent="-342900" eaLnBrk="1" hangingPunct="1">
                        <a:buFont typeface="+mj-lt"/>
                        <a:buAutoNum type="arabicPeriod"/>
                      </a:pPr>
                      <a:r>
                        <a:rPr lang="en-US" sz="1400" dirty="0" smtClean="0"/>
                        <a:t>Open scanned target in Photoshop</a:t>
                      </a:r>
                    </a:p>
                    <a:p>
                      <a:pPr marL="342900" lvl="0" indent="-342900" eaLnBrk="1" hangingPunct="1">
                        <a:buFont typeface="+mj-lt"/>
                        <a:buAutoNum type="arabicPeriod"/>
                      </a:pPr>
                      <a:r>
                        <a:rPr lang="en-US" sz="1400" dirty="0" smtClean="0"/>
                        <a:t>Clean image, removing any dust, etc</a:t>
                      </a:r>
                    </a:p>
                    <a:p>
                      <a:pPr marL="342900" lvl="0" indent="-342900" eaLnBrk="1" hangingPunct="1">
                        <a:buFont typeface="+mj-lt"/>
                        <a:buAutoNum type="arabicPeriod"/>
                      </a:pPr>
                      <a:r>
                        <a:rPr lang="en-US" sz="1400" dirty="0" smtClean="0"/>
                        <a:t>Open </a:t>
                      </a:r>
                      <a:r>
                        <a:rPr lang="en-US" sz="1400" dirty="0" err="1" smtClean="0"/>
                        <a:t>InCamera</a:t>
                      </a:r>
                      <a:r>
                        <a:rPr lang="en-US" sz="1400" dirty="0" smtClean="0"/>
                        <a:t> in Photoshop :  Filter/</a:t>
                      </a:r>
                      <a:r>
                        <a:rPr lang="en-US" sz="1400" dirty="0" err="1" smtClean="0"/>
                        <a:t>Picto</a:t>
                      </a:r>
                      <a:r>
                        <a:rPr lang="en-US" sz="1400" dirty="0" smtClean="0"/>
                        <a:t>/InCamera4.5</a:t>
                      </a:r>
                    </a:p>
                    <a:p>
                      <a:pPr marL="342900" lvl="0" indent="-342900" eaLnBrk="1" hangingPunct="1">
                        <a:buFont typeface="+mj-lt"/>
                        <a:buAutoNum type="arabicPeriod"/>
                      </a:pPr>
                      <a:r>
                        <a:rPr lang="en-US" sz="1400" dirty="0" smtClean="0"/>
                        <a:t>Adjust as necessary to fit squares in the middle of color patches.</a:t>
                      </a:r>
                    </a:p>
                    <a:p>
                      <a:pPr marL="342900" lvl="0" indent="-342900" eaLnBrk="1" hangingPunct="1">
                        <a:buFont typeface="+mj-lt"/>
                        <a:buAutoNum type="arabicPeriod"/>
                      </a:pPr>
                      <a:r>
                        <a:rPr lang="en-US" sz="1400" dirty="0" smtClean="0"/>
                        <a:t>Click Ok</a:t>
                      </a:r>
                    </a:p>
                    <a:p>
                      <a:pPr marL="342900" lvl="0" indent="-342900" eaLnBrk="1" hangingPunct="1">
                        <a:buFont typeface="+mj-lt"/>
                        <a:buAutoNum type="arabicPeriod"/>
                      </a:pPr>
                      <a:r>
                        <a:rPr lang="en-US" sz="1400" dirty="0" smtClean="0"/>
                        <a:t>Save file as Device_MB_Date.icc </a:t>
                      </a:r>
                    </a:p>
                    <a:p>
                      <a:endParaRPr lang="en-US" dirty="0"/>
                    </a:p>
                  </a:txBody>
                  <a:tcPr/>
                </a:tc>
                <a:tc>
                  <a:txBody>
                    <a:bodyPr/>
                    <a:lstStyle/>
                    <a:p>
                      <a:pPr marL="342900" lvl="0" indent="-342900" eaLnBrk="1" hangingPunct="1">
                        <a:buFont typeface="+mj-lt"/>
                        <a:buAutoNum type="arabicPeriod"/>
                      </a:pPr>
                      <a:endParaRPr lang="en-US" sz="1400" dirty="0" smtClean="0"/>
                    </a:p>
                    <a:p>
                      <a:pPr marL="342900" lvl="0" indent="-342900" eaLnBrk="1" hangingPunct="1">
                        <a:buFont typeface="+mj-lt"/>
                        <a:buAutoNum type="arabicPeriod"/>
                      </a:pPr>
                      <a:r>
                        <a:rPr lang="en-US" sz="1400" dirty="0" smtClean="0"/>
                        <a:t>Scan material without any auto color adjustment</a:t>
                      </a:r>
                    </a:p>
                    <a:p>
                      <a:pPr marL="342900" lvl="0" indent="-342900" eaLnBrk="1" hangingPunct="1">
                        <a:buFont typeface="+mj-lt"/>
                        <a:buAutoNum type="arabicPeriod"/>
                      </a:pPr>
                      <a:r>
                        <a:rPr lang="en-US" sz="1400" dirty="0" smtClean="0"/>
                        <a:t>Archive Master file with profile &amp; target scan</a:t>
                      </a:r>
                    </a:p>
                    <a:p>
                      <a:pPr marL="342900" lvl="0" indent="-342900" eaLnBrk="1" hangingPunct="1">
                        <a:buFont typeface="+mj-lt"/>
                        <a:buAutoNum type="arabicPeriod"/>
                      </a:pPr>
                      <a:r>
                        <a:rPr lang="en-US" sz="1400" dirty="0" smtClean="0"/>
                        <a:t>Assign profile in Photoshop (Edit/Assign</a:t>
                      </a:r>
                      <a:r>
                        <a:rPr lang="en-US" sz="1400" baseline="0" dirty="0" smtClean="0"/>
                        <a:t> Profile)</a:t>
                      </a:r>
                      <a:endParaRPr lang="en-US" sz="1400" dirty="0" smtClean="0"/>
                    </a:p>
                    <a:p>
                      <a:pPr marL="342900" lvl="0" indent="-342900" eaLnBrk="1" hangingPunct="1">
                        <a:buFont typeface="+mj-lt"/>
                        <a:buAutoNum type="arabicPeriod"/>
                      </a:pPr>
                      <a:r>
                        <a:rPr lang="en-US" sz="1400" dirty="0" smtClean="0"/>
                        <a:t>Convert to working space (S-RGB</a:t>
                      </a:r>
                      <a:r>
                        <a:rPr lang="en-US" sz="1400" baseline="0" dirty="0" smtClean="0"/>
                        <a:t> or Adobe) </a:t>
                      </a:r>
                      <a:r>
                        <a:rPr lang="en-US" sz="1400" dirty="0" smtClean="0"/>
                        <a:t>for derivative images  (Edit/Convert</a:t>
                      </a:r>
                      <a:r>
                        <a:rPr lang="en-US" sz="1400" baseline="0" dirty="0" smtClean="0"/>
                        <a:t> to Profile</a:t>
                      </a:r>
                      <a:endParaRPr lang="en-US" sz="1400" dirty="0"/>
                    </a:p>
                  </a:txBody>
                  <a:tcPr/>
                </a:tc>
              </a:tr>
            </a:tbl>
          </a:graphicData>
        </a:graphic>
      </p:graphicFrame>
      <p:pic>
        <p:nvPicPr>
          <p:cNvPr id="7" name="Picture 6" descr="ZeutscheNOglass10_2009.tif"/>
          <p:cNvPicPr>
            <a:picLocks noChangeAspect="1"/>
          </p:cNvPicPr>
          <p:nvPr/>
        </p:nvPicPr>
        <p:blipFill>
          <a:blip r:embed="rId3" cstate="print"/>
          <a:stretch>
            <a:fillRect/>
          </a:stretch>
        </p:blipFill>
        <p:spPr>
          <a:xfrm>
            <a:off x="1295400" y="5257800"/>
            <a:ext cx="1295400" cy="90782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z="3200" smtClean="0">
                <a:solidFill>
                  <a:srgbClr val="333399"/>
                </a:solidFill>
                <a:latin typeface="Gill Sans"/>
              </a:rPr>
              <a:t>Sample Workflow for Preservation Master</a:t>
            </a:r>
            <a:endParaRPr lang="en-US" sz="3200" smtClean="0"/>
          </a:p>
        </p:txBody>
      </p:sp>
      <p:sp>
        <p:nvSpPr>
          <p:cNvPr id="106499" name="Rectangle 3"/>
          <p:cNvSpPr>
            <a:spLocks noGrp="1" noChangeArrowheads="1"/>
          </p:cNvSpPr>
          <p:nvPr>
            <p:ph type="body" idx="1"/>
          </p:nvPr>
        </p:nvSpPr>
        <p:spPr/>
        <p:txBody>
          <a:bodyPr/>
          <a:lstStyle/>
          <a:p>
            <a:pPr eaLnBrk="1" hangingPunct="1">
              <a:defRPr/>
            </a:pPr>
            <a:r>
              <a:rPr lang="en-US" sz="2400" dirty="0">
                <a:latin typeface="+mj-lt"/>
              </a:rPr>
              <a:t>Turn off automated exposure, automated color, etc</a:t>
            </a:r>
          </a:p>
          <a:p>
            <a:pPr eaLnBrk="1" hangingPunct="1">
              <a:defRPr/>
            </a:pPr>
            <a:r>
              <a:rPr lang="en-US" sz="2400" dirty="0">
                <a:latin typeface="+mj-lt"/>
              </a:rPr>
              <a:t>Capture “raw” file</a:t>
            </a:r>
          </a:p>
          <a:p>
            <a:pPr eaLnBrk="1" hangingPunct="1">
              <a:defRPr/>
            </a:pPr>
            <a:r>
              <a:rPr lang="en-US" sz="2400" dirty="0">
                <a:latin typeface="+mj-lt"/>
              </a:rPr>
              <a:t>Can either capture with a </a:t>
            </a:r>
            <a:r>
              <a:rPr lang="en-US" sz="2400" dirty="0" err="1">
                <a:latin typeface="+mj-lt"/>
              </a:rPr>
              <a:t>kodak</a:t>
            </a:r>
            <a:r>
              <a:rPr lang="en-US" sz="2400" dirty="0">
                <a:latin typeface="+mj-lt"/>
              </a:rPr>
              <a:t> color chart or archive with profile &amp; </a:t>
            </a:r>
            <a:r>
              <a:rPr lang="en-US" sz="2400" dirty="0" err="1">
                <a:latin typeface="+mj-lt"/>
              </a:rPr>
              <a:t>macbeth</a:t>
            </a:r>
            <a:r>
              <a:rPr lang="en-US" sz="2400" dirty="0">
                <a:latin typeface="+mj-lt"/>
              </a:rPr>
              <a:t> </a:t>
            </a:r>
            <a:r>
              <a:rPr lang="en-US" sz="2400" dirty="0" smtClean="0">
                <a:latin typeface="+mj-lt"/>
              </a:rPr>
              <a:t>target (or both)</a:t>
            </a:r>
            <a:endParaRPr lang="en-US" sz="2400" dirty="0">
              <a:latin typeface="+mj-lt"/>
            </a:endParaRPr>
          </a:p>
          <a:p>
            <a:pPr eaLnBrk="1" hangingPunct="1">
              <a:defRPr/>
            </a:pPr>
            <a:r>
              <a:rPr lang="en-US" sz="2400" dirty="0">
                <a:latin typeface="+mj-lt"/>
              </a:rPr>
              <a:t>Check white/gray/black values for consistency across channels (if scanning RGB) and tonal range</a:t>
            </a:r>
          </a:p>
          <a:p>
            <a:pPr eaLnBrk="1" hangingPunct="1">
              <a:defRPr/>
            </a:pPr>
            <a:r>
              <a:rPr lang="en-US" sz="2400" dirty="0">
                <a:latin typeface="+mj-lt"/>
              </a:rPr>
              <a:t>Archive raw file; make adjustments in PS; archive adjusted file as well.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386</Words>
  <Application>Microsoft Office PowerPoint</Application>
  <PresentationFormat>On-screen Show (4:3)</PresentationFormat>
  <Paragraphs>58</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Color Management</vt:lpstr>
      <vt:lpstr>Why Color Management?</vt:lpstr>
      <vt:lpstr>What Is Color Management?</vt:lpstr>
      <vt:lpstr>RGB Values Before Profiling</vt:lpstr>
      <vt:lpstr>RGB Values After Profiling</vt:lpstr>
      <vt:lpstr>Color Management Terms*</vt:lpstr>
      <vt:lpstr>Slide 7</vt:lpstr>
      <vt:lpstr>Creating A Scanner Profile</vt:lpstr>
      <vt:lpstr>Sample Workflow for Preservation Master</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 Management</dc:title>
  <dc:creator>FionaPat</dc:creator>
  <cp:lastModifiedBy>FionaPat</cp:lastModifiedBy>
  <cp:revision>2</cp:revision>
  <dcterms:created xsi:type="dcterms:W3CDTF">2010-04-05T15:08:57Z</dcterms:created>
  <dcterms:modified xsi:type="dcterms:W3CDTF">2010-04-05T15:21:19Z</dcterms:modified>
</cp:coreProperties>
</file>