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5"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6"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D0F2D7-506B-4F1A-B77D-D1B83F44C2F8}"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D0F2D7-506B-4F1A-B77D-D1B83F44C2F8}"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D0F2D7-506B-4F1A-B77D-D1B83F44C2F8}"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237F38-C690-4F4E-B111-BE5D08D07D2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D0F2D7-506B-4F1A-B77D-D1B83F44C2F8}"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D0F2D7-506B-4F1A-B77D-D1B83F44C2F8}"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D0F2D7-506B-4F1A-B77D-D1B83F44C2F8}" type="datetimeFigureOut">
              <a:rPr lang="en-US" smtClean="0"/>
              <a:pPr/>
              <a:t>4/2/2010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D0F2D7-506B-4F1A-B77D-D1B83F44C2F8}" type="datetimeFigureOut">
              <a:rPr lang="en-US" smtClean="0"/>
              <a:pPr/>
              <a:t>4/2/2010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D0F2D7-506B-4F1A-B77D-D1B83F44C2F8}" type="datetimeFigureOut">
              <a:rPr lang="en-US" smtClean="0"/>
              <a:pPr/>
              <a:t>4/2/2010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D0F2D7-506B-4F1A-B77D-D1B83F44C2F8}" type="datetimeFigureOut">
              <a:rPr lang="en-US" smtClean="0"/>
              <a:pPr/>
              <a:t>4/2/2010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D0F2D7-506B-4F1A-B77D-D1B83F44C2F8}" type="datetimeFigureOut">
              <a:rPr lang="en-US" smtClean="0"/>
              <a:pPr/>
              <a:t>4/2/2010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D0F2D7-506B-4F1A-B77D-D1B83F44C2F8}" type="datetimeFigureOut">
              <a:rPr lang="en-US" smtClean="0"/>
              <a:pPr/>
              <a:t>4/2/2010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46147A-4CCC-4F06-8356-1A9339E5CAB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D0F2D7-506B-4F1A-B77D-D1B83F44C2F8}" type="datetimeFigureOut">
              <a:rPr lang="en-US" smtClean="0"/>
              <a:pPr/>
              <a:t>4/2/2010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46147A-4CCC-4F06-8356-1A9339E5CA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hyperlink" Target="http://www.library.cornell.edu/preservation/tutorial/presentation/table7-1.html"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library.cornell.edu/preservation/tutorial/intro/intro-08.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Digitization Basics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l" eaLnBrk="1" hangingPunct="1"/>
            <a:r>
              <a:rPr lang="en-US" smtClean="0">
                <a:solidFill>
                  <a:srgbClr val="008000"/>
                </a:solidFill>
              </a:rPr>
              <a:t>Threshold</a:t>
            </a:r>
            <a:endParaRPr lang="en-US" smtClean="0"/>
          </a:p>
        </p:txBody>
      </p:sp>
      <p:pic>
        <p:nvPicPr>
          <p:cNvPr id="15363" name="Picture 3"/>
          <p:cNvPicPr>
            <a:picLocks noChangeAspect="1" noChangeArrowheads="1"/>
          </p:cNvPicPr>
          <p:nvPr/>
        </p:nvPicPr>
        <p:blipFill>
          <a:blip r:embed="rId2" cstate="print"/>
          <a:srcRect/>
          <a:stretch>
            <a:fillRect/>
          </a:stretch>
        </p:blipFill>
        <p:spPr bwMode="auto">
          <a:xfrm>
            <a:off x="762000" y="3124200"/>
            <a:ext cx="3128963" cy="2806700"/>
          </a:xfrm>
          <a:prstGeom prst="rect">
            <a:avLst/>
          </a:prstGeom>
          <a:noFill/>
          <a:ln w="9525">
            <a:noFill/>
            <a:miter lim="800000"/>
            <a:headEnd/>
            <a:tailEnd/>
          </a:ln>
        </p:spPr>
      </p:pic>
      <p:sp>
        <p:nvSpPr>
          <p:cNvPr id="15364" name="Text Box 4"/>
          <p:cNvSpPr txBox="1">
            <a:spLocks noChangeArrowheads="1"/>
          </p:cNvSpPr>
          <p:nvPr/>
        </p:nvSpPr>
        <p:spPr bwMode="auto">
          <a:xfrm>
            <a:off x="762000" y="1828800"/>
            <a:ext cx="6654800" cy="711200"/>
          </a:xfrm>
          <a:prstGeom prst="rect">
            <a:avLst/>
          </a:prstGeom>
          <a:noFill/>
          <a:ln w="9525">
            <a:noFill/>
            <a:miter lim="800000"/>
            <a:headEnd/>
            <a:tailEnd/>
          </a:ln>
        </p:spPr>
        <p:txBody>
          <a:bodyPr wrap="none">
            <a:spAutoFit/>
          </a:bodyPr>
          <a:lstStyle/>
          <a:p>
            <a:r>
              <a:rPr lang="en-US" sz="2000"/>
              <a:t>When scanning bitmapped images, threshold</a:t>
            </a:r>
          </a:p>
          <a:p>
            <a:r>
              <a:rPr lang="en-US" sz="2000"/>
              <a:t>adjusts brightness &amp; contrast of an image; density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lIns="92075" tIns="46038" rIns="92075" bIns="46038" anchor="b"/>
          <a:lstStyle/>
          <a:p>
            <a:pPr eaLnBrk="1" hangingPunct="1">
              <a:lnSpc>
                <a:spcPct val="80000"/>
              </a:lnSpc>
            </a:pPr>
            <a:r>
              <a:rPr lang="en-US" sz="4000" smtClean="0">
                <a:latin typeface="Verdana" pitchFamily="34" charset="0"/>
              </a:rPr>
              <a:t>Effects of Threshold`</a:t>
            </a:r>
          </a:p>
        </p:txBody>
      </p:sp>
      <p:sp>
        <p:nvSpPr>
          <p:cNvPr id="100355" name="Rectangle 3"/>
          <p:cNvSpPr>
            <a:spLocks noChangeArrowheads="1"/>
          </p:cNvSpPr>
          <p:nvPr/>
        </p:nvSpPr>
        <p:spPr bwMode="auto">
          <a:xfrm>
            <a:off x="5943600" y="1676400"/>
            <a:ext cx="3200400" cy="4648200"/>
          </a:xfrm>
          <a:prstGeom prst="rect">
            <a:avLst/>
          </a:prstGeom>
          <a:noFill/>
          <a:ln w="9525">
            <a:noFill/>
            <a:miter lim="800000"/>
            <a:headEnd/>
            <a:tailEnd/>
          </a:ln>
          <a:effectLst/>
        </p:spPr>
        <p:txBody>
          <a:bodyPr lIns="92075" tIns="46038" rIns="92075" bIns="46038"/>
          <a:lstStyle/>
          <a:p>
            <a:pPr marL="342900" indent="-342900" eaLnBrk="0" hangingPunct="0">
              <a:spcBef>
                <a:spcPct val="20000"/>
              </a:spcBef>
              <a:defRPr/>
            </a:pPr>
            <a:endParaRPr lang="en-US" sz="2800">
              <a:effectLst>
                <a:outerShdw blurRad="38100" dist="38100" dir="2700000" algn="tl">
                  <a:srgbClr val="C0C0C0"/>
                </a:outerShdw>
              </a:effectLst>
              <a:latin typeface="Arial" pitchFamily="34" charset="0"/>
            </a:endParaRPr>
          </a:p>
          <a:p>
            <a:pPr marL="342900" indent="-342900" eaLnBrk="0" hangingPunct="0">
              <a:lnSpc>
                <a:spcPct val="75000"/>
              </a:lnSpc>
              <a:spcBef>
                <a:spcPct val="20000"/>
              </a:spcBef>
              <a:defRPr/>
            </a:pPr>
            <a:endParaRPr lang="en-US" sz="2800">
              <a:effectLst>
                <a:outerShdw blurRad="38100" dist="38100" dir="2700000" algn="tl">
                  <a:srgbClr val="C0C0C0"/>
                </a:outerShdw>
              </a:effectLst>
              <a:latin typeface="Arial" pitchFamily="34" charset="0"/>
            </a:endParaRPr>
          </a:p>
          <a:p>
            <a:pPr marL="342900" indent="-342900" eaLnBrk="0" hangingPunct="0">
              <a:lnSpc>
                <a:spcPct val="75000"/>
              </a:lnSpc>
              <a:spcBef>
                <a:spcPct val="20000"/>
              </a:spcBef>
              <a:defRPr/>
            </a:pPr>
            <a:endParaRPr lang="en-US" sz="2800">
              <a:effectLst>
                <a:outerShdw blurRad="38100" dist="38100" dir="2700000" algn="tl">
                  <a:srgbClr val="C0C0C0"/>
                </a:outerShdw>
              </a:effectLst>
              <a:latin typeface="Arial" pitchFamily="34" charset="0"/>
            </a:endParaRPr>
          </a:p>
          <a:p>
            <a:pPr marL="342900" indent="-342900" eaLnBrk="0" hangingPunct="0">
              <a:lnSpc>
                <a:spcPct val="75000"/>
              </a:lnSpc>
              <a:spcBef>
                <a:spcPct val="20000"/>
              </a:spcBef>
              <a:defRPr/>
            </a:pPr>
            <a:endParaRPr lang="en-US" sz="2800">
              <a:effectLst>
                <a:outerShdw blurRad="38100" dist="38100" dir="2700000" algn="tl">
                  <a:srgbClr val="C0C0C0"/>
                </a:outerShdw>
              </a:effectLst>
              <a:latin typeface="Arial" pitchFamily="34" charset="0"/>
            </a:endParaRPr>
          </a:p>
          <a:p>
            <a:pPr marL="342900" indent="-342900" eaLnBrk="0" hangingPunct="0">
              <a:lnSpc>
                <a:spcPct val="75000"/>
              </a:lnSpc>
              <a:spcBef>
                <a:spcPct val="20000"/>
              </a:spcBef>
              <a:defRPr/>
            </a:pPr>
            <a:endParaRPr lang="en-US" sz="2800">
              <a:effectLst>
                <a:outerShdw blurRad="38100" dist="38100" dir="2700000" algn="tl">
                  <a:srgbClr val="C0C0C0"/>
                </a:outerShdw>
              </a:effectLst>
              <a:latin typeface="Arial" pitchFamily="34" charset="0"/>
            </a:endParaRPr>
          </a:p>
          <a:p>
            <a:pPr marL="342900" indent="-342900" eaLnBrk="0" hangingPunct="0">
              <a:lnSpc>
                <a:spcPct val="75000"/>
              </a:lnSpc>
              <a:spcBef>
                <a:spcPct val="20000"/>
              </a:spcBef>
              <a:defRPr/>
            </a:pPr>
            <a:endParaRPr lang="en-US" sz="2800">
              <a:effectLst>
                <a:outerShdw blurRad="38100" dist="38100" dir="2700000" algn="tl">
                  <a:srgbClr val="C0C0C0"/>
                </a:outerShdw>
              </a:effectLst>
              <a:latin typeface="Arial" pitchFamily="34" charset="0"/>
            </a:endParaRPr>
          </a:p>
          <a:p>
            <a:pPr marL="342900" indent="-342900" eaLnBrk="0" hangingPunct="0">
              <a:lnSpc>
                <a:spcPct val="75000"/>
              </a:lnSpc>
              <a:spcBef>
                <a:spcPct val="20000"/>
              </a:spcBef>
              <a:defRPr/>
            </a:pPr>
            <a:endParaRPr lang="en-US" sz="2800">
              <a:effectLst>
                <a:outerShdw blurRad="38100" dist="38100" dir="2700000" algn="tl">
                  <a:srgbClr val="C0C0C0"/>
                </a:outerShdw>
              </a:effectLst>
              <a:latin typeface="Arial" pitchFamily="34" charset="0"/>
            </a:endParaRPr>
          </a:p>
        </p:txBody>
      </p:sp>
      <p:pic>
        <p:nvPicPr>
          <p:cNvPr id="16388" name="Picture 4"/>
          <p:cNvPicPr>
            <a:picLocks noChangeArrowheads="1"/>
          </p:cNvPicPr>
          <p:nvPr/>
        </p:nvPicPr>
        <p:blipFill>
          <a:blip r:embed="rId2" cstate="print"/>
          <a:srcRect/>
          <a:stretch>
            <a:fillRect/>
          </a:stretch>
        </p:blipFill>
        <p:spPr bwMode="auto">
          <a:xfrm>
            <a:off x="1524000" y="4289425"/>
            <a:ext cx="6342063" cy="1308100"/>
          </a:xfrm>
          <a:prstGeom prst="rect">
            <a:avLst/>
          </a:prstGeom>
          <a:noFill/>
          <a:ln w="9525">
            <a:noFill/>
            <a:miter lim="800000"/>
            <a:headEnd/>
            <a:tailEnd/>
          </a:ln>
        </p:spPr>
      </p:pic>
      <p:sp>
        <p:nvSpPr>
          <p:cNvPr id="16389" name="Rectangle 5"/>
          <p:cNvSpPr>
            <a:spLocks noChangeArrowheads="1"/>
          </p:cNvSpPr>
          <p:nvPr/>
        </p:nvSpPr>
        <p:spPr bwMode="auto">
          <a:xfrm>
            <a:off x="3352800" y="5851525"/>
            <a:ext cx="2295525" cy="457200"/>
          </a:xfrm>
          <a:prstGeom prst="rect">
            <a:avLst/>
          </a:prstGeom>
          <a:noFill/>
          <a:ln w="9525">
            <a:noFill/>
            <a:miter lim="800000"/>
            <a:headEnd/>
            <a:tailEnd/>
          </a:ln>
        </p:spPr>
        <p:txBody>
          <a:bodyPr wrap="none" lIns="92075" tIns="46038" rIns="92075" bIns="46038">
            <a:spAutoFit/>
          </a:bodyPr>
          <a:lstStyle/>
          <a:p>
            <a:pPr eaLnBrk="0" hangingPunct="0"/>
            <a:r>
              <a:rPr lang="en-US" sz="2400">
                <a:latin typeface="Arial" pitchFamily="34" charset="0"/>
              </a:rPr>
              <a:t>threshold = 100</a:t>
            </a:r>
          </a:p>
        </p:txBody>
      </p:sp>
      <p:pic>
        <p:nvPicPr>
          <p:cNvPr id="16390" name="Picture 6"/>
          <p:cNvPicPr>
            <a:picLocks noChangeArrowheads="1"/>
          </p:cNvPicPr>
          <p:nvPr/>
        </p:nvPicPr>
        <p:blipFill>
          <a:blip r:embed="rId3" cstate="print"/>
          <a:srcRect/>
          <a:stretch>
            <a:fillRect/>
          </a:stretch>
        </p:blipFill>
        <p:spPr bwMode="auto">
          <a:xfrm>
            <a:off x="1524000" y="2014538"/>
            <a:ext cx="6324600" cy="1262062"/>
          </a:xfrm>
          <a:prstGeom prst="rect">
            <a:avLst/>
          </a:prstGeom>
          <a:noFill/>
          <a:ln w="9525">
            <a:noFill/>
            <a:miter lim="800000"/>
            <a:headEnd/>
            <a:tailEnd/>
          </a:ln>
        </p:spPr>
      </p:pic>
      <p:sp>
        <p:nvSpPr>
          <p:cNvPr id="16391" name="Rectangle 7"/>
          <p:cNvSpPr>
            <a:spLocks noChangeArrowheads="1"/>
          </p:cNvSpPr>
          <p:nvPr/>
        </p:nvSpPr>
        <p:spPr bwMode="auto">
          <a:xfrm>
            <a:off x="3352800" y="3429000"/>
            <a:ext cx="2125663" cy="457200"/>
          </a:xfrm>
          <a:prstGeom prst="rect">
            <a:avLst/>
          </a:prstGeom>
          <a:noFill/>
          <a:ln w="9525">
            <a:noFill/>
            <a:miter lim="800000"/>
            <a:headEnd/>
            <a:tailEnd/>
          </a:ln>
        </p:spPr>
        <p:txBody>
          <a:bodyPr wrap="none" lIns="92075" tIns="46038" rIns="92075" bIns="46038">
            <a:spAutoFit/>
          </a:bodyPr>
          <a:lstStyle/>
          <a:p>
            <a:pPr eaLnBrk="0" hangingPunct="0"/>
            <a:r>
              <a:rPr lang="en-US" sz="2400">
                <a:latin typeface="Arial" pitchFamily="34" charset="0"/>
              </a:rPr>
              <a:t>threshold = 60</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381000" y="0"/>
            <a:ext cx="8229600" cy="1143000"/>
          </a:xfrm>
        </p:spPr>
        <p:txBody>
          <a:bodyPr/>
          <a:lstStyle/>
          <a:p>
            <a:pPr eaLnBrk="1" hangingPunct="1"/>
            <a:r>
              <a:rPr lang="en-US" dirty="0" smtClean="0">
                <a:solidFill>
                  <a:srgbClr val="008000"/>
                </a:solidFill>
              </a:rPr>
              <a:t>Dynamic Range &amp; Histograms</a:t>
            </a:r>
          </a:p>
        </p:txBody>
      </p:sp>
      <p:sp>
        <p:nvSpPr>
          <p:cNvPr id="17411" name="Text Box 3"/>
          <p:cNvSpPr txBox="1">
            <a:spLocks noChangeArrowheads="1"/>
          </p:cNvSpPr>
          <p:nvPr/>
        </p:nvSpPr>
        <p:spPr bwMode="auto">
          <a:xfrm>
            <a:off x="762000" y="1219200"/>
            <a:ext cx="7391400" cy="5262979"/>
          </a:xfrm>
          <a:prstGeom prst="rect">
            <a:avLst/>
          </a:prstGeom>
          <a:noFill/>
          <a:ln w="9525">
            <a:noFill/>
            <a:miter lim="800000"/>
            <a:headEnd/>
            <a:tailEnd/>
          </a:ln>
        </p:spPr>
        <p:txBody>
          <a:bodyPr>
            <a:spAutoFit/>
          </a:bodyPr>
          <a:lstStyle/>
          <a:p>
            <a:pPr>
              <a:spcBef>
                <a:spcPct val="50000"/>
              </a:spcBef>
            </a:pPr>
            <a:r>
              <a:rPr lang="en-US" sz="2400" b="1" dirty="0"/>
              <a:t>Dynamic Range</a:t>
            </a:r>
            <a:r>
              <a:rPr lang="en-US" sz="2400" dirty="0"/>
              <a:t> is the range of tonal difference between the lightest light and darkest dark of an image. The higher the dynamic range, the more potential shades can be represented.</a:t>
            </a:r>
          </a:p>
          <a:p>
            <a:pPr>
              <a:spcBef>
                <a:spcPct val="50000"/>
              </a:spcBef>
            </a:pPr>
            <a:endParaRPr lang="en-US" sz="2400" dirty="0"/>
          </a:p>
          <a:p>
            <a:pPr>
              <a:spcBef>
                <a:spcPct val="50000"/>
              </a:spcBef>
            </a:pPr>
            <a:r>
              <a:rPr lang="en-US" sz="2400" b="1" dirty="0"/>
              <a:t>Histograms </a:t>
            </a:r>
            <a:r>
              <a:rPr lang="en-US" sz="2400" dirty="0"/>
              <a:t>give a quick picture of the tonal range of the image, or the image </a:t>
            </a:r>
            <a:r>
              <a:rPr lang="en-US" sz="2400" b="1" dirty="0">
                <a:solidFill>
                  <a:srgbClr val="242424"/>
                </a:solidFill>
                <a:latin typeface="Verdana-Bold"/>
              </a:rPr>
              <a:t>key type</a:t>
            </a:r>
            <a:r>
              <a:rPr lang="en-US" sz="2400" dirty="0">
                <a:solidFill>
                  <a:srgbClr val="242424"/>
                </a:solidFill>
              </a:rPr>
              <a:t>. A low-key image has detail concentrated in the shadows; a high-key image has detail concentrated in the highlights; and an average-key image has detail concentrated in the </a:t>
            </a:r>
            <a:r>
              <a:rPr lang="en-US" sz="2400" dirty="0" err="1">
                <a:solidFill>
                  <a:srgbClr val="242424"/>
                </a:solidFill>
              </a:rPr>
              <a:t>midtones</a:t>
            </a:r>
            <a:r>
              <a:rPr lang="en-US" sz="2400" dirty="0">
                <a:solidFill>
                  <a:srgbClr val="242424"/>
                </a:solidFill>
              </a:rPr>
              <a:t>. An image with full tonal range has a number of pixels in all areas. Identifying the tonal range helps determine appropriate tonal corrections.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609600" y="5334000"/>
            <a:ext cx="7772400" cy="1323439"/>
          </a:xfrm>
          <a:prstGeom prst="rect">
            <a:avLst/>
          </a:prstGeom>
          <a:noFill/>
          <a:ln w="9525">
            <a:noFill/>
            <a:miter lim="800000"/>
            <a:headEnd/>
            <a:tailEnd/>
          </a:ln>
        </p:spPr>
        <p:txBody>
          <a:bodyPr wrap="square">
            <a:spAutoFit/>
          </a:bodyPr>
          <a:lstStyle/>
          <a:p>
            <a:r>
              <a:rPr lang="en-US" sz="1600" dirty="0"/>
              <a:t>A </a:t>
            </a:r>
            <a:r>
              <a:rPr lang="en-US" sz="1600" b="1" dirty="0">
                <a:solidFill>
                  <a:srgbClr val="242424"/>
                </a:solidFill>
                <a:latin typeface="Verdana-Bold"/>
              </a:rPr>
              <a:t>histogram</a:t>
            </a:r>
            <a:r>
              <a:rPr lang="en-US" sz="1600" dirty="0">
                <a:solidFill>
                  <a:srgbClr val="242424"/>
                </a:solidFill>
              </a:rPr>
              <a:t>  also illustrates how pixels in an image are distributed by graphing the number of pixels at each color intensity level. The histogram shows whether the image contains enough detail in the shadows (shown in the left part of the histogram), </a:t>
            </a:r>
            <a:r>
              <a:rPr lang="en-US" sz="1600" dirty="0" err="1">
                <a:solidFill>
                  <a:srgbClr val="242424"/>
                </a:solidFill>
              </a:rPr>
              <a:t>midtones</a:t>
            </a:r>
            <a:r>
              <a:rPr lang="en-US" sz="1600" dirty="0">
                <a:solidFill>
                  <a:srgbClr val="242424"/>
                </a:solidFill>
              </a:rPr>
              <a:t> (shown in the middle), and highlights (shown in the right part) to make a good correction.  </a:t>
            </a:r>
            <a:r>
              <a:rPr lang="en-US" sz="1600" i="1" dirty="0">
                <a:solidFill>
                  <a:srgbClr val="242424"/>
                </a:solidFill>
              </a:rPr>
              <a:t>Source: Adobe Help</a:t>
            </a:r>
            <a:endParaRPr lang="en-US" sz="1000" dirty="0">
              <a:solidFill>
                <a:srgbClr val="242424"/>
              </a:solidFill>
            </a:endParaRPr>
          </a:p>
        </p:txBody>
      </p:sp>
      <p:pic>
        <p:nvPicPr>
          <p:cNvPr id="18435" name="Picture 3"/>
          <p:cNvPicPr>
            <a:picLocks noChangeAspect="1" noChangeArrowheads="1"/>
          </p:cNvPicPr>
          <p:nvPr/>
        </p:nvPicPr>
        <p:blipFill>
          <a:blip r:embed="rId2" cstate="print"/>
          <a:srcRect/>
          <a:stretch>
            <a:fillRect/>
          </a:stretch>
        </p:blipFill>
        <p:spPr bwMode="auto">
          <a:xfrm>
            <a:off x="228600" y="762000"/>
            <a:ext cx="2209800" cy="2209800"/>
          </a:xfrm>
          <a:prstGeom prst="rect">
            <a:avLst/>
          </a:prstGeom>
          <a:noFill/>
          <a:ln w="9525">
            <a:solidFill>
              <a:schemeClr val="tx1"/>
            </a:solidFill>
            <a:miter lim="800000"/>
            <a:headEnd/>
            <a:tailEnd/>
          </a:ln>
        </p:spPr>
      </p:pic>
      <p:pic>
        <p:nvPicPr>
          <p:cNvPr id="18436" name="Picture 4"/>
          <p:cNvPicPr>
            <a:picLocks noChangeAspect="1" noChangeArrowheads="1"/>
          </p:cNvPicPr>
          <p:nvPr/>
        </p:nvPicPr>
        <p:blipFill>
          <a:blip r:embed="rId3" cstate="print"/>
          <a:srcRect/>
          <a:stretch>
            <a:fillRect/>
          </a:stretch>
        </p:blipFill>
        <p:spPr bwMode="auto">
          <a:xfrm>
            <a:off x="152400" y="3262288"/>
            <a:ext cx="2743200" cy="1629210"/>
          </a:xfrm>
          <a:prstGeom prst="rect">
            <a:avLst/>
          </a:prstGeom>
          <a:noFill/>
          <a:ln w="9525">
            <a:solidFill>
              <a:schemeClr val="tx1"/>
            </a:solidFill>
            <a:miter lim="800000"/>
            <a:headEnd/>
            <a:tailEnd/>
          </a:ln>
        </p:spPr>
      </p:pic>
      <p:pic>
        <p:nvPicPr>
          <p:cNvPr id="18437" name="Picture 5"/>
          <p:cNvPicPr>
            <a:picLocks noChangeAspect="1" noChangeArrowheads="1"/>
          </p:cNvPicPr>
          <p:nvPr/>
        </p:nvPicPr>
        <p:blipFill>
          <a:blip r:embed="rId4" cstate="print"/>
          <a:srcRect/>
          <a:stretch>
            <a:fillRect/>
          </a:stretch>
        </p:blipFill>
        <p:spPr bwMode="auto">
          <a:xfrm>
            <a:off x="3200400" y="685800"/>
            <a:ext cx="2209800" cy="2209800"/>
          </a:xfrm>
          <a:prstGeom prst="rect">
            <a:avLst/>
          </a:prstGeom>
          <a:noFill/>
          <a:ln w="9525">
            <a:solidFill>
              <a:schemeClr val="tx1"/>
            </a:solidFill>
            <a:miter lim="800000"/>
            <a:headEnd/>
            <a:tailEnd/>
          </a:ln>
        </p:spPr>
      </p:pic>
      <p:pic>
        <p:nvPicPr>
          <p:cNvPr id="18438" name="Picture 6"/>
          <p:cNvPicPr>
            <a:picLocks noChangeAspect="1" noChangeArrowheads="1"/>
          </p:cNvPicPr>
          <p:nvPr/>
        </p:nvPicPr>
        <p:blipFill>
          <a:blip r:embed="rId5" cstate="print"/>
          <a:srcRect/>
          <a:stretch>
            <a:fillRect/>
          </a:stretch>
        </p:blipFill>
        <p:spPr bwMode="auto">
          <a:xfrm>
            <a:off x="3200399" y="3352800"/>
            <a:ext cx="2696959" cy="1562100"/>
          </a:xfrm>
          <a:prstGeom prst="rect">
            <a:avLst/>
          </a:prstGeom>
          <a:noFill/>
          <a:ln w="9525">
            <a:solidFill>
              <a:schemeClr val="tx1"/>
            </a:solidFill>
            <a:miter lim="800000"/>
            <a:headEnd/>
            <a:tailEnd/>
          </a:ln>
        </p:spPr>
      </p:pic>
      <p:pic>
        <p:nvPicPr>
          <p:cNvPr id="18439" name="Picture 7"/>
          <p:cNvPicPr>
            <a:picLocks noChangeAspect="1" noChangeArrowheads="1"/>
          </p:cNvPicPr>
          <p:nvPr/>
        </p:nvPicPr>
        <p:blipFill>
          <a:blip r:embed="rId6" cstate="print"/>
          <a:srcRect/>
          <a:stretch>
            <a:fillRect/>
          </a:stretch>
        </p:blipFill>
        <p:spPr bwMode="auto">
          <a:xfrm>
            <a:off x="6324600" y="685800"/>
            <a:ext cx="2209800" cy="2209800"/>
          </a:xfrm>
          <a:prstGeom prst="rect">
            <a:avLst/>
          </a:prstGeom>
          <a:noFill/>
          <a:ln w="9525">
            <a:solidFill>
              <a:schemeClr val="tx1"/>
            </a:solidFill>
            <a:miter lim="800000"/>
            <a:headEnd/>
            <a:tailEnd/>
          </a:ln>
        </p:spPr>
      </p:pic>
      <p:pic>
        <p:nvPicPr>
          <p:cNvPr id="18440" name="Picture 8"/>
          <p:cNvPicPr>
            <a:picLocks noChangeAspect="1" noChangeArrowheads="1"/>
          </p:cNvPicPr>
          <p:nvPr/>
        </p:nvPicPr>
        <p:blipFill>
          <a:blip r:embed="rId7" cstate="print"/>
          <a:srcRect/>
          <a:stretch>
            <a:fillRect/>
          </a:stretch>
        </p:blipFill>
        <p:spPr bwMode="auto">
          <a:xfrm>
            <a:off x="6172200" y="3422073"/>
            <a:ext cx="2667000" cy="1454727"/>
          </a:xfrm>
          <a:prstGeom prst="rect">
            <a:avLst/>
          </a:prstGeom>
          <a:noFill/>
          <a:ln w="9525">
            <a:solidFill>
              <a:schemeClr val="tx1"/>
            </a:solidFill>
            <a:miter lim="800000"/>
            <a:headEnd/>
            <a:tailEnd/>
          </a:ln>
        </p:spPr>
      </p:pic>
      <p:sp>
        <p:nvSpPr>
          <p:cNvPr id="18441" name="Rectangle 9"/>
          <p:cNvSpPr>
            <a:spLocks noGrp="1" noChangeArrowheads="1"/>
          </p:cNvSpPr>
          <p:nvPr>
            <p:ph type="title" idx="4294967295"/>
          </p:nvPr>
        </p:nvSpPr>
        <p:spPr>
          <a:xfrm>
            <a:off x="381000" y="0"/>
            <a:ext cx="8229600" cy="838200"/>
          </a:xfrm>
        </p:spPr>
        <p:txBody>
          <a:bodyPr/>
          <a:lstStyle/>
          <a:p>
            <a:pPr eaLnBrk="1" hangingPunct="1"/>
            <a:r>
              <a:rPr lang="en-US" sz="3600" dirty="0" smtClean="0"/>
              <a:t>Histograms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solidFill>
                  <a:srgbClr val="BA0000"/>
                </a:solidFill>
                <a:latin typeface="Verdana" pitchFamily="34" charset="0"/>
              </a:rPr>
              <a:t>Color Modes</a:t>
            </a:r>
            <a:endParaRPr lang="en-US" smtClean="0"/>
          </a:p>
        </p:txBody>
      </p:sp>
      <p:sp>
        <p:nvSpPr>
          <p:cNvPr id="20483" name="Text Box 3"/>
          <p:cNvSpPr txBox="1">
            <a:spLocks noChangeArrowheads="1"/>
          </p:cNvSpPr>
          <p:nvPr/>
        </p:nvSpPr>
        <p:spPr bwMode="auto">
          <a:xfrm>
            <a:off x="669925" y="1704975"/>
            <a:ext cx="6950075" cy="4160838"/>
          </a:xfrm>
          <a:prstGeom prst="rect">
            <a:avLst/>
          </a:prstGeom>
          <a:noFill/>
          <a:ln w="9525">
            <a:noFill/>
            <a:miter lim="800000"/>
            <a:headEnd/>
            <a:tailEnd/>
          </a:ln>
        </p:spPr>
        <p:txBody>
          <a:bodyPr>
            <a:spAutoFit/>
          </a:bodyPr>
          <a:lstStyle/>
          <a:p>
            <a:pPr>
              <a:buFontTx/>
              <a:buChar char="•"/>
            </a:pPr>
            <a:r>
              <a:rPr lang="en-US" sz="2400"/>
              <a:t>A color model describes the colors we see and work with in digital images. Each color model, such as RGB or CMYK, represents a different method (usually numeric) for describing color.</a:t>
            </a:r>
          </a:p>
          <a:p>
            <a:endParaRPr lang="en-US" sz="2400"/>
          </a:p>
          <a:p>
            <a:pPr>
              <a:buFontTx/>
              <a:buChar char="•"/>
            </a:pPr>
            <a:r>
              <a:rPr lang="en-US" sz="2400"/>
              <a:t>A </a:t>
            </a:r>
            <a:r>
              <a:rPr lang="en-US" sz="2400" b="1">
                <a:solidFill>
                  <a:srgbClr val="242424"/>
                </a:solidFill>
              </a:rPr>
              <a:t>color space</a:t>
            </a:r>
            <a:r>
              <a:rPr lang="en-US" sz="2400">
                <a:solidFill>
                  <a:srgbClr val="242424"/>
                </a:solidFill>
              </a:rPr>
              <a:t> is a variant of a color model and has a specific </a:t>
            </a:r>
            <a:r>
              <a:rPr lang="en-US" sz="2400" b="1">
                <a:solidFill>
                  <a:srgbClr val="242424"/>
                </a:solidFill>
              </a:rPr>
              <a:t>gamut</a:t>
            </a:r>
            <a:r>
              <a:rPr lang="en-US" sz="2400">
                <a:solidFill>
                  <a:srgbClr val="242424"/>
                </a:solidFill>
              </a:rPr>
              <a:t> (range) of colors. For example, within the RGB color model are a number of color spaces: Adobe RGB, sRGB, ProPhoto RGB, and so on.</a:t>
            </a:r>
            <a:endParaRPr lang="en-US">
              <a:solidFill>
                <a:srgbClr val="242424"/>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latin typeface="Gill Sans"/>
              </a:rPr>
              <a:t>Color Spaces &amp; Gamuts</a:t>
            </a:r>
            <a:endParaRPr lang="en-US" smtClean="0"/>
          </a:p>
        </p:txBody>
      </p:sp>
      <p:sp>
        <p:nvSpPr>
          <p:cNvPr id="21507" name="Rectangle 3"/>
          <p:cNvSpPr>
            <a:spLocks noGrp="1" noChangeArrowheads="1"/>
          </p:cNvSpPr>
          <p:nvPr>
            <p:ph type="body" sz="half" idx="1"/>
          </p:nvPr>
        </p:nvSpPr>
        <p:spPr>
          <a:xfrm>
            <a:off x="457200" y="1600200"/>
            <a:ext cx="4033838" cy="4525963"/>
          </a:xfrm>
        </p:spPr>
        <p:txBody>
          <a:bodyPr/>
          <a:lstStyle/>
          <a:p>
            <a:pPr eaLnBrk="1" hangingPunct="1"/>
            <a:r>
              <a:rPr lang="en-US" sz="2000" smtClean="0">
                <a:latin typeface="Gill Sans"/>
              </a:rPr>
              <a:t>Human eye can recognize wide range of color</a:t>
            </a:r>
          </a:p>
          <a:p>
            <a:pPr eaLnBrk="1" hangingPunct="1"/>
            <a:r>
              <a:rPr lang="en-US" sz="2000" smtClean="0">
                <a:latin typeface="Gill Sans"/>
              </a:rPr>
              <a:t>Monitors can display a limited range of colors</a:t>
            </a:r>
          </a:p>
          <a:p>
            <a:pPr eaLnBrk="1" hangingPunct="1"/>
            <a:r>
              <a:rPr lang="en-US" sz="2000" smtClean="0">
                <a:latin typeface="Gill Sans"/>
              </a:rPr>
              <a:t>Adobe RGB common in graphics applications</a:t>
            </a:r>
          </a:p>
          <a:p>
            <a:pPr eaLnBrk="1" hangingPunct="1"/>
            <a:r>
              <a:rPr lang="en-US" sz="2000" smtClean="0">
                <a:latin typeface="Gill Sans"/>
              </a:rPr>
              <a:t>S-RGB common on internet &amp; represents what most ink-jet printers can produce</a:t>
            </a:r>
            <a:endParaRPr lang="en-US" sz="2000" smtClean="0"/>
          </a:p>
        </p:txBody>
      </p:sp>
      <p:pic>
        <p:nvPicPr>
          <p:cNvPr id="21508" name="Picture 4"/>
          <p:cNvPicPr>
            <a:picLocks noGrp="1" noChangeAspect="1" noChangeArrowheads="1"/>
          </p:cNvPicPr>
          <p:nvPr>
            <p:ph sz="half" idx="2"/>
          </p:nvPr>
        </p:nvPicPr>
        <p:blipFill>
          <a:blip r:embed="rId2" cstate="print"/>
          <a:srcRect/>
          <a:stretch>
            <a:fillRect/>
          </a:stretch>
        </p:blipFill>
        <p:spPr>
          <a:xfrm>
            <a:off x="4652963" y="1768475"/>
            <a:ext cx="4033837" cy="4189413"/>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p:txBody>
          <a:bodyPr/>
          <a:lstStyle/>
          <a:p>
            <a:pPr eaLnBrk="1" hangingPunct="1"/>
            <a:r>
              <a:rPr lang="en-US" smtClean="0"/>
              <a:t>File </a:t>
            </a:r>
            <a:r>
              <a:rPr lang="en-US" smtClean="0">
                <a:latin typeface="Gill Sans"/>
              </a:rPr>
              <a:t>Formats</a:t>
            </a:r>
            <a:endParaRPr lang="en-US" smtClean="0"/>
          </a:p>
        </p:txBody>
      </p:sp>
      <p:sp>
        <p:nvSpPr>
          <p:cNvPr id="22531" name="Rectangle 3"/>
          <p:cNvSpPr>
            <a:spLocks noChangeArrowheads="1"/>
          </p:cNvSpPr>
          <p:nvPr/>
        </p:nvSpPr>
        <p:spPr bwMode="auto">
          <a:xfrm>
            <a:off x="304800" y="1447800"/>
            <a:ext cx="8458200" cy="3730252"/>
          </a:xfrm>
          <a:prstGeom prst="rect">
            <a:avLst/>
          </a:prstGeom>
          <a:noFill/>
          <a:ln w="9525">
            <a:noFill/>
            <a:miter lim="800000"/>
            <a:headEnd/>
            <a:tailEnd/>
          </a:ln>
        </p:spPr>
        <p:txBody>
          <a:bodyPr>
            <a:spAutoFit/>
          </a:bodyPr>
          <a:lstStyle/>
          <a:p>
            <a:pPr>
              <a:spcBef>
                <a:spcPct val="20000"/>
              </a:spcBef>
              <a:buFontTx/>
              <a:buChar char="•"/>
            </a:pPr>
            <a:r>
              <a:rPr lang="en-US" sz="2800" dirty="0">
                <a:latin typeface="Gill Sans"/>
              </a:rPr>
              <a:t>Master Files – TIFF standard / JP2 (can have </a:t>
            </a:r>
            <a:r>
              <a:rPr lang="en-US" sz="2800" i="1" dirty="0">
                <a:latin typeface="Gill Sans"/>
              </a:rPr>
              <a:t>lossless</a:t>
            </a:r>
            <a:r>
              <a:rPr lang="en-US" sz="2800" dirty="0">
                <a:latin typeface="Gill Sans"/>
              </a:rPr>
              <a:t> compression, such as LZW)</a:t>
            </a:r>
          </a:p>
          <a:p>
            <a:pPr>
              <a:spcBef>
                <a:spcPct val="20000"/>
              </a:spcBef>
            </a:pPr>
            <a:endParaRPr lang="en-US" sz="2800" dirty="0">
              <a:latin typeface="Gill Sans"/>
            </a:endParaRPr>
          </a:p>
          <a:p>
            <a:pPr>
              <a:spcBef>
                <a:spcPct val="20000"/>
              </a:spcBef>
              <a:buFontTx/>
              <a:buChar char="•"/>
            </a:pPr>
            <a:r>
              <a:rPr lang="en-US" sz="2800" dirty="0">
                <a:latin typeface="Gill Sans"/>
              </a:rPr>
              <a:t>Access images - GIF and JPEG files are the most common (</a:t>
            </a:r>
            <a:r>
              <a:rPr lang="en-US" sz="2800" i="1" dirty="0" err="1">
                <a:latin typeface="Gill Sans"/>
              </a:rPr>
              <a:t>lossy</a:t>
            </a:r>
            <a:r>
              <a:rPr lang="en-US" sz="2800" dirty="0">
                <a:latin typeface="Gill Sans"/>
              </a:rPr>
              <a:t> compression)</a:t>
            </a:r>
          </a:p>
          <a:p>
            <a:pPr>
              <a:spcBef>
                <a:spcPct val="20000"/>
              </a:spcBef>
            </a:pPr>
            <a:endParaRPr lang="en-US" sz="2800" dirty="0">
              <a:latin typeface="Gill Sans"/>
            </a:endParaRPr>
          </a:p>
          <a:p>
            <a:pPr>
              <a:spcBef>
                <a:spcPct val="20000"/>
              </a:spcBef>
              <a:buFontTx/>
              <a:buChar char="•"/>
            </a:pPr>
            <a:r>
              <a:rPr lang="en-US" sz="2800" dirty="0" smtClean="0">
                <a:latin typeface="Gill Sans"/>
              </a:rPr>
              <a:t>Common </a:t>
            </a:r>
            <a:r>
              <a:rPr lang="en-US" sz="2800" dirty="0">
                <a:latin typeface="Gill Sans"/>
              </a:rPr>
              <a:t>Image File Formats </a:t>
            </a:r>
            <a:r>
              <a:rPr lang="en-US" dirty="0">
                <a:latin typeface="Gill Sans"/>
                <a:hlinkClick r:id="rId2"/>
              </a:rPr>
              <a:t>http://www.library.cornell.edu/preservation/tutorial/presentation/table7-1.html</a:t>
            </a:r>
            <a:endParaRPr 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p:txBody>
          <a:bodyPr/>
          <a:lstStyle/>
          <a:p>
            <a:pPr eaLnBrk="1" hangingPunct="1"/>
            <a:r>
              <a:rPr lang="en-US" smtClean="0">
                <a:latin typeface="Gill Sans"/>
              </a:rPr>
              <a:t>File Names</a:t>
            </a:r>
            <a:endParaRPr lang="en-US" smtClean="0"/>
          </a:p>
        </p:txBody>
      </p:sp>
      <p:graphicFrame>
        <p:nvGraphicFramePr>
          <p:cNvPr id="98367" name="Group 63"/>
          <p:cNvGraphicFramePr>
            <a:graphicFrameLocks noGrp="1"/>
          </p:cNvGraphicFramePr>
          <p:nvPr/>
        </p:nvGraphicFramePr>
        <p:xfrm>
          <a:off x="609600" y="1447800"/>
          <a:ext cx="7391400" cy="3944938"/>
        </p:xfrm>
        <a:graphic>
          <a:graphicData uri="http://schemas.openxmlformats.org/drawingml/2006/table">
            <a:tbl>
              <a:tblPr/>
              <a:tblGrid>
                <a:gridCol w="1847850"/>
                <a:gridCol w="1847850"/>
                <a:gridCol w="1847850"/>
                <a:gridCol w="1847850"/>
              </a:tblGrid>
              <a:tr h="61679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Gill Sans" charset="0"/>
                        </a:rPr>
                        <a:t>Meaningful / Pros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Gill Sans" charset="0"/>
                        </a:rPr>
                        <a:t>Meaningful/Cons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Gill Sans" charset="0"/>
                        </a:rPr>
                        <a:t>Non-meaningful / Pros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Gill Sans" charset="0"/>
                        </a:rPr>
                        <a:t>Non-meaningful / Cons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28140">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600" b="0" i="0" u="none" strike="noStrike" cap="none" normalizeH="0" baseline="0" smtClean="0">
                          <a:ln>
                            <a:noFill/>
                          </a:ln>
                          <a:solidFill>
                            <a:srgbClr val="008000"/>
                          </a:solidFill>
                          <a:effectLst/>
                          <a:latin typeface="Gill Sans" charset="0"/>
                        </a:rPr>
                        <a:t>Easily Identifiable, esp. if separated from original collection</a:t>
                      </a:r>
                    </a:p>
                    <a:p>
                      <a:pPr marL="0" marR="0" lvl="0" indent="0" algn="l" defTabSz="914400" rtl="0" eaLnBrk="1" fontAlgn="base" latinLnBrk="0" hangingPunct="1">
                        <a:lnSpc>
                          <a:spcPct val="100000"/>
                        </a:lnSpc>
                        <a:spcBef>
                          <a:spcPct val="20000"/>
                        </a:spcBef>
                        <a:spcAft>
                          <a:spcPct val="0"/>
                        </a:spcAft>
                        <a:buClrTx/>
                        <a:buSzTx/>
                        <a:buFontTx/>
                        <a:buChar char="•"/>
                        <a:tabLst/>
                      </a:pPr>
                      <a:endParaRPr kumimoji="0" lang="en-US" sz="1600" b="0" i="0" u="none" strike="noStrike" cap="none" normalizeH="0" baseline="0" smtClean="0">
                        <a:ln>
                          <a:noFill/>
                        </a:ln>
                        <a:solidFill>
                          <a:srgbClr val="008000"/>
                        </a:solidFill>
                        <a:effectLst/>
                        <a:latin typeface="Gill Sans"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600" b="0" i="0" u="none" strike="noStrike" cap="none" normalizeH="0" baseline="0" dirty="0" smtClean="0">
                          <a:ln>
                            <a:noFill/>
                          </a:ln>
                          <a:solidFill>
                            <a:srgbClr val="BA0000"/>
                          </a:solidFill>
                          <a:effectLst/>
                          <a:latin typeface="Gill Sans" charset="0"/>
                        </a:rPr>
                        <a:t>Long and inconsistent filenames</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600" b="0" i="0" u="none" strike="noStrike" cap="none" normalizeH="0" baseline="0" dirty="0" smtClean="0">
                          <a:ln>
                            <a:noFill/>
                          </a:ln>
                          <a:solidFill>
                            <a:srgbClr val="BA0000"/>
                          </a:solidFill>
                          <a:effectLst/>
                          <a:latin typeface="Gill Sans" charset="0"/>
                        </a:rPr>
                        <a:t>Doesn’t sort easily</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600" b="0" i="0" u="none" strike="noStrike" cap="none" normalizeH="0" baseline="0" dirty="0" smtClean="0">
                          <a:ln>
                            <a:noFill/>
                          </a:ln>
                          <a:solidFill>
                            <a:srgbClr val="BA0000"/>
                          </a:solidFill>
                          <a:effectLst/>
                          <a:latin typeface="Gill Sans" charset="0"/>
                        </a:rPr>
                        <a:t>If based on location or call #, risk of those identifiers changing over time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008000"/>
                        </a:solidFill>
                        <a:effectLst/>
                        <a:latin typeface="Gill Sans"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600" b="0" i="0" u="none" strike="noStrike" cap="none" normalizeH="0" baseline="0" dirty="0" smtClean="0">
                          <a:ln>
                            <a:noFill/>
                          </a:ln>
                          <a:solidFill>
                            <a:srgbClr val="008000"/>
                          </a:solidFill>
                          <a:effectLst/>
                          <a:latin typeface="Gill Sans" charset="0"/>
                        </a:rPr>
                        <a:t>Sorts easily</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600" b="0" i="0" u="none" strike="noStrike" cap="none" normalizeH="0" baseline="0" dirty="0" smtClean="0">
                          <a:ln>
                            <a:noFill/>
                          </a:ln>
                          <a:solidFill>
                            <a:srgbClr val="008000"/>
                          </a:solidFill>
                          <a:effectLst/>
                          <a:latin typeface="Gill Sans" charset="0"/>
                        </a:rPr>
                        <a:t>Not tied to a physical location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600" b="0" i="0" u="none" strike="noStrike" cap="none" normalizeH="0" baseline="0" dirty="0" smtClean="0">
                          <a:ln>
                            <a:noFill/>
                          </a:ln>
                          <a:solidFill>
                            <a:srgbClr val="BA0000"/>
                          </a:solidFill>
                          <a:effectLst/>
                          <a:latin typeface="Gill Sans" charset="0"/>
                        </a:rPr>
                        <a:t>Hard to identify, should it get separated from original collection</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600" b="0" i="0" u="none" strike="noStrike" cap="none" normalizeH="0" baseline="0" dirty="0" smtClean="0">
                          <a:ln>
                            <a:noFill/>
                          </a:ln>
                          <a:solidFill>
                            <a:srgbClr val="BA0000"/>
                          </a:solidFill>
                          <a:effectLst/>
                          <a:latin typeface="Gill Sans" charset="0"/>
                        </a:rPr>
                        <a:t>Requires database or tracking method (although this is generally recommended/required regardless)</a:t>
                      </a:r>
                      <a:endParaRPr kumimoji="0" lang="en-US" sz="1600" b="0" i="0" u="none" strike="noStrike" cap="none" normalizeH="0" baseline="0" dirty="0" smtClean="0">
                        <a:ln>
                          <a:noFill/>
                        </a:ln>
                        <a:solidFill>
                          <a:srgbClr val="008000"/>
                        </a:solidFill>
                        <a:effectLst/>
                        <a:latin typeface="Gill San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72" name="Text Box 64"/>
          <p:cNvSpPr txBox="1">
            <a:spLocks noChangeArrowheads="1"/>
          </p:cNvSpPr>
          <p:nvPr/>
        </p:nvSpPr>
        <p:spPr bwMode="auto">
          <a:xfrm>
            <a:off x="1279525" y="5514975"/>
            <a:ext cx="7145338" cy="925513"/>
          </a:xfrm>
          <a:prstGeom prst="rect">
            <a:avLst/>
          </a:prstGeom>
          <a:noFill/>
          <a:ln w="9525">
            <a:noFill/>
            <a:miter lim="800000"/>
            <a:headEnd/>
            <a:tailEnd/>
          </a:ln>
        </p:spPr>
        <p:txBody>
          <a:bodyPr wrap="none">
            <a:spAutoFit/>
          </a:bodyPr>
          <a:lstStyle/>
          <a:p>
            <a:r>
              <a:rPr lang="en-US" dirty="0"/>
              <a:t>Recommend:  A hybrid approach- for example, sequentially </a:t>
            </a:r>
          </a:p>
          <a:p>
            <a:r>
              <a:rPr lang="en-US" dirty="0"/>
              <a:t>derived value combined with three-letter prefix identifying </a:t>
            </a:r>
          </a:p>
          <a:p>
            <a:r>
              <a:rPr lang="en-US" dirty="0"/>
              <a:t>collection (ex: ORN_0001.tif)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latin typeface="Verdana" pitchFamily="34" charset="0"/>
              </a:rPr>
              <a:t>Methodology</a:t>
            </a:r>
          </a:p>
        </p:txBody>
      </p:sp>
      <p:sp>
        <p:nvSpPr>
          <p:cNvPr id="24579" name="Rectangle 3"/>
          <p:cNvSpPr>
            <a:spLocks noGrp="1" noChangeArrowheads="1"/>
          </p:cNvSpPr>
          <p:nvPr>
            <p:ph type="body" idx="1"/>
          </p:nvPr>
        </p:nvSpPr>
        <p:spPr/>
        <p:txBody>
          <a:bodyPr/>
          <a:lstStyle/>
          <a:p>
            <a:pPr eaLnBrk="1" hangingPunct="1"/>
            <a:r>
              <a:rPr lang="en-US" sz="2800" smtClean="0">
                <a:latin typeface="Verdana" pitchFamily="34" charset="0"/>
              </a:rPr>
              <a:t>Digitization</a:t>
            </a:r>
          </a:p>
          <a:p>
            <a:pPr lvl="1" eaLnBrk="1" hangingPunct="1"/>
            <a:r>
              <a:rPr lang="en-US" sz="2400" smtClean="0">
                <a:latin typeface="Verdana" pitchFamily="34" charset="0"/>
              </a:rPr>
              <a:t>One size does not fit all! </a:t>
            </a:r>
          </a:p>
          <a:p>
            <a:pPr lvl="1" eaLnBrk="1" hangingPunct="1"/>
            <a:r>
              <a:rPr lang="en-US" sz="2400" smtClean="0">
                <a:latin typeface="Verdana" pitchFamily="34" charset="0"/>
              </a:rPr>
              <a:t>Flatbed, sheet-feed, digital camera, bound-volume, microfilm, slide, etc.</a:t>
            </a:r>
          </a:p>
          <a:p>
            <a:pPr eaLnBrk="1" hangingPunct="1"/>
            <a:r>
              <a:rPr lang="en-US" sz="2800" smtClean="0">
                <a:latin typeface="Verdana" pitchFamily="34" charset="0"/>
              </a:rPr>
              <a:t>Image quality</a:t>
            </a:r>
          </a:p>
          <a:p>
            <a:pPr lvl="1" eaLnBrk="1" hangingPunct="1"/>
            <a:r>
              <a:rPr lang="en-US" sz="2400" smtClean="0">
                <a:latin typeface="Verdana" pitchFamily="34" charset="0"/>
              </a:rPr>
              <a:t>Image enhancement &amp; color management</a:t>
            </a:r>
          </a:p>
          <a:p>
            <a:pPr lvl="1" eaLnBrk="1" hangingPunct="1"/>
            <a:r>
              <a:rPr lang="en-US" sz="2400" smtClean="0">
                <a:latin typeface="Verdana" pitchFamily="34" charset="0"/>
              </a:rPr>
              <a:t>Archival vs. access</a:t>
            </a:r>
          </a:p>
          <a:p>
            <a:pPr lvl="1" eaLnBrk="1" hangingPunct="1"/>
            <a:r>
              <a:rPr lang="en-US" sz="2400" smtClean="0">
                <a:latin typeface="Verdana" pitchFamily="34" charset="0"/>
              </a:rPr>
              <a:t>Immediate needs vs. future considerations</a:t>
            </a:r>
          </a:p>
          <a:p>
            <a:pPr eaLnBrk="1" hangingPunct="1"/>
            <a:endParaRPr lang="en-US" sz="2800" smtClean="0">
              <a:latin typeface="Verdana"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latin typeface="Verdana" pitchFamily="34" charset="0"/>
              </a:rPr>
              <a:t>Translating Analog to Digital</a:t>
            </a:r>
          </a:p>
        </p:txBody>
      </p:sp>
      <p:sp>
        <p:nvSpPr>
          <p:cNvPr id="25603" name="Rectangle 3"/>
          <p:cNvSpPr>
            <a:spLocks noGrp="1" noChangeArrowheads="1"/>
          </p:cNvSpPr>
          <p:nvPr>
            <p:ph type="body" idx="1"/>
          </p:nvPr>
        </p:nvSpPr>
        <p:spPr/>
        <p:txBody>
          <a:bodyPr/>
          <a:lstStyle/>
          <a:p>
            <a:pPr eaLnBrk="1" hangingPunct="1"/>
            <a:r>
              <a:rPr lang="en-US" smtClean="0">
                <a:latin typeface="Verdana" pitchFamily="34" charset="0"/>
              </a:rPr>
              <a:t>Step 1:  Know your document</a:t>
            </a:r>
          </a:p>
          <a:p>
            <a:pPr lvl="1" eaLnBrk="1" hangingPunct="1"/>
            <a:r>
              <a:rPr lang="en-US" smtClean="0">
                <a:latin typeface="Verdana" pitchFamily="34" charset="0"/>
              </a:rPr>
              <a:t>Identify document’s key informational content</a:t>
            </a:r>
          </a:p>
          <a:p>
            <a:pPr lvl="1" eaLnBrk="1" hangingPunct="1">
              <a:spcBef>
                <a:spcPct val="50000"/>
              </a:spcBef>
            </a:pPr>
            <a:r>
              <a:rPr lang="en-US" smtClean="0">
                <a:latin typeface="Verdana" pitchFamily="34" charset="0"/>
              </a:rPr>
              <a:t>Characterize and measure document attributes: detail, tone, color, other</a:t>
            </a:r>
          </a:p>
          <a:p>
            <a:pPr lvl="1" eaLnBrk="1" hangingPunct="1">
              <a:spcBef>
                <a:spcPct val="50000"/>
              </a:spcBef>
            </a:pPr>
            <a:r>
              <a:rPr lang="en-US" smtClean="0">
                <a:latin typeface="Verdana" pitchFamily="34" charset="0"/>
              </a:rPr>
              <a:t>Consider other variables: lighting, variations in media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219200" y="304800"/>
            <a:ext cx="6619875" cy="5600700"/>
          </a:xfrm>
          <a:prstGeom prst="rect">
            <a:avLst/>
          </a:prstGeom>
          <a:noFill/>
          <a:ln w="9525">
            <a:noFill/>
            <a:miter lim="800000"/>
            <a:headEnd/>
            <a:tailEnd/>
          </a:ln>
        </p:spPr>
      </p:pic>
      <p:sp>
        <p:nvSpPr>
          <p:cNvPr id="4" name="Rectangle 3"/>
          <p:cNvSpPr/>
          <p:nvPr/>
        </p:nvSpPr>
        <p:spPr>
          <a:xfrm>
            <a:off x="1219200" y="6172200"/>
            <a:ext cx="6477000" cy="369332"/>
          </a:xfrm>
          <a:prstGeom prst="rect">
            <a:avLst/>
          </a:prstGeom>
        </p:spPr>
        <p:txBody>
          <a:bodyPr wrap="square">
            <a:spAutoFit/>
          </a:bodyPr>
          <a:lstStyle/>
          <a:p>
            <a:r>
              <a:rPr lang="en-US" dirty="0" smtClean="0"/>
              <a:t>http://www.library.cornell.edu/preservation/tutorial/contents.html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pPr eaLnBrk="1" hangingPunct="1"/>
            <a:r>
              <a:rPr lang="en-US" smtClean="0">
                <a:latin typeface="Verdana" pitchFamily="34" charset="0"/>
              </a:rPr>
              <a:t>Important Document Attributes</a:t>
            </a:r>
          </a:p>
        </p:txBody>
      </p:sp>
      <p:sp>
        <p:nvSpPr>
          <p:cNvPr id="26627" name="Rectangle 3"/>
          <p:cNvSpPr>
            <a:spLocks noGrp="1" noChangeArrowheads="1"/>
          </p:cNvSpPr>
          <p:nvPr>
            <p:ph type="body" idx="1"/>
          </p:nvPr>
        </p:nvSpPr>
        <p:spPr/>
        <p:txBody>
          <a:bodyPr/>
          <a:lstStyle/>
          <a:p>
            <a:pPr eaLnBrk="1" hangingPunct="1">
              <a:lnSpc>
                <a:spcPct val="90000"/>
              </a:lnSpc>
            </a:pPr>
            <a:r>
              <a:rPr lang="en-US" smtClean="0">
                <a:latin typeface="Verdana" pitchFamily="34" charset="0"/>
              </a:rPr>
              <a:t>Physical type, size, and presentation</a:t>
            </a:r>
          </a:p>
          <a:p>
            <a:pPr eaLnBrk="1" hangingPunct="1">
              <a:lnSpc>
                <a:spcPct val="90000"/>
              </a:lnSpc>
            </a:pPr>
            <a:r>
              <a:rPr lang="en-US" smtClean="0">
                <a:latin typeface="Verdana" pitchFamily="34" charset="0"/>
              </a:rPr>
              <a:t>Physical condition and testimony</a:t>
            </a:r>
          </a:p>
          <a:p>
            <a:pPr eaLnBrk="1" hangingPunct="1">
              <a:lnSpc>
                <a:spcPct val="90000"/>
              </a:lnSpc>
            </a:pPr>
            <a:r>
              <a:rPr lang="en-US" smtClean="0">
                <a:latin typeface="Verdana" pitchFamily="34" charset="0"/>
              </a:rPr>
              <a:t>Document type</a:t>
            </a:r>
          </a:p>
          <a:p>
            <a:pPr eaLnBrk="1" hangingPunct="1">
              <a:lnSpc>
                <a:spcPct val="90000"/>
              </a:lnSpc>
            </a:pPr>
            <a:r>
              <a:rPr lang="en-US" smtClean="0">
                <a:latin typeface="Verdana" pitchFamily="34" charset="0"/>
              </a:rPr>
              <a:t>Medium and support</a:t>
            </a:r>
          </a:p>
          <a:p>
            <a:pPr eaLnBrk="1" hangingPunct="1">
              <a:lnSpc>
                <a:spcPct val="90000"/>
              </a:lnSpc>
            </a:pPr>
            <a:r>
              <a:rPr lang="en-US" smtClean="0">
                <a:latin typeface="Verdana" pitchFamily="34" charset="0"/>
              </a:rPr>
              <a:t>Tone Reproduction</a:t>
            </a:r>
          </a:p>
          <a:p>
            <a:pPr eaLnBrk="1" hangingPunct="1">
              <a:lnSpc>
                <a:spcPct val="90000"/>
              </a:lnSpc>
            </a:pPr>
            <a:r>
              <a:rPr lang="en-US" smtClean="0">
                <a:latin typeface="Verdana" pitchFamily="34" charset="0"/>
              </a:rPr>
              <a:t>Color Reproduction</a:t>
            </a:r>
          </a:p>
          <a:p>
            <a:pPr eaLnBrk="1" hangingPunct="1">
              <a:lnSpc>
                <a:spcPct val="90000"/>
              </a:lnSpc>
            </a:pPr>
            <a:r>
              <a:rPr lang="en-US" smtClean="0">
                <a:latin typeface="Verdana" pitchFamily="34" charset="0"/>
              </a:rPr>
              <a:t>Detail</a:t>
            </a:r>
          </a:p>
          <a:p>
            <a:pPr eaLnBrk="1" hangingPunct="1">
              <a:lnSpc>
                <a:spcPct val="90000"/>
              </a:lnSpc>
            </a:pPr>
            <a:endParaRPr lang="en-US" smtClean="0">
              <a:latin typeface="Verdan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latin typeface="Verdana" pitchFamily="34" charset="0"/>
              </a:rPr>
              <a:t>Translating Analog to Digital</a:t>
            </a:r>
          </a:p>
        </p:txBody>
      </p:sp>
      <p:sp>
        <p:nvSpPr>
          <p:cNvPr id="27651" name="Rectangle 3"/>
          <p:cNvSpPr>
            <a:spLocks noGrp="1" noChangeArrowheads="1"/>
          </p:cNvSpPr>
          <p:nvPr>
            <p:ph type="body" idx="1"/>
          </p:nvPr>
        </p:nvSpPr>
        <p:spPr/>
        <p:txBody>
          <a:bodyPr/>
          <a:lstStyle/>
          <a:p>
            <a:pPr eaLnBrk="1" hangingPunct="1"/>
            <a:r>
              <a:rPr lang="en-US" smtClean="0">
                <a:latin typeface="Verdana" pitchFamily="34" charset="0"/>
              </a:rPr>
              <a:t>Step 2: Know your needs</a:t>
            </a:r>
          </a:p>
          <a:p>
            <a:pPr lvl="1" eaLnBrk="1" hangingPunct="1">
              <a:spcBef>
                <a:spcPct val="50000"/>
              </a:spcBef>
            </a:pPr>
            <a:r>
              <a:rPr lang="en-US" smtClean="0">
                <a:latin typeface="Verdana" pitchFamily="34" charset="0"/>
              </a:rPr>
              <a:t>Determine quality/performance objectives</a:t>
            </a:r>
          </a:p>
          <a:p>
            <a:pPr lvl="1" eaLnBrk="1" hangingPunct="1">
              <a:spcBef>
                <a:spcPct val="50000"/>
              </a:spcBef>
            </a:pPr>
            <a:r>
              <a:rPr lang="en-US" smtClean="0">
                <a:latin typeface="Verdana" pitchFamily="34" charset="0"/>
              </a:rPr>
              <a:t>Consider both immediate and long-term requirements</a:t>
            </a:r>
          </a:p>
          <a:p>
            <a:pPr lvl="1" eaLnBrk="1" hangingPunct="1">
              <a:spcBef>
                <a:spcPct val="50000"/>
              </a:spcBef>
            </a:pPr>
            <a:r>
              <a:rPr lang="en-US" smtClean="0">
                <a:latin typeface="Verdana" pitchFamily="34" charset="0"/>
              </a:rPr>
              <a:t>Balance competing factors:</a:t>
            </a:r>
          </a:p>
          <a:p>
            <a:pPr lvl="2" eaLnBrk="1" hangingPunct="1">
              <a:spcBef>
                <a:spcPct val="50000"/>
              </a:spcBef>
            </a:pPr>
            <a:r>
              <a:rPr lang="en-US" smtClean="0">
                <a:latin typeface="Verdana" pitchFamily="34" charset="0"/>
              </a:rPr>
              <a:t>$, technology, users, protection of originals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latin typeface="Verdana" pitchFamily="34" charset="0"/>
              </a:rPr>
              <a:t>Translating Analog to Digital</a:t>
            </a:r>
          </a:p>
        </p:txBody>
      </p:sp>
      <p:sp>
        <p:nvSpPr>
          <p:cNvPr id="28675" name="Rectangle 3"/>
          <p:cNvSpPr>
            <a:spLocks noGrp="1" noChangeArrowheads="1"/>
          </p:cNvSpPr>
          <p:nvPr>
            <p:ph type="body" idx="1"/>
          </p:nvPr>
        </p:nvSpPr>
        <p:spPr/>
        <p:txBody>
          <a:bodyPr/>
          <a:lstStyle/>
          <a:p>
            <a:pPr eaLnBrk="1" hangingPunct="1"/>
            <a:r>
              <a:rPr lang="en-US" smtClean="0">
                <a:latin typeface="Verdana" pitchFamily="34" charset="0"/>
              </a:rPr>
              <a:t>Step 3: Determine digital equivalencies and corresponding quality metrics</a:t>
            </a:r>
          </a:p>
          <a:p>
            <a:pPr lvl="1" eaLnBrk="1" hangingPunct="1"/>
            <a:r>
              <a:rPr lang="en-US" smtClean="0">
                <a:latin typeface="Verdana" pitchFamily="34" charset="0"/>
              </a:rPr>
              <a:t>detail size </a:t>
            </a:r>
            <a:r>
              <a:rPr lang="en-US" smtClean="0">
                <a:latin typeface="Verdana" pitchFamily="34" charset="0"/>
                <a:sym typeface="Wingdings" pitchFamily="2" charset="2"/>
              </a:rPr>
              <a:t></a:t>
            </a:r>
            <a:r>
              <a:rPr lang="en-US" smtClean="0">
                <a:latin typeface="Verdana" pitchFamily="34" charset="0"/>
              </a:rPr>
              <a:t>  resolution </a:t>
            </a:r>
            <a:r>
              <a:rPr lang="en-US" smtClean="0">
                <a:latin typeface="Verdana" pitchFamily="34" charset="0"/>
                <a:sym typeface="Wingdings" pitchFamily="2" charset="2"/>
              </a:rPr>
              <a:t></a:t>
            </a:r>
            <a:r>
              <a:rPr lang="en-US" smtClean="0">
                <a:latin typeface="Verdana" pitchFamily="34" charset="0"/>
              </a:rPr>
              <a:t> tonal range </a:t>
            </a:r>
            <a:r>
              <a:rPr lang="en-US" smtClean="0">
                <a:latin typeface="Verdana" pitchFamily="34" charset="0"/>
                <a:sym typeface="Wingdings" pitchFamily="2" charset="2"/>
              </a:rPr>
              <a:t></a:t>
            </a:r>
            <a:r>
              <a:rPr lang="en-US" smtClean="0">
                <a:latin typeface="Verdana" pitchFamily="34" charset="0"/>
              </a:rPr>
              <a:t> </a:t>
            </a:r>
            <a:r>
              <a:rPr lang="en-US" smtClean="0">
                <a:latin typeface="Verdana" pitchFamily="34" charset="0"/>
                <a:sym typeface="Monotype Sorts"/>
              </a:rPr>
              <a:t>bit depth</a:t>
            </a:r>
          </a:p>
          <a:p>
            <a:pPr lvl="1" eaLnBrk="1" hangingPunct="1"/>
            <a:r>
              <a:rPr lang="en-US" smtClean="0">
                <a:latin typeface="Verdana" pitchFamily="34" charset="0"/>
              </a:rPr>
              <a:t>Utilize representative test targets (Macbeth Color Chart or Kodak grayscale target) </a:t>
            </a:r>
            <a:endParaRPr lang="en-US" sz="2400" smtClean="0">
              <a:latin typeface="Verdan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pPr eaLnBrk="1" hangingPunct="1"/>
            <a:r>
              <a:rPr lang="en-US" smtClean="0">
                <a:latin typeface="Verdana" pitchFamily="34" charset="0"/>
              </a:rPr>
              <a:t>Physical Type, Size, and Presentation</a:t>
            </a:r>
          </a:p>
        </p:txBody>
      </p:sp>
      <p:sp>
        <p:nvSpPr>
          <p:cNvPr id="29699" name="Rectangle 3"/>
          <p:cNvSpPr>
            <a:spLocks noGrp="1" noChangeArrowheads="1"/>
          </p:cNvSpPr>
          <p:nvPr>
            <p:ph type="body" idx="1"/>
          </p:nvPr>
        </p:nvSpPr>
        <p:spPr/>
        <p:txBody>
          <a:bodyPr/>
          <a:lstStyle/>
          <a:p>
            <a:pPr eaLnBrk="1" hangingPunct="1"/>
            <a:endParaRPr lang="en-US" smtClean="0">
              <a:latin typeface="Verdana" pitchFamily="34" charset="0"/>
            </a:endParaRPr>
          </a:p>
          <a:p>
            <a:pPr eaLnBrk="1" hangingPunct="1"/>
            <a:r>
              <a:rPr lang="en-US" smtClean="0">
                <a:latin typeface="Verdana" pitchFamily="34" charset="0"/>
              </a:rPr>
              <a:t>Use of original or intermediate</a:t>
            </a:r>
          </a:p>
          <a:p>
            <a:pPr eaLnBrk="1" hangingPunct="1"/>
            <a:r>
              <a:rPr lang="en-US" smtClean="0">
                <a:latin typeface="Verdana" pitchFamily="34" charset="0"/>
              </a:rPr>
              <a:t>Bound vs. single leaf</a:t>
            </a:r>
          </a:p>
          <a:p>
            <a:pPr eaLnBrk="1" hangingPunct="1"/>
            <a:r>
              <a:rPr lang="en-US" smtClean="0">
                <a:latin typeface="Verdana" pitchFamily="34" charset="0"/>
              </a:rPr>
              <a:t>Physical dimensions</a:t>
            </a:r>
          </a:p>
          <a:p>
            <a:pPr eaLnBrk="1" hangingPunct="1"/>
            <a:endParaRPr lang="en-US" smtClean="0">
              <a:latin typeface="Verdan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latin typeface="Verdana" pitchFamily="34" charset="0"/>
              </a:rPr>
              <a:t>Physical Condition</a:t>
            </a:r>
          </a:p>
        </p:txBody>
      </p:sp>
      <p:sp>
        <p:nvSpPr>
          <p:cNvPr id="30723" name="Rectangle 3"/>
          <p:cNvSpPr>
            <a:spLocks noGrp="1" noChangeArrowheads="1"/>
          </p:cNvSpPr>
          <p:nvPr>
            <p:ph type="body" idx="1"/>
          </p:nvPr>
        </p:nvSpPr>
        <p:spPr/>
        <p:txBody>
          <a:bodyPr/>
          <a:lstStyle/>
          <a:p>
            <a:pPr eaLnBrk="1" hangingPunct="1"/>
            <a:r>
              <a:rPr lang="en-US" smtClean="0">
                <a:latin typeface="Verdana" pitchFamily="34" charset="0"/>
              </a:rPr>
              <a:t>Potential harm to originals</a:t>
            </a:r>
          </a:p>
          <a:p>
            <a:pPr lvl="1" eaLnBrk="1" hangingPunct="1"/>
            <a:r>
              <a:rPr lang="en-US" smtClean="0">
                <a:latin typeface="Verdana" pitchFamily="34" charset="0"/>
              </a:rPr>
              <a:t>Mechanical stress </a:t>
            </a:r>
          </a:p>
          <a:p>
            <a:pPr lvl="2" eaLnBrk="1" hangingPunct="1"/>
            <a:r>
              <a:rPr lang="en-US" smtClean="0">
                <a:latin typeface="Verdana" pitchFamily="34" charset="0"/>
              </a:rPr>
              <a:t>Strain on bindings, brittle paper, glass plates</a:t>
            </a:r>
          </a:p>
          <a:p>
            <a:pPr lvl="1" eaLnBrk="1" hangingPunct="1"/>
            <a:r>
              <a:rPr lang="en-US" smtClean="0">
                <a:latin typeface="Verdana" pitchFamily="34" charset="0"/>
              </a:rPr>
              <a:t>Light and heat damage</a:t>
            </a:r>
          </a:p>
          <a:p>
            <a:pPr lvl="2" eaLnBrk="1" hangingPunct="1"/>
            <a:r>
              <a:rPr lang="en-US" smtClean="0">
                <a:latin typeface="Verdana" pitchFamily="34" charset="0"/>
              </a:rPr>
              <a:t>Light sensitivity, chemical instability</a:t>
            </a:r>
          </a:p>
          <a:p>
            <a:pPr lvl="1" eaLnBrk="1" hangingPunct="1"/>
            <a:r>
              <a:rPr lang="en-US" smtClean="0">
                <a:latin typeface="Verdana" pitchFamily="34" charset="0"/>
              </a:rPr>
              <a:t>Competition between physical safety and good image quality</a:t>
            </a:r>
          </a:p>
          <a:p>
            <a:pPr eaLnBrk="1" hangingPunct="1"/>
            <a:endParaRPr lang="en-US" smtClean="0">
              <a:latin typeface="Verdana"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latin typeface="Verdana" pitchFamily="34" charset="0"/>
              </a:rPr>
              <a:t>Protecting the Originals</a:t>
            </a:r>
          </a:p>
        </p:txBody>
      </p:sp>
      <p:sp>
        <p:nvSpPr>
          <p:cNvPr id="31747" name="Rectangle 3"/>
          <p:cNvSpPr>
            <a:spLocks noGrp="1" noChangeArrowheads="1"/>
          </p:cNvSpPr>
          <p:nvPr>
            <p:ph type="body" idx="1"/>
          </p:nvPr>
        </p:nvSpPr>
        <p:spPr/>
        <p:txBody>
          <a:bodyPr/>
          <a:lstStyle/>
          <a:p>
            <a:pPr eaLnBrk="1" hangingPunct="1"/>
            <a:r>
              <a:rPr lang="en-US" smtClean="0">
                <a:latin typeface="Verdana" pitchFamily="34" charset="0"/>
              </a:rPr>
              <a:t>Require on-site imaging and training</a:t>
            </a:r>
          </a:p>
          <a:p>
            <a:pPr eaLnBrk="1" hangingPunct="1"/>
            <a:r>
              <a:rPr lang="en-US" smtClean="0">
                <a:latin typeface="Verdana" pitchFamily="34" charset="0"/>
              </a:rPr>
              <a:t>Use protective cradles and cool lights</a:t>
            </a:r>
          </a:p>
          <a:p>
            <a:pPr eaLnBrk="1" hangingPunct="1"/>
            <a:r>
              <a:rPr lang="en-US" smtClean="0">
                <a:latin typeface="Verdana" pitchFamily="34" charset="0"/>
              </a:rPr>
              <a:t>Couple treatment and scanning</a:t>
            </a:r>
          </a:p>
          <a:p>
            <a:pPr eaLnBrk="1" hangingPunct="1"/>
            <a:r>
              <a:rPr lang="en-US" smtClean="0">
                <a:latin typeface="Verdana" pitchFamily="34" charset="0"/>
              </a:rPr>
              <a:t>Sacrifice image quality </a:t>
            </a:r>
          </a:p>
          <a:p>
            <a:pPr eaLnBrk="1" hangingPunct="1"/>
            <a:endParaRPr lang="en-US" smtClean="0">
              <a:latin typeface="Verdana"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latin typeface="Verdana" pitchFamily="34" charset="0"/>
              </a:rPr>
              <a:t>Physical Condition</a:t>
            </a:r>
          </a:p>
        </p:txBody>
      </p:sp>
      <p:sp>
        <p:nvSpPr>
          <p:cNvPr id="32771" name="Rectangle 3"/>
          <p:cNvSpPr>
            <a:spLocks noGrp="1" noChangeArrowheads="1"/>
          </p:cNvSpPr>
          <p:nvPr>
            <p:ph type="body" idx="1"/>
          </p:nvPr>
        </p:nvSpPr>
        <p:spPr/>
        <p:txBody>
          <a:bodyPr/>
          <a:lstStyle/>
          <a:p>
            <a:pPr eaLnBrk="1" hangingPunct="1"/>
            <a:r>
              <a:rPr lang="en-US" smtClean="0">
                <a:latin typeface="Verdana" pitchFamily="34" charset="0"/>
              </a:rPr>
              <a:t>Effect on conversion requirements</a:t>
            </a:r>
          </a:p>
          <a:p>
            <a:pPr lvl="1" eaLnBrk="1" hangingPunct="1"/>
            <a:r>
              <a:rPr lang="en-US" smtClean="0">
                <a:latin typeface="Verdana" pitchFamily="34" charset="0"/>
              </a:rPr>
              <a:t>Darkening pages, fading ink, burn-though, uneven printing, bleed-through, staining, foxing, buckling</a:t>
            </a:r>
          </a:p>
          <a:p>
            <a:pPr lvl="1" eaLnBrk="1" hangingPunct="1"/>
            <a:r>
              <a:rPr lang="en-US" smtClean="0">
                <a:latin typeface="Verdana" pitchFamily="34" charset="0"/>
              </a:rPr>
              <a:t>Requires grayscale or color</a:t>
            </a:r>
          </a:p>
          <a:p>
            <a:pPr lvl="1" eaLnBrk="1" hangingPunct="1"/>
            <a:r>
              <a:rPr lang="en-US" smtClean="0">
                <a:latin typeface="Verdana" pitchFamily="34" charset="0"/>
              </a:rPr>
              <a:t>Increases cost and file size</a:t>
            </a:r>
          </a:p>
          <a:p>
            <a:pPr eaLnBrk="1" hangingPunct="1">
              <a:buFontTx/>
              <a:buNone/>
            </a:pPr>
            <a:endParaRPr lang="en-US" smtClean="0">
              <a:latin typeface="Verdan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fontScale="90000"/>
          </a:bodyPr>
          <a:lstStyle/>
          <a:p>
            <a:pPr eaLnBrk="1" hangingPunct="1"/>
            <a:r>
              <a:rPr lang="en-US" sz="3600" smtClean="0">
                <a:solidFill>
                  <a:srgbClr val="008000"/>
                </a:solidFill>
                <a:latin typeface="Verdana" pitchFamily="34" charset="0"/>
              </a:rPr>
              <a:t>Bitonal vs. Grayscale Capture of Stained Manuscript</a:t>
            </a:r>
            <a:r>
              <a:rPr lang="en-US" smtClean="0">
                <a:latin typeface="Verdana" pitchFamily="34" charset="0"/>
              </a:rPr>
              <a:t> </a:t>
            </a:r>
          </a:p>
        </p:txBody>
      </p:sp>
      <p:pic>
        <p:nvPicPr>
          <p:cNvPr id="33795" name="Picture 3" descr="ms"/>
          <p:cNvPicPr>
            <a:picLocks noChangeAspect="1" noChangeArrowheads="1"/>
          </p:cNvPicPr>
          <p:nvPr/>
        </p:nvPicPr>
        <p:blipFill>
          <a:blip r:embed="rId2" cstate="print"/>
          <a:srcRect/>
          <a:stretch>
            <a:fillRect/>
          </a:stretch>
        </p:blipFill>
        <p:spPr bwMode="auto">
          <a:xfrm>
            <a:off x="1295400" y="2133600"/>
            <a:ext cx="2819400" cy="2622550"/>
          </a:xfrm>
          <a:prstGeom prst="rect">
            <a:avLst/>
          </a:prstGeom>
          <a:noFill/>
          <a:ln w="9525">
            <a:noFill/>
            <a:miter lim="800000"/>
            <a:headEnd/>
            <a:tailEnd/>
          </a:ln>
        </p:spPr>
      </p:pic>
      <p:pic>
        <p:nvPicPr>
          <p:cNvPr id="33796" name="Picture 4" descr="ms-gray"/>
          <p:cNvPicPr>
            <a:picLocks noChangeAspect="1" noChangeArrowheads="1"/>
          </p:cNvPicPr>
          <p:nvPr/>
        </p:nvPicPr>
        <p:blipFill>
          <a:blip r:embed="rId3" cstate="print"/>
          <a:srcRect/>
          <a:stretch>
            <a:fillRect/>
          </a:stretch>
        </p:blipFill>
        <p:spPr bwMode="auto">
          <a:xfrm>
            <a:off x="4876800" y="2133600"/>
            <a:ext cx="2768600" cy="2574925"/>
          </a:xfrm>
          <a:prstGeom prst="rect">
            <a:avLst/>
          </a:prstGeom>
          <a:noFill/>
          <a:ln w="9525">
            <a:noFill/>
            <a:miter lim="800000"/>
            <a:headEnd/>
            <a:tailEnd/>
          </a:ln>
        </p:spPr>
      </p:pic>
      <p:sp>
        <p:nvSpPr>
          <p:cNvPr id="33797" name="Text Box 5"/>
          <p:cNvSpPr txBox="1">
            <a:spLocks noChangeArrowheads="1"/>
          </p:cNvSpPr>
          <p:nvPr/>
        </p:nvSpPr>
        <p:spPr bwMode="auto">
          <a:xfrm>
            <a:off x="1600200" y="4953000"/>
            <a:ext cx="2590800" cy="460375"/>
          </a:xfrm>
          <a:prstGeom prst="rect">
            <a:avLst/>
          </a:prstGeom>
          <a:noFill/>
          <a:ln w="9525">
            <a:noFill/>
            <a:miter lim="800000"/>
            <a:headEnd/>
            <a:tailEnd/>
          </a:ln>
        </p:spPr>
        <p:txBody>
          <a:bodyPr>
            <a:spAutoFit/>
          </a:bodyPr>
          <a:lstStyle/>
          <a:p>
            <a:pPr>
              <a:spcBef>
                <a:spcPct val="50000"/>
              </a:spcBef>
            </a:pPr>
            <a:r>
              <a:rPr lang="en-US" sz="2400">
                <a:latin typeface="Tahoma" pitchFamily="34" charset="0"/>
              </a:rPr>
              <a:t>Bitonal scan</a:t>
            </a:r>
          </a:p>
        </p:txBody>
      </p:sp>
      <p:sp>
        <p:nvSpPr>
          <p:cNvPr id="33798" name="Text Box 6"/>
          <p:cNvSpPr txBox="1">
            <a:spLocks noChangeArrowheads="1"/>
          </p:cNvSpPr>
          <p:nvPr/>
        </p:nvSpPr>
        <p:spPr bwMode="auto">
          <a:xfrm>
            <a:off x="5029200" y="4953000"/>
            <a:ext cx="2590800" cy="460375"/>
          </a:xfrm>
          <a:prstGeom prst="rect">
            <a:avLst/>
          </a:prstGeom>
          <a:noFill/>
          <a:ln w="9525">
            <a:noFill/>
            <a:miter lim="800000"/>
            <a:headEnd/>
            <a:tailEnd/>
          </a:ln>
        </p:spPr>
        <p:txBody>
          <a:bodyPr>
            <a:spAutoFit/>
          </a:bodyPr>
          <a:lstStyle/>
          <a:p>
            <a:pPr>
              <a:spcBef>
                <a:spcPct val="50000"/>
              </a:spcBef>
            </a:pPr>
            <a:r>
              <a:rPr lang="en-US" sz="2400">
                <a:latin typeface="Tahoma" pitchFamily="34" charset="0"/>
              </a:rPr>
              <a:t>Grayscale scan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lIns="92075" tIns="46038" rIns="92075" bIns="46038" anchor="b"/>
          <a:lstStyle/>
          <a:p>
            <a:pPr eaLnBrk="1" hangingPunct="1"/>
            <a:r>
              <a:rPr lang="en-US" smtClean="0">
                <a:latin typeface="Verdana" pitchFamily="34" charset="0"/>
              </a:rPr>
              <a:t>Document Classifications</a:t>
            </a:r>
          </a:p>
        </p:txBody>
      </p:sp>
      <p:sp>
        <p:nvSpPr>
          <p:cNvPr id="34819" name="Rectangle 3"/>
          <p:cNvSpPr>
            <a:spLocks noGrp="1" noChangeArrowheads="1"/>
          </p:cNvSpPr>
          <p:nvPr>
            <p:ph type="body" idx="1"/>
          </p:nvPr>
        </p:nvSpPr>
        <p:spPr/>
        <p:txBody>
          <a:bodyPr lIns="92075" tIns="46038" rIns="92075" bIns="46038"/>
          <a:lstStyle/>
          <a:p>
            <a:pPr eaLnBrk="1" hangingPunct="1">
              <a:buFontTx/>
              <a:buNone/>
            </a:pPr>
            <a:r>
              <a:rPr lang="en-US" smtClean="0">
                <a:latin typeface="Verdana" pitchFamily="34" charset="0"/>
              </a:rPr>
              <a:t>A. Printed text</a:t>
            </a:r>
          </a:p>
          <a:p>
            <a:pPr eaLnBrk="1" hangingPunct="1">
              <a:buFontTx/>
              <a:buNone/>
            </a:pPr>
            <a:r>
              <a:rPr lang="en-US" smtClean="0">
                <a:latin typeface="Verdana" pitchFamily="34" charset="0"/>
              </a:rPr>
              <a:t>B. Manuscript</a:t>
            </a:r>
          </a:p>
          <a:p>
            <a:pPr eaLnBrk="1" hangingPunct="1">
              <a:buFontTx/>
              <a:buNone/>
            </a:pPr>
            <a:r>
              <a:rPr lang="en-US" smtClean="0">
                <a:latin typeface="Verdana" pitchFamily="34" charset="0"/>
              </a:rPr>
              <a:t>C. Halftone</a:t>
            </a:r>
          </a:p>
          <a:p>
            <a:pPr eaLnBrk="1" hangingPunct="1">
              <a:buFontTx/>
              <a:buNone/>
            </a:pPr>
            <a:r>
              <a:rPr lang="en-US" smtClean="0">
                <a:latin typeface="Verdana" pitchFamily="34" charset="0"/>
              </a:rPr>
              <a:t>D. Continuous tone</a:t>
            </a:r>
          </a:p>
          <a:p>
            <a:pPr eaLnBrk="1" hangingPunct="1">
              <a:buFontTx/>
              <a:buNone/>
            </a:pPr>
            <a:r>
              <a:rPr lang="en-US" smtClean="0">
                <a:latin typeface="Verdana" pitchFamily="34" charset="0"/>
              </a:rPr>
              <a:t>E. Mixed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lIns="92075" tIns="46038" rIns="92075" bIns="46038" anchor="b">
            <a:normAutofit fontScale="90000"/>
          </a:bodyPr>
          <a:lstStyle/>
          <a:p>
            <a:pPr algn="l" eaLnBrk="1" hangingPunct="1"/>
            <a:r>
              <a:rPr lang="en-US" smtClean="0">
                <a:latin typeface="Verdana" pitchFamily="34" charset="0"/>
              </a:rPr>
              <a:t>Printed Text </a:t>
            </a:r>
            <a:br>
              <a:rPr lang="en-US" smtClean="0">
                <a:latin typeface="Verdana" pitchFamily="34" charset="0"/>
              </a:rPr>
            </a:br>
            <a:endParaRPr lang="en-US" smtClean="0">
              <a:latin typeface="Verdana" pitchFamily="34" charset="0"/>
            </a:endParaRPr>
          </a:p>
        </p:txBody>
      </p:sp>
      <p:sp>
        <p:nvSpPr>
          <p:cNvPr id="35843" name="Rectangle 3"/>
          <p:cNvSpPr>
            <a:spLocks noGrp="1" noChangeArrowheads="1"/>
          </p:cNvSpPr>
          <p:nvPr>
            <p:ph type="body" idx="1"/>
          </p:nvPr>
        </p:nvSpPr>
        <p:spPr>
          <a:xfrm>
            <a:off x="304800" y="1981200"/>
            <a:ext cx="7772400" cy="4114800"/>
          </a:xfrm>
        </p:spPr>
        <p:txBody>
          <a:bodyPr lIns="92075" tIns="46038" rIns="92075" bIns="46038"/>
          <a:lstStyle/>
          <a:p>
            <a:pPr eaLnBrk="1" hangingPunct="1">
              <a:lnSpc>
                <a:spcPct val="90000"/>
              </a:lnSpc>
            </a:pPr>
            <a:r>
              <a:rPr lang="en-US" smtClean="0">
                <a:latin typeface="Verdana" pitchFamily="34" charset="0"/>
              </a:rPr>
              <a:t>Machine produced, hard-                 edge representation</a:t>
            </a:r>
          </a:p>
          <a:p>
            <a:pPr eaLnBrk="1" hangingPunct="1">
              <a:lnSpc>
                <a:spcPct val="90000"/>
              </a:lnSpc>
            </a:pPr>
            <a:r>
              <a:rPr lang="en-US" smtClean="0">
                <a:latin typeface="Verdana" pitchFamily="34" charset="0"/>
              </a:rPr>
              <a:t>Digitization Challenges: </a:t>
            </a:r>
          </a:p>
          <a:p>
            <a:pPr lvl="1" eaLnBrk="1" hangingPunct="1">
              <a:lnSpc>
                <a:spcPct val="90000"/>
              </a:lnSpc>
            </a:pPr>
            <a:r>
              <a:rPr lang="en-US" smtClean="0">
                <a:latin typeface="Verdana" pitchFamily="34" charset="0"/>
              </a:rPr>
              <a:t>using sufficient resolution</a:t>
            </a:r>
          </a:p>
          <a:p>
            <a:pPr lvl="1" eaLnBrk="1" hangingPunct="1">
              <a:lnSpc>
                <a:spcPct val="90000"/>
              </a:lnSpc>
            </a:pPr>
            <a:r>
              <a:rPr lang="en-US" smtClean="0">
                <a:latin typeface="Verdana" pitchFamily="34" charset="0"/>
              </a:rPr>
              <a:t>capturing oversized documents with fine detail</a:t>
            </a:r>
          </a:p>
          <a:p>
            <a:pPr lvl="1" eaLnBrk="1" hangingPunct="1">
              <a:lnSpc>
                <a:spcPct val="90000"/>
              </a:lnSpc>
            </a:pPr>
            <a:r>
              <a:rPr lang="en-US" smtClean="0">
                <a:latin typeface="Verdana" pitchFamily="34" charset="0"/>
              </a:rPr>
              <a:t>handling documents that are uneven, inconsistent, low density, varied tones, or mixed sizes</a:t>
            </a:r>
          </a:p>
        </p:txBody>
      </p:sp>
      <p:pic>
        <p:nvPicPr>
          <p:cNvPr id="35844" name="Picture 4"/>
          <p:cNvPicPr>
            <a:picLocks noChangeArrowheads="1"/>
          </p:cNvPicPr>
          <p:nvPr/>
        </p:nvPicPr>
        <p:blipFill>
          <a:blip r:embed="rId2" cstate="print"/>
          <a:srcRect l="5600" t="700" r="9140" b="9731"/>
          <a:stretch>
            <a:fillRect/>
          </a:stretch>
        </p:blipFill>
        <p:spPr bwMode="auto">
          <a:xfrm>
            <a:off x="6400800" y="381000"/>
            <a:ext cx="2438400" cy="3429000"/>
          </a:xfrm>
          <a:prstGeom prst="rect">
            <a:avLst/>
          </a:prstGeom>
          <a:noFill/>
          <a:ln w="9525">
            <a:noFill/>
            <a:miter lim="800000"/>
            <a:headEnd/>
            <a:tailEnd/>
          </a:ln>
          <a:effectLst>
            <a:outerShdw dist="107763" dir="2700000" algn="ctr" rotWithShape="0">
              <a:schemeClr val="bg2"/>
            </a:outerShdw>
          </a:effectLst>
        </p:spPr>
      </p:pic>
      <p:sp>
        <p:nvSpPr>
          <p:cNvPr id="35845" name="Rectangle 5"/>
          <p:cNvSpPr>
            <a:spLocks noChangeArrowheads="1"/>
          </p:cNvSpPr>
          <p:nvPr/>
        </p:nvSpPr>
        <p:spPr bwMode="auto">
          <a:xfrm>
            <a:off x="6477000" y="228600"/>
            <a:ext cx="2362200" cy="3581400"/>
          </a:xfrm>
          <a:prstGeom prst="rect">
            <a:avLst/>
          </a:prstGeom>
          <a:noFill/>
          <a:ln w="25400">
            <a:solidFill>
              <a:srgbClr val="000000"/>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0"/>
            <a:ext cx="7772400" cy="1143000"/>
          </a:xfrm>
        </p:spPr>
        <p:txBody>
          <a:bodyPr/>
          <a:lstStyle/>
          <a:p>
            <a:pPr eaLnBrk="1" hangingPunct="1"/>
            <a:r>
              <a:rPr lang="en-US" smtClean="0">
                <a:solidFill>
                  <a:srgbClr val="BA0000"/>
                </a:solidFill>
                <a:latin typeface="Verdana" pitchFamily="34" charset="0"/>
              </a:rPr>
              <a:t>Digitization</a:t>
            </a:r>
            <a:endParaRPr lang="en-US" smtClean="0">
              <a:latin typeface="Verdana" pitchFamily="34" charset="0"/>
            </a:endParaRPr>
          </a:p>
        </p:txBody>
      </p:sp>
      <p:sp>
        <p:nvSpPr>
          <p:cNvPr id="8195" name="Rectangle 3"/>
          <p:cNvSpPr>
            <a:spLocks noGrp="1" noChangeArrowheads="1"/>
          </p:cNvSpPr>
          <p:nvPr>
            <p:ph type="body" idx="1"/>
          </p:nvPr>
        </p:nvSpPr>
        <p:spPr>
          <a:xfrm>
            <a:off x="685800" y="1219200"/>
            <a:ext cx="8001000" cy="4114800"/>
          </a:xfrm>
        </p:spPr>
        <p:txBody>
          <a:bodyPr>
            <a:normAutofit fontScale="92500" lnSpcReduction="10000"/>
          </a:bodyPr>
          <a:lstStyle/>
          <a:p>
            <a:pPr eaLnBrk="1" hangingPunct="1">
              <a:lnSpc>
                <a:spcPct val="90000"/>
              </a:lnSpc>
              <a:buFontTx/>
              <a:buNone/>
            </a:pPr>
            <a:r>
              <a:rPr lang="en-US" sz="2800" u="sng" smtClean="0">
                <a:latin typeface="Verdana" pitchFamily="34" charset="0"/>
              </a:rPr>
              <a:t>Decision-making factors</a:t>
            </a:r>
            <a:endParaRPr lang="en-US" sz="2800" i="1" smtClean="0">
              <a:latin typeface="Verdana" pitchFamily="34" charset="0"/>
            </a:endParaRPr>
          </a:p>
          <a:p>
            <a:pPr eaLnBrk="1" hangingPunct="1">
              <a:lnSpc>
                <a:spcPct val="90000"/>
              </a:lnSpc>
            </a:pPr>
            <a:endParaRPr lang="en-US" sz="2800" smtClean="0">
              <a:latin typeface="Verdana" pitchFamily="34" charset="0"/>
            </a:endParaRPr>
          </a:p>
          <a:p>
            <a:pPr lvl="1" eaLnBrk="1" hangingPunct="1">
              <a:lnSpc>
                <a:spcPct val="90000"/>
              </a:lnSpc>
            </a:pPr>
            <a:r>
              <a:rPr lang="en-US" sz="2400" smtClean="0">
                <a:latin typeface="Verdana" pitchFamily="34" charset="0"/>
              </a:rPr>
              <a:t>Resolution / PPI-DPI</a:t>
            </a:r>
          </a:p>
          <a:p>
            <a:pPr lvl="1" eaLnBrk="1" hangingPunct="1">
              <a:lnSpc>
                <a:spcPct val="90000"/>
              </a:lnSpc>
            </a:pPr>
            <a:r>
              <a:rPr lang="en-US" sz="2400" smtClean="0">
                <a:latin typeface="Verdana" pitchFamily="34" charset="0"/>
              </a:rPr>
              <a:t>Bit-depth </a:t>
            </a:r>
          </a:p>
          <a:p>
            <a:pPr lvl="1" eaLnBrk="1" hangingPunct="1">
              <a:lnSpc>
                <a:spcPct val="90000"/>
              </a:lnSpc>
            </a:pPr>
            <a:r>
              <a:rPr lang="en-US" sz="2400" smtClean="0">
                <a:latin typeface="Verdana" pitchFamily="34" charset="0"/>
              </a:rPr>
              <a:t>Threshold</a:t>
            </a:r>
          </a:p>
          <a:p>
            <a:pPr lvl="1" eaLnBrk="1" hangingPunct="1">
              <a:lnSpc>
                <a:spcPct val="90000"/>
              </a:lnSpc>
            </a:pPr>
            <a:r>
              <a:rPr lang="en-US" sz="2400" smtClean="0">
                <a:latin typeface="Verdana" pitchFamily="34" charset="0"/>
              </a:rPr>
              <a:t>Dynamic range / Histogram</a:t>
            </a:r>
          </a:p>
          <a:p>
            <a:pPr lvl="1" eaLnBrk="1" hangingPunct="1">
              <a:lnSpc>
                <a:spcPct val="90000"/>
              </a:lnSpc>
            </a:pPr>
            <a:r>
              <a:rPr lang="en-US" sz="2400" smtClean="0">
                <a:latin typeface="Verdana" pitchFamily="34" charset="0"/>
              </a:rPr>
              <a:t>Image Mode/ Color Space</a:t>
            </a:r>
          </a:p>
          <a:p>
            <a:pPr lvl="1" eaLnBrk="1" hangingPunct="1">
              <a:lnSpc>
                <a:spcPct val="90000"/>
              </a:lnSpc>
            </a:pPr>
            <a:r>
              <a:rPr lang="en-US" sz="2400" smtClean="0">
                <a:latin typeface="Verdana" pitchFamily="34" charset="0"/>
              </a:rPr>
              <a:t>File Formats</a:t>
            </a:r>
          </a:p>
          <a:p>
            <a:pPr lvl="1" eaLnBrk="1" hangingPunct="1">
              <a:lnSpc>
                <a:spcPct val="90000"/>
              </a:lnSpc>
            </a:pPr>
            <a:r>
              <a:rPr lang="en-US" sz="2400" smtClean="0">
                <a:latin typeface="Verdana" pitchFamily="34" charset="0"/>
              </a:rPr>
              <a:t>Compression Techniques </a:t>
            </a:r>
          </a:p>
          <a:p>
            <a:pPr lvl="1" eaLnBrk="1" hangingPunct="1">
              <a:lnSpc>
                <a:spcPct val="90000"/>
              </a:lnSpc>
            </a:pPr>
            <a:r>
              <a:rPr lang="en-US" sz="2400" smtClean="0">
                <a:latin typeface="Verdana" pitchFamily="34" charset="0"/>
              </a:rPr>
              <a:t>Filenaming </a:t>
            </a:r>
          </a:p>
          <a:p>
            <a:pPr lvl="1" eaLnBrk="1" hangingPunct="1">
              <a:lnSpc>
                <a:spcPct val="90000"/>
              </a:lnSpc>
              <a:buFontTx/>
              <a:buNone/>
            </a:pPr>
            <a:r>
              <a:rPr lang="en-US" sz="2400" smtClean="0">
                <a:latin typeface="Verdana" pitchFamily="34" charset="0"/>
              </a:rPr>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pPr eaLnBrk="1" hangingPunct="1"/>
            <a:r>
              <a:rPr lang="en-US" smtClean="0">
                <a:latin typeface="Verdana" pitchFamily="34" charset="0"/>
              </a:rPr>
              <a:t>Characters Scanned at Different Resolutions</a:t>
            </a:r>
          </a:p>
        </p:txBody>
      </p:sp>
      <p:pic>
        <p:nvPicPr>
          <p:cNvPr id="36867" name="Picture 3" descr="dpi2"/>
          <p:cNvPicPr>
            <a:picLocks noChangeAspect="1" noChangeArrowheads="1"/>
          </p:cNvPicPr>
          <p:nvPr/>
        </p:nvPicPr>
        <p:blipFill>
          <a:blip r:embed="rId2" cstate="print"/>
          <a:srcRect/>
          <a:stretch>
            <a:fillRect/>
          </a:stretch>
        </p:blipFill>
        <p:spPr bwMode="auto">
          <a:xfrm>
            <a:off x="2743200" y="1905000"/>
            <a:ext cx="3008313" cy="42672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latin typeface="Verdana" pitchFamily="34" charset="0"/>
              </a:rPr>
              <a:t>Defining Detail in Text</a:t>
            </a:r>
          </a:p>
        </p:txBody>
      </p:sp>
      <p:sp>
        <p:nvSpPr>
          <p:cNvPr id="37891" name="Rectangle 3"/>
          <p:cNvSpPr>
            <a:spLocks noGrp="1" noChangeArrowheads="1"/>
          </p:cNvSpPr>
          <p:nvPr>
            <p:ph type="body" idx="1"/>
          </p:nvPr>
        </p:nvSpPr>
        <p:spPr/>
        <p:txBody>
          <a:bodyPr/>
          <a:lstStyle/>
          <a:p>
            <a:pPr eaLnBrk="1" hangingPunct="1"/>
            <a:r>
              <a:rPr lang="en-US" sz="2800" smtClean="0">
                <a:latin typeface="Verdana" pitchFamily="34" charset="0"/>
              </a:rPr>
              <a:t>Some printed text requires tonal capture</a:t>
            </a:r>
          </a:p>
          <a:p>
            <a:pPr lvl="1" eaLnBrk="1" hangingPunct="1"/>
            <a:r>
              <a:rPr lang="en-US" sz="2400" smtClean="0">
                <a:latin typeface="Verdana" pitchFamily="34" charset="0"/>
              </a:rPr>
              <a:t>Pages badly stained</a:t>
            </a:r>
          </a:p>
          <a:p>
            <a:pPr lvl="1" eaLnBrk="1" hangingPunct="1"/>
            <a:r>
              <a:rPr lang="en-US" sz="2400" smtClean="0">
                <a:latin typeface="Verdana" pitchFamily="34" charset="0"/>
              </a:rPr>
              <a:t>Pages exhibit low contrast between text and background</a:t>
            </a:r>
          </a:p>
          <a:p>
            <a:pPr lvl="1" eaLnBrk="1" hangingPunct="1"/>
            <a:r>
              <a:rPr lang="en-US" sz="2400" smtClean="0">
                <a:latin typeface="Verdana" pitchFamily="34" charset="0"/>
              </a:rPr>
              <a:t>Fine features not fully resolved    </a:t>
            </a:r>
          </a:p>
          <a:p>
            <a:pPr lvl="1" eaLnBrk="1" hangingPunct="1"/>
            <a:r>
              <a:rPr lang="en-US" sz="2400" smtClean="0">
                <a:latin typeface="Verdana" pitchFamily="34" charset="0"/>
              </a:rPr>
              <a:t>Pages contain complex graphics or important contextual information</a:t>
            </a:r>
          </a:p>
          <a:p>
            <a:pPr eaLnBrk="1" hangingPunct="1"/>
            <a:endParaRPr lang="en-US" sz="2800" smtClean="0">
              <a:latin typeface="Verdana" pitchFamily="34" charset="0"/>
            </a:endParaRPr>
          </a:p>
          <a:p>
            <a:pPr eaLnBrk="1" hangingPunct="1"/>
            <a:endParaRPr lang="en-US" sz="2800" smtClean="0">
              <a:latin typeface="Verdana"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143000" y="304800"/>
            <a:ext cx="4953000" cy="1143000"/>
          </a:xfrm>
        </p:spPr>
        <p:txBody>
          <a:bodyPr lIns="92075" tIns="46038" rIns="92075" bIns="46038" anchor="b"/>
          <a:lstStyle/>
          <a:p>
            <a:pPr eaLnBrk="1" hangingPunct="1"/>
            <a:r>
              <a:rPr lang="en-US" smtClean="0">
                <a:latin typeface="Verdana" pitchFamily="34" charset="0"/>
              </a:rPr>
              <a:t>Manuscripts</a:t>
            </a:r>
          </a:p>
        </p:txBody>
      </p:sp>
      <p:sp>
        <p:nvSpPr>
          <p:cNvPr id="38915" name="Rectangle 3"/>
          <p:cNvSpPr>
            <a:spLocks noGrp="1" noChangeArrowheads="1"/>
          </p:cNvSpPr>
          <p:nvPr>
            <p:ph type="body" idx="1"/>
          </p:nvPr>
        </p:nvSpPr>
        <p:spPr>
          <a:xfrm>
            <a:off x="152400" y="1752600"/>
            <a:ext cx="7772400" cy="4114800"/>
          </a:xfrm>
        </p:spPr>
        <p:txBody>
          <a:bodyPr lIns="92075" tIns="46038" rIns="92075" bIns="46038"/>
          <a:lstStyle/>
          <a:p>
            <a:pPr eaLnBrk="1" hangingPunct="1">
              <a:lnSpc>
                <a:spcPct val="90000"/>
              </a:lnSpc>
            </a:pPr>
            <a:r>
              <a:rPr lang="en-US" smtClean="0">
                <a:latin typeface="Verdana" pitchFamily="34" charset="0"/>
              </a:rPr>
              <a:t>Hand produced,                                  soft-edge representation</a:t>
            </a:r>
          </a:p>
          <a:p>
            <a:pPr eaLnBrk="1" hangingPunct="1">
              <a:lnSpc>
                <a:spcPct val="90000"/>
              </a:lnSpc>
            </a:pPr>
            <a:r>
              <a:rPr lang="en-US" smtClean="0">
                <a:latin typeface="Verdana" pitchFamily="34" charset="0"/>
              </a:rPr>
              <a:t>Digitization challenges: </a:t>
            </a:r>
          </a:p>
          <a:p>
            <a:pPr lvl="1" eaLnBrk="1" hangingPunct="1">
              <a:lnSpc>
                <a:spcPct val="90000"/>
              </a:lnSpc>
            </a:pPr>
            <a:r>
              <a:rPr lang="en-US" smtClean="0">
                <a:latin typeface="Verdana" pitchFamily="34" charset="0"/>
              </a:rPr>
              <a:t>determining informational                  content</a:t>
            </a:r>
          </a:p>
          <a:p>
            <a:pPr lvl="1" eaLnBrk="1" hangingPunct="1">
              <a:lnSpc>
                <a:spcPct val="90000"/>
              </a:lnSpc>
            </a:pPr>
            <a:r>
              <a:rPr lang="en-US" smtClean="0">
                <a:latin typeface="Verdana" pitchFamily="34" charset="0"/>
              </a:rPr>
              <a:t>capturing an array of media (ink, pencil) </a:t>
            </a:r>
          </a:p>
          <a:p>
            <a:pPr lvl="1" eaLnBrk="1" hangingPunct="1">
              <a:lnSpc>
                <a:spcPct val="90000"/>
              </a:lnSpc>
            </a:pPr>
            <a:r>
              <a:rPr lang="en-US" smtClean="0">
                <a:latin typeface="Verdana" pitchFamily="34" charset="0"/>
              </a:rPr>
              <a:t>lack of document consistency slows production</a:t>
            </a:r>
          </a:p>
        </p:txBody>
      </p:sp>
      <p:pic>
        <p:nvPicPr>
          <p:cNvPr id="38916" name="Picture 4"/>
          <p:cNvPicPr>
            <a:picLocks noChangeArrowheads="1"/>
          </p:cNvPicPr>
          <p:nvPr/>
        </p:nvPicPr>
        <p:blipFill>
          <a:blip r:embed="rId2" cstate="print"/>
          <a:srcRect l="8170" t="14861" r="6700" b="14780"/>
          <a:stretch>
            <a:fillRect/>
          </a:stretch>
        </p:blipFill>
        <p:spPr bwMode="auto">
          <a:xfrm>
            <a:off x="5791200" y="228600"/>
            <a:ext cx="28956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118475" cy="830262"/>
          </a:xfrm>
        </p:spPr>
        <p:txBody>
          <a:bodyPr lIns="92075" tIns="46038" rIns="92075" bIns="46038" anchor="b"/>
          <a:lstStyle/>
          <a:p>
            <a:pPr eaLnBrk="1" hangingPunct="1"/>
            <a:r>
              <a:rPr lang="en-US" smtClean="0">
                <a:latin typeface="Verdana" pitchFamily="34" charset="0"/>
              </a:rPr>
              <a:t>Halftones</a:t>
            </a:r>
          </a:p>
        </p:txBody>
      </p:sp>
      <p:sp>
        <p:nvSpPr>
          <p:cNvPr id="39939" name="Rectangle 3"/>
          <p:cNvSpPr>
            <a:spLocks noGrp="1" noChangeArrowheads="1"/>
          </p:cNvSpPr>
          <p:nvPr>
            <p:ph type="body" idx="1"/>
          </p:nvPr>
        </p:nvSpPr>
        <p:spPr>
          <a:xfrm>
            <a:off x="762000" y="1905000"/>
            <a:ext cx="7804150" cy="4953000"/>
          </a:xfrm>
        </p:spPr>
        <p:txBody>
          <a:bodyPr lIns="92075" tIns="46038" rIns="92075" bIns="46038"/>
          <a:lstStyle/>
          <a:p>
            <a:pPr eaLnBrk="1" hangingPunct="1"/>
            <a:r>
              <a:rPr lang="en-US" smtClean="0">
                <a:latin typeface="Verdana" pitchFamily="34" charset="0"/>
              </a:rPr>
              <a:t>Regularly spaced pattern of dots or lines</a:t>
            </a:r>
          </a:p>
          <a:p>
            <a:pPr eaLnBrk="1" hangingPunct="1"/>
            <a:endParaRPr lang="en-US" smtClean="0">
              <a:latin typeface="Verdana" pitchFamily="34" charset="0"/>
            </a:endParaRPr>
          </a:p>
          <a:p>
            <a:pPr eaLnBrk="1" hangingPunct="1">
              <a:buFontTx/>
              <a:buNone/>
            </a:pPr>
            <a:endParaRPr lang="en-US" smtClean="0">
              <a:latin typeface="Verdana" pitchFamily="34" charset="0"/>
            </a:endParaRPr>
          </a:p>
        </p:txBody>
      </p:sp>
      <p:pic>
        <p:nvPicPr>
          <p:cNvPr id="39940" name="Picture 4"/>
          <p:cNvPicPr>
            <a:picLocks noChangeAspect="1" noChangeArrowheads="1"/>
          </p:cNvPicPr>
          <p:nvPr/>
        </p:nvPicPr>
        <p:blipFill>
          <a:blip r:embed="rId2" cstate="print"/>
          <a:srcRect/>
          <a:stretch>
            <a:fillRect/>
          </a:stretch>
        </p:blipFill>
        <p:spPr bwMode="auto">
          <a:xfrm>
            <a:off x="1905000" y="2895600"/>
            <a:ext cx="2032000" cy="3200400"/>
          </a:xfrm>
          <a:prstGeom prst="rect">
            <a:avLst/>
          </a:prstGeom>
          <a:noFill/>
          <a:ln w="9525">
            <a:noFill/>
            <a:miter lim="800000"/>
            <a:headEnd/>
            <a:tailEnd/>
          </a:ln>
        </p:spPr>
      </p:pic>
      <p:pic>
        <p:nvPicPr>
          <p:cNvPr id="39941" name="Picture 5"/>
          <p:cNvPicPr>
            <a:picLocks noChangeAspect="1" noChangeArrowheads="1"/>
          </p:cNvPicPr>
          <p:nvPr/>
        </p:nvPicPr>
        <p:blipFill>
          <a:blip r:embed="rId3" cstate="print"/>
          <a:srcRect/>
          <a:stretch>
            <a:fillRect/>
          </a:stretch>
        </p:blipFill>
        <p:spPr bwMode="auto">
          <a:xfrm>
            <a:off x="5029200" y="3429000"/>
            <a:ext cx="2239963" cy="1193800"/>
          </a:xfrm>
          <a:prstGeom prst="rect">
            <a:avLst/>
          </a:prstGeom>
          <a:noFill/>
          <a:ln w="9525">
            <a:noFill/>
            <a:miter lim="800000"/>
            <a:headEnd/>
            <a:tailEnd/>
          </a:ln>
        </p:spPr>
      </p:pic>
      <p:sp>
        <p:nvSpPr>
          <p:cNvPr id="39942" name="Rectangle 6"/>
          <p:cNvSpPr>
            <a:spLocks noChangeArrowheads="1"/>
          </p:cNvSpPr>
          <p:nvPr/>
        </p:nvSpPr>
        <p:spPr bwMode="auto">
          <a:xfrm>
            <a:off x="2971800" y="3962400"/>
            <a:ext cx="322263" cy="230188"/>
          </a:xfrm>
          <a:prstGeom prst="rect">
            <a:avLst/>
          </a:prstGeom>
          <a:noFill/>
          <a:ln w="22225">
            <a:solidFill>
              <a:srgbClr val="FF0000"/>
            </a:solidFill>
            <a:miter lim="800000"/>
            <a:headEnd/>
            <a:tailEnd/>
          </a:ln>
        </p:spPr>
        <p:txBody>
          <a:bodyPr/>
          <a:lstStyle/>
          <a:p>
            <a:endParaRPr lang="en-US"/>
          </a:p>
        </p:txBody>
      </p:sp>
      <p:grpSp>
        <p:nvGrpSpPr>
          <p:cNvPr id="2" name="Group 7"/>
          <p:cNvGrpSpPr>
            <a:grpSpLocks/>
          </p:cNvGrpSpPr>
          <p:nvPr/>
        </p:nvGrpSpPr>
        <p:grpSpPr bwMode="auto">
          <a:xfrm>
            <a:off x="4267200" y="4038600"/>
            <a:ext cx="365125" cy="101600"/>
            <a:chOff x="1997" y="2119"/>
            <a:chExt cx="230" cy="64"/>
          </a:xfrm>
        </p:grpSpPr>
        <p:sp>
          <p:nvSpPr>
            <p:cNvPr id="39944" name="Rectangle 8"/>
            <p:cNvSpPr>
              <a:spLocks noChangeArrowheads="1"/>
            </p:cNvSpPr>
            <p:nvPr/>
          </p:nvSpPr>
          <p:spPr bwMode="auto">
            <a:xfrm>
              <a:off x="1997" y="2143"/>
              <a:ext cx="169" cy="15"/>
            </a:xfrm>
            <a:prstGeom prst="rect">
              <a:avLst/>
            </a:prstGeom>
            <a:solidFill>
              <a:srgbClr val="FF6633"/>
            </a:solidFill>
            <a:ln w="9525">
              <a:noFill/>
              <a:miter lim="800000"/>
              <a:headEnd/>
              <a:tailEnd/>
            </a:ln>
          </p:spPr>
          <p:txBody>
            <a:bodyPr/>
            <a:lstStyle/>
            <a:p>
              <a:endParaRPr lang="en-US"/>
            </a:p>
          </p:txBody>
        </p:sp>
        <p:sp>
          <p:nvSpPr>
            <p:cNvPr id="39945" name="Freeform 9"/>
            <p:cNvSpPr>
              <a:spLocks/>
            </p:cNvSpPr>
            <p:nvPr/>
          </p:nvSpPr>
          <p:spPr bwMode="auto">
            <a:xfrm>
              <a:off x="2164" y="2119"/>
              <a:ext cx="63" cy="64"/>
            </a:xfrm>
            <a:custGeom>
              <a:avLst/>
              <a:gdLst>
                <a:gd name="T0" fmla="*/ 0 w 63"/>
                <a:gd name="T1" fmla="*/ 64 h 64"/>
                <a:gd name="T2" fmla="*/ 63 w 63"/>
                <a:gd name="T3" fmla="*/ 31 h 64"/>
                <a:gd name="T4" fmla="*/ 0 w 63"/>
                <a:gd name="T5" fmla="*/ 0 h 64"/>
                <a:gd name="T6" fmla="*/ 0 w 63"/>
                <a:gd name="T7" fmla="*/ 64 h 64"/>
                <a:gd name="T8" fmla="*/ 0 60000 65536"/>
                <a:gd name="T9" fmla="*/ 0 60000 65536"/>
                <a:gd name="T10" fmla="*/ 0 60000 65536"/>
                <a:gd name="T11" fmla="*/ 0 60000 65536"/>
                <a:gd name="T12" fmla="*/ 0 w 63"/>
                <a:gd name="T13" fmla="*/ 0 h 64"/>
                <a:gd name="T14" fmla="*/ 63 w 63"/>
                <a:gd name="T15" fmla="*/ 64 h 64"/>
              </a:gdLst>
              <a:ahLst/>
              <a:cxnLst>
                <a:cxn ang="T8">
                  <a:pos x="T0" y="T1"/>
                </a:cxn>
                <a:cxn ang="T9">
                  <a:pos x="T2" y="T3"/>
                </a:cxn>
                <a:cxn ang="T10">
                  <a:pos x="T4" y="T5"/>
                </a:cxn>
                <a:cxn ang="T11">
                  <a:pos x="T6" y="T7"/>
                </a:cxn>
              </a:cxnLst>
              <a:rect l="T12" t="T13" r="T14" b="T15"/>
              <a:pathLst>
                <a:path w="63" h="64">
                  <a:moveTo>
                    <a:pt x="0" y="64"/>
                  </a:moveTo>
                  <a:lnTo>
                    <a:pt x="63" y="31"/>
                  </a:lnTo>
                  <a:lnTo>
                    <a:pt x="0" y="0"/>
                  </a:lnTo>
                  <a:lnTo>
                    <a:pt x="0" y="64"/>
                  </a:lnTo>
                  <a:close/>
                </a:path>
              </a:pathLst>
            </a:custGeom>
            <a:solidFill>
              <a:srgbClr val="FF6633"/>
            </a:solidFill>
            <a:ln w="9525">
              <a:no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274638"/>
            <a:ext cx="8118475" cy="830262"/>
          </a:xfrm>
        </p:spPr>
        <p:txBody>
          <a:bodyPr lIns="92075" tIns="46038" rIns="92075" bIns="46038" anchor="b"/>
          <a:lstStyle/>
          <a:p>
            <a:pPr eaLnBrk="1" hangingPunct="1"/>
            <a:r>
              <a:rPr lang="en-US" smtClean="0">
                <a:latin typeface="Verdana" pitchFamily="34" charset="0"/>
              </a:rPr>
              <a:t>Halftones</a:t>
            </a:r>
          </a:p>
        </p:txBody>
      </p:sp>
      <p:sp>
        <p:nvSpPr>
          <p:cNvPr id="40963" name="Rectangle 3"/>
          <p:cNvSpPr>
            <a:spLocks noGrp="1" noChangeArrowheads="1"/>
          </p:cNvSpPr>
          <p:nvPr>
            <p:ph type="body" idx="1"/>
          </p:nvPr>
        </p:nvSpPr>
        <p:spPr>
          <a:xfrm>
            <a:off x="762000" y="1905000"/>
            <a:ext cx="7804150" cy="4953000"/>
          </a:xfrm>
        </p:spPr>
        <p:txBody>
          <a:bodyPr lIns="92075" tIns="46038" rIns="92075" bIns="46038"/>
          <a:lstStyle/>
          <a:p>
            <a:pPr eaLnBrk="1" hangingPunct="1"/>
            <a:r>
              <a:rPr lang="en-US" smtClean="0">
                <a:latin typeface="Verdana" pitchFamily="34" charset="0"/>
              </a:rPr>
              <a:t>Digitization Challenges: </a:t>
            </a:r>
          </a:p>
          <a:p>
            <a:pPr lvl="1" eaLnBrk="1" hangingPunct="1"/>
            <a:r>
              <a:rPr lang="en-US" smtClean="0">
                <a:latin typeface="Verdana" pitchFamily="34" charset="0"/>
              </a:rPr>
              <a:t>Overlapping grids</a:t>
            </a:r>
          </a:p>
          <a:p>
            <a:pPr lvl="1" eaLnBrk="1" hangingPunct="1"/>
            <a:r>
              <a:rPr lang="en-US" smtClean="0">
                <a:latin typeface="Verdana" pitchFamily="34" charset="0"/>
              </a:rPr>
              <a:t>Requires additional image            processing or greater resolution/bit depth</a:t>
            </a:r>
          </a:p>
          <a:p>
            <a:pPr lvl="1" eaLnBrk="1" hangingPunct="1"/>
            <a:r>
              <a:rPr lang="en-US" smtClean="0">
                <a:latin typeface="Verdana" pitchFamily="34" charset="0"/>
              </a:rPr>
              <a:t>Moiré can result at point of capture and at point of presentation</a:t>
            </a:r>
          </a:p>
          <a:p>
            <a:pPr eaLnBrk="1" hangingPunct="1">
              <a:buFontTx/>
              <a:buNone/>
            </a:pPr>
            <a:endParaRPr lang="en-US" smtClean="0">
              <a:latin typeface="Verdana"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143000" y="381000"/>
            <a:ext cx="5562600" cy="1143000"/>
          </a:xfrm>
        </p:spPr>
        <p:txBody>
          <a:bodyPr lIns="92075" tIns="46038" rIns="92075" bIns="46038" anchor="b"/>
          <a:lstStyle/>
          <a:p>
            <a:pPr eaLnBrk="1" hangingPunct="1"/>
            <a:r>
              <a:rPr lang="en-US" smtClean="0">
                <a:latin typeface="Verdana" pitchFamily="34" charset="0"/>
              </a:rPr>
              <a:t>Continuous Tones</a:t>
            </a:r>
          </a:p>
        </p:txBody>
      </p:sp>
      <p:sp>
        <p:nvSpPr>
          <p:cNvPr id="41987" name="Rectangle 3"/>
          <p:cNvSpPr>
            <a:spLocks noGrp="1" noChangeArrowheads="1"/>
          </p:cNvSpPr>
          <p:nvPr>
            <p:ph type="body" idx="1"/>
          </p:nvPr>
        </p:nvSpPr>
        <p:spPr>
          <a:xfrm>
            <a:off x="457200" y="1600200"/>
            <a:ext cx="6858000" cy="4525963"/>
          </a:xfrm>
        </p:spPr>
        <p:txBody>
          <a:bodyPr lIns="92075" tIns="46038" rIns="92075" bIns="46038"/>
          <a:lstStyle/>
          <a:p>
            <a:pPr eaLnBrk="1" hangingPunct="1"/>
            <a:r>
              <a:rPr lang="en-US" smtClean="0">
                <a:latin typeface="Verdana" pitchFamily="34" charset="0"/>
              </a:rPr>
              <a:t>Smoothly varying shades</a:t>
            </a:r>
          </a:p>
          <a:p>
            <a:pPr eaLnBrk="1" hangingPunct="1"/>
            <a:r>
              <a:rPr lang="en-US" smtClean="0">
                <a:latin typeface="Verdana" pitchFamily="34" charset="0"/>
              </a:rPr>
              <a:t>Digitization challenges:</a:t>
            </a:r>
          </a:p>
          <a:p>
            <a:pPr lvl="1" eaLnBrk="1" hangingPunct="1"/>
            <a:r>
              <a:rPr lang="en-US" sz="2700" smtClean="0">
                <a:latin typeface="Verdana" pitchFamily="34" charset="0"/>
              </a:rPr>
              <a:t>reducing random, continuous information to samples</a:t>
            </a:r>
          </a:p>
          <a:p>
            <a:pPr lvl="1" eaLnBrk="1" hangingPunct="1"/>
            <a:r>
              <a:rPr lang="en-US" sz="2700" smtClean="0">
                <a:latin typeface="Verdana" pitchFamily="34" charset="0"/>
              </a:rPr>
              <a:t>representing color, detail, and        dynamic range</a:t>
            </a:r>
          </a:p>
          <a:p>
            <a:pPr lvl="1" eaLnBrk="1" hangingPunct="1"/>
            <a:r>
              <a:rPr lang="en-US" sz="2700" smtClean="0">
                <a:latin typeface="Verdana" pitchFamily="34" charset="0"/>
              </a:rPr>
              <a:t>balancing capture requirements against file size</a:t>
            </a:r>
          </a:p>
        </p:txBody>
      </p:sp>
      <p:pic>
        <p:nvPicPr>
          <p:cNvPr id="41988" name="Picture 4"/>
          <p:cNvPicPr>
            <a:picLocks noChangeArrowheads="1"/>
          </p:cNvPicPr>
          <p:nvPr/>
        </p:nvPicPr>
        <p:blipFill>
          <a:blip r:embed="rId2" cstate="print"/>
          <a:srcRect/>
          <a:stretch>
            <a:fillRect/>
          </a:stretch>
        </p:blipFill>
        <p:spPr bwMode="auto">
          <a:xfrm>
            <a:off x="6553200" y="381000"/>
            <a:ext cx="22098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lIns="92075" tIns="46038" rIns="92075" bIns="46038" anchor="b"/>
          <a:lstStyle/>
          <a:p>
            <a:pPr algn="l" eaLnBrk="1" hangingPunct="1"/>
            <a:r>
              <a:rPr lang="en-US" smtClean="0">
                <a:latin typeface="Verdana" pitchFamily="34" charset="0"/>
              </a:rPr>
              <a:t>Mixed Documents</a:t>
            </a:r>
          </a:p>
        </p:txBody>
      </p:sp>
      <p:sp>
        <p:nvSpPr>
          <p:cNvPr id="43011" name="Rectangle 3"/>
          <p:cNvSpPr>
            <a:spLocks noGrp="1" noChangeArrowheads="1"/>
          </p:cNvSpPr>
          <p:nvPr>
            <p:ph type="body" idx="1"/>
          </p:nvPr>
        </p:nvSpPr>
        <p:spPr>
          <a:xfrm>
            <a:off x="457200" y="2362200"/>
            <a:ext cx="8229600" cy="3763963"/>
          </a:xfrm>
        </p:spPr>
        <p:txBody>
          <a:bodyPr lIns="92075" tIns="46038" rIns="92075" bIns="46038"/>
          <a:lstStyle/>
          <a:p>
            <a:pPr eaLnBrk="1" hangingPunct="1"/>
            <a:r>
              <a:rPr lang="en-US" sz="2400" dirty="0" smtClean="0">
                <a:latin typeface="Verdana" pitchFamily="34" charset="0"/>
              </a:rPr>
              <a:t>Representing more than one category</a:t>
            </a:r>
          </a:p>
          <a:p>
            <a:pPr eaLnBrk="1" hangingPunct="1"/>
            <a:r>
              <a:rPr lang="en-US" sz="2400" dirty="0" smtClean="0">
                <a:latin typeface="Verdana" pitchFamily="34" charset="0"/>
              </a:rPr>
              <a:t>Digitization challenges:  </a:t>
            </a:r>
          </a:p>
          <a:p>
            <a:pPr lvl="1" eaLnBrk="1" hangingPunct="1"/>
            <a:r>
              <a:rPr lang="en-US" sz="2400" dirty="0" smtClean="0">
                <a:latin typeface="Verdana" pitchFamily="34" charset="0"/>
              </a:rPr>
              <a:t>complexity of information increases conversion or enhancement requirements </a:t>
            </a:r>
          </a:p>
          <a:p>
            <a:pPr lvl="1" eaLnBrk="1" hangingPunct="1"/>
            <a:r>
              <a:rPr lang="en-US" sz="2400" dirty="0" smtClean="0">
                <a:latin typeface="Verdana" pitchFamily="34" charset="0"/>
              </a:rPr>
              <a:t>narrows range of equipment choices </a:t>
            </a:r>
          </a:p>
          <a:p>
            <a:pPr lvl="1" eaLnBrk="1" hangingPunct="1"/>
            <a:r>
              <a:rPr lang="en-US" sz="2400" dirty="0" smtClean="0">
                <a:latin typeface="Verdana" pitchFamily="34" charset="0"/>
              </a:rPr>
              <a:t>increases scanning costs/times</a:t>
            </a:r>
          </a:p>
          <a:p>
            <a:pPr lvl="1" eaLnBrk="1" hangingPunct="1"/>
            <a:endParaRPr lang="en-US" sz="2400" dirty="0" smtClean="0">
              <a:latin typeface="Verdana" pitchFamily="34" charset="0"/>
            </a:endParaRPr>
          </a:p>
        </p:txBody>
      </p:sp>
      <p:pic>
        <p:nvPicPr>
          <p:cNvPr id="43012" name="Picture 4"/>
          <p:cNvPicPr>
            <a:picLocks noChangeArrowheads="1"/>
          </p:cNvPicPr>
          <p:nvPr/>
        </p:nvPicPr>
        <p:blipFill>
          <a:blip r:embed="rId2" cstate="print"/>
          <a:srcRect/>
          <a:stretch>
            <a:fillRect/>
          </a:stretch>
        </p:blipFill>
        <p:spPr bwMode="auto">
          <a:xfrm>
            <a:off x="7010400" y="228600"/>
            <a:ext cx="1752600" cy="2819400"/>
          </a:xfrm>
          <a:prstGeom prst="rect">
            <a:avLst/>
          </a:prstGeom>
          <a:noFill/>
          <a:ln w="9525">
            <a:noFill/>
            <a:miter lim="800000"/>
            <a:headEnd/>
            <a:tailEnd/>
          </a:ln>
        </p:spPr>
      </p:pic>
      <p:sp>
        <p:nvSpPr>
          <p:cNvPr id="43013" name="Rectangle 5"/>
          <p:cNvSpPr>
            <a:spLocks noChangeArrowheads="1"/>
          </p:cNvSpPr>
          <p:nvPr/>
        </p:nvSpPr>
        <p:spPr bwMode="auto">
          <a:xfrm>
            <a:off x="7086600" y="152400"/>
            <a:ext cx="1727200" cy="2870200"/>
          </a:xfrm>
          <a:prstGeom prst="rect">
            <a:avLst/>
          </a:prstGeom>
          <a:noFill/>
          <a:ln w="25400">
            <a:solidFill>
              <a:srgbClr val="000000"/>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0"/>
            <a:ext cx="7772400" cy="1143000"/>
          </a:xfrm>
        </p:spPr>
        <p:txBody>
          <a:bodyPr/>
          <a:lstStyle/>
          <a:p>
            <a:pPr eaLnBrk="1" hangingPunct="1"/>
            <a:r>
              <a:rPr lang="en-US" smtClean="0">
                <a:latin typeface="Verdana" pitchFamily="34" charset="0"/>
              </a:rPr>
              <a:t>Post-digitization</a:t>
            </a:r>
          </a:p>
        </p:txBody>
      </p:sp>
      <p:sp>
        <p:nvSpPr>
          <p:cNvPr id="44035" name="Rectangle 3"/>
          <p:cNvSpPr>
            <a:spLocks noGrp="1" noChangeArrowheads="1"/>
          </p:cNvSpPr>
          <p:nvPr>
            <p:ph type="body" idx="1"/>
          </p:nvPr>
        </p:nvSpPr>
        <p:spPr>
          <a:xfrm>
            <a:off x="685800" y="1295400"/>
            <a:ext cx="7772400" cy="4114800"/>
          </a:xfrm>
        </p:spPr>
        <p:txBody>
          <a:bodyPr/>
          <a:lstStyle/>
          <a:p>
            <a:pPr eaLnBrk="1" hangingPunct="1"/>
            <a:r>
              <a:rPr lang="en-US" sz="2800" smtClean="0">
                <a:latin typeface="Verdana" pitchFamily="34" charset="0"/>
              </a:rPr>
              <a:t>Quality control</a:t>
            </a:r>
          </a:p>
          <a:p>
            <a:pPr lvl="1" eaLnBrk="1" hangingPunct="1"/>
            <a:r>
              <a:rPr lang="en-US" sz="2400" smtClean="0">
                <a:latin typeface="Verdana" pitchFamily="34" charset="0"/>
              </a:rPr>
              <a:t>Determine scope and methods</a:t>
            </a:r>
          </a:p>
          <a:p>
            <a:pPr lvl="1" eaLnBrk="1" hangingPunct="1"/>
            <a:r>
              <a:rPr lang="en-US" sz="2400" smtClean="0">
                <a:latin typeface="Verdana" pitchFamily="34" charset="0"/>
              </a:rPr>
              <a:t>Procedures and tools</a:t>
            </a:r>
          </a:p>
          <a:p>
            <a:pPr eaLnBrk="1" hangingPunct="1"/>
            <a:r>
              <a:rPr lang="en-US" sz="2800" smtClean="0">
                <a:latin typeface="Verdana" pitchFamily="34" charset="0"/>
              </a:rPr>
              <a:t>Image processing</a:t>
            </a:r>
          </a:p>
          <a:p>
            <a:pPr lvl="1" eaLnBrk="1" hangingPunct="1"/>
            <a:r>
              <a:rPr lang="en-US" sz="2400" smtClean="0">
                <a:latin typeface="Verdana" pitchFamily="34" charset="0"/>
              </a:rPr>
              <a:t>Derivative creation </a:t>
            </a:r>
          </a:p>
          <a:p>
            <a:pPr lvl="2" eaLnBrk="1" hangingPunct="1"/>
            <a:r>
              <a:rPr lang="en-US" sz="2000" smtClean="0">
                <a:latin typeface="Verdana" pitchFamily="34" charset="0"/>
              </a:rPr>
              <a:t>Static or multi-resolution formats</a:t>
            </a:r>
          </a:p>
          <a:p>
            <a:pPr lvl="2" eaLnBrk="1" hangingPunct="1"/>
            <a:r>
              <a:rPr lang="en-US" sz="2000" smtClean="0">
                <a:latin typeface="Verdana" pitchFamily="34" charset="0"/>
              </a:rPr>
              <a:t>On-the-fly conversion</a:t>
            </a:r>
          </a:p>
          <a:p>
            <a:pPr lvl="2" eaLnBrk="1" hangingPunct="1"/>
            <a:r>
              <a:rPr lang="en-US" sz="2000" smtClean="0">
                <a:latin typeface="Verdana" pitchFamily="34" charset="0"/>
              </a:rPr>
              <a:t>Onscreen image quality</a:t>
            </a:r>
          </a:p>
          <a:p>
            <a:pPr eaLnBrk="1" hangingPunct="1">
              <a:buFontTx/>
              <a:buNone/>
            </a:pPr>
            <a:endParaRPr lang="en-US" sz="2800" smtClean="0">
              <a:latin typeface="Verdana"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0"/>
            <a:ext cx="7772400" cy="1143000"/>
          </a:xfrm>
        </p:spPr>
        <p:txBody>
          <a:bodyPr/>
          <a:lstStyle/>
          <a:p>
            <a:pPr eaLnBrk="1" hangingPunct="1"/>
            <a:r>
              <a:rPr lang="en-US" smtClean="0">
                <a:latin typeface="Verdana" pitchFamily="34" charset="0"/>
              </a:rPr>
              <a:t>Quality Control</a:t>
            </a:r>
          </a:p>
        </p:txBody>
      </p:sp>
      <p:sp>
        <p:nvSpPr>
          <p:cNvPr id="45059" name="Rectangle 3"/>
          <p:cNvSpPr>
            <a:spLocks noGrp="1" noChangeArrowheads="1"/>
          </p:cNvSpPr>
          <p:nvPr>
            <p:ph type="body" idx="1"/>
          </p:nvPr>
        </p:nvSpPr>
        <p:spPr>
          <a:xfrm>
            <a:off x="609600" y="1371600"/>
            <a:ext cx="7772400" cy="4876800"/>
          </a:xfrm>
        </p:spPr>
        <p:txBody>
          <a:bodyPr/>
          <a:lstStyle/>
          <a:p>
            <a:pPr eaLnBrk="1" hangingPunct="1">
              <a:buFontTx/>
              <a:buNone/>
            </a:pPr>
            <a:r>
              <a:rPr lang="en-US" sz="2000" b="1" dirty="0" smtClean="0">
                <a:latin typeface="Verdana" pitchFamily="34" charset="0"/>
              </a:rPr>
              <a:t>Key factors</a:t>
            </a:r>
            <a:r>
              <a:rPr lang="en-US" sz="2000" dirty="0" smtClean="0">
                <a:latin typeface="Verdana" pitchFamily="34" charset="0"/>
              </a:rPr>
              <a:t> in image quality assessment: </a:t>
            </a:r>
          </a:p>
          <a:p>
            <a:pPr lvl="1" eaLnBrk="1" hangingPunct="1"/>
            <a:r>
              <a:rPr lang="en-US" sz="2000" dirty="0" smtClean="0">
                <a:latin typeface="Verdana" pitchFamily="34" charset="0"/>
              </a:rPr>
              <a:t>R</a:t>
            </a:r>
            <a:r>
              <a:rPr lang="en-US" sz="2000" dirty="0" smtClean="0">
                <a:latin typeface="Verdana" pitchFamily="34" charset="0"/>
              </a:rPr>
              <a:t>esolution </a:t>
            </a:r>
            <a:endParaRPr lang="en-US" sz="2000" dirty="0" smtClean="0">
              <a:latin typeface="Verdana" pitchFamily="34" charset="0"/>
            </a:endParaRPr>
          </a:p>
          <a:p>
            <a:pPr lvl="1" eaLnBrk="1" hangingPunct="1"/>
            <a:r>
              <a:rPr lang="en-US" sz="2000" dirty="0" smtClean="0">
                <a:latin typeface="Verdana" pitchFamily="34" charset="0"/>
              </a:rPr>
              <a:t>C</a:t>
            </a:r>
            <a:r>
              <a:rPr lang="en-US" sz="2000" dirty="0" smtClean="0">
                <a:latin typeface="Verdana" pitchFamily="34" charset="0"/>
              </a:rPr>
              <a:t>olor </a:t>
            </a:r>
            <a:r>
              <a:rPr lang="en-US" sz="2000" dirty="0" smtClean="0">
                <a:latin typeface="Verdana" pitchFamily="34" charset="0"/>
              </a:rPr>
              <a:t>and tone </a:t>
            </a:r>
          </a:p>
          <a:p>
            <a:pPr lvl="1" eaLnBrk="1" hangingPunct="1"/>
            <a:r>
              <a:rPr lang="en-US" sz="2000" dirty="0" smtClean="0">
                <a:latin typeface="Verdana" pitchFamily="34" charset="0"/>
              </a:rPr>
              <a:t>O</a:t>
            </a:r>
            <a:r>
              <a:rPr lang="en-US" sz="2000" dirty="0" smtClean="0">
                <a:latin typeface="Verdana" pitchFamily="34" charset="0"/>
              </a:rPr>
              <a:t>verall </a:t>
            </a:r>
            <a:r>
              <a:rPr lang="en-US" sz="2000" dirty="0" smtClean="0">
                <a:latin typeface="Verdana" pitchFamily="34" charset="0"/>
              </a:rPr>
              <a:t>appearance</a:t>
            </a:r>
          </a:p>
          <a:p>
            <a:pPr eaLnBrk="1" hangingPunct="1">
              <a:buFontTx/>
              <a:buNone/>
            </a:pPr>
            <a:endParaRPr lang="en-US" sz="2000" dirty="0" smtClean="0">
              <a:latin typeface="Verdana" pitchFamily="34" charset="0"/>
            </a:endParaRPr>
          </a:p>
          <a:p>
            <a:pPr eaLnBrk="1" hangingPunct="1">
              <a:buFontTx/>
              <a:buNone/>
            </a:pPr>
            <a:r>
              <a:rPr lang="en-US" sz="2000" b="1" dirty="0" smtClean="0">
                <a:latin typeface="Verdana" pitchFamily="34" charset="0"/>
              </a:rPr>
              <a:t>Procedures </a:t>
            </a:r>
          </a:p>
          <a:p>
            <a:pPr lvl="1" eaLnBrk="1" hangingPunct="1"/>
            <a:r>
              <a:rPr lang="en-US" sz="2000" dirty="0" smtClean="0">
                <a:latin typeface="Verdana" pitchFamily="34" charset="0"/>
              </a:rPr>
              <a:t>Consistent approach</a:t>
            </a:r>
          </a:p>
          <a:p>
            <a:pPr lvl="1" eaLnBrk="1" hangingPunct="1"/>
            <a:r>
              <a:rPr lang="en-US" sz="2000" dirty="0" smtClean="0">
                <a:latin typeface="Verdana" pitchFamily="34" charset="0"/>
              </a:rPr>
              <a:t>Defined scope and methodology</a:t>
            </a:r>
          </a:p>
          <a:p>
            <a:pPr lvl="1" eaLnBrk="1" hangingPunct="1"/>
            <a:r>
              <a:rPr lang="en-US" sz="2000" dirty="0" smtClean="0">
                <a:latin typeface="Verdana" pitchFamily="34" charset="0"/>
              </a:rPr>
              <a:t>Control QC environment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z="3200" b="1" smtClean="0">
                <a:latin typeface="Verdana" pitchFamily="34" charset="0"/>
              </a:rPr>
              <a:t>Recap:</a:t>
            </a:r>
            <a:r>
              <a:rPr lang="en-US" sz="3200" smtClean="0">
                <a:latin typeface="Verdana" pitchFamily="34" charset="0"/>
              </a:rPr>
              <a:t> Aligning Document Attributes with Digital Requirements</a:t>
            </a:r>
          </a:p>
        </p:txBody>
      </p:sp>
      <p:sp>
        <p:nvSpPr>
          <p:cNvPr id="46083" name="Rectangle 3"/>
          <p:cNvSpPr>
            <a:spLocks noGrp="1" noChangeArrowheads="1"/>
          </p:cNvSpPr>
          <p:nvPr>
            <p:ph type="body" idx="1"/>
          </p:nvPr>
        </p:nvSpPr>
        <p:spPr/>
        <p:txBody>
          <a:bodyPr/>
          <a:lstStyle/>
          <a:p>
            <a:pPr eaLnBrk="1" hangingPunct="1">
              <a:lnSpc>
                <a:spcPct val="90000"/>
              </a:lnSpc>
            </a:pPr>
            <a:r>
              <a:rPr lang="en-US" sz="2800" smtClean="0">
                <a:latin typeface="Verdana" pitchFamily="34" charset="0"/>
              </a:rPr>
              <a:t>Identify key document attributes</a:t>
            </a:r>
          </a:p>
          <a:p>
            <a:pPr lvl="1" eaLnBrk="1" hangingPunct="1">
              <a:lnSpc>
                <a:spcPct val="90000"/>
              </a:lnSpc>
            </a:pPr>
            <a:r>
              <a:rPr lang="en-US" smtClean="0">
                <a:latin typeface="Verdana" pitchFamily="34" charset="0"/>
              </a:rPr>
              <a:t>Tone, color, and detail</a:t>
            </a:r>
          </a:p>
          <a:p>
            <a:pPr eaLnBrk="1" hangingPunct="1">
              <a:lnSpc>
                <a:spcPct val="90000"/>
              </a:lnSpc>
            </a:pPr>
            <a:r>
              <a:rPr lang="en-US" sz="2800" smtClean="0">
                <a:latin typeface="Verdana" pitchFamily="34" charset="0"/>
              </a:rPr>
              <a:t>Characterize them, if possible through objective measurements</a:t>
            </a:r>
          </a:p>
          <a:p>
            <a:pPr eaLnBrk="1" hangingPunct="1">
              <a:lnSpc>
                <a:spcPct val="90000"/>
              </a:lnSpc>
            </a:pPr>
            <a:r>
              <a:rPr lang="en-US" sz="2800" smtClean="0">
                <a:latin typeface="Verdana" pitchFamily="34" charset="0"/>
              </a:rPr>
              <a:t>Determine quality requirements and tolerance levels</a:t>
            </a:r>
          </a:p>
          <a:p>
            <a:pPr eaLnBrk="1" hangingPunct="1">
              <a:lnSpc>
                <a:spcPct val="90000"/>
              </a:lnSpc>
            </a:pPr>
            <a:r>
              <a:rPr lang="en-US" sz="2800" smtClean="0">
                <a:latin typeface="Verdana" pitchFamily="34" charset="0"/>
              </a:rPr>
              <a:t>Translate between analog and digital and between scanning requirements and scanning performance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smtClean="0">
                <a:solidFill>
                  <a:srgbClr val="BA0000"/>
                </a:solidFill>
                <a:latin typeface="Verdana" pitchFamily="34" charset="0"/>
              </a:rPr>
              <a:t>Terminology &amp; Key Concepts</a:t>
            </a:r>
            <a:endParaRPr lang="en-US" smtClean="0">
              <a:latin typeface="Verdana" pitchFamily="34" charset="0"/>
            </a:endParaRPr>
          </a:p>
        </p:txBody>
      </p:sp>
      <p:sp>
        <p:nvSpPr>
          <p:cNvPr id="9219" name="Rectangle 3"/>
          <p:cNvSpPr>
            <a:spLocks noGrp="1" noChangeArrowheads="1"/>
          </p:cNvSpPr>
          <p:nvPr>
            <p:ph type="body" idx="1"/>
          </p:nvPr>
        </p:nvSpPr>
        <p:spPr/>
        <p:txBody>
          <a:bodyPr/>
          <a:lstStyle/>
          <a:p>
            <a:pPr eaLnBrk="1" hangingPunct="1">
              <a:lnSpc>
                <a:spcPct val="90000"/>
              </a:lnSpc>
              <a:buFontTx/>
              <a:buNone/>
            </a:pPr>
            <a:r>
              <a:rPr lang="en-US" sz="2000" b="1" smtClean="0">
                <a:latin typeface="Verdana" pitchFamily="34" charset="0"/>
              </a:rPr>
              <a:t>Digital Images</a:t>
            </a:r>
            <a:r>
              <a:rPr lang="en-US" sz="2000" smtClean="0">
                <a:latin typeface="Verdana" pitchFamily="34" charset="0"/>
              </a:rPr>
              <a:t> are electronic snapshots taken of a scene or scanned from documents, such as photographs, manuscripts, printed texts, and artwork. The digital image is sampled and mapped as a grid of dots or picture elements (pixels). </a:t>
            </a:r>
          </a:p>
          <a:p>
            <a:pPr eaLnBrk="1" hangingPunct="1">
              <a:lnSpc>
                <a:spcPct val="90000"/>
              </a:lnSpc>
              <a:buFontTx/>
              <a:buNone/>
            </a:pPr>
            <a:endParaRPr lang="en-US" sz="2000" smtClean="0">
              <a:latin typeface="Verdana" pitchFamily="34" charset="0"/>
            </a:endParaRPr>
          </a:p>
          <a:p>
            <a:pPr eaLnBrk="1" hangingPunct="1">
              <a:lnSpc>
                <a:spcPct val="90000"/>
              </a:lnSpc>
              <a:buFontTx/>
              <a:buNone/>
            </a:pPr>
            <a:endParaRPr lang="en-US" sz="1600" b="1" smtClean="0">
              <a:latin typeface="Verdana" pitchFamily="34" charset="0"/>
            </a:endParaRPr>
          </a:p>
          <a:p>
            <a:pPr eaLnBrk="1" hangingPunct="1">
              <a:lnSpc>
                <a:spcPct val="90000"/>
              </a:lnSpc>
              <a:buFontTx/>
              <a:buNone/>
            </a:pPr>
            <a:endParaRPr lang="en-US" sz="1600" b="1" smtClean="0">
              <a:latin typeface="Verdana" pitchFamily="34" charset="0"/>
            </a:endParaRPr>
          </a:p>
          <a:p>
            <a:pPr eaLnBrk="1" hangingPunct="1">
              <a:lnSpc>
                <a:spcPct val="90000"/>
              </a:lnSpc>
              <a:buFontTx/>
              <a:buNone/>
            </a:pPr>
            <a:r>
              <a:rPr lang="en-US" sz="2000" b="1" smtClean="0">
                <a:latin typeface="Verdana" pitchFamily="34" charset="0"/>
              </a:rPr>
              <a:t>Pixel Values</a:t>
            </a:r>
            <a:r>
              <a:rPr lang="en-US" sz="2000" smtClean="0">
                <a:latin typeface="Verdana" pitchFamily="34" charset="0"/>
              </a:rPr>
              <a:t>: As shown in this bitonal image, </a:t>
            </a:r>
          </a:p>
          <a:p>
            <a:pPr eaLnBrk="1" hangingPunct="1">
              <a:lnSpc>
                <a:spcPct val="90000"/>
              </a:lnSpc>
              <a:buFontTx/>
              <a:buNone/>
            </a:pPr>
            <a:r>
              <a:rPr lang="en-US" sz="2000" smtClean="0">
                <a:latin typeface="Verdana" pitchFamily="34" charset="0"/>
              </a:rPr>
              <a:t>each pixel is assigned a tonal value, 0 for black </a:t>
            </a:r>
          </a:p>
          <a:p>
            <a:pPr eaLnBrk="1" hangingPunct="1">
              <a:lnSpc>
                <a:spcPct val="90000"/>
              </a:lnSpc>
              <a:buFontTx/>
              <a:buNone/>
            </a:pPr>
            <a:r>
              <a:rPr lang="en-US" sz="2000" smtClean="0">
                <a:latin typeface="Verdana" pitchFamily="34" charset="0"/>
              </a:rPr>
              <a:t>and 1 for white.</a:t>
            </a:r>
          </a:p>
          <a:p>
            <a:pPr eaLnBrk="1" hangingPunct="1">
              <a:lnSpc>
                <a:spcPct val="90000"/>
              </a:lnSpc>
              <a:buFontTx/>
              <a:buNone/>
            </a:pPr>
            <a:endParaRPr lang="en-US" sz="2000" smtClean="0">
              <a:latin typeface="Verdana" pitchFamily="34" charset="0"/>
            </a:endParaRPr>
          </a:p>
          <a:p>
            <a:pPr eaLnBrk="1" hangingPunct="1">
              <a:lnSpc>
                <a:spcPct val="90000"/>
              </a:lnSpc>
              <a:buFontTx/>
              <a:buNone/>
            </a:pPr>
            <a:endParaRPr lang="en-US" sz="2000" smtClean="0">
              <a:latin typeface="Verdana" pitchFamily="34" charset="0"/>
            </a:endParaRPr>
          </a:p>
          <a:p>
            <a:pPr eaLnBrk="1" hangingPunct="1">
              <a:lnSpc>
                <a:spcPct val="90000"/>
              </a:lnSpc>
              <a:buFontTx/>
              <a:buNone/>
            </a:pPr>
            <a:r>
              <a:rPr lang="en-US" sz="2000" i="1" smtClean="0">
                <a:latin typeface="Verdana" pitchFamily="34" charset="0"/>
              </a:rPr>
              <a:t>Source: Moving Theory into Practice: Digital Imaging Tutorial</a:t>
            </a:r>
          </a:p>
          <a:p>
            <a:pPr eaLnBrk="1" hangingPunct="1">
              <a:lnSpc>
                <a:spcPct val="90000"/>
              </a:lnSpc>
            </a:pPr>
            <a:endParaRPr lang="en-US" sz="1600" smtClean="0">
              <a:latin typeface="Verdana" pitchFamily="34" charset="0"/>
            </a:endParaRPr>
          </a:p>
        </p:txBody>
      </p:sp>
      <p:pic>
        <p:nvPicPr>
          <p:cNvPr id="9220" name="Picture 5" descr="runlength">
            <a:hlinkClick r:id="rId2"/>
          </p:cNvPr>
          <p:cNvPicPr>
            <a:picLocks noChangeAspect="1" noChangeArrowheads="1"/>
          </p:cNvPicPr>
          <p:nvPr/>
        </p:nvPicPr>
        <p:blipFill>
          <a:blip r:embed="rId3" cstate="print"/>
          <a:srcRect/>
          <a:stretch>
            <a:fillRect/>
          </a:stretch>
        </p:blipFill>
        <p:spPr bwMode="auto">
          <a:xfrm>
            <a:off x="6858000" y="2895600"/>
            <a:ext cx="1905000" cy="2095500"/>
          </a:xfrm>
          <a:prstGeom prst="rect">
            <a:avLst/>
          </a:prstGeom>
          <a:noFill/>
          <a:ln w="9525">
            <a:noFill/>
            <a:miter lim="800000"/>
            <a:headEnd/>
            <a:tailEnd/>
          </a:ln>
        </p:spPr>
      </p:pic>
      <p:sp>
        <p:nvSpPr>
          <p:cNvPr id="9221" name="Text Box 7"/>
          <p:cNvSpPr txBox="1">
            <a:spLocks noChangeArrowheads="1"/>
          </p:cNvSpPr>
          <p:nvPr/>
        </p:nvSpPr>
        <p:spPr bwMode="auto">
          <a:xfrm>
            <a:off x="5394325" y="5218113"/>
            <a:ext cx="3368675" cy="366712"/>
          </a:xfrm>
          <a:prstGeom prst="rect">
            <a:avLst/>
          </a:prstGeom>
          <a:noFill/>
          <a:ln w="9525">
            <a:noFill/>
            <a:miter lim="800000"/>
            <a:headEnd/>
            <a:tailEnd/>
          </a:ln>
        </p:spPr>
        <p:txBody>
          <a:bodyPr>
            <a:spAutoFit/>
          </a:bodyPr>
          <a:lstStyle/>
          <a:p>
            <a:endParaRPr lang="en-US">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3600" smtClean="0">
                <a:solidFill>
                  <a:srgbClr val="BA0000"/>
                </a:solidFill>
                <a:latin typeface="Verdana" pitchFamily="34" charset="0"/>
              </a:rPr>
              <a:t>Terminology &amp; Key Concepts</a:t>
            </a:r>
            <a:endParaRPr lang="en-US" smtClean="0">
              <a:latin typeface="Verdana" pitchFamily="34" charset="0"/>
            </a:endParaRPr>
          </a:p>
        </p:txBody>
      </p:sp>
      <p:sp>
        <p:nvSpPr>
          <p:cNvPr id="10243" name="Rectangle 3"/>
          <p:cNvSpPr>
            <a:spLocks noGrp="1" noChangeArrowheads="1"/>
          </p:cNvSpPr>
          <p:nvPr>
            <p:ph type="body" idx="1"/>
          </p:nvPr>
        </p:nvSpPr>
        <p:spPr/>
        <p:txBody>
          <a:bodyPr>
            <a:normAutofit lnSpcReduction="10000"/>
          </a:bodyPr>
          <a:lstStyle/>
          <a:p>
            <a:pPr eaLnBrk="1" hangingPunct="1">
              <a:lnSpc>
                <a:spcPct val="80000"/>
              </a:lnSpc>
              <a:buFontTx/>
              <a:buNone/>
            </a:pPr>
            <a:r>
              <a:rPr lang="en-US" sz="2000" b="1" smtClean="0">
                <a:latin typeface="Verdana" pitchFamily="34" charset="0"/>
              </a:rPr>
              <a:t>Resolution: </a:t>
            </a:r>
            <a:r>
              <a:rPr lang="en-US" sz="2000" smtClean="0">
                <a:latin typeface="Verdana" pitchFamily="34" charset="0"/>
              </a:rPr>
              <a:t>Ability to distinguish fine spatial detail dots-per-inch (dpi) or pixels-per-inch (ppi) are common and synonymous terms used to express resolution for digital images. The more pixels per inch, the greater the resolution.</a:t>
            </a:r>
          </a:p>
          <a:p>
            <a:pPr eaLnBrk="1" hangingPunct="1">
              <a:lnSpc>
                <a:spcPct val="80000"/>
              </a:lnSpc>
              <a:buFontTx/>
              <a:buNone/>
            </a:pPr>
            <a:endParaRPr lang="en-US" sz="2000" smtClean="0">
              <a:latin typeface="Verdana" pitchFamily="34" charset="0"/>
            </a:endParaRPr>
          </a:p>
          <a:p>
            <a:pPr eaLnBrk="1" hangingPunct="1">
              <a:lnSpc>
                <a:spcPct val="80000"/>
              </a:lnSpc>
              <a:buFontTx/>
              <a:buNone/>
            </a:pPr>
            <a:endParaRPr lang="en-US" sz="2000" b="1" smtClean="0">
              <a:latin typeface="Verdana" pitchFamily="34" charset="0"/>
            </a:endParaRPr>
          </a:p>
          <a:p>
            <a:pPr eaLnBrk="1" hangingPunct="1">
              <a:lnSpc>
                <a:spcPct val="80000"/>
              </a:lnSpc>
              <a:buFontTx/>
              <a:buNone/>
            </a:pPr>
            <a:endParaRPr lang="en-US" sz="2000" b="1" smtClean="0">
              <a:latin typeface="Verdana" pitchFamily="34" charset="0"/>
            </a:endParaRPr>
          </a:p>
          <a:p>
            <a:pPr eaLnBrk="1" hangingPunct="1">
              <a:lnSpc>
                <a:spcPct val="80000"/>
              </a:lnSpc>
              <a:buFontTx/>
              <a:buNone/>
            </a:pPr>
            <a:r>
              <a:rPr lang="en-US" sz="2000" b="1" smtClean="0">
                <a:latin typeface="Verdana" pitchFamily="34" charset="0"/>
              </a:rPr>
              <a:t>Pixel Dimensions </a:t>
            </a:r>
            <a:r>
              <a:rPr lang="en-US" sz="2000" smtClean="0">
                <a:latin typeface="Verdana" pitchFamily="34" charset="0"/>
              </a:rPr>
              <a:t>are the horizontal and vertical measurements of an image expressed in pixels. The pixel dimensions may be determined by multiplying both the width and the height by the dpi. </a:t>
            </a:r>
          </a:p>
          <a:p>
            <a:pPr eaLnBrk="1" hangingPunct="1">
              <a:lnSpc>
                <a:spcPct val="80000"/>
              </a:lnSpc>
              <a:buFontTx/>
              <a:buNone/>
            </a:pPr>
            <a:endParaRPr lang="en-US" sz="2000" smtClean="0">
              <a:latin typeface="Verdana" pitchFamily="34" charset="0"/>
            </a:endParaRPr>
          </a:p>
          <a:p>
            <a:pPr eaLnBrk="1" hangingPunct="1">
              <a:lnSpc>
                <a:spcPct val="80000"/>
              </a:lnSpc>
              <a:buFontTx/>
              <a:buNone/>
            </a:pPr>
            <a:endParaRPr lang="en-US" sz="2000" smtClean="0">
              <a:latin typeface="Verdana" pitchFamily="34" charset="0"/>
            </a:endParaRPr>
          </a:p>
          <a:p>
            <a:pPr eaLnBrk="1" hangingPunct="1">
              <a:lnSpc>
                <a:spcPct val="80000"/>
              </a:lnSpc>
              <a:buFontTx/>
              <a:buNone/>
            </a:pPr>
            <a:endParaRPr lang="en-US" sz="2000" i="1" smtClean="0">
              <a:latin typeface="Verdana" pitchFamily="34" charset="0"/>
            </a:endParaRPr>
          </a:p>
          <a:p>
            <a:pPr eaLnBrk="1" hangingPunct="1">
              <a:lnSpc>
                <a:spcPct val="80000"/>
              </a:lnSpc>
              <a:buFontTx/>
              <a:buNone/>
            </a:pPr>
            <a:endParaRPr lang="en-US" sz="2000" i="1" smtClean="0">
              <a:latin typeface="Verdana" pitchFamily="34" charset="0"/>
            </a:endParaRPr>
          </a:p>
          <a:p>
            <a:pPr eaLnBrk="1" hangingPunct="1">
              <a:lnSpc>
                <a:spcPct val="80000"/>
              </a:lnSpc>
              <a:buFontTx/>
              <a:buNone/>
            </a:pPr>
            <a:r>
              <a:rPr lang="en-US" sz="2000" i="1" smtClean="0">
                <a:latin typeface="Verdana" pitchFamily="34" charset="0"/>
              </a:rPr>
              <a:t>Source: Moving Theory into Practice: Digital Imaging Tutorial</a:t>
            </a:r>
          </a:p>
          <a:p>
            <a:pPr eaLnBrk="1" hangingPunct="1">
              <a:lnSpc>
                <a:spcPct val="80000"/>
              </a:lnSpc>
              <a:buFontTx/>
              <a:buNone/>
            </a:pPr>
            <a:endParaRPr lang="en-US" sz="2000" i="1" smtClean="0">
              <a:latin typeface="Verdana" pitchFamily="34" charset="0"/>
            </a:endParaRPr>
          </a:p>
          <a:p>
            <a:pPr eaLnBrk="1" hangingPunct="1">
              <a:lnSpc>
                <a:spcPct val="80000"/>
              </a:lnSpc>
              <a:buFontTx/>
              <a:buNone/>
            </a:pPr>
            <a:endParaRPr lang="en-US" sz="2000" smtClean="0">
              <a:latin typeface="Verdana" pitchFamily="34" charset="0"/>
            </a:endParaRPr>
          </a:p>
          <a:p>
            <a:pPr eaLnBrk="1" hangingPunct="1">
              <a:lnSpc>
                <a:spcPct val="80000"/>
              </a:lnSpc>
            </a:pPr>
            <a:endParaRPr lang="en-US" sz="2000" smtClean="0">
              <a:latin typeface="Verdana" pitchFamily="34" charset="0"/>
            </a:endParaRPr>
          </a:p>
        </p:txBody>
      </p:sp>
      <p:sp>
        <p:nvSpPr>
          <p:cNvPr id="10244" name="Text Box 5"/>
          <p:cNvSpPr txBox="1">
            <a:spLocks noChangeArrowheads="1"/>
          </p:cNvSpPr>
          <p:nvPr/>
        </p:nvSpPr>
        <p:spPr bwMode="auto">
          <a:xfrm>
            <a:off x="5394325" y="5218113"/>
            <a:ext cx="3368675" cy="366712"/>
          </a:xfrm>
          <a:prstGeom prst="rect">
            <a:avLst/>
          </a:prstGeom>
          <a:noFill/>
          <a:ln w="9525">
            <a:noFill/>
            <a:miter lim="800000"/>
            <a:headEnd/>
            <a:tailEnd/>
          </a:ln>
        </p:spPr>
        <p:txBody>
          <a:bodyPr>
            <a:spAutoFit/>
          </a:bodyPr>
          <a:lstStyle/>
          <a:p>
            <a:endParaRPr lang="en-US">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304800" y="1600200"/>
            <a:ext cx="1828800" cy="1828800"/>
          </a:xfrm>
          <a:prstGeom prst="rect">
            <a:avLst/>
          </a:prstGeom>
          <a:noFill/>
          <a:ln w="9525">
            <a:noFill/>
            <a:miter lim="800000"/>
            <a:headEnd/>
            <a:tailEnd/>
          </a:ln>
        </p:spPr>
      </p:pic>
      <p:pic>
        <p:nvPicPr>
          <p:cNvPr id="11267" name="Picture 3"/>
          <p:cNvPicPr>
            <a:picLocks noChangeAspect="1" noChangeArrowheads="1"/>
          </p:cNvPicPr>
          <p:nvPr/>
        </p:nvPicPr>
        <p:blipFill>
          <a:blip r:embed="rId3" cstate="print"/>
          <a:srcRect/>
          <a:stretch>
            <a:fillRect/>
          </a:stretch>
        </p:blipFill>
        <p:spPr bwMode="auto">
          <a:xfrm>
            <a:off x="1752600" y="3048000"/>
            <a:ext cx="1828800" cy="1828800"/>
          </a:xfrm>
          <a:prstGeom prst="rect">
            <a:avLst/>
          </a:prstGeom>
          <a:noFill/>
          <a:ln w="9525">
            <a:noFill/>
            <a:miter lim="800000"/>
            <a:headEnd/>
            <a:tailEnd/>
          </a:ln>
        </p:spPr>
      </p:pic>
      <p:pic>
        <p:nvPicPr>
          <p:cNvPr id="11268" name="Picture 4"/>
          <p:cNvPicPr>
            <a:picLocks noChangeAspect="1" noChangeArrowheads="1"/>
          </p:cNvPicPr>
          <p:nvPr/>
        </p:nvPicPr>
        <p:blipFill>
          <a:blip r:embed="rId4" cstate="print"/>
          <a:srcRect/>
          <a:stretch>
            <a:fillRect/>
          </a:stretch>
        </p:blipFill>
        <p:spPr bwMode="auto">
          <a:xfrm>
            <a:off x="3352800" y="4572000"/>
            <a:ext cx="1828800" cy="1828800"/>
          </a:xfrm>
          <a:prstGeom prst="rect">
            <a:avLst/>
          </a:prstGeom>
          <a:noFill/>
          <a:ln w="9525">
            <a:noFill/>
            <a:miter lim="800000"/>
            <a:headEnd/>
            <a:tailEnd/>
          </a:ln>
        </p:spPr>
      </p:pic>
      <p:sp>
        <p:nvSpPr>
          <p:cNvPr id="11269" name="Text Box 6"/>
          <p:cNvSpPr txBox="1">
            <a:spLocks noChangeArrowheads="1"/>
          </p:cNvSpPr>
          <p:nvPr/>
        </p:nvSpPr>
        <p:spPr bwMode="auto">
          <a:xfrm>
            <a:off x="2133600" y="1752600"/>
            <a:ext cx="4392613" cy="369888"/>
          </a:xfrm>
          <a:prstGeom prst="rect">
            <a:avLst/>
          </a:prstGeom>
          <a:noFill/>
          <a:ln w="9525">
            <a:noFill/>
            <a:miter lim="800000"/>
            <a:headEnd/>
            <a:tailEnd/>
          </a:ln>
        </p:spPr>
        <p:txBody>
          <a:bodyPr wrap="none">
            <a:spAutoFit/>
          </a:bodyPr>
          <a:lstStyle/>
          <a:p>
            <a:r>
              <a:rPr lang="en-US"/>
              <a:t>300 PPI / 600 x 600 pixel dimension</a:t>
            </a:r>
          </a:p>
        </p:txBody>
      </p:sp>
      <p:sp>
        <p:nvSpPr>
          <p:cNvPr id="11270" name="Text Box 7"/>
          <p:cNvSpPr txBox="1">
            <a:spLocks noChangeArrowheads="1"/>
          </p:cNvSpPr>
          <p:nvPr/>
        </p:nvSpPr>
        <p:spPr bwMode="auto">
          <a:xfrm>
            <a:off x="838200" y="1371600"/>
            <a:ext cx="715963" cy="246063"/>
          </a:xfrm>
          <a:prstGeom prst="rect">
            <a:avLst/>
          </a:prstGeom>
          <a:noFill/>
          <a:ln w="9525">
            <a:noFill/>
            <a:miter lim="800000"/>
            <a:headEnd/>
            <a:tailEnd/>
          </a:ln>
        </p:spPr>
        <p:txBody>
          <a:bodyPr wrap="none">
            <a:spAutoFit/>
          </a:bodyPr>
          <a:lstStyle/>
          <a:p>
            <a:r>
              <a:rPr lang="en-US" sz="1000"/>
              <a:t>2 inches</a:t>
            </a:r>
          </a:p>
        </p:txBody>
      </p:sp>
      <p:sp>
        <p:nvSpPr>
          <p:cNvPr id="11271" name="Text Box 8"/>
          <p:cNvSpPr txBox="1">
            <a:spLocks noChangeArrowheads="1"/>
          </p:cNvSpPr>
          <p:nvPr/>
        </p:nvSpPr>
        <p:spPr bwMode="auto">
          <a:xfrm>
            <a:off x="3657600" y="3352800"/>
            <a:ext cx="4246563" cy="369888"/>
          </a:xfrm>
          <a:prstGeom prst="rect">
            <a:avLst/>
          </a:prstGeom>
          <a:noFill/>
          <a:ln w="9525">
            <a:noFill/>
            <a:miter lim="800000"/>
            <a:headEnd/>
            <a:tailEnd/>
          </a:ln>
        </p:spPr>
        <p:txBody>
          <a:bodyPr wrap="none">
            <a:spAutoFit/>
          </a:bodyPr>
          <a:lstStyle/>
          <a:p>
            <a:r>
              <a:rPr lang="en-US"/>
              <a:t>72 PPI / 144 x 144 pixel dimension</a:t>
            </a:r>
          </a:p>
        </p:txBody>
      </p:sp>
      <p:sp>
        <p:nvSpPr>
          <p:cNvPr id="11272" name="Text Box 9"/>
          <p:cNvSpPr txBox="1">
            <a:spLocks noChangeArrowheads="1"/>
          </p:cNvSpPr>
          <p:nvPr/>
        </p:nvSpPr>
        <p:spPr bwMode="auto">
          <a:xfrm>
            <a:off x="5189538" y="5029200"/>
            <a:ext cx="3954462" cy="369888"/>
          </a:xfrm>
          <a:prstGeom prst="rect">
            <a:avLst/>
          </a:prstGeom>
          <a:noFill/>
          <a:ln w="9525">
            <a:noFill/>
            <a:miter lim="800000"/>
            <a:headEnd/>
            <a:tailEnd/>
          </a:ln>
        </p:spPr>
        <p:txBody>
          <a:bodyPr wrap="none">
            <a:spAutoFit/>
          </a:bodyPr>
          <a:lstStyle/>
          <a:p>
            <a:r>
              <a:rPr lang="en-US"/>
              <a:t>30 PPI / 60 x 60 pixel dimension</a:t>
            </a:r>
          </a:p>
        </p:txBody>
      </p:sp>
      <p:sp>
        <p:nvSpPr>
          <p:cNvPr id="11273" name="Rectangle 11"/>
          <p:cNvSpPr>
            <a:spLocks noGrp="1" noChangeArrowheads="1"/>
          </p:cNvSpPr>
          <p:nvPr>
            <p:ph type="title" idx="4294967295"/>
          </p:nvPr>
        </p:nvSpPr>
        <p:spPr/>
        <p:txBody>
          <a:bodyPr/>
          <a:lstStyle/>
          <a:p>
            <a:pPr algn="l" eaLnBrk="1" hangingPunct="1"/>
            <a:r>
              <a:rPr lang="en-US" sz="2400" smtClean="0">
                <a:solidFill>
                  <a:srgbClr val="008000"/>
                </a:solidFill>
                <a:latin typeface="Verdana" pitchFamily="34" charset="0"/>
              </a:rPr>
              <a:t>Images  at Different Resolutions</a:t>
            </a:r>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l" eaLnBrk="1" hangingPunct="1"/>
            <a:r>
              <a:rPr lang="en-US" sz="2800" smtClean="0">
                <a:solidFill>
                  <a:srgbClr val="008000"/>
                </a:solidFill>
                <a:latin typeface="Verdana" pitchFamily="34" charset="0"/>
              </a:rPr>
              <a:t>Characters Scanned at Different Resolutions</a:t>
            </a:r>
            <a:endParaRPr lang="en-US" smtClean="0">
              <a:latin typeface="Verdana" pitchFamily="34" charset="0"/>
            </a:endParaRPr>
          </a:p>
        </p:txBody>
      </p:sp>
      <p:pic>
        <p:nvPicPr>
          <p:cNvPr id="12291" name="Picture 3" descr="dpi2"/>
          <p:cNvPicPr>
            <a:picLocks noChangeAspect="1" noChangeArrowheads="1"/>
          </p:cNvPicPr>
          <p:nvPr/>
        </p:nvPicPr>
        <p:blipFill>
          <a:blip r:embed="rId2" cstate="print"/>
          <a:srcRect/>
          <a:stretch>
            <a:fillRect/>
          </a:stretch>
        </p:blipFill>
        <p:spPr bwMode="auto">
          <a:xfrm>
            <a:off x="2743200" y="1905000"/>
            <a:ext cx="3008313" cy="42672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smtClean="0">
                <a:solidFill>
                  <a:srgbClr val="BA0000"/>
                </a:solidFill>
                <a:latin typeface="Verdana" pitchFamily="34" charset="0"/>
              </a:rPr>
              <a:t>Terminology &amp; Key Concepts</a:t>
            </a:r>
            <a:endParaRPr lang="en-US" smtClean="0">
              <a:latin typeface="Verdana" pitchFamily="34" charset="0"/>
            </a:endParaRPr>
          </a:p>
        </p:txBody>
      </p:sp>
      <p:sp>
        <p:nvSpPr>
          <p:cNvPr id="13315" name="Rectangle 3"/>
          <p:cNvSpPr>
            <a:spLocks noGrp="1" noChangeArrowheads="1"/>
          </p:cNvSpPr>
          <p:nvPr>
            <p:ph type="body" idx="1"/>
          </p:nvPr>
        </p:nvSpPr>
        <p:spPr/>
        <p:txBody>
          <a:bodyPr>
            <a:normAutofit lnSpcReduction="10000"/>
          </a:bodyPr>
          <a:lstStyle/>
          <a:p>
            <a:pPr eaLnBrk="1" hangingPunct="1">
              <a:lnSpc>
                <a:spcPct val="90000"/>
              </a:lnSpc>
              <a:buFontTx/>
              <a:buNone/>
            </a:pPr>
            <a:r>
              <a:rPr lang="en-US" sz="1800" b="1" smtClean="0">
                <a:latin typeface="Verdana" pitchFamily="34" charset="0"/>
              </a:rPr>
              <a:t>Bit Depth</a:t>
            </a:r>
            <a:r>
              <a:rPr lang="en-US" sz="1800" smtClean="0">
                <a:latin typeface="Verdana" pitchFamily="34" charset="0"/>
              </a:rPr>
              <a:t> is determined by the number of bits used to define each pixel. The greater the bit depth, the greater the number of tones (grayscale or color) that can be represented. For example, an image with a bit depth of 1 has pixels with two possible values: black and white. An image with a bit depth of 8 has 2</a:t>
            </a:r>
            <a:r>
              <a:rPr lang="en-US" sz="1800" baseline="30000" smtClean="0">
                <a:latin typeface="Verdana" pitchFamily="34" charset="0"/>
              </a:rPr>
              <a:t>8</a:t>
            </a:r>
            <a:r>
              <a:rPr lang="en-US" sz="1800" smtClean="0">
                <a:latin typeface="Verdana" pitchFamily="34" charset="0"/>
              </a:rPr>
              <a:t>, or 256, possible values. Grayscale mode images with a bit depth of 8 have 256 possible gray values.</a:t>
            </a:r>
          </a:p>
          <a:p>
            <a:pPr eaLnBrk="1" hangingPunct="1">
              <a:lnSpc>
                <a:spcPct val="90000"/>
              </a:lnSpc>
              <a:buFontTx/>
              <a:buNone/>
            </a:pPr>
            <a:endParaRPr lang="en-US" sz="1800" smtClean="0">
              <a:latin typeface="Verdana" pitchFamily="34" charset="0"/>
            </a:endParaRPr>
          </a:p>
          <a:p>
            <a:pPr eaLnBrk="1" hangingPunct="1">
              <a:lnSpc>
                <a:spcPct val="90000"/>
              </a:lnSpc>
              <a:buFontTx/>
              <a:buNone/>
            </a:pPr>
            <a:r>
              <a:rPr lang="en-US" sz="1800" smtClean="0">
                <a:latin typeface="Verdana" pitchFamily="34" charset="0"/>
              </a:rPr>
              <a:t>	RGB images are made of three color channels. An 8 bit per pixel RGB image has 256 possible values for each channel which means it has over 16 million possible color values. RGB images with 8 bits per channel (bpc) are sometimes called 24 bit images (8 bits x 3 channels = 24 bits of data for each pixel).</a:t>
            </a:r>
          </a:p>
          <a:p>
            <a:pPr eaLnBrk="1" hangingPunct="1">
              <a:lnSpc>
                <a:spcPct val="90000"/>
              </a:lnSpc>
              <a:buFontTx/>
              <a:buNone/>
            </a:pPr>
            <a:endParaRPr lang="en-US" sz="1800" smtClean="0">
              <a:latin typeface="Verdana" pitchFamily="34" charset="0"/>
            </a:endParaRPr>
          </a:p>
          <a:p>
            <a:pPr eaLnBrk="1" hangingPunct="1">
              <a:lnSpc>
                <a:spcPct val="90000"/>
              </a:lnSpc>
              <a:buFontTx/>
              <a:buNone/>
            </a:pPr>
            <a:r>
              <a:rPr lang="en-US" sz="1800" smtClean="0">
                <a:latin typeface="Verdana" pitchFamily="34" charset="0"/>
              </a:rPr>
              <a:t>		Bitonal 		1 bit</a:t>
            </a:r>
          </a:p>
          <a:p>
            <a:pPr eaLnBrk="1" hangingPunct="1">
              <a:lnSpc>
                <a:spcPct val="90000"/>
              </a:lnSpc>
              <a:buFontTx/>
              <a:buNone/>
            </a:pPr>
            <a:r>
              <a:rPr lang="en-US" sz="1800" smtClean="0">
                <a:latin typeface="Verdana" pitchFamily="34" charset="0"/>
              </a:rPr>
              <a:t>		Grayscale 	2-8 bit (4 to 256 different shades/tones)</a:t>
            </a:r>
          </a:p>
          <a:p>
            <a:pPr eaLnBrk="1" hangingPunct="1">
              <a:lnSpc>
                <a:spcPct val="90000"/>
              </a:lnSpc>
              <a:buFontTx/>
              <a:buNone/>
            </a:pPr>
            <a:r>
              <a:rPr lang="en-US" sz="1800" smtClean="0">
                <a:latin typeface="Verdana" pitchFamily="34" charset="0"/>
              </a:rPr>
              <a:t>		Color		24 bit (8 bits per channel)</a:t>
            </a:r>
          </a:p>
          <a:p>
            <a:pPr eaLnBrk="1" hangingPunct="1">
              <a:lnSpc>
                <a:spcPct val="90000"/>
              </a:lnSpc>
              <a:buFontTx/>
              <a:buNone/>
            </a:pPr>
            <a:endParaRPr lang="en-US" sz="1800" smtClean="0">
              <a:latin typeface="Verdana" pitchFamily="34" charset="0"/>
            </a:endParaRPr>
          </a:p>
        </p:txBody>
      </p:sp>
      <p:sp>
        <p:nvSpPr>
          <p:cNvPr id="13316" name="Text Box 4"/>
          <p:cNvSpPr txBox="1">
            <a:spLocks noChangeArrowheads="1"/>
          </p:cNvSpPr>
          <p:nvPr/>
        </p:nvSpPr>
        <p:spPr bwMode="auto">
          <a:xfrm>
            <a:off x="5394325" y="5218113"/>
            <a:ext cx="3368675" cy="366712"/>
          </a:xfrm>
          <a:prstGeom prst="rect">
            <a:avLst/>
          </a:prstGeom>
          <a:noFill/>
          <a:ln w="9525">
            <a:noFill/>
            <a:miter lim="800000"/>
            <a:headEnd/>
            <a:tailEnd/>
          </a:ln>
        </p:spPr>
        <p:txBody>
          <a:bodyPr>
            <a:spAutoFit/>
          </a:bodyPr>
          <a:lstStyle/>
          <a:p>
            <a:endParaRPr lang="en-US">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pPr algn="l" eaLnBrk="1" hangingPunct="1"/>
            <a:r>
              <a:rPr lang="en-US" sz="3600" smtClean="0">
                <a:solidFill>
                  <a:srgbClr val="008000"/>
                </a:solidFill>
              </a:rPr>
              <a:t>Bit Depth</a:t>
            </a:r>
            <a:endParaRPr lang="en-US" smtClean="0"/>
          </a:p>
        </p:txBody>
      </p:sp>
      <p:pic>
        <p:nvPicPr>
          <p:cNvPr id="14339" name="Picture 3"/>
          <p:cNvPicPr>
            <a:picLocks noChangeAspect="1" noChangeArrowheads="1"/>
          </p:cNvPicPr>
          <p:nvPr/>
        </p:nvPicPr>
        <p:blipFill>
          <a:blip r:embed="rId2" cstate="print"/>
          <a:srcRect/>
          <a:stretch>
            <a:fillRect/>
          </a:stretch>
        </p:blipFill>
        <p:spPr bwMode="auto">
          <a:xfrm>
            <a:off x="1066800" y="1295400"/>
            <a:ext cx="1828800" cy="1828800"/>
          </a:xfrm>
          <a:prstGeom prst="rect">
            <a:avLst/>
          </a:prstGeom>
          <a:noFill/>
          <a:ln w="9525">
            <a:noFill/>
            <a:miter lim="800000"/>
            <a:headEnd/>
            <a:tailEnd/>
          </a:ln>
        </p:spPr>
      </p:pic>
      <p:sp>
        <p:nvSpPr>
          <p:cNvPr id="14340" name="Text Box 4"/>
          <p:cNvSpPr txBox="1">
            <a:spLocks noChangeArrowheads="1"/>
          </p:cNvSpPr>
          <p:nvPr/>
        </p:nvSpPr>
        <p:spPr bwMode="auto">
          <a:xfrm>
            <a:off x="2971800" y="1473200"/>
            <a:ext cx="6326188" cy="587375"/>
          </a:xfrm>
          <a:prstGeom prst="rect">
            <a:avLst/>
          </a:prstGeom>
          <a:noFill/>
          <a:ln w="9525">
            <a:noFill/>
            <a:miter lim="800000"/>
            <a:headEnd/>
            <a:tailEnd/>
          </a:ln>
        </p:spPr>
        <p:txBody>
          <a:bodyPr>
            <a:spAutoFit/>
          </a:bodyPr>
          <a:lstStyle/>
          <a:p>
            <a:r>
              <a:rPr lang="en-US" sz="1600"/>
              <a:t>24 bit image / 8 bits per RGB channel </a:t>
            </a:r>
          </a:p>
          <a:p>
            <a:r>
              <a:rPr lang="en-US" sz="1600"/>
              <a:t>(16 million possible values)</a:t>
            </a:r>
          </a:p>
        </p:txBody>
      </p:sp>
      <p:pic>
        <p:nvPicPr>
          <p:cNvPr id="14341" name="Picture 5"/>
          <p:cNvPicPr>
            <a:picLocks noChangeAspect="1" noChangeArrowheads="1"/>
          </p:cNvPicPr>
          <p:nvPr/>
        </p:nvPicPr>
        <p:blipFill>
          <a:blip r:embed="rId3" cstate="print"/>
          <a:srcRect/>
          <a:stretch>
            <a:fillRect/>
          </a:stretch>
        </p:blipFill>
        <p:spPr bwMode="auto">
          <a:xfrm>
            <a:off x="2514600" y="2743200"/>
            <a:ext cx="1828800" cy="1828800"/>
          </a:xfrm>
          <a:prstGeom prst="rect">
            <a:avLst/>
          </a:prstGeom>
          <a:noFill/>
          <a:ln w="9525">
            <a:noFill/>
            <a:miter lim="800000"/>
            <a:headEnd/>
            <a:tailEnd/>
          </a:ln>
        </p:spPr>
      </p:pic>
      <p:sp>
        <p:nvSpPr>
          <p:cNvPr id="14342" name="Text Box 6"/>
          <p:cNvSpPr txBox="1">
            <a:spLocks noChangeArrowheads="1"/>
          </p:cNvSpPr>
          <p:nvPr/>
        </p:nvSpPr>
        <p:spPr bwMode="auto">
          <a:xfrm>
            <a:off x="4556125" y="3000375"/>
            <a:ext cx="3243263" cy="647700"/>
          </a:xfrm>
          <a:prstGeom prst="rect">
            <a:avLst/>
          </a:prstGeom>
          <a:noFill/>
          <a:ln w="9525">
            <a:noFill/>
            <a:miter lim="800000"/>
            <a:headEnd/>
            <a:tailEnd/>
          </a:ln>
        </p:spPr>
        <p:txBody>
          <a:bodyPr wrap="none">
            <a:spAutoFit/>
          </a:bodyPr>
          <a:lstStyle/>
          <a:p>
            <a:r>
              <a:rPr lang="en-US"/>
              <a:t>8 bit image </a:t>
            </a:r>
          </a:p>
          <a:p>
            <a:r>
              <a:rPr lang="en-US"/>
              <a:t>(256 possible gray values)</a:t>
            </a:r>
          </a:p>
        </p:txBody>
      </p:sp>
      <p:pic>
        <p:nvPicPr>
          <p:cNvPr id="14343" name="Picture 8"/>
          <p:cNvPicPr>
            <a:picLocks noChangeAspect="1" noChangeArrowheads="1"/>
          </p:cNvPicPr>
          <p:nvPr/>
        </p:nvPicPr>
        <p:blipFill>
          <a:blip r:embed="rId4" cstate="print"/>
          <a:srcRect/>
          <a:stretch>
            <a:fillRect/>
          </a:stretch>
        </p:blipFill>
        <p:spPr bwMode="auto">
          <a:xfrm>
            <a:off x="4038600" y="4419600"/>
            <a:ext cx="1828800" cy="1828800"/>
          </a:xfrm>
          <a:prstGeom prst="rect">
            <a:avLst/>
          </a:prstGeom>
          <a:noFill/>
          <a:ln w="9525">
            <a:noFill/>
            <a:miter lim="800000"/>
            <a:headEnd/>
            <a:tailEnd/>
          </a:ln>
        </p:spPr>
      </p:pic>
      <p:sp>
        <p:nvSpPr>
          <p:cNvPr id="14344" name="Text Box 9"/>
          <p:cNvSpPr txBox="1">
            <a:spLocks noChangeArrowheads="1"/>
          </p:cNvSpPr>
          <p:nvPr/>
        </p:nvSpPr>
        <p:spPr bwMode="auto">
          <a:xfrm>
            <a:off x="5775325" y="4829175"/>
            <a:ext cx="2359025" cy="647700"/>
          </a:xfrm>
          <a:prstGeom prst="rect">
            <a:avLst/>
          </a:prstGeom>
          <a:noFill/>
          <a:ln w="9525">
            <a:noFill/>
            <a:miter lim="800000"/>
            <a:headEnd/>
            <a:tailEnd/>
          </a:ln>
        </p:spPr>
        <p:txBody>
          <a:bodyPr wrap="none">
            <a:spAutoFit/>
          </a:bodyPr>
          <a:lstStyle/>
          <a:p>
            <a:r>
              <a:rPr lang="en-US"/>
              <a:t>1 bit image</a:t>
            </a:r>
          </a:p>
          <a:p>
            <a:r>
              <a:rPr lang="en-US"/>
              <a:t>(2 possible values)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1429</Words>
  <Application>Microsoft Office PowerPoint</Application>
  <PresentationFormat>On-screen Show (4:3)</PresentationFormat>
  <Paragraphs>231</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Digitization Basics</vt:lpstr>
      <vt:lpstr>Slide 2</vt:lpstr>
      <vt:lpstr>Digitization</vt:lpstr>
      <vt:lpstr>Terminology &amp; Key Concepts</vt:lpstr>
      <vt:lpstr>Terminology &amp; Key Concepts</vt:lpstr>
      <vt:lpstr>Images  at Different Resolutions</vt:lpstr>
      <vt:lpstr>Characters Scanned at Different Resolutions</vt:lpstr>
      <vt:lpstr>Terminology &amp; Key Concepts</vt:lpstr>
      <vt:lpstr>Bit Depth</vt:lpstr>
      <vt:lpstr>Threshold</vt:lpstr>
      <vt:lpstr>Effects of Threshold`</vt:lpstr>
      <vt:lpstr>Dynamic Range &amp; Histograms</vt:lpstr>
      <vt:lpstr>Histograms</vt:lpstr>
      <vt:lpstr>Color Modes</vt:lpstr>
      <vt:lpstr>Color Spaces &amp; Gamuts</vt:lpstr>
      <vt:lpstr>File Formats</vt:lpstr>
      <vt:lpstr>File Names</vt:lpstr>
      <vt:lpstr>Methodology</vt:lpstr>
      <vt:lpstr>Translating Analog to Digital</vt:lpstr>
      <vt:lpstr>Important Document Attributes</vt:lpstr>
      <vt:lpstr>Translating Analog to Digital</vt:lpstr>
      <vt:lpstr>Translating Analog to Digital</vt:lpstr>
      <vt:lpstr>Physical Type, Size, and Presentation</vt:lpstr>
      <vt:lpstr>Physical Condition</vt:lpstr>
      <vt:lpstr>Protecting the Originals</vt:lpstr>
      <vt:lpstr>Physical Condition</vt:lpstr>
      <vt:lpstr>Bitonal vs. Grayscale Capture of Stained Manuscript </vt:lpstr>
      <vt:lpstr>Document Classifications</vt:lpstr>
      <vt:lpstr>Printed Text  </vt:lpstr>
      <vt:lpstr>Characters Scanned at Different Resolutions</vt:lpstr>
      <vt:lpstr>Defining Detail in Text</vt:lpstr>
      <vt:lpstr>Manuscripts</vt:lpstr>
      <vt:lpstr>Halftones</vt:lpstr>
      <vt:lpstr>Halftones</vt:lpstr>
      <vt:lpstr>Continuous Tones</vt:lpstr>
      <vt:lpstr>Mixed Documents</vt:lpstr>
      <vt:lpstr>Post-digitization</vt:lpstr>
      <vt:lpstr>Quality Control</vt:lpstr>
      <vt:lpstr>Recap: Aligning Document Attributes with Digital Requirements</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Digitization Basics</dc:title>
  <dc:creator>FionaPat</dc:creator>
  <cp:lastModifiedBy>Oya Y. Rieger</cp:lastModifiedBy>
  <cp:revision>5</cp:revision>
  <dcterms:created xsi:type="dcterms:W3CDTF">2010-03-23T17:48:51Z</dcterms:created>
  <dcterms:modified xsi:type="dcterms:W3CDTF">2010-04-02T18:16:06Z</dcterms:modified>
</cp:coreProperties>
</file>