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85" r:id="rId3"/>
    <p:sldId id="286" r:id="rId4"/>
    <p:sldId id="257" r:id="rId5"/>
    <p:sldId id="258" r:id="rId6"/>
    <p:sldId id="291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9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16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F6ED8-2E03-4696-ADCB-3C6AF78A24A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77831-777C-4F69-A3EE-FDE390594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E54BC-4EAA-4514-94F4-6461E64B565E}" type="slidenum">
              <a:rPr lang="en-US"/>
              <a:pPr/>
              <a:t>2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0906EE-A115-4BA0-B9FA-724BAA11FC0E}" type="slidenum">
              <a:rPr lang="en-US"/>
              <a:pPr/>
              <a:t>25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4BA44-57AC-4622-921E-85F8184FC2A7}" type="slidenum">
              <a:rPr lang="en-US"/>
              <a:pPr/>
              <a:t>26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BFED5-7D17-4957-BAD6-9C04BC275580}" type="slidenum">
              <a:rPr lang="en-US"/>
              <a:pPr/>
              <a:t>27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4988"/>
            <a:ext cx="5032375" cy="41132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2A1983-D585-43F1-93B4-3930C15AB3DB}" type="slidenum">
              <a:rPr lang="en-US"/>
              <a:pPr/>
              <a:t>28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82AF9-B03F-49CE-B092-3C0771E9AE4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ACAA70-E928-4019-BEE9-C6A27CF3D9CE}" type="slidenum">
              <a:rPr lang="en-US"/>
              <a:pPr/>
              <a:t>30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82F1F4-0307-496B-8E5D-BDA3346ED487}" type="slidenum">
              <a:rPr lang="en-US"/>
              <a:pPr/>
              <a:t>32</a:t>
            </a:fld>
            <a:endParaRPr 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C91225-A56E-4E95-ABFE-EAC4A5D37529}" type="slidenum">
              <a:rPr lang="en-US"/>
              <a:pPr/>
              <a:t>3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69385-41CB-40E2-8F7A-8F1454B37816}" type="slidenum">
              <a:rPr lang="en-US"/>
              <a:pPr/>
              <a:t>8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BF36C-81EB-4E59-A719-80A0EAC35134}" type="slidenum">
              <a:rPr lang="en-US"/>
              <a:pPr/>
              <a:t>11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01896-0257-4D2C-ADC4-9AB04E1A7535}" type="slidenum">
              <a:rPr lang="en-US"/>
              <a:pPr/>
              <a:t>12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1F3DA-7181-4CBA-AE89-AC1BC1946031}" type="slidenum">
              <a:rPr lang="en-US"/>
              <a:pPr/>
              <a:t>13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02B2A2-06D8-4D3D-9BD1-C079E1CE0256}" type="slidenum">
              <a:rPr lang="en-US"/>
              <a:pPr/>
              <a:t>15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E1E90-D6A3-48F1-8EF3-E82A9EFC9A10}" type="slidenum">
              <a:rPr lang="en-US"/>
              <a:pPr/>
              <a:t>17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42D45-5634-459C-A972-E0E3FBAC9EDC}" type="slidenum">
              <a:rPr lang="en-US"/>
              <a:pPr/>
              <a:t>19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DEB7D-3BC5-4703-AC1A-CDFDEA8EFB6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00FB1-170E-4FF5-90DA-A6EAD9E68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Planning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Different goals/outcomes determine scope of digitization project, for example: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/>
              <a:t>Access-only digitization 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may lower scanning requirements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require less long-term planning (depending on project)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lower overall costs of project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endParaRPr lang="en-US" sz="24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/>
              <a:t>Preservation digitization 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will require a robust archiving system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may require conservation treatment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may increase your scanning requirements (higher dpi, etc)</a:t>
            </a:r>
          </a:p>
          <a:p>
            <a:pPr lvl="3" eaLnBrk="1" hangingPunct="1">
              <a:lnSpc>
                <a:spcPct val="90000"/>
              </a:lnSpc>
              <a:buFontTx/>
              <a:buChar char="•"/>
            </a:pPr>
            <a:r>
              <a:rPr lang="en-US" sz="2400" dirty="0" smtClean="0"/>
              <a:t>will require institutional support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800000"/>
                </a:solidFill>
              </a:rPr>
              <a:t>Determine Selection Criteria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95400"/>
            <a:ext cx="441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Support learning, teaching, and research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Increased </a:t>
            </a:r>
            <a:r>
              <a:rPr lang="en-US" sz="2400" dirty="0" smtClean="0"/>
              <a:t>accessibility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Exhibitions/publications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Space </a:t>
            </a:r>
            <a:r>
              <a:rPr lang="en-US" sz="2400" dirty="0"/>
              <a:t>savings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Promoting collections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Support new forms of use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Preservation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Reduce wear and tear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Reformatting tool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							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4384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800000"/>
                </a:solidFill>
              </a:rPr>
              <a:t>Assess Copyright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Understand copyright limitations</a:t>
            </a:r>
          </a:p>
          <a:p>
            <a:pPr lvl="1"/>
            <a:r>
              <a:rPr lang="en-US" dirty="0" smtClean="0"/>
              <a:t>Digitization</a:t>
            </a:r>
          </a:p>
          <a:p>
            <a:pPr lvl="1"/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Preservation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800000"/>
                </a:solidFill>
              </a:rPr>
              <a:t>Review </a:t>
            </a:r>
            <a:r>
              <a:rPr lang="en-US" sz="4000" dirty="0">
                <a:solidFill>
                  <a:srgbClr val="800000"/>
                </a:solidFill>
              </a:rPr>
              <a:t>P</a:t>
            </a:r>
            <a:r>
              <a:rPr lang="en-US" sz="4000" dirty="0" smtClean="0">
                <a:solidFill>
                  <a:srgbClr val="800000"/>
                </a:solidFill>
              </a:rPr>
              <a:t>hysical </a:t>
            </a:r>
            <a:r>
              <a:rPr lang="en-US" sz="4000" dirty="0">
                <a:solidFill>
                  <a:srgbClr val="800000"/>
                </a:solidFill>
              </a:rPr>
              <a:t>C</a:t>
            </a:r>
            <a:r>
              <a:rPr lang="en-US" sz="4000" dirty="0" smtClean="0">
                <a:solidFill>
                  <a:srgbClr val="800000"/>
                </a:solidFill>
              </a:rPr>
              <a:t>haracteristics</a:t>
            </a: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 lvl="1"/>
            <a:r>
              <a:rPr lang="en-US" sz="2400" dirty="0" smtClean="0"/>
              <a:t>Handling requirements</a:t>
            </a:r>
          </a:p>
          <a:p>
            <a:pPr lvl="1"/>
            <a:r>
              <a:rPr lang="en-US" sz="2400" dirty="0" smtClean="0"/>
              <a:t>Conservation requirements</a:t>
            </a:r>
            <a:endParaRPr lang="en-US" sz="2400" dirty="0"/>
          </a:p>
          <a:p>
            <a:pPr lvl="1"/>
            <a:r>
              <a:rPr lang="en-US" sz="2400" dirty="0"/>
              <a:t>Determine format (slides/ negatives/monographs, etc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Color </a:t>
            </a:r>
          </a:p>
          <a:p>
            <a:pPr lvl="1"/>
            <a:r>
              <a:rPr lang="en-US" sz="2400" dirty="0" smtClean="0"/>
              <a:t>Size</a:t>
            </a:r>
            <a:endParaRPr lang="en-US" sz="2400" dirty="0"/>
          </a:p>
          <a:p>
            <a:pPr lvl="1"/>
            <a:r>
              <a:rPr lang="en-US" sz="2400" dirty="0"/>
              <a:t>Quality (will influence dpi)</a:t>
            </a:r>
          </a:p>
          <a:p>
            <a:endParaRPr lang="en-US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438400"/>
            <a:ext cx="2143394" cy="187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Assess Collection Metadata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Any existing metadata that can be utilized? </a:t>
            </a:r>
          </a:p>
          <a:p>
            <a:r>
              <a:rPr lang="en-US" dirty="0" smtClean="0"/>
              <a:t>Collection or item level data?</a:t>
            </a:r>
          </a:p>
          <a:p>
            <a:r>
              <a:rPr lang="en-US" dirty="0" smtClean="0"/>
              <a:t>What are the discovery, search, and preservation requirements?</a:t>
            </a:r>
          </a:p>
          <a:p>
            <a:r>
              <a:rPr lang="en-US" dirty="0" smtClean="0"/>
              <a:t>What schemas and standards will you use?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dirty="0">
                <a:solidFill>
                  <a:srgbClr val="800000"/>
                </a:solidFill>
              </a:rPr>
              <a:t>Define </a:t>
            </a:r>
            <a:r>
              <a:rPr lang="en-US" dirty="0" smtClean="0">
                <a:solidFill>
                  <a:srgbClr val="800000"/>
                </a:solidFill>
              </a:rPr>
              <a:t>Audience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/>
            <a:r>
              <a:rPr lang="en-US"/>
              <a:t>Consider possible use cases</a:t>
            </a:r>
          </a:p>
          <a:p>
            <a:pPr marL="990600" lvl="1" indent="-533400"/>
            <a:r>
              <a:rPr lang="en-US"/>
              <a:t>Explore delivery options based on user needs</a:t>
            </a:r>
          </a:p>
          <a:p>
            <a:pPr marL="990600" lvl="1" indent="-533400"/>
            <a:r>
              <a:rPr lang="en-US"/>
              <a:t>Explore metadata options based on user needs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657600"/>
            <a:ext cx="2590800" cy="256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 smtClean="0">
                <a:solidFill>
                  <a:srgbClr val="800000"/>
                </a:solidFill>
              </a:rPr>
              <a:t>Determine Preservation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229600" cy="4525963"/>
          </a:xfrm>
        </p:spPr>
        <p:txBody>
          <a:bodyPr>
            <a:noAutofit/>
          </a:bodyPr>
          <a:lstStyle/>
          <a:p>
            <a:pPr marL="990600" lvl="1" indent="-533400"/>
            <a:r>
              <a:rPr lang="en-US" sz="2400" b="1" dirty="0" smtClean="0"/>
              <a:t>Long-term preservation </a:t>
            </a:r>
            <a:r>
              <a:rPr lang="en-US" sz="2400" dirty="0" smtClean="0"/>
              <a:t>- Continued access to digital materials, or at least to the information contained in them, indefinitely.</a:t>
            </a:r>
            <a:br>
              <a:rPr lang="en-US" sz="2400" dirty="0" smtClean="0"/>
            </a:br>
            <a:endParaRPr lang="en-US" sz="2400" dirty="0" smtClean="0"/>
          </a:p>
          <a:p>
            <a:pPr marL="990600" lvl="1" indent="-533400"/>
            <a:r>
              <a:rPr lang="en-US" sz="2400" b="1" dirty="0" smtClean="0"/>
              <a:t>Medium-term preservation </a:t>
            </a:r>
            <a:r>
              <a:rPr lang="en-US" sz="2400" dirty="0" smtClean="0"/>
              <a:t>- Continued access to digital materials beyond changes in technology for a defined period of time but not indefinitely.</a:t>
            </a:r>
            <a:br>
              <a:rPr lang="en-US" sz="2400" dirty="0" smtClean="0"/>
            </a:br>
            <a:endParaRPr lang="en-US" sz="2400" dirty="0" smtClean="0"/>
          </a:p>
          <a:p>
            <a:pPr marL="990600" lvl="1" indent="-533400"/>
            <a:r>
              <a:rPr lang="en-US" sz="2400" b="1" dirty="0" smtClean="0"/>
              <a:t>Short-term preservation </a:t>
            </a:r>
            <a:r>
              <a:rPr lang="en-US" sz="2400" dirty="0" smtClean="0"/>
              <a:t>- Access to digital materials either for a defined period of time while use is predicted but which does not extend beyond the foreseeable future and/or until it becomes inaccessible because of changes in technology.</a:t>
            </a:r>
          </a:p>
          <a:p>
            <a:pPr lvl="1"/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dirty="0" smtClean="0">
                <a:solidFill>
                  <a:srgbClr val="800000"/>
                </a:solidFill>
              </a:rPr>
              <a:t>Secure Funding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/>
            <a:r>
              <a:rPr lang="en-US" dirty="0" smtClean="0"/>
              <a:t>Possible sources: grants, </a:t>
            </a:r>
            <a:r>
              <a:rPr lang="en-US" dirty="0"/>
              <a:t>foundations, special interest groups</a:t>
            </a:r>
          </a:p>
          <a:p>
            <a:pPr marL="990600" lvl="1" indent="-533400"/>
            <a:r>
              <a:rPr lang="en-US" dirty="0" smtClean="0"/>
              <a:t>Consider </a:t>
            </a:r>
            <a:r>
              <a:rPr lang="en-US" dirty="0"/>
              <a:t>long-term maintenance </a:t>
            </a:r>
            <a:r>
              <a:rPr lang="en-US" dirty="0" smtClean="0"/>
              <a:t>costs</a:t>
            </a:r>
          </a:p>
          <a:p>
            <a:pPr marL="990600" lvl="1" indent="-533400"/>
            <a:r>
              <a:rPr lang="en-US" dirty="0" smtClean="0"/>
              <a:t>Establish </a:t>
            </a:r>
            <a:r>
              <a:rPr lang="en-US" dirty="0"/>
              <a:t>institutional commitment beforehand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Phase 1 Documentation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Goals / Outcomes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Selection Criteria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Rights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Physical condition (assessment)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Metadata assessment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Audience / Use cases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Preservation Strategy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Funding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336600"/>
                </a:solidFill>
              </a:rPr>
              <a:t>Phase 2: Scope the Project</a:t>
            </a:r>
            <a:endParaRPr lang="en-US" sz="3600" dirty="0">
              <a:solidFill>
                <a:srgbClr val="3366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material requirements, </a:t>
            </a:r>
            <a:br>
              <a:rPr lang="en-US" sz="2400" dirty="0" smtClean="0"/>
            </a:br>
            <a:r>
              <a:rPr lang="en-US" sz="2400" dirty="0" smtClean="0"/>
              <a:t>including conservation needs</a:t>
            </a:r>
            <a:endParaRPr lang="en-US" sz="2000" dirty="0" smtClean="0"/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Set Imaging Parameters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Define Master vs. Access Images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Quality Control Metrics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</a:t>
            </a:r>
            <a:r>
              <a:rPr lang="en-US" sz="2800" dirty="0" smtClean="0"/>
              <a:t>Storage</a:t>
            </a:r>
            <a:r>
              <a:rPr lang="en-US" sz="2400" dirty="0" smtClean="0"/>
              <a:t> Requirements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Set Metadata &amp; Access Requirements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Delivery Method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Establish Preservation Plan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Project Assessment</a:t>
            </a:r>
          </a:p>
          <a:p>
            <a:pPr marL="609600" indent="-609600"/>
            <a:endParaRPr lang="en-US" dirty="0" smtClean="0"/>
          </a:p>
          <a:p>
            <a:pPr marL="609600" indent="-609600"/>
            <a:endParaRPr lang="en-US" dirty="0" smtClean="0"/>
          </a:p>
          <a:p>
            <a:pPr marL="609600" indent="-609600"/>
            <a:endParaRPr lang="en-US" dirty="0"/>
          </a:p>
        </p:txBody>
      </p:sp>
      <p:pic>
        <p:nvPicPr>
          <p:cNvPr id="10244" name="Picture 4" descr="MCj041029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442761"/>
            <a:ext cx="1809750" cy="17752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ample image"/>
          <p:cNvPicPr>
            <a:picLocks noChangeAspect="1" noChangeArrowheads="1"/>
          </p:cNvPicPr>
          <p:nvPr/>
        </p:nvPicPr>
        <p:blipFill>
          <a:blip r:embed="rId3" cstate="print"/>
          <a:srcRect r="8730" b="8888"/>
          <a:stretch>
            <a:fillRect/>
          </a:stretch>
        </p:blipFill>
        <p:spPr bwMode="auto">
          <a:xfrm>
            <a:off x="1066800" y="4114800"/>
            <a:ext cx="2208213" cy="2362200"/>
          </a:xfrm>
          <a:prstGeom prst="rect">
            <a:avLst/>
          </a:prstGeom>
          <a:noFill/>
        </p:spPr>
      </p:pic>
      <p:pic>
        <p:nvPicPr>
          <p:cNvPr id="30723" name="Picture 3" descr="College of Human Ecolog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3400"/>
            <a:ext cx="3657600" cy="2227263"/>
          </a:xfrm>
          <a:prstGeom prst="rect">
            <a:avLst/>
          </a:prstGeom>
          <a:noFill/>
        </p:spPr>
      </p:pic>
      <p:pic>
        <p:nvPicPr>
          <p:cNvPr id="30724" name="Picture 4" descr="barrio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228600"/>
            <a:ext cx="2705100" cy="3581400"/>
          </a:xfrm>
          <a:prstGeom prst="rect">
            <a:avLst/>
          </a:prstGeom>
          <a:noFill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1828800"/>
            <a:ext cx="34290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7" cstate="print"/>
          <a:srcRect b="4520"/>
          <a:stretch>
            <a:fillRect/>
          </a:stretch>
        </p:blipFill>
        <p:spPr bwMode="auto">
          <a:xfrm>
            <a:off x="4191000" y="3048000"/>
            <a:ext cx="2547938" cy="3125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27" name="Picture 7" descr="VIDE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267200"/>
            <a:ext cx="28194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336600"/>
                </a:solidFill>
                <a:latin typeface="Verdana" pitchFamily="34" charset="0"/>
              </a:rPr>
              <a:t>Preparation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Conservation</a:t>
            </a:r>
          </a:p>
          <a:p>
            <a:pPr eaLnBrk="1" hangingPunct="1"/>
            <a:r>
              <a:rPr lang="en-US" sz="2400" dirty="0" err="1" smtClean="0">
                <a:latin typeface="Verdana" pitchFamily="34" charset="0"/>
              </a:rPr>
              <a:t>Disbinding</a:t>
            </a:r>
            <a:endParaRPr lang="en-US" sz="2400" dirty="0" smtClean="0">
              <a:latin typeface="Verdana" pitchFamily="34" charset="0"/>
            </a:endParaRP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Tagging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Organizing physical volumes, slides, etc.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Safe handling and storage directions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Metadata analysis</a:t>
            </a:r>
          </a:p>
          <a:p>
            <a:pPr lvl="1" eaLnBrk="1" hangingPunct="1">
              <a:buFontTx/>
              <a:buNone/>
            </a:pPr>
            <a:r>
              <a:rPr lang="en-US" sz="2400" dirty="0" smtClean="0">
                <a:latin typeface="Verdana" pitchFamily="34" charset="0"/>
              </a:rPr>
              <a:t>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336600"/>
                </a:solidFill>
                <a:latin typeface="Verdana" pitchFamily="34" charset="0"/>
              </a:rPr>
              <a:t>Digitization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Benchmark image requirements–</a:t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align technical requirements to project goals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sz="2800" dirty="0" smtClean="0">
              <a:solidFill>
                <a:schemeClr val="tx2">
                  <a:lumMod val="60000"/>
                  <a:lumOff val="40000"/>
                </a:schemeClr>
              </a:solidFill>
              <a:latin typeface="Verdan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Resolution / PPI-DPI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Bit-depth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Threshold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Color Space / Color Profiles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File Formats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Compression Techniques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File naming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Verdana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3200" dirty="0" smtClean="0"/>
              <a:t>Master </a:t>
            </a:r>
            <a:r>
              <a:rPr lang="en-US" sz="3200" dirty="0" err="1" smtClean="0"/>
              <a:t>vs</a:t>
            </a:r>
            <a:r>
              <a:rPr lang="en-US" sz="3200" dirty="0" smtClean="0"/>
              <a:t> Access Files </a:t>
            </a:r>
          </a:p>
          <a:p>
            <a:pPr lvl="2"/>
            <a:r>
              <a:rPr lang="en-US" dirty="0" smtClean="0"/>
              <a:t>Resolution</a:t>
            </a:r>
          </a:p>
          <a:p>
            <a:pPr lvl="2"/>
            <a:r>
              <a:rPr lang="en-US" dirty="0" smtClean="0"/>
              <a:t>Color space</a:t>
            </a:r>
          </a:p>
          <a:p>
            <a:pPr lvl="2"/>
            <a:r>
              <a:rPr lang="en-US" dirty="0" smtClean="0"/>
              <a:t>File formats</a:t>
            </a:r>
          </a:p>
          <a:p>
            <a:pPr lvl="1"/>
            <a:r>
              <a:rPr lang="en-US" sz="3200" dirty="0" smtClean="0"/>
              <a:t>OCR</a:t>
            </a:r>
          </a:p>
          <a:p>
            <a:pPr lvl="1"/>
            <a:r>
              <a:rPr lang="en-US" sz="3200" dirty="0" smtClean="0"/>
              <a:t>Derivative creation </a:t>
            </a:r>
          </a:p>
          <a:p>
            <a:pPr lvl="2"/>
            <a:r>
              <a:rPr lang="en-US" dirty="0" smtClean="0"/>
              <a:t>Static or multi-resolution formats</a:t>
            </a:r>
          </a:p>
          <a:p>
            <a:pPr lvl="2"/>
            <a:r>
              <a:rPr lang="en-US" dirty="0" smtClean="0"/>
              <a:t>On-the-fly conversion</a:t>
            </a:r>
          </a:p>
          <a:p>
            <a:pPr lvl="2"/>
            <a:r>
              <a:rPr lang="en-US" dirty="0" smtClean="0"/>
              <a:t>Batching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rgbClr val="336600"/>
                </a:solidFill>
                <a:latin typeface="Verdana" pitchFamily="34" charset="0"/>
              </a:rPr>
              <a:t>Image Processing</a:t>
            </a:r>
            <a:br>
              <a:rPr lang="en-US" dirty="0" smtClean="0">
                <a:solidFill>
                  <a:srgbClr val="336600"/>
                </a:solidFill>
                <a:latin typeface="Verdana" pitchFamily="34" charset="0"/>
              </a:rPr>
            </a:b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ctr"/>
            <a:r>
              <a:rPr lang="en-US" sz="3600" dirty="0" smtClean="0">
                <a:solidFill>
                  <a:srgbClr val="336600"/>
                </a:solidFill>
              </a:rPr>
              <a:t>Scanning Methodology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Capture device</a:t>
            </a:r>
          </a:p>
          <a:p>
            <a:pPr lvl="2"/>
            <a:r>
              <a:rPr lang="en-US" dirty="0" smtClean="0"/>
              <a:t>One size doesn’t fit all- flatbed, overhead, bound book, slide/film scanner</a:t>
            </a:r>
          </a:p>
          <a:p>
            <a:pPr lvl="1"/>
            <a:r>
              <a:rPr lang="en-US" dirty="0" smtClean="0"/>
              <a:t>Scanner settings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Document type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Exposure (auto exposure or no?)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Quality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ICE or ROC?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Color management (on or off?)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336600"/>
                </a:solidFill>
                <a:latin typeface="Verdana" pitchFamily="34" charset="0"/>
              </a:rPr>
              <a:t>Quality Control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7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b="1" dirty="0" smtClean="0">
                <a:latin typeface="Verdana" pitchFamily="34" charset="0"/>
              </a:rPr>
              <a:t>Key factors</a:t>
            </a:r>
            <a:r>
              <a:rPr lang="en-US" sz="2000" dirty="0" smtClean="0">
                <a:latin typeface="Verdana" pitchFamily="34" charset="0"/>
              </a:rPr>
              <a:t> in image quality assessment: 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Resolution 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Color and tone 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Overall appearance</a:t>
            </a:r>
          </a:p>
          <a:p>
            <a:pPr eaLnBrk="1" hangingPunct="1">
              <a:buFontTx/>
              <a:buNone/>
            </a:pPr>
            <a:endParaRPr lang="en-US" sz="2000" dirty="0" smtClean="0">
              <a:latin typeface="Verdana" pitchFamily="34" charset="0"/>
            </a:endParaRPr>
          </a:p>
          <a:p>
            <a:pPr eaLnBrk="1" hangingPunct="1">
              <a:buFontTx/>
              <a:buNone/>
            </a:pPr>
            <a:r>
              <a:rPr lang="en-US" sz="2000" b="1" dirty="0" smtClean="0">
                <a:latin typeface="Verdana" pitchFamily="34" charset="0"/>
              </a:rPr>
              <a:t>Procedures 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Consistent approach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Defined scope and methodology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Control QC environment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Automated &amp; Manual</a:t>
            </a:r>
          </a:p>
          <a:p>
            <a:pPr lvl="1" eaLnBrk="1" hangingPunct="1"/>
            <a:r>
              <a:rPr lang="en-US" sz="2000" b="1" dirty="0" smtClean="0">
                <a:latin typeface="Verdana" pitchFamily="34" charset="0"/>
              </a:rPr>
              <a:t>Early detection important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>
                <a:solidFill>
                  <a:srgbClr val="336600"/>
                </a:solidFill>
              </a:rPr>
              <a:t>Define Metadata Parameters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772400" cy="4114800"/>
          </a:xfrm>
        </p:spPr>
        <p:txBody>
          <a:bodyPr/>
          <a:lstStyle/>
          <a:p>
            <a:r>
              <a:rPr lang="en-US" dirty="0"/>
              <a:t>Metadata types</a:t>
            </a:r>
          </a:p>
          <a:p>
            <a:pPr lvl="1"/>
            <a:r>
              <a:rPr lang="en-US" dirty="0"/>
              <a:t>Descriptive, structural, administrative, </a:t>
            </a:r>
            <a:r>
              <a:rPr lang="en-US" dirty="0" smtClean="0"/>
              <a:t>preservation, technical</a:t>
            </a:r>
            <a:endParaRPr lang="en-US" dirty="0"/>
          </a:p>
          <a:p>
            <a:r>
              <a:rPr lang="en-US" dirty="0"/>
              <a:t>Metadata standards</a:t>
            </a:r>
          </a:p>
          <a:p>
            <a:pPr lvl="1"/>
            <a:r>
              <a:rPr lang="en-US" dirty="0"/>
              <a:t>e.g., Dublin Core (DC), Open Archives Initiative (OAI), Persistent URL (PURL), Encoded Archival Description (EAD), etc.</a:t>
            </a:r>
          </a:p>
          <a:p>
            <a:r>
              <a:rPr lang="en-US" dirty="0" smtClean="0"/>
              <a:t>Capitalize on existing metadata!</a:t>
            </a:r>
            <a:r>
              <a:rPr lang="en-US" sz="2400" dirty="0"/>
              <a:t>		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336600"/>
                </a:solidFill>
              </a:rPr>
              <a:t>Determine Access</a:t>
            </a:r>
            <a:br>
              <a:rPr lang="en-US" sz="4000" dirty="0">
                <a:solidFill>
                  <a:srgbClr val="336600"/>
                </a:solidFill>
              </a:rPr>
            </a:br>
            <a:r>
              <a:rPr lang="en-US" sz="4000" dirty="0">
                <a:solidFill>
                  <a:srgbClr val="336600"/>
                </a:solidFill>
              </a:rPr>
              <a:t>Mechanism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90600" lvl="1" indent="-533400"/>
            <a:r>
              <a:rPr lang="en-US" sz="3200" dirty="0"/>
              <a:t>Delivery options</a:t>
            </a:r>
          </a:p>
          <a:p>
            <a:pPr marL="1371600" lvl="2" indent="-457200"/>
            <a:r>
              <a:rPr lang="en-US" dirty="0" smtClean="0"/>
              <a:t>Content DM, </a:t>
            </a:r>
            <a:r>
              <a:rPr lang="en-US" dirty="0" err="1" smtClean="0"/>
              <a:t>DSpace</a:t>
            </a:r>
            <a:r>
              <a:rPr lang="en-US" dirty="0"/>
              <a:t>, Greenstone</a:t>
            </a:r>
            <a:endParaRPr lang="en-US" sz="2800" dirty="0"/>
          </a:p>
          <a:p>
            <a:pPr marL="990600" lvl="1" indent="-533400"/>
            <a:r>
              <a:rPr lang="en-US" sz="3200" dirty="0"/>
              <a:t>Levels of permission and access</a:t>
            </a:r>
          </a:p>
          <a:p>
            <a:pPr marL="990600" lvl="1" indent="-533400"/>
            <a:r>
              <a:rPr lang="en-US" sz="3200" dirty="0"/>
              <a:t>Search mechanism </a:t>
            </a:r>
          </a:p>
          <a:p>
            <a:pPr marL="990600" lvl="1" indent="-533400"/>
            <a:r>
              <a:rPr lang="en-US" sz="3200" dirty="0"/>
              <a:t>Out-of-the-box vs. customized platforms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336600"/>
                </a:solidFill>
              </a:rPr>
              <a:t>Preservation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Technical strategies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Bit preservation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Refreshing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Migration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Emulation, technology preservation, digital archeology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Organization strategies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Policies and best practices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Technical and organizational infrastructure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Funding and staffing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Technology forecasting and risk assessment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Securing institutional support</a:t>
            </a:r>
            <a:r>
              <a:rPr lang="en-US" sz="2400" dirty="0" smtClean="0"/>
              <a:t>!</a:t>
            </a:r>
            <a:endParaRPr lang="en-U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marL="838200" indent="-838200"/>
            <a:r>
              <a:rPr lang="en-US" dirty="0">
                <a:solidFill>
                  <a:srgbClr val="336600"/>
                </a:solidFill>
              </a:rPr>
              <a:t>Determine Budget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686800" cy="5562600"/>
          </a:xfrm>
        </p:spPr>
        <p:txBody>
          <a:bodyPr>
            <a:normAutofit fontScale="85000" lnSpcReduction="20000"/>
          </a:bodyPr>
          <a:lstStyle/>
          <a:p>
            <a:pPr marL="990600" lvl="1" indent="-533400"/>
            <a:r>
              <a:rPr lang="en-US" dirty="0" smtClean="0"/>
              <a:t>Conservation requirements</a:t>
            </a:r>
          </a:p>
          <a:p>
            <a:pPr marL="990600" lvl="1" indent="-533400"/>
            <a:r>
              <a:rPr lang="en-US" dirty="0" smtClean="0"/>
              <a:t>Digitization costs</a:t>
            </a:r>
          </a:p>
          <a:p>
            <a:pPr marL="1390650" lvl="2" indent="-533400"/>
            <a:r>
              <a:rPr lang="en-US" sz="2800" dirty="0" smtClean="0"/>
              <a:t>Equipment/Software</a:t>
            </a:r>
          </a:p>
          <a:p>
            <a:pPr marL="1390650" lvl="2" indent="-533400"/>
            <a:r>
              <a:rPr lang="en-US" sz="2800" dirty="0" smtClean="0"/>
              <a:t>Collating/ organizing material</a:t>
            </a:r>
          </a:p>
          <a:p>
            <a:pPr marL="1390650" lvl="2" indent="-533400"/>
            <a:r>
              <a:rPr lang="en-US" sz="2800" dirty="0" smtClean="0"/>
              <a:t>Scanning</a:t>
            </a:r>
          </a:p>
          <a:p>
            <a:pPr marL="1390650" lvl="2" indent="-533400"/>
            <a:r>
              <a:rPr lang="en-US" sz="2800" dirty="0" smtClean="0"/>
              <a:t>QC</a:t>
            </a:r>
          </a:p>
          <a:p>
            <a:pPr marL="1390650" lvl="2" indent="-533400"/>
            <a:r>
              <a:rPr lang="en-US" sz="2800" dirty="0" smtClean="0"/>
              <a:t>Post-processing</a:t>
            </a:r>
          </a:p>
          <a:p>
            <a:pPr marL="1390650" lvl="2" indent="-533400"/>
            <a:r>
              <a:rPr lang="en-US" sz="2800" dirty="0" smtClean="0"/>
              <a:t>Storage</a:t>
            </a:r>
          </a:p>
          <a:p>
            <a:pPr marL="990600" lvl="1" indent="-533400"/>
            <a:r>
              <a:rPr lang="en-US" dirty="0" smtClean="0"/>
              <a:t>Metadata</a:t>
            </a:r>
          </a:p>
          <a:p>
            <a:pPr marL="1390650" lvl="2" indent="-533400"/>
            <a:r>
              <a:rPr lang="en-US" sz="2800" dirty="0" smtClean="0"/>
              <a:t>Staff</a:t>
            </a:r>
          </a:p>
          <a:p>
            <a:pPr marL="1390650" lvl="2" indent="-533400"/>
            <a:r>
              <a:rPr lang="en-US" sz="2800" dirty="0" smtClean="0"/>
              <a:t>Software</a:t>
            </a:r>
          </a:p>
          <a:p>
            <a:pPr marL="990600" lvl="1" indent="-533400"/>
            <a:r>
              <a:rPr lang="en-US" dirty="0" smtClean="0"/>
              <a:t>Project Management</a:t>
            </a:r>
          </a:p>
          <a:p>
            <a:pPr marL="1390650" lvl="2" indent="-533400"/>
            <a:r>
              <a:rPr lang="en-US" sz="2800" dirty="0" smtClean="0"/>
              <a:t>Staff</a:t>
            </a:r>
          </a:p>
          <a:p>
            <a:pPr marL="1390650" lvl="2" indent="-533400"/>
            <a:r>
              <a:rPr lang="en-US" sz="2800" dirty="0" smtClean="0"/>
              <a:t>Software</a:t>
            </a:r>
            <a:endParaRPr lang="en-US" sz="2800" dirty="0"/>
          </a:p>
          <a:p>
            <a:pPr marL="990600" lvl="1" indent="-533400"/>
            <a:r>
              <a:rPr lang="en-US" dirty="0" smtClean="0"/>
              <a:t>Consider </a:t>
            </a:r>
            <a:r>
              <a:rPr lang="en-US" dirty="0"/>
              <a:t>long-term maintenance </a:t>
            </a:r>
            <a:r>
              <a:rPr lang="en-US" dirty="0" smtClean="0"/>
              <a:t>costs</a:t>
            </a:r>
          </a:p>
          <a:p>
            <a:pPr marL="990600" lvl="1" indent="-53340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00"/>
                </a:solidFill>
              </a:rPr>
              <a:t>Determine Budget, cont.</a:t>
            </a:r>
            <a:endParaRPr lang="en-US" dirty="0">
              <a:solidFill>
                <a:srgbClr val="33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On average* </a:t>
            </a:r>
          </a:p>
          <a:p>
            <a:pPr lvl="1"/>
            <a:r>
              <a:rPr lang="en-US" dirty="0" smtClean="0"/>
              <a:t>One third of the effort will be project planning, preservation preparation, management, and oversight</a:t>
            </a:r>
          </a:p>
          <a:p>
            <a:pPr lvl="1"/>
            <a:r>
              <a:rPr lang="en-US" dirty="0" smtClean="0"/>
              <a:t>One third of the effort will be archival description and indexing</a:t>
            </a:r>
          </a:p>
          <a:p>
            <a:pPr lvl="1"/>
            <a:r>
              <a:rPr lang="en-US" dirty="0" smtClean="0"/>
              <a:t>One third of the effort will be the actual digitization</a:t>
            </a:r>
          </a:p>
          <a:p>
            <a:pPr lvl="1"/>
            <a:r>
              <a:rPr lang="en-US" dirty="0" smtClean="0"/>
              <a:t>The actual percentages of time spent on various activities will vary depending on the project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6324600"/>
            <a:ext cx="7543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From Federal Agencies Digitization Guideline, Digitization Activities, Project Planning &amp; Management Outline</a:t>
            </a:r>
            <a:endParaRPr 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050"/>
          <p:cNvSpPr txBox="1">
            <a:spLocks noChangeArrowheads="1"/>
          </p:cNvSpPr>
          <p:nvPr/>
        </p:nvSpPr>
        <p:spPr bwMode="auto">
          <a:xfrm>
            <a:off x="381000" y="228600"/>
            <a:ext cx="8534400" cy="579438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/>
              <a:t>Needs Assessment and Decision-Making</a:t>
            </a:r>
          </a:p>
        </p:txBody>
      </p:sp>
      <p:pic>
        <p:nvPicPr>
          <p:cNvPr id="31747" name="Picture 2051" descr="BS0055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1371600" cy="1196975"/>
          </a:xfrm>
          <a:prstGeom prst="rect">
            <a:avLst/>
          </a:prstGeom>
          <a:noFill/>
        </p:spPr>
      </p:pic>
      <p:pic>
        <p:nvPicPr>
          <p:cNvPr id="31748" name="Picture 2052" descr="PE0316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505200"/>
            <a:ext cx="1028700" cy="1084263"/>
          </a:xfrm>
          <a:prstGeom prst="rect">
            <a:avLst/>
          </a:prstGeom>
          <a:noFill/>
        </p:spPr>
      </p:pic>
      <p:pic>
        <p:nvPicPr>
          <p:cNvPr id="31749" name="Picture 2053" descr="BD06517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486400"/>
            <a:ext cx="1447800" cy="954088"/>
          </a:xfrm>
          <a:prstGeom prst="rect">
            <a:avLst/>
          </a:prstGeom>
          <a:noFill/>
        </p:spPr>
      </p:pic>
      <p:sp>
        <p:nvSpPr>
          <p:cNvPr id="31750" name="Text Box 2054"/>
          <p:cNvSpPr txBox="1">
            <a:spLocks noChangeArrowheads="1"/>
          </p:cNvSpPr>
          <p:nvPr/>
        </p:nvSpPr>
        <p:spPr bwMode="auto">
          <a:xfrm>
            <a:off x="4267200" y="1143000"/>
            <a:ext cx="29908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Document type</a:t>
            </a:r>
          </a:p>
          <a:p>
            <a:r>
              <a:rPr lang="en-US">
                <a:solidFill>
                  <a:srgbClr val="006600"/>
                </a:solidFill>
              </a:rPr>
              <a:t>Condition</a:t>
            </a:r>
          </a:p>
          <a:p>
            <a:r>
              <a:rPr lang="en-US">
                <a:solidFill>
                  <a:srgbClr val="006600"/>
                </a:solidFill>
              </a:rPr>
              <a:t>Metadata attributes</a:t>
            </a:r>
          </a:p>
          <a:p>
            <a:r>
              <a:rPr lang="en-US">
                <a:solidFill>
                  <a:srgbClr val="006600"/>
                </a:solidFill>
              </a:rPr>
              <a:t>Selection criteria</a:t>
            </a:r>
          </a:p>
          <a:p>
            <a:r>
              <a:rPr lang="en-US">
                <a:solidFill>
                  <a:srgbClr val="006600"/>
                </a:solidFill>
              </a:rPr>
              <a:t>Usage restrictions</a:t>
            </a:r>
          </a:p>
          <a:p>
            <a:r>
              <a:rPr lang="en-US">
                <a:solidFill>
                  <a:srgbClr val="006600"/>
                </a:solidFill>
              </a:rPr>
              <a:t>Relation to other collections</a:t>
            </a:r>
          </a:p>
        </p:txBody>
      </p:sp>
      <p:sp>
        <p:nvSpPr>
          <p:cNvPr id="31751" name="AutoShape 2055"/>
          <p:cNvSpPr>
            <a:spLocks noChangeArrowheads="1"/>
          </p:cNvSpPr>
          <p:nvPr/>
        </p:nvSpPr>
        <p:spPr bwMode="auto">
          <a:xfrm>
            <a:off x="2514600" y="1676400"/>
            <a:ext cx="1143000" cy="6858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solidFill>
                  <a:srgbClr val="006600"/>
                </a:solidFill>
              </a:rPr>
              <a:t>documents</a:t>
            </a:r>
          </a:p>
        </p:txBody>
      </p:sp>
      <p:sp>
        <p:nvSpPr>
          <p:cNvPr id="31752" name="AutoShape 2056"/>
          <p:cNvSpPr>
            <a:spLocks noChangeArrowheads="1"/>
          </p:cNvSpPr>
          <p:nvPr/>
        </p:nvSpPr>
        <p:spPr bwMode="auto">
          <a:xfrm>
            <a:off x="2590800" y="3733800"/>
            <a:ext cx="1219200" cy="685800"/>
          </a:xfrm>
          <a:prstGeom prst="rightArrow">
            <a:avLst>
              <a:gd name="adj1" fmla="val 50000"/>
              <a:gd name="adj2" fmla="val 44444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>
                <a:solidFill>
                  <a:srgbClr val="006600"/>
                </a:solidFill>
              </a:rPr>
              <a:t>users</a:t>
            </a:r>
          </a:p>
        </p:txBody>
      </p:sp>
      <p:sp>
        <p:nvSpPr>
          <p:cNvPr id="31753" name="AutoShape 2057"/>
          <p:cNvSpPr>
            <a:spLocks noChangeArrowheads="1"/>
          </p:cNvSpPr>
          <p:nvPr/>
        </p:nvSpPr>
        <p:spPr bwMode="auto">
          <a:xfrm>
            <a:off x="2743200" y="5638800"/>
            <a:ext cx="1219200" cy="685800"/>
          </a:xfrm>
          <a:prstGeom prst="rightArrow">
            <a:avLst>
              <a:gd name="adj1" fmla="val 50000"/>
              <a:gd name="adj2" fmla="val 44444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solidFill>
                  <a:srgbClr val="006600"/>
                </a:solidFill>
              </a:rPr>
              <a:t>resources</a:t>
            </a:r>
          </a:p>
        </p:txBody>
      </p:sp>
      <p:sp>
        <p:nvSpPr>
          <p:cNvPr id="31754" name="Text Box 2058"/>
          <p:cNvSpPr txBox="1">
            <a:spLocks noChangeArrowheads="1"/>
          </p:cNvSpPr>
          <p:nvPr/>
        </p:nvSpPr>
        <p:spPr bwMode="auto">
          <a:xfrm>
            <a:off x="4267200" y="3352800"/>
            <a:ext cx="20637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User requirements</a:t>
            </a:r>
          </a:p>
          <a:p>
            <a:r>
              <a:rPr lang="en-US">
                <a:solidFill>
                  <a:srgbClr val="006600"/>
                </a:solidFill>
              </a:rPr>
              <a:t>Use type</a:t>
            </a:r>
          </a:p>
          <a:p>
            <a:r>
              <a:rPr lang="en-US">
                <a:solidFill>
                  <a:srgbClr val="006600"/>
                </a:solidFill>
              </a:rPr>
              <a:t>Frequency of use</a:t>
            </a:r>
          </a:p>
          <a:p>
            <a:r>
              <a:rPr lang="en-US">
                <a:solidFill>
                  <a:srgbClr val="006600"/>
                </a:solidFill>
              </a:rPr>
              <a:t>Use mode</a:t>
            </a:r>
          </a:p>
          <a:p>
            <a:r>
              <a:rPr lang="en-US">
                <a:solidFill>
                  <a:srgbClr val="006600"/>
                </a:solidFill>
              </a:rPr>
              <a:t>Support needs</a:t>
            </a:r>
          </a:p>
        </p:txBody>
      </p:sp>
      <p:sp>
        <p:nvSpPr>
          <p:cNvPr id="31755" name="Text Box 2059"/>
          <p:cNvSpPr txBox="1">
            <a:spLocks noChangeArrowheads="1"/>
          </p:cNvSpPr>
          <p:nvPr/>
        </p:nvSpPr>
        <p:spPr bwMode="auto">
          <a:xfrm>
            <a:off x="4267200" y="5181600"/>
            <a:ext cx="31305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Staff and skills</a:t>
            </a:r>
          </a:p>
          <a:p>
            <a:r>
              <a:rPr lang="en-US">
                <a:solidFill>
                  <a:srgbClr val="006600"/>
                </a:solidFill>
              </a:rPr>
              <a:t>Systems, hardware, software</a:t>
            </a:r>
          </a:p>
          <a:p>
            <a:r>
              <a:rPr lang="en-US">
                <a:solidFill>
                  <a:srgbClr val="006600"/>
                </a:solidFill>
              </a:rPr>
              <a:t>Stakeholders</a:t>
            </a:r>
          </a:p>
          <a:p>
            <a:r>
              <a:rPr lang="en-US">
                <a:solidFill>
                  <a:srgbClr val="006600"/>
                </a:solidFill>
              </a:rPr>
              <a:t>Organizational guidelines </a:t>
            </a:r>
          </a:p>
          <a:p>
            <a:r>
              <a:rPr lang="en-US">
                <a:solidFill>
                  <a:srgbClr val="006600"/>
                </a:solidFill>
              </a:rPr>
              <a:t>Master plans and strategies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336600"/>
                </a:solidFill>
              </a:rPr>
              <a:t>Project Assessment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114800"/>
          </a:xfrm>
        </p:spPr>
        <p:txBody>
          <a:bodyPr>
            <a:normAutofit/>
          </a:bodyPr>
          <a:lstStyle/>
          <a:p>
            <a:r>
              <a:rPr lang="en-US" dirty="0"/>
              <a:t>Evaluation</a:t>
            </a:r>
          </a:p>
          <a:p>
            <a:pPr lvl="1"/>
            <a:r>
              <a:rPr lang="en-US" dirty="0"/>
              <a:t>Plan for outcomes assessment</a:t>
            </a:r>
          </a:p>
          <a:p>
            <a:pPr lvl="1"/>
            <a:r>
              <a:rPr lang="en-US" dirty="0"/>
              <a:t>Conduct usability and functional testing </a:t>
            </a:r>
          </a:p>
          <a:p>
            <a:pPr lvl="1"/>
            <a:r>
              <a:rPr lang="en-US" dirty="0"/>
              <a:t>Conduct interface and robustness evaluation</a:t>
            </a:r>
          </a:p>
          <a:p>
            <a:pPr lvl="1"/>
            <a:r>
              <a:rPr lang="en-US" dirty="0"/>
              <a:t>Refer back to original project goals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dirty="0" smtClean="0">
                <a:solidFill>
                  <a:srgbClr val="336600"/>
                </a:solidFill>
              </a:rPr>
              <a:t>Phase 2 Documentation</a:t>
            </a:r>
            <a:endParaRPr lang="en-US" dirty="0">
              <a:solidFill>
                <a:srgbClr val="33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0593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Material Preparation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Digitization Settings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Image Processing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Quality Control Metrics &amp; Methods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Metadata &amp; content management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Access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Preservation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Budget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Assessment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/>
              <a:t>Success Principles</a:t>
            </a:r>
            <a:br>
              <a:rPr lang="en-US" sz="3800"/>
            </a:br>
            <a:endParaRPr lang="en-US" sz="3800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114800"/>
          </a:xfrm>
        </p:spPr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 sz="2800"/>
              <a:t>Conduct needs assessment analysis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800"/>
              <a:t>Plan for various stages of your initiative 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800"/>
              <a:t>Make time for ongoing assessment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800"/>
              <a:t>Balance access and preservation needs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800"/>
              <a:t>Integrate with your technical infrastructure</a:t>
            </a:r>
          </a:p>
          <a:p>
            <a:pPr marL="571500" indent="-571500">
              <a:buFont typeface="Wingdings" pitchFamily="2" charset="2"/>
              <a:buNone/>
            </a:pPr>
            <a:endParaRPr lang="en-US" sz="2800"/>
          </a:p>
          <a:p>
            <a:pPr marL="571500" indent="-571500">
              <a:buFont typeface="Wingdings" pitchFamily="2" charset="2"/>
              <a:buAutoNum type="arabicPeriod"/>
            </a:pPr>
            <a:endParaRPr lang="en-US" sz="2800"/>
          </a:p>
          <a:p>
            <a:pPr marL="571500" indent="-571500">
              <a:buFont typeface="Wingdings" pitchFamily="2" charset="2"/>
              <a:buAutoNum type="arabicPeriod"/>
            </a:pPr>
            <a:endParaRPr lang="en-US" sz="3400"/>
          </a:p>
          <a:p>
            <a:pPr marL="839788" lvl="1" indent="-49530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609600" y="381000"/>
            <a:ext cx="7848600" cy="6096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657600" y="0"/>
            <a:ext cx="1524000" cy="762000"/>
          </a:xfrm>
          <a:prstGeom prst="ellipse">
            <a:avLst/>
          </a:prstGeom>
          <a:gradFill rotWithShape="0">
            <a:gsLst>
              <a:gs pos="0">
                <a:srgbClr val="C6FF8D">
                  <a:gamma/>
                  <a:shade val="46275"/>
                  <a:invGamma/>
                </a:srgbClr>
              </a:gs>
              <a:gs pos="50000">
                <a:srgbClr val="C6FF8D"/>
              </a:gs>
              <a:gs pos="100000">
                <a:srgbClr val="C6FF8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/>
              <a:t>Plan</a:t>
            </a:r>
            <a:endParaRPr lang="en-US" sz="2000" b="1" dirty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352800" y="2895600"/>
            <a:ext cx="2667000" cy="584775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 dirty="0" smtClean="0"/>
              <a:t>Life Cycle</a:t>
            </a:r>
            <a:endParaRPr lang="en-US" sz="3200" b="1" dirty="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5410200" y="381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EE87F1">
                  <a:gamma/>
                  <a:shade val="46275"/>
                  <a:invGamma/>
                </a:srgbClr>
              </a:gs>
              <a:gs pos="50000">
                <a:srgbClr val="EE87F1"/>
              </a:gs>
              <a:gs pos="100000">
                <a:srgbClr val="EE87F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/>
              <a:t>Select</a:t>
            </a:r>
            <a:endParaRPr lang="en-US" sz="2000" b="1" dirty="0"/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6858000" y="10668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63E1FF">
                  <a:gamma/>
                  <a:shade val="46275"/>
                  <a:invGamma/>
                </a:srgbClr>
              </a:gs>
              <a:gs pos="50000">
                <a:srgbClr val="63E1FF"/>
              </a:gs>
              <a:gs pos="100000">
                <a:srgbClr val="63E1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/>
              <a:t>Copyright</a:t>
            </a:r>
            <a:endParaRPr lang="en-US" sz="2000" b="1" dirty="0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7391400" y="4114800"/>
            <a:ext cx="1524000" cy="7620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Process</a:t>
            </a:r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7620000" y="19812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shade val="46275"/>
                  <a:invGamma/>
                </a:srgbClr>
              </a:gs>
              <a:gs pos="5000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 smtClean="0"/>
              <a:t>Prepare</a:t>
            </a:r>
            <a:endParaRPr lang="en-US" sz="2000" b="1" dirty="0"/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7620000" y="3048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70DC4A">
                  <a:gamma/>
                  <a:shade val="46275"/>
                  <a:invGamma/>
                </a:srgbClr>
              </a:gs>
              <a:gs pos="50000">
                <a:srgbClr val="70DC4A"/>
              </a:gs>
              <a:gs pos="100000">
                <a:srgbClr val="70DC4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Digitize</a:t>
            </a:r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6858000" y="51054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EBFF">
                  <a:gamma/>
                  <a:shade val="46275"/>
                  <a:invGamma/>
                </a:srgbClr>
              </a:gs>
              <a:gs pos="50000">
                <a:srgbClr val="FFEBFF"/>
              </a:gs>
              <a:gs pos="100000">
                <a:srgbClr val="FFEB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Metadata</a:t>
            </a:r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5486400" y="58674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C6FF8D">
                  <a:gamma/>
                  <a:shade val="46275"/>
                  <a:invGamma/>
                </a:srgbClr>
              </a:gs>
              <a:gs pos="50000">
                <a:srgbClr val="C6FF8D"/>
              </a:gs>
              <a:gs pos="100000">
                <a:srgbClr val="C6FF8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System</a:t>
            </a: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3733800" y="6096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33CCCC">
                  <a:gamma/>
                  <a:shade val="46275"/>
                  <a:invGamma/>
                </a:srgbClr>
              </a:gs>
              <a:gs pos="5000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Interface</a:t>
            </a:r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1981200" y="58674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EE87F1">
                  <a:gamma/>
                  <a:shade val="46275"/>
                  <a:invGamma/>
                </a:srgbClr>
              </a:gs>
              <a:gs pos="50000">
                <a:srgbClr val="EE87F1"/>
              </a:gs>
              <a:gs pos="100000">
                <a:srgbClr val="EE87F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Deliver</a:t>
            </a: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228600" y="19812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EBFF">
                  <a:gamma/>
                  <a:shade val="46275"/>
                  <a:invGamma/>
                </a:srgbClr>
              </a:gs>
              <a:gs pos="50000">
                <a:srgbClr val="FFEBFF"/>
              </a:gs>
              <a:gs pos="100000">
                <a:srgbClr val="FFEB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Store</a:t>
            </a:r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85800" y="50292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70DC4A">
                  <a:gamma/>
                  <a:shade val="46275"/>
                  <a:invGamma/>
                </a:srgbClr>
              </a:gs>
              <a:gs pos="50000">
                <a:srgbClr val="70DC4A"/>
              </a:gs>
              <a:gs pos="100000">
                <a:srgbClr val="70DC4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Assess</a:t>
            </a:r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1905000" y="381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33CCCC">
                  <a:gamma/>
                  <a:shade val="46275"/>
                  <a:invGamma/>
                </a:srgbClr>
              </a:gs>
              <a:gs pos="5000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Update</a:t>
            </a:r>
          </a:p>
        </p:txBody>
      </p:sp>
      <p:sp>
        <p:nvSpPr>
          <p:cNvPr id="3089" name="Oval 17"/>
          <p:cNvSpPr>
            <a:spLocks noChangeArrowheads="1"/>
          </p:cNvSpPr>
          <p:nvPr/>
        </p:nvSpPr>
        <p:spPr bwMode="auto">
          <a:xfrm>
            <a:off x="838200" y="1143000"/>
            <a:ext cx="1524000" cy="7620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Archive</a:t>
            </a:r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auto">
          <a:xfrm>
            <a:off x="304800" y="40386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63E1FF">
                  <a:gamma/>
                  <a:shade val="46275"/>
                  <a:invGamma/>
                </a:srgbClr>
              </a:gs>
              <a:gs pos="50000">
                <a:srgbClr val="63E1FF"/>
              </a:gs>
              <a:gs pos="100000">
                <a:srgbClr val="63E1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Publicize</a:t>
            </a:r>
          </a:p>
        </p:txBody>
      </p:sp>
      <p:sp>
        <p:nvSpPr>
          <p:cNvPr id="3091" name="Oval 19"/>
          <p:cNvSpPr>
            <a:spLocks noChangeArrowheads="1"/>
          </p:cNvSpPr>
          <p:nvPr/>
        </p:nvSpPr>
        <p:spPr bwMode="auto">
          <a:xfrm>
            <a:off x="0" y="29718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shade val="46275"/>
                  <a:invGamma/>
                </a:srgbClr>
              </a:gs>
              <a:gs pos="5000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DRM</a:t>
            </a:r>
          </a:p>
        </p:txBody>
      </p:sp>
      <p:pic>
        <p:nvPicPr>
          <p:cNvPr id="3092" name="Picture 20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524000"/>
            <a:ext cx="1371600" cy="1196975"/>
          </a:xfrm>
          <a:prstGeom prst="rect">
            <a:avLst/>
          </a:prstGeom>
          <a:noFill/>
        </p:spPr>
      </p:pic>
      <p:pic>
        <p:nvPicPr>
          <p:cNvPr id="3093" name="Picture 21" descr="PE0316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895600"/>
            <a:ext cx="1028700" cy="1084263"/>
          </a:xfrm>
          <a:prstGeom prst="rect">
            <a:avLst/>
          </a:prstGeom>
          <a:noFill/>
        </p:spPr>
      </p:pic>
      <p:pic>
        <p:nvPicPr>
          <p:cNvPr id="3094" name="Picture 22" descr="BD06517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971800"/>
            <a:ext cx="1447800" cy="95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Guiding Principles, Part I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457200" lvl="1" indent="-457200">
              <a:buFont typeface="+mj-lt"/>
              <a:buAutoNum type="arabicPeriod"/>
            </a:pPr>
            <a:r>
              <a:rPr lang="en-US" sz="2400" dirty="0" smtClean="0"/>
              <a:t>Prepare a project plan and adhere to the principles of good project management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400" dirty="0" smtClean="0"/>
              <a:t>Get the support of all key stakeholders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400" dirty="0" smtClean="0"/>
              <a:t>Make sure that you have the necessary resources – both staff skills and funds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400" dirty="0" smtClean="0"/>
              <a:t>Be realistic in your estimates for timeline &amp; budget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400" dirty="0" smtClean="0"/>
              <a:t>Establish clear lines of communication</a:t>
            </a:r>
          </a:p>
          <a:p>
            <a:pPr marL="342900" lvl="1" indent="-342900">
              <a:buFontTx/>
              <a:buChar char="•"/>
            </a:pPr>
            <a:endParaRPr lang="en-US" sz="2400" dirty="0" smtClean="0"/>
          </a:p>
          <a:p>
            <a:pPr marL="342900" lvl="1" indent="-342900">
              <a:buFontTx/>
              <a:buChar char="•"/>
            </a:pP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Guiding Principles, Part I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457200" lvl="1" indent="-457200">
              <a:buFont typeface="+mj-lt"/>
              <a:buAutoNum type="arabicPeriod" startAt="6"/>
            </a:pPr>
            <a:r>
              <a:rPr lang="en-US" sz="2400" dirty="0" smtClean="0"/>
              <a:t>Define roles &amp; responsibilities, but avoid single points of failure</a:t>
            </a:r>
          </a:p>
          <a:p>
            <a:pPr marL="457200" lvl="1" indent="-457200">
              <a:buFont typeface="+mj-lt"/>
              <a:buAutoNum type="arabicPeriod" startAt="6"/>
            </a:pPr>
            <a:r>
              <a:rPr lang="en-US" sz="2400" dirty="0" smtClean="0"/>
              <a:t>Document all aspects of the project in central space accessible to all</a:t>
            </a:r>
          </a:p>
          <a:p>
            <a:pPr marL="457200" lvl="1" indent="-457200">
              <a:buFont typeface="+mj-lt"/>
              <a:buAutoNum type="arabicPeriod" startAt="6"/>
            </a:pPr>
            <a:r>
              <a:rPr lang="en-US" sz="2400" dirty="0" smtClean="0"/>
              <a:t>Secure institutional support for preservation projects </a:t>
            </a:r>
            <a:r>
              <a:rPr lang="en-US" sz="2400" i="1" dirty="0" smtClean="0"/>
              <a:t>before</a:t>
            </a:r>
            <a:r>
              <a:rPr lang="en-US" sz="2400" dirty="0" smtClean="0"/>
              <a:t> starting</a:t>
            </a:r>
          </a:p>
          <a:p>
            <a:pPr marL="457200" lvl="1" indent="-457200">
              <a:buFont typeface="+mj-lt"/>
              <a:buAutoNum type="arabicPeriod" startAt="6"/>
            </a:pPr>
            <a:r>
              <a:rPr lang="en-US" sz="2400" dirty="0" smtClean="0"/>
              <a:t>Consider life cycle issues</a:t>
            </a:r>
          </a:p>
          <a:p>
            <a:pPr marL="342900" lvl="1" indent="-342900">
              <a:buFontTx/>
              <a:buChar char="•"/>
            </a:pPr>
            <a:endParaRPr lang="en-US" sz="2400" dirty="0" smtClean="0"/>
          </a:p>
          <a:p>
            <a:pPr marL="342900" lvl="1" indent="-342900">
              <a:buFontTx/>
              <a:buChar char="•"/>
            </a:pP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800000"/>
                </a:solidFill>
              </a:rPr>
              <a:t>Phase I- Set the Stage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Define Goals, including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/>
              <a:t>Desired outcomes for source material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/>
              <a:t>Functional requirements for digital assets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Determine selection criteria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Assess copyright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Assess physical characteristics of material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Define audience; establish use cases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Determine preservation plan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Secure funding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</p:txBody>
      </p:sp>
      <p:pic>
        <p:nvPicPr>
          <p:cNvPr id="4" name="Picture 3" descr="C:\Documents and Settings\daniellemer\Local Settings\Temporary Internet Files\Content.IE5\C1A3KPUB\MCj041246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8412" y="914400"/>
            <a:ext cx="1525588" cy="1667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Define Goals of Project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3999"/>
            <a:ext cx="8229600" cy="5334001"/>
          </a:xfrm>
        </p:spPr>
        <p:txBody>
          <a:bodyPr/>
          <a:lstStyle/>
          <a:p>
            <a:pPr marL="990600" lvl="1" indent="-533400"/>
            <a:r>
              <a:rPr lang="en-US" dirty="0" smtClean="0"/>
              <a:t>What are the benefits to having the material digitally available?</a:t>
            </a:r>
          </a:p>
          <a:p>
            <a:pPr marL="990600" lvl="1" indent="-533400"/>
            <a:r>
              <a:rPr lang="en-US" dirty="0" smtClean="0"/>
              <a:t>Is your main goal to make the material more widely available (access) ?</a:t>
            </a:r>
          </a:p>
          <a:p>
            <a:pPr marL="990600" lvl="1" indent="-533400"/>
            <a:r>
              <a:rPr lang="en-US" dirty="0" smtClean="0"/>
              <a:t>Are you looking to replace or supplement originals (preservation)?</a:t>
            </a:r>
          </a:p>
          <a:p>
            <a:pPr marL="990600" lvl="1" indent="-533400"/>
            <a:r>
              <a:rPr lang="en-US" dirty="0" smtClean="0"/>
              <a:t>Are you looking for both access &amp; preservation?</a:t>
            </a:r>
          </a:p>
          <a:p>
            <a:pPr marL="990600" lvl="1" indent="-533400"/>
            <a:r>
              <a:rPr lang="en-US" dirty="0" smtClean="0"/>
              <a:t>How will it fit your overall organizational goals?</a:t>
            </a:r>
          </a:p>
          <a:p>
            <a:pPr marL="990600" lvl="1" indent="-533400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229600" cy="4449763"/>
          </a:xfrm>
        </p:spPr>
        <p:txBody>
          <a:bodyPr>
            <a:normAutofit/>
          </a:bodyPr>
          <a:lstStyle/>
          <a:p>
            <a:pPr marL="1371600" lvl="2" indent="-457200" eaLnBrk="1" hangingPunct="1">
              <a:buNone/>
            </a:pPr>
            <a:r>
              <a:rPr lang="en-US" sz="2800" dirty="0" smtClean="0"/>
              <a:t>Desired outcomes for the </a:t>
            </a:r>
            <a:r>
              <a:rPr lang="en-US" sz="2800" b="1" i="1" dirty="0" smtClean="0"/>
              <a:t>source</a:t>
            </a:r>
            <a:r>
              <a:rPr lang="en-US" sz="2800" dirty="0" smtClean="0"/>
              <a:t> materials</a:t>
            </a:r>
          </a:p>
          <a:p>
            <a:pPr marL="1752600" lvl="3" indent="-381000" eaLnBrk="1" hangingPunct="1">
              <a:buFontTx/>
              <a:buChar char="•"/>
            </a:pPr>
            <a:r>
              <a:rPr lang="en-US" sz="2400" dirty="0" smtClean="0"/>
              <a:t>Do you want to limit future access to source materials?</a:t>
            </a:r>
          </a:p>
          <a:p>
            <a:pPr marL="1752600" lvl="3" indent="-381000" eaLnBrk="1" hangingPunct="1">
              <a:buFontTx/>
              <a:buChar char="•"/>
            </a:pPr>
            <a:r>
              <a:rPr lang="en-US" sz="2400" dirty="0" smtClean="0"/>
              <a:t>Do the objects need conservation treatment?</a:t>
            </a:r>
          </a:p>
          <a:p>
            <a:pPr marL="1752600" lvl="3" indent="-381000" eaLnBrk="1" hangingPunct="1">
              <a:buFontTx/>
              <a:buChar char="•"/>
            </a:pPr>
            <a:endParaRPr lang="en-US" sz="2400" dirty="0" smtClean="0"/>
          </a:p>
          <a:p>
            <a:pPr marL="1371600" lvl="2" indent="-457200" eaLnBrk="1" hangingPunct="1">
              <a:buNone/>
            </a:pPr>
            <a:r>
              <a:rPr lang="en-US" sz="2800" dirty="0" smtClean="0"/>
              <a:t>Functional requirements for the </a:t>
            </a:r>
            <a:r>
              <a:rPr lang="en-US" sz="2800" b="1" i="1" dirty="0" smtClean="0"/>
              <a:t>digital</a:t>
            </a:r>
            <a:r>
              <a:rPr lang="en-US" sz="2800" b="1" dirty="0" smtClean="0"/>
              <a:t> </a:t>
            </a:r>
            <a:r>
              <a:rPr lang="en-US" sz="2800" dirty="0" smtClean="0"/>
              <a:t>reproductions</a:t>
            </a:r>
          </a:p>
          <a:p>
            <a:pPr marL="1752600" lvl="3" indent="-381000" eaLnBrk="1" hangingPunct="1">
              <a:buFontTx/>
              <a:buChar char="•"/>
            </a:pPr>
            <a:r>
              <a:rPr lang="en-US" sz="2400" dirty="0" smtClean="0"/>
              <a:t>What kind of access do you need to provide to the material? </a:t>
            </a:r>
          </a:p>
          <a:p>
            <a:pPr marL="1752600" lvl="3" indent="-381000" eaLnBrk="1" hangingPunct="1">
              <a:buFontTx/>
              <a:buChar char="•"/>
            </a:pPr>
            <a:r>
              <a:rPr lang="en-US" sz="2400" dirty="0" smtClean="0"/>
              <a:t>How will the material be used?</a:t>
            </a:r>
          </a:p>
          <a:p>
            <a:pPr marL="609600" indent="-609600" eaLnBrk="1" hangingPunct="1"/>
            <a:endParaRPr lang="en-US" sz="3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"/>
            <a:ext cx="5943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800000"/>
                </a:solidFill>
                <a:latin typeface="+mj-lt"/>
              </a:rPr>
              <a:t>Define outcomes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992</Words>
  <Application>Microsoft Office PowerPoint</Application>
  <PresentationFormat>On-screen Show (4:3)</PresentationFormat>
  <Paragraphs>291</Paragraphs>
  <Slides>32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Project Planning </vt:lpstr>
      <vt:lpstr>Slide 2</vt:lpstr>
      <vt:lpstr>Slide 3</vt:lpstr>
      <vt:lpstr>Slide 4</vt:lpstr>
      <vt:lpstr>Guiding Principles, Part I</vt:lpstr>
      <vt:lpstr>Guiding Principles, Part I</vt:lpstr>
      <vt:lpstr>Phase I- Set the Stage</vt:lpstr>
      <vt:lpstr>Define Goals of Project</vt:lpstr>
      <vt:lpstr>Slide 9</vt:lpstr>
      <vt:lpstr>Slide 10</vt:lpstr>
      <vt:lpstr>Determine Selection Criteria</vt:lpstr>
      <vt:lpstr>Assess Copyright</vt:lpstr>
      <vt:lpstr>Review Physical Characteristics </vt:lpstr>
      <vt:lpstr>Assess Collection Metadata</vt:lpstr>
      <vt:lpstr>Define Audience</vt:lpstr>
      <vt:lpstr> Determine Preservation Strategy</vt:lpstr>
      <vt:lpstr>Secure Funding</vt:lpstr>
      <vt:lpstr>Phase 1 Documentation</vt:lpstr>
      <vt:lpstr>Phase 2: Scope the Project</vt:lpstr>
      <vt:lpstr>Preparation</vt:lpstr>
      <vt:lpstr>Digitization</vt:lpstr>
      <vt:lpstr>Image Processing </vt:lpstr>
      <vt:lpstr>Scanning Methodology </vt:lpstr>
      <vt:lpstr>Quality Control</vt:lpstr>
      <vt:lpstr>Define Metadata Parameters</vt:lpstr>
      <vt:lpstr>Determine Access Mechanism</vt:lpstr>
      <vt:lpstr>Preservation</vt:lpstr>
      <vt:lpstr>Determine Budget</vt:lpstr>
      <vt:lpstr>Determine Budget, cont.</vt:lpstr>
      <vt:lpstr>Project Assessment</vt:lpstr>
      <vt:lpstr>Phase 2 Documentation</vt:lpstr>
      <vt:lpstr>Success Principles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Planning </dc:title>
  <dc:creator>FionaPat</dc:creator>
  <cp:lastModifiedBy>FionaPat</cp:lastModifiedBy>
  <cp:revision>25</cp:revision>
  <dcterms:created xsi:type="dcterms:W3CDTF">2010-03-23T17:47:24Z</dcterms:created>
  <dcterms:modified xsi:type="dcterms:W3CDTF">2010-04-05T14:25:52Z</dcterms:modified>
</cp:coreProperties>
</file>