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56"/>
  </p:notesMasterIdLst>
  <p:handoutMasterIdLst>
    <p:handoutMasterId r:id="rId57"/>
  </p:handoutMasterIdLst>
  <p:sldIdLst>
    <p:sldId id="358" r:id="rId3"/>
    <p:sldId id="548" r:id="rId4"/>
    <p:sldId id="585" r:id="rId5"/>
    <p:sldId id="543" r:id="rId6"/>
    <p:sldId id="544" r:id="rId7"/>
    <p:sldId id="554" r:id="rId8"/>
    <p:sldId id="555" r:id="rId9"/>
    <p:sldId id="547" r:id="rId10"/>
    <p:sldId id="523" r:id="rId11"/>
    <p:sldId id="493" r:id="rId12"/>
    <p:sldId id="496" r:id="rId13"/>
    <p:sldId id="494" r:id="rId14"/>
    <p:sldId id="558" r:id="rId15"/>
    <p:sldId id="559" r:id="rId16"/>
    <p:sldId id="528" r:id="rId17"/>
    <p:sldId id="530" r:id="rId18"/>
    <p:sldId id="562" r:id="rId19"/>
    <p:sldId id="532" r:id="rId20"/>
    <p:sldId id="531" r:id="rId21"/>
    <p:sldId id="564" r:id="rId22"/>
    <p:sldId id="537" r:id="rId23"/>
    <p:sldId id="538" r:id="rId24"/>
    <p:sldId id="561" r:id="rId25"/>
    <p:sldId id="521" r:id="rId26"/>
    <p:sldId id="560" r:id="rId27"/>
    <p:sldId id="583" r:id="rId28"/>
    <p:sldId id="557" r:id="rId29"/>
    <p:sldId id="556" r:id="rId30"/>
    <p:sldId id="549" r:id="rId31"/>
    <p:sldId id="545" r:id="rId32"/>
    <p:sldId id="539" r:id="rId33"/>
    <p:sldId id="572" r:id="rId34"/>
    <p:sldId id="546" r:id="rId35"/>
    <p:sldId id="581" r:id="rId36"/>
    <p:sldId id="552" r:id="rId37"/>
    <p:sldId id="553" r:id="rId38"/>
    <p:sldId id="550" r:id="rId39"/>
    <p:sldId id="551" r:id="rId40"/>
    <p:sldId id="565" r:id="rId41"/>
    <p:sldId id="570" r:id="rId42"/>
    <p:sldId id="569" r:id="rId43"/>
    <p:sldId id="566" r:id="rId44"/>
    <p:sldId id="567" r:id="rId45"/>
    <p:sldId id="568" r:id="rId46"/>
    <p:sldId id="571" r:id="rId47"/>
    <p:sldId id="573" r:id="rId48"/>
    <p:sldId id="582" r:id="rId49"/>
    <p:sldId id="580" r:id="rId50"/>
    <p:sldId id="574" r:id="rId51"/>
    <p:sldId id="576" r:id="rId52"/>
    <p:sldId id="578" r:id="rId53"/>
    <p:sldId id="579" r:id="rId54"/>
    <p:sldId id="584" r:id="rId55"/>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165F9"/>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0" autoAdjust="0"/>
    <p:restoredTop sz="86465" autoAdjust="0"/>
  </p:normalViewPr>
  <p:slideViewPr>
    <p:cSldViewPr>
      <p:cViewPr varScale="1">
        <p:scale>
          <a:sx n="54" d="100"/>
          <a:sy n="54" d="100"/>
        </p:scale>
        <p:origin x="-379" y="-62"/>
      </p:cViewPr>
      <p:guideLst>
        <p:guide orient="horz" pos="2160"/>
        <p:guide pos="2880"/>
      </p:guideLst>
    </p:cSldViewPr>
  </p:slideViewPr>
  <p:outlineViewPr>
    <p:cViewPr>
      <p:scale>
        <a:sx n="33" d="100"/>
        <a:sy n="33" d="100"/>
      </p:scale>
      <p:origin x="0" y="3498"/>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mw24\Local%20Settings\Temp\CEE_Enrollment%201998-2010%2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4702907711757328E-2"/>
          <c:y val="5.9382422802850686E-2"/>
          <c:w val="0.87357774968394442"/>
          <c:h val="0.41582150907050958"/>
        </c:manualLayout>
      </c:layout>
      <c:barChart>
        <c:barDir val="col"/>
        <c:grouping val="stacked"/>
        <c:ser>
          <c:idx val="0"/>
          <c:order val="0"/>
          <c:tx>
            <c:strRef>
              <c:f>Sheet1!$B$1</c:f>
              <c:strCache>
                <c:ptCount val="1"/>
                <c:pt idx="0">
                  <c:v>AguaClara Team</c:v>
                </c:pt>
              </c:strCache>
            </c:strRef>
          </c:tx>
          <c:spPr>
            <a:solidFill>
              <a:schemeClr val="accent1"/>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Sheet1!$B$2:$B$14</c:f>
              <c:numCache>
                <c:formatCode>General</c:formatCode>
                <c:ptCount val="13"/>
                <c:pt idx="0">
                  <c:v>7</c:v>
                </c:pt>
                <c:pt idx="1">
                  <c:v>9</c:v>
                </c:pt>
                <c:pt idx="2">
                  <c:v>19</c:v>
                </c:pt>
                <c:pt idx="3">
                  <c:v>19</c:v>
                </c:pt>
                <c:pt idx="4">
                  <c:v>11</c:v>
                </c:pt>
                <c:pt idx="5">
                  <c:v>29</c:v>
                </c:pt>
                <c:pt idx="6">
                  <c:v>25</c:v>
                </c:pt>
                <c:pt idx="7">
                  <c:v>29</c:v>
                </c:pt>
                <c:pt idx="8">
                  <c:v>18</c:v>
                </c:pt>
                <c:pt idx="9">
                  <c:v>32</c:v>
                </c:pt>
                <c:pt idx="10">
                  <c:v>40</c:v>
                </c:pt>
                <c:pt idx="11">
                  <c:v>20</c:v>
                </c:pt>
                <c:pt idx="12">
                  <c:v>37</c:v>
                </c:pt>
              </c:numCache>
            </c:numRef>
          </c:val>
        </c:ser>
        <c:ser>
          <c:idx val="1"/>
          <c:order val="1"/>
          <c:tx>
            <c:strRef>
              <c:f>Sheet1!$C$1</c:f>
              <c:strCache>
                <c:ptCount val="1"/>
                <c:pt idx="0">
                  <c:v>Small Scale Water Supply</c:v>
                </c:pt>
              </c:strCache>
            </c:strRef>
          </c:tx>
          <c:spPr>
            <a:solidFill>
              <a:schemeClr val="accent2"/>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Sheet1!$C$2:$C$14</c:f>
              <c:numCache>
                <c:formatCode>General</c:formatCode>
                <c:ptCount val="13"/>
                <c:pt idx="0">
                  <c:v>33</c:v>
                </c:pt>
                <c:pt idx="4">
                  <c:v>19</c:v>
                </c:pt>
                <c:pt idx="6">
                  <c:v>34</c:v>
                </c:pt>
                <c:pt idx="9">
                  <c:v>42</c:v>
                </c:pt>
                <c:pt idx="12">
                  <c:v>40</c:v>
                </c:pt>
              </c:numCache>
            </c:numRef>
          </c:val>
        </c:ser>
        <c:overlap val="100"/>
        <c:axId val="71379200"/>
        <c:axId val="71385088"/>
      </c:barChart>
      <c:catAx>
        <c:axId val="71379200"/>
        <c:scaling>
          <c:orientation val="minMax"/>
        </c:scaling>
        <c:axPos val="b"/>
        <c:numFmt formatCode="General" sourceLinked="1"/>
        <c:tickLblPos val="nextTo"/>
        <c:spPr>
          <a:ln w="6654">
            <a:solidFill>
              <a:schemeClr val="tx1"/>
            </a:solidFill>
            <a:prstDash val="solid"/>
          </a:ln>
        </c:spPr>
        <c:txPr>
          <a:bodyPr rot="-2700000" vert="horz"/>
          <a:lstStyle/>
          <a:p>
            <a:pPr>
              <a:defRPr sz="4401" b="0" i="0" u="none" strike="noStrike" baseline="0">
                <a:solidFill>
                  <a:schemeClr val="tx1"/>
                </a:solidFill>
                <a:latin typeface="Times New Roman"/>
                <a:ea typeface="Times New Roman"/>
                <a:cs typeface="Times New Roman"/>
              </a:defRPr>
            </a:pPr>
            <a:endParaRPr lang="en-US"/>
          </a:p>
        </c:txPr>
        <c:crossAx val="71385088"/>
        <c:crosses val="autoZero"/>
        <c:auto val="1"/>
        <c:lblAlgn val="ctr"/>
        <c:lblOffset val="100"/>
        <c:tickLblSkip val="1"/>
        <c:tickMarkSkip val="1"/>
      </c:catAx>
      <c:valAx>
        <c:axId val="71385088"/>
        <c:scaling>
          <c:orientation val="minMax"/>
        </c:scaling>
        <c:axPos val="l"/>
        <c:numFmt formatCode="General" sourceLinked="1"/>
        <c:tickLblPos val="nextTo"/>
        <c:spPr>
          <a:ln w="6654">
            <a:solidFill>
              <a:schemeClr val="tx1"/>
            </a:solidFill>
            <a:prstDash val="solid"/>
          </a:ln>
        </c:spPr>
        <c:txPr>
          <a:bodyPr rot="0" vert="horz"/>
          <a:lstStyle/>
          <a:p>
            <a:pPr>
              <a:defRPr sz="4401" b="0" i="0" u="none" strike="noStrike" baseline="0">
                <a:solidFill>
                  <a:schemeClr val="tx1"/>
                </a:solidFill>
                <a:latin typeface="Times New Roman"/>
                <a:ea typeface="Times New Roman"/>
                <a:cs typeface="Times New Roman"/>
              </a:defRPr>
            </a:pPr>
            <a:endParaRPr lang="en-US"/>
          </a:p>
        </c:txPr>
        <c:crossAx val="71379200"/>
        <c:crosses val="autoZero"/>
        <c:crossBetween val="between"/>
      </c:valAx>
      <c:spPr>
        <a:noFill/>
        <a:ln w="26617">
          <a:solidFill>
            <a:srgbClr val="808080"/>
          </a:solidFill>
          <a:prstDash val="solid"/>
        </a:ln>
      </c:spPr>
    </c:plotArea>
    <c:legend>
      <c:legendPos val="r"/>
      <c:layout>
        <c:manualLayout>
          <c:xMode val="edge"/>
          <c:yMode val="edge"/>
          <c:x val="0.23135271807838168"/>
          <c:y val="0.1353919239904989"/>
          <c:w val="0.28445006321112531"/>
          <c:h val="0.12351543942992874"/>
        </c:manualLayout>
      </c:layout>
      <c:spPr>
        <a:noFill/>
        <a:ln w="53234">
          <a:noFill/>
        </a:ln>
      </c:spPr>
      <c:txPr>
        <a:bodyPr/>
        <a:lstStyle/>
        <a:p>
          <a:pPr>
            <a:defRPr sz="4045" b="0" i="0" u="none" strike="noStrike" baseline="0">
              <a:solidFill>
                <a:schemeClr val="tx1"/>
              </a:solidFill>
              <a:latin typeface="Times New Roman"/>
              <a:ea typeface="Times New Roman"/>
              <a:cs typeface="Times New Roman"/>
            </a:defRPr>
          </a:pPr>
          <a:endParaRPr lang="en-US"/>
        </a:p>
      </c:txPr>
    </c:legend>
    <c:plotVisOnly val="1"/>
    <c:dispBlanksAs val="gap"/>
  </c:chart>
  <c:spPr>
    <a:noFill/>
    <a:ln>
      <a:noFill/>
    </a:ln>
  </c:spPr>
  <c:txPr>
    <a:bodyPr/>
    <a:lstStyle/>
    <a:p>
      <a:pPr>
        <a:defRPr sz="4401" b="0" i="0" u="none" strike="noStrike" baseline="0">
          <a:solidFill>
            <a:schemeClr val="tx1"/>
          </a:solidFill>
          <a:latin typeface="Times New Roman"/>
          <a:ea typeface="Times New Roman"/>
          <a:cs typeface="Times New Roman"/>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400" b="1" i="0" u="none" strike="noStrike" baseline="0">
                <a:solidFill>
                  <a:srgbClr val="000000"/>
                </a:solidFill>
                <a:latin typeface="Arial"/>
                <a:ea typeface="Arial"/>
                <a:cs typeface="Arial"/>
              </a:defRPr>
            </a:pPr>
            <a:r>
              <a:rPr lang="en-US"/>
              <a:t>Total Class Size (all years)</a:t>
            </a:r>
          </a:p>
        </c:rich>
      </c:tx>
      <c:layout>
        <c:manualLayout>
          <c:xMode val="edge"/>
          <c:yMode val="edge"/>
          <c:x val="0.33467784268901901"/>
          <c:y val="1.6427104722792626E-2"/>
        </c:manualLayout>
      </c:layout>
      <c:spPr>
        <a:noFill/>
        <a:ln w="25400">
          <a:noFill/>
        </a:ln>
      </c:spPr>
    </c:title>
    <c:plotArea>
      <c:layout>
        <c:manualLayout>
          <c:layoutTarget val="inner"/>
          <c:xMode val="edge"/>
          <c:yMode val="edge"/>
          <c:x val="0.10080658393001302"/>
          <c:y val="9.2402556711367309E-2"/>
          <c:w val="0.86559253401237768"/>
          <c:h val="0.7453806241383637"/>
        </c:manualLayout>
      </c:layout>
      <c:barChart>
        <c:barDir val="col"/>
        <c:grouping val="stacked"/>
        <c:ser>
          <c:idx val="1"/>
          <c:order val="0"/>
          <c:tx>
            <c:strRef>
              <c:f>'Sp 1998-2008'!$Y$7</c:f>
              <c:strCache>
                <c:ptCount val="1"/>
                <c:pt idx="0">
                  <c:v>Env. Option</c:v>
                </c:pt>
              </c:strCache>
            </c:strRef>
          </c:tx>
          <c:spPr>
            <a:solidFill>
              <a:srgbClr val="993366"/>
            </a:solidFill>
            <a:ln w="12700">
              <a:solidFill>
                <a:srgbClr val="000000"/>
              </a:solidFill>
              <a:prstDash val="solid"/>
            </a:ln>
          </c:spPr>
          <c:cat>
            <c:numRef>
              <c:f>'Sp 1998-2008'!$AG$5:$AK$5</c:f>
              <c:numCache>
                <c:formatCode>General</c:formatCode>
                <c:ptCount val="5"/>
                <c:pt idx="0">
                  <c:v>2005</c:v>
                </c:pt>
                <c:pt idx="1">
                  <c:v>2006</c:v>
                </c:pt>
                <c:pt idx="2">
                  <c:v>2007</c:v>
                </c:pt>
                <c:pt idx="3">
                  <c:v>2008</c:v>
                </c:pt>
                <c:pt idx="4">
                  <c:v>2009</c:v>
                </c:pt>
              </c:numCache>
            </c:numRef>
          </c:cat>
          <c:val>
            <c:numRef>
              <c:f>'Sp 1998-2008'!$AG$7:$AK$7</c:f>
              <c:numCache>
                <c:formatCode>General</c:formatCode>
                <c:ptCount val="5"/>
                <c:pt idx="0">
                  <c:v>18</c:v>
                </c:pt>
                <c:pt idx="1">
                  <c:v>17</c:v>
                </c:pt>
                <c:pt idx="2">
                  <c:v>18</c:v>
                </c:pt>
                <c:pt idx="3">
                  <c:v>18</c:v>
                </c:pt>
                <c:pt idx="4">
                  <c:v>20</c:v>
                </c:pt>
              </c:numCache>
            </c:numRef>
          </c:val>
        </c:ser>
        <c:ser>
          <c:idx val="2"/>
          <c:order val="1"/>
          <c:tx>
            <c:strRef>
              <c:f>'Sp 1998-2008'!$Y$8</c:f>
              <c:strCache>
                <c:ptCount val="1"/>
                <c:pt idx="0">
                  <c:v>Civil</c:v>
                </c:pt>
              </c:strCache>
            </c:strRef>
          </c:tx>
          <c:spPr>
            <a:solidFill>
              <a:srgbClr val="FFFFCC"/>
            </a:solidFill>
            <a:ln w="12700">
              <a:solidFill>
                <a:srgbClr val="000000"/>
              </a:solidFill>
              <a:prstDash val="solid"/>
            </a:ln>
          </c:spPr>
          <c:cat>
            <c:numRef>
              <c:f>'Sp 1998-2008'!$AG$5:$AK$5</c:f>
              <c:numCache>
                <c:formatCode>General</c:formatCode>
                <c:ptCount val="5"/>
                <c:pt idx="0">
                  <c:v>2005</c:v>
                </c:pt>
                <c:pt idx="1">
                  <c:v>2006</c:v>
                </c:pt>
                <c:pt idx="2">
                  <c:v>2007</c:v>
                </c:pt>
                <c:pt idx="3">
                  <c:v>2008</c:v>
                </c:pt>
                <c:pt idx="4">
                  <c:v>2009</c:v>
                </c:pt>
              </c:numCache>
            </c:numRef>
          </c:cat>
          <c:val>
            <c:numRef>
              <c:f>'Sp 1998-2008'!$AG$8:$AK$8</c:f>
              <c:numCache>
                <c:formatCode>General</c:formatCode>
                <c:ptCount val="5"/>
                <c:pt idx="0">
                  <c:v>128</c:v>
                </c:pt>
                <c:pt idx="1">
                  <c:v>134</c:v>
                </c:pt>
                <c:pt idx="2">
                  <c:v>152</c:v>
                </c:pt>
                <c:pt idx="3">
                  <c:v>137</c:v>
                </c:pt>
                <c:pt idx="4">
                  <c:v>153</c:v>
                </c:pt>
              </c:numCache>
            </c:numRef>
          </c:val>
        </c:ser>
        <c:overlap val="100"/>
        <c:axId val="49586560"/>
        <c:axId val="49588480"/>
      </c:barChart>
      <c:catAx>
        <c:axId val="49586560"/>
        <c:scaling>
          <c:orientation val="minMax"/>
        </c:scaling>
        <c:axPos val="b"/>
        <c:title>
          <c:tx>
            <c:rich>
              <a:bodyPr/>
              <a:lstStyle/>
              <a:p>
                <a:pPr>
                  <a:defRPr sz="1400" b="1" i="0" u="none" strike="noStrike" baseline="0">
                    <a:solidFill>
                      <a:srgbClr val="000000"/>
                    </a:solidFill>
                    <a:latin typeface="Arial"/>
                    <a:ea typeface="Arial"/>
                    <a:cs typeface="Arial"/>
                  </a:defRPr>
                </a:pPr>
                <a:r>
                  <a:rPr lang="en-US"/>
                  <a:t>Year (Spring)</a:t>
                </a:r>
              </a:p>
            </c:rich>
          </c:tx>
          <c:layout>
            <c:manualLayout>
              <c:xMode val="edge"/>
              <c:yMode val="edge"/>
              <c:x val="0.44758120960686404"/>
              <c:y val="0.91170517443019905"/>
            </c:manualLayout>
          </c:layout>
          <c:spPr>
            <a:noFill/>
            <a:ln w="25400">
              <a:noFill/>
            </a:ln>
          </c:spPr>
        </c:title>
        <c:numFmt formatCode="General" sourceLinked="1"/>
        <c:tickLblPos val="nextTo"/>
        <c:spPr>
          <a:ln w="3175">
            <a:solidFill>
              <a:srgbClr val="000000"/>
            </a:solidFill>
            <a:prstDash val="solid"/>
          </a:ln>
        </c:spPr>
        <c:txPr>
          <a:bodyPr rot="0" vert="horz"/>
          <a:lstStyle/>
          <a:p>
            <a:pPr>
              <a:defRPr sz="1175" b="0" i="0" u="none" strike="noStrike" baseline="0">
                <a:solidFill>
                  <a:srgbClr val="000000"/>
                </a:solidFill>
                <a:latin typeface="Arial"/>
                <a:ea typeface="Arial"/>
                <a:cs typeface="Arial"/>
              </a:defRPr>
            </a:pPr>
            <a:endParaRPr lang="en-US"/>
          </a:p>
        </c:txPr>
        <c:crossAx val="49588480"/>
        <c:crosses val="autoZero"/>
        <c:auto val="1"/>
        <c:lblAlgn val="ctr"/>
        <c:lblOffset val="100"/>
        <c:tickLblSkip val="1"/>
        <c:tickMarkSkip val="1"/>
      </c:catAx>
      <c:valAx>
        <c:axId val="49588480"/>
        <c:scaling>
          <c:orientation val="minMax"/>
        </c:scaling>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Arial"/>
                    <a:ea typeface="Arial"/>
                    <a:cs typeface="Arial"/>
                  </a:defRPr>
                </a:pPr>
                <a:r>
                  <a:rPr lang="en-US"/>
                  <a:t>Number of Students</a:t>
                </a:r>
              </a:p>
            </c:rich>
          </c:tx>
          <c:layout>
            <c:manualLayout>
              <c:xMode val="edge"/>
              <c:yMode val="edge"/>
              <c:x val="6.7204301075268853E-3"/>
              <c:y val="0.2772076077759274"/>
            </c:manualLayout>
          </c:layout>
          <c:spPr>
            <a:noFill/>
            <a:ln w="25400">
              <a:noFill/>
            </a:ln>
          </c:spPr>
        </c:title>
        <c:numFmt formatCode="General" sourceLinked="1"/>
        <c:tickLblPos val="nextTo"/>
        <c:spPr>
          <a:ln w="3175">
            <a:solidFill>
              <a:srgbClr val="000000"/>
            </a:solidFill>
            <a:prstDash val="solid"/>
          </a:ln>
        </c:spPr>
        <c:txPr>
          <a:bodyPr rot="0" vert="horz"/>
          <a:lstStyle/>
          <a:p>
            <a:pPr>
              <a:defRPr sz="1175" b="0" i="0" u="none" strike="noStrike" baseline="0">
                <a:solidFill>
                  <a:srgbClr val="000000"/>
                </a:solidFill>
                <a:latin typeface="Arial"/>
                <a:ea typeface="Arial"/>
                <a:cs typeface="Arial"/>
              </a:defRPr>
            </a:pPr>
            <a:endParaRPr lang="en-US"/>
          </a:p>
        </c:txPr>
        <c:crossAx val="49586560"/>
        <c:crosses val="autoZero"/>
        <c:crossBetween val="between"/>
      </c:valAx>
      <c:spPr>
        <a:solidFill>
          <a:srgbClr val="C0C0C0"/>
        </a:solidFill>
        <a:ln w="12700">
          <a:solidFill>
            <a:srgbClr val="808080"/>
          </a:solidFill>
          <a:prstDash val="solid"/>
        </a:ln>
      </c:spPr>
    </c:plotArea>
    <c:legend>
      <c:legendPos val="r"/>
      <c:layout>
        <c:manualLayout>
          <c:xMode val="edge"/>
          <c:yMode val="edge"/>
          <c:x val="0.81115260993445337"/>
          <c:y val="4.4425091158907228E-2"/>
          <c:w val="0.1517005628307157"/>
          <c:h val="0.1085443111557364"/>
        </c:manualLayout>
      </c:layout>
      <c:spPr>
        <a:solidFill>
          <a:srgbClr val="FFFFFF"/>
        </a:solidFill>
        <a:ln w="3175">
          <a:solidFill>
            <a:srgbClr val="000000"/>
          </a:solidFill>
          <a:prstDash val="solid"/>
        </a:ln>
      </c:spPr>
      <c:txPr>
        <a:bodyPr/>
        <a:lstStyle/>
        <a:p>
          <a:pPr>
            <a:defRPr sz="1285" b="0" i="0" u="none" strike="noStrike" baseline="0">
              <a:solidFill>
                <a:srgbClr val="000000"/>
              </a:solidFill>
              <a:latin typeface="Arial"/>
              <a:ea typeface="Arial"/>
              <a:cs typeface="Arial"/>
            </a:defRPr>
          </a:pPr>
          <a:endParaRPr lang="en-US"/>
        </a:p>
      </c:txPr>
    </c:legend>
    <c:plotVisOnly val="1"/>
    <c:dispBlanksAs val="zero"/>
  </c:chart>
  <c:spPr>
    <a:solidFill>
      <a:srgbClr val="FFFFFF"/>
    </a:solidFill>
    <a:ln w="3175">
      <a:noFill/>
      <a:prstDash val="solid"/>
    </a:ln>
  </c:spPr>
  <c:txPr>
    <a:bodyPr/>
    <a:lstStyle/>
    <a:p>
      <a:pPr>
        <a:defRPr sz="975" b="0" i="0" u="none" strike="noStrike" baseline="0">
          <a:solidFill>
            <a:srgbClr val="000000"/>
          </a:solidFill>
          <a:latin typeface="Arial"/>
          <a:ea typeface="Arial"/>
          <a:cs typeface="Arial"/>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3/7/2010</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smtClean="0"/>
          </a:p>
        </p:txBody>
      </p:sp>
      <p:sp>
        <p:nvSpPr>
          <p:cNvPr id="78852" name="Slide Number Placeholder 3"/>
          <p:cNvSpPr>
            <a:spLocks noGrp="1"/>
          </p:cNvSpPr>
          <p:nvPr>
            <p:ph type="sldNum" sz="quarter" idx="5"/>
          </p:nvPr>
        </p:nvSpPr>
        <p:spPr>
          <a:noFill/>
        </p:spPr>
        <p:txBody>
          <a:bodyPr/>
          <a:lstStyle/>
          <a:p>
            <a:fld id="{69F04B74-3EF9-4437-95DC-122BB60695C8}"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n-US" smtClean="0"/>
          </a:p>
        </p:txBody>
      </p:sp>
      <p:sp>
        <p:nvSpPr>
          <p:cNvPr id="81924" name="Slide Number Placeholder 3"/>
          <p:cNvSpPr>
            <a:spLocks noGrp="1"/>
          </p:cNvSpPr>
          <p:nvPr>
            <p:ph type="sldNum" sz="quarter" idx="5"/>
          </p:nvPr>
        </p:nvSpPr>
        <p:spPr>
          <a:noFill/>
        </p:spPr>
        <p:txBody>
          <a:bodyPr/>
          <a:lstStyle/>
          <a:p>
            <a:fld id="{493A4E1E-EA80-4FDA-8F54-E2479C949319}"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6C9E756D-5379-4145-B908-650C3D065940}"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53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1D8EC2-A0E9-457F-B1CC-A5C98B01544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3/7/2010</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3/7/2010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3/7/2010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3/7/2010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3/7/2010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3/7/2010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3/7/2010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3/7/2010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3/7/2010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3/7/2010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3/7/2010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3/7/2010</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20.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hyperlink" Target="https://confluence.cornell.edu/display/AGUACLARA/Ken+Brown" TargetMode="External"/><Relationship Id="rId2" Type="http://schemas.openxmlformats.org/officeDocument/2006/relationships/notesSlide" Target="../notesSlides/notesSlide51.xml"/><Relationship Id="rId1" Type="http://schemas.openxmlformats.org/officeDocument/2006/relationships/slideLayout" Target="../slideLayouts/slideLayout16.xml"/><Relationship Id="rId5" Type="http://schemas.openxmlformats.org/officeDocument/2006/relationships/hyperlink" Target="https://confluence.cornell.edu/display/AGUACLARA/Len+Lion" TargetMode="External"/><Relationship Id="rId4" Type="http://schemas.openxmlformats.org/officeDocument/2006/relationships/hyperlink" Target="https://confluence.cornell.edu/display/AGUACLARA/Larry+Harrington"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2667000" y="1295400"/>
            <a:ext cx="6477000" cy="1143000"/>
          </a:xfrm>
        </p:spPr>
        <p:txBody>
          <a:bodyPr/>
          <a:lstStyle/>
          <a:p>
            <a:pPr algn="r"/>
            <a:r>
              <a:rPr lang="en-US" sz="4400" i="1" dirty="0" smtClean="0"/>
              <a:t>AguaClara Advisory Council Meeting</a:t>
            </a:r>
            <a:endParaRPr lang="en-US" sz="44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1697901" cy="369332"/>
          </a:xfrm>
          <a:prstGeom prst="rect">
            <a:avLst/>
          </a:prstGeom>
          <a:noFill/>
          <a:ln w="9525">
            <a:noFill/>
            <a:miter lim="800000"/>
            <a:headEnd/>
            <a:tailEnd/>
          </a:ln>
          <a:effectLst/>
        </p:spPr>
        <p:txBody>
          <a:bodyPr wrap="none">
            <a:spAutoFit/>
          </a:bodyPr>
          <a:lstStyle/>
          <a:p>
            <a:r>
              <a:rPr lang="en-US" b="1" dirty="0" smtClean="0"/>
              <a:t>March 5, 2010</a:t>
            </a:r>
            <a:endParaRPr lang="en-U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7651" name="Title 2"/>
          <p:cNvSpPr>
            <a:spLocks noGrp="1"/>
          </p:cNvSpPr>
          <p:nvPr>
            <p:ph type="title"/>
          </p:nvPr>
        </p:nvSpPr>
        <p:spPr>
          <a:xfrm rot="18546748">
            <a:off x="4074228" y="4534248"/>
            <a:ext cx="4178374" cy="1143000"/>
          </a:xfrm>
        </p:spPr>
        <p:txBody>
          <a:bodyPr/>
          <a:lstStyle/>
          <a:p>
            <a:pPr eaLnBrk="1" hangingPunct="1"/>
            <a:r>
              <a:rPr lang="es-HN" dirty="0" smtClean="0"/>
              <a:t>Cuatro Comunidades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DSC0201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0723" name="Title 2"/>
          <p:cNvSpPr>
            <a:spLocks noGrp="1"/>
          </p:cNvSpPr>
          <p:nvPr>
            <p:ph type="title"/>
          </p:nvPr>
        </p:nvSpPr>
        <p:spPr/>
        <p:txBody>
          <a:bodyPr/>
          <a:lstStyle/>
          <a:p>
            <a:pPr eaLnBrk="1" hangingPunct="1"/>
            <a:r>
              <a:rPr lang="es-HN" smtClean="0"/>
              <a:t>Raw Water (Entrance tank)</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DSC0202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8675" name="Title 2"/>
          <p:cNvSpPr>
            <a:spLocks noGrp="1"/>
          </p:cNvSpPr>
          <p:nvPr>
            <p:ph type="title"/>
          </p:nvPr>
        </p:nvSpPr>
        <p:spPr/>
        <p:txBody>
          <a:bodyPr/>
          <a:lstStyle/>
          <a:p>
            <a:pPr eaLnBrk="1" hangingPunct="1"/>
            <a:endParaRPr lang="es-HN" dirty="0" smtClean="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plants – 5 years – 15,000 people</a:t>
            </a:r>
            <a:endParaRPr lang="en-US" dirty="0"/>
          </a:p>
        </p:txBody>
      </p:sp>
      <p:sp>
        <p:nvSpPr>
          <p:cNvPr id="3" name="Content Placeholder 2"/>
          <p:cNvSpPr>
            <a:spLocks noGrp="1"/>
          </p:cNvSpPr>
          <p:nvPr>
            <p:ph idx="1"/>
          </p:nvPr>
        </p:nvSpPr>
        <p:spPr/>
        <p:txBody>
          <a:bodyPr/>
          <a:lstStyle/>
          <a:p>
            <a:r>
              <a:rPr lang="en-US" dirty="0" smtClean="0"/>
              <a:t>Building our reputation</a:t>
            </a:r>
          </a:p>
          <a:p>
            <a:r>
              <a:rPr lang="en-US" dirty="0" smtClean="0"/>
              <a:t>Proving that this new approach works</a:t>
            </a:r>
          </a:p>
          <a:p>
            <a:r>
              <a:rPr lang="en-US" dirty="0" smtClean="0"/>
              <a:t>Creating the knowledge base required to improve the designs</a:t>
            </a:r>
          </a:p>
          <a:p>
            <a:r>
              <a:rPr lang="en-US" dirty="0" smtClean="0"/>
              <a:t>Automating the design algorithms</a:t>
            </a:r>
          </a:p>
          <a:p>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685800" y="0"/>
            <a:ext cx="8458200" cy="1143000"/>
          </a:xfrm>
          <a:noFill/>
        </p:spPr>
        <p:txBody>
          <a:bodyPr/>
          <a:lstStyle/>
          <a:p>
            <a:r>
              <a:rPr lang="en-US" dirty="0" smtClean="0"/>
              <a:t>Turbidity Removal: </a:t>
            </a:r>
            <a:r>
              <a:rPr lang="en-US" dirty="0" err="1" smtClean="0"/>
              <a:t>Cuatro</a:t>
            </a:r>
            <a:r>
              <a:rPr lang="en-US" dirty="0" smtClean="0"/>
              <a:t> </a:t>
            </a:r>
            <a:r>
              <a:rPr lang="en-US" dirty="0" err="1" smtClean="0"/>
              <a:t>Comunidades</a:t>
            </a:r>
            <a:r>
              <a:rPr lang="en-US" dirty="0" smtClean="0"/>
              <a:t> – July 2009</a:t>
            </a:r>
          </a:p>
        </p:txBody>
      </p:sp>
      <p:pic>
        <p:nvPicPr>
          <p:cNvPr id="51203" name="Picture 4" descr="4%20Com%20julio%202009"/>
          <p:cNvPicPr>
            <a:picLocks noGrp="1" noChangeAspect="1" noChangeArrowheads="1"/>
          </p:cNvPicPr>
          <p:nvPr>
            <p:ph idx="4294967295"/>
          </p:nvPr>
        </p:nvPicPr>
        <p:blipFill>
          <a:blip r:embed="rId3" cstate="screen"/>
          <a:srcRect/>
          <a:stretch>
            <a:fillRect/>
          </a:stretch>
        </p:blipFill>
        <p:spPr>
          <a:xfrm>
            <a:off x="0" y="1524001"/>
            <a:ext cx="7799108" cy="5334000"/>
          </a:xfrm>
          <a:noFill/>
        </p:spPr>
      </p:pic>
      <p:sp>
        <p:nvSpPr>
          <p:cNvPr id="51205" name="Text Box 7"/>
          <p:cNvSpPr txBox="1">
            <a:spLocks noChangeArrowheads="1"/>
          </p:cNvSpPr>
          <p:nvPr/>
        </p:nvSpPr>
        <p:spPr bwMode="auto">
          <a:xfrm>
            <a:off x="0" y="6591300"/>
            <a:ext cx="1879600" cy="244475"/>
          </a:xfrm>
          <a:prstGeom prst="rect">
            <a:avLst/>
          </a:prstGeom>
          <a:noFill/>
          <a:ln w="9525">
            <a:noFill/>
            <a:miter lim="800000"/>
            <a:headEnd/>
            <a:tailEnd/>
          </a:ln>
        </p:spPr>
        <p:txBody>
          <a:bodyPr wrap="none">
            <a:spAutoFit/>
          </a:bodyPr>
          <a:lstStyle/>
          <a:p>
            <a:r>
              <a:rPr lang="es-HN" sz="1000"/>
              <a:t>Fuente: datos del operador</a:t>
            </a:r>
          </a:p>
        </p:txBody>
      </p:sp>
      <p:sp>
        <p:nvSpPr>
          <p:cNvPr id="203784" name="Text Box 8"/>
          <p:cNvSpPr txBox="1">
            <a:spLocks noChangeArrowheads="1"/>
          </p:cNvSpPr>
          <p:nvPr/>
        </p:nvSpPr>
        <p:spPr bwMode="auto">
          <a:xfrm>
            <a:off x="6369050" y="4424363"/>
            <a:ext cx="2646363" cy="1754326"/>
          </a:xfrm>
          <a:prstGeom prst="rect">
            <a:avLst/>
          </a:prstGeom>
          <a:noFill/>
          <a:ln w="9525">
            <a:solidFill>
              <a:schemeClr val="tx1"/>
            </a:solidFill>
            <a:miter lim="800000"/>
            <a:headEnd/>
            <a:tailEnd/>
          </a:ln>
        </p:spPr>
        <p:txBody>
          <a:bodyPr>
            <a:spAutoFit/>
          </a:bodyPr>
          <a:lstStyle/>
          <a:p>
            <a:r>
              <a:rPr lang="en-US" sz="1800" b="1" smtClean="0"/>
              <a:t>87.6% of the treated water samples from July 2009 had less than 5 NTU. Raw water turbidity varied between 18 y 302 NTU</a:t>
            </a:r>
            <a:endParaRPr lang="en-US" sz="1800"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4 key ideas</a:t>
            </a:r>
            <a:endParaRPr lang="en-US" dirty="0"/>
          </a:p>
        </p:txBody>
      </p:sp>
      <p:sp>
        <p:nvSpPr>
          <p:cNvPr id="3" name="Content Placeholder 2"/>
          <p:cNvSpPr>
            <a:spLocks noGrp="1"/>
          </p:cNvSpPr>
          <p:nvPr>
            <p:ph idx="1"/>
          </p:nvPr>
        </p:nvSpPr>
        <p:spPr/>
        <p:txBody>
          <a:bodyPr/>
          <a:lstStyle/>
          <a:p>
            <a:r>
              <a:rPr lang="en-US" dirty="0" smtClean="0"/>
              <a:t>Innovative Design of Municipal Scale Drinking water treatment plants</a:t>
            </a:r>
          </a:p>
          <a:p>
            <a:r>
              <a:rPr lang="en-US" dirty="0" smtClean="0"/>
              <a:t>Free design service – going to a fully automated online client server model (delivering detailed customized designs)</a:t>
            </a:r>
          </a:p>
          <a:p>
            <a:r>
              <a:rPr lang="en-US" dirty="0" smtClean="0"/>
              <a:t>Partnership model – each partner contributing from their expertise</a:t>
            </a:r>
          </a:p>
          <a:p>
            <a:r>
              <a:rPr lang="en-US" dirty="0" smtClean="0"/>
              <a:t>Scalable – replicable dissemination model</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4 key ideas</a:t>
            </a:r>
            <a:endParaRPr lang="en-US" dirty="0"/>
          </a:p>
        </p:txBody>
      </p:sp>
      <p:sp>
        <p:nvSpPr>
          <p:cNvPr id="3" name="Content Placeholder 2"/>
          <p:cNvSpPr>
            <a:spLocks noGrp="1"/>
          </p:cNvSpPr>
          <p:nvPr>
            <p:ph idx="1"/>
          </p:nvPr>
        </p:nvSpPr>
        <p:spPr/>
        <p:txBody>
          <a:bodyPr/>
          <a:lstStyle/>
          <a:p>
            <a:r>
              <a:rPr lang="en-US" dirty="0" smtClean="0"/>
              <a:t>Resilient and Sustainable Infrastructure</a:t>
            </a:r>
          </a:p>
          <a:p>
            <a:r>
              <a:rPr lang="en-US" dirty="0" smtClean="0"/>
              <a:t>Open Source Design</a:t>
            </a:r>
          </a:p>
          <a:p>
            <a:r>
              <a:rPr lang="en-US" dirty="0" smtClean="0"/>
              <a:t>Partnerships - synergy</a:t>
            </a:r>
          </a:p>
          <a:p>
            <a:r>
              <a:rPr lang="en-US" dirty="0" smtClean="0"/>
              <a:t>Viral spread of the knowledge</a:t>
            </a:r>
          </a:p>
          <a:p>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943600" cy="1143000"/>
          </a:xfrm>
        </p:spPr>
        <p:txBody>
          <a:bodyPr/>
          <a:lstStyle/>
          <a:p>
            <a:r>
              <a:rPr lang="en-US" dirty="0" smtClean="0"/>
              <a:t>Project Expansion</a:t>
            </a:r>
            <a:endParaRPr lang="en-US" dirty="0"/>
          </a:p>
        </p:txBody>
      </p:sp>
      <p:pic>
        <p:nvPicPr>
          <p:cNvPr id="258050" name="Picture 2"/>
          <p:cNvPicPr>
            <a:picLocks noChangeAspect="1" noChangeArrowheads="1"/>
          </p:cNvPicPr>
          <p:nvPr/>
        </p:nvPicPr>
        <p:blipFill>
          <a:blip r:embed="rId3" cstate="print"/>
          <a:srcRect l="21115" t="26415" r="12357" b="2622"/>
          <a:stretch>
            <a:fillRect/>
          </a:stretch>
        </p:blipFill>
        <p:spPr bwMode="auto">
          <a:xfrm>
            <a:off x="0" y="1371600"/>
            <a:ext cx="9144000" cy="5486400"/>
          </a:xfrm>
          <a:prstGeom prst="rect">
            <a:avLst/>
          </a:prstGeom>
          <a:noFill/>
          <a:ln w="9525">
            <a:noFill/>
            <a:miter lim="800000"/>
            <a:headEnd/>
            <a:tailEnd/>
          </a:ln>
        </p:spPr>
      </p:pic>
      <p:grpSp>
        <p:nvGrpSpPr>
          <p:cNvPr id="3" name="Group 4"/>
          <p:cNvGrpSpPr>
            <a:grpSpLocks/>
          </p:cNvGrpSpPr>
          <p:nvPr/>
        </p:nvGrpSpPr>
        <p:grpSpPr bwMode="auto">
          <a:xfrm>
            <a:off x="6477000" y="0"/>
            <a:ext cx="2667000" cy="1333500"/>
            <a:chOff x="336" y="1248"/>
            <a:chExt cx="4992" cy="2496"/>
          </a:xfrm>
        </p:grpSpPr>
        <p:pic>
          <p:nvPicPr>
            <p:cNvPr id="6" name="Picture 5"/>
            <p:cNvPicPr>
              <a:picLocks noChangeAspect="1" noChangeArrowheads="1"/>
            </p:cNvPicPr>
            <p:nvPr/>
          </p:nvPicPr>
          <p:blipFill>
            <a:blip r:embed="rId4" cstate="print"/>
            <a:srcRect/>
            <a:stretch>
              <a:fillRect/>
            </a:stretch>
          </p:blipFill>
          <p:spPr bwMode="auto">
            <a:xfrm>
              <a:off x="336" y="1248"/>
              <a:ext cx="2496" cy="2496"/>
            </a:xfrm>
            <a:prstGeom prst="rect">
              <a:avLst/>
            </a:prstGeom>
            <a:noFill/>
            <a:ln w="9525">
              <a:noFill/>
              <a:miter lim="800000"/>
              <a:headEnd/>
              <a:tailEnd/>
            </a:ln>
            <a:effectLst/>
          </p:spPr>
        </p:pic>
        <p:pic>
          <p:nvPicPr>
            <p:cNvPr id="7" name="Picture 6"/>
            <p:cNvPicPr>
              <a:picLocks noChangeAspect="1" noChangeArrowheads="1"/>
            </p:cNvPicPr>
            <p:nvPr/>
          </p:nvPicPr>
          <p:blipFill>
            <a:blip r:embed="rId5" cstate="print"/>
            <a:srcRect/>
            <a:stretch>
              <a:fillRect/>
            </a:stretch>
          </p:blipFill>
          <p:spPr bwMode="auto">
            <a:xfrm>
              <a:off x="2832" y="1248"/>
              <a:ext cx="2496" cy="2496"/>
            </a:xfrm>
            <a:prstGeom prst="rect">
              <a:avLst/>
            </a:prstGeom>
            <a:noFill/>
            <a:ln w="9525">
              <a:noFill/>
              <a:miter lim="800000"/>
              <a:headEnd/>
              <a:tailEnd/>
            </a:ln>
            <a:effectLst/>
          </p:spPr>
        </p:pic>
      </p:grpSp>
      <p:pic>
        <p:nvPicPr>
          <p:cNvPr id="258051" name="Picture 3"/>
          <p:cNvPicPr>
            <a:picLocks noChangeAspect="1" noChangeArrowheads="1"/>
          </p:cNvPicPr>
          <p:nvPr/>
        </p:nvPicPr>
        <p:blipFill>
          <a:blip r:embed="rId6" cstate="screen">
            <a:clrChange>
              <a:clrFrom>
                <a:srgbClr val="F2EFE9"/>
              </a:clrFrom>
              <a:clrTo>
                <a:srgbClr val="F2EFE9">
                  <a:alpha val="0"/>
                </a:srgbClr>
              </a:clrTo>
            </a:clrChange>
          </a:blip>
          <a:srcRect/>
          <a:stretch>
            <a:fillRect/>
          </a:stretch>
        </p:blipFill>
        <p:spPr bwMode="auto">
          <a:xfrm>
            <a:off x="2362200" y="3581400"/>
            <a:ext cx="511041" cy="508000"/>
          </a:xfrm>
          <a:prstGeom prst="rect">
            <a:avLst/>
          </a:prstGeom>
          <a:noFill/>
          <a:ln w="9525">
            <a:noFill/>
            <a:miter lim="800000"/>
            <a:headEnd/>
            <a:tailEnd/>
          </a:ln>
        </p:spPr>
      </p:pic>
      <p:pic>
        <p:nvPicPr>
          <p:cNvPr id="11" name="Picture 3"/>
          <p:cNvPicPr>
            <a:picLocks noChangeAspect="1" noChangeArrowheads="1"/>
          </p:cNvPicPr>
          <p:nvPr/>
        </p:nvPicPr>
        <p:blipFill>
          <a:blip r:embed="rId6" cstate="screen">
            <a:clrChange>
              <a:clrFrom>
                <a:srgbClr val="F2EFE9"/>
              </a:clrFrom>
              <a:clrTo>
                <a:srgbClr val="F2EFE9">
                  <a:alpha val="0"/>
                </a:srgbClr>
              </a:clrTo>
            </a:clrChange>
          </a:blip>
          <a:srcRect/>
          <a:stretch>
            <a:fillRect/>
          </a:stretch>
        </p:blipFill>
        <p:spPr bwMode="auto">
          <a:xfrm>
            <a:off x="2667000" y="3810000"/>
            <a:ext cx="511041" cy="508000"/>
          </a:xfrm>
          <a:prstGeom prst="rect">
            <a:avLst/>
          </a:prstGeom>
          <a:noFill/>
          <a:ln w="9525">
            <a:noFill/>
            <a:miter lim="800000"/>
            <a:headEnd/>
            <a:tailEnd/>
          </a:ln>
        </p:spPr>
      </p:pic>
      <p:pic>
        <p:nvPicPr>
          <p:cNvPr id="12" name="Picture 3"/>
          <p:cNvPicPr>
            <a:picLocks noChangeAspect="1" noChangeArrowheads="1"/>
          </p:cNvPicPr>
          <p:nvPr/>
        </p:nvPicPr>
        <p:blipFill>
          <a:blip r:embed="rId6" cstate="screen">
            <a:clrChange>
              <a:clrFrom>
                <a:srgbClr val="F2EFE9"/>
              </a:clrFrom>
              <a:clrTo>
                <a:srgbClr val="F2EFE9">
                  <a:alpha val="0"/>
                </a:srgbClr>
              </a:clrTo>
            </a:clrChange>
          </a:blip>
          <a:srcRect/>
          <a:stretch>
            <a:fillRect/>
          </a:stretch>
        </p:blipFill>
        <p:spPr bwMode="auto">
          <a:xfrm>
            <a:off x="3124200" y="4038600"/>
            <a:ext cx="511041" cy="508000"/>
          </a:xfrm>
          <a:prstGeom prst="rect">
            <a:avLst/>
          </a:prstGeom>
          <a:noFill/>
          <a:ln w="9525">
            <a:noFill/>
            <a:miter lim="800000"/>
            <a:headEnd/>
            <a:tailEnd/>
          </a:ln>
        </p:spPr>
      </p:pic>
      <p:pic>
        <p:nvPicPr>
          <p:cNvPr id="13" name="Picture 3"/>
          <p:cNvPicPr>
            <a:picLocks noChangeAspect="1" noChangeArrowheads="1"/>
          </p:cNvPicPr>
          <p:nvPr/>
        </p:nvPicPr>
        <p:blipFill>
          <a:blip r:embed="rId6" cstate="screen">
            <a:clrChange>
              <a:clrFrom>
                <a:srgbClr val="F2EFE9"/>
              </a:clrFrom>
              <a:clrTo>
                <a:srgbClr val="F2EFE9">
                  <a:alpha val="0"/>
                </a:srgbClr>
              </a:clrTo>
            </a:clrChange>
          </a:blip>
          <a:srcRect/>
          <a:stretch>
            <a:fillRect/>
          </a:stretch>
        </p:blipFill>
        <p:spPr bwMode="auto">
          <a:xfrm>
            <a:off x="3429000" y="4343400"/>
            <a:ext cx="511041" cy="508000"/>
          </a:xfrm>
          <a:prstGeom prst="rect">
            <a:avLst/>
          </a:prstGeom>
          <a:noFill/>
          <a:ln w="9525">
            <a:noFill/>
            <a:miter lim="800000"/>
            <a:headEnd/>
            <a:tailEnd/>
          </a:ln>
        </p:spPr>
      </p:pic>
      <p:pic>
        <p:nvPicPr>
          <p:cNvPr id="14" name="Picture 3"/>
          <p:cNvPicPr>
            <a:picLocks noChangeAspect="1" noChangeArrowheads="1"/>
          </p:cNvPicPr>
          <p:nvPr/>
        </p:nvPicPr>
        <p:blipFill>
          <a:blip r:embed="rId6" cstate="screen">
            <a:clrChange>
              <a:clrFrom>
                <a:srgbClr val="F2EFE9"/>
              </a:clrFrom>
              <a:clrTo>
                <a:srgbClr val="F2EFE9">
                  <a:alpha val="0"/>
                </a:srgbClr>
              </a:clrTo>
            </a:clrChange>
          </a:blip>
          <a:srcRect/>
          <a:stretch>
            <a:fillRect/>
          </a:stretch>
        </p:blipFill>
        <p:spPr bwMode="auto">
          <a:xfrm>
            <a:off x="4648200" y="5410200"/>
            <a:ext cx="511041" cy="508000"/>
          </a:xfrm>
          <a:prstGeom prst="rect">
            <a:avLst/>
          </a:prstGeom>
          <a:noFill/>
          <a:ln w="9525">
            <a:noFill/>
            <a:miter lim="800000"/>
            <a:headEnd/>
            <a:tailEnd/>
          </a:ln>
        </p:spPr>
      </p:pic>
      <p:pic>
        <p:nvPicPr>
          <p:cNvPr id="16" name="Picture 6"/>
          <p:cNvPicPr>
            <a:picLocks noChangeAspect="1" noChangeArrowheads="1"/>
          </p:cNvPicPr>
          <p:nvPr/>
        </p:nvPicPr>
        <p:blipFill>
          <a:blip r:embed="rId7" cstate="print">
            <a:clrChange>
              <a:clrFrom>
                <a:srgbClr val="C6C3C6"/>
              </a:clrFrom>
              <a:clrTo>
                <a:srgbClr val="C6C3C6">
                  <a:alpha val="0"/>
                </a:srgbClr>
              </a:clrTo>
            </a:clrChange>
          </a:blip>
          <a:srcRect/>
          <a:stretch>
            <a:fillRect/>
          </a:stretch>
        </p:blipFill>
        <p:spPr bwMode="auto">
          <a:xfrm>
            <a:off x="6139434" y="1600200"/>
            <a:ext cx="3004566" cy="2133600"/>
          </a:xfrm>
          <a:prstGeom prst="rect">
            <a:avLst/>
          </a:prstGeom>
          <a:noFill/>
          <a:ln w="12700">
            <a:noFill/>
            <a:miter lim="800000"/>
            <a:headEnd type="none" w="lg" len="med"/>
            <a:tailEnd type="none" w="lg" len="me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Sustainability</a:t>
            </a:r>
            <a:endParaRPr lang="en-US" dirty="0"/>
          </a:p>
        </p:txBody>
      </p:sp>
      <p:sp>
        <p:nvSpPr>
          <p:cNvPr id="4" name="Content Placeholder 3"/>
          <p:cNvSpPr>
            <a:spLocks noGrp="1"/>
          </p:cNvSpPr>
          <p:nvPr>
            <p:ph idx="1"/>
          </p:nvPr>
        </p:nvSpPr>
        <p:spPr/>
        <p:txBody>
          <a:bodyPr/>
          <a:lstStyle/>
          <a:p>
            <a:r>
              <a:rPr lang="en-US" dirty="0" smtClean="0"/>
              <a:t>Local materials</a:t>
            </a:r>
          </a:p>
          <a:p>
            <a:r>
              <a:rPr lang="en-US" dirty="0" smtClean="0"/>
              <a:t>Local labor</a:t>
            </a:r>
          </a:p>
          <a:p>
            <a:r>
              <a:rPr lang="en-US" dirty="0" smtClean="0"/>
              <a:t>No electricity or </a:t>
            </a:r>
            <a:br>
              <a:rPr lang="en-US" dirty="0" smtClean="0"/>
            </a:br>
            <a:r>
              <a:rPr lang="en-US" dirty="0" smtClean="0"/>
              <a:t>fossil fuels</a:t>
            </a:r>
          </a:p>
          <a:p>
            <a:r>
              <a:rPr lang="en-US" dirty="0" smtClean="0"/>
              <a:t>Designed with the </a:t>
            </a:r>
            <a:br>
              <a:rPr lang="en-US" dirty="0" smtClean="0"/>
            </a:br>
            <a:r>
              <a:rPr lang="en-US" dirty="0" smtClean="0"/>
              <a:t>operator in mind</a:t>
            </a:r>
          </a:p>
          <a:p>
            <a:r>
              <a:rPr lang="en-US" dirty="0" smtClean="0"/>
              <a:t>Community pays for the chemicals and plant operator</a:t>
            </a:r>
            <a:endParaRPr lang="en-US" dirty="0"/>
          </a:p>
        </p:txBody>
      </p:sp>
      <p:pic>
        <p:nvPicPr>
          <p:cNvPr id="5" name="Picture 2"/>
          <p:cNvPicPr>
            <a:picLocks noChangeAspect="1" noChangeArrowheads="1"/>
          </p:cNvPicPr>
          <p:nvPr/>
        </p:nvPicPr>
        <p:blipFill>
          <a:blip r:embed="rId3" cstate="print"/>
          <a:srcRect/>
          <a:stretch>
            <a:fillRect/>
          </a:stretch>
        </p:blipFill>
        <p:spPr bwMode="auto">
          <a:xfrm>
            <a:off x="4953000" y="1676400"/>
            <a:ext cx="3962400" cy="2971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Dissemination Model</a:t>
            </a:r>
            <a:endParaRPr lang="en-US" dirty="0"/>
          </a:p>
        </p:txBody>
      </p:sp>
      <p:sp>
        <p:nvSpPr>
          <p:cNvPr id="3" name="Content Placeholder 2"/>
          <p:cNvSpPr>
            <a:spLocks noGrp="1"/>
          </p:cNvSpPr>
          <p:nvPr>
            <p:ph idx="1"/>
          </p:nvPr>
        </p:nvSpPr>
        <p:spPr/>
        <p:txBody>
          <a:bodyPr/>
          <a:lstStyle/>
          <a:p>
            <a:r>
              <a:rPr lang="en-US" dirty="0" smtClean="0"/>
              <a:t>AguaClara provides the technology and an online automated design service</a:t>
            </a:r>
          </a:p>
          <a:p>
            <a:r>
              <a:rPr lang="en-US" dirty="0" smtClean="0"/>
              <a:t>Implementation Partners take those designs and work with communities to implement (structural and site design/build/train/operate/transfer)</a:t>
            </a:r>
          </a:p>
          <a:p>
            <a:r>
              <a:rPr lang="en-US" dirty="0" smtClean="0"/>
              <a:t>Implementation Partners share knowledge and train new implementation partners so the spread can be viral</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p:txBody>
          <a:bodyPr/>
          <a:lstStyle/>
          <a:p>
            <a:r>
              <a:rPr lang="en-US" dirty="0" smtClean="0"/>
              <a:t>What draws you to AguaClara?</a:t>
            </a:r>
          </a:p>
          <a:p>
            <a:r>
              <a:rPr lang="en-US" dirty="0" smtClean="0"/>
              <a:t>What else in your life sparks your interests?</a:t>
            </a: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Development AND Dissemination</a:t>
            </a:r>
            <a:endParaRPr lang="en-US" dirty="0"/>
          </a:p>
        </p:txBody>
      </p:sp>
      <p:sp>
        <p:nvSpPr>
          <p:cNvPr id="3" name="Content Placeholder 2"/>
          <p:cNvSpPr>
            <a:spLocks noGrp="1"/>
          </p:cNvSpPr>
          <p:nvPr>
            <p:ph idx="1"/>
          </p:nvPr>
        </p:nvSpPr>
        <p:spPr/>
        <p:txBody>
          <a:bodyPr/>
          <a:lstStyle/>
          <a:p>
            <a:r>
              <a:rPr lang="en-US" dirty="0" smtClean="0"/>
              <a:t>Design specifications report</a:t>
            </a:r>
          </a:p>
          <a:p>
            <a:r>
              <a:rPr lang="en-US" dirty="0" smtClean="0"/>
              <a:t>Error checking on design</a:t>
            </a:r>
          </a:p>
          <a:p>
            <a:r>
              <a:rPr lang="en-US" dirty="0" smtClean="0"/>
              <a:t>Design Review</a:t>
            </a:r>
          </a:p>
          <a:p>
            <a:r>
              <a:rPr lang="en-US" dirty="0" smtClean="0"/>
              <a:t>Increased professionalism</a:t>
            </a:r>
          </a:p>
          <a:p>
            <a:r>
              <a:rPr lang="en-US" dirty="0" smtClean="0"/>
              <a:t>Procedures for implementing innovation</a:t>
            </a:r>
            <a:r>
              <a:rPr lang="en-US" dirty="0"/>
              <a:t> </a:t>
            </a:r>
            <a:r>
              <a:rPr lang="en-US" dirty="0" smtClean="0"/>
              <a:t>including working on design enhancements with a single partner before widespread release</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this going to go viral?</a:t>
            </a:r>
            <a:endParaRPr lang="en-US" dirty="0"/>
          </a:p>
        </p:txBody>
      </p:sp>
      <p:sp>
        <p:nvSpPr>
          <p:cNvPr id="3" name="Content Placeholder 2"/>
          <p:cNvSpPr>
            <a:spLocks noGrp="1"/>
          </p:cNvSpPr>
          <p:nvPr>
            <p:ph idx="1"/>
          </p:nvPr>
        </p:nvSpPr>
        <p:spPr/>
        <p:txBody>
          <a:bodyPr/>
          <a:lstStyle/>
          <a:p>
            <a:r>
              <a:rPr lang="en-US" dirty="0" smtClean="0"/>
              <a:t>Powerful latent demand for clean water by populations that previously assumed they couldn’t afford it</a:t>
            </a:r>
          </a:p>
          <a:p>
            <a:r>
              <a:rPr lang="en-US" dirty="0" smtClean="0"/>
              <a:t>We’ve proven that even communities as small as 1500 can sustain a plant</a:t>
            </a:r>
          </a:p>
          <a:p>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Agalteca</a:t>
            </a:r>
            <a:r>
              <a:rPr lang="en-US" dirty="0" smtClean="0"/>
              <a:t> – 2000 People</a:t>
            </a:r>
            <a:endParaRPr lang="en-US" dirty="0"/>
          </a:p>
        </p:txBody>
      </p:sp>
      <p:pic>
        <p:nvPicPr>
          <p:cNvPr id="321538" name="Picture 2"/>
          <p:cNvPicPr>
            <a:picLocks noChangeAspect="1" noChangeArrowheads="1"/>
          </p:cNvPicPr>
          <p:nvPr/>
        </p:nvPicPr>
        <p:blipFill>
          <a:blip r:embed="rId3" cstate="print">
            <a:lum bright="10000" contrast="40000"/>
          </a:blip>
          <a:srcRect l="27107" t="24444" r="4583" b="3704"/>
          <a:stretch>
            <a:fillRect/>
          </a:stretch>
        </p:blipFill>
        <p:spPr bwMode="auto">
          <a:xfrm>
            <a:off x="0" y="1447800"/>
            <a:ext cx="9144000" cy="5410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Dissemination Efforts</a:t>
            </a:r>
            <a:endParaRPr lang="en-US" dirty="0"/>
          </a:p>
        </p:txBody>
      </p:sp>
      <p:sp>
        <p:nvSpPr>
          <p:cNvPr id="3" name="Content Placeholder 2"/>
          <p:cNvSpPr>
            <a:spLocks noGrp="1"/>
          </p:cNvSpPr>
          <p:nvPr>
            <p:ph idx="1"/>
          </p:nvPr>
        </p:nvSpPr>
        <p:spPr/>
        <p:txBody>
          <a:bodyPr/>
          <a:lstStyle/>
          <a:p>
            <a:r>
              <a:rPr lang="en-US" dirty="0" smtClean="0"/>
              <a:t>APP is our most effective lobbying firm</a:t>
            </a:r>
          </a:p>
          <a:p>
            <a:r>
              <a:rPr lang="en-US" dirty="0" smtClean="0"/>
              <a:t>Dan will talk more about efforts from Honduras</a:t>
            </a:r>
          </a:p>
          <a:p>
            <a:r>
              <a:rPr lang="en-US" dirty="0" smtClean="0"/>
              <a:t>Meeting with CARE representatives at Cornell yesterday</a:t>
            </a:r>
          </a:p>
          <a:p>
            <a:r>
              <a:rPr lang="en-US" dirty="0" smtClean="0"/>
              <a:t>Contact with Costa Rica Water and Sewer</a:t>
            </a:r>
          </a:p>
          <a:p>
            <a:r>
              <a:rPr lang="en-US" dirty="0" smtClean="0"/>
              <a:t>Plans to offer a short course in Guatemala in June 2010</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52400" y="1964654"/>
            <a:ext cx="8229600" cy="4636171"/>
          </a:xfrm>
          <a:prstGeom prst="rect">
            <a:avLst/>
          </a:prstGeom>
          <a:noFill/>
          <a:ln w="9525">
            <a:noFill/>
            <a:miter lim="800000"/>
            <a:headEnd/>
            <a:tailEnd/>
          </a:ln>
          <a:effectLst/>
        </p:spPr>
      </p:pic>
      <p:sp>
        <p:nvSpPr>
          <p:cNvPr id="174082" name="Rectangle 2"/>
          <p:cNvSpPr>
            <a:spLocks noGrp="1" noChangeArrowheads="1"/>
          </p:cNvSpPr>
          <p:nvPr>
            <p:ph type="title"/>
          </p:nvPr>
        </p:nvSpPr>
        <p:spPr/>
        <p:txBody>
          <a:bodyPr/>
          <a:lstStyle/>
          <a:p>
            <a:r>
              <a:rPr lang="en-US" dirty="0"/>
              <a:t>Team </a:t>
            </a:r>
            <a:r>
              <a:rPr lang="en-US" dirty="0" smtClean="0"/>
              <a:t>Growth</a:t>
            </a:r>
            <a:endParaRPr lang="en-US" dirty="0"/>
          </a:p>
        </p:txBody>
      </p:sp>
      <p:graphicFrame>
        <p:nvGraphicFramePr>
          <p:cNvPr id="7" name="Object 3"/>
          <p:cNvGraphicFramePr>
            <a:graphicFrameLocks noChangeAspect="1"/>
          </p:cNvGraphicFramePr>
          <p:nvPr/>
        </p:nvGraphicFramePr>
        <p:xfrm>
          <a:off x="385763" y="6864350"/>
          <a:ext cx="8783637" cy="503555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8222347" y="2971800"/>
            <a:ext cx="921653" cy="646331"/>
          </a:xfrm>
          <a:prstGeom prst="rect">
            <a:avLst/>
          </a:prstGeom>
          <a:noFill/>
        </p:spPr>
        <p:txBody>
          <a:bodyPr wrap="square" rtlCol="0">
            <a:spAutoFit/>
          </a:bodyPr>
          <a:lstStyle/>
          <a:p>
            <a:r>
              <a:rPr lang="en-US" dirty="0" smtClean="0"/>
              <a:t>Team Project</a:t>
            </a:r>
            <a:endParaRPr lang="en-US" dirty="0"/>
          </a:p>
        </p:txBody>
      </p:sp>
      <p:sp>
        <p:nvSpPr>
          <p:cNvPr id="9" name="Rounded Rectangle 8"/>
          <p:cNvSpPr/>
          <p:nvPr/>
        </p:nvSpPr>
        <p:spPr>
          <a:xfrm>
            <a:off x="6858000" y="2514600"/>
            <a:ext cx="1371600" cy="1447800"/>
          </a:xfrm>
          <a:prstGeom prst="round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924800" y="4038600"/>
            <a:ext cx="921653" cy="369332"/>
          </a:xfrm>
          <a:prstGeom prst="rect">
            <a:avLst/>
          </a:prstGeom>
          <a:noFill/>
        </p:spPr>
        <p:txBody>
          <a:bodyPr wrap="square" rtlCol="0">
            <a:spAutoFit/>
          </a:bodyPr>
          <a:lstStyle/>
          <a:p>
            <a:r>
              <a:rPr lang="en-US" dirty="0" smtClean="0"/>
              <a:t>Theory</a:t>
            </a:r>
            <a:endParaRPr lang="en-US" dirty="0"/>
          </a:p>
        </p:txBody>
      </p:sp>
      <p:sp>
        <p:nvSpPr>
          <p:cNvPr id="16" name="Freeform 15"/>
          <p:cNvSpPr/>
          <p:nvPr/>
        </p:nvSpPr>
        <p:spPr>
          <a:xfrm>
            <a:off x="4751462" y="2367185"/>
            <a:ext cx="2093719" cy="4144710"/>
          </a:xfrm>
          <a:custGeom>
            <a:avLst/>
            <a:gdLst>
              <a:gd name="connsiteX0" fmla="*/ 0 w 2093719"/>
              <a:gd name="connsiteY0" fmla="*/ 3990886 h 4144710"/>
              <a:gd name="connsiteX1" fmla="*/ 1102407 w 2093719"/>
              <a:gd name="connsiteY1" fmla="*/ 2409914 h 4144710"/>
              <a:gd name="connsiteX2" fmla="*/ 1102407 w 2093719"/>
              <a:gd name="connsiteY2" fmla="*/ 8546 h 4144710"/>
              <a:gd name="connsiteX3" fmla="*/ 2093719 w 2093719"/>
              <a:gd name="connsiteY3" fmla="*/ 0 h 4144710"/>
              <a:gd name="connsiteX4" fmla="*/ 2033899 w 2093719"/>
              <a:gd name="connsiteY4" fmla="*/ 3085032 h 4144710"/>
              <a:gd name="connsiteX5" fmla="*/ 734938 w 2093719"/>
              <a:gd name="connsiteY5" fmla="*/ 4144710 h 4144710"/>
              <a:gd name="connsiteX6" fmla="*/ 0 w 2093719"/>
              <a:gd name="connsiteY6" fmla="*/ 3990886 h 414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3719" h="4144710">
                <a:moveTo>
                  <a:pt x="0" y="3990886"/>
                </a:moveTo>
                <a:lnTo>
                  <a:pt x="1102407" y="2409914"/>
                </a:lnTo>
                <a:lnTo>
                  <a:pt x="1102407" y="8546"/>
                </a:lnTo>
                <a:lnTo>
                  <a:pt x="2093719" y="0"/>
                </a:lnTo>
                <a:lnTo>
                  <a:pt x="2033899" y="3085032"/>
                </a:lnTo>
                <a:lnTo>
                  <a:pt x="734938" y="4144710"/>
                </a:lnTo>
                <a:lnTo>
                  <a:pt x="0" y="3990886"/>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Undergraduates in CEE: The Available Pool is Large!</a:t>
            </a:r>
            <a:endParaRPr lang="en-US" dirty="0"/>
          </a:p>
        </p:txBody>
      </p:sp>
      <p:graphicFrame>
        <p:nvGraphicFramePr>
          <p:cNvPr id="4" name="Chart 3"/>
          <p:cNvGraphicFramePr>
            <a:graphicFrameLocks/>
          </p:cNvGraphicFramePr>
          <p:nvPr/>
        </p:nvGraphicFramePr>
        <p:xfrm>
          <a:off x="990600" y="1828800"/>
          <a:ext cx="7124700" cy="473075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flipV="1">
            <a:off x="7509616" y="5105400"/>
            <a:ext cx="381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4800600" y="1600200"/>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105400" y="1524000"/>
            <a:ext cx="2775183" cy="369332"/>
          </a:xfrm>
          <a:prstGeom prst="rect">
            <a:avLst/>
          </a:prstGeom>
          <a:noFill/>
        </p:spPr>
        <p:txBody>
          <a:bodyPr wrap="none" rtlCol="0">
            <a:spAutoFit/>
          </a:bodyPr>
          <a:lstStyle/>
          <a:p>
            <a:r>
              <a:rPr lang="en-US" dirty="0" smtClean="0"/>
              <a:t>Undergrads in AguaClara</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Conference Call with Dan Smith</a:t>
            </a:r>
            <a:endParaRPr lang="en-US" dirty="0"/>
          </a:p>
        </p:txBody>
      </p:sp>
      <p:sp>
        <p:nvSpPr>
          <p:cNvPr id="3" name="Content Placeholder 2"/>
          <p:cNvSpPr>
            <a:spLocks noGrp="1"/>
          </p:cNvSpPr>
          <p:nvPr>
            <p:ph idx="1"/>
          </p:nvPr>
        </p:nvSpPr>
        <p:spPr/>
        <p:txBody>
          <a:bodyPr/>
          <a:lstStyle/>
          <a:p>
            <a:r>
              <a:rPr lang="en-US" dirty="0" smtClean="0"/>
              <a:t>10:00 to 10:55</a:t>
            </a:r>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Philosophy…</a:t>
            </a:r>
            <a:endParaRPr lang="en-US" dirty="0"/>
          </a:p>
        </p:txBody>
      </p:sp>
      <p:sp>
        <p:nvSpPr>
          <p:cNvPr id="3" name="Content Placeholder 2"/>
          <p:cNvSpPr>
            <a:spLocks noGrp="1"/>
          </p:cNvSpPr>
          <p:nvPr>
            <p:ph idx="1"/>
          </p:nvPr>
        </p:nvSpPr>
        <p:spPr/>
        <p:txBody>
          <a:bodyPr/>
          <a:lstStyle/>
          <a:p>
            <a:r>
              <a:rPr lang="en-US" dirty="0" smtClean="0"/>
              <a:t>Connecting with meaning and what motivates us</a:t>
            </a:r>
          </a:p>
          <a:p>
            <a:pPr>
              <a:buNone/>
            </a:pPr>
            <a:r>
              <a:rPr lang="en-US" dirty="0" smtClean="0"/>
              <a:t>                          -  A pedagogical experiment</a:t>
            </a:r>
          </a:p>
          <a:p>
            <a:r>
              <a:rPr lang="en-US" dirty="0" smtClean="0"/>
              <a:t>And one example…</a:t>
            </a:r>
          </a:p>
          <a:p>
            <a:r>
              <a:rPr lang="en-US" dirty="0" smtClean="0"/>
              <a:t>Surround yourself with people who can dream</a:t>
            </a:r>
            <a:endParaRPr lang="en-US" dirty="0"/>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with Alice Pell</a:t>
            </a:r>
            <a:endParaRPr lang="en-US" dirty="0"/>
          </a:p>
        </p:txBody>
      </p:sp>
      <p:sp>
        <p:nvSpPr>
          <p:cNvPr id="3" name="Content Placeholder 2"/>
          <p:cNvSpPr>
            <a:spLocks noGrp="1"/>
          </p:cNvSpPr>
          <p:nvPr>
            <p:ph idx="1"/>
          </p:nvPr>
        </p:nvSpPr>
        <p:spPr/>
        <p:txBody>
          <a:bodyPr/>
          <a:lstStyle/>
          <a:p>
            <a:r>
              <a:rPr lang="en-US" dirty="0" smtClean="0"/>
              <a:t>11:00 to 12:00</a:t>
            </a:r>
          </a:p>
          <a:p>
            <a:r>
              <a:rPr lang="en-US" dirty="0" smtClean="0"/>
              <a:t>Cornell Strategic Plan</a:t>
            </a:r>
          </a:p>
          <a:p>
            <a:r>
              <a:rPr lang="en-US" dirty="0" smtClean="0"/>
              <a:t>Connections to AguaClara</a:t>
            </a:r>
          </a:p>
          <a:p>
            <a:r>
              <a:rPr lang="en-US" dirty="0" smtClean="0"/>
              <a:t>Status of competitive teams at Cornell</a:t>
            </a:r>
            <a:endParaRPr lang="en-US" dirty="0"/>
          </a:p>
        </p:txBody>
      </p:sp>
      <p:sp>
        <p:nvSpPr>
          <p:cNvPr id="4" name="Rounded Rectangle 3"/>
          <p:cNvSpPr/>
          <p:nvPr/>
        </p:nvSpPr>
        <p:spPr>
          <a:xfrm>
            <a:off x="8001000" y="6553200"/>
            <a:ext cx="11430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Alice Pell</a:t>
            </a:r>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Cornell Strategic Plan (Draft)</a:t>
            </a:r>
            <a:endParaRPr lang="en-US" dirty="0"/>
          </a:p>
        </p:txBody>
      </p:sp>
      <p:sp>
        <p:nvSpPr>
          <p:cNvPr id="3" name="Content Placeholder 2"/>
          <p:cNvSpPr>
            <a:spLocks noGrp="1"/>
          </p:cNvSpPr>
          <p:nvPr>
            <p:ph idx="1"/>
          </p:nvPr>
        </p:nvSpPr>
        <p:spPr/>
        <p:txBody>
          <a:bodyPr/>
          <a:lstStyle/>
          <a:p>
            <a:pPr>
              <a:buNone/>
            </a:pPr>
            <a:r>
              <a:rPr lang="en-US" sz="1600" b="1" dirty="0" smtClean="0"/>
              <a:t>Objective 5: </a:t>
            </a:r>
            <a:r>
              <a:rPr lang="en-US" sz="1600" dirty="0" smtClean="0"/>
              <a:t>Make public engagement a distinctive feature of education at Cornell. [</a:t>
            </a:r>
            <a:r>
              <a:rPr lang="en-US" sz="1600" i="1" dirty="0" smtClean="0"/>
              <a:t>Rationale</a:t>
            </a:r>
            <a:r>
              <a:rPr lang="en-US" sz="1600" dirty="0" smtClean="0"/>
              <a:t>: Cornell has a unique capacity to interweave public engagement with its educational and research programs for students, given its status and history as a private University with a Land Grant mission. </a:t>
            </a:r>
            <a:r>
              <a:rPr lang="en-US" sz="1600" u="sng" dirty="0" smtClean="0"/>
              <a:t>The integration of fundamental science and application, of knowledge and its use for the public good</a:t>
            </a:r>
            <a:r>
              <a:rPr lang="en-US" sz="1600" dirty="0" smtClean="0"/>
              <a:t> should be a distinguishing feature of Cornell programs.]</a:t>
            </a:r>
          </a:p>
          <a:p>
            <a:pPr>
              <a:buNone/>
            </a:pPr>
            <a:r>
              <a:rPr lang="en-US" sz="1600" dirty="0" smtClean="0"/>
              <a:t>a. Explore and assess whether or how “engaging the world” can become a more integral component of educational programs across campus.</a:t>
            </a:r>
          </a:p>
          <a:p>
            <a:pPr>
              <a:buNone/>
            </a:pPr>
            <a:r>
              <a:rPr lang="en-US" sz="1600" dirty="0" smtClean="0"/>
              <a:t>b. Strengthen the participation of faculty and faculty leadership in public engagement programs available to students.</a:t>
            </a:r>
          </a:p>
          <a:p>
            <a:pPr>
              <a:buNone/>
            </a:pPr>
            <a:r>
              <a:rPr lang="en-US" sz="1600" dirty="0" smtClean="0"/>
              <a:t>c. Ensure that it is easy and efficient for students to become aware of and access information about public engagement opportunities (e.g., service learning,  internships) that serve their educational goals.</a:t>
            </a:r>
          </a:p>
          <a:p>
            <a:pPr>
              <a:buNone/>
            </a:pPr>
            <a:r>
              <a:rPr lang="en-US" sz="1600" dirty="0" smtClean="0"/>
              <a:t>d. Develop better institutional mechanisms for coordinating off‐campus, </a:t>
            </a:r>
            <a:r>
              <a:rPr lang="en-US" sz="1600" dirty="0" err="1" smtClean="0"/>
              <a:t>nonclassroom</a:t>
            </a:r>
            <a:r>
              <a:rPr lang="en-US" sz="1600" dirty="0" smtClean="0"/>
              <a:t> teaching and field‐based or service learning opportunities for faculty and students.</a:t>
            </a:r>
          </a:p>
          <a:p>
            <a:pPr>
              <a:buNone/>
            </a:pPr>
            <a:r>
              <a:rPr lang="en-US" sz="1600" dirty="0" smtClean="0"/>
              <a:t>e. Evaluate the organizational structures through which Cornell makes available internships, educational work opportunities, and other off‐campus learning to determine how they can be improved.</a:t>
            </a:r>
          </a:p>
          <a:p>
            <a:pPr>
              <a:buNone/>
            </a:pPr>
            <a:endParaRPr lang="en-US" sz="1600" dirty="0"/>
          </a:p>
        </p:txBody>
      </p:sp>
      <p:sp>
        <p:nvSpPr>
          <p:cNvPr id="4" name="Rounded Rectangle 3"/>
          <p:cNvSpPr/>
          <p:nvPr/>
        </p:nvSpPr>
        <p:spPr>
          <a:xfrm>
            <a:off x="8001000" y="6553200"/>
            <a:ext cx="11430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Alice Pell</a:t>
            </a:r>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Cornell Strategic Plan (Draft)</a:t>
            </a:r>
            <a:endParaRPr lang="en-US" dirty="0"/>
          </a:p>
        </p:txBody>
      </p:sp>
      <p:sp>
        <p:nvSpPr>
          <p:cNvPr id="3" name="Content Placeholder 2"/>
          <p:cNvSpPr>
            <a:spLocks noGrp="1"/>
          </p:cNvSpPr>
          <p:nvPr>
            <p:ph idx="1"/>
          </p:nvPr>
        </p:nvSpPr>
        <p:spPr/>
        <p:txBody>
          <a:bodyPr/>
          <a:lstStyle/>
          <a:p>
            <a:r>
              <a:rPr lang="en-US" sz="2400" dirty="0" smtClean="0"/>
              <a:t>“Strengthen the educational impact of international opportunities and experiences for students.” (page 5)</a:t>
            </a:r>
          </a:p>
          <a:p>
            <a:r>
              <a:rPr lang="en-US" sz="2400" dirty="0" smtClean="0"/>
              <a:t>“Make public engagement a distinctive feature of education at Cornell” (page 6)</a:t>
            </a:r>
          </a:p>
          <a:p>
            <a:r>
              <a:rPr lang="en-US" sz="2400" dirty="0" smtClean="0"/>
              <a:t>“Encourage faculty to experiment with new pedagogies (e.g. field-based learning) and new technologies,…” (page 8)</a:t>
            </a:r>
          </a:p>
          <a:p>
            <a:r>
              <a:rPr lang="en-US" sz="2400" dirty="0" smtClean="0"/>
              <a:t>“Promote and support educational innovations beyond the classroom (e.g., service learning), …” (page 9)</a:t>
            </a:r>
          </a:p>
          <a:p>
            <a:r>
              <a:rPr lang="en-US" sz="2400" dirty="0" smtClean="0"/>
              <a:t>“Strengthen the educational impact of international opportunities and experiences for students.” (page 9)</a:t>
            </a:r>
          </a:p>
          <a:p>
            <a:endParaRPr lang="en-US" sz="2400" dirty="0"/>
          </a:p>
        </p:txBody>
      </p:sp>
      <p:sp>
        <p:nvSpPr>
          <p:cNvPr id="5" name="Rounded Rectangle 4"/>
          <p:cNvSpPr/>
          <p:nvPr/>
        </p:nvSpPr>
        <p:spPr>
          <a:xfrm>
            <a:off x="8001000" y="6553200"/>
            <a:ext cx="11430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Alice Pell</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What is your personal vision for where AguaClara could evolve to?</a:t>
            </a:r>
          </a:p>
          <a:p>
            <a:r>
              <a:rPr lang="en-US" dirty="0" smtClean="0"/>
              <a:t>Are there aspects of the AguaClara program that Cornell would like to see replicated?</a:t>
            </a:r>
          </a:p>
          <a:p>
            <a:r>
              <a:rPr lang="en-US" dirty="0" smtClean="0"/>
              <a:t>How does “Day Hall” perceive AguaClara?</a:t>
            </a:r>
          </a:p>
          <a:p>
            <a:r>
              <a:rPr lang="en-US" dirty="0" smtClean="0"/>
              <a:t>How could AguaClara be evaluated to ensure that it is well managed and effective?</a:t>
            </a:r>
          </a:p>
          <a:p>
            <a:r>
              <a:rPr lang="en-US" dirty="0" smtClean="0"/>
              <a:t>What does “encourage, promote, support” mean in the near term?</a:t>
            </a:r>
            <a:endParaRPr lang="en-US" dirty="0"/>
          </a:p>
        </p:txBody>
      </p:sp>
      <p:sp>
        <p:nvSpPr>
          <p:cNvPr id="4" name="Rounded Rectangle 3"/>
          <p:cNvSpPr/>
          <p:nvPr/>
        </p:nvSpPr>
        <p:spPr>
          <a:xfrm>
            <a:off x="8001000" y="6553200"/>
            <a:ext cx="11430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Alice Pell</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Teams at Cornell</a:t>
            </a:r>
            <a:endParaRPr lang="en-US" dirty="0"/>
          </a:p>
        </p:txBody>
      </p:sp>
      <p:sp>
        <p:nvSpPr>
          <p:cNvPr id="3" name="Content Placeholder 2"/>
          <p:cNvSpPr>
            <a:spLocks noGrp="1"/>
          </p:cNvSpPr>
          <p:nvPr>
            <p:ph idx="1"/>
          </p:nvPr>
        </p:nvSpPr>
        <p:spPr/>
        <p:txBody>
          <a:bodyPr/>
          <a:lstStyle/>
          <a:p>
            <a:r>
              <a:rPr lang="en-US" dirty="0" smtClean="0"/>
              <a:t>CUSD – was Solar Decathlon – now is Sustainable Design</a:t>
            </a:r>
          </a:p>
          <a:p>
            <a:pPr lvl="1"/>
            <a:r>
              <a:rPr lang="en-US" dirty="0" smtClean="0"/>
              <a:t>Students are looking for a new model that is not competition based</a:t>
            </a:r>
          </a:p>
          <a:p>
            <a:r>
              <a:rPr lang="en-US" dirty="0" smtClean="0"/>
              <a:t>MAE team projects will potentially be cut due to less support from industry</a:t>
            </a:r>
          </a:p>
          <a:p>
            <a:r>
              <a:rPr lang="en-US" dirty="0" smtClean="0"/>
              <a:t>AguaClara provides a completely different model for team based projects.  </a:t>
            </a:r>
          </a:p>
          <a:p>
            <a:endParaRPr lang="en-US" dirty="0"/>
          </a:p>
        </p:txBody>
      </p:sp>
      <p:sp>
        <p:nvSpPr>
          <p:cNvPr id="4" name="Rounded Rectangle 3"/>
          <p:cNvSpPr/>
          <p:nvPr/>
        </p:nvSpPr>
        <p:spPr>
          <a:xfrm>
            <a:off x="8001000" y="6553200"/>
            <a:ext cx="11430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Alice Pell</a:t>
            </a:r>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with Students</a:t>
            </a:r>
            <a:endParaRPr lang="en-US" dirty="0"/>
          </a:p>
        </p:txBody>
      </p:sp>
      <p:sp>
        <p:nvSpPr>
          <p:cNvPr id="3" name="Content Placeholder 2"/>
          <p:cNvSpPr>
            <a:spLocks noGrp="1"/>
          </p:cNvSpPr>
          <p:nvPr>
            <p:ph idx="1"/>
          </p:nvPr>
        </p:nvSpPr>
        <p:spPr/>
        <p:txBody>
          <a:bodyPr/>
          <a:lstStyle/>
          <a:p>
            <a:r>
              <a:rPr lang="en-US" dirty="0" smtClean="0"/>
              <a:t>What drew you to join the AguaClara team?</a:t>
            </a:r>
          </a:p>
          <a:p>
            <a:r>
              <a:rPr lang="en-US" dirty="0" smtClean="0"/>
              <a:t>What are your dreams for AguaClara?</a:t>
            </a:r>
          </a:p>
          <a:p>
            <a:r>
              <a:rPr lang="en-US" dirty="0" smtClean="0"/>
              <a:t>What do you see as challenges/opportunities for AguaClara?</a:t>
            </a:r>
          </a:p>
          <a:p>
            <a:r>
              <a:rPr lang="en-US" dirty="0" smtClean="0"/>
              <a:t>What could improve the experience or the educational value for you?</a:t>
            </a:r>
          </a:p>
          <a:p>
            <a:r>
              <a:rPr lang="en-US" dirty="0" smtClean="0"/>
              <a:t>Reflections on team growth?</a:t>
            </a:r>
          </a:p>
          <a:p>
            <a:endParaRPr lang="en-US" dirty="0"/>
          </a:p>
        </p:txBody>
      </p:sp>
      <p:sp>
        <p:nvSpPr>
          <p:cNvPr id="4" name="Rounded Rectangle 3"/>
          <p:cNvSpPr/>
          <p:nvPr/>
        </p:nvSpPr>
        <p:spPr>
          <a:xfrm>
            <a:off x="8001000" y="6553200"/>
            <a:ext cx="1143000" cy="3048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Students</a:t>
            </a:r>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with Phil Liu</a:t>
            </a:r>
            <a:endParaRPr lang="en-US" dirty="0"/>
          </a:p>
        </p:txBody>
      </p:sp>
      <p:sp>
        <p:nvSpPr>
          <p:cNvPr id="3" name="Content Placeholder 2"/>
          <p:cNvSpPr>
            <a:spLocks noGrp="1"/>
          </p:cNvSpPr>
          <p:nvPr>
            <p:ph idx="1"/>
          </p:nvPr>
        </p:nvSpPr>
        <p:spPr/>
        <p:txBody>
          <a:bodyPr/>
          <a:lstStyle/>
          <a:p>
            <a:r>
              <a:rPr lang="en-US" dirty="0" smtClean="0"/>
              <a:t>What are your dreams for AguaClara?</a:t>
            </a:r>
          </a:p>
          <a:p>
            <a:r>
              <a:rPr lang="en-US" dirty="0" smtClean="0"/>
              <a:t>How does AguaClara connect (or not connect) with the mission and vision of CEE?</a:t>
            </a:r>
          </a:p>
          <a:p>
            <a:r>
              <a:rPr lang="en-US" dirty="0" smtClean="0"/>
              <a:t>What are the concerns or constraints that you perceive as being significant for the AguaClara project?</a:t>
            </a:r>
          </a:p>
          <a:p>
            <a:pPr lvl="1"/>
            <a:r>
              <a:rPr lang="en-US" dirty="0" smtClean="0"/>
              <a:t>the student trip to Honduras</a:t>
            </a:r>
          </a:p>
          <a:p>
            <a:pPr lvl="1"/>
            <a:r>
              <a:rPr lang="en-US" dirty="0" smtClean="0"/>
              <a:t>the blending of research and teaching and the associated administrative difficulties</a:t>
            </a:r>
            <a:endParaRPr lang="en-US" dirty="0"/>
          </a:p>
        </p:txBody>
      </p:sp>
      <p:sp>
        <p:nvSpPr>
          <p:cNvPr id="4" name="Rounded Rectangle 3"/>
          <p:cNvSpPr/>
          <p:nvPr/>
        </p:nvSpPr>
        <p:spPr>
          <a:xfrm>
            <a:off x="8001000" y="6553200"/>
            <a:ext cx="1143000" cy="30480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Phil Liu</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the day</a:t>
            </a:r>
            <a:endParaRPr lang="en-US" dirty="0"/>
          </a:p>
        </p:txBody>
      </p:sp>
      <p:sp>
        <p:nvSpPr>
          <p:cNvPr id="3" name="Content Placeholder 2"/>
          <p:cNvSpPr>
            <a:spLocks noGrp="1"/>
          </p:cNvSpPr>
          <p:nvPr>
            <p:ph idx="1"/>
          </p:nvPr>
        </p:nvSpPr>
        <p:spPr/>
        <p:txBody>
          <a:bodyPr/>
          <a:lstStyle/>
          <a:p>
            <a:r>
              <a:rPr lang="en-US" sz="2800" dirty="0" smtClean="0"/>
              <a:t>9:00 – 9:55 State of AguaClara (Monroe)</a:t>
            </a:r>
          </a:p>
          <a:p>
            <a:r>
              <a:rPr lang="en-US" sz="2800" dirty="0" smtClean="0"/>
              <a:t>10:00 Update from Honduras (Dan Smith)</a:t>
            </a:r>
          </a:p>
          <a:p>
            <a:r>
              <a:rPr lang="en-US" sz="2800" smtClean="0"/>
              <a:t>11:00-12:00 </a:t>
            </a:r>
            <a:r>
              <a:rPr lang="en-US" sz="2800" dirty="0" smtClean="0"/>
              <a:t>University Context (Alice Pell)</a:t>
            </a:r>
          </a:p>
          <a:p>
            <a:r>
              <a:rPr lang="en-US" sz="2800" dirty="0" smtClean="0"/>
              <a:t>12:15 Lunch at Aladdin’s with students</a:t>
            </a:r>
          </a:p>
          <a:p>
            <a:r>
              <a:rPr lang="en-US" sz="2800" dirty="0" smtClean="0"/>
              <a:t>1:30 Meeting with students – reflections</a:t>
            </a:r>
          </a:p>
          <a:p>
            <a:r>
              <a:rPr lang="en-US" sz="2800" dirty="0" smtClean="0"/>
              <a:t>2:30 Meeting with Phil Liu to discuss context and constraints in CEE </a:t>
            </a:r>
          </a:p>
          <a:p>
            <a:r>
              <a:rPr lang="en-US" sz="2800" dirty="0" smtClean="0"/>
              <a:t>3:00 Strategy for the next year</a:t>
            </a:r>
          </a:p>
          <a:p>
            <a:r>
              <a:rPr lang="en-US" sz="2800" dirty="0" smtClean="0"/>
              <a:t>3:30 Wrap up – Summary recommendations and action plan</a:t>
            </a:r>
          </a:p>
          <a:p>
            <a:endParaRPr lang="en-US" sz="2800"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Expenses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38200" y="1752600"/>
            <a:ext cx="7394575" cy="400526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Funds for next year</a:t>
            </a:r>
            <a:endParaRPr lang="en-US" dirty="0"/>
          </a:p>
        </p:txBody>
      </p:sp>
      <p:sp>
        <p:nvSpPr>
          <p:cNvPr id="3" name="Content Placeholder 2"/>
          <p:cNvSpPr>
            <a:spLocks noGrp="1"/>
          </p:cNvSpPr>
          <p:nvPr>
            <p:ph idx="1"/>
          </p:nvPr>
        </p:nvSpPr>
        <p:spPr/>
        <p:txBody>
          <a:bodyPr/>
          <a:lstStyle/>
          <a:p>
            <a:r>
              <a:rPr lang="en-US" dirty="0" err="1" smtClean="0"/>
              <a:t>Sanjuan</a:t>
            </a:r>
            <a:r>
              <a:rPr lang="en-US" dirty="0" smtClean="0"/>
              <a:t> Foundation</a:t>
            </a:r>
          </a:p>
          <a:p>
            <a:r>
              <a:rPr lang="en-US" dirty="0" smtClean="0"/>
              <a:t>EPA P3 $75k proposal (will apply)</a:t>
            </a:r>
          </a:p>
          <a:p>
            <a:r>
              <a:rPr lang="en-US" dirty="0" smtClean="0"/>
              <a:t>NSF funding for two grad students (submitted)</a:t>
            </a:r>
          </a:p>
          <a:p>
            <a:r>
              <a:rPr lang="en-US" dirty="0" smtClean="0"/>
              <a:t>CEE, College, University?</a:t>
            </a:r>
          </a:p>
          <a:p>
            <a:r>
              <a:rPr lang="en-US" dirty="0" smtClean="0"/>
              <a:t>Other strategies for fundraising?</a:t>
            </a:r>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Strategy for the next year</a:t>
            </a:r>
            <a:endParaRPr lang="en-US" dirty="0"/>
          </a:p>
        </p:txBody>
      </p:sp>
      <p:sp>
        <p:nvSpPr>
          <p:cNvPr id="3" name="Content Placeholder 2"/>
          <p:cNvSpPr>
            <a:spLocks noGrp="1"/>
          </p:cNvSpPr>
          <p:nvPr>
            <p:ph idx="1"/>
          </p:nvPr>
        </p:nvSpPr>
        <p:spPr/>
        <p:txBody>
          <a:bodyPr/>
          <a:lstStyle/>
          <a:p>
            <a:r>
              <a:rPr lang="en-US" dirty="0" smtClean="0"/>
              <a:t>Summer intern at Cornell (Design Team leader who will train new design team during summer and again in the fall) ($3-5k)</a:t>
            </a:r>
          </a:p>
          <a:p>
            <a:r>
              <a:rPr lang="en-US" dirty="0" smtClean="0"/>
              <a:t>AguaClara Engineers (3 applicants at $1150/month, Dan Smith at $1500/month)</a:t>
            </a:r>
          </a:p>
          <a:p>
            <a:r>
              <a:rPr lang="en-US" dirty="0" smtClean="0"/>
              <a:t>Honduras trip 21 students for $25k – should we change the model and require students to pay more of the trip?</a:t>
            </a:r>
          </a:p>
          <a:p>
            <a:endParaRPr lang="en-US"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recommendations and action plan</a:t>
            </a:r>
            <a:endParaRPr lang="en-US" dirty="0"/>
          </a:p>
        </p:txBody>
      </p:sp>
      <p:sp>
        <p:nvSpPr>
          <p:cNvPr id="3" name="Content Placeholder 2"/>
          <p:cNvSpPr>
            <a:spLocks noGrp="1"/>
          </p:cNvSpPr>
          <p:nvPr>
            <p:ph idx="1"/>
          </p:nvPr>
        </p:nvSpPr>
        <p:spPr/>
        <p:txBody>
          <a:bodyPr/>
          <a:lstStyle/>
          <a:p>
            <a:r>
              <a:rPr lang="en-US" dirty="0" smtClean="0"/>
              <a:t>Dissemination</a:t>
            </a:r>
          </a:p>
          <a:p>
            <a:r>
              <a:rPr lang="en-US" dirty="0" smtClean="0"/>
              <a:t>Team Growth</a:t>
            </a:r>
          </a:p>
          <a:p>
            <a:r>
              <a:rPr lang="en-US" dirty="0" smtClean="0"/>
              <a:t>Budget</a:t>
            </a:r>
          </a:p>
          <a:p>
            <a:r>
              <a:rPr lang="en-US" dirty="0" smtClean="0"/>
              <a:t>Broader Faculty Base</a:t>
            </a:r>
          </a:p>
          <a:p>
            <a:r>
              <a:rPr lang="en-US" dirty="0" smtClean="0"/>
              <a:t>Challenges of Senior Lecture Status</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Dissemination</a:t>
            </a:r>
            <a:endParaRPr lang="en-US" dirty="0"/>
          </a:p>
        </p:txBody>
      </p:sp>
      <p:sp>
        <p:nvSpPr>
          <p:cNvPr id="3" name="Content Placeholder 2"/>
          <p:cNvSpPr>
            <a:spLocks noGrp="1"/>
          </p:cNvSpPr>
          <p:nvPr>
            <p:ph idx="1"/>
          </p:nvPr>
        </p:nvSpPr>
        <p:spPr/>
        <p:txBody>
          <a:bodyPr/>
          <a:lstStyle/>
          <a:p>
            <a:r>
              <a:rPr lang="en-US" dirty="0" smtClean="0"/>
              <a:t>Technology dissemination strategy as we take steps to move beyond Honduras</a:t>
            </a:r>
          </a:p>
          <a:p>
            <a:r>
              <a:rPr lang="en-US" dirty="0" smtClean="0"/>
              <a:t>Dissemination phase challenges</a:t>
            </a:r>
          </a:p>
          <a:p>
            <a:pPr lvl="1"/>
            <a:r>
              <a:rPr lang="en-US" dirty="0" smtClean="0"/>
              <a:t>We need a high level of professionalism in our engineering work as we begin providing designs to multiple clients. </a:t>
            </a:r>
          </a:p>
          <a:p>
            <a:pPr lvl="1"/>
            <a:r>
              <a:rPr lang="en-US" dirty="0" smtClean="0"/>
              <a:t>Do we need professional staff that would perhaps be part of a new AguaClara organization to review designs and to provide guidance to new implementation partners?</a:t>
            </a:r>
          </a:p>
          <a:p>
            <a:endParaRPr lang="en-US"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growth at Cornell</a:t>
            </a:r>
            <a:endParaRPr lang="en-US" dirty="0"/>
          </a:p>
        </p:txBody>
      </p:sp>
      <p:sp>
        <p:nvSpPr>
          <p:cNvPr id="3" name="Content Placeholder 2"/>
          <p:cNvSpPr>
            <a:spLocks noGrp="1"/>
          </p:cNvSpPr>
          <p:nvPr>
            <p:ph idx="1"/>
          </p:nvPr>
        </p:nvSpPr>
        <p:spPr/>
        <p:txBody>
          <a:bodyPr/>
          <a:lstStyle/>
          <a:p>
            <a:r>
              <a:rPr lang="en-US" dirty="0" smtClean="0"/>
              <a:t>What is the target size for the team?</a:t>
            </a:r>
          </a:p>
          <a:p>
            <a:r>
              <a:rPr lang="en-US" dirty="0" smtClean="0"/>
              <a:t>If the team grows beyond the target size, what mechanism would we use to limit enrollment</a:t>
            </a:r>
          </a:p>
          <a:p>
            <a:pPr lvl="1"/>
            <a:r>
              <a:rPr lang="en-US" dirty="0" smtClean="0"/>
              <a:t>We are exploring options for acquiring more research space. </a:t>
            </a:r>
          </a:p>
          <a:p>
            <a:pPr lvl="1"/>
            <a:r>
              <a:rPr lang="en-US" dirty="0" smtClean="0"/>
              <a:t>It will not be possible to take all active team members to Honduras (limited to 21 students currently) unless we restructure that trip.</a:t>
            </a:r>
          </a:p>
          <a:p>
            <a:endParaRPr lang="en-US"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space</a:t>
            </a:r>
            <a:endParaRPr lang="en-US" dirty="0"/>
          </a:p>
        </p:txBody>
      </p:sp>
      <p:sp>
        <p:nvSpPr>
          <p:cNvPr id="3" name="Content Placeholder 2"/>
          <p:cNvSpPr>
            <a:spLocks noGrp="1"/>
          </p:cNvSpPr>
          <p:nvPr>
            <p:ph idx="1"/>
          </p:nvPr>
        </p:nvSpPr>
        <p:spPr/>
        <p:txBody>
          <a:bodyPr/>
          <a:lstStyle/>
          <a:p>
            <a:r>
              <a:rPr lang="en-US" sz="2800" dirty="0" smtClean="0"/>
              <a:t>Project growth has been manageable to date, but we will be challenged to provide adequate research space next year. This year we are “borrowing” the environmental teaching lab during the spring semester. Next year that space will be used by other lab courses.</a:t>
            </a:r>
          </a:p>
          <a:p>
            <a:r>
              <a:rPr lang="en-US" sz="2800" dirty="0" smtClean="0"/>
              <a:t>I have initiated a conversation with Phil Liu and Joe Rowe (chair and administrative manager of CEE, respectively) concerning possible spaces that we could grow into. All potential lab spaces will require some upgrades to be prepared for use by the AguaClara research teams.</a:t>
            </a:r>
          </a:p>
          <a:p>
            <a:r>
              <a:rPr lang="en-US" sz="2800" dirty="0" smtClean="0"/>
              <a:t> </a:t>
            </a:r>
          </a:p>
          <a:p>
            <a:endParaRPr lang="en-US" sz="2800"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AguaClara Organization</a:t>
            </a:r>
            <a:endParaRPr lang="en-US" dirty="0"/>
          </a:p>
        </p:txBody>
      </p:sp>
      <p:sp>
        <p:nvSpPr>
          <p:cNvPr id="3" name="Content Placeholder 2"/>
          <p:cNvSpPr>
            <a:spLocks noGrp="1"/>
          </p:cNvSpPr>
          <p:nvPr>
            <p:ph idx="1"/>
          </p:nvPr>
        </p:nvSpPr>
        <p:spPr>
          <a:xfrm>
            <a:off x="457200" y="1600200"/>
            <a:ext cx="8382000" cy="4525963"/>
          </a:xfrm>
        </p:spPr>
        <p:txBody>
          <a:bodyPr/>
          <a:lstStyle/>
          <a:p>
            <a:pPr lvl="0"/>
            <a:r>
              <a:rPr lang="en-US" sz="2800" dirty="0" smtClean="0"/>
              <a:t>Continuity of knowledge</a:t>
            </a:r>
          </a:p>
          <a:p>
            <a:pPr lvl="0"/>
            <a:r>
              <a:rPr lang="en-US" sz="2800" dirty="0" smtClean="0"/>
              <a:t>More attention can be given to the project by one person</a:t>
            </a:r>
          </a:p>
          <a:p>
            <a:pPr lvl="0"/>
            <a:r>
              <a:rPr lang="en-US" sz="2800" dirty="0" smtClean="0"/>
              <a:t>Less potential for flawed designs</a:t>
            </a:r>
          </a:p>
          <a:p>
            <a:pPr lvl="0"/>
            <a:r>
              <a:rPr lang="en-US" sz="2800" dirty="0" smtClean="0"/>
              <a:t>Ease Monroe’s overload</a:t>
            </a:r>
          </a:p>
          <a:p>
            <a:pPr lvl="0"/>
            <a:r>
              <a:rPr lang="en-US" sz="2800" dirty="0" smtClean="0"/>
              <a:t>Enhance reputation of project</a:t>
            </a:r>
          </a:p>
          <a:p>
            <a:pPr lvl="0"/>
            <a:r>
              <a:rPr lang="en-US" sz="2800" dirty="0" smtClean="0"/>
              <a:t>Cut some of the restraints imposed by having the project be part of Cornell</a:t>
            </a:r>
          </a:p>
          <a:p>
            <a:pPr lvl="0"/>
            <a:r>
              <a:rPr lang="en-US" sz="2800" dirty="0" smtClean="0"/>
              <a:t>Allow graduates to continue doing something they love</a:t>
            </a: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AguaClara budget - Strategy for securing stable funding</a:t>
            </a:r>
            <a:endParaRPr lang="en-US" dirty="0"/>
          </a:p>
        </p:txBody>
      </p:sp>
      <p:sp>
        <p:nvSpPr>
          <p:cNvPr id="3" name="Content Placeholder 2"/>
          <p:cNvSpPr>
            <a:spLocks noGrp="1"/>
          </p:cNvSpPr>
          <p:nvPr>
            <p:ph idx="1"/>
          </p:nvPr>
        </p:nvSpPr>
        <p:spPr/>
        <p:txBody>
          <a:bodyPr/>
          <a:lstStyle/>
          <a:p>
            <a:r>
              <a:rPr lang="en-US" dirty="0" smtClean="0"/>
              <a:t>Are there elements of the budget that should be reduced or expanded?</a:t>
            </a:r>
          </a:p>
          <a:p>
            <a:r>
              <a:rPr lang="en-US" dirty="0" smtClean="0"/>
              <a:t>For example, AguaClara Engineering program – should it grow as we begin collaboration with new partners? </a:t>
            </a:r>
          </a:p>
          <a:p>
            <a:r>
              <a:rPr lang="en-US" dirty="0" smtClean="0"/>
              <a:t>How might we achieve a more stable funding base?</a:t>
            </a:r>
          </a:p>
          <a:p>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of AguaClara</a:t>
            </a:r>
            <a:endParaRPr lang="en-US" dirty="0"/>
          </a:p>
        </p:txBody>
      </p:sp>
      <p:sp>
        <p:nvSpPr>
          <p:cNvPr id="3" name="Content Placeholder 2"/>
          <p:cNvSpPr>
            <a:spLocks noGrp="1"/>
          </p:cNvSpPr>
          <p:nvPr>
            <p:ph idx="1"/>
          </p:nvPr>
        </p:nvSpPr>
        <p:spPr/>
        <p:txBody>
          <a:bodyPr/>
          <a:lstStyle/>
          <a:p>
            <a:r>
              <a:rPr lang="en-US" dirty="0" smtClean="0"/>
              <a:t>Technology &amp; Educational Advances</a:t>
            </a:r>
          </a:p>
          <a:p>
            <a:r>
              <a:rPr lang="en-US" dirty="0" smtClean="0"/>
              <a:t>5 plants - 15,000 customers</a:t>
            </a:r>
          </a:p>
          <a:p>
            <a:r>
              <a:rPr lang="en-US" dirty="0" smtClean="0"/>
              <a:t>Proven technology</a:t>
            </a:r>
          </a:p>
          <a:p>
            <a:r>
              <a:rPr lang="en-US" dirty="0" smtClean="0"/>
              <a:t>Transition from focus on product development to product development AND dissemination</a:t>
            </a:r>
          </a:p>
          <a:p>
            <a:r>
              <a:rPr lang="en-US" dirty="0" smtClean="0"/>
              <a:t>Dissemination efforts</a:t>
            </a:r>
          </a:p>
          <a:p>
            <a:r>
              <a:rPr lang="en-US" dirty="0" smtClean="0"/>
              <a:t>Team Growth at Cornell</a:t>
            </a:r>
            <a:endParaRPr lang="en-US"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Broader Faculty Base</a:t>
            </a:r>
            <a:endParaRPr lang="en-US" dirty="0"/>
          </a:p>
        </p:txBody>
      </p:sp>
      <p:sp>
        <p:nvSpPr>
          <p:cNvPr id="3" name="Content Placeholder 2"/>
          <p:cNvSpPr>
            <a:spLocks noGrp="1"/>
          </p:cNvSpPr>
          <p:nvPr>
            <p:ph idx="1"/>
          </p:nvPr>
        </p:nvSpPr>
        <p:spPr/>
        <p:txBody>
          <a:bodyPr/>
          <a:lstStyle/>
          <a:p>
            <a:pPr lvl="0"/>
            <a:r>
              <a:rPr lang="en-US" dirty="0" smtClean="0"/>
              <a:t>The project is completely dependent on me</a:t>
            </a:r>
          </a:p>
          <a:p>
            <a:pPr lvl="0"/>
            <a:r>
              <a:rPr lang="en-US" dirty="0" smtClean="0"/>
              <a:t>I would like the project to be able to continue even if I am not able to direct it</a:t>
            </a:r>
          </a:p>
          <a:p>
            <a:pPr lvl="0"/>
            <a:endParaRPr lang="en-US" dirty="0" smtClean="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400" b="1" dirty="0" smtClean="0">
                <a:solidFill>
                  <a:schemeClr val="tx2"/>
                </a:solidFill>
                <a:latin typeface="+mj-lt"/>
                <a:ea typeface="+mj-ea"/>
                <a:cs typeface="+mj-cs"/>
              </a:rPr>
              <a:t>Expanding the AguaClara Advisory Council</a:t>
            </a:r>
            <a:endParaRPr lang="en-US" dirty="0"/>
          </a:p>
        </p:txBody>
      </p:sp>
      <p:sp>
        <p:nvSpPr>
          <p:cNvPr id="3" name="Content Placeholder 2"/>
          <p:cNvSpPr>
            <a:spLocks noGrp="1"/>
          </p:cNvSpPr>
          <p:nvPr>
            <p:ph idx="1"/>
          </p:nvPr>
        </p:nvSpPr>
        <p:spPr/>
        <p:txBody>
          <a:bodyPr/>
          <a:lstStyle/>
          <a:p>
            <a:r>
              <a:rPr lang="en-US" dirty="0" smtClean="0">
                <a:hlinkClick r:id="rId3" tooltip="Ken Brown"/>
              </a:rPr>
              <a:t>Ken Brown</a:t>
            </a:r>
            <a:r>
              <a:rPr lang="en-US" dirty="0" smtClean="0"/>
              <a:t> April 2008 - April 2011</a:t>
            </a:r>
          </a:p>
          <a:p>
            <a:r>
              <a:rPr lang="en-US" dirty="0" smtClean="0">
                <a:hlinkClick r:id="rId4" tooltip="Larry Harrington"/>
              </a:rPr>
              <a:t>Larry Harrington</a:t>
            </a:r>
            <a:r>
              <a:rPr lang="en-US" dirty="0" smtClean="0"/>
              <a:t> April 2008 - April 2011</a:t>
            </a:r>
          </a:p>
          <a:p>
            <a:r>
              <a:rPr lang="en-US" dirty="0" smtClean="0">
                <a:hlinkClick r:id="rId5" tooltip="Len Lion"/>
              </a:rPr>
              <a:t>Len Lion</a:t>
            </a:r>
            <a:r>
              <a:rPr lang="en-US" dirty="0" smtClean="0"/>
              <a:t> October 2009 - October 2012</a:t>
            </a:r>
          </a:p>
          <a:p>
            <a:pPr lvl="0"/>
            <a:endParaRPr lang="en-US" dirty="0" smtClean="0"/>
          </a:p>
          <a:p>
            <a:pPr lvl="0"/>
            <a:r>
              <a:rPr lang="en-US" dirty="0" smtClean="0"/>
              <a:t>Chris Barrett</a:t>
            </a:r>
          </a:p>
          <a:p>
            <a:pPr lvl="0"/>
            <a:r>
              <a:rPr lang="en-US" dirty="0" smtClean="0"/>
              <a:t> </a:t>
            </a:r>
          </a:p>
          <a:p>
            <a:pPr lvl="0"/>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400" b="1" dirty="0" smtClean="0">
                <a:solidFill>
                  <a:schemeClr val="tx2"/>
                </a:solidFill>
                <a:latin typeface="+mj-lt"/>
                <a:ea typeface="+mj-ea"/>
                <a:cs typeface="+mj-cs"/>
              </a:rPr>
              <a:t>Next AguaClara Advisory Council Meeting</a:t>
            </a:r>
            <a:endParaRPr lang="en-US" dirty="0"/>
          </a:p>
        </p:txBody>
      </p:sp>
      <p:sp>
        <p:nvSpPr>
          <p:cNvPr id="3" name="Content Placeholder 2"/>
          <p:cNvSpPr>
            <a:spLocks noGrp="1"/>
          </p:cNvSpPr>
          <p:nvPr>
            <p:ph idx="1"/>
          </p:nvPr>
        </p:nvSpPr>
        <p:spPr/>
        <p:txBody>
          <a:bodyPr/>
          <a:lstStyle/>
          <a:p>
            <a:r>
              <a:rPr lang="en-US" dirty="0" smtClean="0"/>
              <a:t>Yearly?</a:t>
            </a:r>
            <a:endParaRPr lang="en-US"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304800" y="5410200"/>
            <a:ext cx="5791200" cy="1143000"/>
          </a:xfrm>
        </p:spPr>
        <p:txBody>
          <a:bodyPr/>
          <a:lstStyle/>
          <a:p>
            <a:r>
              <a:rPr lang="en-US" sz="8800" dirty="0" smtClean="0"/>
              <a:t>Thank You!</a:t>
            </a:r>
            <a:endParaRPr lang="en-US" sz="88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Advances</a:t>
            </a:r>
            <a:endParaRPr lang="en-US" dirty="0"/>
          </a:p>
        </p:txBody>
      </p:sp>
      <p:sp>
        <p:nvSpPr>
          <p:cNvPr id="3" name="Content Placeholder 2"/>
          <p:cNvSpPr>
            <a:spLocks noGrp="1"/>
          </p:cNvSpPr>
          <p:nvPr>
            <p:ph idx="1"/>
          </p:nvPr>
        </p:nvSpPr>
        <p:spPr/>
        <p:txBody>
          <a:bodyPr/>
          <a:lstStyle/>
          <a:p>
            <a:r>
              <a:rPr lang="en-US" dirty="0" smtClean="0"/>
              <a:t>5 years ago there weren’t ANY non electric options for communities of less than ~10,000 people that could treat water with turbidity greater than 300 NTU</a:t>
            </a:r>
          </a:p>
          <a:p>
            <a:r>
              <a:rPr lang="en-US" dirty="0" smtClean="0"/>
              <a:t>Conventional wisdom says filter turbid water</a:t>
            </a:r>
          </a:p>
          <a:p>
            <a:r>
              <a:rPr lang="en-US" dirty="0" smtClean="0"/>
              <a:t>AguaClara says floc/settle turbid water</a:t>
            </a:r>
          </a:p>
          <a:p>
            <a:r>
              <a:rPr lang="en-US" dirty="0" smtClean="0"/>
              <a:t>We turned conventional wisdom upside down</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Advances</a:t>
            </a:r>
            <a:endParaRPr lang="en-US" dirty="0"/>
          </a:p>
        </p:txBody>
      </p:sp>
      <p:sp>
        <p:nvSpPr>
          <p:cNvPr id="3" name="Content Placeholder 2"/>
          <p:cNvSpPr>
            <a:spLocks noGrp="1"/>
          </p:cNvSpPr>
          <p:nvPr>
            <p:ph idx="1"/>
          </p:nvPr>
        </p:nvSpPr>
        <p:spPr>
          <a:xfrm>
            <a:off x="457200" y="1600200"/>
            <a:ext cx="5791200" cy="4525963"/>
          </a:xfrm>
        </p:spPr>
        <p:txBody>
          <a:bodyPr/>
          <a:lstStyle/>
          <a:p>
            <a:r>
              <a:rPr lang="en-US" dirty="0" smtClean="0"/>
              <a:t>Chemical dosing</a:t>
            </a:r>
          </a:p>
          <a:p>
            <a:r>
              <a:rPr lang="en-US" dirty="0" smtClean="0"/>
              <a:t>Flocculator design – reversed conventional wisdom on when to use horizontal flow and when to use vertical flow</a:t>
            </a:r>
          </a:p>
          <a:p>
            <a:r>
              <a:rPr lang="en-US" dirty="0" smtClean="0"/>
              <a:t>High rate sedimentation in shallow tanks</a:t>
            </a:r>
          </a:p>
          <a:p>
            <a:r>
              <a:rPr lang="en-US" dirty="0" smtClean="0"/>
              <a:t>Floc blankets</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6629400" y="1524000"/>
            <a:ext cx="2311400" cy="173355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604000" y="3352800"/>
            <a:ext cx="2336800" cy="1752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Innovations</a:t>
            </a:r>
            <a:endParaRPr lang="en-US" dirty="0"/>
          </a:p>
        </p:txBody>
      </p:sp>
      <p:sp>
        <p:nvSpPr>
          <p:cNvPr id="3" name="Content Placeholder 2"/>
          <p:cNvSpPr>
            <a:spLocks noGrp="1"/>
          </p:cNvSpPr>
          <p:nvPr>
            <p:ph idx="1"/>
          </p:nvPr>
        </p:nvSpPr>
        <p:spPr>
          <a:xfrm>
            <a:off x="457200" y="1600201"/>
            <a:ext cx="6248400" cy="1752600"/>
          </a:xfrm>
        </p:spPr>
        <p:txBody>
          <a:bodyPr/>
          <a:lstStyle/>
          <a:p>
            <a:r>
              <a:rPr lang="en-US" dirty="0" smtClean="0"/>
              <a:t>Mentor-apprentice roles with students across the spectrum of experience working together</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029200" y="3657600"/>
            <a:ext cx="3962400" cy="2971800"/>
          </a:xfrm>
          <a:prstGeom prst="rect">
            <a:avLst/>
          </a:prstGeom>
          <a:noFill/>
          <a:ln w="9525">
            <a:noFill/>
            <a:miter lim="800000"/>
            <a:headEnd/>
            <a:tailEnd/>
          </a:ln>
        </p:spPr>
      </p:pic>
      <p:sp>
        <p:nvSpPr>
          <p:cNvPr id="5" name="Content Placeholder 2"/>
          <p:cNvSpPr txBox="1">
            <a:spLocks/>
          </p:cNvSpPr>
          <p:nvPr/>
        </p:nvSpPr>
        <p:spPr bwMode="auto">
          <a:xfrm>
            <a:off x="457200" y="3276601"/>
            <a:ext cx="4343400" cy="3276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r>
              <a:rPr lang="en-US" sz="3200" kern="0" dirty="0" smtClean="0">
                <a:latin typeface="+mn-lt"/>
                <a:cs typeface="+mn-cs"/>
              </a:rPr>
              <a:t>Breaking the barrier between research and education</a:t>
            </a:r>
          </a:p>
          <a:p>
            <a:pPr marL="342900" lvl="0" indent="-342900">
              <a:spcBef>
                <a:spcPct val="20000"/>
              </a:spcBef>
              <a:buFont typeface="Wingdings" pitchFamily="2" charset="2"/>
              <a:buChar char="Ø"/>
            </a:pPr>
            <a:r>
              <a:rPr lang="en-US" sz="3200" kern="0" dirty="0" smtClean="0">
                <a:latin typeface="+mn-lt"/>
              </a:rPr>
              <a:t>Connecting research and design to real world application</a:t>
            </a:r>
            <a:endParaRPr kumimoji="0" lang="en-US" sz="3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endParaRPr kumimoji="0" lang="en-US" sz="3200" b="0" i="0" u="none" strike="noStrike" kern="0" cap="none" spc="0" normalizeH="0" baseline="0" noProof="0" dirty="0">
              <a:ln>
                <a:noFill/>
              </a:ln>
              <a:solidFill>
                <a:schemeClr val="tx1"/>
              </a:solidFill>
              <a:effectLst/>
              <a:uLnTx/>
              <a:uFillTx/>
              <a:latin typeface="+mn-lt"/>
              <a:ea typeface="+mn-ea"/>
              <a:cs typeface="+mn-cs"/>
            </a:endParaRPr>
          </a:p>
        </p:txBody>
      </p:sp>
      <p:pic>
        <p:nvPicPr>
          <p:cNvPr id="2051" name="Picture 3"/>
          <p:cNvPicPr>
            <a:picLocks noChangeAspect="1" noChangeArrowheads="1"/>
          </p:cNvPicPr>
          <p:nvPr/>
        </p:nvPicPr>
        <p:blipFill>
          <a:blip r:embed="rId4" cstate="print"/>
          <a:srcRect/>
          <a:stretch>
            <a:fillRect/>
          </a:stretch>
        </p:blipFill>
        <p:spPr bwMode="auto">
          <a:xfrm>
            <a:off x="6553200" y="1600200"/>
            <a:ext cx="2413000" cy="18097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90" name="Picture 2"/>
          <p:cNvPicPr>
            <a:picLocks noChangeAspect="1" noChangeArrowheads="1"/>
          </p:cNvPicPr>
          <p:nvPr/>
        </p:nvPicPr>
        <p:blipFill>
          <a:blip r:embed="rId3" cstate="print"/>
          <a:srcRect l="22917" t="30370" r="15112" b="4444"/>
          <a:stretch>
            <a:fillRect/>
          </a:stretch>
        </p:blipFill>
        <p:spPr bwMode="auto">
          <a:xfrm rot="10800000" flipH="1" flipV="1">
            <a:off x="-1" y="1447800"/>
            <a:ext cx="9144001" cy="5410199"/>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AguaClara in Honduras</a:t>
            </a:r>
            <a:endParaRPr lang="en-US" dirty="0"/>
          </a:p>
        </p:txBody>
      </p:sp>
      <p:pic>
        <p:nvPicPr>
          <p:cNvPr id="3" name="Picture 4" descr="IMGP4839"/>
          <p:cNvPicPr>
            <a:picLocks noChangeAspect="1" noChangeArrowheads="1"/>
          </p:cNvPicPr>
          <p:nvPr/>
        </p:nvPicPr>
        <p:blipFill>
          <a:blip r:embed="rId4" cstate="print"/>
          <a:srcRect/>
          <a:stretch>
            <a:fillRect/>
          </a:stretch>
        </p:blipFill>
        <p:spPr bwMode="auto">
          <a:xfrm>
            <a:off x="4724400" y="3581400"/>
            <a:ext cx="1295400" cy="971550"/>
          </a:xfrm>
          <a:prstGeom prst="rect">
            <a:avLst/>
          </a:prstGeom>
          <a:noFill/>
        </p:spPr>
      </p:pic>
      <p:pic>
        <p:nvPicPr>
          <p:cNvPr id="4" name="Picture 5" descr="Honduras 154"/>
          <p:cNvPicPr>
            <a:picLocks noChangeAspect="1" noChangeArrowheads="1"/>
          </p:cNvPicPr>
          <p:nvPr/>
        </p:nvPicPr>
        <p:blipFill>
          <a:blip r:embed="rId5" cstate="print"/>
          <a:srcRect/>
          <a:stretch>
            <a:fillRect/>
          </a:stretch>
        </p:blipFill>
        <p:spPr bwMode="auto">
          <a:xfrm>
            <a:off x="5791200" y="5105400"/>
            <a:ext cx="1295400" cy="854075"/>
          </a:xfrm>
          <a:prstGeom prst="rect">
            <a:avLst/>
          </a:prstGeom>
          <a:noFill/>
        </p:spPr>
      </p:pic>
      <p:pic>
        <p:nvPicPr>
          <p:cNvPr id="5" name="Picture 6" descr="Marcala%20inauguration"/>
          <p:cNvPicPr>
            <a:picLocks noChangeAspect="1" noChangeArrowheads="1"/>
          </p:cNvPicPr>
          <p:nvPr/>
        </p:nvPicPr>
        <p:blipFill>
          <a:blip r:embed="rId6" cstate="print"/>
          <a:srcRect t="3085" b="-3331"/>
          <a:stretch>
            <a:fillRect/>
          </a:stretch>
        </p:blipFill>
        <p:spPr bwMode="auto">
          <a:xfrm>
            <a:off x="1752600" y="3810000"/>
            <a:ext cx="1143000" cy="857250"/>
          </a:xfrm>
          <a:prstGeom prst="rect">
            <a:avLst/>
          </a:prstGeom>
          <a:noFill/>
        </p:spPr>
      </p:pic>
      <p:pic>
        <p:nvPicPr>
          <p:cNvPr id="6" name="Picture 9"/>
          <p:cNvPicPr>
            <a:picLocks noChangeAspect="1" noChangeArrowheads="1"/>
          </p:cNvPicPr>
          <p:nvPr/>
        </p:nvPicPr>
        <p:blipFill>
          <a:blip r:embed="rId7" cstate="print"/>
          <a:srcRect/>
          <a:stretch>
            <a:fillRect/>
          </a:stretch>
        </p:blipFill>
        <p:spPr bwMode="auto">
          <a:xfrm>
            <a:off x="4495800" y="2667000"/>
            <a:ext cx="1204913" cy="904875"/>
          </a:xfrm>
          <a:prstGeom prst="rect">
            <a:avLst/>
          </a:prstGeom>
          <a:noFill/>
          <a:ln w="9525">
            <a:noFill/>
            <a:miter lim="800000"/>
            <a:headEnd/>
            <a:tailEnd/>
          </a:ln>
          <a:effectLst/>
        </p:spPr>
      </p:pic>
      <p:pic>
        <p:nvPicPr>
          <p:cNvPr id="8" name="Picture 2"/>
          <p:cNvPicPr>
            <a:picLocks noChangeAspect="1" noChangeArrowheads="1"/>
          </p:cNvPicPr>
          <p:nvPr/>
        </p:nvPicPr>
        <p:blipFill>
          <a:blip r:embed="rId8" cstate="print"/>
          <a:srcRect/>
          <a:stretch>
            <a:fillRect/>
          </a:stretch>
        </p:blipFill>
        <p:spPr bwMode="auto">
          <a:xfrm>
            <a:off x="6248400" y="2057400"/>
            <a:ext cx="838200" cy="6286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44018</TotalTime>
  <Words>1743</Words>
  <Application>Microsoft Office PowerPoint</Application>
  <PresentationFormat>On-screen Show (4:3)</PresentationFormat>
  <Paragraphs>256</Paragraphs>
  <Slides>53</Slides>
  <Notes>53</Notes>
  <HiddenSlides>0</HiddenSlides>
  <MMClips>0</MMClips>
  <ScaleCrop>false</ScaleCrop>
  <HeadingPairs>
    <vt:vector size="4" baseType="variant">
      <vt:variant>
        <vt:lpstr>Theme</vt:lpstr>
      </vt:variant>
      <vt:variant>
        <vt:i4>2</vt:i4>
      </vt:variant>
      <vt:variant>
        <vt:lpstr>Slide Titles</vt:lpstr>
      </vt:variant>
      <vt:variant>
        <vt:i4>53</vt:i4>
      </vt:variant>
    </vt:vector>
  </HeadingPairs>
  <TitlesOfParts>
    <vt:vector size="55" baseType="lpstr">
      <vt:lpstr>AguaClara</vt:lpstr>
      <vt:lpstr>1_AguaClara the road</vt:lpstr>
      <vt:lpstr>AguaClara Advisory Council Meeting</vt:lpstr>
      <vt:lpstr>Introductions</vt:lpstr>
      <vt:lpstr>Philosophy…</vt:lpstr>
      <vt:lpstr>Overview of the day</vt:lpstr>
      <vt:lpstr>State of AguaClara</vt:lpstr>
      <vt:lpstr>Technology Advances</vt:lpstr>
      <vt:lpstr>Technology Advances</vt:lpstr>
      <vt:lpstr>Educational Innovations</vt:lpstr>
      <vt:lpstr>AguaClara in Honduras</vt:lpstr>
      <vt:lpstr>Cuatro Comunidades</vt:lpstr>
      <vt:lpstr>Raw Water (Entrance tank)</vt:lpstr>
      <vt:lpstr>Slide 12</vt:lpstr>
      <vt:lpstr>5 plants – 5 years – 15,000 people</vt:lpstr>
      <vt:lpstr>Turbidity Removal: Cuatro Comunidades – July 2009</vt:lpstr>
      <vt:lpstr>AguaClara: 4 key ideas</vt:lpstr>
      <vt:lpstr>AguaClara: 4 key ideas</vt:lpstr>
      <vt:lpstr>Project Expansion</vt:lpstr>
      <vt:lpstr>Sustainability</vt:lpstr>
      <vt:lpstr>Dissemination Model</vt:lpstr>
      <vt:lpstr>Product Development AND Dissemination</vt:lpstr>
      <vt:lpstr>Why is this going to go viral?</vt:lpstr>
      <vt:lpstr>Agalteca – 2000 People</vt:lpstr>
      <vt:lpstr>Dissemination Efforts</vt:lpstr>
      <vt:lpstr>Team Growth</vt:lpstr>
      <vt:lpstr>Undergraduates in CEE: The Available Pool is Large!</vt:lpstr>
      <vt:lpstr>Reflections</vt:lpstr>
      <vt:lpstr>Slide 27</vt:lpstr>
      <vt:lpstr>Conference Call with Dan Smith</vt:lpstr>
      <vt:lpstr>Slide 29</vt:lpstr>
      <vt:lpstr>Meeting with Alice Pell</vt:lpstr>
      <vt:lpstr>Cornell Strategic Plan (Draft)</vt:lpstr>
      <vt:lpstr>Cornell Strategic Plan (Draft)</vt:lpstr>
      <vt:lpstr>Discussion Questions</vt:lpstr>
      <vt:lpstr>Other Teams at Cornell</vt:lpstr>
      <vt:lpstr>Slide 35</vt:lpstr>
      <vt:lpstr>Meeting with Students</vt:lpstr>
      <vt:lpstr>Slide 37</vt:lpstr>
      <vt:lpstr>Meeting with Phil Liu</vt:lpstr>
      <vt:lpstr>Slide 39</vt:lpstr>
      <vt:lpstr>Expenses</vt:lpstr>
      <vt:lpstr>Funds for next year</vt:lpstr>
      <vt:lpstr>Strategy for the next year</vt:lpstr>
      <vt:lpstr>Slide 43</vt:lpstr>
      <vt:lpstr>Summary recommendations and action plan</vt:lpstr>
      <vt:lpstr>Dissemination</vt:lpstr>
      <vt:lpstr>Team growth at Cornell</vt:lpstr>
      <vt:lpstr>Project space</vt:lpstr>
      <vt:lpstr>Professional AguaClara Organization</vt:lpstr>
      <vt:lpstr>AguaClara budget - Strategy for securing stable funding</vt:lpstr>
      <vt:lpstr>Broader Faculty Base</vt:lpstr>
      <vt:lpstr>Expanding the AguaClara Advisory Council</vt:lpstr>
      <vt:lpstr>Next AguaClara Advisory Council Meeting</vt:lpstr>
      <vt:lpstr>Thank You!</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Monroe Weber-Shirk</dc:creator>
  <cp:lastModifiedBy>Monroe Weber-Shirk</cp:lastModifiedBy>
  <cp:revision>2077</cp:revision>
  <dcterms:created xsi:type="dcterms:W3CDTF">2008-04-07T03:00:52Z</dcterms:created>
  <dcterms:modified xsi:type="dcterms:W3CDTF">2010-03-08T02:31:21Z</dcterms:modified>
</cp:coreProperties>
</file>