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handoutMasterIdLst>
    <p:handoutMasterId r:id="rId74"/>
  </p:handoutMasterIdLst>
  <p:sldIdLst>
    <p:sldId id="295" r:id="rId2"/>
    <p:sldId id="322" r:id="rId3"/>
    <p:sldId id="338" r:id="rId4"/>
    <p:sldId id="339" r:id="rId5"/>
    <p:sldId id="340" r:id="rId6"/>
    <p:sldId id="341" r:id="rId7"/>
    <p:sldId id="323" r:id="rId8"/>
    <p:sldId id="324" r:id="rId9"/>
    <p:sldId id="325" r:id="rId10"/>
    <p:sldId id="326" r:id="rId11"/>
    <p:sldId id="327" r:id="rId12"/>
    <p:sldId id="328" r:id="rId13"/>
    <p:sldId id="329" r:id="rId14"/>
    <p:sldId id="330" r:id="rId15"/>
    <p:sldId id="331" r:id="rId16"/>
    <p:sldId id="332" r:id="rId17"/>
    <p:sldId id="257" r:id="rId18"/>
    <p:sldId id="258" r:id="rId19"/>
    <p:sldId id="259" r:id="rId20"/>
    <p:sldId id="260" r:id="rId21"/>
    <p:sldId id="261" r:id="rId22"/>
    <p:sldId id="262" r:id="rId23"/>
    <p:sldId id="263" r:id="rId24"/>
    <p:sldId id="264" r:id="rId25"/>
    <p:sldId id="265" r:id="rId26"/>
    <p:sldId id="266" r:id="rId27"/>
    <p:sldId id="267" r:id="rId28"/>
    <p:sldId id="268" r:id="rId29"/>
    <p:sldId id="269" r:id="rId30"/>
    <p:sldId id="270" r:id="rId31"/>
    <p:sldId id="271" r:id="rId32"/>
    <p:sldId id="272" r:id="rId33"/>
    <p:sldId id="273" r:id="rId34"/>
    <p:sldId id="275" r:id="rId35"/>
    <p:sldId id="276" r:id="rId36"/>
    <p:sldId id="277" r:id="rId37"/>
    <p:sldId id="291" r:id="rId38"/>
    <p:sldId id="292" r:id="rId39"/>
    <p:sldId id="287" r:id="rId40"/>
    <p:sldId id="288" r:id="rId41"/>
    <p:sldId id="289" r:id="rId42"/>
    <p:sldId id="290" r:id="rId43"/>
    <p:sldId id="285" r:id="rId44"/>
    <p:sldId id="286" r:id="rId45"/>
    <p:sldId id="321" r:id="rId46"/>
    <p:sldId id="344" r:id="rId47"/>
    <p:sldId id="320" r:id="rId48"/>
    <p:sldId id="308" r:id="rId49"/>
    <p:sldId id="309" r:id="rId50"/>
    <p:sldId id="310" r:id="rId51"/>
    <p:sldId id="311" r:id="rId52"/>
    <p:sldId id="312" r:id="rId53"/>
    <p:sldId id="293" r:id="rId54"/>
    <p:sldId id="313" r:id="rId55"/>
    <p:sldId id="314" r:id="rId56"/>
    <p:sldId id="315" r:id="rId57"/>
    <p:sldId id="316" r:id="rId58"/>
    <p:sldId id="317" r:id="rId59"/>
    <p:sldId id="281" r:id="rId60"/>
    <p:sldId id="333" r:id="rId61"/>
    <p:sldId id="334" r:id="rId62"/>
    <p:sldId id="335" r:id="rId63"/>
    <p:sldId id="336" r:id="rId64"/>
    <p:sldId id="337" r:id="rId65"/>
    <p:sldId id="278" r:id="rId66"/>
    <p:sldId id="279" r:id="rId67"/>
    <p:sldId id="280" r:id="rId68"/>
    <p:sldId id="342" r:id="rId69"/>
    <p:sldId id="343" r:id="rId70"/>
    <p:sldId id="318" r:id="rId71"/>
    <p:sldId id="345"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3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5B8B0C4-4EF4-4CE0-9F15-C88F3063465F}" type="datetimeFigureOut">
              <a:rPr lang="en-US" smtClean="0"/>
              <a:pPr/>
              <a:t>3/9/2010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66B52D-DD70-4A73-8B32-9E27D0001177}"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6ED38C-38DD-4C1A-A598-B812A44E2D09}" type="datetimeFigureOut">
              <a:rPr lang="en-US" smtClean="0"/>
              <a:pPr/>
              <a:t>3/9/2010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2C22CE-EBFC-433D-81DC-F3C048FAA56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C8DE6C9F-48AD-4743-9CB5-D6A098EDE630}" type="slidenum">
              <a:rPr lang="en-US" smtClean="0"/>
              <a:pPr/>
              <a:t>1</a:t>
            </a:fld>
            <a:endParaRPr lang="en-US" dirty="0"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Equation</a:t>
            </a:r>
            <a:r>
              <a:rPr lang="en-US" baseline="0" dirty="0" smtClean="0"/>
              <a:t> is b</a:t>
            </a:r>
            <a:r>
              <a:rPr lang="en-US" dirty="0" smtClean="0"/>
              <a:t>asis of iterative function that return the diameter of the macro-mixing pipe based on available pipe options, plant flow, constraints for macro-mixing head loss and total head loss desired </a:t>
            </a:r>
          </a:p>
          <a:p>
            <a:endParaRPr lang="en-US" dirty="0"/>
          </a:p>
        </p:txBody>
      </p:sp>
      <p:sp>
        <p:nvSpPr>
          <p:cNvPr id="4" name="Slide Number Placeholder 3"/>
          <p:cNvSpPr>
            <a:spLocks noGrp="1"/>
          </p:cNvSpPr>
          <p:nvPr>
            <p:ph type="sldNum" sz="quarter" idx="10"/>
          </p:nvPr>
        </p:nvSpPr>
        <p:spPr/>
        <p:txBody>
          <a:bodyPr/>
          <a:lstStyle/>
          <a:p>
            <a:fld id="{C42556AA-FF48-4F0B-B93B-5F391CB41412}"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C8DE6C9F-48AD-4743-9CB5-D6A098EDE630}" type="slidenum">
              <a:rPr lang="en-US" smtClean="0"/>
              <a:pPr/>
              <a:t>17</a:t>
            </a:fld>
            <a:endParaRPr lang="en-US" dirty="0"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5044064-64A6-40ED-97A8-B308457DE91E}"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229748-162E-4D3C-B57C-AD676393CE34}" type="slidenum">
              <a:rPr lang="en-US"/>
              <a:pPr/>
              <a:t>19</a:t>
            </a:fld>
            <a:endParaRPr lang="en-US" dirty="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s-H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A3FA48-F23E-4F98-94C7-54263EE13749}" type="slidenum">
              <a:rPr lang="en-US"/>
              <a:pPr/>
              <a:t>20</a:t>
            </a:fld>
            <a:endParaRPr lang="en-US"/>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es-H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C51C7D-4140-4B98-8D78-04EE8A2C5F36}" type="slidenum">
              <a:rPr lang="en-US"/>
              <a:pPr/>
              <a:t>21</a:t>
            </a:fld>
            <a:endParaRPr lang="en-US"/>
          </a:p>
        </p:txBody>
      </p:sp>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p:txBody>
          <a:bodyPr/>
          <a:lstStyle/>
          <a:p>
            <a:r>
              <a:rPr lang="es-HN" dirty="0" smtClean="0"/>
              <a:t>Alum </a:t>
            </a:r>
            <a:r>
              <a:rPr lang="es-HN" dirty="0" err="1" smtClean="0"/>
              <a:t>makes</a:t>
            </a:r>
            <a:r>
              <a:rPr lang="es-HN" dirty="0" smtClean="0"/>
              <a:t> </a:t>
            </a:r>
            <a:r>
              <a:rPr lang="es-HN" dirty="0" err="1" smtClean="0"/>
              <a:t>them</a:t>
            </a:r>
            <a:r>
              <a:rPr lang="es-HN" dirty="0" smtClean="0"/>
              <a:t> </a:t>
            </a:r>
            <a:r>
              <a:rPr lang="es-HN" dirty="0" err="1" smtClean="0"/>
              <a:t>sticky</a:t>
            </a:r>
            <a:endParaRPr lang="es-HN" dirty="0" smtClean="0"/>
          </a:p>
          <a:p>
            <a:r>
              <a:rPr lang="es-HN" dirty="0" err="1" smtClean="0"/>
              <a:t>Mixing</a:t>
            </a:r>
            <a:r>
              <a:rPr lang="es-HN" dirty="0" smtClean="0"/>
              <a:t> </a:t>
            </a:r>
            <a:r>
              <a:rPr lang="es-HN" dirty="0" err="1" smtClean="0"/>
              <a:t>makes</a:t>
            </a:r>
            <a:r>
              <a:rPr lang="es-HN" dirty="0" smtClean="0"/>
              <a:t> </a:t>
            </a:r>
            <a:r>
              <a:rPr lang="es-HN" dirty="0" err="1" smtClean="0"/>
              <a:t>them</a:t>
            </a:r>
            <a:r>
              <a:rPr lang="es-HN" dirty="0" smtClean="0"/>
              <a:t> </a:t>
            </a:r>
            <a:r>
              <a:rPr lang="es-HN" dirty="0" err="1" smtClean="0"/>
              <a:t>collide</a:t>
            </a:r>
            <a:endParaRPr lang="es-HN"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1EBFEC9C-3C92-4354-969F-CB0C4A2CA643}" type="slidenum">
              <a:rPr lang="en-US" smtClean="0"/>
              <a:pPr/>
              <a:t>22</a:t>
            </a:fld>
            <a:endParaRPr lang="en-US" smtClean="0"/>
          </a:p>
        </p:txBody>
      </p:sp>
      <p:sp>
        <p:nvSpPr>
          <p:cNvPr id="152579" name="Rectangle 2"/>
          <p:cNvSpPr>
            <a:spLocks noGrp="1" noRot="1" noChangeAspect="1" noChangeArrowheads="1" noTextEdit="1"/>
          </p:cNvSpPr>
          <p:nvPr>
            <p:ph type="sldImg"/>
          </p:nvPr>
        </p:nvSpPr>
        <p:spPr>
          <a:xfrm>
            <a:off x="1144588" y="685800"/>
            <a:ext cx="4570412" cy="3429000"/>
          </a:xfrm>
          <a:ln/>
        </p:spPr>
      </p:sp>
      <p:sp>
        <p:nvSpPr>
          <p:cNvPr id="1525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spect="1" noChangeArrowheads="1" noTextEdit="1"/>
          </p:cNvSpPr>
          <p:nvPr>
            <p:ph type="sldImg"/>
          </p:nvPr>
        </p:nvSpPr>
        <p:spPr>
          <a:xfrm>
            <a:off x="1144588" y="685800"/>
            <a:ext cx="4570412" cy="3429000"/>
          </a:xfrm>
          <a:ln/>
        </p:spPr>
      </p:sp>
      <p:sp>
        <p:nvSpPr>
          <p:cNvPr id="15462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DBA8DE-4FC4-4792-9820-89A7D6C50076}" type="slidenum">
              <a:rPr lang="en-US"/>
              <a:pPr/>
              <a:t>24</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s-HN"/>
              <a:t>planta de 50 Lps con 2 cámaras de sedimentación</a:t>
            </a:r>
          </a:p>
          <a:p>
            <a:endParaRPr lang="es-H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E70D95-C04C-4E1E-8587-7836B5E97153}" type="slidenum">
              <a:rPr lang="en-US"/>
              <a:pPr/>
              <a:t>25</a:t>
            </a:fld>
            <a:endParaRPr 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es-HN"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E1E635F8-C2C6-448C-951F-4AC20941EEFC}" type="slidenum">
              <a:rPr lang="en-US" smtClean="0"/>
              <a:pPr/>
              <a:t>26</a:t>
            </a:fld>
            <a:endParaRPr lang="en-US" smtClean="0"/>
          </a:p>
        </p:txBody>
      </p:sp>
      <p:sp>
        <p:nvSpPr>
          <p:cNvPr id="157699" name="Rectangle 2"/>
          <p:cNvSpPr>
            <a:spLocks noGrp="1" noRot="1" noChangeAspect="1" noChangeArrowheads="1" noTextEdit="1"/>
          </p:cNvSpPr>
          <p:nvPr>
            <p:ph type="sldImg"/>
          </p:nvPr>
        </p:nvSpPr>
        <p:spPr>
          <a:xfrm>
            <a:off x="1144588" y="685800"/>
            <a:ext cx="4570412" cy="3429000"/>
          </a:xfrm>
          <a:ln/>
        </p:spPr>
      </p:sp>
      <p:sp>
        <p:nvSpPr>
          <p:cNvPr id="157700" name="Rectangle 3"/>
          <p:cNvSpPr>
            <a:spLocks noGrp="1" noChangeArrowheads="1"/>
          </p:cNvSpPr>
          <p:nvPr>
            <p:ph type="body" idx="1"/>
          </p:nvPr>
        </p:nvSpPr>
        <p:spPr>
          <a:noFill/>
          <a:ln/>
        </p:spPr>
        <p:txBody>
          <a:bodyPr/>
          <a:lstStyle/>
          <a:p>
            <a:pPr eaLnBrk="1" hangingPunct="1"/>
            <a:r>
              <a:rPr lang="en-US" dirty="0" smtClean="0"/>
              <a:t>Poor documentation leads to the need to design</a:t>
            </a:r>
            <a:r>
              <a:rPr lang="en-US" baseline="0" dirty="0" smtClean="0"/>
              <a:t> from scratch</a:t>
            </a:r>
          </a:p>
          <a:p>
            <a:pPr eaLnBrk="1" hangingPunct="1"/>
            <a:r>
              <a:rPr lang="en-US" baseline="0" dirty="0" smtClean="0"/>
              <a:t>Need to use the fundamental physics so that our models work</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80ADC4-3E1B-4D57-952F-19BEC3B4AB81}" type="slidenum">
              <a:rPr lang="en-US"/>
              <a:pPr/>
              <a:t>27</a:t>
            </a:fld>
            <a:endParaRPr lang="en-US"/>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s-HN"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DA2ED7-96BE-4AC3-8D87-971E99D58A7A}" type="slidenum">
              <a:rPr lang="en-US"/>
              <a:pPr/>
              <a:t>28</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r>
              <a:rPr lang="es-HN" dirty="0" err="1" smtClean="0"/>
              <a:t>How</a:t>
            </a:r>
            <a:r>
              <a:rPr lang="es-HN" dirty="0" smtClean="0"/>
              <a:t> </a:t>
            </a:r>
            <a:r>
              <a:rPr lang="es-HN" dirty="0" err="1" smtClean="0"/>
              <a:t>well</a:t>
            </a:r>
            <a:r>
              <a:rPr lang="es-HN" baseline="0" dirty="0" smtClean="0"/>
              <a:t> a </a:t>
            </a:r>
            <a:r>
              <a:rPr lang="es-HN" baseline="0" dirty="0" err="1" smtClean="0"/>
              <a:t>flocculator</a:t>
            </a:r>
            <a:r>
              <a:rPr lang="es-HN" baseline="0" dirty="0" smtClean="0"/>
              <a:t> </a:t>
            </a:r>
            <a:r>
              <a:rPr lang="es-HN" baseline="0" dirty="0" err="1" smtClean="0"/>
              <a:t>works</a:t>
            </a:r>
            <a:r>
              <a:rPr lang="es-HN" baseline="0" dirty="0" smtClean="0"/>
              <a:t> </a:t>
            </a:r>
            <a:r>
              <a:rPr lang="es-HN" baseline="0" dirty="0" err="1" smtClean="0"/>
              <a:t>is</a:t>
            </a:r>
            <a:r>
              <a:rPr lang="es-HN" baseline="0" dirty="0" smtClean="0"/>
              <a:t> </a:t>
            </a:r>
            <a:r>
              <a:rPr lang="es-HN" baseline="0" dirty="0" err="1" smtClean="0"/>
              <a:t>determined</a:t>
            </a:r>
            <a:r>
              <a:rPr lang="es-HN" baseline="0" dirty="0" smtClean="0"/>
              <a:t> </a:t>
            </a:r>
            <a:r>
              <a:rPr lang="es-HN" baseline="0" dirty="0" err="1" smtClean="0"/>
              <a:t>by</a:t>
            </a:r>
            <a:r>
              <a:rPr lang="es-HN" baseline="0" dirty="0" smtClean="0"/>
              <a:t> </a:t>
            </a:r>
            <a:r>
              <a:rPr lang="es-HN" baseline="0" dirty="0" err="1" smtClean="0"/>
              <a:t>how</a:t>
            </a:r>
            <a:r>
              <a:rPr lang="es-HN" baseline="0" dirty="0" smtClean="0"/>
              <a:t> </a:t>
            </a:r>
            <a:r>
              <a:rPr lang="es-HN" baseline="0" dirty="0" err="1" smtClean="0"/>
              <a:t>many</a:t>
            </a:r>
            <a:r>
              <a:rPr lang="es-HN" baseline="0" dirty="0" smtClean="0"/>
              <a:t> </a:t>
            </a:r>
            <a:r>
              <a:rPr lang="es-HN" baseline="0" dirty="0" err="1" smtClean="0"/>
              <a:t>collisions</a:t>
            </a:r>
            <a:r>
              <a:rPr lang="es-HN" baseline="0" dirty="0" smtClean="0"/>
              <a:t> </a:t>
            </a:r>
            <a:r>
              <a:rPr lang="es-HN" baseline="0" dirty="0" err="1" smtClean="0"/>
              <a:t>happen</a:t>
            </a:r>
            <a:endParaRPr lang="es-HN" baseline="0" dirty="0" smtClean="0"/>
          </a:p>
          <a:p>
            <a:r>
              <a:rPr lang="es-HN" baseline="0" dirty="0" err="1" smtClean="0"/>
              <a:t>Higher</a:t>
            </a:r>
            <a:r>
              <a:rPr lang="es-HN" baseline="0" dirty="0" smtClean="0"/>
              <a:t> </a:t>
            </a:r>
            <a:r>
              <a:rPr lang="es-HN" baseline="0" dirty="0" err="1" smtClean="0"/>
              <a:t>turbidity</a:t>
            </a:r>
            <a:r>
              <a:rPr lang="es-HN" baseline="0" dirty="0" smtClean="0"/>
              <a:t> </a:t>
            </a:r>
            <a:r>
              <a:rPr lang="es-HN" baseline="0" dirty="0" err="1" smtClean="0"/>
              <a:t>suspensions</a:t>
            </a:r>
            <a:r>
              <a:rPr lang="es-HN" baseline="0" dirty="0" smtClean="0"/>
              <a:t> </a:t>
            </a:r>
            <a:r>
              <a:rPr lang="es-HN" baseline="0" dirty="0" err="1" smtClean="0"/>
              <a:t>result</a:t>
            </a:r>
            <a:r>
              <a:rPr lang="es-HN" baseline="0" dirty="0" smtClean="0"/>
              <a:t> in </a:t>
            </a:r>
            <a:r>
              <a:rPr lang="es-HN" baseline="0" dirty="0" err="1" smtClean="0"/>
              <a:t>larger</a:t>
            </a:r>
            <a:r>
              <a:rPr lang="es-HN" baseline="0" dirty="0" smtClean="0"/>
              <a:t> flocs so </a:t>
            </a:r>
            <a:r>
              <a:rPr lang="es-HN" baseline="0" dirty="0" err="1" smtClean="0"/>
              <a:t>they</a:t>
            </a:r>
            <a:r>
              <a:rPr lang="es-HN" baseline="0" dirty="0" smtClean="0"/>
              <a:t> </a:t>
            </a:r>
            <a:r>
              <a:rPr lang="es-HN" baseline="0" dirty="0" err="1" smtClean="0"/>
              <a:t>collide</a:t>
            </a:r>
            <a:r>
              <a:rPr lang="es-HN" baseline="0" dirty="0" smtClean="0"/>
              <a:t> </a:t>
            </a:r>
            <a:r>
              <a:rPr lang="es-HN" baseline="0" dirty="0" err="1" smtClean="0"/>
              <a:t>much</a:t>
            </a:r>
            <a:r>
              <a:rPr lang="es-HN" baseline="0" dirty="0" smtClean="0"/>
              <a:t> </a:t>
            </a:r>
            <a:r>
              <a:rPr lang="es-HN" baseline="0" dirty="0" err="1" smtClean="0"/>
              <a:t>easier</a:t>
            </a:r>
            <a:endParaRPr lang="es-HN"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D65F19-3D43-40CD-97F6-7785E557EA22}" type="slidenum">
              <a:rPr lang="en-US"/>
              <a:pPr/>
              <a:t>29</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s-HN" dirty="0" err="1" smtClean="0"/>
              <a:t>We</a:t>
            </a:r>
            <a:r>
              <a:rPr lang="es-HN" baseline="0" dirty="0" smtClean="0"/>
              <a:t> </a:t>
            </a:r>
            <a:r>
              <a:rPr lang="es-HN" baseline="0" dirty="0" err="1" smtClean="0"/>
              <a:t>want</a:t>
            </a:r>
            <a:r>
              <a:rPr lang="es-HN" baseline="0" dirty="0" smtClean="0"/>
              <a:t> </a:t>
            </a:r>
            <a:r>
              <a:rPr lang="es-HN" baseline="0" dirty="0" err="1" smtClean="0"/>
              <a:t>the</a:t>
            </a:r>
            <a:r>
              <a:rPr lang="es-HN" baseline="0" dirty="0" smtClean="0"/>
              <a:t> </a:t>
            </a:r>
            <a:r>
              <a:rPr lang="es-HN" baseline="0" dirty="0" err="1" smtClean="0"/>
              <a:t>highest</a:t>
            </a:r>
            <a:r>
              <a:rPr lang="es-HN" baseline="0" dirty="0" smtClean="0"/>
              <a:t> </a:t>
            </a:r>
            <a:r>
              <a:rPr lang="es-HN" baseline="0" dirty="0" err="1" smtClean="0"/>
              <a:t>energy</a:t>
            </a:r>
            <a:r>
              <a:rPr lang="es-HN" baseline="0" dirty="0" smtClean="0"/>
              <a:t> </a:t>
            </a:r>
            <a:r>
              <a:rPr lang="es-HN" baseline="0" dirty="0" err="1" smtClean="0"/>
              <a:t>disspation</a:t>
            </a:r>
            <a:r>
              <a:rPr lang="es-HN" baseline="0" dirty="0" smtClean="0"/>
              <a:t> </a:t>
            </a:r>
            <a:r>
              <a:rPr lang="es-HN" baseline="0" dirty="0" err="1" smtClean="0"/>
              <a:t>possible</a:t>
            </a:r>
            <a:r>
              <a:rPr lang="es-HN" baseline="0" dirty="0" smtClean="0"/>
              <a:t> so </a:t>
            </a:r>
            <a:r>
              <a:rPr lang="es-HN" baseline="0" dirty="0" err="1" smtClean="0"/>
              <a:t>that</a:t>
            </a:r>
            <a:r>
              <a:rPr lang="es-HN" baseline="0" dirty="0" smtClean="0"/>
              <a:t> </a:t>
            </a:r>
            <a:r>
              <a:rPr lang="es-HN" baseline="0" dirty="0" err="1" smtClean="0"/>
              <a:t>the</a:t>
            </a:r>
            <a:r>
              <a:rPr lang="es-HN" baseline="0" dirty="0" smtClean="0"/>
              <a:t> flocs </a:t>
            </a:r>
            <a:r>
              <a:rPr lang="es-HN" baseline="0" dirty="0" err="1" smtClean="0"/>
              <a:t>will</a:t>
            </a:r>
            <a:r>
              <a:rPr lang="es-HN" baseline="0" dirty="0" smtClean="0"/>
              <a:t> </a:t>
            </a:r>
            <a:r>
              <a:rPr lang="es-HN" baseline="0" dirty="0" err="1" smtClean="0"/>
              <a:t>settle</a:t>
            </a:r>
            <a:r>
              <a:rPr lang="es-HN" baseline="0" dirty="0" smtClean="0"/>
              <a:t> </a:t>
            </a:r>
            <a:r>
              <a:rPr lang="es-HN" baseline="0" dirty="0" err="1" smtClean="0"/>
              <a:t>later</a:t>
            </a:r>
            <a:r>
              <a:rPr lang="es-HN" baseline="0" dirty="0" smtClean="0"/>
              <a:t> and </a:t>
            </a:r>
            <a:r>
              <a:rPr lang="es-HN" baseline="0" dirty="0" err="1" smtClean="0"/>
              <a:t>not</a:t>
            </a:r>
            <a:r>
              <a:rPr lang="es-HN" baseline="0" dirty="0" smtClean="0"/>
              <a:t> break up</a:t>
            </a:r>
            <a:endParaRPr lang="es-H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Rot="1" noChangeAspect="1" noChangeArrowheads="1" noTextEdit="1"/>
          </p:cNvSpPr>
          <p:nvPr>
            <p:ph type="sldImg"/>
          </p:nvPr>
        </p:nvSpPr>
        <p:spPr>
          <a:ln/>
        </p:spPr>
      </p:sp>
      <p:sp>
        <p:nvSpPr>
          <p:cNvPr id="25805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044064-64A6-40ED-97A8-B308457DE91E}"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C3548C-64BD-4A3D-9FA8-9769F3718689}" type="slidenum">
              <a:rPr lang="en-US"/>
              <a:pPr/>
              <a:t>32</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r>
              <a:rPr lang="es-HN" dirty="0" err="1" smtClean="0"/>
              <a:t>We</a:t>
            </a:r>
            <a:r>
              <a:rPr lang="es-HN" baseline="0" dirty="0" smtClean="0"/>
              <a:t> try </a:t>
            </a:r>
            <a:r>
              <a:rPr lang="es-HN" baseline="0" dirty="0" err="1" smtClean="0"/>
              <a:t>to</a:t>
            </a:r>
            <a:r>
              <a:rPr lang="es-HN" baseline="0" dirty="0" smtClean="0"/>
              <a:t> </a:t>
            </a:r>
            <a:r>
              <a:rPr lang="es-HN" baseline="0" dirty="0" err="1" smtClean="0"/>
              <a:t>optimize</a:t>
            </a:r>
            <a:r>
              <a:rPr lang="es-HN" baseline="0" dirty="0" smtClean="0"/>
              <a:t> </a:t>
            </a:r>
            <a:r>
              <a:rPr lang="es-HN" baseline="0" dirty="0" err="1" smtClean="0"/>
              <a:t>our</a:t>
            </a:r>
            <a:r>
              <a:rPr lang="es-HN" baseline="0" dirty="0" smtClean="0"/>
              <a:t> </a:t>
            </a:r>
            <a:r>
              <a:rPr lang="es-HN" baseline="0" dirty="0" err="1" smtClean="0"/>
              <a:t>designs</a:t>
            </a:r>
            <a:r>
              <a:rPr lang="es-HN" baseline="0" dirty="0" smtClean="0"/>
              <a:t> as </a:t>
            </a:r>
            <a:r>
              <a:rPr lang="es-HN" baseline="0" dirty="0" err="1" smtClean="0"/>
              <a:t>much</a:t>
            </a:r>
            <a:r>
              <a:rPr lang="es-HN" baseline="0" dirty="0" smtClean="0"/>
              <a:t> as </a:t>
            </a:r>
            <a:r>
              <a:rPr lang="es-HN" baseline="0" dirty="0" err="1" smtClean="0"/>
              <a:t>possible</a:t>
            </a:r>
            <a:r>
              <a:rPr lang="es-HN" baseline="0" dirty="0" smtClean="0"/>
              <a:t>. </a:t>
            </a:r>
            <a:r>
              <a:rPr lang="es-HN" baseline="0" dirty="0" err="1" smtClean="0"/>
              <a:t>One</a:t>
            </a:r>
            <a:r>
              <a:rPr lang="es-HN" baseline="0" dirty="0" smtClean="0"/>
              <a:t> </a:t>
            </a:r>
            <a:r>
              <a:rPr lang="es-HN" baseline="0" dirty="0" err="1" smtClean="0"/>
              <a:t>example</a:t>
            </a:r>
            <a:r>
              <a:rPr lang="es-HN" baseline="0" dirty="0" smtClean="0"/>
              <a:t> </a:t>
            </a:r>
            <a:r>
              <a:rPr lang="es-HN" baseline="0" dirty="0" err="1" smtClean="0"/>
              <a:t>is</a:t>
            </a:r>
            <a:r>
              <a:rPr lang="es-HN" baseline="0" dirty="0" smtClean="0"/>
              <a:t> </a:t>
            </a:r>
            <a:r>
              <a:rPr lang="es-HN" baseline="0" dirty="0" err="1" smtClean="0"/>
              <a:t>making</a:t>
            </a:r>
            <a:r>
              <a:rPr lang="es-HN" baseline="0" dirty="0" smtClean="0"/>
              <a:t> </a:t>
            </a:r>
            <a:r>
              <a:rPr lang="es-HN" baseline="0" dirty="0" err="1" smtClean="0"/>
              <a:t>the</a:t>
            </a:r>
            <a:r>
              <a:rPr lang="es-HN" baseline="0" dirty="0" smtClean="0"/>
              <a:t> </a:t>
            </a:r>
            <a:r>
              <a:rPr lang="es-HN" baseline="0" dirty="0" err="1" smtClean="0"/>
              <a:t>flocculation</a:t>
            </a:r>
            <a:r>
              <a:rPr lang="es-HN" baseline="0" dirty="0" smtClean="0"/>
              <a:t> </a:t>
            </a:r>
            <a:r>
              <a:rPr lang="es-HN" baseline="0" dirty="0" err="1" smtClean="0"/>
              <a:t>tanks</a:t>
            </a:r>
            <a:r>
              <a:rPr lang="es-HN" baseline="0" dirty="0" smtClean="0"/>
              <a:t> as </a:t>
            </a:r>
            <a:r>
              <a:rPr lang="es-HN" baseline="0" dirty="0" err="1" smtClean="0"/>
              <a:t>long</a:t>
            </a:r>
            <a:r>
              <a:rPr lang="es-HN" baseline="0" dirty="0" smtClean="0"/>
              <a:t> as </a:t>
            </a:r>
            <a:r>
              <a:rPr lang="es-HN" baseline="0" dirty="0" err="1" smtClean="0"/>
              <a:t>the</a:t>
            </a:r>
            <a:r>
              <a:rPr lang="es-HN" baseline="0" dirty="0" smtClean="0"/>
              <a:t> </a:t>
            </a:r>
            <a:r>
              <a:rPr lang="es-HN" baseline="0" dirty="0" err="1" smtClean="0"/>
              <a:t>sedimentation</a:t>
            </a:r>
            <a:r>
              <a:rPr lang="es-HN" baseline="0" dirty="0" smtClean="0"/>
              <a:t> </a:t>
            </a:r>
            <a:r>
              <a:rPr lang="es-HN" baseline="0" dirty="0" err="1" smtClean="0"/>
              <a:t>tanks</a:t>
            </a:r>
            <a:r>
              <a:rPr lang="es-HN" baseline="0" dirty="0" smtClean="0"/>
              <a:t> </a:t>
            </a:r>
            <a:r>
              <a:rPr lang="es-HN" baseline="0" dirty="0" err="1" smtClean="0"/>
              <a:t>to</a:t>
            </a:r>
            <a:r>
              <a:rPr lang="es-HN" baseline="0" dirty="0" smtClean="0"/>
              <a:t> </a:t>
            </a:r>
            <a:r>
              <a:rPr lang="es-HN" baseline="0" dirty="0" err="1" smtClean="0"/>
              <a:t>maximize</a:t>
            </a:r>
            <a:r>
              <a:rPr lang="es-HN" baseline="0" dirty="0" smtClean="0"/>
              <a:t> </a:t>
            </a:r>
            <a:r>
              <a:rPr lang="es-HN" baseline="0" dirty="0" err="1" smtClean="0"/>
              <a:t>the</a:t>
            </a:r>
            <a:r>
              <a:rPr lang="es-HN" baseline="0" dirty="0" smtClean="0"/>
              <a:t> </a:t>
            </a:r>
            <a:r>
              <a:rPr lang="es-HN" baseline="0" dirty="0" err="1" smtClean="0"/>
              <a:t>amount</a:t>
            </a:r>
            <a:r>
              <a:rPr lang="es-HN" baseline="0" dirty="0" smtClean="0"/>
              <a:t> of </a:t>
            </a:r>
            <a:r>
              <a:rPr lang="es-HN" baseline="0" dirty="0" err="1" smtClean="0"/>
              <a:t>shared</a:t>
            </a:r>
            <a:r>
              <a:rPr lang="es-HN" baseline="0" dirty="0" smtClean="0"/>
              <a:t> </a:t>
            </a:r>
            <a:r>
              <a:rPr lang="es-HN" baseline="0" dirty="0" err="1" smtClean="0"/>
              <a:t>wall</a:t>
            </a:r>
            <a:r>
              <a:rPr lang="es-HN" baseline="0" dirty="0" smtClean="0"/>
              <a:t> </a:t>
            </a:r>
            <a:r>
              <a:rPr lang="es-HN" baseline="0" dirty="0" err="1" smtClean="0"/>
              <a:t>space</a:t>
            </a:r>
            <a:r>
              <a:rPr lang="es-HN" baseline="0" dirty="0" smtClean="0"/>
              <a:t>. </a:t>
            </a:r>
            <a:r>
              <a:rPr lang="es-HN" baseline="0" dirty="0" err="1" smtClean="0"/>
              <a:t>Another</a:t>
            </a:r>
            <a:r>
              <a:rPr lang="es-HN" baseline="0" dirty="0" smtClean="0"/>
              <a:t> </a:t>
            </a:r>
            <a:r>
              <a:rPr lang="es-HN" baseline="0" dirty="0" err="1" smtClean="0"/>
              <a:t>is</a:t>
            </a:r>
            <a:r>
              <a:rPr lang="es-HN" baseline="0" dirty="0" smtClean="0"/>
              <a:t> </a:t>
            </a:r>
            <a:r>
              <a:rPr lang="es-HN" baseline="0" dirty="0" err="1" smtClean="0"/>
              <a:t>ensuring</a:t>
            </a:r>
            <a:r>
              <a:rPr lang="es-HN" baseline="0" dirty="0" smtClean="0"/>
              <a:t> </a:t>
            </a:r>
            <a:r>
              <a:rPr lang="es-HN" baseline="0" dirty="0" err="1" smtClean="0"/>
              <a:t>that</a:t>
            </a:r>
            <a:r>
              <a:rPr lang="es-HN" baseline="0" dirty="0" smtClean="0"/>
              <a:t> </a:t>
            </a:r>
            <a:r>
              <a:rPr lang="es-HN" baseline="0" dirty="0" err="1" smtClean="0"/>
              <a:t>the</a:t>
            </a:r>
            <a:r>
              <a:rPr lang="es-HN" baseline="0" dirty="0" smtClean="0"/>
              <a:t> </a:t>
            </a:r>
            <a:r>
              <a:rPr lang="es-HN" baseline="0" dirty="0" err="1" smtClean="0"/>
              <a:t>depth</a:t>
            </a:r>
            <a:r>
              <a:rPr lang="es-HN" baseline="0" dirty="0" smtClean="0"/>
              <a:t> of </a:t>
            </a:r>
            <a:r>
              <a:rPr lang="es-HN" baseline="0" dirty="0" err="1" smtClean="0"/>
              <a:t>the</a:t>
            </a:r>
            <a:r>
              <a:rPr lang="es-HN" baseline="0" dirty="0" smtClean="0"/>
              <a:t> </a:t>
            </a:r>
            <a:r>
              <a:rPr lang="es-HN" baseline="0" dirty="0" err="1" smtClean="0"/>
              <a:t>water</a:t>
            </a:r>
            <a:r>
              <a:rPr lang="es-HN" baseline="0" dirty="0" smtClean="0"/>
              <a:t> at </a:t>
            </a:r>
            <a:r>
              <a:rPr lang="es-HN" baseline="0" dirty="0" err="1" smtClean="0"/>
              <a:t>the</a:t>
            </a:r>
            <a:r>
              <a:rPr lang="es-HN" baseline="0" dirty="0" smtClean="0"/>
              <a:t> </a:t>
            </a:r>
            <a:r>
              <a:rPr lang="es-HN" baseline="0" dirty="0" err="1" smtClean="0"/>
              <a:t>end</a:t>
            </a:r>
            <a:r>
              <a:rPr lang="es-HN" baseline="0" dirty="0" smtClean="0"/>
              <a:t> of </a:t>
            </a:r>
            <a:r>
              <a:rPr lang="es-HN" baseline="0" dirty="0" err="1" smtClean="0"/>
              <a:t>the</a:t>
            </a:r>
            <a:r>
              <a:rPr lang="es-HN" baseline="0" dirty="0" smtClean="0"/>
              <a:t> </a:t>
            </a:r>
            <a:r>
              <a:rPr lang="es-HN" baseline="0" dirty="0" err="1" smtClean="0"/>
              <a:t>flocculator</a:t>
            </a:r>
            <a:r>
              <a:rPr lang="es-HN" baseline="0" dirty="0" smtClean="0"/>
              <a:t> </a:t>
            </a:r>
            <a:r>
              <a:rPr lang="es-HN" baseline="0" dirty="0" err="1" smtClean="0"/>
              <a:t>is</a:t>
            </a:r>
            <a:r>
              <a:rPr lang="es-HN" baseline="0" dirty="0" smtClean="0"/>
              <a:t> </a:t>
            </a:r>
            <a:r>
              <a:rPr lang="es-HN" baseline="0" dirty="0" err="1" smtClean="0"/>
              <a:t>the</a:t>
            </a:r>
            <a:r>
              <a:rPr lang="es-HN" baseline="0" dirty="0" smtClean="0"/>
              <a:t> </a:t>
            </a:r>
            <a:r>
              <a:rPr lang="es-HN" baseline="0" dirty="0" err="1" smtClean="0"/>
              <a:t>same</a:t>
            </a:r>
            <a:r>
              <a:rPr lang="es-HN" baseline="0" dirty="0" smtClean="0"/>
              <a:t> as in </a:t>
            </a:r>
            <a:r>
              <a:rPr lang="es-HN" baseline="0" dirty="0" err="1" smtClean="0"/>
              <a:t>the</a:t>
            </a:r>
            <a:r>
              <a:rPr lang="es-HN" baseline="0" dirty="0" smtClean="0"/>
              <a:t> </a:t>
            </a:r>
            <a:r>
              <a:rPr lang="es-HN" baseline="0" dirty="0" err="1" smtClean="0"/>
              <a:t>entrance</a:t>
            </a:r>
            <a:r>
              <a:rPr lang="es-HN" baseline="0" dirty="0" smtClean="0"/>
              <a:t> </a:t>
            </a:r>
            <a:r>
              <a:rPr lang="es-HN" baseline="0" dirty="0" err="1" smtClean="0"/>
              <a:t>tank</a:t>
            </a:r>
            <a:r>
              <a:rPr lang="es-HN" baseline="0" dirty="0" smtClean="0"/>
              <a:t> </a:t>
            </a:r>
            <a:r>
              <a:rPr lang="es-HN" baseline="0" dirty="0" err="1" smtClean="0"/>
              <a:t>to</a:t>
            </a:r>
            <a:r>
              <a:rPr lang="es-HN" baseline="0" dirty="0" smtClean="0"/>
              <a:t> </a:t>
            </a:r>
            <a:r>
              <a:rPr lang="es-HN" baseline="0" dirty="0" err="1" smtClean="0"/>
              <a:t>the</a:t>
            </a:r>
            <a:r>
              <a:rPr lang="es-HN" baseline="0" dirty="0" smtClean="0"/>
              <a:t> </a:t>
            </a:r>
            <a:r>
              <a:rPr lang="es-HN" baseline="0" dirty="0" err="1" smtClean="0"/>
              <a:t>sedimentation</a:t>
            </a:r>
            <a:r>
              <a:rPr lang="es-HN" baseline="0" dirty="0" smtClean="0"/>
              <a:t> </a:t>
            </a:r>
            <a:r>
              <a:rPr lang="es-HN" baseline="0" dirty="0" err="1" smtClean="0"/>
              <a:t>tank</a:t>
            </a:r>
            <a:r>
              <a:rPr lang="es-HN" baseline="0" dirty="0" smtClean="0"/>
              <a:t> so </a:t>
            </a:r>
            <a:r>
              <a:rPr lang="es-HN" baseline="0" dirty="0" err="1" smtClean="0"/>
              <a:t>that</a:t>
            </a:r>
            <a:r>
              <a:rPr lang="es-HN" baseline="0" dirty="0" smtClean="0"/>
              <a:t> </a:t>
            </a:r>
            <a:r>
              <a:rPr lang="es-HN" baseline="0" dirty="0" err="1" smtClean="0"/>
              <a:t>there</a:t>
            </a:r>
            <a:r>
              <a:rPr lang="es-HN" baseline="0" dirty="0" smtClean="0"/>
              <a:t> </a:t>
            </a:r>
            <a:r>
              <a:rPr lang="es-HN" baseline="0" dirty="0" err="1" smtClean="0"/>
              <a:t>is</a:t>
            </a:r>
            <a:r>
              <a:rPr lang="es-HN" baseline="0" dirty="0" smtClean="0"/>
              <a:t> no </a:t>
            </a:r>
            <a:r>
              <a:rPr lang="es-HN" baseline="0" dirty="0" err="1" smtClean="0"/>
              <a:t>unnecessary</a:t>
            </a:r>
            <a:r>
              <a:rPr lang="es-HN" baseline="0" dirty="0" smtClean="0"/>
              <a:t> head </a:t>
            </a:r>
            <a:r>
              <a:rPr lang="es-HN" baseline="0" dirty="0" err="1" smtClean="0"/>
              <a:t>loss</a:t>
            </a:r>
            <a:r>
              <a:rPr lang="es-HN" baseline="0" dirty="0" smtClean="0"/>
              <a:t>. </a:t>
            </a:r>
            <a:r>
              <a:rPr lang="es-HN" baseline="0" dirty="0" err="1" smtClean="0"/>
              <a:t>We</a:t>
            </a:r>
            <a:r>
              <a:rPr lang="es-HN" baseline="0" dirty="0" smtClean="0"/>
              <a:t> </a:t>
            </a:r>
            <a:r>
              <a:rPr lang="es-HN" baseline="0" dirty="0" err="1" smtClean="0"/>
              <a:t>ensure</a:t>
            </a:r>
            <a:r>
              <a:rPr lang="es-HN" baseline="0" dirty="0" smtClean="0"/>
              <a:t> </a:t>
            </a:r>
            <a:r>
              <a:rPr lang="es-HN" baseline="0" dirty="0" err="1" smtClean="0"/>
              <a:t>that</a:t>
            </a:r>
            <a:r>
              <a:rPr lang="es-HN" baseline="0" dirty="0" smtClean="0"/>
              <a:t> </a:t>
            </a:r>
            <a:r>
              <a:rPr lang="es-HN" baseline="0" dirty="0" err="1" smtClean="0"/>
              <a:t>there</a:t>
            </a:r>
            <a:r>
              <a:rPr lang="es-HN" baseline="0" dirty="0" smtClean="0"/>
              <a:t> </a:t>
            </a:r>
            <a:r>
              <a:rPr lang="es-HN" baseline="0" dirty="0" err="1" smtClean="0"/>
              <a:t>is</a:t>
            </a:r>
            <a:r>
              <a:rPr lang="es-HN" baseline="0" dirty="0" smtClean="0"/>
              <a:t> a </a:t>
            </a:r>
            <a:r>
              <a:rPr lang="es-HN" baseline="0" dirty="0" err="1" smtClean="0"/>
              <a:t>minimum</a:t>
            </a:r>
            <a:r>
              <a:rPr lang="es-HN" baseline="0" dirty="0" smtClean="0"/>
              <a:t> </a:t>
            </a:r>
            <a:r>
              <a:rPr lang="es-HN" baseline="0" dirty="0" err="1" smtClean="0"/>
              <a:t>width</a:t>
            </a:r>
            <a:r>
              <a:rPr lang="es-HN" baseline="0" dirty="0" smtClean="0"/>
              <a:t> of </a:t>
            </a:r>
            <a:r>
              <a:rPr lang="es-HN" baseline="0" dirty="0" err="1" smtClean="0"/>
              <a:t>the</a:t>
            </a:r>
            <a:r>
              <a:rPr lang="es-HN" baseline="0" dirty="0" smtClean="0"/>
              <a:t> </a:t>
            </a:r>
            <a:r>
              <a:rPr lang="es-HN" baseline="0" dirty="0" err="1" smtClean="0"/>
              <a:t>flocculation</a:t>
            </a:r>
            <a:r>
              <a:rPr lang="es-HN" baseline="0" dirty="0" smtClean="0"/>
              <a:t> </a:t>
            </a:r>
            <a:r>
              <a:rPr lang="es-HN" baseline="0" dirty="0" err="1" smtClean="0"/>
              <a:t>channel</a:t>
            </a:r>
            <a:r>
              <a:rPr lang="es-HN" baseline="0" dirty="0" smtClean="0"/>
              <a:t> so </a:t>
            </a:r>
            <a:r>
              <a:rPr lang="es-HN" baseline="0" dirty="0" err="1" smtClean="0"/>
              <a:t>that</a:t>
            </a:r>
            <a:r>
              <a:rPr lang="es-HN" baseline="0" dirty="0" smtClean="0"/>
              <a:t> </a:t>
            </a:r>
            <a:r>
              <a:rPr lang="es-HN" baseline="0" dirty="0" err="1" smtClean="0"/>
              <a:t>humans</a:t>
            </a:r>
            <a:r>
              <a:rPr lang="es-HN" baseline="0" dirty="0" smtClean="0"/>
              <a:t> can </a:t>
            </a:r>
            <a:r>
              <a:rPr lang="es-HN" baseline="0" dirty="0" err="1" smtClean="0"/>
              <a:t>fit</a:t>
            </a:r>
            <a:r>
              <a:rPr lang="es-HN" baseline="0" dirty="0" smtClean="0"/>
              <a:t> in </a:t>
            </a:r>
            <a:r>
              <a:rPr lang="es-HN" baseline="0" dirty="0" err="1" smtClean="0"/>
              <a:t>it</a:t>
            </a:r>
            <a:r>
              <a:rPr lang="es-HN" baseline="0" dirty="0" smtClean="0"/>
              <a:t> </a:t>
            </a:r>
            <a:r>
              <a:rPr lang="es-HN" baseline="0" dirty="0" err="1" smtClean="0"/>
              <a:t>for</a:t>
            </a:r>
            <a:r>
              <a:rPr lang="es-HN" baseline="0" dirty="0" smtClean="0"/>
              <a:t> </a:t>
            </a:r>
            <a:r>
              <a:rPr lang="es-HN" baseline="0" dirty="0" err="1" smtClean="0"/>
              <a:t>maintenance</a:t>
            </a:r>
            <a:r>
              <a:rPr lang="es-HN" baseline="0" dirty="0" smtClean="0"/>
              <a:t>. </a:t>
            </a:r>
            <a:r>
              <a:rPr lang="es-HN" baseline="0" dirty="0" err="1" smtClean="0"/>
              <a:t>The</a:t>
            </a:r>
            <a:r>
              <a:rPr lang="es-HN" baseline="0" dirty="0" smtClean="0"/>
              <a:t> </a:t>
            </a:r>
            <a:r>
              <a:rPr lang="es-HN" baseline="0" dirty="0" err="1" smtClean="0"/>
              <a:t>materials</a:t>
            </a:r>
            <a:r>
              <a:rPr lang="es-HN" baseline="0" dirty="0" smtClean="0"/>
              <a:t> </a:t>
            </a:r>
            <a:r>
              <a:rPr lang="es-HN" baseline="0" dirty="0" err="1" smtClean="0"/>
              <a:t>we</a:t>
            </a:r>
            <a:r>
              <a:rPr lang="es-HN" baseline="0" dirty="0" smtClean="0"/>
              <a:t> use </a:t>
            </a:r>
            <a:r>
              <a:rPr lang="es-HN" baseline="0" dirty="0" err="1" smtClean="0"/>
              <a:t>must</a:t>
            </a:r>
            <a:r>
              <a:rPr lang="es-HN" baseline="0" dirty="0" smtClean="0"/>
              <a:t> </a:t>
            </a:r>
            <a:r>
              <a:rPr lang="es-HN" baseline="0" dirty="0" err="1" smtClean="0"/>
              <a:t>also</a:t>
            </a:r>
            <a:r>
              <a:rPr lang="es-HN" baseline="0" dirty="0" smtClean="0"/>
              <a:t> </a:t>
            </a:r>
            <a:r>
              <a:rPr lang="es-HN" baseline="0" dirty="0" err="1" smtClean="0"/>
              <a:t>be</a:t>
            </a:r>
            <a:r>
              <a:rPr lang="es-HN" baseline="0" dirty="0" smtClean="0"/>
              <a:t> </a:t>
            </a:r>
            <a:r>
              <a:rPr lang="es-HN" baseline="0" dirty="0" err="1" smtClean="0"/>
              <a:t>able</a:t>
            </a:r>
            <a:r>
              <a:rPr lang="es-HN" baseline="0" dirty="0" smtClean="0"/>
              <a:t> </a:t>
            </a:r>
            <a:r>
              <a:rPr lang="es-HN" baseline="0" dirty="0" err="1" smtClean="0"/>
              <a:t>to</a:t>
            </a:r>
            <a:r>
              <a:rPr lang="es-HN" baseline="0" dirty="0" smtClean="0"/>
              <a:t> </a:t>
            </a:r>
            <a:r>
              <a:rPr lang="es-HN" baseline="0" dirty="0" err="1" smtClean="0"/>
              <a:t>withstand</a:t>
            </a:r>
            <a:r>
              <a:rPr lang="es-HN" baseline="0" dirty="0" smtClean="0"/>
              <a:t> </a:t>
            </a:r>
            <a:r>
              <a:rPr lang="es-HN" baseline="0" dirty="0" err="1" smtClean="0"/>
              <a:t>the</a:t>
            </a:r>
            <a:r>
              <a:rPr lang="es-HN" baseline="0" dirty="0" smtClean="0"/>
              <a:t> </a:t>
            </a:r>
            <a:r>
              <a:rPr lang="es-HN" baseline="0" dirty="0" err="1" smtClean="0"/>
              <a:t>forces</a:t>
            </a:r>
            <a:r>
              <a:rPr lang="es-HN" baseline="0" dirty="0" smtClean="0"/>
              <a:t> </a:t>
            </a:r>
            <a:r>
              <a:rPr lang="es-HN" baseline="0" dirty="0" err="1" smtClean="0"/>
              <a:t>on</a:t>
            </a:r>
            <a:r>
              <a:rPr lang="es-HN" baseline="0" dirty="0" smtClean="0"/>
              <a:t> </a:t>
            </a:r>
            <a:r>
              <a:rPr lang="es-HN" baseline="0" dirty="0" err="1" smtClean="0"/>
              <a:t>them</a:t>
            </a:r>
            <a:r>
              <a:rPr lang="es-HN" baseline="0" dirty="0" smtClean="0"/>
              <a:t>.</a:t>
            </a:r>
            <a:endParaRPr lang="es-HN"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95DB3A-CF17-4D5C-8858-8558FD6346E7}" type="slidenum">
              <a:rPr lang="en-US"/>
              <a:pPr/>
              <a:t>33</a:t>
            </a:fld>
            <a:endParaRPr lang="en-US"/>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r>
              <a:rPr lang="es-HN" dirty="0" err="1" smtClean="0"/>
              <a:t>While</a:t>
            </a:r>
            <a:r>
              <a:rPr lang="es-HN" dirty="0" smtClean="0"/>
              <a:t> </a:t>
            </a:r>
            <a:r>
              <a:rPr lang="es-HN" dirty="0" err="1" smtClean="0"/>
              <a:t>we</a:t>
            </a:r>
            <a:r>
              <a:rPr lang="es-HN" dirty="0" smtClean="0"/>
              <a:t> do try </a:t>
            </a:r>
            <a:r>
              <a:rPr lang="es-HN" dirty="0" err="1" smtClean="0"/>
              <a:t>to</a:t>
            </a:r>
            <a:r>
              <a:rPr lang="es-HN" dirty="0" smtClean="0"/>
              <a:t> </a:t>
            </a:r>
            <a:r>
              <a:rPr lang="es-HN" dirty="0" err="1" smtClean="0"/>
              <a:t>design</a:t>
            </a:r>
            <a:r>
              <a:rPr lang="es-HN" dirty="0" smtClean="0"/>
              <a:t> as </a:t>
            </a:r>
            <a:r>
              <a:rPr lang="es-HN" dirty="0" err="1" smtClean="0"/>
              <a:t>optimally</a:t>
            </a:r>
            <a:r>
              <a:rPr lang="es-HN" dirty="0" smtClean="0"/>
              <a:t> as </a:t>
            </a:r>
            <a:r>
              <a:rPr lang="es-HN" dirty="0" err="1" smtClean="0"/>
              <a:t>possible</a:t>
            </a:r>
            <a:r>
              <a:rPr lang="es-HN" dirty="0" smtClean="0"/>
              <a:t>, </a:t>
            </a:r>
            <a:r>
              <a:rPr lang="es-HN" dirty="0" err="1" smtClean="0"/>
              <a:t>sometimes</a:t>
            </a:r>
            <a:r>
              <a:rPr lang="es-HN" dirty="0" smtClean="0"/>
              <a:t> </a:t>
            </a:r>
            <a:r>
              <a:rPr lang="es-HN" dirty="0" err="1" smtClean="0"/>
              <a:t>we</a:t>
            </a:r>
            <a:r>
              <a:rPr lang="es-HN" dirty="0" smtClean="0"/>
              <a:t> </a:t>
            </a:r>
            <a:r>
              <a:rPr lang="es-HN" dirty="0" err="1" smtClean="0"/>
              <a:t>can’t</a:t>
            </a:r>
            <a:r>
              <a:rPr lang="es-HN" dirty="0" smtClean="0"/>
              <a:t>. </a:t>
            </a:r>
            <a:r>
              <a:rPr lang="es-HN" dirty="0" err="1" smtClean="0"/>
              <a:t>For</a:t>
            </a:r>
            <a:r>
              <a:rPr lang="es-HN" dirty="0" smtClean="0"/>
              <a:t> </a:t>
            </a:r>
            <a:r>
              <a:rPr lang="es-HN" dirty="0" err="1" smtClean="0"/>
              <a:t>instance</a:t>
            </a:r>
            <a:r>
              <a:rPr lang="es-HN" dirty="0" smtClean="0"/>
              <a:t>, as I </a:t>
            </a:r>
            <a:r>
              <a:rPr lang="es-HN" dirty="0" err="1" smtClean="0"/>
              <a:t>mentioned</a:t>
            </a:r>
            <a:r>
              <a:rPr lang="es-HN" dirty="0" smtClean="0"/>
              <a:t>, </a:t>
            </a:r>
            <a:r>
              <a:rPr lang="es-HN" dirty="0" err="1" smtClean="0"/>
              <a:t>the</a:t>
            </a:r>
            <a:r>
              <a:rPr lang="es-HN" dirty="0" smtClean="0"/>
              <a:t> </a:t>
            </a:r>
            <a:r>
              <a:rPr lang="es-HN" dirty="0" err="1" smtClean="0"/>
              <a:t>width</a:t>
            </a:r>
            <a:r>
              <a:rPr lang="es-HN" dirty="0" smtClean="0"/>
              <a:t> </a:t>
            </a:r>
            <a:r>
              <a:rPr lang="es-HN" dirty="0" err="1" smtClean="0"/>
              <a:t>must</a:t>
            </a:r>
            <a:r>
              <a:rPr lang="es-HN" dirty="0" smtClean="0"/>
              <a:t> </a:t>
            </a:r>
            <a:r>
              <a:rPr lang="es-HN" dirty="0" err="1" smtClean="0"/>
              <a:t>accomodate</a:t>
            </a:r>
            <a:r>
              <a:rPr lang="es-HN" dirty="0" smtClean="0"/>
              <a:t> a </a:t>
            </a:r>
            <a:r>
              <a:rPr lang="es-HN" dirty="0" err="1" smtClean="0"/>
              <a:t>human</a:t>
            </a:r>
            <a:r>
              <a:rPr lang="es-HN" dirty="0" smtClean="0"/>
              <a:t>. </a:t>
            </a:r>
            <a:r>
              <a:rPr lang="es-HN" dirty="0" err="1" smtClean="0"/>
              <a:t>Also</a:t>
            </a:r>
            <a:r>
              <a:rPr lang="es-HN" dirty="0" smtClean="0"/>
              <a:t>, </a:t>
            </a:r>
            <a:r>
              <a:rPr lang="es-HN" dirty="0" err="1" smtClean="0"/>
              <a:t>the</a:t>
            </a:r>
            <a:r>
              <a:rPr lang="es-HN" dirty="0" smtClean="0"/>
              <a:t> </a:t>
            </a:r>
            <a:r>
              <a:rPr lang="es-HN" dirty="0" err="1" smtClean="0"/>
              <a:t>space</a:t>
            </a:r>
            <a:r>
              <a:rPr lang="es-HN" dirty="0" smtClean="0"/>
              <a:t> </a:t>
            </a:r>
            <a:r>
              <a:rPr lang="es-HN" dirty="0" err="1" smtClean="0"/>
              <a:t>between</a:t>
            </a:r>
            <a:r>
              <a:rPr lang="es-HN" dirty="0" smtClean="0"/>
              <a:t> </a:t>
            </a:r>
            <a:r>
              <a:rPr lang="es-HN" dirty="0" err="1" smtClean="0"/>
              <a:t>the</a:t>
            </a:r>
            <a:r>
              <a:rPr lang="es-HN" dirty="0" smtClean="0"/>
              <a:t> </a:t>
            </a:r>
            <a:r>
              <a:rPr lang="es-HN" dirty="0" err="1" smtClean="0"/>
              <a:t>baffles</a:t>
            </a:r>
            <a:r>
              <a:rPr lang="es-HN" dirty="0" smtClean="0"/>
              <a:t> </a:t>
            </a:r>
            <a:r>
              <a:rPr lang="es-HN" dirty="0" err="1" smtClean="0"/>
              <a:t>is</a:t>
            </a:r>
            <a:r>
              <a:rPr lang="es-HN" dirty="0" smtClean="0"/>
              <a:t> </a:t>
            </a:r>
            <a:r>
              <a:rPr lang="es-HN" dirty="0" err="1" smtClean="0"/>
              <a:t>determined</a:t>
            </a:r>
            <a:r>
              <a:rPr lang="es-HN" dirty="0" smtClean="0"/>
              <a:t> </a:t>
            </a:r>
            <a:r>
              <a:rPr lang="es-HN" dirty="0" err="1" smtClean="0"/>
              <a:t>by</a:t>
            </a:r>
            <a:r>
              <a:rPr lang="es-HN" dirty="0" smtClean="0"/>
              <a:t> </a:t>
            </a:r>
            <a:r>
              <a:rPr lang="es-HN" dirty="0" err="1" smtClean="0"/>
              <a:t>flow</a:t>
            </a:r>
            <a:r>
              <a:rPr lang="es-HN" dirty="0" smtClean="0"/>
              <a:t> </a:t>
            </a:r>
            <a:r>
              <a:rPr lang="es-HN" dirty="0" err="1" smtClean="0"/>
              <a:t>rate</a:t>
            </a:r>
            <a:r>
              <a:rPr lang="es-HN" dirty="0" smtClean="0"/>
              <a:t>, </a:t>
            </a:r>
            <a:r>
              <a:rPr lang="es-HN" dirty="0" err="1" smtClean="0"/>
              <a:t>whereas</a:t>
            </a:r>
            <a:r>
              <a:rPr lang="es-HN" dirty="0" smtClean="0"/>
              <a:t> </a:t>
            </a:r>
            <a:r>
              <a:rPr lang="es-HN" dirty="0" err="1" smtClean="0"/>
              <a:t>the</a:t>
            </a:r>
            <a:r>
              <a:rPr lang="es-HN" dirty="0" smtClean="0"/>
              <a:t> </a:t>
            </a:r>
            <a:r>
              <a:rPr lang="es-HN" dirty="0" err="1" smtClean="0"/>
              <a:t>height</a:t>
            </a:r>
            <a:r>
              <a:rPr lang="es-HN" baseline="0" dirty="0" smtClean="0"/>
              <a:t> </a:t>
            </a:r>
            <a:r>
              <a:rPr lang="es-HN" baseline="0" dirty="0" err="1" smtClean="0"/>
              <a:t>is</a:t>
            </a:r>
            <a:r>
              <a:rPr lang="es-HN" baseline="0" dirty="0" smtClean="0"/>
              <a:t> </a:t>
            </a:r>
            <a:r>
              <a:rPr lang="es-HN" baseline="0" dirty="0" err="1" smtClean="0"/>
              <a:t>determined</a:t>
            </a:r>
            <a:r>
              <a:rPr lang="es-HN" baseline="0" dirty="0" smtClean="0"/>
              <a:t> </a:t>
            </a:r>
            <a:r>
              <a:rPr lang="es-HN" baseline="0" dirty="0" err="1" smtClean="0"/>
              <a:t>by</a:t>
            </a:r>
            <a:r>
              <a:rPr lang="es-HN" baseline="0" dirty="0" smtClean="0"/>
              <a:t> </a:t>
            </a:r>
            <a:r>
              <a:rPr lang="es-HN" baseline="0" dirty="0" err="1" smtClean="0"/>
              <a:t>the</a:t>
            </a:r>
            <a:r>
              <a:rPr lang="es-HN" baseline="0" dirty="0" smtClean="0"/>
              <a:t> </a:t>
            </a:r>
            <a:r>
              <a:rPr lang="es-HN" baseline="0" dirty="0" err="1" smtClean="0"/>
              <a:t>level</a:t>
            </a:r>
            <a:r>
              <a:rPr lang="es-HN" baseline="0" dirty="0" smtClean="0"/>
              <a:t> of </a:t>
            </a:r>
            <a:r>
              <a:rPr lang="es-HN" baseline="0" dirty="0" err="1" smtClean="0"/>
              <a:t>water</a:t>
            </a:r>
            <a:r>
              <a:rPr lang="es-HN" baseline="0" dirty="0" smtClean="0"/>
              <a:t> in </a:t>
            </a:r>
            <a:r>
              <a:rPr lang="es-HN" baseline="0" dirty="0" err="1" smtClean="0"/>
              <a:t>the</a:t>
            </a:r>
            <a:r>
              <a:rPr lang="es-HN" baseline="0" dirty="0" smtClean="0"/>
              <a:t> </a:t>
            </a:r>
            <a:r>
              <a:rPr lang="es-HN" baseline="0" dirty="0" err="1" smtClean="0"/>
              <a:t>entrance</a:t>
            </a:r>
            <a:r>
              <a:rPr lang="es-HN" baseline="0" dirty="0" smtClean="0"/>
              <a:t> </a:t>
            </a:r>
            <a:r>
              <a:rPr lang="es-HN" baseline="0" dirty="0" err="1" smtClean="0"/>
              <a:t>tank</a:t>
            </a:r>
            <a:r>
              <a:rPr lang="es-HN" baseline="0" dirty="0" smtClean="0"/>
              <a:t> </a:t>
            </a:r>
            <a:r>
              <a:rPr lang="es-HN" baseline="0" dirty="0" err="1" smtClean="0"/>
              <a:t>for</a:t>
            </a:r>
            <a:r>
              <a:rPr lang="es-HN" baseline="0" dirty="0" smtClean="0"/>
              <a:t> </a:t>
            </a:r>
            <a:r>
              <a:rPr lang="es-HN" baseline="0" dirty="0" err="1" smtClean="0"/>
              <a:t>the</a:t>
            </a:r>
            <a:r>
              <a:rPr lang="es-HN" baseline="0" dirty="0" smtClean="0"/>
              <a:t> </a:t>
            </a:r>
            <a:r>
              <a:rPr lang="es-HN" baseline="0" dirty="0" err="1" smtClean="0"/>
              <a:t>sedimentation</a:t>
            </a:r>
            <a:r>
              <a:rPr lang="es-HN" baseline="0" dirty="0" smtClean="0"/>
              <a:t> </a:t>
            </a:r>
            <a:r>
              <a:rPr lang="es-HN" baseline="0" dirty="0" err="1" smtClean="0"/>
              <a:t>tank</a:t>
            </a:r>
            <a:r>
              <a:rPr lang="es-HN" baseline="0" dirty="0" smtClean="0"/>
              <a:t>. </a:t>
            </a:r>
            <a:r>
              <a:rPr lang="es-HN" baseline="0" dirty="0" err="1" smtClean="0"/>
              <a:t>Also</a:t>
            </a:r>
            <a:r>
              <a:rPr lang="es-HN" baseline="0" dirty="0" smtClean="0"/>
              <a:t>, </a:t>
            </a:r>
            <a:r>
              <a:rPr lang="es-HN" baseline="0" dirty="0" err="1" smtClean="0"/>
              <a:t>small</a:t>
            </a:r>
            <a:r>
              <a:rPr lang="es-HN" baseline="0" dirty="0" smtClean="0"/>
              <a:t> </a:t>
            </a:r>
            <a:r>
              <a:rPr lang="es-HN" baseline="0" dirty="0" err="1" smtClean="0"/>
              <a:t>plants</a:t>
            </a:r>
            <a:r>
              <a:rPr lang="es-HN" baseline="0" dirty="0" smtClean="0"/>
              <a:t> </a:t>
            </a:r>
            <a:r>
              <a:rPr lang="es-HN" baseline="0" dirty="0" err="1" smtClean="0"/>
              <a:t>will</a:t>
            </a:r>
            <a:r>
              <a:rPr lang="es-HN" baseline="0" dirty="0" smtClean="0"/>
              <a:t> </a:t>
            </a:r>
            <a:r>
              <a:rPr lang="es-HN" baseline="0" dirty="0" err="1" smtClean="0"/>
              <a:t>need</a:t>
            </a:r>
            <a:r>
              <a:rPr lang="es-HN" baseline="0" dirty="0" smtClean="0"/>
              <a:t> a </a:t>
            </a:r>
            <a:r>
              <a:rPr lang="es-HN" baseline="0" dirty="0" err="1" smtClean="0"/>
              <a:t>longer</a:t>
            </a:r>
            <a:r>
              <a:rPr lang="es-HN" baseline="0" dirty="0" smtClean="0"/>
              <a:t> </a:t>
            </a:r>
            <a:r>
              <a:rPr lang="es-HN" baseline="0" dirty="0" err="1" smtClean="0"/>
              <a:t>residence</a:t>
            </a:r>
            <a:r>
              <a:rPr lang="es-HN" baseline="0" dirty="0" smtClean="0"/>
              <a:t> time and more </a:t>
            </a:r>
            <a:r>
              <a:rPr lang="es-HN" baseline="0" dirty="0" err="1" smtClean="0"/>
              <a:t>baffles</a:t>
            </a:r>
            <a:r>
              <a:rPr lang="es-HN" baseline="0" dirty="0" smtClean="0"/>
              <a:t> </a:t>
            </a:r>
            <a:r>
              <a:rPr lang="es-HN" baseline="0" dirty="0" err="1" smtClean="0"/>
              <a:t>to</a:t>
            </a:r>
            <a:r>
              <a:rPr lang="es-HN" baseline="0" dirty="0" smtClean="0"/>
              <a:t> </a:t>
            </a:r>
            <a:r>
              <a:rPr lang="es-HN" baseline="0" dirty="0" err="1" smtClean="0"/>
              <a:t>make</a:t>
            </a:r>
            <a:r>
              <a:rPr lang="es-HN" baseline="0" dirty="0" smtClean="0"/>
              <a:t> </a:t>
            </a:r>
            <a:r>
              <a:rPr lang="es-HN" baseline="0" dirty="0" err="1" smtClean="0"/>
              <a:t>flocculation</a:t>
            </a:r>
            <a:r>
              <a:rPr lang="es-HN" baseline="0" dirty="0" smtClean="0"/>
              <a:t> </a:t>
            </a:r>
            <a:r>
              <a:rPr lang="es-HN" baseline="0" dirty="0" err="1" smtClean="0"/>
              <a:t>work</a:t>
            </a:r>
            <a:r>
              <a:rPr lang="es-HN" baseline="0" dirty="0" smtClean="0"/>
              <a:t>.</a:t>
            </a:r>
            <a:endParaRPr lang="es-HN"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I will talk about the difference</a:t>
            </a:r>
            <a:r>
              <a:rPr lang="en-US" baseline="0" dirty="0" smtClean="0"/>
              <a:t> between horizontal and vertical </a:t>
            </a:r>
            <a:r>
              <a:rPr lang="en-US" baseline="0" dirty="0" err="1" smtClean="0"/>
              <a:t>flocculators</a:t>
            </a:r>
            <a:r>
              <a:rPr lang="en-US" baseline="0" dirty="0" smtClean="0"/>
              <a:t>. The top view shows the </a:t>
            </a:r>
            <a:r>
              <a:rPr lang="en-US" baseline="0" dirty="0" err="1" smtClean="0"/>
              <a:t>flocculator</a:t>
            </a:r>
            <a:r>
              <a:rPr lang="en-US" baseline="0" dirty="0" smtClean="0"/>
              <a:t> we have been discussing, a vertical </a:t>
            </a:r>
            <a:r>
              <a:rPr lang="en-US" baseline="0" dirty="0" err="1" smtClean="0"/>
              <a:t>flocculator</a:t>
            </a:r>
            <a:r>
              <a:rPr lang="en-US" baseline="0" dirty="0" smtClean="0"/>
              <a:t>. The bottom shows a new </a:t>
            </a:r>
            <a:r>
              <a:rPr lang="en-US" baseline="0" dirty="0" err="1" smtClean="0"/>
              <a:t>flocculator</a:t>
            </a:r>
            <a:r>
              <a:rPr lang="en-US" baseline="0" dirty="0" smtClean="0"/>
              <a:t> that we are designing, the horizontal </a:t>
            </a:r>
            <a:r>
              <a:rPr lang="en-US" baseline="0" dirty="0" err="1" smtClean="0"/>
              <a:t>flocculator</a:t>
            </a:r>
            <a:r>
              <a:rPr lang="en-US" baseline="0" dirty="0" smtClean="0"/>
              <a:t>. They are essentially the same but rotated. For the vertical </a:t>
            </a:r>
            <a:r>
              <a:rPr lang="en-US" baseline="0" dirty="0" err="1" smtClean="0"/>
              <a:t>flocculator</a:t>
            </a:r>
            <a:r>
              <a:rPr lang="en-US" baseline="0" dirty="0" smtClean="0"/>
              <a:t> this is the side view. The baffles are placed up and down. For the horizontal </a:t>
            </a:r>
            <a:r>
              <a:rPr lang="en-US" baseline="0" dirty="0" err="1" smtClean="0"/>
              <a:t>flocculator</a:t>
            </a:r>
            <a:r>
              <a:rPr lang="en-US" baseline="0" dirty="0" smtClean="0"/>
              <a:t>, on the other hand, the same view is from the top. The baffles are placed on the left and right. (Do hand demonstration). Does everyone understand this?</a:t>
            </a:r>
            <a:endParaRPr lang="en-US" dirty="0"/>
          </a:p>
        </p:txBody>
      </p:sp>
      <p:sp>
        <p:nvSpPr>
          <p:cNvPr id="4" name="Slide Number Placeholder 3"/>
          <p:cNvSpPr>
            <a:spLocks noGrp="1"/>
          </p:cNvSpPr>
          <p:nvPr>
            <p:ph type="sldNum" sz="quarter" idx="10"/>
          </p:nvPr>
        </p:nvSpPr>
        <p:spPr/>
        <p:txBody>
          <a:bodyPr/>
          <a:lstStyle/>
          <a:p>
            <a:fld id="{F7E55178-1BE9-43A5-9562-D9A35ED12A75}"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of the challenges we deal with is the height of the flocculation tank. The most important constraint</a:t>
            </a:r>
            <a:r>
              <a:rPr lang="en-US" baseline="0" dirty="0" smtClean="0"/>
              <a:t> is ensuring that the height of the water at the end of the </a:t>
            </a:r>
            <a:r>
              <a:rPr lang="en-US" baseline="0" dirty="0" err="1" smtClean="0"/>
              <a:t>flocculator</a:t>
            </a:r>
            <a:r>
              <a:rPr lang="en-US" baseline="0" dirty="0" smtClean="0"/>
              <a:t> is the same as the height in the entrance tank to the sedimentation tank. The easiest way to do this is to make the flocculation tank and sedimentation tank the same height.</a:t>
            </a:r>
            <a:endParaRPr lang="en-US" dirty="0"/>
          </a:p>
        </p:txBody>
      </p:sp>
      <p:sp>
        <p:nvSpPr>
          <p:cNvPr id="4" name="Slide Number Placeholder 3"/>
          <p:cNvSpPr>
            <a:spLocks noGrp="1"/>
          </p:cNvSpPr>
          <p:nvPr>
            <p:ph type="sldNum" sz="quarter" idx="10"/>
          </p:nvPr>
        </p:nvSpPr>
        <p:spPr/>
        <p:txBody>
          <a:bodyPr/>
          <a:lstStyle/>
          <a:p>
            <a:fld id="{95044064-64A6-40ED-97A8-B308457DE91E}"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small flow rates</a:t>
            </a:r>
            <a:r>
              <a:rPr lang="en-US" baseline="0" dirty="0" smtClean="0"/>
              <a:t> though, the flocculation tank would be shorter than the sedimentation tank. It would thus need to be raised on a platform, which would cost money because of the construction materials. So, for low flow rates, vertical </a:t>
            </a:r>
            <a:r>
              <a:rPr lang="en-US" baseline="0" dirty="0" err="1" smtClean="0"/>
              <a:t>flocculators</a:t>
            </a:r>
            <a:r>
              <a:rPr lang="en-US" baseline="0" dirty="0" smtClean="0"/>
              <a:t> are better.</a:t>
            </a:r>
            <a:endParaRPr lang="en-US" dirty="0"/>
          </a:p>
        </p:txBody>
      </p:sp>
      <p:sp>
        <p:nvSpPr>
          <p:cNvPr id="4" name="Slide Number Placeholder 3"/>
          <p:cNvSpPr>
            <a:spLocks noGrp="1"/>
          </p:cNvSpPr>
          <p:nvPr>
            <p:ph type="sldNum" sz="quarter" idx="10"/>
          </p:nvPr>
        </p:nvSpPr>
        <p:spPr/>
        <p:txBody>
          <a:bodyPr/>
          <a:lstStyle/>
          <a:p>
            <a:fld id="{95044064-64A6-40ED-97A8-B308457DE91E}"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C407A96-4A9D-49BC-A356-6B691D9A7A8D}"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C407A96-4A9D-49BC-A356-6B691D9A7A8D}"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18F007-98BC-47EF-A2AD-38B98D0776AA}"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18F007-98BC-47EF-A2AD-38B98D0776AA}"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18F007-98BC-47EF-A2AD-38B98D0776AA}"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18F007-98BC-47EF-A2AD-38B98D0776AA}"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FFB6DF1-3539-4979-BA2C-7E55283E3970}"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FFB6DF1-3539-4979-BA2C-7E55283E3970}"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2193E7-64E2-4436-8E82-9C329D10E24B}" type="slidenum">
              <a:rPr lang="en-US"/>
              <a:pPr/>
              <a:t>45</a:t>
            </a:fld>
            <a:endParaRPr lang="en-US"/>
          </a:p>
        </p:txBody>
      </p:sp>
      <p:sp>
        <p:nvSpPr>
          <p:cNvPr id="555010" name="Rectangle 2"/>
          <p:cNvSpPr>
            <a:spLocks noGrp="1" noRot="1" noChangeAspect="1" noChangeArrowheads="1" noTextEdit="1"/>
          </p:cNvSpPr>
          <p:nvPr>
            <p:ph type="sldImg"/>
          </p:nvPr>
        </p:nvSpPr>
        <p:spPr>
          <a:ln/>
        </p:spPr>
      </p:sp>
      <p:sp>
        <p:nvSpPr>
          <p:cNvPr id="555011" name="Rectangle 3"/>
          <p:cNvSpPr>
            <a:spLocks noGrp="1" noChangeArrowheads="1"/>
          </p:cNvSpPr>
          <p:nvPr>
            <p:ph type="body" idx="1"/>
          </p:nvPr>
        </p:nvSpPr>
        <p:spPr/>
        <p:txBody>
          <a:bodyPr/>
          <a:lstStyle/>
          <a:p>
            <a:endParaRPr lang="es-HN"/>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2193E7-64E2-4436-8E82-9C329D10E24B}" type="slidenum">
              <a:rPr lang="en-US"/>
              <a:pPr/>
              <a:t>46</a:t>
            </a:fld>
            <a:endParaRPr lang="en-US"/>
          </a:p>
        </p:txBody>
      </p:sp>
      <p:sp>
        <p:nvSpPr>
          <p:cNvPr id="555010" name="Rectangle 2"/>
          <p:cNvSpPr>
            <a:spLocks noGrp="1" noRot="1" noChangeAspect="1" noChangeArrowheads="1" noTextEdit="1"/>
          </p:cNvSpPr>
          <p:nvPr>
            <p:ph type="sldImg"/>
          </p:nvPr>
        </p:nvSpPr>
        <p:spPr>
          <a:ln/>
        </p:spPr>
      </p:sp>
      <p:sp>
        <p:nvSpPr>
          <p:cNvPr id="555011" name="Rectangle 3"/>
          <p:cNvSpPr>
            <a:spLocks noGrp="1" noChangeArrowheads="1"/>
          </p:cNvSpPr>
          <p:nvPr>
            <p:ph type="body" idx="1"/>
          </p:nvPr>
        </p:nvSpPr>
        <p:spPr/>
        <p:txBody>
          <a:bodyPr/>
          <a:lstStyle/>
          <a:p>
            <a:endParaRPr lang="es-HN"/>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t>Annotate this slide with info what the views of the </a:t>
            </a:r>
            <a:r>
              <a:rPr lang="en-US" dirty="0" err="1" smtClean="0"/>
              <a:t>sed</a:t>
            </a:r>
            <a:r>
              <a:rPr lang="en-US" dirty="0" smtClean="0"/>
              <a:t> tank</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*Explain the what the launder is/it’s function</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Point out that the water flows out of it into the exit channel</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Pipe going through wall </a:t>
            </a:r>
            <a:r>
              <a:rPr lang="en-US" dirty="0" smtClean="0">
                <a:sym typeface="Wingdings" pitchFamily="2" charset="2"/>
              </a:rPr>
              <a:t> needs coupling</a:t>
            </a:r>
          </a:p>
          <a:p>
            <a:pPr eaLnBrk="1" fontAlgn="auto" hangingPunct="1">
              <a:spcBef>
                <a:spcPts val="0"/>
              </a:spcBef>
              <a:spcAft>
                <a:spcPts val="0"/>
              </a:spcAft>
              <a:defRPr/>
            </a:pPr>
            <a:endParaRPr lang="en-US" dirty="0" smtClean="0">
              <a:sym typeface="Wingdings" pitchFamily="2" charset="2"/>
            </a:endParaRPr>
          </a:p>
          <a:p>
            <a:pPr eaLnBrk="1" fontAlgn="auto" hangingPunct="1">
              <a:spcBef>
                <a:spcPts val="0"/>
              </a:spcBef>
              <a:spcAft>
                <a:spcPts val="0"/>
              </a:spcAft>
              <a:defRPr/>
            </a:pPr>
            <a:r>
              <a:rPr lang="en-US" dirty="0" smtClean="0">
                <a:sym typeface="Wingdings" pitchFamily="2" charset="2"/>
              </a:rPr>
              <a:t>Coupling was drawn last semester, currently finishing up placing it in the right spot/arraying</a:t>
            </a:r>
          </a:p>
          <a:p>
            <a:pPr eaLnBrk="1" fontAlgn="auto" hangingPunct="1">
              <a:spcBef>
                <a:spcPts val="0"/>
              </a:spcBef>
              <a:spcAft>
                <a:spcPts val="0"/>
              </a:spcAft>
              <a:defRPr/>
            </a:pPr>
            <a:endParaRPr lang="en-US" dirty="0" smtClean="0">
              <a:sym typeface="Wingdings" pitchFamily="2" charset="2"/>
            </a:endParaRPr>
          </a:p>
          <a:p>
            <a:pPr eaLnBrk="1" fontAlgn="auto" hangingPunct="1">
              <a:spcBef>
                <a:spcPts val="0"/>
              </a:spcBef>
              <a:spcAft>
                <a:spcPts val="0"/>
              </a:spcAft>
              <a:defRPr/>
            </a:pPr>
            <a:r>
              <a:rPr lang="en-US" dirty="0" smtClean="0">
                <a:sym typeface="Wingdings" pitchFamily="2" charset="2"/>
              </a:rPr>
              <a:t>Coupling important for 2 reasons:</a:t>
            </a:r>
          </a:p>
          <a:p>
            <a:pPr marL="228600" indent="-228600" eaLnBrk="1" fontAlgn="auto" hangingPunct="1">
              <a:spcBef>
                <a:spcPts val="0"/>
              </a:spcBef>
              <a:spcAft>
                <a:spcPts val="0"/>
              </a:spcAft>
              <a:buFontTx/>
              <a:buAutoNum type="arabicPeriod"/>
              <a:defRPr/>
            </a:pPr>
            <a:r>
              <a:rPr lang="en-US" dirty="0" smtClean="0">
                <a:sym typeface="Wingdings" pitchFamily="2" charset="2"/>
              </a:rPr>
              <a:t>Pipe going through wall needs coupling</a:t>
            </a:r>
          </a:p>
          <a:p>
            <a:pPr marL="228600" indent="-228600" eaLnBrk="1" fontAlgn="auto" hangingPunct="1">
              <a:spcBef>
                <a:spcPts val="0"/>
              </a:spcBef>
              <a:spcAft>
                <a:spcPts val="0"/>
              </a:spcAft>
              <a:buFontTx/>
              <a:buAutoNum type="arabicPeriod"/>
              <a:defRPr/>
            </a:pPr>
            <a:r>
              <a:rPr lang="en-US" dirty="0" smtClean="0">
                <a:sym typeface="Wingdings" pitchFamily="2" charset="2"/>
              </a:rPr>
              <a:t>To drain </a:t>
            </a:r>
            <a:r>
              <a:rPr lang="en-US" dirty="0" err="1" smtClean="0">
                <a:sym typeface="Wingdings" pitchFamily="2" charset="2"/>
              </a:rPr>
              <a:t>sed</a:t>
            </a:r>
            <a:r>
              <a:rPr lang="en-US" dirty="0" smtClean="0">
                <a:sym typeface="Wingdings" pitchFamily="2" charset="2"/>
              </a:rPr>
              <a:t> tank, need to be able to remove launder and plug hole – need coupling</a:t>
            </a:r>
            <a:endParaRPr lang="en-US" dirty="0" smtClean="0"/>
          </a:p>
        </p:txBody>
      </p:sp>
      <p:sp>
        <p:nvSpPr>
          <p:cNvPr id="71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71FC31-EACB-4A22-83AB-82F273CF5ED5}" type="slidenum">
              <a:rPr lang="en-US" smtClean="0"/>
              <a:pPr fontAlgn="base">
                <a:spcBef>
                  <a:spcPct val="0"/>
                </a:spcBef>
                <a:spcAft>
                  <a:spcPct val="0"/>
                </a:spcAft>
                <a:defRPr/>
              </a:pPr>
              <a:t>48</a:t>
            </a:fld>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8195" name="Notes Placeholder 2"/>
          <p:cNvSpPr>
            <a:spLocks noGrp="1"/>
          </p:cNvSpPr>
          <p:nvPr>
            <p:ph type="body" idx="1"/>
          </p:nvPr>
        </p:nvSpPr>
        <p:spPr bwMode="auto"/>
        <p:txBody>
          <a:bodyPr wrap="square" numCol="1" anchor="t" anchorCtr="0" compatLnSpc="1">
            <a:prstTxWarp prst="textNoShape">
              <a:avLst/>
            </a:prstTxWarp>
          </a:bodyPr>
          <a:lstStyle/>
          <a:p>
            <a:pPr eaLnBrk="1" fontAlgn="auto" hangingPunct="1">
              <a:spcBef>
                <a:spcPts val="0"/>
              </a:spcBef>
              <a:spcAft>
                <a:spcPts val="0"/>
              </a:spcAft>
              <a:defRPr/>
            </a:pPr>
            <a:r>
              <a:rPr lang="en-US" dirty="0" smtClean="0"/>
              <a:t>Pipe going through wall </a:t>
            </a:r>
            <a:r>
              <a:rPr lang="en-US" dirty="0" smtClean="0">
                <a:sym typeface="Wingdings" pitchFamily="2" charset="2"/>
              </a:rPr>
              <a:t> needs coupling</a:t>
            </a:r>
          </a:p>
          <a:p>
            <a:pPr eaLnBrk="1" fontAlgn="auto" hangingPunct="1">
              <a:spcBef>
                <a:spcPts val="0"/>
              </a:spcBef>
              <a:spcAft>
                <a:spcPts val="0"/>
              </a:spcAft>
              <a:defRPr/>
            </a:pPr>
            <a:endParaRPr lang="en-US" dirty="0" smtClean="0">
              <a:sym typeface="Wingdings" pitchFamily="2" charset="2"/>
            </a:endParaRPr>
          </a:p>
          <a:p>
            <a:pPr eaLnBrk="1" fontAlgn="auto" hangingPunct="1">
              <a:spcBef>
                <a:spcPts val="0"/>
              </a:spcBef>
              <a:spcAft>
                <a:spcPts val="0"/>
              </a:spcAft>
              <a:defRPr/>
            </a:pPr>
            <a:r>
              <a:rPr lang="en-US" dirty="0" smtClean="0">
                <a:sym typeface="Wingdings" pitchFamily="2" charset="2"/>
              </a:rPr>
              <a:t>Coupling was drawn last semester, currently finishing up placing it in the right spot/arraying</a:t>
            </a:r>
          </a:p>
          <a:p>
            <a:pPr eaLnBrk="1" fontAlgn="auto" hangingPunct="1">
              <a:spcBef>
                <a:spcPts val="0"/>
              </a:spcBef>
              <a:spcAft>
                <a:spcPts val="0"/>
              </a:spcAft>
              <a:defRPr/>
            </a:pPr>
            <a:endParaRPr lang="en-US" dirty="0" smtClean="0">
              <a:sym typeface="Wingdings" pitchFamily="2" charset="2"/>
            </a:endParaRPr>
          </a:p>
          <a:p>
            <a:pPr eaLnBrk="1" fontAlgn="auto" hangingPunct="1">
              <a:spcBef>
                <a:spcPts val="0"/>
              </a:spcBef>
              <a:spcAft>
                <a:spcPts val="0"/>
              </a:spcAft>
              <a:defRPr/>
            </a:pPr>
            <a:r>
              <a:rPr lang="en-US" dirty="0" smtClean="0">
                <a:sym typeface="Wingdings" pitchFamily="2" charset="2"/>
              </a:rPr>
              <a:t>Coupling important for 2 reasons:</a:t>
            </a:r>
          </a:p>
          <a:p>
            <a:pPr marL="228600" indent="-228600" eaLnBrk="1" fontAlgn="auto" hangingPunct="1">
              <a:spcBef>
                <a:spcPts val="0"/>
              </a:spcBef>
              <a:spcAft>
                <a:spcPts val="0"/>
              </a:spcAft>
              <a:buFontTx/>
              <a:buAutoNum type="arabicPeriod"/>
              <a:defRPr/>
            </a:pPr>
            <a:r>
              <a:rPr lang="en-US" dirty="0" smtClean="0">
                <a:sym typeface="Wingdings" pitchFamily="2" charset="2"/>
              </a:rPr>
              <a:t>Pipe going through wall needs coupling</a:t>
            </a:r>
          </a:p>
          <a:p>
            <a:pPr marL="228600" indent="-228600" eaLnBrk="1" fontAlgn="auto" hangingPunct="1">
              <a:spcBef>
                <a:spcPts val="0"/>
              </a:spcBef>
              <a:spcAft>
                <a:spcPts val="0"/>
              </a:spcAft>
              <a:buFontTx/>
              <a:buAutoNum type="arabicPeriod"/>
              <a:defRPr/>
            </a:pPr>
            <a:r>
              <a:rPr lang="en-US" dirty="0" smtClean="0">
                <a:sym typeface="Wingdings" pitchFamily="2" charset="2"/>
              </a:rPr>
              <a:t>To drain </a:t>
            </a:r>
            <a:r>
              <a:rPr lang="en-US" dirty="0" err="1" smtClean="0">
                <a:sym typeface="Wingdings" pitchFamily="2" charset="2"/>
              </a:rPr>
              <a:t>sed</a:t>
            </a:r>
            <a:r>
              <a:rPr lang="en-US" dirty="0" smtClean="0">
                <a:sym typeface="Wingdings" pitchFamily="2" charset="2"/>
              </a:rPr>
              <a:t> tank, need to be able to remove launder and plug hole – need coupling</a:t>
            </a:r>
            <a:endParaRPr lang="en-US" dirty="0" smtClean="0"/>
          </a:p>
        </p:txBody>
      </p:sp>
      <p:sp>
        <p:nvSpPr>
          <p:cNvPr id="81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75A77A-1557-4548-83B3-A749F489D181}" type="slidenum">
              <a:rPr lang="en-US" smtClean="0"/>
              <a:pPr fontAlgn="base">
                <a:spcBef>
                  <a:spcPct val="0"/>
                </a:spcBef>
                <a:spcAft>
                  <a:spcPct val="0"/>
                </a:spcAft>
                <a:defRPr/>
              </a:pPr>
              <a:t>49</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02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C4AD89E-2C85-435D-9948-88108AB2C7CA}" type="slidenum">
              <a:rPr lang="en-US" smtClean="0"/>
              <a:pPr fontAlgn="base">
                <a:spcBef>
                  <a:spcPct val="0"/>
                </a:spcBef>
                <a:spcAft>
                  <a:spcPct val="0"/>
                </a:spcAft>
                <a:defRPr/>
              </a:pPr>
              <a:t>50</a:t>
            </a:fld>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Length of coupling=thickness of wall</a:t>
            </a:r>
          </a:p>
        </p:txBody>
      </p:sp>
      <p:sp>
        <p:nvSpPr>
          <p:cNvPr id="92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CCF833-DDC0-4F1B-A289-F9746C0801E5}" type="slidenum">
              <a:rPr lang="en-US" smtClean="0"/>
              <a:pPr fontAlgn="base">
                <a:spcBef>
                  <a:spcPct val="0"/>
                </a:spcBef>
                <a:spcAft>
                  <a:spcPct val="0"/>
                </a:spcAft>
                <a:defRPr/>
              </a:pPr>
              <a:t>51</a:t>
            </a:fld>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C407A96-4A9D-49BC-A356-6B691D9A7A8D}"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ct val="0"/>
              </a:spcBef>
            </a:pPr>
            <a:r>
              <a:rPr lang="en-US" dirty="0" smtClean="0"/>
              <a:t>In MathCAD, the Materials list consists of a series of equations for the volumes, areas, and other component specifications</a:t>
            </a:r>
          </a:p>
          <a:p>
            <a:pPr>
              <a:spcBef>
                <a:spcPct val="0"/>
              </a:spcBef>
            </a:pPr>
            <a:r>
              <a:rPr lang="en-US" dirty="0" smtClean="0"/>
              <a:t>Purpose: (1) to give Hondurans physical quantities they’ll need to determine how much cement, bricks, and other resources to use</a:t>
            </a:r>
          </a:p>
          <a:p>
            <a:pPr>
              <a:spcBef>
                <a:spcPct val="0"/>
              </a:spcBef>
            </a:pPr>
            <a:r>
              <a:rPr lang="en-US" dirty="0" smtClean="0"/>
              <a:t>             (2) to give them an idea of which supplies they’ll need, such as PVC pipes, connectors, etc.</a:t>
            </a:r>
          </a:p>
          <a:p>
            <a:endParaRPr lang="en-US" dirty="0"/>
          </a:p>
        </p:txBody>
      </p:sp>
      <p:sp>
        <p:nvSpPr>
          <p:cNvPr id="4" name="Slide Number Placeholder 3"/>
          <p:cNvSpPr>
            <a:spLocks noGrp="1"/>
          </p:cNvSpPr>
          <p:nvPr>
            <p:ph type="sldNum" sz="quarter" idx="10"/>
          </p:nvPr>
        </p:nvSpPr>
        <p:spPr/>
        <p:txBody>
          <a:bodyPr/>
          <a:lstStyle/>
          <a:p>
            <a:fld id="{26FB92E1-9E10-4FC0-86C6-E9CC4CAD9EB8}"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BB94F-60B8-4D7E-9C10-2EC93EACADD3}" type="slidenum">
              <a:rPr lang="en-US" smtClean="0"/>
              <a:pPr/>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BB94F-60B8-4D7E-9C10-2EC93EACADD3}" type="slidenum">
              <a:rPr lang="en-US" smtClean="0"/>
              <a:pPr/>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2BB94F-60B8-4D7E-9C10-2EC93EACADD3}" type="slidenum">
              <a:rPr lang="en-US" smtClean="0"/>
              <a:pPr/>
              <a:t>67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68</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69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7</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ea typeface="ＭＳ Ｐゴシック"/>
                <a:cs typeface="ＭＳ Ｐゴシック"/>
              </a:rPr>
              <a:t>Allows users to enter limited data, so they can input their unique specifications.</a:t>
            </a:r>
          </a:p>
          <a:p>
            <a:pPr>
              <a:spcBef>
                <a:spcPct val="0"/>
              </a:spcBef>
            </a:pPr>
            <a:r>
              <a:rPr lang="en-US" smtClean="0">
                <a:ea typeface="ＭＳ Ｐゴシック"/>
                <a:cs typeface="ＭＳ Ｐゴシック"/>
              </a:rPr>
              <a:t>EX: large vs. small water treatment plant, more vs. less flow…</a:t>
            </a:r>
          </a:p>
          <a:p>
            <a:pPr>
              <a:spcBef>
                <a:spcPct val="0"/>
              </a:spcBef>
            </a:pPr>
            <a:r>
              <a:rPr lang="en-US" smtClean="0">
                <a:ea typeface="ＭＳ Ｐゴシック"/>
                <a:cs typeface="ＭＳ Ｐゴシック"/>
              </a:rPr>
              <a:t>So Honduran engineers enter their parameters and receive a design in just a few minutes.</a:t>
            </a:r>
          </a:p>
          <a:p>
            <a:pPr>
              <a:spcBef>
                <a:spcPct val="0"/>
              </a:spcBef>
            </a:pPr>
            <a:r>
              <a:rPr lang="en-US" smtClean="0">
                <a:ea typeface="ＭＳ Ｐゴシック"/>
                <a:cs typeface="ＭＳ Ｐゴシック"/>
              </a:rPr>
              <a:t>We hope this’ll make it easier for different people around the world to get water treatment plant designs</a:t>
            </a:r>
            <a:br>
              <a:rPr lang="en-US" smtClean="0">
                <a:ea typeface="ＭＳ Ｐゴシック"/>
                <a:cs typeface="ＭＳ Ｐゴシック"/>
              </a:rPr>
            </a:br>
            <a:endParaRPr lang="en-US" smtClean="0">
              <a:ea typeface="ＭＳ Ｐゴシック"/>
              <a:cs typeface="ＭＳ Ｐゴシック"/>
            </a:endParaRPr>
          </a:p>
          <a:p>
            <a:pPr>
              <a:spcBef>
                <a:spcPct val="0"/>
              </a:spcBef>
            </a:pPr>
            <a:r>
              <a:rPr lang="es-HN" smtClean="0">
                <a:latin typeface="Arial" pitchFamily="34" charset="0"/>
                <a:ea typeface="ＭＳ Ｐゴシック"/>
                <a:cs typeface="ＭＳ Ｐゴシック"/>
              </a:rPr>
              <a:t>Here you can see the user interface of the design tool. Users enter the parameters above in accordance with their plant specifications. There are default values for all parameters as guidance. I will show you two different designs in which we vary the plant flow rate, number of sedimentation tanks, and bays per sedimentation tank. In this design, we used a plant flow rate of 3 Liters/second, and 3 sedimentation tanks with 1 bay per sedimentation tank.</a:t>
            </a:r>
            <a:endParaRPr lang="en-US" smtClean="0">
              <a:ea typeface="ＭＳ Ｐゴシック"/>
              <a:cs typeface="ＭＳ Ｐゴシック"/>
            </a:endParaRPr>
          </a:p>
        </p:txBody>
      </p:sp>
      <p:sp>
        <p:nvSpPr>
          <p:cNvPr id="49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62E3F96-959C-4427-8614-CF8A6AF2C18D}" type="slidenum">
              <a:rPr lang="en-US">
                <a:latin typeface="Arial" pitchFamily="34" charset="0"/>
              </a:rPr>
              <a:pPr/>
              <a:t>70</a:t>
            </a:fld>
            <a:endParaRPr lang="en-US">
              <a:latin typeface="Arial"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C8DE6C9F-48AD-4743-9CB5-D6A098EDE630}" type="slidenum">
              <a:rPr lang="en-US" smtClean="0"/>
              <a:pPr/>
              <a:t>71</a:t>
            </a:fld>
            <a:endParaRPr lang="en-US" dirty="0"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D2C22CE-EBFC-433D-81DC-F3C048FAA566}"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29C0DC4-21A1-4A58-8A3E-D130089F6C7B}" type="datetimeFigureOut">
              <a:rPr lang="en-US" smtClean="0"/>
              <a:pPr/>
              <a:t>3/9/2010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67B53E-B585-49B6-8269-5BBDB670B14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9C0DC4-21A1-4A58-8A3E-D130089F6C7B}" type="datetimeFigureOut">
              <a:rPr lang="en-US" smtClean="0"/>
              <a:pPr/>
              <a:t>3/9/2010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67B53E-B585-49B6-8269-5BBDB670B14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9C0DC4-21A1-4A58-8A3E-D130089F6C7B}" type="datetimeFigureOut">
              <a:rPr lang="en-US" smtClean="0"/>
              <a:pPr/>
              <a:t>3/9/2010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67B53E-B585-49B6-8269-5BBDB670B14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9C0DC4-21A1-4A58-8A3E-D130089F6C7B}" type="datetimeFigureOut">
              <a:rPr lang="en-US" smtClean="0"/>
              <a:pPr/>
              <a:t>3/9/2010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67B53E-B585-49B6-8269-5BBDB670B14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9C0DC4-21A1-4A58-8A3E-D130089F6C7B}" type="datetimeFigureOut">
              <a:rPr lang="en-US" smtClean="0"/>
              <a:pPr/>
              <a:t>3/9/2010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67B53E-B585-49B6-8269-5BBDB670B14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29C0DC4-21A1-4A58-8A3E-D130089F6C7B}" type="datetimeFigureOut">
              <a:rPr lang="en-US" smtClean="0"/>
              <a:pPr/>
              <a:t>3/9/2010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67B53E-B585-49B6-8269-5BBDB670B14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29C0DC4-21A1-4A58-8A3E-D130089F6C7B}" type="datetimeFigureOut">
              <a:rPr lang="en-US" smtClean="0"/>
              <a:pPr/>
              <a:t>3/9/2010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67B53E-B585-49B6-8269-5BBDB670B14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29C0DC4-21A1-4A58-8A3E-D130089F6C7B}" type="datetimeFigureOut">
              <a:rPr lang="en-US" smtClean="0"/>
              <a:pPr/>
              <a:t>3/9/2010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67B53E-B585-49B6-8269-5BBDB670B14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9C0DC4-21A1-4A58-8A3E-D130089F6C7B}" type="datetimeFigureOut">
              <a:rPr lang="en-US" smtClean="0"/>
              <a:pPr/>
              <a:t>3/9/2010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67B53E-B585-49B6-8269-5BBDB670B14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9C0DC4-21A1-4A58-8A3E-D130089F6C7B}" type="datetimeFigureOut">
              <a:rPr lang="en-US" smtClean="0"/>
              <a:pPr/>
              <a:t>3/9/2010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67B53E-B585-49B6-8269-5BBDB670B14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9C0DC4-21A1-4A58-8A3E-D130089F6C7B}" type="datetimeFigureOut">
              <a:rPr lang="en-US" smtClean="0"/>
              <a:pPr/>
              <a:t>3/9/2010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67B53E-B585-49B6-8269-5BBDB670B14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9C0DC4-21A1-4A58-8A3E-D130089F6C7B}" type="datetimeFigureOut">
              <a:rPr lang="en-US" smtClean="0"/>
              <a:pPr/>
              <a:t>3/9/2010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7B53E-B585-49B6-8269-5BBDB670B14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file:///C:\Documents%20and%20Settings\labuser.ACCEL\Desktop\Final%20Designs\RapidMixerLowFlowRates.xmcd\Selection%2059%20712%20704%20797"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oleObject" Target="../embeddings/oleObject2.bin"/><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5.emf"/></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0.xml"/><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5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2.xml"/><Relationship Id="rId1" Type="http://schemas.openxmlformats.org/officeDocument/2006/relationships/slideLayout" Target="../slideLayouts/slideLayout6.xml"/><Relationship Id="rId4" Type="http://schemas.openxmlformats.org/officeDocument/2006/relationships/image" Target="../media/image57.gif"/></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5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5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5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6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6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6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1"/>
          <p:cNvPicPr>
            <a:picLocks noChangeAspect="1" noChangeArrowheads="1"/>
          </p:cNvPicPr>
          <p:nvPr/>
        </p:nvPicPr>
        <p:blipFill>
          <a:blip r:embed="rId3"/>
          <a:srcRect/>
          <a:stretch>
            <a:fillRect/>
          </a:stretch>
        </p:blipFill>
        <p:spPr bwMode="auto">
          <a:xfrm>
            <a:off x="0" y="1"/>
            <a:ext cx="9143999" cy="6934200"/>
          </a:xfrm>
          <a:prstGeom prst="rect">
            <a:avLst/>
          </a:prstGeom>
          <a:noFill/>
          <a:ln w="9525">
            <a:noFill/>
            <a:miter lim="800000"/>
            <a:headEnd/>
            <a:tailEnd/>
          </a:ln>
        </p:spPr>
      </p:pic>
      <p:sp>
        <p:nvSpPr>
          <p:cNvPr id="44035" name="Rectangle 2"/>
          <p:cNvSpPr>
            <a:spLocks noGrp="1" noChangeArrowheads="1"/>
          </p:cNvSpPr>
          <p:nvPr>
            <p:ph type="ctrTitle"/>
          </p:nvPr>
        </p:nvSpPr>
        <p:spPr>
          <a:xfrm>
            <a:off x="2057400" y="457200"/>
            <a:ext cx="7772400" cy="1143000"/>
          </a:xfrm>
        </p:spPr>
        <p:txBody>
          <a:bodyPr>
            <a:normAutofit fontScale="90000"/>
          </a:bodyPr>
          <a:lstStyle/>
          <a:p>
            <a:pPr>
              <a:defRPr/>
            </a:pPr>
            <a:r>
              <a:rPr lang="en-US" dirty="0" smtClean="0"/>
              <a:t>Design Teach In</a:t>
            </a:r>
            <a:br>
              <a:rPr lang="en-US" dirty="0" smtClean="0"/>
            </a:br>
            <a:r>
              <a:rPr lang="en-US" dirty="0" smtClean="0"/>
              <a:t>Spring 2010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smtClean="0"/>
              <a:t>Entrance Tank and Rapid Mixer</a:t>
            </a:r>
            <a:br>
              <a:rPr lang="en-US" dirty="0" smtClean="0"/>
            </a:br>
            <a:endParaRPr lang="en-US" sz="2700" dirty="0"/>
          </a:p>
        </p:txBody>
      </p:sp>
      <p:pic>
        <p:nvPicPr>
          <p:cNvPr id="1026" name="Picture 2"/>
          <p:cNvPicPr>
            <a:picLocks noChangeAspect="1" noChangeArrowheads="1"/>
          </p:cNvPicPr>
          <p:nvPr/>
        </p:nvPicPr>
        <p:blipFill>
          <a:blip r:embed="rId3" cstate="print"/>
          <a:srcRect/>
          <a:stretch>
            <a:fillRect/>
          </a:stretch>
        </p:blipFill>
        <p:spPr bwMode="auto">
          <a:xfrm>
            <a:off x="762000" y="2362200"/>
            <a:ext cx="7667625" cy="3162300"/>
          </a:xfrm>
          <a:prstGeom prst="rect">
            <a:avLst/>
          </a:prstGeom>
          <a:noFill/>
          <a:ln w="9525">
            <a:noFill/>
            <a:miter lim="800000"/>
            <a:headEnd/>
            <a:tailEnd/>
          </a:ln>
          <a:effectLst/>
        </p:spPr>
      </p:pic>
      <p:cxnSp>
        <p:nvCxnSpPr>
          <p:cNvPr id="6" name="Straight Arrow Connector 5"/>
          <p:cNvCxnSpPr/>
          <p:nvPr/>
        </p:nvCxnSpPr>
        <p:spPr>
          <a:xfrm rot="10800000" flipV="1">
            <a:off x="3444240" y="2727960"/>
            <a:ext cx="1280160" cy="54864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7" name="TextBox 6"/>
          <p:cNvSpPr txBox="1"/>
          <p:nvPr/>
        </p:nvSpPr>
        <p:spPr>
          <a:xfrm>
            <a:off x="4724400" y="2362200"/>
            <a:ext cx="2209800" cy="646331"/>
          </a:xfrm>
          <a:prstGeom prst="rect">
            <a:avLst/>
          </a:prstGeom>
          <a:noFill/>
        </p:spPr>
        <p:txBody>
          <a:bodyPr wrap="square" rtlCol="0">
            <a:spAutoFit/>
          </a:bodyPr>
          <a:lstStyle/>
          <a:p>
            <a:r>
              <a:rPr lang="en-US" dirty="0" smtClean="0"/>
              <a:t>Height of weir </a:t>
            </a:r>
          </a:p>
          <a:p>
            <a:r>
              <a:rPr lang="en-US" dirty="0" smtClean="0"/>
              <a:t>at end of tank</a:t>
            </a:r>
            <a:endParaRPr lang="en-US" dirty="0"/>
          </a:p>
        </p:txBody>
      </p:sp>
      <p:sp>
        <p:nvSpPr>
          <p:cNvPr id="8" name="Left Brace 7"/>
          <p:cNvSpPr/>
          <p:nvPr/>
        </p:nvSpPr>
        <p:spPr>
          <a:xfrm>
            <a:off x="1676400" y="2895600"/>
            <a:ext cx="45719" cy="381000"/>
          </a:xfrm>
          <a:prstGeom prst="lef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cxnSp>
        <p:nvCxnSpPr>
          <p:cNvPr id="10" name="Straight Connector 9"/>
          <p:cNvCxnSpPr>
            <a:stCxn id="8" idx="1"/>
          </p:cNvCxnSpPr>
          <p:nvPr/>
        </p:nvCxnSpPr>
        <p:spPr>
          <a:xfrm rot="10800000" flipV="1">
            <a:off x="990600" y="3086100"/>
            <a:ext cx="685800" cy="571500"/>
          </a:xfrm>
          <a:prstGeom prst="line">
            <a:avLst/>
          </a:prstGeom>
        </p:spPr>
        <p:style>
          <a:lnRef idx="2">
            <a:schemeClr val="accent2"/>
          </a:lnRef>
          <a:fillRef idx="0">
            <a:schemeClr val="accent2"/>
          </a:fillRef>
          <a:effectRef idx="1">
            <a:schemeClr val="accent2"/>
          </a:effectRef>
          <a:fontRef idx="minor">
            <a:schemeClr val="tx1"/>
          </a:fontRef>
        </p:style>
      </p:cxnSp>
      <p:sp>
        <p:nvSpPr>
          <p:cNvPr id="12" name="TextBox 11"/>
          <p:cNvSpPr txBox="1"/>
          <p:nvPr/>
        </p:nvSpPr>
        <p:spPr>
          <a:xfrm>
            <a:off x="304800" y="3657600"/>
            <a:ext cx="1295400" cy="923330"/>
          </a:xfrm>
          <a:prstGeom prst="rect">
            <a:avLst/>
          </a:prstGeom>
          <a:noFill/>
        </p:spPr>
        <p:txBody>
          <a:bodyPr wrap="square" rtlCol="0">
            <a:spAutoFit/>
          </a:bodyPr>
          <a:lstStyle/>
          <a:p>
            <a:r>
              <a:rPr lang="en-US" dirty="0" smtClean="0"/>
              <a:t>40 cm </a:t>
            </a:r>
          </a:p>
          <a:p>
            <a:r>
              <a:rPr lang="en-US" dirty="0" smtClean="0"/>
              <a:t>of water .. To be safe</a:t>
            </a:r>
            <a:endParaRPr lang="en-US" dirty="0"/>
          </a:p>
        </p:txBody>
      </p:sp>
      <p:sp>
        <p:nvSpPr>
          <p:cNvPr id="13" name="Left Brace 12"/>
          <p:cNvSpPr/>
          <p:nvPr/>
        </p:nvSpPr>
        <p:spPr>
          <a:xfrm flipH="1">
            <a:off x="3810000" y="2667000"/>
            <a:ext cx="45719" cy="228600"/>
          </a:xfrm>
          <a:prstGeom prst="lef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cxnSp>
        <p:nvCxnSpPr>
          <p:cNvPr id="16" name="Straight Connector 15"/>
          <p:cNvCxnSpPr>
            <a:stCxn id="13" idx="1"/>
          </p:cNvCxnSpPr>
          <p:nvPr/>
        </p:nvCxnSpPr>
        <p:spPr>
          <a:xfrm flipV="1">
            <a:off x="3855719" y="2286000"/>
            <a:ext cx="335281" cy="495300"/>
          </a:xfrm>
          <a:prstGeom prst="line">
            <a:avLst/>
          </a:prstGeom>
        </p:spPr>
        <p:style>
          <a:lnRef idx="2">
            <a:schemeClr val="accent2"/>
          </a:lnRef>
          <a:fillRef idx="0">
            <a:schemeClr val="accent2"/>
          </a:fillRef>
          <a:effectRef idx="1">
            <a:schemeClr val="accent2"/>
          </a:effectRef>
          <a:fontRef idx="minor">
            <a:schemeClr val="tx1"/>
          </a:fontRef>
        </p:style>
      </p:cxnSp>
      <p:sp>
        <p:nvSpPr>
          <p:cNvPr id="17" name="TextBox 16"/>
          <p:cNvSpPr txBox="1"/>
          <p:nvPr/>
        </p:nvSpPr>
        <p:spPr>
          <a:xfrm>
            <a:off x="3962400" y="1981200"/>
            <a:ext cx="1905000" cy="369332"/>
          </a:xfrm>
          <a:prstGeom prst="rect">
            <a:avLst/>
          </a:prstGeom>
          <a:noFill/>
        </p:spPr>
        <p:txBody>
          <a:bodyPr wrap="square" rtlCol="0">
            <a:spAutoFit/>
          </a:bodyPr>
          <a:lstStyle/>
          <a:p>
            <a:r>
              <a:rPr lang="en-US" dirty="0" smtClean="0"/>
              <a:t>10 cm freeboard</a:t>
            </a:r>
            <a:endParaRPr lang="en-US" dirty="0"/>
          </a:p>
        </p:txBody>
      </p:sp>
      <p:sp>
        <p:nvSpPr>
          <p:cNvPr id="14" name="Rectangle 13"/>
          <p:cNvSpPr/>
          <p:nvPr/>
        </p:nvSpPr>
        <p:spPr>
          <a:xfrm>
            <a:off x="3733800" y="5867400"/>
            <a:ext cx="1413207" cy="369332"/>
          </a:xfrm>
          <a:prstGeom prst="rect">
            <a:avLst/>
          </a:prstGeom>
        </p:spPr>
        <p:txBody>
          <a:bodyPr wrap="none">
            <a:spAutoFit/>
          </a:bodyPr>
          <a:lstStyle/>
          <a:p>
            <a:r>
              <a:rPr lang="en-US" dirty="0" smtClean="0"/>
              <a:t>(not to scale)</a:t>
            </a:r>
            <a:endParaRPr lang="en-US" dirty="0"/>
          </a:p>
        </p:txBody>
      </p:sp>
      <p:sp>
        <p:nvSpPr>
          <p:cNvPr id="15" name="Left Brace 14"/>
          <p:cNvSpPr/>
          <p:nvPr/>
        </p:nvSpPr>
        <p:spPr>
          <a:xfrm>
            <a:off x="1676400" y="4572000"/>
            <a:ext cx="45719" cy="838200"/>
          </a:xfrm>
          <a:prstGeom prst="lef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cxnSp>
        <p:nvCxnSpPr>
          <p:cNvPr id="20" name="Straight Connector 19"/>
          <p:cNvCxnSpPr>
            <a:stCxn id="15" idx="1"/>
          </p:cNvCxnSpPr>
          <p:nvPr/>
        </p:nvCxnSpPr>
        <p:spPr>
          <a:xfrm rot="10800000" flipV="1">
            <a:off x="1295400" y="4991100"/>
            <a:ext cx="381000" cy="495300"/>
          </a:xfrm>
          <a:prstGeom prst="line">
            <a:avLst/>
          </a:prstGeom>
        </p:spPr>
        <p:style>
          <a:lnRef idx="2">
            <a:schemeClr val="accent2"/>
          </a:lnRef>
          <a:fillRef idx="0">
            <a:schemeClr val="accent2"/>
          </a:fillRef>
          <a:effectRef idx="1">
            <a:schemeClr val="accent2"/>
          </a:effectRef>
          <a:fontRef idx="minor">
            <a:schemeClr val="tx1"/>
          </a:fontRef>
        </p:style>
      </p:cxnSp>
      <p:sp>
        <p:nvSpPr>
          <p:cNvPr id="21" name="TextBox 20"/>
          <p:cNvSpPr txBox="1"/>
          <p:nvPr/>
        </p:nvSpPr>
        <p:spPr>
          <a:xfrm>
            <a:off x="228600" y="5562600"/>
            <a:ext cx="2209800" cy="646331"/>
          </a:xfrm>
          <a:prstGeom prst="rect">
            <a:avLst/>
          </a:prstGeom>
          <a:noFill/>
        </p:spPr>
        <p:txBody>
          <a:bodyPr wrap="square" rtlCol="0">
            <a:spAutoFit/>
          </a:bodyPr>
          <a:lstStyle/>
          <a:p>
            <a:r>
              <a:rPr lang="en-US" dirty="0" smtClean="0"/>
              <a:t>Need not go to bottom of </a:t>
            </a:r>
            <a:r>
              <a:rPr lang="en-US" dirty="0" err="1" smtClean="0"/>
              <a:t>flocculator</a:t>
            </a:r>
            <a:endParaRPr lang="en-US" dirty="0"/>
          </a:p>
        </p:txBody>
      </p:sp>
      <p:sp>
        <p:nvSpPr>
          <p:cNvPr id="18" name="TextBox 17"/>
          <p:cNvSpPr txBox="1"/>
          <p:nvPr/>
        </p:nvSpPr>
        <p:spPr>
          <a:xfrm>
            <a:off x="7086600" y="6488668"/>
            <a:ext cx="4800600" cy="369332"/>
          </a:xfrm>
          <a:prstGeom prst="rect">
            <a:avLst/>
          </a:prstGeom>
          <a:noFill/>
        </p:spPr>
        <p:txBody>
          <a:bodyPr wrap="square" rtlCol="0">
            <a:spAutoFit/>
          </a:bodyPr>
          <a:lstStyle/>
          <a:p>
            <a:r>
              <a:rPr lang="en-US" dirty="0" smtClean="0"/>
              <a:t>Image: CDC</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Entrance Tank and Rapid Mixer</a:t>
            </a:r>
            <a:endParaRPr lang="en-US" dirty="0"/>
          </a:p>
        </p:txBody>
      </p:sp>
      <p:sp>
        <p:nvSpPr>
          <p:cNvPr id="3" name="Content Placeholder 2"/>
          <p:cNvSpPr>
            <a:spLocks noGrp="1"/>
          </p:cNvSpPr>
          <p:nvPr>
            <p:ph idx="1"/>
          </p:nvPr>
        </p:nvSpPr>
        <p:spPr/>
        <p:txBody>
          <a:bodyPr>
            <a:normAutofit/>
          </a:bodyPr>
          <a:lstStyle/>
          <a:p>
            <a:r>
              <a:rPr lang="en-US" dirty="0" smtClean="0"/>
              <a:t>First, height of the rapid mix system is set</a:t>
            </a:r>
          </a:p>
          <a:p>
            <a:endParaRPr lang="en-US" dirty="0" smtClean="0"/>
          </a:p>
          <a:p>
            <a:r>
              <a:rPr lang="en-US" dirty="0" smtClean="0"/>
              <a:t>Next, height of water above the entrance tank is determined. This height drives the system. There is 10 cm of freeboard above this.</a:t>
            </a:r>
          </a:p>
          <a:p>
            <a:endParaRPr lang="en-US" dirty="0" smtClean="0"/>
          </a:p>
          <a:p>
            <a:r>
              <a:rPr lang="en-US" dirty="0" smtClean="0"/>
              <a:t>Micro-mixing orifice designed to provide 40 cm of total plant head loss </a:t>
            </a:r>
          </a:p>
          <a:p>
            <a:pPr>
              <a:buNone/>
            </a:pPr>
            <a:endParaRPr lang="en-US" dirty="0" smtClean="0"/>
          </a:p>
          <a:p>
            <a:pPr lvl="1">
              <a:buNone/>
            </a:pPr>
            <a:endParaRPr lang="en-US"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Rapid Mixer</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Looking to determine pipe size, diameter of </a:t>
            </a:r>
            <a:r>
              <a:rPr lang="en-US" dirty="0" err="1" smtClean="0"/>
              <a:t>macromixing</a:t>
            </a:r>
            <a:r>
              <a:rPr lang="en-US" dirty="0" smtClean="0"/>
              <a:t> and </a:t>
            </a:r>
            <a:r>
              <a:rPr lang="en-US" dirty="0" err="1" smtClean="0"/>
              <a:t>micromixing</a:t>
            </a:r>
            <a:r>
              <a:rPr lang="en-US" dirty="0" smtClean="0"/>
              <a:t> orifices, and the number of </a:t>
            </a:r>
            <a:r>
              <a:rPr lang="en-US" dirty="0" err="1" smtClean="0"/>
              <a:t>micromixing</a:t>
            </a:r>
            <a:r>
              <a:rPr lang="en-US" dirty="0" smtClean="0"/>
              <a:t> orifices</a:t>
            </a:r>
          </a:p>
          <a:p>
            <a:r>
              <a:rPr lang="en-US" dirty="0" smtClean="0"/>
              <a:t>Several assumptions made:</a:t>
            </a:r>
          </a:p>
          <a:p>
            <a:pPr lvl="1"/>
            <a:r>
              <a:rPr lang="en-US" dirty="0" err="1" smtClean="0"/>
              <a:t>K</a:t>
            </a:r>
            <a:r>
              <a:rPr lang="en-US" baseline="-25000" dirty="0" err="1" smtClean="0"/>
              <a:t>e</a:t>
            </a:r>
            <a:r>
              <a:rPr lang="en-US" dirty="0" smtClean="0"/>
              <a:t> = 1.3</a:t>
            </a:r>
          </a:p>
          <a:p>
            <a:pPr lvl="1"/>
            <a:r>
              <a:rPr lang="en-US" dirty="0" smtClean="0"/>
              <a:t>Circular orifice</a:t>
            </a:r>
          </a:p>
          <a:p>
            <a:pPr lvl="1"/>
            <a:r>
              <a:rPr lang="en-US" dirty="0" smtClean="0"/>
              <a:t>Head loss at maximum plant flow will need to be 30 to 50 cm</a:t>
            </a:r>
          </a:p>
          <a:p>
            <a:pPr lvl="1"/>
            <a:r>
              <a:rPr lang="en-US" dirty="0" smtClean="0"/>
              <a:t>Pipe sizes available</a:t>
            </a:r>
          </a:p>
          <a:p>
            <a:pPr lvl="1"/>
            <a:r>
              <a:rPr lang="en-US" dirty="0" smtClean="0"/>
              <a:t>Pipe length = 2 m</a:t>
            </a:r>
          </a:p>
          <a:p>
            <a:pPr lvl="1"/>
            <a:r>
              <a:rPr lang="en-US" dirty="0" smtClean="0"/>
              <a:t>Energy dissipation rate for </a:t>
            </a:r>
            <a:r>
              <a:rPr lang="en-US" dirty="0" err="1" smtClean="0"/>
              <a:t>micromixing</a:t>
            </a:r>
            <a:endParaRPr lang="en-US" dirty="0" smtClean="0"/>
          </a:p>
          <a:p>
            <a:pPr lvl="2"/>
            <a:r>
              <a:rPr lang="en-US" dirty="0" smtClean="0"/>
              <a:t>ε = 1 W/kg</a:t>
            </a:r>
          </a:p>
          <a:p>
            <a:pPr lvl="1"/>
            <a:endParaRPr lang="en-US" dirty="0" smtClean="0"/>
          </a:p>
          <a:p>
            <a:pPr lvl="2">
              <a:buNone/>
            </a:pPr>
            <a:endParaRPr lang="en-US" dirty="0" smtClean="0"/>
          </a:p>
          <a:p>
            <a:endParaRPr lang="en-US" dirty="0" smtClean="0"/>
          </a:p>
        </p:txBody>
      </p:sp>
      <p:cxnSp>
        <p:nvCxnSpPr>
          <p:cNvPr id="8" name="Straight Arrow Connector 7"/>
          <p:cNvCxnSpPr/>
          <p:nvPr/>
        </p:nvCxnSpPr>
        <p:spPr>
          <a:xfrm rot="10800000">
            <a:off x="2590800" y="5867400"/>
            <a:ext cx="6096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514600" y="6248400"/>
            <a:ext cx="1981200" cy="369332"/>
          </a:xfrm>
          <a:prstGeom prst="rect">
            <a:avLst/>
          </a:prstGeom>
          <a:noFill/>
        </p:spPr>
        <p:txBody>
          <a:bodyPr wrap="square" rtlCol="0">
            <a:spAutoFit/>
          </a:bodyPr>
          <a:lstStyle/>
          <a:p>
            <a:r>
              <a:rPr lang="en-US" dirty="0" smtClean="0"/>
              <a:t>Not for long</a:t>
            </a:r>
            <a:endParaRPr lang="en-US" dirty="0"/>
          </a:p>
        </p:txBody>
      </p:sp>
      <p:graphicFrame>
        <p:nvGraphicFramePr>
          <p:cNvPr id="1029" name="Object 5"/>
          <p:cNvGraphicFramePr>
            <a:graphicFrameLocks noChangeAspect="1"/>
          </p:cNvGraphicFramePr>
          <p:nvPr/>
        </p:nvGraphicFramePr>
        <p:xfrm>
          <a:off x="4267200" y="5748817"/>
          <a:ext cx="3048000" cy="1109183"/>
        </p:xfrm>
        <a:graphic>
          <a:graphicData uri="http://schemas.openxmlformats.org/presentationml/2006/ole">
            <p:oleObj spid="_x0000_s48130" name="Equation" r:id="rId4" imgW="4292280" imgH="1562040" progId="Equation.DSMT4">
              <p:embed/>
            </p:oleObj>
          </a:graphicData>
        </a:graphic>
      </p:graphicFrame>
      <p:cxnSp>
        <p:nvCxnSpPr>
          <p:cNvPr id="13" name="Straight Arrow Connector 12"/>
          <p:cNvCxnSpPr/>
          <p:nvPr/>
        </p:nvCxnSpPr>
        <p:spPr>
          <a:xfrm>
            <a:off x="3886200" y="64008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Macromixing</a:t>
            </a:r>
            <a:r>
              <a:rPr lang="en-US" dirty="0" smtClean="0"/>
              <a:t> Orifice</a:t>
            </a:r>
            <a:endParaRPr lang="en-US" dirty="0"/>
          </a:p>
        </p:txBody>
      </p:sp>
      <p:graphicFrame>
        <p:nvGraphicFramePr>
          <p:cNvPr id="2051" name="Object 3"/>
          <p:cNvGraphicFramePr>
            <a:graphicFrameLocks noChangeAspect="1"/>
          </p:cNvGraphicFramePr>
          <p:nvPr/>
        </p:nvGraphicFramePr>
        <p:xfrm>
          <a:off x="685800" y="1828800"/>
          <a:ext cx="6143625" cy="809625"/>
        </p:xfrm>
        <a:graphic>
          <a:graphicData uri="http://schemas.openxmlformats.org/presentationml/2006/ole">
            <p:oleObj spid="_x0000_s49154" name="Mathcad" r:id="rId4" imgW="6143760" imgH="809640" progId="Mathcad">
              <p:link updateAutomatic="1"/>
            </p:oleObj>
          </a:graphicData>
        </a:graphic>
      </p:graphicFrame>
      <p:sp>
        <p:nvSpPr>
          <p:cNvPr id="10" name="TextBox 9"/>
          <p:cNvSpPr txBox="1"/>
          <p:nvPr/>
        </p:nvSpPr>
        <p:spPr>
          <a:xfrm>
            <a:off x="457200" y="3200400"/>
            <a:ext cx="8305800" cy="2031325"/>
          </a:xfrm>
          <a:prstGeom prst="rect">
            <a:avLst/>
          </a:prstGeom>
          <a:noFill/>
        </p:spPr>
        <p:txBody>
          <a:bodyPr wrap="square" rtlCol="0">
            <a:spAutoFit/>
          </a:bodyPr>
          <a:lstStyle/>
          <a:p>
            <a:r>
              <a:rPr lang="en-US" dirty="0" smtClean="0"/>
              <a:t>The </a:t>
            </a:r>
            <a:r>
              <a:rPr lang="en-US" dirty="0" err="1" smtClean="0"/>
              <a:t>macromixing</a:t>
            </a:r>
            <a:r>
              <a:rPr lang="en-US" dirty="0" smtClean="0"/>
              <a:t> orifice will play a large role in determining the </a:t>
            </a:r>
            <a:r>
              <a:rPr lang="en-US" dirty="0" err="1" smtClean="0"/>
              <a:t>micromixing</a:t>
            </a:r>
            <a:r>
              <a:rPr lang="en-US" dirty="0" smtClean="0"/>
              <a:t> orifice.</a:t>
            </a:r>
          </a:p>
          <a:p>
            <a:endParaRPr lang="en-US" dirty="0" smtClean="0"/>
          </a:p>
          <a:p>
            <a:endParaRPr lang="en-US" dirty="0" smtClean="0"/>
          </a:p>
          <a:p>
            <a:endParaRPr lang="en-US" dirty="0" smtClean="0"/>
          </a:p>
          <a:p>
            <a:r>
              <a:rPr lang="en-US" dirty="0" smtClean="0"/>
              <a:t>The head loss for the </a:t>
            </a:r>
            <a:r>
              <a:rPr lang="en-US" dirty="0" err="1" smtClean="0"/>
              <a:t>micromixing</a:t>
            </a:r>
            <a:r>
              <a:rPr lang="en-US" dirty="0" smtClean="0"/>
              <a:t> system will simply be determined by the total head loss required (assumed to be 50 cm), less the head loss determined for the </a:t>
            </a:r>
            <a:r>
              <a:rPr lang="en-US" dirty="0" err="1" smtClean="0"/>
              <a:t>macromixing</a:t>
            </a:r>
            <a:r>
              <a:rPr lang="en-US" dirty="0" smtClean="0"/>
              <a:t> orifice.</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Micromixing</a:t>
            </a:r>
            <a:r>
              <a:rPr lang="en-US" dirty="0" smtClean="0"/>
              <a:t> Orifice</a:t>
            </a:r>
            <a:endParaRPr lang="en-US" dirty="0"/>
          </a:p>
        </p:txBody>
      </p:sp>
      <p:sp>
        <p:nvSpPr>
          <p:cNvPr id="3" name="Content Placeholder 2"/>
          <p:cNvSpPr>
            <a:spLocks noGrp="1"/>
          </p:cNvSpPr>
          <p:nvPr>
            <p:ph idx="1"/>
          </p:nvPr>
        </p:nvSpPr>
        <p:spPr/>
        <p:txBody>
          <a:bodyPr/>
          <a:lstStyle/>
          <a:p>
            <a:r>
              <a:rPr lang="en-US" dirty="0" smtClean="0"/>
              <a:t>Head loss determined for micro-mixer might not actually correlate to a usable diameter, so head loss is plugged and the diameter function is iterated to make sure minimum diameter achieving appropriate head loss is met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cstate="print"/>
          <a:srcRect/>
          <a:stretch>
            <a:fillRect/>
          </a:stretch>
        </p:blipFill>
        <p:spPr bwMode="auto">
          <a:xfrm>
            <a:off x="1600200" y="609600"/>
            <a:ext cx="6067425" cy="5649627"/>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smtClean="0"/>
              <a:t>Allow “height” of bottom of entrance tank to be chosen</a:t>
            </a:r>
          </a:p>
          <a:p>
            <a:r>
              <a:rPr lang="en-US" dirty="0" smtClean="0"/>
              <a:t>Integrate with AutoCAD to draw all of this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6"/>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12700">
            <a:noFill/>
            <a:miter lim="800000"/>
            <a:headEnd type="none" w="lg" len="med"/>
            <a:tailEnd type="none" w="lg" len="med"/>
          </a:ln>
        </p:spPr>
      </p:pic>
      <p:sp>
        <p:nvSpPr>
          <p:cNvPr id="44035" name="Rectangle 2"/>
          <p:cNvSpPr>
            <a:spLocks noGrp="1" noChangeArrowheads="1"/>
          </p:cNvSpPr>
          <p:nvPr>
            <p:ph type="ctrTitle"/>
          </p:nvPr>
        </p:nvSpPr>
        <p:spPr>
          <a:xfrm>
            <a:off x="685800" y="533400"/>
            <a:ext cx="7772400" cy="1143000"/>
          </a:xfrm>
        </p:spPr>
        <p:txBody>
          <a:bodyPr/>
          <a:lstStyle/>
          <a:p>
            <a:pPr>
              <a:defRPr/>
            </a:pPr>
            <a:r>
              <a:rPr lang="en-US" dirty="0" smtClean="0"/>
              <a:t>Flocculation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13698" name="Picture 2"/>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dirty="0" smtClean="0"/>
              <a:t>Overview</a:t>
            </a:r>
            <a:endParaRPr lang="en-US" dirty="0"/>
          </a:p>
        </p:txBody>
      </p:sp>
      <p:sp>
        <p:nvSpPr>
          <p:cNvPr id="32771" name="Rectangle 3"/>
          <p:cNvSpPr>
            <a:spLocks noGrp="1" noChangeArrowheads="1"/>
          </p:cNvSpPr>
          <p:nvPr>
            <p:ph idx="1"/>
          </p:nvPr>
        </p:nvSpPr>
        <p:spPr/>
        <p:txBody>
          <a:bodyPr/>
          <a:lstStyle/>
          <a:p>
            <a:r>
              <a:rPr lang="en-US" sz="2800" dirty="0" smtClean="0"/>
              <a:t>How Flocculation Works</a:t>
            </a:r>
          </a:p>
          <a:p>
            <a:endParaRPr lang="en-US" sz="2800" dirty="0" smtClean="0"/>
          </a:p>
          <a:p>
            <a:r>
              <a:rPr lang="en-US" sz="2800" dirty="0" smtClean="0"/>
              <a:t>Types of flocculators</a:t>
            </a:r>
          </a:p>
          <a:p>
            <a:endParaRPr lang="en-US" sz="2800" dirty="0" smtClean="0"/>
          </a:p>
          <a:p>
            <a:r>
              <a:rPr lang="en-US" sz="2800" dirty="0" smtClean="0"/>
              <a:t>Flocculation Theory</a:t>
            </a:r>
          </a:p>
          <a:p>
            <a:endParaRPr lang="en-US" sz="2800" dirty="0" smtClean="0"/>
          </a:p>
          <a:p>
            <a:r>
              <a:rPr lang="en-US" sz="2800" dirty="0" smtClean="0"/>
              <a:t>Design Optimization</a:t>
            </a:r>
          </a:p>
        </p:txBody>
      </p:sp>
      <p:pic>
        <p:nvPicPr>
          <p:cNvPr id="4" name="Picture 3" descr="50 Lps 3 tanques 2 camaras de 1m-Model.png"/>
          <p:cNvPicPr>
            <a:picLocks noChangeAspect="1"/>
          </p:cNvPicPr>
          <p:nvPr/>
        </p:nvPicPr>
        <p:blipFill>
          <a:blip r:embed="rId3" cstate="print">
            <a:clrChange>
              <a:clrFrom>
                <a:srgbClr val="FFFFFF"/>
              </a:clrFrom>
              <a:clrTo>
                <a:srgbClr val="FFFFFF">
                  <a:alpha val="0"/>
                </a:srgbClr>
              </a:clrTo>
            </a:clrChange>
            <a:lum bright="30000" contrast="40000"/>
          </a:blip>
          <a:srcRect l="7721" t="40848" r="11503" b="3152"/>
          <a:stretch>
            <a:fillRect/>
          </a:stretch>
        </p:blipFill>
        <p:spPr>
          <a:xfrm rot="459767">
            <a:off x="4314374" y="4753512"/>
            <a:ext cx="2847360" cy="1579208"/>
          </a:xfrm>
          <a:prstGeom prst="rect">
            <a:avLst/>
          </a:prstGeom>
        </p:spPr>
      </p:pic>
      <p:pic>
        <p:nvPicPr>
          <p:cNvPr id="5" name="Picture 4"/>
          <p:cNvPicPr>
            <a:picLocks noChangeAspect="1" noChangeArrowheads="1"/>
          </p:cNvPicPr>
          <p:nvPr/>
        </p:nvPicPr>
        <p:blipFill>
          <a:blip r:embed="rId4" cstate="screen"/>
          <a:srcRect l="23900" t="8130" r="14242" b="53606"/>
          <a:stretch>
            <a:fillRect/>
          </a:stretch>
        </p:blipFill>
        <p:spPr bwMode="auto">
          <a:xfrm>
            <a:off x="4353291" y="3110716"/>
            <a:ext cx="1421477" cy="733879"/>
          </a:xfrm>
          <a:prstGeom prst="rect">
            <a:avLst/>
          </a:prstGeom>
          <a:noFill/>
          <a:ln w="50800">
            <a:noFill/>
            <a:miter lim="800000"/>
            <a:headEnd type="none" w="sm" len="sm"/>
            <a:tailEnd type="none" w="med" len="sm"/>
          </a:ln>
        </p:spPr>
      </p:pic>
      <p:grpSp>
        <p:nvGrpSpPr>
          <p:cNvPr id="2" name="Group 37"/>
          <p:cNvGrpSpPr/>
          <p:nvPr/>
        </p:nvGrpSpPr>
        <p:grpSpPr>
          <a:xfrm>
            <a:off x="4552565" y="4103979"/>
            <a:ext cx="1342163" cy="775640"/>
            <a:chOff x="3213163" y="3988068"/>
            <a:chExt cx="1342163" cy="775640"/>
          </a:xfrm>
        </p:grpSpPr>
        <p:grpSp>
          <p:nvGrpSpPr>
            <p:cNvPr id="3" name="Group 179"/>
            <p:cNvGrpSpPr/>
            <p:nvPr/>
          </p:nvGrpSpPr>
          <p:grpSpPr>
            <a:xfrm rot="19742345">
              <a:off x="4271696" y="3988068"/>
              <a:ext cx="283630" cy="253824"/>
              <a:chOff x="6986427" y="2972145"/>
              <a:chExt cx="283630" cy="253824"/>
            </a:xfrm>
          </p:grpSpPr>
          <p:pic>
            <p:nvPicPr>
              <p:cNvPr id="23" name="Picture 24"/>
              <p:cNvPicPr>
                <a:picLocks noChangeAspect="1" noChangeArrowheads="1"/>
              </p:cNvPicPr>
              <p:nvPr/>
            </p:nvPicPr>
            <p:blipFill>
              <a:blip r:embed="rId5"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24" name="Picture 24"/>
              <p:cNvPicPr>
                <a:picLocks noChangeAspect="1" noChangeArrowheads="1"/>
              </p:cNvPicPr>
              <p:nvPr/>
            </p:nvPicPr>
            <p:blipFill>
              <a:blip r:embed="rId5"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nvGrpSpPr>
            <p:cNvPr id="6" name="Group 36"/>
            <p:cNvGrpSpPr/>
            <p:nvPr/>
          </p:nvGrpSpPr>
          <p:grpSpPr>
            <a:xfrm>
              <a:off x="3213163" y="4006537"/>
              <a:ext cx="744107" cy="757171"/>
              <a:chOff x="3213163" y="4006537"/>
              <a:chExt cx="744107" cy="757171"/>
            </a:xfrm>
          </p:grpSpPr>
          <p:grpSp>
            <p:nvGrpSpPr>
              <p:cNvPr id="7" name="Group 5"/>
              <p:cNvGrpSpPr/>
              <p:nvPr/>
            </p:nvGrpSpPr>
            <p:grpSpPr>
              <a:xfrm rot="18347787">
                <a:off x="3132128" y="4190283"/>
                <a:ext cx="735256" cy="411593"/>
                <a:chOff x="4503627" y="2218458"/>
                <a:chExt cx="499826" cy="320263"/>
              </a:xfrm>
            </p:grpSpPr>
            <p:grpSp>
              <p:nvGrpSpPr>
                <p:cNvPr id="8" name="Group 176"/>
                <p:cNvGrpSpPr/>
                <p:nvPr/>
              </p:nvGrpSpPr>
              <p:grpSpPr>
                <a:xfrm>
                  <a:off x="4503627" y="2301538"/>
                  <a:ext cx="300259" cy="237183"/>
                  <a:chOff x="2962956" y="2115885"/>
                  <a:chExt cx="300259" cy="237183"/>
                </a:xfrm>
              </p:grpSpPr>
              <p:pic>
                <p:nvPicPr>
                  <p:cNvPr id="11" name="Picture 24"/>
                  <p:cNvPicPr>
                    <a:picLocks noChangeAspect="1" noChangeArrowheads="1"/>
                  </p:cNvPicPr>
                  <p:nvPr/>
                </p:nvPicPr>
                <p:blipFill>
                  <a:blip r:embed="rId5"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2" name="Picture 24"/>
                  <p:cNvPicPr>
                    <a:picLocks noChangeAspect="1" noChangeArrowheads="1"/>
                  </p:cNvPicPr>
                  <p:nvPr/>
                </p:nvPicPr>
                <p:blipFill>
                  <a:blip r:embed="rId5"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13" name="Group 179"/>
                <p:cNvGrpSpPr/>
                <p:nvPr/>
              </p:nvGrpSpPr>
              <p:grpSpPr>
                <a:xfrm>
                  <a:off x="4719823" y="2218458"/>
                  <a:ext cx="283630" cy="253824"/>
                  <a:chOff x="6986427" y="2972145"/>
                  <a:chExt cx="283630" cy="253824"/>
                </a:xfrm>
              </p:grpSpPr>
              <p:pic>
                <p:nvPicPr>
                  <p:cNvPr id="9" name="Picture 24"/>
                  <p:cNvPicPr>
                    <a:picLocks noChangeAspect="1" noChangeArrowheads="1"/>
                  </p:cNvPicPr>
                  <p:nvPr/>
                </p:nvPicPr>
                <p:blipFill>
                  <a:blip r:embed="rId5"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0" name="Picture 24"/>
                  <p:cNvPicPr>
                    <a:picLocks noChangeAspect="1" noChangeArrowheads="1"/>
                  </p:cNvPicPr>
                  <p:nvPr/>
                </p:nvPicPr>
                <p:blipFill>
                  <a:blip r:embed="rId5"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14" name="Group 12"/>
              <p:cNvGrpSpPr/>
              <p:nvPr/>
            </p:nvGrpSpPr>
            <p:grpSpPr>
              <a:xfrm>
                <a:off x="3314908" y="4088821"/>
                <a:ext cx="642362" cy="471114"/>
                <a:chOff x="4503627" y="2218458"/>
                <a:chExt cx="499826" cy="320263"/>
              </a:xfrm>
            </p:grpSpPr>
            <p:grpSp>
              <p:nvGrpSpPr>
                <p:cNvPr id="15" name="Group 176"/>
                <p:cNvGrpSpPr/>
                <p:nvPr/>
              </p:nvGrpSpPr>
              <p:grpSpPr>
                <a:xfrm>
                  <a:off x="4503627" y="2301538"/>
                  <a:ext cx="300259" cy="237183"/>
                  <a:chOff x="2962956" y="2115885"/>
                  <a:chExt cx="300259" cy="237183"/>
                </a:xfrm>
              </p:grpSpPr>
              <p:pic>
                <p:nvPicPr>
                  <p:cNvPr id="18" name="Picture 24"/>
                  <p:cNvPicPr>
                    <a:picLocks noChangeAspect="1" noChangeArrowheads="1"/>
                  </p:cNvPicPr>
                  <p:nvPr/>
                </p:nvPicPr>
                <p:blipFill>
                  <a:blip r:embed="rId5"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9" name="Picture 24"/>
                  <p:cNvPicPr>
                    <a:picLocks noChangeAspect="1" noChangeArrowheads="1"/>
                  </p:cNvPicPr>
                  <p:nvPr/>
                </p:nvPicPr>
                <p:blipFill>
                  <a:blip r:embed="rId5"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0" name="Group 179"/>
                <p:cNvGrpSpPr/>
                <p:nvPr/>
              </p:nvGrpSpPr>
              <p:grpSpPr>
                <a:xfrm>
                  <a:off x="4719823" y="2218458"/>
                  <a:ext cx="283630" cy="253824"/>
                  <a:chOff x="6986427" y="2972145"/>
                  <a:chExt cx="283630" cy="253824"/>
                </a:xfrm>
              </p:grpSpPr>
              <p:pic>
                <p:nvPicPr>
                  <p:cNvPr id="16" name="Picture 24"/>
                  <p:cNvPicPr>
                    <a:picLocks noChangeAspect="1" noChangeArrowheads="1"/>
                  </p:cNvPicPr>
                  <p:nvPr/>
                </p:nvPicPr>
                <p:blipFill>
                  <a:blip r:embed="rId5"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7" name="Picture 24"/>
                  <p:cNvPicPr>
                    <a:picLocks noChangeAspect="1" noChangeArrowheads="1"/>
                  </p:cNvPicPr>
                  <p:nvPr/>
                </p:nvPicPr>
                <p:blipFill>
                  <a:blip r:embed="rId5"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21" name="Group 176"/>
              <p:cNvGrpSpPr/>
              <p:nvPr/>
            </p:nvGrpSpPr>
            <p:grpSpPr>
              <a:xfrm rot="813802">
                <a:off x="3493162" y="4238951"/>
                <a:ext cx="385884" cy="348902"/>
                <a:chOff x="2962956" y="2115885"/>
                <a:chExt cx="300259" cy="237183"/>
              </a:xfrm>
            </p:grpSpPr>
            <p:pic>
              <p:nvPicPr>
                <p:cNvPr id="32" name="Picture 24"/>
                <p:cNvPicPr>
                  <a:picLocks noChangeAspect="1" noChangeArrowheads="1"/>
                </p:cNvPicPr>
                <p:nvPr/>
              </p:nvPicPr>
              <p:blipFill>
                <a:blip r:embed="rId5"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33" name="Picture 24"/>
                <p:cNvPicPr>
                  <a:picLocks noChangeAspect="1" noChangeArrowheads="1"/>
                </p:cNvPicPr>
                <p:nvPr/>
              </p:nvPicPr>
              <p:blipFill>
                <a:blip r:embed="rId5"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22" name="Group 179"/>
              <p:cNvGrpSpPr/>
              <p:nvPr/>
            </p:nvGrpSpPr>
            <p:grpSpPr>
              <a:xfrm rot="813802">
                <a:off x="3213163" y="4006537"/>
                <a:ext cx="364513" cy="373381"/>
                <a:chOff x="6986427" y="2972145"/>
                <a:chExt cx="283630" cy="253824"/>
              </a:xfrm>
            </p:grpSpPr>
            <p:pic>
              <p:nvPicPr>
                <p:cNvPr id="30" name="Picture 24"/>
                <p:cNvPicPr>
                  <a:picLocks noChangeAspect="1" noChangeArrowheads="1"/>
                </p:cNvPicPr>
                <p:nvPr/>
              </p:nvPicPr>
              <p:blipFill>
                <a:blip r:embed="rId5"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31" name="Picture 24"/>
                <p:cNvPicPr>
                  <a:picLocks noChangeAspect="1" noChangeArrowheads="1"/>
                </p:cNvPicPr>
                <p:nvPr/>
              </p:nvPicPr>
              <p:blipFill>
                <a:blip r:embed="rId5"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pic>
        <p:nvPicPr>
          <p:cNvPr id="35" name="Picture 59"/>
          <p:cNvPicPr>
            <a:picLocks noChangeAspect="1" noChangeArrowheads="1"/>
          </p:cNvPicPr>
          <p:nvPr/>
        </p:nvPicPr>
        <p:blipFill>
          <a:blip r:embed="rId6" cstate="screen"/>
          <a:srcRect/>
          <a:stretch>
            <a:fillRect/>
          </a:stretch>
        </p:blipFill>
        <p:spPr bwMode="auto">
          <a:xfrm>
            <a:off x="7883391" y="4746765"/>
            <a:ext cx="375853" cy="1520992"/>
          </a:xfrm>
          <a:prstGeom prst="rect">
            <a:avLst/>
          </a:prstGeom>
          <a:noFill/>
          <a:ln w="1">
            <a:noFill/>
            <a:miter lim="800000"/>
            <a:headEnd/>
            <a:tailEnd/>
          </a:ln>
        </p:spPr>
      </p:pic>
      <p:pic>
        <p:nvPicPr>
          <p:cNvPr id="36" name="Picture 1"/>
          <p:cNvPicPr>
            <a:picLocks noChangeAspect="1" noChangeArrowheads="1"/>
          </p:cNvPicPr>
          <p:nvPr/>
        </p:nvPicPr>
        <p:blipFill>
          <a:blip r:embed="rId7" cstate="screen"/>
          <a:srcRect/>
          <a:stretch>
            <a:fillRect/>
          </a:stretch>
        </p:blipFill>
        <p:spPr bwMode="auto">
          <a:xfrm>
            <a:off x="5121108" y="2051526"/>
            <a:ext cx="1521783" cy="9046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457200" y="1371600"/>
            <a:ext cx="8229600" cy="5029200"/>
          </a:xfrm>
        </p:spPr>
        <p:txBody>
          <a:bodyPr>
            <a:normAutofit fontScale="85000" lnSpcReduction="20000"/>
          </a:bodyPr>
          <a:lstStyle/>
          <a:p>
            <a:r>
              <a:rPr lang="en-US" b="1" dirty="0" smtClean="0"/>
              <a:t>Chemical Storage Tanks</a:t>
            </a:r>
            <a:r>
              <a:rPr lang="en-US" dirty="0" smtClean="0"/>
              <a:t>: Jon </a:t>
            </a:r>
            <a:r>
              <a:rPr lang="en-US" dirty="0" err="1" smtClean="0"/>
              <a:t>Miron</a:t>
            </a:r>
            <a:endParaRPr lang="en-US" dirty="0" smtClean="0"/>
          </a:p>
          <a:p>
            <a:r>
              <a:rPr lang="en-US" b="1" dirty="0" smtClean="0"/>
              <a:t>Entrance Tank and Rapid Mixer</a:t>
            </a:r>
            <a:r>
              <a:rPr lang="en-US" dirty="0" smtClean="0"/>
              <a:t>: Jeff Katz</a:t>
            </a:r>
          </a:p>
          <a:p>
            <a:r>
              <a:rPr lang="en-US" b="1" dirty="0" err="1" smtClean="0"/>
              <a:t>Flocculator</a:t>
            </a:r>
            <a:r>
              <a:rPr lang="en-US" dirty="0" smtClean="0"/>
              <a:t>: Jeff Will, May Sharif, Julie Pierce</a:t>
            </a:r>
          </a:p>
          <a:p>
            <a:r>
              <a:rPr lang="en-US" b="1" dirty="0" smtClean="0"/>
              <a:t>Inlet Channel and Manifold</a:t>
            </a:r>
            <a:r>
              <a:rPr lang="en-US" dirty="0" smtClean="0"/>
              <a:t>: </a:t>
            </a:r>
            <a:r>
              <a:rPr lang="en-US" dirty="0" err="1" smtClean="0"/>
              <a:t>Rami</a:t>
            </a:r>
            <a:r>
              <a:rPr lang="en-US" dirty="0" smtClean="0"/>
              <a:t> </a:t>
            </a:r>
            <a:r>
              <a:rPr lang="en-US" dirty="0" err="1" smtClean="0"/>
              <a:t>Bechara</a:t>
            </a:r>
            <a:endParaRPr lang="en-US" dirty="0" smtClean="0"/>
          </a:p>
          <a:p>
            <a:r>
              <a:rPr lang="en-US" b="1" dirty="0" smtClean="0"/>
              <a:t>Pipe Frame and Lamella</a:t>
            </a:r>
            <a:r>
              <a:rPr lang="en-US" dirty="0" smtClean="0"/>
              <a:t>: </a:t>
            </a:r>
            <a:r>
              <a:rPr lang="en-US" dirty="0" err="1" smtClean="0"/>
              <a:t>Trang</a:t>
            </a:r>
            <a:r>
              <a:rPr lang="en-US" dirty="0" smtClean="0"/>
              <a:t> Pham, Mike Liu</a:t>
            </a:r>
          </a:p>
          <a:p>
            <a:r>
              <a:rPr lang="en-US" b="1" dirty="0" smtClean="0"/>
              <a:t>Launder</a:t>
            </a:r>
            <a:r>
              <a:rPr lang="en-US" dirty="0" smtClean="0"/>
              <a:t>: </a:t>
            </a:r>
            <a:r>
              <a:rPr lang="en-US" dirty="0" err="1" smtClean="0"/>
              <a:t>Nanditha</a:t>
            </a:r>
            <a:r>
              <a:rPr lang="en-US" dirty="0" smtClean="0"/>
              <a:t> </a:t>
            </a:r>
            <a:r>
              <a:rPr lang="en-US" dirty="0" err="1" smtClean="0"/>
              <a:t>Ramachandran</a:t>
            </a:r>
            <a:r>
              <a:rPr lang="en-US" dirty="0" smtClean="0"/>
              <a:t>, </a:t>
            </a:r>
            <a:r>
              <a:rPr lang="en-US" dirty="0" err="1" smtClean="0"/>
              <a:t>Massielle</a:t>
            </a:r>
            <a:r>
              <a:rPr lang="en-US" dirty="0" smtClean="0"/>
              <a:t> </a:t>
            </a:r>
            <a:r>
              <a:rPr lang="en-US" dirty="0" err="1" smtClean="0"/>
              <a:t>Begazo</a:t>
            </a:r>
            <a:endParaRPr lang="en-US" dirty="0" smtClean="0"/>
          </a:p>
          <a:p>
            <a:r>
              <a:rPr lang="en-US" b="1" dirty="0" smtClean="0"/>
              <a:t>Exit Channel</a:t>
            </a:r>
            <a:r>
              <a:rPr lang="en-US" dirty="0" smtClean="0"/>
              <a:t>: </a:t>
            </a:r>
            <a:r>
              <a:rPr lang="en-US" dirty="0" err="1" smtClean="0"/>
              <a:t>Rami</a:t>
            </a:r>
            <a:r>
              <a:rPr lang="en-US" dirty="0" smtClean="0"/>
              <a:t> </a:t>
            </a:r>
            <a:r>
              <a:rPr lang="en-US" dirty="0" err="1" smtClean="0"/>
              <a:t>Bechara</a:t>
            </a:r>
            <a:endParaRPr lang="en-US" dirty="0" smtClean="0"/>
          </a:p>
          <a:p>
            <a:r>
              <a:rPr lang="en-US" b="1" dirty="0" smtClean="0"/>
              <a:t>Inlet and Exit Tanks</a:t>
            </a:r>
            <a:r>
              <a:rPr lang="en-US" dirty="0" smtClean="0"/>
              <a:t>: Andrew </a:t>
            </a:r>
            <a:r>
              <a:rPr lang="en-US" dirty="0" err="1" smtClean="0"/>
              <a:t>Sargent</a:t>
            </a:r>
            <a:r>
              <a:rPr lang="en-US" dirty="0" smtClean="0"/>
              <a:t>, Andrew </a:t>
            </a:r>
            <a:r>
              <a:rPr lang="en-US" dirty="0" err="1" smtClean="0"/>
              <a:t>Hirshfield</a:t>
            </a:r>
            <a:endParaRPr lang="en-US" dirty="0" smtClean="0"/>
          </a:p>
          <a:p>
            <a:r>
              <a:rPr lang="en-US" b="1" dirty="0" smtClean="0"/>
              <a:t>Materials List</a:t>
            </a:r>
            <a:r>
              <a:rPr lang="en-US" dirty="0" smtClean="0"/>
              <a:t>: Josh </a:t>
            </a:r>
            <a:r>
              <a:rPr lang="en-US" dirty="0" err="1" smtClean="0"/>
              <a:t>Nougaret</a:t>
            </a:r>
            <a:r>
              <a:rPr lang="en-US" dirty="0" smtClean="0"/>
              <a:t>, Olivia Harris</a:t>
            </a:r>
          </a:p>
          <a:p>
            <a:r>
              <a:rPr lang="en-US" b="1" dirty="0" smtClean="0"/>
              <a:t>Documentation</a:t>
            </a:r>
            <a:r>
              <a:rPr lang="en-US" dirty="0" smtClean="0"/>
              <a:t>: Josiah </a:t>
            </a:r>
            <a:r>
              <a:rPr lang="en-US" dirty="0" err="1" smtClean="0"/>
              <a:t>Pothen</a:t>
            </a:r>
            <a:r>
              <a:rPr lang="en-US" dirty="0" smtClean="0"/>
              <a:t>, Andrew Smith, Tai Kim</a:t>
            </a:r>
          </a:p>
          <a:p>
            <a:r>
              <a:rPr lang="en-US" b="1" dirty="0" smtClean="0"/>
              <a:t>Design Tool</a:t>
            </a:r>
            <a:r>
              <a:rPr lang="en-US" dirty="0" smtClean="0"/>
              <a:t>: Heather Reed</a:t>
            </a:r>
          </a:p>
          <a:p>
            <a:endParaRPr lang="en-US" dirty="0" smtClean="0"/>
          </a:p>
          <a:p>
            <a:endParaRPr lang="en-US" dirty="0" smtClean="0"/>
          </a:p>
          <a:p>
            <a:pPr>
              <a:buNone/>
            </a:pPr>
            <a:endParaRPr lang="en-US" dirty="0" smtClean="0"/>
          </a:p>
          <a:p>
            <a:pPr lvl="1">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wipe(down)">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effectLst/>
        </p:spPr>
        <p:txBody>
          <a:bodyPr/>
          <a:lstStyle/>
          <a:p>
            <a:r>
              <a:rPr lang="en-US" dirty="0" smtClean="0"/>
              <a:t>What are </a:t>
            </a:r>
            <a:r>
              <a:rPr lang="en-US" dirty="0" err="1" smtClean="0"/>
              <a:t>flocs</a:t>
            </a:r>
            <a:r>
              <a:rPr lang="en-US" dirty="0" smtClean="0"/>
              <a:t>?</a:t>
            </a:r>
            <a:endParaRPr lang="en-US" dirty="0"/>
          </a:p>
        </p:txBody>
      </p:sp>
      <p:pic>
        <p:nvPicPr>
          <p:cNvPr id="155" name="Picture 24"/>
          <p:cNvPicPr>
            <a:picLocks noChangeAspect="1" noChangeArrowheads="1"/>
          </p:cNvPicPr>
          <p:nvPr/>
        </p:nvPicPr>
        <p:blipFill>
          <a:blip r:embed="rId3" cstate="screen"/>
          <a:srcRect/>
          <a:stretch>
            <a:fillRect/>
          </a:stretch>
        </p:blipFill>
        <p:spPr bwMode="auto">
          <a:xfrm rot="16200000">
            <a:off x="1884277" y="3948305"/>
            <a:ext cx="187325" cy="185738"/>
          </a:xfrm>
          <a:prstGeom prst="rect">
            <a:avLst/>
          </a:prstGeom>
          <a:noFill/>
          <a:ln w="12700">
            <a:noFill/>
            <a:miter lim="800000"/>
            <a:headEnd type="none" w="lg" len="med"/>
            <a:tailEnd type="none" w="lg" len="med"/>
          </a:ln>
          <a:effectLst/>
        </p:spPr>
      </p:pic>
      <p:pic>
        <p:nvPicPr>
          <p:cNvPr id="156" name="Picture 24"/>
          <p:cNvPicPr>
            <a:picLocks noChangeAspect="1" noChangeArrowheads="1"/>
          </p:cNvPicPr>
          <p:nvPr/>
        </p:nvPicPr>
        <p:blipFill>
          <a:blip r:embed="rId3" cstate="screen"/>
          <a:srcRect/>
          <a:stretch>
            <a:fillRect/>
          </a:stretch>
        </p:blipFill>
        <p:spPr bwMode="auto">
          <a:xfrm rot="5400000" flipV="1">
            <a:off x="3220765" y="4829456"/>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7" name="Picture 24"/>
          <p:cNvPicPr>
            <a:picLocks noChangeAspect="1" noChangeArrowheads="1"/>
          </p:cNvPicPr>
          <p:nvPr/>
        </p:nvPicPr>
        <p:blipFill>
          <a:blip r:embed="rId3" cstate="screen"/>
          <a:srcRect/>
          <a:stretch>
            <a:fillRect/>
          </a:stretch>
        </p:blipFill>
        <p:spPr bwMode="auto">
          <a:xfrm rot="16200000">
            <a:off x="2036677" y="1864508"/>
            <a:ext cx="187325" cy="185738"/>
          </a:xfrm>
          <a:prstGeom prst="rect">
            <a:avLst/>
          </a:prstGeom>
          <a:noFill/>
          <a:ln w="12700">
            <a:noFill/>
            <a:miter lim="800000"/>
            <a:headEnd type="none" w="lg" len="med"/>
            <a:tailEnd type="none" w="lg" len="med"/>
          </a:ln>
          <a:effectLst/>
        </p:spPr>
      </p:pic>
      <p:pic>
        <p:nvPicPr>
          <p:cNvPr id="158" name="Picture 24"/>
          <p:cNvPicPr>
            <a:picLocks noChangeAspect="1" noChangeArrowheads="1"/>
          </p:cNvPicPr>
          <p:nvPr/>
        </p:nvPicPr>
        <p:blipFill>
          <a:blip r:embed="rId3" cstate="screen"/>
          <a:srcRect/>
          <a:stretch>
            <a:fillRect/>
          </a:stretch>
        </p:blipFill>
        <p:spPr bwMode="auto">
          <a:xfrm rot="5400000" flipV="1">
            <a:off x="3373165" y="2762285"/>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9" name="Picture 24"/>
          <p:cNvPicPr>
            <a:picLocks noChangeAspect="1" noChangeArrowheads="1"/>
          </p:cNvPicPr>
          <p:nvPr/>
        </p:nvPicPr>
        <p:blipFill>
          <a:blip r:embed="rId3" cstate="screen"/>
          <a:srcRect/>
          <a:stretch>
            <a:fillRect/>
          </a:stretch>
        </p:blipFill>
        <p:spPr bwMode="auto">
          <a:xfrm rot="16200000">
            <a:off x="2177998" y="2978450"/>
            <a:ext cx="187325" cy="185738"/>
          </a:xfrm>
          <a:prstGeom prst="rect">
            <a:avLst/>
          </a:prstGeom>
          <a:noFill/>
          <a:ln w="12700">
            <a:noFill/>
            <a:miter lim="800000"/>
            <a:headEnd type="none" w="lg" len="med"/>
            <a:tailEnd type="none" w="lg" len="med"/>
          </a:ln>
          <a:effectLst/>
        </p:spPr>
      </p:pic>
      <p:pic>
        <p:nvPicPr>
          <p:cNvPr id="160" name="Picture 24"/>
          <p:cNvPicPr>
            <a:picLocks noChangeAspect="1" noChangeArrowheads="1"/>
          </p:cNvPicPr>
          <p:nvPr/>
        </p:nvPicPr>
        <p:blipFill>
          <a:blip r:embed="rId3" cstate="screen"/>
          <a:srcRect/>
          <a:stretch>
            <a:fillRect/>
          </a:stretch>
        </p:blipFill>
        <p:spPr bwMode="auto">
          <a:xfrm rot="5400000" flipV="1">
            <a:off x="3514486" y="3876227"/>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63" name="Picture 24"/>
          <p:cNvPicPr>
            <a:picLocks noChangeAspect="1" noChangeArrowheads="1"/>
          </p:cNvPicPr>
          <p:nvPr/>
        </p:nvPicPr>
        <p:blipFill>
          <a:blip r:embed="rId3" cstate="screen"/>
          <a:srcRect/>
          <a:stretch>
            <a:fillRect/>
          </a:stretch>
        </p:blipFill>
        <p:spPr bwMode="auto">
          <a:xfrm rot="16200000">
            <a:off x="5428381" y="3843002"/>
            <a:ext cx="187325" cy="185738"/>
          </a:xfrm>
          <a:prstGeom prst="rect">
            <a:avLst/>
          </a:prstGeom>
          <a:noFill/>
          <a:ln w="12700">
            <a:noFill/>
            <a:miter lim="800000"/>
            <a:headEnd type="none" w="lg" len="med"/>
            <a:tailEnd type="none" w="lg" len="med"/>
          </a:ln>
          <a:effectLst/>
        </p:spPr>
      </p:pic>
      <p:pic>
        <p:nvPicPr>
          <p:cNvPr id="164" name="Picture 24"/>
          <p:cNvPicPr>
            <a:picLocks noChangeAspect="1" noChangeArrowheads="1"/>
          </p:cNvPicPr>
          <p:nvPr/>
        </p:nvPicPr>
        <p:blipFill>
          <a:blip r:embed="rId3" cstate="screen"/>
          <a:srcRect/>
          <a:stretch>
            <a:fillRect/>
          </a:stretch>
        </p:blipFill>
        <p:spPr bwMode="auto">
          <a:xfrm rot="5400000" flipV="1">
            <a:off x="6764869" y="47407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nvGrpSpPr>
          <p:cNvPr id="2" name="Group 166"/>
          <p:cNvGrpSpPr/>
          <p:nvPr/>
        </p:nvGrpSpPr>
        <p:grpSpPr>
          <a:xfrm>
            <a:off x="7111118" y="3304654"/>
            <a:ext cx="283630" cy="253824"/>
            <a:chOff x="6986427" y="2972145"/>
            <a:chExt cx="283630" cy="253824"/>
          </a:xfrm>
        </p:grpSpPr>
        <p:pic>
          <p:nvPicPr>
            <p:cNvPr id="165" name="Picture 24"/>
            <p:cNvPicPr>
              <a:picLocks noChangeAspect="1" noChangeArrowheads="1"/>
            </p:cNvPicPr>
            <p:nvPr/>
          </p:nvPicPr>
          <p:blipFill>
            <a:blip r:embed="rId3"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66" name="Picture 24"/>
            <p:cNvPicPr>
              <a:picLocks noChangeAspect="1" noChangeArrowheads="1"/>
            </p:cNvPicPr>
            <p:nvPr/>
          </p:nvPicPr>
          <p:blipFill>
            <a:blip r:embed="rId3"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nvGrpSpPr>
          <p:cNvPr id="3" name="Group 169"/>
          <p:cNvGrpSpPr/>
          <p:nvPr/>
        </p:nvGrpSpPr>
        <p:grpSpPr>
          <a:xfrm>
            <a:off x="2394919" y="5205503"/>
            <a:ext cx="291942" cy="203954"/>
            <a:chOff x="2394919" y="5205503"/>
            <a:chExt cx="291942" cy="203954"/>
          </a:xfrm>
        </p:grpSpPr>
        <p:pic>
          <p:nvPicPr>
            <p:cNvPr id="168" name="Picture 24"/>
            <p:cNvPicPr>
              <a:picLocks noChangeAspect="1" noChangeArrowheads="1"/>
            </p:cNvPicPr>
            <p:nvPr/>
          </p:nvPicPr>
          <p:blipFill>
            <a:blip r:embed="rId3" cstate="screen"/>
            <a:srcRect/>
            <a:stretch>
              <a:fillRect/>
            </a:stretch>
          </p:blipFill>
          <p:spPr bwMode="auto">
            <a:xfrm rot="16200000">
              <a:off x="2394125" y="5206297"/>
              <a:ext cx="187325" cy="185738"/>
            </a:xfrm>
            <a:prstGeom prst="rect">
              <a:avLst/>
            </a:prstGeom>
            <a:noFill/>
            <a:ln w="12700">
              <a:noFill/>
              <a:miter lim="800000"/>
              <a:headEnd type="none" w="lg" len="med"/>
              <a:tailEnd type="none" w="lg" len="med"/>
            </a:ln>
            <a:effectLst/>
          </p:spPr>
        </p:pic>
        <p:pic>
          <p:nvPicPr>
            <p:cNvPr id="169" name="Picture 24"/>
            <p:cNvPicPr>
              <a:picLocks noChangeAspect="1" noChangeArrowheads="1"/>
            </p:cNvPicPr>
            <p:nvPr/>
          </p:nvPicPr>
          <p:blipFill>
            <a:blip r:embed="rId3" cstate="screen"/>
            <a:srcRect/>
            <a:stretch>
              <a:fillRect/>
            </a:stretch>
          </p:blipFill>
          <p:spPr bwMode="auto">
            <a:xfrm rot="5400000" flipV="1">
              <a:off x="2500329" y="5222926"/>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nvGrpSpPr>
          <p:cNvPr id="4" name="Group 173"/>
          <p:cNvGrpSpPr/>
          <p:nvPr/>
        </p:nvGrpSpPr>
        <p:grpSpPr>
          <a:xfrm>
            <a:off x="2231441" y="3703623"/>
            <a:ext cx="291937" cy="212275"/>
            <a:chOff x="2231441" y="3046896"/>
            <a:chExt cx="291937" cy="212275"/>
          </a:xfrm>
        </p:grpSpPr>
        <p:pic>
          <p:nvPicPr>
            <p:cNvPr id="172" name="Picture 24"/>
            <p:cNvPicPr>
              <a:picLocks noChangeAspect="1" noChangeArrowheads="1"/>
            </p:cNvPicPr>
            <p:nvPr/>
          </p:nvPicPr>
          <p:blipFill>
            <a:blip r:embed="rId3" cstate="screen"/>
            <a:srcRect/>
            <a:stretch>
              <a:fillRect/>
            </a:stretch>
          </p:blipFill>
          <p:spPr bwMode="auto">
            <a:xfrm rot="5400000" flipV="1">
              <a:off x="2336846" y="3047690"/>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73" name="Picture 24"/>
            <p:cNvPicPr>
              <a:picLocks noChangeAspect="1" noChangeArrowheads="1"/>
            </p:cNvPicPr>
            <p:nvPr/>
          </p:nvPicPr>
          <p:blipFill>
            <a:blip r:embed="rId3" cstate="screen"/>
            <a:srcRect/>
            <a:stretch>
              <a:fillRect/>
            </a:stretch>
          </p:blipFill>
          <p:spPr bwMode="auto">
            <a:xfrm rot="16200000">
              <a:off x="2230647" y="3072640"/>
              <a:ext cx="187325" cy="185738"/>
            </a:xfrm>
            <a:prstGeom prst="rect">
              <a:avLst/>
            </a:prstGeom>
            <a:noFill/>
            <a:ln w="12700">
              <a:noFill/>
              <a:miter lim="800000"/>
              <a:headEnd type="none" w="lg" len="med"/>
              <a:tailEnd type="none" w="lg" len="med"/>
            </a:ln>
            <a:effectLst/>
          </p:spPr>
        </p:pic>
      </p:grpSp>
      <p:grpSp>
        <p:nvGrpSpPr>
          <p:cNvPr id="5" name="Group 175"/>
          <p:cNvGrpSpPr/>
          <p:nvPr/>
        </p:nvGrpSpPr>
        <p:grpSpPr>
          <a:xfrm>
            <a:off x="2962956" y="2115885"/>
            <a:ext cx="300259" cy="237183"/>
            <a:chOff x="2962956" y="2115885"/>
            <a:chExt cx="300259" cy="237183"/>
          </a:xfrm>
        </p:grpSpPr>
        <p:pic>
          <p:nvPicPr>
            <p:cNvPr id="171" name="Picture 24"/>
            <p:cNvPicPr>
              <a:picLocks noChangeAspect="1" noChangeArrowheads="1"/>
            </p:cNvPicPr>
            <p:nvPr/>
          </p:nvPicPr>
          <p:blipFill>
            <a:blip r:embed="rId3"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75" name="Picture 24"/>
            <p:cNvPicPr>
              <a:picLocks noChangeAspect="1" noChangeArrowheads="1"/>
            </p:cNvPicPr>
            <p:nvPr/>
          </p:nvPicPr>
          <p:blipFill>
            <a:blip r:embed="rId3"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6" name="Group 182"/>
          <p:cNvGrpSpPr/>
          <p:nvPr/>
        </p:nvGrpSpPr>
        <p:grpSpPr>
          <a:xfrm>
            <a:off x="4503627" y="2218458"/>
            <a:ext cx="499826" cy="320263"/>
            <a:chOff x="4503627" y="2218458"/>
            <a:chExt cx="499826" cy="320263"/>
          </a:xfrm>
        </p:grpSpPr>
        <p:grpSp>
          <p:nvGrpSpPr>
            <p:cNvPr id="7" name="Group 176"/>
            <p:cNvGrpSpPr/>
            <p:nvPr/>
          </p:nvGrpSpPr>
          <p:grpSpPr>
            <a:xfrm>
              <a:off x="4503627" y="2301538"/>
              <a:ext cx="300259" cy="237183"/>
              <a:chOff x="2962956" y="2115885"/>
              <a:chExt cx="300259" cy="237183"/>
            </a:xfrm>
          </p:grpSpPr>
          <p:pic>
            <p:nvPicPr>
              <p:cNvPr id="178" name="Picture 24"/>
              <p:cNvPicPr>
                <a:picLocks noChangeAspect="1" noChangeArrowheads="1"/>
              </p:cNvPicPr>
              <p:nvPr/>
            </p:nvPicPr>
            <p:blipFill>
              <a:blip r:embed="rId3"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79" name="Picture 24"/>
              <p:cNvPicPr>
                <a:picLocks noChangeAspect="1" noChangeArrowheads="1"/>
              </p:cNvPicPr>
              <p:nvPr/>
            </p:nvPicPr>
            <p:blipFill>
              <a:blip r:embed="rId3"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8" name="Group 179"/>
            <p:cNvGrpSpPr/>
            <p:nvPr/>
          </p:nvGrpSpPr>
          <p:grpSpPr>
            <a:xfrm>
              <a:off x="4719823" y="2218458"/>
              <a:ext cx="283630" cy="253824"/>
              <a:chOff x="6986427" y="2972145"/>
              <a:chExt cx="283630" cy="253824"/>
            </a:xfrm>
          </p:grpSpPr>
          <p:pic>
            <p:nvPicPr>
              <p:cNvPr id="181" name="Picture 24"/>
              <p:cNvPicPr>
                <a:picLocks noChangeAspect="1" noChangeArrowheads="1"/>
              </p:cNvPicPr>
              <p:nvPr/>
            </p:nvPicPr>
            <p:blipFill>
              <a:blip r:embed="rId3"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82" name="Picture 24"/>
              <p:cNvPicPr>
                <a:picLocks noChangeAspect="1" noChangeArrowheads="1"/>
              </p:cNvPicPr>
              <p:nvPr/>
            </p:nvPicPr>
            <p:blipFill>
              <a:blip r:embed="rId3"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9" name="Group 189"/>
          <p:cNvGrpSpPr/>
          <p:nvPr/>
        </p:nvGrpSpPr>
        <p:grpSpPr>
          <a:xfrm>
            <a:off x="1849027" y="5784639"/>
            <a:ext cx="319658" cy="359128"/>
            <a:chOff x="1849027" y="5784639"/>
            <a:chExt cx="319658" cy="359128"/>
          </a:xfrm>
        </p:grpSpPr>
        <p:grpSp>
          <p:nvGrpSpPr>
            <p:cNvPr id="10" name="Group 183"/>
            <p:cNvGrpSpPr/>
            <p:nvPr/>
          </p:nvGrpSpPr>
          <p:grpSpPr>
            <a:xfrm>
              <a:off x="1849027" y="5939813"/>
              <a:ext cx="291942" cy="203954"/>
              <a:chOff x="2394919" y="5205503"/>
              <a:chExt cx="291942" cy="203954"/>
            </a:xfrm>
          </p:grpSpPr>
          <p:pic>
            <p:nvPicPr>
              <p:cNvPr id="185" name="Picture 24"/>
              <p:cNvPicPr>
                <a:picLocks noChangeAspect="1" noChangeArrowheads="1"/>
              </p:cNvPicPr>
              <p:nvPr/>
            </p:nvPicPr>
            <p:blipFill>
              <a:blip r:embed="rId3" cstate="screen"/>
              <a:srcRect/>
              <a:stretch>
                <a:fillRect/>
              </a:stretch>
            </p:blipFill>
            <p:spPr bwMode="auto">
              <a:xfrm rot="16200000">
                <a:off x="2394125" y="5206297"/>
                <a:ext cx="187325" cy="185738"/>
              </a:xfrm>
              <a:prstGeom prst="rect">
                <a:avLst/>
              </a:prstGeom>
              <a:noFill/>
              <a:ln w="12700">
                <a:noFill/>
                <a:miter lim="800000"/>
                <a:headEnd type="none" w="lg" len="med"/>
                <a:tailEnd type="none" w="lg" len="med"/>
              </a:ln>
              <a:effectLst/>
            </p:spPr>
          </p:pic>
          <p:pic>
            <p:nvPicPr>
              <p:cNvPr id="186" name="Picture 24"/>
              <p:cNvPicPr>
                <a:picLocks noChangeAspect="1" noChangeArrowheads="1"/>
              </p:cNvPicPr>
              <p:nvPr/>
            </p:nvPicPr>
            <p:blipFill>
              <a:blip r:embed="rId3" cstate="screen"/>
              <a:srcRect/>
              <a:stretch>
                <a:fillRect/>
              </a:stretch>
            </p:blipFill>
            <p:spPr bwMode="auto">
              <a:xfrm rot="5400000" flipV="1">
                <a:off x="2500329" y="5222926"/>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nvGrpSpPr>
            <p:cNvPr id="11" name="Group 186"/>
            <p:cNvGrpSpPr/>
            <p:nvPr/>
          </p:nvGrpSpPr>
          <p:grpSpPr>
            <a:xfrm>
              <a:off x="1876748" y="5784639"/>
              <a:ext cx="291937" cy="212275"/>
              <a:chOff x="2231441" y="3046896"/>
              <a:chExt cx="291937" cy="212275"/>
            </a:xfrm>
          </p:grpSpPr>
          <p:pic>
            <p:nvPicPr>
              <p:cNvPr id="188" name="Picture 24"/>
              <p:cNvPicPr>
                <a:picLocks noChangeAspect="1" noChangeArrowheads="1"/>
              </p:cNvPicPr>
              <p:nvPr/>
            </p:nvPicPr>
            <p:blipFill>
              <a:blip r:embed="rId3" cstate="screen"/>
              <a:srcRect/>
              <a:stretch>
                <a:fillRect/>
              </a:stretch>
            </p:blipFill>
            <p:spPr bwMode="auto">
              <a:xfrm rot="5400000" flipV="1">
                <a:off x="2336846" y="3047690"/>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89" name="Picture 24"/>
              <p:cNvPicPr>
                <a:picLocks noChangeAspect="1" noChangeArrowheads="1"/>
              </p:cNvPicPr>
              <p:nvPr/>
            </p:nvPicPr>
            <p:blipFill>
              <a:blip r:embed="rId3" cstate="screen"/>
              <a:srcRect/>
              <a:stretch>
                <a:fillRect/>
              </a:stretch>
            </p:blipFill>
            <p:spPr bwMode="auto">
              <a:xfrm rot="16200000">
                <a:off x="2230647" y="3072640"/>
                <a:ext cx="187325" cy="185738"/>
              </a:xfrm>
              <a:prstGeom prst="rect">
                <a:avLst/>
              </a:prstGeom>
              <a:noFill/>
              <a:ln w="12700">
                <a:noFill/>
                <a:miter lim="800000"/>
                <a:headEnd type="none" w="lg" len="med"/>
                <a:tailEnd type="none" w="lg" len="med"/>
              </a:ln>
              <a:effectLst/>
            </p:spPr>
          </p:pic>
        </p:grpSp>
      </p:grpSp>
      <p:sp>
        <p:nvSpPr>
          <p:cNvPr id="37" name="Rectangle 36"/>
          <p:cNvSpPr/>
          <p:nvPr/>
        </p:nvSpPr>
        <p:spPr>
          <a:xfrm>
            <a:off x="4192072" y="5401951"/>
            <a:ext cx="4572000" cy="867930"/>
          </a:xfrm>
          <a:prstGeom prst="rect">
            <a:avLst/>
          </a:prstGeom>
        </p:spPr>
        <p:txBody>
          <a:bodyPr>
            <a:spAutoFit/>
          </a:bodyPr>
          <a:lstStyle/>
          <a:p>
            <a:pPr>
              <a:lnSpc>
                <a:spcPct val="90000"/>
              </a:lnSpc>
            </a:pPr>
            <a:r>
              <a:rPr lang="en-US" dirty="0" smtClean="0"/>
              <a:t>A process that transforms tiny particles into big particles!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withEffect">
                                  <p:stCondLst>
                                    <p:cond delay="0"/>
                                  </p:stCondLst>
                                  <p:childTnLst>
                                    <p:animMotion origin="layout" path="M 5.55556E-7 4.44444E-6 C 0.0066 0.01504 0.04444 0.07569 0.03958 0.09027 C 0.03472 0.10486 -0.01719 0.09328 -0.02951 0.08796 C -0.04184 0.08263 -0.03924 0.06226 -0.0349 0.05763 C -0.03056 0.053 -0.00642 0.0618 -0.00313 0.06018 C 0.00017 0.05856 -0.00747 0.05324 -0.01493 0.04791 C -0.0224 0.04259 -0.03993 0.02754 -0.04757 0.02847 C -0.05521 0.02939 -0.06215 0.04097 -0.06129 0.05277 C -0.06042 0.06458 -0.05313 0.09537 -0.04271 0.0993 C -0.03229 0.10324 0.00434 0.08078 0.00087 0.07615 C -0.0026 0.07152 -0.05712 0.06342 -0.06389 0.07106 L -0.03941 0.12199 C -0.02379 0.13101 0.0151 0.13032 0.03056 0.12546 C 0.04601 0.1206 0.04549 0.10046 0.05365 0.09328 C 0.06181 0.08611 0.08038 0.09074 0.07969 0.08194 C 0.07899 0.07314 0.04566 0.04722 0.04965 0.04074 L 0.10365 0.04236 " pathEditMode="relative" rAng="0" ptsTypes="aaaaaaaaaaAaaaaAa">
                                      <p:cBhvr>
                                        <p:cTn id="6" dur="3000" fill="hold"/>
                                        <p:tgtEl>
                                          <p:spTgt spid="157"/>
                                        </p:tgtEl>
                                        <p:attrNameLst>
                                          <p:attrName>ppt_x</p:attrName>
                                          <p:attrName>ppt_y</p:attrName>
                                        </p:attrNameLst>
                                      </p:cBhvr>
                                      <p:rCtr x="20" y="66"/>
                                    </p:animMotion>
                                  </p:childTnLst>
                                  <p:subTnLst>
                                    <p:set>
                                      <p:cBhvr override="childStyle">
                                        <p:cTn dur="1" fill="hold" display="0" masterRel="sameClick" afterEffect="1">
                                          <p:stCondLst>
                                            <p:cond evt="end" delay="0">
                                              <p:tn val="5"/>
                                            </p:cond>
                                          </p:stCondLst>
                                        </p:cTn>
                                        <p:tgtEl>
                                          <p:spTgt spid="157"/>
                                        </p:tgtEl>
                                        <p:attrNameLst>
                                          <p:attrName>style.visibility</p:attrName>
                                        </p:attrNameLst>
                                      </p:cBhvr>
                                      <p:to>
                                        <p:strVal val="hidden"/>
                                      </p:to>
                                    </p:set>
                                  </p:subTnLst>
                                </p:cTn>
                              </p:par>
                              <p:par>
                                <p:cTn id="7" presetID="0" presetClass="path" presetSubtype="0" fill="hold" nodeType="withEffect">
                                  <p:stCondLst>
                                    <p:cond delay="0"/>
                                  </p:stCondLst>
                                  <p:childTnLst>
                                    <p:animMotion origin="layout" path="M 5.55112E-17 -2.59259E-6 C 0.00729 -0.00555 0.03542 -0.0324 0.04358 -0.03403 C 0.05174 -0.03565 0.05521 -0.02963 0.04913 -0.00972 C 0.04306 0.01019 0.02552 0.07408 0.00729 0.08496 C -0.01094 0.09584 -0.05608 0.05116 -0.06007 0.05579 C -0.06406 0.06042 -0.03958 0.11227 -0.01632 0.11273 C 0.00694 0.1132 0.08229 0.07153 0.08003 0.0581 C 0.07778 0.04468 -0.01233 0.0456 -0.03003 0.03148 C -0.04774 0.01736 -0.0342 -0.01528 -0.02639 -0.02662 C -0.01858 -0.03796 0.01181 -0.02778 0.01719 -0.03634 C 0.02257 -0.0449 0.01285 -0.07453 0.00642 -0.0787 C 5.55112E-17 -0.08287 -0.01615 -0.05926 -0.02101 -0.0618 C -0.02587 -0.06435 -0.02066 -0.08935 -0.02274 -0.09444 L -0.03368 -0.09213 " pathEditMode="relative" rAng="0" ptsTypes="aaaaaaaaaaaaAA">
                                      <p:cBhvr>
                                        <p:cTn id="8" dur="3000" fill="hold"/>
                                        <p:tgtEl>
                                          <p:spTgt spid="158"/>
                                        </p:tgtEl>
                                        <p:attrNameLst>
                                          <p:attrName>ppt_x</p:attrName>
                                          <p:attrName>ppt_y</p:attrName>
                                        </p:attrNameLst>
                                      </p:cBhvr>
                                      <p:rCtr x="9" y="9"/>
                                    </p:animMotion>
                                  </p:childTnLst>
                                  <p:subTnLst>
                                    <p:set>
                                      <p:cBhvr override="childStyle">
                                        <p:cTn dur="1" fill="hold" display="0" masterRel="sameClick" afterEffect="1">
                                          <p:stCondLst>
                                            <p:cond evt="end" delay="0">
                                              <p:tn val="7"/>
                                            </p:cond>
                                          </p:stCondLst>
                                        </p:cTn>
                                        <p:tgtEl>
                                          <p:spTgt spid="158"/>
                                        </p:tgtEl>
                                        <p:attrNameLst>
                                          <p:attrName>style.visibility</p:attrName>
                                        </p:attrNameLst>
                                      </p:cBhvr>
                                      <p:to>
                                        <p:strVal val="hidden"/>
                                      </p:to>
                                    </p:set>
                                  </p:subTnLst>
                                </p:cTn>
                              </p:par>
                              <p:par>
                                <p:cTn id="9" presetID="0" presetClass="path" presetSubtype="0" fill="hold" nodeType="withEffect">
                                  <p:stCondLst>
                                    <p:cond delay="0"/>
                                  </p:stCondLst>
                                  <p:childTnLst>
                                    <p:animMotion origin="layout" path="M 2.5E-6 -0.00115 C 0.00642 0.01389 0.04427 0.07454 0.03941 0.08912 C 0.03472 0.10371 -0.01719 0.09213 -0.02952 0.08681 C -0.04184 0.08148 -0.03924 0.06111 -0.0349 0.05648 C -0.03056 0.05186 -0.00643 0.06065 -0.00313 0.05903 C 2.5E-6 0.05741 -0.00747 0.05209 -0.01493 0.04676 C -0.0224 0.04144 -0.03993 0.02639 -0.04757 0.02732 C -0.05521 0.02824 -0.06216 0.03982 -0.06129 0.05162 C -0.06042 0.06343 -0.05313 0.09422 -0.04271 0.09815 C -0.03229 0.10209 0.00416 0.07963 0.00087 0.075 C -0.00261 0.07037 -0.05712 0.06227 -0.06389 0.06991 L -0.03941 0.12084 C -0.02379 0.12986 0.03784 0.12014 0.03055 0.12431 C 0.02309 0.12848 -0.06354 0.14838 -0.08299 0.14607 C -0.10243 0.14375 -0.08594 0.12292 -0.08577 0.10973 C -0.08559 0.09653 -0.09688 0.06667 -0.08212 0.06621 L 0.0033 0.10625 " pathEditMode="relative" rAng="0" ptsTypes="aaaaaaaaaaAaaaaAa">
                                      <p:cBhvr>
                                        <p:cTn id="10" dur="3000" fill="hold"/>
                                        <p:tgtEl>
                                          <p:spTgt spid="159"/>
                                        </p:tgtEl>
                                        <p:attrNameLst>
                                          <p:attrName>ppt_x</p:attrName>
                                          <p:attrName>ppt_y</p:attrName>
                                        </p:attrNameLst>
                                      </p:cBhvr>
                                      <p:rCtr x="-29" y="75"/>
                                    </p:animMotion>
                                  </p:childTnLst>
                                  <p:subTnLst>
                                    <p:set>
                                      <p:cBhvr override="childStyle">
                                        <p:cTn dur="1" fill="hold" display="0" masterRel="sameClick" afterEffect="1">
                                          <p:stCondLst>
                                            <p:cond evt="end" delay="0">
                                              <p:tn val="9"/>
                                            </p:cond>
                                          </p:stCondLst>
                                        </p:cTn>
                                        <p:tgtEl>
                                          <p:spTgt spid="159"/>
                                        </p:tgtEl>
                                        <p:attrNameLst>
                                          <p:attrName>style.visibility</p:attrName>
                                        </p:attrNameLst>
                                      </p:cBhvr>
                                      <p:to>
                                        <p:strVal val="hidden"/>
                                      </p:to>
                                    </p:set>
                                  </p:subTnLst>
                                </p:cTn>
                              </p:par>
                              <p:par>
                                <p:cTn id="11" presetID="0" presetClass="path" presetSubtype="0" fill="hold" nodeType="withEffect">
                                  <p:stCondLst>
                                    <p:cond delay="0"/>
                                  </p:stCondLst>
                                  <p:childTnLst>
                                    <p:animMotion origin="layout" path="M 1.94444E-6 -0.00116 C 0.00729 -0.00671 0.03541 -0.03356 0.04357 -0.03518 C 0.05173 -0.03681 0.05521 -0.03079 0.04913 -0.01088 C 0.04305 0.00903 0.02552 0.07292 0.00729 0.0838 C -0.01094 0.09468 -0.04774 0.08171 -0.06007 0.05463 C -0.0724 0.02755 -0.05261 -0.07014 -0.06649 -0.07917 C -0.08038 -0.08819 -0.14896 -0.01736 -0.14288 0.00093 C -0.13681 0.01921 -0.04948 0.03519 -0.03004 0.03032 C -0.01059 0.02546 -0.0342 -0.01643 -0.02639 -0.02778 C -0.01858 -0.03912 0.0118 -0.02893 0.01719 -0.0375 C 0.02257 -0.04606 0.01285 -0.07569 0.00642 -0.07986 C 1.94444E-6 -0.08403 -0.01059 -0.0713 -0.02101 -0.06296 C -0.03143 -0.05463 -0.03802 -0.03727 -0.05608 -0.03032 C -0.07413 -0.02338 -0.11441 -0.02361 -0.12969 -0.02176 " pathEditMode="relative" rAng="0" ptsTypes="aaaaaaaaaaaaaa">
                                      <p:cBhvr>
                                        <p:cTn id="12" dur="3000" fill="hold"/>
                                        <p:tgtEl>
                                          <p:spTgt spid="160"/>
                                        </p:tgtEl>
                                        <p:attrNameLst>
                                          <p:attrName>ppt_x</p:attrName>
                                          <p:attrName>ppt_y</p:attrName>
                                        </p:attrNameLst>
                                      </p:cBhvr>
                                      <p:rCtr x="-47" y="4"/>
                                    </p:animMotion>
                                  </p:childTnLst>
                                  <p:subTnLst>
                                    <p:set>
                                      <p:cBhvr override="childStyle">
                                        <p:cTn dur="1" fill="hold" display="0" masterRel="sameClick" afterEffect="1">
                                          <p:stCondLst>
                                            <p:cond evt="end" delay="0">
                                              <p:tn val="11"/>
                                            </p:cond>
                                          </p:stCondLst>
                                        </p:cTn>
                                        <p:tgtEl>
                                          <p:spTgt spid="160"/>
                                        </p:tgtEl>
                                        <p:attrNameLst>
                                          <p:attrName>style.visibility</p:attrName>
                                        </p:attrNameLst>
                                      </p:cBhvr>
                                      <p:to>
                                        <p:strVal val="hidden"/>
                                      </p:to>
                                    </p:set>
                                  </p:subTnLst>
                                </p:cTn>
                              </p:par>
                              <p:par>
                                <p:cTn id="13" presetID="0" presetClass="path" presetSubtype="0" fill="hold" nodeType="withEffect">
                                  <p:stCondLst>
                                    <p:cond delay="0"/>
                                  </p:stCondLst>
                                  <p:childTnLst>
                                    <p:animMotion origin="layout" path="M 0.00712 0.00185 C 0.02222 0.0294 0.10156 0.14005 0.09878 0.1669 C 0.09601 0.19375 -0.01007 0.1713 -0.0099 0.1625 C -0.00972 0.15371 0.08264 0.12917 0.09983 0.11459 C 0.11701 0.1 0.10781 0.07894 0.0934 0.07454 C 0.07899 0.07014 0.0349 0.09213 0.01302 0.08843 C -0.00885 0.08472 -0.02622 0.05093 -0.03837 0.05255 C -0.05035 0.05417 -0.06129 0.0757 -0.0599 0.09746 C -0.05851 0.11945 -0.05608 0.20185 -0.03073 0.18357 C -0.00538 0.16528 0.09809 -0.00393 0.09253 -0.01273 C 0.08698 -0.02153 -0.04427 0.09144 -0.06389 0.13125 C -0.08351 0.17107 -0.05035 0.20857 -0.02552 0.22547 C -0.00069 0.24236 0.06024 0.24097 0.08455 0.23195 C 0.10885 0.22292 0.10799 0.18565 0.12083 0.17246 C 0.13368 0.15926 0.16302 0.16783 0.16181 0.15139 C 0.16076 0.13519 0.11094 0.11227 0.11458 0.07523 L 0.18351 -0.07083 " pathEditMode="relative" rAng="0" ptsTypes="aaaaaaaaaaaaaaaAa">
                                      <p:cBhvr>
                                        <p:cTn id="14" dur="3000" fill="hold"/>
                                        <p:tgtEl>
                                          <p:spTgt spid="163"/>
                                        </p:tgtEl>
                                        <p:attrNameLst>
                                          <p:attrName>ppt_x</p:attrName>
                                          <p:attrName>ppt_y</p:attrName>
                                        </p:attrNameLst>
                                      </p:cBhvr>
                                      <p:rCtr x="43" y="84"/>
                                    </p:animMotion>
                                  </p:childTnLst>
                                  <p:subTnLst>
                                    <p:set>
                                      <p:cBhvr override="childStyle">
                                        <p:cTn dur="1" fill="hold" display="0" masterRel="sameClick" afterEffect="1">
                                          <p:stCondLst>
                                            <p:cond evt="end" delay="0">
                                              <p:tn val="13"/>
                                            </p:cond>
                                          </p:stCondLst>
                                        </p:cTn>
                                        <p:tgtEl>
                                          <p:spTgt spid="163"/>
                                        </p:tgtEl>
                                        <p:attrNameLst>
                                          <p:attrName>style.visibility</p:attrName>
                                        </p:attrNameLst>
                                      </p:cBhvr>
                                      <p:to>
                                        <p:strVal val="hidden"/>
                                      </p:to>
                                    </p:set>
                                  </p:subTnLst>
                                </p:cTn>
                              </p:par>
                              <p:par>
                                <p:cTn id="15" presetID="0" presetClass="path" presetSubtype="0" fill="hold" nodeType="withEffect">
                                  <p:stCondLst>
                                    <p:cond delay="0"/>
                                  </p:stCondLst>
                                  <p:childTnLst>
                                    <p:animMotion origin="layout" path="M 0.00451 0.00208 C 0.01632 0.01111 0.04653 0.04444 0.07552 0.05648 C 0.10451 0.06852 0.17361 0.04884 0.17813 0.07477 C 0.18264 0.10069 0.12951 0.19583 0.10226 0.21157 C 0.075 0.22731 0.02014 0.16227 0.01493 0.16898 C 0.0099 0.17569 0.04149 0.25139 0.0717 0.25208 C 0.10191 0.25278 0.19965 0.1919 0.1967 0.17222 C 0.19375 0.15278 0.07691 0.15417 0.05399 0.13356 C 0.0309 0.11296 0.04063 0.09815 0.05868 0.04884 C 0.07674 -0.00046 0.15608 -0.12917 0.16267 -0.16273 C 0.16927 -0.1963 0.10955 -0.11898 0.09826 -0.15301 C 0.08698 -0.18704 0.08872 -0.35625 0.09462 -0.36759 C 0.10052 -0.37894 0.14132 -0.24769 0.13368 -0.22107 C 0.12604 -0.19444 0.06597 -0.21042 0.04826 -0.20764 " pathEditMode="relative" rAng="0" ptsTypes="aaaaaaaaaaaaaa">
                                      <p:cBhvr>
                                        <p:cTn id="16" dur="3000" fill="hold"/>
                                        <p:tgtEl>
                                          <p:spTgt spid="164"/>
                                        </p:tgtEl>
                                        <p:attrNameLst>
                                          <p:attrName>ppt_x</p:attrName>
                                          <p:attrName>ppt_y</p:attrName>
                                        </p:attrNameLst>
                                      </p:cBhvr>
                                      <p:rCtr x="98" y="-65"/>
                                    </p:animMotion>
                                  </p:childTnLst>
                                  <p:subTnLst>
                                    <p:set>
                                      <p:cBhvr override="childStyle">
                                        <p:cTn dur="1" fill="hold" display="0" masterRel="sameClick" afterEffect="1">
                                          <p:stCondLst>
                                            <p:cond evt="end" delay="0">
                                              <p:tn val="15"/>
                                            </p:cond>
                                          </p:stCondLst>
                                        </p:cTn>
                                        <p:tgtEl>
                                          <p:spTgt spid="164"/>
                                        </p:tgtEl>
                                        <p:attrNameLst>
                                          <p:attrName>style.visibility</p:attrName>
                                        </p:attrNameLst>
                                      </p:cBhvr>
                                      <p:to>
                                        <p:strVal val="hidden"/>
                                      </p:to>
                                    </p:set>
                                  </p:subTnLst>
                                </p:cTn>
                              </p:par>
                              <p:par>
                                <p:cTn id="17" presetID="0" presetClass="path" presetSubtype="0" fill="hold" nodeType="withEffect">
                                  <p:stCondLst>
                                    <p:cond delay="0"/>
                                  </p:stCondLst>
                                  <p:childTnLst>
                                    <p:animMotion origin="layout" path="M 5.55556E-7 -0.00255 C 0.01667 0.02569 0.10035 0.13935 0.09878 0.16689 C 0.09722 0.19444 0.00955 0.17245 -0.0099 0.1625 C -0.02934 0.15277 -0.02517 0.11504 -0.0184 0.10648 C -0.01163 0.09791 0.02639 0.11412 0.0316 0.11111 C 0.03681 0.10833 0.02483 0.09838 0.01302 0.08842 C 0.00121 0.0787 -0.02622 0.05092 -0.03837 0.05254 C -0.05035 0.05416 -0.06129 0.07569 -0.0599 0.09745 C -0.05851 0.11944 -0.04705 0.17638 -0.03073 0.18356 C -0.01424 0.19097 0.0434 0.1493 0.03785 0.14074 C 0.03246 0.13217 -0.0533 0.11713 -0.06389 0.13125 L -0.02552 0.22546 C -0.00087 0.24236 0.06024 0.24097 0.08455 0.23194 C 0.10885 0.22291 0.10799 0.18564 0.12083 0.17245 C 0.13368 0.15925 0.16302 0.16782 0.16181 0.15138 C 0.16076 0.13518 0.13177 0.07013 0.11458 0.07523 L 0.05816 0.18356 " pathEditMode="relative" rAng="0" ptsTypes="aaaaaaaaaaAaaaaAa">
                                      <p:cBhvr>
                                        <p:cTn id="18" dur="3000" fill="hold"/>
                                        <p:tgtEl>
                                          <p:spTgt spid="155"/>
                                        </p:tgtEl>
                                        <p:attrNameLst>
                                          <p:attrName>ppt_x</p:attrName>
                                          <p:attrName>ppt_y</p:attrName>
                                        </p:attrNameLst>
                                      </p:cBhvr>
                                      <p:rCtr x="49" y="122"/>
                                    </p:animMotion>
                                  </p:childTnLst>
                                  <p:subTnLst>
                                    <p:set>
                                      <p:cBhvr override="childStyle">
                                        <p:cTn dur="1" fill="hold" display="0" masterRel="sameClick" afterEffect="1">
                                          <p:stCondLst>
                                            <p:cond evt="end" delay="0">
                                              <p:tn val="17"/>
                                            </p:cond>
                                          </p:stCondLst>
                                        </p:cTn>
                                        <p:tgtEl>
                                          <p:spTgt spid="155"/>
                                        </p:tgtEl>
                                        <p:attrNameLst>
                                          <p:attrName>style.visibility</p:attrName>
                                        </p:attrNameLst>
                                      </p:cBhvr>
                                      <p:to>
                                        <p:strVal val="hidden"/>
                                      </p:to>
                                    </p:set>
                                  </p:subTnLst>
                                </p:cTn>
                              </p:par>
                              <p:par>
                                <p:cTn id="19" presetID="0" presetClass="path" presetSubtype="0" fill="hold" nodeType="withEffect">
                                  <p:stCondLst>
                                    <p:cond delay="0"/>
                                  </p:stCondLst>
                                  <p:childTnLst>
                                    <p:animMotion origin="layout" path="M 0.00469 0.00371 C 0.02865 0.00949 0.12691 0.01667 0.14931 0.03797 C 0.1717 0.05926 0.14705 0.10324 0.13924 0.13218 C 0.13142 0.16111 0.12292 0.20556 0.10226 0.21158 C 0.0816 0.2176 0.02014 0.16227 0.01493 0.16898 C 0.0099 0.1757 0.04149 0.25139 0.0717 0.25209 C 0.10191 0.25278 0.19965 0.1919 0.1967 0.17222 C 0.19375 0.15278 0.07691 0.15417 0.05399 0.13357 C 0.0309 0.11297 0.04861 0.06528 0.05868 0.04885 C 0.06875 0.03218 0.10816 0.04722 0.1151 0.03472 C 0.12222 0.02222 0.10955 -0.02106 0.10122 -0.02708 C 0.09288 -0.0331 0.07917 -0.01458 0.06563 -0.00254 C 0.05208 0.00972 0.04358 0.03496 0.02014 0.04514 C -0.0033 0.05533 -0.05538 0.05486 -0.07517 0.05764 " pathEditMode="relative" rAng="0" ptsTypes="aaaaaaaaaaaaaa">
                                      <p:cBhvr>
                                        <p:cTn id="20" dur="3000" fill="hold"/>
                                        <p:tgtEl>
                                          <p:spTgt spid="156"/>
                                        </p:tgtEl>
                                        <p:attrNameLst>
                                          <p:attrName>ppt_x</p:attrName>
                                          <p:attrName>ppt_y</p:attrName>
                                        </p:attrNameLst>
                                      </p:cBhvr>
                                      <p:rCtr x="57" y="106"/>
                                    </p:animMotion>
                                  </p:childTnLst>
                                  <p:subTnLst>
                                    <p:set>
                                      <p:cBhvr override="childStyle">
                                        <p:cTn dur="1" fill="hold" display="0" masterRel="sameClick" afterEffect="1">
                                          <p:stCondLst>
                                            <p:cond evt="end" delay="0">
                                              <p:tn val="19"/>
                                            </p:cond>
                                          </p:stCondLst>
                                        </p:cTn>
                                        <p:tgtEl>
                                          <p:spTgt spid="156"/>
                                        </p:tgtEl>
                                        <p:attrNameLst>
                                          <p:attrName>style.visibility</p:attrName>
                                        </p:attrNameLst>
                                      </p:cBhvr>
                                      <p:to>
                                        <p:strVal val="hidden"/>
                                      </p:to>
                                    </p:set>
                                  </p:subTnLst>
                                </p:cTn>
                              </p:par>
                            </p:childTnLst>
                          </p:cTn>
                        </p:par>
                        <p:par>
                          <p:cTn id="21" fill="hold">
                            <p:stCondLst>
                              <p:cond delay="3000"/>
                            </p:stCondLst>
                            <p:childTnLst>
                              <p:par>
                                <p:cTn id="22" presetID="1" presetClass="entr" presetSubtype="0"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childTnLst>
                                </p:cTn>
                              </p:par>
                            </p:childTnLst>
                          </p:cTn>
                        </p:par>
                        <p:par>
                          <p:cTn id="24" fill="hold">
                            <p:stCondLst>
                              <p:cond delay="3000"/>
                            </p:stCondLst>
                            <p:childTnLst>
                              <p:par>
                                <p:cTn id="25" presetID="1" presetClass="entr" presetSubtype="0"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par>
                          <p:cTn id="27" fill="hold">
                            <p:stCondLst>
                              <p:cond delay="3000"/>
                            </p:stCondLst>
                            <p:childTnLst>
                              <p:par>
                                <p:cTn id="28" presetID="1" presetClass="entr" presetSubtype="0"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par>
                          <p:cTn id="30" fill="hold">
                            <p:stCondLst>
                              <p:cond delay="3000"/>
                            </p:stCondLst>
                            <p:childTnLst>
                              <p:par>
                                <p:cTn id="31" presetID="1" presetClass="entr" presetSubtype="0" fill="hold" nodeType="after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par>
                          <p:cTn id="33" fill="hold">
                            <p:stCondLst>
                              <p:cond delay="3000"/>
                            </p:stCondLst>
                            <p:childTnLst>
                              <p:par>
                                <p:cTn id="34" presetID="0" presetClass="path" presetSubtype="0" fill="hold" nodeType="afterEffect">
                                  <p:stCondLst>
                                    <p:cond delay="0"/>
                                  </p:stCondLst>
                                  <p:childTnLst>
                                    <p:animMotion origin="layout" path="M 5.55556E-7 4.44444E-6 C -0.02778 0.00648 -0.13663 0.00856 -0.16632 0.03888 C -0.19601 0.06921 -0.20399 0.16851 -0.17813 0.18194 C -0.15226 0.19537 -0.03038 0.13796 -0.01076 0.11898 C 0.00885 0.1 -0.0408 0.06481 -0.06076 0.06805 C -0.08073 0.07129 -0.11927 0.10972 -0.1309 0.13819 C -0.14254 0.16666 -0.14653 0.21088 -0.1309 0.23888 C -0.11528 0.26689 -0.0566 0.29259 -0.03715 0.30671 " pathEditMode="relative" rAng="0" ptsTypes="aaaaaaaa">
                                      <p:cBhvr>
                                        <p:cTn id="35" dur="3000" fill="hold"/>
                                        <p:tgtEl>
                                          <p:spTgt spid="4"/>
                                        </p:tgtEl>
                                        <p:attrNameLst>
                                          <p:attrName>ppt_x</p:attrName>
                                          <p:attrName>ppt_y</p:attrName>
                                        </p:attrNameLst>
                                      </p:cBhvr>
                                      <p:rCtr x="-98" y="153"/>
                                    </p:animMotion>
                                  </p:childTnLst>
                                  <p:subTnLst>
                                    <p:set>
                                      <p:cBhvr override="childStyle">
                                        <p:cTn dur="1" fill="hold" display="0" masterRel="sameClick" afterEffect="1">
                                          <p:stCondLst>
                                            <p:cond evt="end" delay="0">
                                              <p:tn val="34"/>
                                            </p:cond>
                                          </p:stCondLst>
                                        </p:cTn>
                                        <p:tgtEl>
                                          <p:spTgt spid="4"/>
                                        </p:tgtEl>
                                        <p:attrNameLst>
                                          <p:attrName>style.visibility</p:attrName>
                                        </p:attrNameLst>
                                      </p:cBhvr>
                                      <p:to>
                                        <p:strVal val="hidden"/>
                                      </p:to>
                                    </p:set>
                                  </p:subTnLst>
                                </p:cTn>
                              </p:par>
                              <p:par>
                                <p:cTn id="36" presetID="0" presetClass="path" presetSubtype="0" fill="hold" nodeType="withEffect">
                                  <p:stCondLst>
                                    <p:cond delay="0"/>
                                  </p:stCondLst>
                                  <p:childTnLst>
                                    <p:animMotion origin="layout" path="M -1.38889E-6 -1.85185E-6 C 0.02413 0.02963 0.04844 0.0595 0.07448 0.06551 C 0.10052 0.07153 0.13629 0.06459 0.15643 0.03635 C 0.17657 0.00811 0.20538 -0.07638 0.19549 -0.10416 C 0.18559 -0.13194 0.12761 -0.128 0.09723 -0.13078 C 0.06684 -0.13356 0.03334 -0.13495 0.01268 -0.12106 C -0.00798 -0.10717 -0.03055 -0.08518 -0.02725 -0.04722 C -0.02396 -0.00925 0.02223 0.06991 0.03282 0.10672 C 0.04341 0.14352 0.05243 0.15903 0.03629 0.17338 C 0.02014 0.18774 -0.04305 0.19977 -0.06458 0.19283 C -0.08611 0.18588 -0.09375 0.14746 -0.09271 0.13218 C -0.09166 0.1169 -0.075 0.1088 -0.05816 0.1007 " pathEditMode="relative" ptsTypes="aaaaaaaaaaaA">
                                      <p:cBhvr>
                                        <p:cTn id="37" dur="3000" fill="hold"/>
                                        <p:tgtEl>
                                          <p:spTgt spid="3"/>
                                        </p:tgtEl>
                                        <p:attrNameLst>
                                          <p:attrName>ppt_x</p:attrName>
                                          <p:attrName>ppt_y</p:attrName>
                                        </p:attrNameLst>
                                      </p:cBhvr>
                                    </p:animMotion>
                                  </p:childTnLst>
                                  <p:subTnLst>
                                    <p:set>
                                      <p:cBhvr override="childStyle">
                                        <p:cTn dur="1" fill="hold" display="0" masterRel="sameClick" afterEffect="1">
                                          <p:stCondLst>
                                            <p:cond evt="end" delay="0">
                                              <p:tn val="36"/>
                                            </p:cond>
                                          </p:stCondLst>
                                        </p:cTn>
                                        <p:tgtEl>
                                          <p:spTgt spid="3"/>
                                        </p:tgtEl>
                                        <p:attrNameLst>
                                          <p:attrName>style.visibility</p:attrName>
                                        </p:attrNameLst>
                                      </p:cBhvr>
                                      <p:to>
                                        <p:strVal val="hidden"/>
                                      </p:to>
                                    </p:set>
                                  </p:subTnLst>
                                </p:cTn>
                              </p:par>
                              <p:par>
                                <p:cTn id="38" presetID="0" presetClass="path" presetSubtype="0" fill="hold" nodeType="withEffect">
                                  <p:stCondLst>
                                    <p:cond delay="0"/>
                                  </p:stCondLst>
                                  <p:childTnLst>
                                    <p:animMotion origin="layout" path="M -1.38889E-6 -4.44444E-6 C 0.04653 -0.02708 0.09306 -0.05393 0.13993 -0.04861 C 0.18681 -0.04328 0.26285 0.01019 0.28177 0.03264 C 0.3007 0.0551 0.26441 0.07037 0.25365 0.08588 C 0.24288 0.10139 0.21111 0.11459 0.21684 0.12639 C 0.22257 0.1382 0.26545 0.15811 0.28768 0.15672 C 0.3099 0.15533 0.34115 0.13681 0.35052 0.11806 C 0.3599 0.09931 0.37031 0.06204 0.34358 0.04468 C 0.31684 0.02732 0.25538 0.01806 0.18993 0.01436 " pathEditMode="relative" rAng="0" ptsTypes="aaaaaaaaa">
                                      <p:cBhvr>
                                        <p:cTn id="39" dur="3000" fill="hold"/>
                                        <p:tgtEl>
                                          <p:spTgt spid="5"/>
                                        </p:tgtEl>
                                        <p:attrNameLst>
                                          <p:attrName>ppt_x</p:attrName>
                                          <p:attrName>ppt_y</p:attrName>
                                        </p:attrNameLst>
                                      </p:cBhvr>
                                      <p:rCtr x="185" y="52"/>
                                    </p:animMotion>
                                  </p:childTnLst>
                                  <p:subTnLst>
                                    <p:set>
                                      <p:cBhvr override="childStyle">
                                        <p:cTn dur="1" fill="hold" display="0" masterRel="sameClick" afterEffect="1">
                                          <p:stCondLst>
                                            <p:cond evt="end" delay="0">
                                              <p:tn val="38"/>
                                            </p:cond>
                                          </p:stCondLst>
                                        </p:cTn>
                                        <p:tgtEl>
                                          <p:spTgt spid="5"/>
                                        </p:tgtEl>
                                        <p:attrNameLst>
                                          <p:attrName>style.visibility</p:attrName>
                                        </p:attrNameLst>
                                      </p:cBhvr>
                                      <p:to>
                                        <p:strVal val="hidden"/>
                                      </p:to>
                                    </p:set>
                                  </p:subTnLst>
                                </p:cTn>
                              </p:par>
                              <p:par>
                                <p:cTn id="40" presetID="0" presetClass="path" presetSubtype="0" fill="hold" nodeType="withEffect">
                                  <p:stCondLst>
                                    <p:cond delay="0"/>
                                  </p:stCondLst>
                                  <p:childTnLst>
                                    <p:animMotion origin="layout" path="M 4.44444E-6 -2.96296E-6 C -0.02917 0.0044 -0.05834 0.00903 -0.07188 -0.00115 C -0.08542 -0.01134 -0.09098 -0.03171 -0.08178 -0.06065 C -0.07257 -0.08958 -0.03351 -0.1669 -0.01632 -0.17453 C 0.00086 -0.18217 0.02951 -0.1294 0.02187 -0.10671 C 0.01423 -0.08402 -0.02223 -0.05995 -0.06181 -0.03889 C -0.10139 -0.01782 -0.17605 0.02824 -0.2158 0.01945 C -0.25556 0.01065 -0.28907 -0.06342 -0.3 -0.09097 C -0.31094 -0.11852 -0.29844 -0.12824 -0.28178 -0.1456 " pathEditMode="relative" rAng="0" ptsTypes="aaaaaaaaa">
                                      <p:cBhvr>
                                        <p:cTn id="41" dur="3000" fill="hold"/>
                                        <p:tgtEl>
                                          <p:spTgt spid="2"/>
                                        </p:tgtEl>
                                        <p:attrNameLst>
                                          <p:attrName>ppt_x</p:attrName>
                                          <p:attrName>ppt_y</p:attrName>
                                        </p:attrNameLst>
                                      </p:cBhvr>
                                      <p:rCtr x="-141" y="-77"/>
                                    </p:animMotion>
                                  </p:childTnLst>
                                  <p:subTnLst>
                                    <p:set>
                                      <p:cBhvr override="childStyle">
                                        <p:cTn dur="1" fill="hold" display="0" masterRel="sameClick" afterEffect="1">
                                          <p:stCondLst>
                                            <p:cond evt="end" delay="0">
                                              <p:tn val="40"/>
                                            </p:cond>
                                          </p:stCondLst>
                                        </p:cTn>
                                        <p:tgtEl>
                                          <p:spTgt spid="2"/>
                                        </p:tgtEl>
                                        <p:attrNameLst>
                                          <p:attrName>style.visibility</p:attrName>
                                        </p:attrNameLst>
                                      </p:cBhvr>
                                      <p:to>
                                        <p:strVal val="hidden"/>
                                      </p:to>
                                    </p:set>
                                  </p:subTnLst>
                                </p:cTn>
                              </p:par>
                            </p:childTnLst>
                          </p:cTn>
                        </p:par>
                        <p:par>
                          <p:cTn id="42" fill="hold">
                            <p:stCondLst>
                              <p:cond delay="6000"/>
                            </p:stCondLst>
                            <p:childTnLst>
                              <p:par>
                                <p:cTn id="43" presetID="1" presetClass="entr" presetSubtype="0" fill="hold" nodeType="afterEffect">
                                  <p:stCondLst>
                                    <p:cond delay="0"/>
                                  </p:stCondLst>
                                  <p:childTnLst>
                                    <p:set>
                                      <p:cBhvr>
                                        <p:cTn id="44" dur="1" fill="hold">
                                          <p:stCondLst>
                                            <p:cond delay="0"/>
                                          </p:stCondLst>
                                        </p:cTn>
                                        <p:tgtEl>
                                          <p:spTgt spid="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
                                        </p:tgtEl>
                                        <p:attrNameLst>
                                          <p:attrName>style.visibility</p:attrName>
                                        </p:attrNameLst>
                                      </p:cBhvr>
                                      <p:to>
                                        <p:strVal val="visible"/>
                                      </p:to>
                                    </p:set>
                                  </p:childTnLst>
                                </p:cTn>
                              </p:par>
                              <p:par>
                                <p:cTn id="47" presetID="0" presetClass="path" presetSubtype="0" fill="hold" nodeType="withEffect">
                                  <p:stCondLst>
                                    <p:cond delay="0"/>
                                  </p:stCondLst>
                                  <p:childTnLst>
                                    <p:animMotion origin="layout" path="M 6.66667E-6 7.40741E-7 C 0.03351 0.00185 0.06702 0.00393 0.06632 0.03032 C 0.06563 0.05671 0.03507 0.14329 -0.00364 0.1588 C -0.04236 0.1743 -0.12517 0.10555 -0.16649 0.12361 C -0.20781 0.14167 -0.27378 0.22917 -0.2519 0.26782 C -0.23003 0.30648 -0.08472 0.36528 -0.03559 0.35509 C 0.01355 0.34491 0.04688 0.23079 0.04271 0.20718 C 0.03855 0.18356 -0.04548 0.20486 -0.06093 0.21319 C -0.07638 0.22153 -0.06319 0.23912 -0.04999 0.25694 " pathEditMode="relative" ptsTypes="aaaaaaaaA">
                                      <p:cBhvr>
                                        <p:cTn id="48" dur="2000" fill="hold"/>
                                        <p:tgtEl>
                                          <p:spTgt spid="6"/>
                                        </p:tgtEl>
                                        <p:attrNameLst>
                                          <p:attrName>ppt_x</p:attrName>
                                          <p:attrName>ppt_y</p:attrName>
                                        </p:attrNameLst>
                                      </p:cBhvr>
                                    </p:animMotion>
                                  </p:childTnLst>
                                </p:cTn>
                              </p:par>
                              <p:par>
                                <p:cTn id="49" presetID="0" presetClass="path" presetSubtype="0" fill="hold" nodeType="withEffect">
                                  <p:stCondLst>
                                    <p:cond delay="0"/>
                                  </p:stCondLst>
                                  <p:childTnLst>
                                    <p:animMotion origin="layout" path="M -5E-6 -1.85185E-6 C 0.12535 0.02014 0.2507 0.04028 0.33455 -0.01204 C 0.41841 -0.06435 0.51372 -0.24722 0.50278 -0.31389 C 0.49184 -0.38056 0.32014 -0.40648 0.2691 -0.41204 C 0.21806 -0.41759 0.20764 -0.37037 0.19636 -0.34792 C 0.18507 -0.32547 0.1941 -0.29283 0.20087 -0.27755 C 0.20764 -0.26227 0.2224 -0.25972 0.23733 -0.25695 " pathEditMode="relative" ptsTypes="aaaaaaA">
                                      <p:cBhvr>
                                        <p:cTn id="50" dur="2000" fill="hold"/>
                                        <p:tgtEl>
                                          <p:spTgt spid="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r>
              <a:rPr lang="en-US" dirty="0" smtClean="0"/>
              <a:t>Flocculation</a:t>
            </a:r>
            <a:endParaRPr lang="en-US" dirty="0"/>
          </a:p>
        </p:txBody>
      </p:sp>
      <p:sp>
        <p:nvSpPr>
          <p:cNvPr id="145411" name="Rectangle 3"/>
          <p:cNvSpPr>
            <a:spLocks noGrp="1" noChangeArrowheads="1"/>
          </p:cNvSpPr>
          <p:nvPr>
            <p:ph idx="1"/>
          </p:nvPr>
        </p:nvSpPr>
        <p:spPr/>
        <p:txBody>
          <a:bodyPr/>
          <a:lstStyle/>
          <a:p>
            <a:pPr>
              <a:lnSpc>
                <a:spcPct val="90000"/>
              </a:lnSpc>
            </a:pPr>
            <a:r>
              <a:rPr lang="en-US" sz="2800" dirty="0" smtClean="0"/>
              <a:t>Requires</a:t>
            </a:r>
          </a:p>
          <a:p>
            <a:pPr lvl="1">
              <a:lnSpc>
                <a:spcPct val="90000"/>
              </a:lnSpc>
            </a:pPr>
            <a:r>
              <a:rPr lang="en-US" sz="2400" dirty="0" smtClean="0"/>
              <a:t>Sticky particles</a:t>
            </a:r>
          </a:p>
          <a:p>
            <a:pPr lvl="1">
              <a:lnSpc>
                <a:spcPct val="90000"/>
              </a:lnSpc>
            </a:pPr>
            <a:r>
              <a:rPr lang="en-US" sz="2400" dirty="0" smtClean="0"/>
              <a:t>Collisions between particles</a:t>
            </a:r>
          </a:p>
          <a:p>
            <a:pPr lvl="1">
              <a:lnSpc>
                <a:spcPct val="90000"/>
              </a:lnSpc>
            </a:pPr>
            <a:endParaRPr lang="en-US" sz="2400" dirty="0" smtClean="0"/>
          </a:p>
          <a:p>
            <a:pPr>
              <a:lnSpc>
                <a:spcPct val="90000"/>
              </a:lnSpc>
            </a:pPr>
            <a:r>
              <a:rPr lang="en-US" sz="2800" dirty="0" smtClean="0"/>
              <a:t>Increased size is needed for particles to settle by gravity and to filter them</a:t>
            </a:r>
          </a:p>
          <a:p>
            <a:pPr lvl="1">
              <a:lnSpc>
                <a:spcPct val="90000"/>
              </a:lnSpc>
            </a:pPr>
            <a:r>
              <a:rPr lang="en-US" sz="2400" dirty="0" smtClean="0"/>
              <a:t>The bigger the particle, the settling velocity is higher so sedimentation is faster</a:t>
            </a:r>
          </a:p>
          <a:p>
            <a:pPr lvl="1">
              <a:lnSpc>
                <a:spcPct val="90000"/>
              </a:lnSpc>
            </a:pPr>
            <a:r>
              <a:rPr lang="en-US" sz="2400" dirty="0" smtClean="0"/>
              <a:t>It is easier to catch a bigger particle in a filter than a smaller one</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5411">
                                            <p:txEl>
                                              <p:pRg st="0" end="0"/>
                                            </p:txEl>
                                          </p:spTgt>
                                        </p:tgtEl>
                                        <p:attrNameLst>
                                          <p:attrName>style.visibility</p:attrName>
                                        </p:attrNameLst>
                                      </p:cBhvr>
                                      <p:to>
                                        <p:strVal val="visible"/>
                                      </p:to>
                                    </p:set>
                                    <p:animEffect transition="in" filter="wipe(down)">
                                      <p:cBhvr>
                                        <p:cTn id="7" dur="500"/>
                                        <p:tgtEl>
                                          <p:spTgt spid="145411">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5411">
                                            <p:txEl>
                                              <p:pRg st="1" end="1"/>
                                            </p:txEl>
                                          </p:spTgt>
                                        </p:tgtEl>
                                        <p:attrNameLst>
                                          <p:attrName>style.visibility</p:attrName>
                                        </p:attrNameLst>
                                      </p:cBhvr>
                                      <p:to>
                                        <p:strVal val="visible"/>
                                      </p:to>
                                    </p:set>
                                    <p:animEffect transition="in" filter="wipe(down)">
                                      <p:cBhvr>
                                        <p:cTn id="10" dur="500"/>
                                        <p:tgtEl>
                                          <p:spTgt spid="145411">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45411">
                                            <p:txEl>
                                              <p:pRg st="2" end="2"/>
                                            </p:txEl>
                                          </p:spTgt>
                                        </p:tgtEl>
                                        <p:attrNameLst>
                                          <p:attrName>style.visibility</p:attrName>
                                        </p:attrNameLst>
                                      </p:cBhvr>
                                      <p:to>
                                        <p:strVal val="visible"/>
                                      </p:to>
                                    </p:set>
                                    <p:animEffect transition="in" filter="wipe(down)">
                                      <p:cBhvr>
                                        <p:cTn id="13" dur="500"/>
                                        <p:tgtEl>
                                          <p:spTgt spid="14541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45411">
                                            <p:txEl>
                                              <p:pRg st="4" end="4"/>
                                            </p:txEl>
                                          </p:spTgt>
                                        </p:tgtEl>
                                        <p:attrNameLst>
                                          <p:attrName>style.visibility</p:attrName>
                                        </p:attrNameLst>
                                      </p:cBhvr>
                                      <p:to>
                                        <p:strVal val="visible"/>
                                      </p:to>
                                    </p:set>
                                    <p:animEffect transition="in" filter="wipe(down)">
                                      <p:cBhvr>
                                        <p:cTn id="18" dur="500"/>
                                        <p:tgtEl>
                                          <p:spTgt spid="145411">
                                            <p:txEl>
                                              <p:pRg st="4" end="4"/>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45411">
                                            <p:txEl>
                                              <p:pRg st="5" end="5"/>
                                            </p:txEl>
                                          </p:spTgt>
                                        </p:tgtEl>
                                        <p:attrNameLst>
                                          <p:attrName>style.visibility</p:attrName>
                                        </p:attrNameLst>
                                      </p:cBhvr>
                                      <p:to>
                                        <p:strVal val="visible"/>
                                      </p:to>
                                    </p:set>
                                    <p:animEffect transition="in" filter="wipe(down)">
                                      <p:cBhvr>
                                        <p:cTn id="21" dur="500"/>
                                        <p:tgtEl>
                                          <p:spTgt spid="145411">
                                            <p:txEl>
                                              <p:pRg st="5" end="5"/>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45411">
                                            <p:txEl>
                                              <p:pRg st="6" end="6"/>
                                            </p:txEl>
                                          </p:spTgt>
                                        </p:tgtEl>
                                        <p:attrNameLst>
                                          <p:attrName>style.visibility</p:attrName>
                                        </p:attrNameLst>
                                      </p:cBhvr>
                                      <p:to>
                                        <p:strVal val="visible"/>
                                      </p:to>
                                    </p:set>
                                    <p:animEffect transition="in" filter="wipe(down)">
                                      <p:cBhvr>
                                        <p:cTn id="24" dur="500"/>
                                        <p:tgtEl>
                                          <p:spTgt spid="1454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2" name="Picture 4"/>
          <p:cNvPicPr>
            <a:picLocks noChangeAspect="1" noChangeArrowheads="1"/>
          </p:cNvPicPr>
          <p:nvPr/>
        </p:nvPicPr>
        <p:blipFill>
          <a:blip r:embed="rId3" cstate="screen">
            <a:lum bright="33000" contrast="-25000"/>
          </a:blip>
          <a:srcRect/>
          <a:stretch>
            <a:fillRect/>
          </a:stretch>
        </p:blipFill>
        <p:spPr bwMode="auto">
          <a:xfrm>
            <a:off x="3296992" y="1969117"/>
            <a:ext cx="5657045" cy="4721458"/>
          </a:xfrm>
          <a:prstGeom prst="rect">
            <a:avLst/>
          </a:prstGeom>
          <a:noFill/>
          <a:ln w="50800">
            <a:noFill/>
            <a:miter lim="800000"/>
            <a:headEnd type="none" w="sm" len="sm"/>
            <a:tailEnd type="none" w="med" len="sm"/>
          </a:ln>
        </p:spPr>
      </p:pic>
      <p:sp>
        <p:nvSpPr>
          <p:cNvPr id="47106" name="Rectangle 2"/>
          <p:cNvSpPr>
            <a:spLocks noGrp="1" noChangeArrowheads="1"/>
          </p:cNvSpPr>
          <p:nvPr>
            <p:ph type="title"/>
          </p:nvPr>
        </p:nvSpPr>
        <p:spPr/>
        <p:txBody>
          <a:bodyPr/>
          <a:lstStyle/>
          <a:p>
            <a:pPr>
              <a:defRPr/>
            </a:pPr>
            <a:r>
              <a:rPr lang="en-US" smtClean="0"/>
              <a:t>Mechanical Flocculation</a:t>
            </a:r>
          </a:p>
        </p:txBody>
      </p:sp>
      <p:sp>
        <p:nvSpPr>
          <p:cNvPr id="99331" name="Rectangle 3"/>
          <p:cNvSpPr>
            <a:spLocks noGrp="1" noChangeArrowheads="1"/>
          </p:cNvSpPr>
          <p:nvPr>
            <p:ph idx="1"/>
          </p:nvPr>
        </p:nvSpPr>
        <p:spPr>
          <a:xfrm>
            <a:off x="299803" y="1881444"/>
            <a:ext cx="5726347" cy="4876800"/>
          </a:xfrm>
        </p:spPr>
        <p:txBody>
          <a:bodyPr/>
          <a:lstStyle/>
          <a:p>
            <a:pPr>
              <a:lnSpc>
                <a:spcPct val="90000"/>
              </a:lnSpc>
            </a:pPr>
            <a:r>
              <a:rPr lang="en-US" sz="2800" dirty="0" smtClean="0"/>
              <a:t>Turbulence created by </a:t>
            </a:r>
            <a:r>
              <a:rPr lang="en-US" sz="2800" u="sng" dirty="0" smtClean="0"/>
              <a:t>gentle</a:t>
            </a:r>
            <a:r>
              <a:rPr lang="en-US" sz="2800" dirty="0" smtClean="0"/>
              <a:t> stirring provides:</a:t>
            </a:r>
          </a:p>
          <a:p>
            <a:pPr lvl="1">
              <a:lnSpc>
                <a:spcPct val="90000"/>
              </a:lnSpc>
            </a:pPr>
            <a:r>
              <a:rPr lang="en-US" sz="2400" dirty="0" smtClean="0"/>
              <a:t>Collisions to grow </a:t>
            </a:r>
            <a:r>
              <a:rPr lang="en-US" sz="2400" dirty="0" err="1" smtClean="0"/>
              <a:t>flocs</a:t>
            </a:r>
            <a:endParaRPr lang="en-US" sz="2400" dirty="0" smtClean="0"/>
          </a:p>
          <a:p>
            <a:pPr lvl="1">
              <a:lnSpc>
                <a:spcPct val="90000"/>
              </a:lnSpc>
            </a:pPr>
            <a:r>
              <a:rPr lang="en-US" sz="2400" dirty="0" smtClean="0"/>
              <a:t>Prevention of large flocs from settling so they can grow</a:t>
            </a:r>
          </a:p>
          <a:p>
            <a:pPr>
              <a:lnSpc>
                <a:spcPct val="90000"/>
              </a:lnSpc>
            </a:pPr>
            <a:r>
              <a:rPr lang="en-US" sz="2800" dirty="0" smtClean="0"/>
              <a:t>Presumed advantage is that collision rate is independent of flow rate (not true for </a:t>
            </a:r>
            <a:r>
              <a:rPr lang="en-US" sz="2800" dirty="0" err="1" smtClean="0"/>
              <a:t>AguaClara</a:t>
            </a:r>
            <a:r>
              <a:rPr lang="en-US" sz="2800" dirty="0" smtClean="0"/>
              <a:t> plants)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685800" y="304800"/>
            <a:ext cx="5500688" cy="1143000"/>
          </a:xfrm>
        </p:spPr>
        <p:txBody>
          <a:bodyPr/>
          <a:lstStyle/>
          <a:p>
            <a:pPr>
              <a:defRPr/>
            </a:pPr>
            <a:r>
              <a:rPr lang="en-US" dirty="0" smtClean="0"/>
              <a:t>Hydraulic Flocculation</a:t>
            </a:r>
          </a:p>
        </p:txBody>
      </p:sp>
      <p:sp>
        <p:nvSpPr>
          <p:cNvPr id="101379" name="Rectangle 3"/>
          <p:cNvSpPr>
            <a:spLocks noGrp="1" noChangeArrowheads="1"/>
          </p:cNvSpPr>
          <p:nvPr>
            <p:ph idx="1"/>
          </p:nvPr>
        </p:nvSpPr>
        <p:spPr>
          <a:xfrm>
            <a:off x="685800" y="1981200"/>
            <a:ext cx="8026400" cy="4419600"/>
          </a:xfrm>
        </p:spPr>
        <p:txBody>
          <a:bodyPr/>
          <a:lstStyle/>
          <a:p>
            <a:pPr>
              <a:lnSpc>
                <a:spcPct val="90000"/>
              </a:lnSpc>
            </a:pPr>
            <a:r>
              <a:rPr lang="en-US" dirty="0" smtClean="0"/>
              <a:t>Collisions created by baffles</a:t>
            </a:r>
          </a:p>
          <a:p>
            <a:pPr>
              <a:lnSpc>
                <a:spcPct val="90000"/>
              </a:lnSpc>
            </a:pPr>
            <a:endParaRPr lang="en-US" dirty="0" smtClean="0"/>
          </a:p>
          <a:p>
            <a:pPr>
              <a:lnSpc>
                <a:spcPct val="90000"/>
              </a:lnSpc>
            </a:pPr>
            <a:endParaRPr lang="en-US" dirty="0" smtClean="0"/>
          </a:p>
          <a:p>
            <a:pPr>
              <a:lnSpc>
                <a:spcPct val="90000"/>
              </a:lnSpc>
            </a:pPr>
            <a:endParaRPr lang="en-US" dirty="0" smtClean="0"/>
          </a:p>
          <a:p>
            <a:pPr>
              <a:lnSpc>
                <a:spcPct val="90000"/>
              </a:lnSpc>
            </a:pPr>
            <a:r>
              <a:rPr lang="en-US" dirty="0" smtClean="0"/>
              <a:t>The advantage is that there is no need for power</a:t>
            </a:r>
          </a:p>
          <a:p>
            <a:pPr lvl="1">
              <a:lnSpc>
                <a:spcPct val="90000"/>
              </a:lnSpc>
            </a:pPr>
            <a:endParaRPr lang="en-US" dirty="0" smtClean="0"/>
          </a:p>
          <a:p>
            <a:pPr lvl="1">
              <a:lnSpc>
                <a:spcPct val="90000"/>
              </a:lnSpc>
            </a:pPr>
            <a:endParaRPr lang="en-US" dirty="0" smtClean="0"/>
          </a:p>
          <a:p>
            <a:pPr lvl="1">
              <a:lnSpc>
                <a:spcPct val="90000"/>
              </a:lnSpc>
            </a:pPr>
            <a:endParaRPr lang="en-US" dirty="0" smtClean="0"/>
          </a:p>
        </p:txBody>
      </p:sp>
      <p:pic>
        <p:nvPicPr>
          <p:cNvPr id="101380" name="Picture 4" descr="R001-021"/>
          <p:cNvPicPr>
            <a:picLocks noChangeAspect="1" noChangeArrowheads="1"/>
          </p:cNvPicPr>
          <p:nvPr/>
        </p:nvPicPr>
        <p:blipFill>
          <a:blip r:embed="rId3" cstate="screen"/>
          <a:srcRect/>
          <a:stretch>
            <a:fillRect/>
          </a:stretch>
        </p:blipFill>
        <p:spPr bwMode="auto">
          <a:xfrm>
            <a:off x="1390295" y="2482681"/>
            <a:ext cx="2355850" cy="1649412"/>
          </a:xfrm>
          <a:prstGeom prst="rect">
            <a:avLst/>
          </a:prstGeom>
          <a:noFill/>
          <a:ln w="9525">
            <a:noFill/>
            <a:miter lim="800000"/>
            <a:headEnd/>
            <a:tailEnd/>
          </a:ln>
        </p:spPr>
      </p:pic>
      <p:pic>
        <p:nvPicPr>
          <p:cNvPr id="101381" name="Picture 5" descr="P1100262"/>
          <p:cNvPicPr>
            <a:picLocks noChangeAspect="1" noChangeArrowheads="1"/>
          </p:cNvPicPr>
          <p:nvPr/>
        </p:nvPicPr>
        <p:blipFill>
          <a:blip r:embed="rId4" cstate="screen"/>
          <a:srcRect/>
          <a:stretch>
            <a:fillRect/>
          </a:stretch>
        </p:blipFill>
        <p:spPr bwMode="auto">
          <a:xfrm>
            <a:off x="7196264" y="1806765"/>
            <a:ext cx="1333500" cy="1096963"/>
          </a:xfrm>
          <a:prstGeom prst="rect">
            <a:avLst/>
          </a:prstGeom>
          <a:noFill/>
          <a:ln w="9525">
            <a:noFill/>
            <a:miter lim="800000"/>
            <a:headEnd/>
            <a:tailEnd/>
          </a:ln>
        </p:spPr>
      </p:pic>
      <p:sp>
        <p:nvSpPr>
          <p:cNvPr id="184327" name="Oval 7"/>
          <p:cNvSpPr>
            <a:spLocks noChangeArrowheads="1"/>
          </p:cNvSpPr>
          <p:nvPr/>
        </p:nvSpPr>
        <p:spPr bwMode="auto">
          <a:xfrm>
            <a:off x="8242300" y="1905000"/>
            <a:ext cx="88900" cy="88900"/>
          </a:xfrm>
          <a:prstGeom prst="ellipse">
            <a:avLst/>
          </a:prstGeom>
          <a:solidFill>
            <a:schemeClr val="accent1"/>
          </a:solidFill>
          <a:ln w="12700">
            <a:solidFill>
              <a:schemeClr val="tx1"/>
            </a:solidFill>
            <a:round/>
            <a:headEnd type="none" w="lg" len="med"/>
            <a:tailEnd type="none" w="lg" len="med"/>
          </a:ln>
        </p:spPr>
        <p:txBody>
          <a:bodyPr wrap="none" anchor="ctr">
            <a:spAutoFit/>
          </a:bodyPr>
          <a:lstStyle/>
          <a:p>
            <a:endParaRPr lang="en-US"/>
          </a:p>
        </p:txBody>
      </p:sp>
      <p:grpSp>
        <p:nvGrpSpPr>
          <p:cNvPr id="2" name="Group 8"/>
          <p:cNvGrpSpPr>
            <a:grpSpLocks/>
          </p:cNvGrpSpPr>
          <p:nvPr/>
        </p:nvGrpSpPr>
        <p:grpSpPr bwMode="auto">
          <a:xfrm>
            <a:off x="6173787" y="0"/>
            <a:ext cx="2970213" cy="1674813"/>
            <a:chOff x="2191" y="1296"/>
            <a:chExt cx="3185" cy="1796"/>
          </a:xfrm>
        </p:grpSpPr>
        <p:sp>
          <p:nvSpPr>
            <p:cNvPr id="101385" name="Rectangle 9"/>
            <p:cNvSpPr>
              <a:spLocks noChangeArrowheads="1"/>
            </p:cNvSpPr>
            <p:nvPr/>
          </p:nvSpPr>
          <p:spPr bwMode="auto">
            <a:xfrm>
              <a:off x="2235" y="1528"/>
              <a:ext cx="331" cy="84"/>
            </a:xfrm>
            <a:prstGeom prst="rect">
              <a:avLst/>
            </a:prstGeom>
            <a:solidFill>
              <a:schemeClr val="hlink"/>
            </a:solidFill>
            <a:ln w="12700">
              <a:noFill/>
              <a:miter lim="800000"/>
              <a:headEnd type="none" w="lg" len="med"/>
              <a:tailEnd type="none" w="lg" len="med"/>
            </a:ln>
          </p:spPr>
          <p:txBody>
            <a:bodyPr anchor="ctr">
              <a:spAutoFit/>
            </a:bodyPr>
            <a:lstStyle/>
            <a:p>
              <a:endParaRPr lang="en-US"/>
            </a:p>
          </p:txBody>
        </p:sp>
        <p:sp>
          <p:nvSpPr>
            <p:cNvPr id="101386" name="Rectangle 10"/>
            <p:cNvSpPr>
              <a:spLocks noChangeArrowheads="1"/>
            </p:cNvSpPr>
            <p:nvPr/>
          </p:nvSpPr>
          <p:spPr bwMode="auto">
            <a:xfrm>
              <a:off x="2561" y="1528"/>
              <a:ext cx="330" cy="1501"/>
            </a:xfrm>
            <a:prstGeom prst="rect">
              <a:avLst/>
            </a:prstGeom>
            <a:solidFill>
              <a:schemeClr val="hlink"/>
            </a:solidFill>
            <a:ln w="12700">
              <a:noFill/>
              <a:miter lim="800000"/>
              <a:headEnd type="none" w="lg" len="med"/>
              <a:tailEnd type="none" w="lg" len="med"/>
            </a:ln>
          </p:spPr>
          <p:txBody>
            <a:bodyPr wrap="none" anchor="ctr">
              <a:spAutoFit/>
            </a:bodyPr>
            <a:lstStyle/>
            <a:p>
              <a:endParaRPr lang="en-US"/>
            </a:p>
          </p:txBody>
        </p:sp>
        <p:sp>
          <p:nvSpPr>
            <p:cNvPr id="101387" name="Rectangle 11"/>
            <p:cNvSpPr>
              <a:spLocks noChangeArrowheads="1"/>
            </p:cNvSpPr>
            <p:nvPr/>
          </p:nvSpPr>
          <p:spPr bwMode="auto">
            <a:xfrm>
              <a:off x="2886" y="1562"/>
              <a:ext cx="958" cy="1484"/>
            </a:xfrm>
            <a:prstGeom prst="rect">
              <a:avLst/>
            </a:prstGeom>
            <a:solidFill>
              <a:schemeClr val="hlink"/>
            </a:solidFill>
            <a:ln w="12700">
              <a:noFill/>
              <a:miter lim="800000"/>
              <a:headEnd type="none" w="lg" len="med"/>
              <a:tailEnd type="none" w="lg" len="med"/>
            </a:ln>
          </p:spPr>
          <p:txBody>
            <a:bodyPr anchor="ctr">
              <a:spAutoFit/>
            </a:bodyPr>
            <a:lstStyle/>
            <a:p>
              <a:endParaRPr lang="en-US"/>
            </a:p>
          </p:txBody>
        </p:sp>
        <p:sp>
          <p:nvSpPr>
            <p:cNvPr id="101388" name="Rectangle 12"/>
            <p:cNvSpPr>
              <a:spLocks noChangeArrowheads="1"/>
            </p:cNvSpPr>
            <p:nvPr/>
          </p:nvSpPr>
          <p:spPr bwMode="auto">
            <a:xfrm>
              <a:off x="3844" y="1585"/>
              <a:ext cx="958" cy="1484"/>
            </a:xfrm>
            <a:prstGeom prst="rect">
              <a:avLst/>
            </a:prstGeom>
            <a:solidFill>
              <a:schemeClr val="hlink"/>
            </a:solidFill>
            <a:ln w="12700">
              <a:noFill/>
              <a:miter lim="800000"/>
              <a:headEnd type="none" w="lg" len="med"/>
              <a:tailEnd type="none" w="lg" len="med"/>
            </a:ln>
          </p:spPr>
          <p:txBody>
            <a:bodyPr anchor="ctr">
              <a:spAutoFit/>
            </a:bodyPr>
            <a:lstStyle/>
            <a:p>
              <a:endParaRPr lang="en-US"/>
            </a:p>
          </p:txBody>
        </p:sp>
        <p:sp>
          <p:nvSpPr>
            <p:cNvPr id="101389" name="Rectangle 13"/>
            <p:cNvSpPr>
              <a:spLocks noChangeArrowheads="1"/>
            </p:cNvSpPr>
            <p:nvPr/>
          </p:nvSpPr>
          <p:spPr bwMode="auto">
            <a:xfrm>
              <a:off x="4801" y="1608"/>
              <a:ext cx="575" cy="1484"/>
            </a:xfrm>
            <a:prstGeom prst="rect">
              <a:avLst/>
            </a:prstGeom>
            <a:solidFill>
              <a:schemeClr val="hlink"/>
            </a:solidFill>
            <a:ln w="12700">
              <a:noFill/>
              <a:miter lim="800000"/>
              <a:headEnd type="none" w="lg" len="med"/>
              <a:tailEnd type="none" w="lg" len="med"/>
            </a:ln>
          </p:spPr>
          <p:txBody>
            <a:bodyPr anchor="ctr">
              <a:spAutoFit/>
            </a:bodyPr>
            <a:lstStyle/>
            <a:p>
              <a:endParaRPr lang="en-US"/>
            </a:p>
          </p:txBody>
        </p:sp>
        <p:sp>
          <p:nvSpPr>
            <p:cNvPr id="101390" name="Freeform 14"/>
            <p:cNvSpPr>
              <a:spLocks/>
            </p:cNvSpPr>
            <p:nvPr/>
          </p:nvSpPr>
          <p:spPr bwMode="auto">
            <a:xfrm>
              <a:off x="2213" y="1612"/>
              <a:ext cx="3161" cy="1479"/>
            </a:xfrm>
            <a:custGeom>
              <a:avLst/>
              <a:gdLst>
                <a:gd name="T0" fmla="*/ 0 w 4407"/>
                <a:gd name="T1" fmla="*/ 0 h 2357"/>
                <a:gd name="T2" fmla="*/ 338 w 4407"/>
                <a:gd name="T3" fmla="*/ 0 h 2357"/>
                <a:gd name="T4" fmla="*/ 338 w 4407"/>
                <a:gd name="T5" fmla="*/ 1419 h 2357"/>
                <a:gd name="T6" fmla="*/ 3161 w 4407"/>
                <a:gd name="T7" fmla="*/ 1479 h 2357"/>
                <a:gd name="T8" fmla="*/ 0 60000 65536"/>
                <a:gd name="T9" fmla="*/ 0 60000 65536"/>
                <a:gd name="T10" fmla="*/ 0 60000 65536"/>
                <a:gd name="T11" fmla="*/ 0 60000 65536"/>
                <a:gd name="T12" fmla="*/ 0 w 4407"/>
                <a:gd name="T13" fmla="*/ 0 h 2357"/>
                <a:gd name="T14" fmla="*/ 4407 w 4407"/>
                <a:gd name="T15" fmla="*/ 2357 h 2357"/>
              </a:gdLst>
              <a:ahLst/>
              <a:cxnLst>
                <a:cxn ang="T8">
                  <a:pos x="T0" y="T1"/>
                </a:cxn>
                <a:cxn ang="T9">
                  <a:pos x="T2" y="T3"/>
                </a:cxn>
                <a:cxn ang="T10">
                  <a:pos x="T4" y="T5"/>
                </a:cxn>
                <a:cxn ang="T11">
                  <a:pos x="T6" y="T7"/>
                </a:cxn>
              </a:cxnLst>
              <a:rect l="T12" t="T13" r="T14" b="T15"/>
              <a:pathLst>
                <a:path w="4407" h="2357">
                  <a:moveTo>
                    <a:pt x="0" y="0"/>
                  </a:moveTo>
                  <a:lnTo>
                    <a:pt x="471" y="0"/>
                  </a:lnTo>
                  <a:lnTo>
                    <a:pt x="471" y="2261"/>
                  </a:lnTo>
                  <a:lnTo>
                    <a:pt x="4407" y="2357"/>
                  </a:lnTo>
                </a:path>
              </a:pathLst>
            </a:custGeom>
            <a:noFill/>
            <a:ln w="76200">
              <a:solidFill>
                <a:schemeClr val="tx1"/>
              </a:solidFill>
              <a:round/>
              <a:headEnd type="none" w="lg" len="med"/>
              <a:tailEnd type="none" w="lg" len="med"/>
            </a:ln>
          </p:spPr>
          <p:txBody>
            <a:bodyPr anchor="ctr">
              <a:spAutoFit/>
            </a:bodyPr>
            <a:lstStyle/>
            <a:p>
              <a:endParaRPr lang="en-US"/>
            </a:p>
          </p:txBody>
        </p:sp>
        <p:sp>
          <p:nvSpPr>
            <p:cNvPr id="101391" name="Line 15"/>
            <p:cNvSpPr>
              <a:spLocks noChangeShapeType="1"/>
            </p:cNvSpPr>
            <p:nvPr/>
          </p:nvSpPr>
          <p:spPr bwMode="auto">
            <a:xfrm>
              <a:off x="2191" y="1296"/>
              <a:ext cx="3070"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grpSp>
          <p:nvGrpSpPr>
            <p:cNvPr id="3" name="Group 16"/>
            <p:cNvGrpSpPr>
              <a:grpSpLocks/>
            </p:cNvGrpSpPr>
            <p:nvPr/>
          </p:nvGrpSpPr>
          <p:grpSpPr bwMode="auto">
            <a:xfrm>
              <a:off x="2879" y="1298"/>
              <a:ext cx="1930" cy="1288"/>
              <a:chOff x="1561" y="1187"/>
              <a:chExt cx="3006" cy="1763"/>
            </a:xfrm>
          </p:grpSpPr>
          <p:sp>
            <p:nvSpPr>
              <p:cNvPr id="101396" name="Rectangle 17" descr="Wide upward diagonal"/>
              <p:cNvSpPr>
                <a:spLocks noChangeArrowheads="1"/>
              </p:cNvSpPr>
              <p:nvPr/>
            </p:nvSpPr>
            <p:spPr bwMode="auto">
              <a:xfrm>
                <a:off x="1561" y="1187"/>
                <a:ext cx="56" cy="1763"/>
              </a:xfrm>
              <a:prstGeom prst="rect">
                <a:avLst/>
              </a:prstGeom>
              <a:pattFill prst="wdUpDiag">
                <a:fgClr>
                  <a:schemeClr val="accent1"/>
                </a:fgClr>
                <a:bgClr>
                  <a:schemeClr val="tx1"/>
                </a:bgClr>
              </a:pattFill>
              <a:ln w="12700">
                <a:solidFill>
                  <a:schemeClr val="tx1"/>
                </a:solidFill>
                <a:miter lim="800000"/>
                <a:headEnd type="none" w="lg" len="med"/>
                <a:tailEnd type="none" w="lg" len="med"/>
              </a:ln>
            </p:spPr>
            <p:txBody>
              <a:bodyPr wrap="none" anchor="ctr">
                <a:spAutoFit/>
              </a:bodyPr>
              <a:lstStyle/>
              <a:p>
                <a:endParaRPr lang="en-US"/>
              </a:p>
            </p:txBody>
          </p:sp>
          <p:sp>
            <p:nvSpPr>
              <p:cNvPr id="101397" name="Rectangle 18" descr="Wide upward diagonal"/>
              <p:cNvSpPr>
                <a:spLocks noChangeArrowheads="1"/>
              </p:cNvSpPr>
              <p:nvPr/>
            </p:nvSpPr>
            <p:spPr bwMode="auto">
              <a:xfrm>
                <a:off x="3036" y="1187"/>
                <a:ext cx="56" cy="1763"/>
              </a:xfrm>
              <a:prstGeom prst="rect">
                <a:avLst/>
              </a:prstGeom>
              <a:pattFill prst="wdUpDiag">
                <a:fgClr>
                  <a:schemeClr val="accent1"/>
                </a:fgClr>
                <a:bgClr>
                  <a:schemeClr val="tx1"/>
                </a:bgClr>
              </a:pattFill>
              <a:ln w="12700">
                <a:solidFill>
                  <a:schemeClr val="tx1"/>
                </a:solidFill>
                <a:miter lim="800000"/>
                <a:headEnd type="none" w="lg" len="med"/>
                <a:tailEnd type="none" w="lg" len="med"/>
              </a:ln>
            </p:spPr>
            <p:txBody>
              <a:bodyPr wrap="none" anchor="ctr">
                <a:spAutoFit/>
              </a:bodyPr>
              <a:lstStyle/>
              <a:p>
                <a:endParaRPr lang="en-US"/>
              </a:p>
            </p:txBody>
          </p:sp>
          <p:sp>
            <p:nvSpPr>
              <p:cNvPr id="101398" name="Rectangle 19" descr="Wide upward diagonal"/>
              <p:cNvSpPr>
                <a:spLocks noChangeArrowheads="1"/>
              </p:cNvSpPr>
              <p:nvPr/>
            </p:nvSpPr>
            <p:spPr bwMode="auto">
              <a:xfrm>
                <a:off x="4511" y="1187"/>
                <a:ext cx="56" cy="1763"/>
              </a:xfrm>
              <a:prstGeom prst="rect">
                <a:avLst/>
              </a:prstGeom>
              <a:pattFill prst="wdUpDiag">
                <a:fgClr>
                  <a:schemeClr val="accent1"/>
                </a:fgClr>
                <a:bgClr>
                  <a:schemeClr val="tx1"/>
                </a:bgClr>
              </a:pattFill>
              <a:ln w="12700">
                <a:solidFill>
                  <a:schemeClr val="tx1"/>
                </a:solidFill>
                <a:miter lim="800000"/>
                <a:headEnd type="none" w="lg" len="med"/>
                <a:tailEnd type="none" w="lg" len="med"/>
              </a:ln>
            </p:spPr>
            <p:txBody>
              <a:bodyPr wrap="none" anchor="ctr">
                <a:spAutoFit/>
              </a:bodyPr>
              <a:lstStyle/>
              <a:p>
                <a:endParaRPr lang="en-US"/>
              </a:p>
            </p:txBody>
          </p:sp>
        </p:grpSp>
        <p:sp>
          <p:nvSpPr>
            <p:cNvPr id="101393" name="Rectangle 20" descr="Wide upward diagonal"/>
            <p:cNvSpPr>
              <a:spLocks noChangeArrowheads="1"/>
            </p:cNvSpPr>
            <p:nvPr/>
          </p:nvSpPr>
          <p:spPr bwMode="auto">
            <a:xfrm>
              <a:off x="3340" y="1903"/>
              <a:ext cx="36" cy="1131"/>
            </a:xfrm>
            <a:prstGeom prst="rect">
              <a:avLst/>
            </a:prstGeom>
            <a:pattFill prst="wdUpDiag">
              <a:fgClr>
                <a:schemeClr val="accent1"/>
              </a:fgClr>
              <a:bgClr>
                <a:schemeClr val="tx1"/>
              </a:bgClr>
            </a:pattFill>
            <a:ln w="12700">
              <a:solidFill>
                <a:schemeClr val="tx1"/>
              </a:solidFill>
              <a:miter lim="800000"/>
              <a:headEnd type="none" w="lg" len="med"/>
              <a:tailEnd type="none" w="lg" len="med"/>
            </a:ln>
          </p:spPr>
          <p:txBody>
            <a:bodyPr wrap="none" anchor="ctr">
              <a:spAutoFit/>
            </a:bodyPr>
            <a:lstStyle/>
            <a:p>
              <a:endParaRPr lang="en-US"/>
            </a:p>
          </p:txBody>
        </p:sp>
        <p:sp>
          <p:nvSpPr>
            <p:cNvPr id="101394" name="Rectangle 21" descr="Wide upward diagonal"/>
            <p:cNvSpPr>
              <a:spLocks noChangeArrowheads="1"/>
            </p:cNvSpPr>
            <p:nvPr/>
          </p:nvSpPr>
          <p:spPr bwMode="auto">
            <a:xfrm>
              <a:off x="4287" y="1926"/>
              <a:ext cx="36" cy="1131"/>
            </a:xfrm>
            <a:prstGeom prst="rect">
              <a:avLst/>
            </a:prstGeom>
            <a:pattFill prst="wdUpDiag">
              <a:fgClr>
                <a:schemeClr val="accent1"/>
              </a:fgClr>
              <a:bgClr>
                <a:schemeClr val="tx1"/>
              </a:bgClr>
            </a:pattFill>
            <a:ln w="12700">
              <a:solidFill>
                <a:schemeClr val="tx1"/>
              </a:solidFill>
              <a:miter lim="800000"/>
              <a:headEnd type="none" w="lg" len="med"/>
              <a:tailEnd type="none" w="lg" len="med"/>
            </a:ln>
          </p:spPr>
          <p:txBody>
            <a:bodyPr wrap="none" anchor="ctr">
              <a:spAutoFit/>
            </a:bodyPr>
            <a:lstStyle/>
            <a:p>
              <a:endParaRPr lang="en-US"/>
            </a:p>
          </p:txBody>
        </p:sp>
        <p:sp>
          <p:nvSpPr>
            <p:cNvPr id="101395" name="Rectangle 22" descr="Wide upward diagonal"/>
            <p:cNvSpPr>
              <a:spLocks noChangeArrowheads="1"/>
            </p:cNvSpPr>
            <p:nvPr/>
          </p:nvSpPr>
          <p:spPr bwMode="auto">
            <a:xfrm>
              <a:off x="5234" y="1943"/>
              <a:ext cx="35" cy="1132"/>
            </a:xfrm>
            <a:prstGeom prst="rect">
              <a:avLst/>
            </a:prstGeom>
            <a:pattFill prst="wdUpDiag">
              <a:fgClr>
                <a:schemeClr val="accent1"/>
              </a:fgClr>
              <a:bgClr>
                <a:schemeClr val="tx1"/>
              </a:bgClr>
            </a:pattFill>
            <a:ln w="12700">
              <a:solidFill>
                <a:schemeClr val="tx1"/>
              </a:solidFill>
              <a:miter lim="800000"/>
              <a:headEnd type="none" w="lg" len="med"/>
              <a:tailEnd type="none" w="lg" len="med"/>
            </a:ln>
          </p:spPr>
          <p:txBody>
            <a:bodyPr wrap="none" anchor="ctr">
              <a:spAutoFit/>
            </a:bodyPr>
            <a:lstStyle/>
            <a:p>
              <a:endParaRPr lang="en-US"/>
            </a:p>
          </p:txBody>
        </p:sp>
      </p:grpSp>
      <p:pic>
        <p:nvPicPr>
          <p:cNvPr id="414722" name="Picture 2"/>
          <p:cNvPicPr>
            <a:picLocks noChangeAspect="1" noChangeArrowheads="1"/>
          </p:cNvPicPr>
          <p:nvPr/>
        </p:nvPicPr>
        <p:blipFill>
          <a:blip r:embed="rId5" cstate="screen"/>
          <a:srcRect/>
          <a:stretch>
            <a:fillRect/>
          </a:stretch>
        </p:blipFill>
        <p:spPr bwMode="auto">
          <a:xfrm>
            <a:off x="4012033" y="4913184"/>
            <a:ext cx="4116858" cy="13266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fill="hold" grpId="0" nodeType="withEffect">
                                  <p:stCondLst>
                                    <p:cond delay="0"/>
                                  </p:stCondLst>
                                  <p:childTnLst>
                                    <p:animMotion origin="layout" path="M 0.0 7.40741E-7 C -0.01094 0.00393 -0.0625 -0.02593 -0.06597 0.02315 C -0.06944 0.07222 0.00069 0.0213 0.00278 0.07407 C 0.00486 0.12685 -0.05885 0.10255 -0.07431 0.11389 C -0.08802 0.12546 -0.07865 0.13727 -0.07986 0.14352 " pathEditMode="relative" rAng="0" ptsTypes="assaa">
                                      <p:cBhvr>
                                        <p:cTn id="6" dur="5000" fill="hold"/>
                                        <p:tgtEl>
                                          <p:spTgt spid="184327"/>
                                        </p:tgtEl>
                                        <p:attrNameLst>
                                          <p:attrName>ppt_x</p:attrName>
                                          <p:attrName>ppt_y</p:attrName>
                                        </p:attrNameLst>
                                      </p:cBhvr>
                                      <p:rCtr x="-42" y="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cstate="print"/>
          <a:srcRect l="11905" t="45714" r="24286" b="22286"/>
          <a:stretch>
            <a:fillRect/>
          </a:stretch>
        </p:blipFill>
        <p:spPr bwMode="auto">
          <a:xfrm>
            <a:off x="762000" y="2438400"/>
            <a:ext cx="7696200" cy="2412242"/>
          </a:xfrm>
          <a:prstGeom prst="rect">
            <a:avLst/>
          </a:prstGeom>
          <a:noFill/>
          <a:ln w="9525">
            <a:noFill/>
            <a:miter lim="800000"/>
            <a:headEnd/>
            <a:tailEnd/>
          </a:ln>
        </p:spPr>
      </p:pic>
      <p:sp>
        <p:nvSpPr>
          <p:cNvPr id="61444" name="Rectangle 4"/>
          <p:cNvSpPr>
            <a:spLocks noGrp="1" noChangeArrowheads="1"/>
          </p:cNvSpPr>
          <p:nvPr>
            <p:ph type="title"/>
          </p:nvPr>
        </p:nvSpPr>
        <p:spPr>
          <a:effectLst/>
        </p:spPr>
        <p:txBody>
          <a:bodyPr/>
          <a:lstStyle/>
          <a:p>
            <a:r>
              <a:rPr lang="en-US" dirty="0" smtClean="0"/>
              <a:t>Side View</a:t>
            </a:r>
            <a:endParaRPr lang="en-US" dirty="0"/>
          </a:p>
        </p:txBody>
      </p:sp>
      <p:sp>
        <p:nvSpPr>
          <p:cNvPr id="61499" name="Rectangle 59"/>
          <p:cNvSpPr>
            <a:spLocks noChangeArrowheads="1"/>
          </p:cNvSpPr>
          <p:nvPr/>
        </p:nvSpPr>
        <p:spPr bwMode="auto">
          <a:xfrm>
            <a:off x="3276600" y="2133600"/>
            <a:ext cx="1862241" cy="461665"/>
          </a:xfrm>
          <a:prstGeom prst="rect">
            <a:avLst/>
          </a:prstGeom>
          <a:noFill/>
          <a:ln w="12700">
            <a:noFill/>
            <a:miter lim="800000"/>
            <a:headEnd type="none" w="lg" len="med"/>
            <a:tailEnd type="none" w="lg" len="med"/>
          </a:ln>
          <a:effectLst/>
        </p:spPr>
        <p:txBody>
          <a:bodyPr wrap="none">
            <a:spAutoFit/>
          </a:bodyPr>
          <a:lstStyle/>
          <a:p>
            <a:r>
              <a:rPr lang="en-US" sz="2400" dirty="0" smtClean="0"/>
              <a:t>Upper baffles</a:t>
            </a:r>
            <a:endParaRPr lang="en-US" sz="2400" dirty="0"/>
          </a:p>
        </p:txBody>
      </p:sp>
      <p:sp>
        <p:nvSpPr>
          <p:cNvPr id="61500" name="Line 60"/>
          <p:cNvSpPr>
            <a:spLocks noChangeShapeType="1"/>
          </p:cNvSpPr>
          <p:nvPr/>
        </p:nvSpPr>
        <p:spPr bwMode="auto">
          <a:xfrm flipH="1">
            <a:off x="3505200" y="2567725"/>
            <a:ext cx="457200" cy="285750"/>
          </a:xfrm>
          <a:prstGeom prst="line">
            <a:avLst/>
          </a:prstGeom>
          <a:noFill/>
          <a:ln w="12700">
            <a:solidFill>
              <a:schemeClr val="tx1"/>
            </a:solidFill>
            <a:round/>
            <a:headEnd type="none" w="lg" len="med"/>
            <a:tailEnd type="triangle" w="lg" len="med"/>
          </a:ln>
          <a:effectLst/>
        </p:spPr>
        <p:txBody>
          <a:bodyPr wrap="none" anchor="ctr">
            <a:spAutoFit/>
          </a:bodyPr>
          <a:lstStyle/>
          <a:p>
            <a:endParaRPr lang="en-US"/>
          </a:p>
        </p:txBody>
      </p:sp>
      <p:sp>
        <p:nvSpPr>
          <p:cNvPr id="61501" name="Line 61"/>
          <p:cNvSpPr>
            <a:spLocks noChangeShapeType="1"/>
          </p:cNvSpPr>
          <p:nvPr/>
        </p:nvSpPr>
        <p:spPr bwMode="auto">
          <a:xfrm>
            <a:off x="4267200" y="2558200"/>
            <a:ext cx="361950" cy="304800"/>
          </a:xfrm>
          <a:prstGeom prst="line">
            <a:avLst/>
          </a:prstGeom>
          <a:noFill/>
          <a:ln w="12700">
            <a:solidFill>
              <a:schemeClr val="tx1"/>
            </a:solidFill>
            <a:round/>
            <a:headEnd type="none" w="lg" len="med"/>
            <a:tailEnd type="triangle" w="lg" len="med"/>
          </a:ln>
          <a:effectLst/>
        </p:spPr>
        <p:txBody>
          <a:bodyPr anchor="ctr">
            <a:spAutoFit/>
          </a:bodyPr>
          <a:lstStyle/>
          <a:p>
            <a:endParaRPr lang="en-US"/>
          </a:p>
        </p:txBody>
      </p:sp>
      <p:sp>
        <p:nvSpPr>
          <p:cNvPr id="61502" name="Rectangle 62"/>
          <p:cNvSpPr>
            <a:spLocks noChangeArrowheads="1"/>
          </p:cNvSpPr>
          <p:nvPr/>
        </p:nvSpPr>
        <p:spPr bwMode="auto">
          <a:xfrm>
            <a:off x="5105400" y="4739425"/>
            <a:ext cx="1895904" cy="461665"/>
          </a:xfrm>
          <a:prstGeom prst="rect">
            <a:avLst/>
          </a:prstGeom>
          <a:noFill/>
          <a:ln w="12700">
            <a:noFill/>
            <a:miter lim="800000"/>
            <a:headEnd type="none" w="lg" len="med"/>
            <a:tailEnd type="none" w="lg" len="med"/>
          </a:ln>
          <a:effectLst/>
        </p:spPr>
        <p:txBody>
          <a:bodyPr wrap="none">
            <a:spAutoFit/>
          </a:bodyPr>
          <a:lstStyle/>
          <a:p>
            <a:r>
              <a:rPr lang="en-US" sz="2400" dirty="0" smtClean="0"/>
              <a:t>Lower baffles</a:t>
            </a:r>
            <a:endParaRPr lang="en-US" sz="2400" dirty="0"/>
          </a:p>
        </p:txBody>
      </p:sp>
      <p:sp>
        <p:nvSpPr>
          <p:cNvPr id="61503" name="Line 63"/>
          <p:cNvSpPr>
            <a:spLocks noChangeShapeType="1"/>
          </p:cNvSpPr>
          <p:nvPr/>
        </p:nvSpPr>
        <p:spPr bwMode="auto">
          <a:xfrm flipH="1" flipV="1">
            <a:off x="5257800" y="4271113"/>
            <a:ext cx="571500" cy="485775"/>
          </a:xfrm>
          <a:prstGeom prst="line">
            <a:avLst/>
          </a:prstGeom>
          <a:noFill/>
          <a:ln w="12700">
            <a:solidFill>
              <a:schemeClr val="tx1"/>
            </a:solidFill>
            <a:round/>
            <a:headEnd type="none" w="lg" len="med"/>
            <a:tailEnd type="triangle" w="lg" len="med"/>
          </a:ln>
          <a:effectLst/>
        </p:spPr>
        <p:txBody>
          <a:bodyPr anchor="ctr">
            <a:spAutoFit/>
          </a:bodyPr>
          <a:lstStyle/>
          <a:p>
            <a:endParaRPr lang="en-US"/>
          </a:p>
        </p:txBody>
      </p:sp>
      <p:sp>
        <p:nvSpPr>
          <p:cNvPr id="61504" name="Line 64"/>
          <p:cNvSpPr>
            <a:spLocks noChangeShapeType="1"/>
          </p:cNvSpPr>
          <p:nvPr/>
        </p:nvSpPr>
        <p:spPr bwMode="auto">
          <a:xfrm flipV="1">
            <a:off x="6096537" y="4261588"/>
            <a:ext cx="276225" cy="514350"/>
          </a:xfrm>
          <a:prstGeom prst="line">
            <a:avLst/>
          </a:prstGeom>
          <a:noFill/>
          <a:ln w="12700">
            <a:solidFill>
              <a:schemeClr val="tx1"/>
            </a:solidFill>
            <a:round/>
            <a:headEnd type="none" w="lg" len="med"/>
            <a:tailEnd type="triangle" w="lg" len="med"/>
          </a:ln>
          <a:effectLst/>
        </p:spPr>
        <p:txBody>
          <a:bodyPr anchor="ctr">
            <a:spAutoFit/>
          </a:bodyPr>
          <a:lstStyle/>
          <a:p>
            <a:endParaRPr lang="en-US"/>
          </a:p>
        </p:txBody>
      </p:sp>
      <p:sp>
        <p:nvSpPr>
          <p:cNvPr id="14" name="Line 60"/>
          <p:cNvSpPr>
            <a:spLocks noChangeShapeType="1"/>
          </p:cNvSpPr>
          <p:nvPr/>
        </p:nvSpPr>
        <p:spPr bwMode="auto">
          <a:xfrm flipV="1">
            <a:off x="2514600" y="4572000"/>
            <a:ext cx="304800" cy="685800"/>
          </a:xfrm>
          <a:prstGeom prst="line">
            <a:avLst/>
          </a:prstGeom>
          <a:noFill/>
          <a:ln w="12700">
            <a:solidFill>
              <a:schemeClr val="tx1"/>
            </a:solidFill>
            <a:round/>
            <a:headEnd type="none" w="lg" len="med"/>
            <a:tailEnd type="triangle" w="lg" len="med"/>
          </a:ln>
          <a:effectLst/>
        </p:spPr>
        <p:txBody>
          <a:bodyPr wrap="square" anchor="ctr">
            <a:spAutoFit/>
          </a:bodyPr>
          <a:lstStyle/>
          <a:p>
            <a:endParaRPr lang="en-US"/>
          </a:p>
        </p:txBody>
      </p:sp>
      <p:sp>
        <p:nvSpPr>
          <p:cNvPr id="15" name="Line 60"/>
          <p:cNvSpPr>
            <a:spLocks noChangeShapeType="1"/>
          </p:cNvSpPr>
          <p:nvPr/>
        </p:nvSpPr>
        <p:spPr bwMode="auto">
          <a:xfrm flipH="1" flipV="1">
            <a:off x="1676400" y="4572000"/>
            <a:ext cx="228600" cy="685800"/>
          </a:xfrm>
          <a:prstGeom prst="line">
            <a:avLst/>
          </a:prstGeom>
          <a:noFill/>
          <a:ln w="12700">
            <a:solidFill>
              <a:schemeClr val="tx1"/>
            </a:solidFill>
            <a:round/>
            <a:headEnd type="none" w="lg" len="med"/>
            <a:tailEnd type="triangle" w="lg" len="med"/>
          </a:ln>
          <a:effectLst/>
        </p:spPr>
        <p:txBody>
          <a:bodyPr wrap="square" anchor="ctr">
            <a:spAutoFit/>
          </a:bodyPr>
          <a:lstStyle/>
          <a:p>
            <a:endParaRPr lang="en-US"/>
          </a:p>
        </p:txBody>
      </p:sp>
      <p:sp>
        <p:nvSpPr>
          <p:cNvPr id="16" name="Rectangle 59"/>
          <p:cNvSpPr>
            <a:spLocks noChangeArrowheads="1"/>
          </p:cNvSpPr>
          <p:nvPr/>
        </p:nvSpPr>
        <p:spPr bwMode="auto">
          <a:xfrm>
            <a:off x="1371600" y="5177135"/>
            <a:ext cx="1577804" cy="461665"/>
          </a:xfrm>
          <a:prstGeom prst="rect">
            <a:avLst/>
          </a:prstGeom>
          <a:noFill/>
          <a:ln w="12700">
            <a:noFill/>
            <a:miter lim="800000"/>
            <a:headEnd type="none" w="lg" len="med"/>
            <a:tailEnd type="none" w="lg" len="med"/>
          </a:ln>
          <a:effectLst/>
        </p:spPr>
        <p:txBody>
          <a:bodyPr wrap="none">
            <a:spAutoFit/>
          </a:bodyPr>
          <a:lstStyle/>
          <a:p>
            <a:r>
              <a:rPr lang="en-US" sz="2400" dirty="0" smtClean="0"/>
              <a:t>Drain ports</a:t>
            </a:r>
            <a:endParaRPr lang="en-US"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cstate="print"/>
          <a:srcRect l="30952" t="18286" r="30476" b="12381"/>
          <a:stretch>
            <a:fillRect/>
          </a:stretch>
        </p:blipFill>
        <p:spPr bwMode="auto">
          <a:xfrm>
            <a:off x="2209800" y="1219200"/>
            <a:ext cx="4343400" cy="4879622"/>
          </a:xfrm>
          <a:prstGeom prst="rect">
            <a:avLst/>
          </a:prstGeom>
          <a:noFill/>
          <a:ln w="9525">
            <a:noFill/>
            <a:miter lim="800000"/>
            <a:headEnd/>
            <a:tailEnd/>
          </a:ln>
        </p:spPr>
      </p:pic>
      <p:sp>
        <p:nvSpPr>
          <p:cNvPr id="56322" name="Rectangle 2"/>
          <p:cNvSpPr>
            <a:spLocks noGrp="1" noChangeArrowheads="1"/>
          </p:cNvSpPr>
          <p:nvPr>
            <p:ph type="title"/>
          </p:nvPr>
        </p:nvSpPr>
        <p:spPr>
          <a:xfrm>
            <a:off x="457200" y="76200"/>
            <a:ext cx="8229600" cy="1143000"/>
          </a:xfrm>
        </p:spPr>
        <p:txBody>
          <a:bodyPr/>
          <a:lstStyle/>
          <a:p>
            <a:r>
              <a:rPr lang="en-US" dirty="0" err="1" smtClean="0"/>
              <a:t>Flocculator</a:t>
            </a:r>
            <a:r>
              <a:rPr lang="en-US" dirty="0" smtClean="0"/>
              <a:t> Geometry</a:t>
            </a:r>
            <a:endParaRPr lang="en-US" dirty="0"/>
          </a:p>
        </p:txBody>
      </p:sp>
      <p:sp>
        <p:nvSpPr>
          <p:cNvPr id="56325" name="Text Box 5"/>
          <p:cNvSpPr txBox="1">
            <a:spLocks noChangeArrowheads="1"/>
          </p:cNvSpPr>
          <p:nvPr/>
        </p:nvSpPr>
        <p:spPr bwMode="auto">
          <a:xfrm>
            <a:off x="5410200" y="2286000"/>
            <a:ext cx="1518364" cy="523220"/>
          </a:xfrm>
          <a:prstGeom prst="rect">
            <a:avLst/>
          </a:prstGeom>
          <a:noFill/>
          <a:ln w="12700">
            <a:noFill/>
            <a:miter lim="800000"/>
            <a:headEnd type="none" w="lg" len="med"/>
            <a:tailEnd type="none" w="lg" len="med"/>
          </a:ln>
          <a:effectLst/>
        </p:spPr>
        <p:txBody>
          <a:bodyPr wrap="none">
            <a:spAutoFit/>
          </a:bodyPr>
          <a:lstStyle/>
          <a:p>
            <a:r>
              <a:rPr lang="en-US" dirty="0" smtClean="0"/>
              <a:t>Channels</a:t>
            </a:r>
            <a:endParaRPr lang="en-US" dirty="0"/>
          </a:p>
        </p:txBody>
      </p:sp>
      <p:sp>
        <p:nvSpPr>
          <p:cNvPr id="56326" name="Text Box 6"/>
          <p:cNvSpPr txBox="1">
            <a:spLocks noChangeArrowheads="1"/>
          </p:cNvSpPr>
          <p:nvPr/>
        </p:nvSpPr>
        <p:spPr bwMode="auto">
          <a:xfrm>
            <a:off x="5486400" y="5791200"/>
            <a:ext cx="2201180" cy="523220"/>
          </a:xfrm>
          <a:prstGeom prst="rect">
            <a:avLst/>
          </a:prstGeom>
          <a:noFill/>
          <a:ln w="12700">
            <a:noFill/>
            <a:miter lim="800000"/>
            <a:headEnd type="none" w="lg" len="med"/>
            <a:tailEnd type="none" w="lg" len="med"/>
          </a:ln>
          <a:effectLst/>
        </p:spPr>
        <p:txBody>
          <a:bodyPr wrap="none">
            <a:spAutoFit/>
          </a:bodyPr>
          <a:lstStyle/>
          <a:p>
            <a:r>
              <a:rPr lang="en-US" dirty="0" smtClean="0"/>
              <a:t>Upper Baffles</a:t>
            </a:r>
            <a:endParaRPr lang="en-US" dirty="0"/>
          </a:p>
        </p:txBody>
      </p:sp>
      <p:sp>
        <p:nvSpPr>
          <p:cNvPr id="56327" name="Text Box 7"/>
          <p:cNvSpPr txBox="1">
            <a:spLocks noChangeArrowheads="1"/>
          </p:cNvSpPr>
          <p:nvPr/>
        </p:nvSpPr>
        <p:spPr bwMode="auto">
          <a:xfrm>
            <a:off x="6248400" y="2743200"/>
            <a:ext cx="1441450" cy="1384995"/>
          </a:xfrm>
          <a:prstGeom prst="rect">
            <a:avLst/>
          </a:prstGeom>
          <a:noFill/>
          <a:ln w="12700">
            <a:noFill/>
            <a:miter lim="800000"/>
            <a:headEnd type="none" w="lg" len="med"/>
            <a:tailEnd type="none" w="lg" len="med"/>
          </a:ln>
          <a:effectLst/>
        </p:spPr>
        <p:txBody>
          <a:bodyPr>
            <a:spAutoFit/>
          </a:bodyPr>
          <a:lstStyle/>
          <a:p>
            <a:r>
              <a:rPr lang="en-US" dirty="0" smtClean="0"/>
              <a:t>Ports between channels</a:t>
            </a:r>
            <a:endParaRPr lang="en-US" dirty="0"/>
          </a:p>
        </p:txBody>
      </p:sp>
      <p:sp>
        <p:nvSpPr>
          <p:cNvPr id="56328" name="Text Box 8"/>
          <p:cNvSpPr txBox="1">
            <a:spLocks noChangeArrowheads="1"/>
          </p:cNvSpPr>
          <p:nvPr/>
        </p:nvSpPr>
        <p:spPr bwMode="auto">
          <a:xfrm>
            <a:off x="773480" y="1066800"/>
            <a:ext cx="5017720" cy="523220"/>
          </a:xfrm>
          <a:prstGeom prst="rect">
            <a:avLst/>
          </a:prstGeom>
          <a:noFill/>
          <a:ln w="12700">
            <a:noFill/>
            <a:miter lim="800000"/>
            <a:headEnd type="none" w="lg" len="med"/>
            <a:tailEnd type="none" w="lg" len="med"/>
          </a:ln>
          <a:effectLst/>
        </p:spPr>
        <p:txBody>
          <a:bodyPr wrap="none">
            <a:spAutoFit/>
          </a:bodyPr>
          <a:lstStyle/>
          <a:p>
            <a:r>
              <a:rPr lang="en-US" dirty="0" smtClean="0"/>
              <a:t>Rapid mix orifice (not yet drawn)</a:t>
            </a:r>
            <a:endParaRPr lang="en-US" dirty="0"/>
          </a:p>
        </p:txBody>
      </p:sp>
      <p:sp>
        <p:nvSpPr>
          <p:cNvPr id="56329" name="Text Box 9"/>
          <p:cNvSpPr txBox="1">
            <a:spLocks noChangeArrowheads="1"/>
          </p:cNvSpPr>
          <p:nvPr/>
        </p:nvSpPr>
        <p:spPr bwMode="auto">
          <a:xfrm>
            <a:off x="6324600" y="5029200"/>
            <a:ext cx="2241255" cy="523220"/>
          </a:xfrm>
          <a:prstGeom prst="rect">
            <a:avLst/>
          </a:prstGeom>
          <a:noFill/>
          <a:ln w="12700">
            <a:noFill/>
            <a:miter lim="800000"/>
            <a:headEnd type="none" w="lg" len="med"/>
            <a:tailEnd type="none" w="lg" len="med"/>
          </a:ln>
          <a:effectLst/>
        </p:spPr>
        <p:txBody>
          <a:bodyPr wrap="none">
            <a:spAutoFit/>
          </a:bodyPr>
          <a:lstStyle/>
          <a:p>
            <a:r>
              <a:rPr lang="en-US" dirty="0" smtClean="0"/>
              <a:t>Lower Baffles</a:t>
            </a:r>
            <a:endParaRPr lang="en-US" dirty="0"/>
          </a:p>
        </p:txBody>
      </p:sp>
      <p:sp>
        <p:nvSpPr>
          <p:cNvPr id="56330" name="Line 10"/>
          <p:cNvSpPr>
            <a:spLocks noChangeShapeType="1"/>
          </p:cNvSpPr>
          <p:nvPr/>
        </p:nvSpPr>
        <p:spPr bwMode="auto">
          <a:xfrm flipH="1" flipV="1">
            <a:off x="5562600" y="4800600"/>
            <a:ext cx="195462" cy="1036925"/>
          </a:xfrm>
          <a:prstGeom prst="line">
            <a:avLst/>
          </a:prstGeom>
          <a:noFill/>
          <a:ln w="28575">
            <a:solidFill>
              <a:schemeClr val="tx1">
                <a:lumMod val="95000"/>
                <a:lumOff val="5000"/>
              </a:schemeClr>
            </a:solidFill>
            <a:round/>
            <a:headEnd type="none" w="lg" len="med"/>
            <a:tailEnd type="triangle" w="lg" len="med"/>
          </a:ln>
          <a:effectLst/>
        </p:spPr>
        <p:txBody>
          <a:bodyPr wrap="square" anchor="ctr">
            <a:spAutoFit/>
          </a:bodyPr>
          <a:lstStyle/>
          <a:p>
            <a:endParaRPr lang="en-US"/>
          </a:p>
        </p:txBody>
      </p:sp>
      <p:sp>
        <p:nvSpPr>
          <p:cNvPr id="56331" name="Line 11"/>
          <p:cNvSpPr>
            <a:spLocks noChangeShapeType="1"/>
          </p:cNvSpPr>
          <p:nvPr/>
        </p:nvSpPr>
        <p:spPr bwMode="auto">
          <a:xfrm flipH="1" flipV="1">
            <a:off x="4876800" y="4953000"/>
            <a:ext cx="869950" cy="914400"/>
          </a:xfrm>
          <a:prstGeom prst="line">
            <a:avLst/>
          </a:prstGeom>
          <a:noFill/>
          <a:ln w="28575">
            <a:solidFill>
              <a:schemeClr val="tx1">
                <a:lumMod val="95000"/>
                <a:lumOff val="5000"/>
              </a:schemeClr>
            </a:solidFill>
            <a:round/>
            <a:headEnd type="none" w="lg" len="med"/>
            <a:tailEnd type="triangle" w="lg" len="med"/>
          </a:ln>
          <a:effectLst/>
        </p:spPr>
        <p:txBody>
          <a:bodyPr anchor="ctr">
            <a:spAutoFit/>
          </a:bodyPr>
          <a:lstStyle/>
          <a:p>
            <a:endParaRPr lang="en-US"/>
          </a:p>
        </p:txBody>
      </p:sp>
      <p:sp>
        <p:nvSpPr>
          <p:cNvPr id="56332" name="Line 12"/>
          <p:cNvSpPr>
            <a:spLocks noChangeShapeType="1"/>
          </p:cNvSpPr>
          <p:nvPr/>
        </p:nvSpPr>
        <p:spPr bwMode="auto">
          <a:xfrm flipH="1" flipV="1">
            <a:off x="4114800" y="5105400"/>
            <a:ext cx="1608626" cy="776430"/>
          </a:xfrm>
          <a:prstGeom prst="line">
            <a:avLst/>
          </a:prstGeom>
          <a:noFill/>
          <a:ln w="28575">
            <a:solidFill>
              <a:schemeClr val="tx1">
                <a:lumMod val="95000"/>
                <a:lumOff val="5000"/>
              </a:schemeClr>
            </a:solidFill>
            <a:round/>
            <a:headEnd type="none" w="lg" len="med"/>
            <a:tailEnd type="triangle" w="lg" len="med"/>
          </a:ln>
          <a:effectLst/>
        </p:spPr>
        <p:txBody>
          <a:bodyPr wrap="square" anchor="ctr">
            <a:spAutoFit/>
          </a:bodyPr>
          <a:lstStyle/>
          <a:p>
            <a:endParaRPr lang="en-US"/>
          </a:p>
        </p:txBody>
      </p:sp>
      <p:sp>
        <p:nvSpPr>
          <p:cNvPr id="56333" name="Line 13"/>
          <p:cNvSpPr>
            <a:spLocks noChangeShapeType="1"/>
          </p:cNvSpPr>
          <p:nvPr/>
        </p:nvSpPr>
        <p:spPr bwMode="auto">
          <a:xfrm flipH="1" flipV="1">
            <a:off x="5486400" y="3733799"/>
            <a:ext cx="1219200" cy="1371600"/>
          </a:xfrm>
          <a:prstGeom prst="line">
            <a:avLst/>
          </a:prstGeom>
          <a:noFill/>
          <a:ln w="28575">
            <a:solidFill>
              <a:schemeClr val="tx1">
                <a:lumMod val="95000"/>
                <a:lumOff val="5000"/>
              </a:schemeClr>
            </a:solidFill>
            <a:round/>
            <a:headEnd type="none" w="lg" len="med"/>
            <a:tailEnd type="triangle" w="lg" len="med"/>
          </a:ln>
          <a:effectLst/>
        </p:spPr>
        <p:txBody>
          <a:bodyPr wrap="square" anchor="ctr">
            <a:spAutoFit/>
          </a:bodyPr>
          <a:lstStyle/>
          <a:p>
            <a:endParaRPr lang="en-US"/>
          </a:p>
        </p:txBody>
      </p:sp>
      <p:sp>
        <p:nvSpPr>
          <p:cNvPr id="56334" name="Line 14"/>
          <p:cNvSpPr>
            <a:spLocks noChangeShapeType="1"/>
          </p:cNvSpPr>
          <p:nvPr/>
        </p:nvSpPr>
        <p:spPr bwMode="auto">
          <a:xfrm flipH="1" flipV="1">
            <a:off x="4876799" y="3962400"/>
            <a:ext cx="1828800" cy="1143000"/>
          </a:xfrm>
          <a:prstGeom prst="line">
            <a:avLst/>
          </a:prstGeom>
          <a:noFill/>
          <a:ln w="28575">
            <a:solidFill>
              <a:schemeClr val="tx1">
                <a:lumMod val="95000"/>
                <a:lumOff val="5000"/>
              </a:schemeClr>
            </a:solidFill>
            <a:round/>
            <a:headEnd type="none" w="lg" len="med"/>
            <a:tailEnd type="triangle" w="lg" len="med"/>
          </a:ln>
          <a:effectLst/>
        </p:spPr>
        <p:txBody>
          <a:bodyPr wrap="square" anchor="ctr">
            <a:spAutoFit/>
          </a:bodyPr>
          <a:lstStyle/>
          <a:p>
            <a:endParaRPr lang="en-US"/>
          </a:p>
        </p:txBody>
      </p:sp>
      <p:sp>
        <p:nvSpPr>
          <p:cNvPr id="56335" name="Line 15"/>
          <p:cNvSpPr>
            <a:spLocks noChangeShapeType="1"/>
          </p:cNvSpPr>
          <p:nvPr/>
        </p:nvSpPr>
        <p:spPr bwMode="auto">
          <a:xfrm flipH="1" flipV="1">
            <a:off x="4267199" y="4190999"/>
            <a:ext cx="2438400" cy="914400"/>
          </a:xfrm>
          <a:prstGeom prst="line">
            <a:avLst/>
          </a:prstGeom>
          <a:noFill/>
          <a:ln w="28575">
            <a:solidFill>
              <a:schemeClr val="tx1">
                <a:lumMod val="95000"/>
                <a:lumOff val="5000"/>
              </a:schemeClr>
            </a:solidFill>
            <a:round/>
            <a:headEnd type="none" w="lg" len="med"/>
            <a:tailEnd type="triangle" w="lg" len="med"/>
          </a:ln>
          <a:effectLst/>
        </p:spPr>
        <p:txBody>
          <a:bodyPr wrap="square" anchor="ctr">
            <a:spAutoFit/>
          </a:bodyPr>
          <a:lstStyle/>
          <a:p>
            <a:endParaRPr lang="en-US"/>
          </a:p>
        </p:txBody>
      </p:sp>
      <p:sp>
        <p:nvSpPr>
          <p:cNvPr id="56338" name="Text Box 18"/>
          <p:cNvSpPr txBox="1">
            <a:spLocks noChangeArrowheads="1"/>
          </p:cNvSpPr>
          <p:nvPr/>
        </p:nvSpPr>
        <p:spPr bwMode="auto">
          <a:xfrm>
            <a:off x="1399575" y="6222510"/>
            <a:ext cx="6465231" cy="523220"/>
          </a:xfrm>
          <a:prstGeom prst="rect">
            <a:avLst/>
          </a:prstGeom>
          <a:noFill/>
          <a:ln w="12700">
            <a:noFill/>
            <a:miter lim="800000"/>
            <a:headEnd type="none" w="lg" len="med"/>
            <a:tailEnd type="none" w="lg" len="med"/>
          </a:ln>
          <a:effectLst/>
        </p:spPr>
        <p:txBody>
          <a:bodyPr wrap="none">
            <a:spAutoFit/>
          </a:bodyPr>
          <a:lstStyle/>
          <a:p>
            <a:r>
              <a:rPr lang="en-US" dirty="0" smtClean="0"/>
              <a:t>Exit to sedimentation tank entrance channel</a:t>
            </a:r>
            <a:endParaRPr lang="en-US" dirty="0"/>
          </a:p>
        </p:txBody>
      </p:sp>
      <p:sp>
        <p:nvSpPr>
          <p:cNvPr id="56339" name="Line 19"/>
          <p:cNvSpPr>
            <a:spLocks noChangeShapeType="1"/>
          </p:cNvSpPr>
          <p:nvPr/>
        </p:nvSpPr>
        <p:spPr bwMode="auto">
          <a:xfrm flipH="1">
            <a:off x="5562600" y="3200400"/>
            <a:ext cx="616708" cy="353349"/>
          </a:xfrm>
          <a:prstGeom prst="line">
            <a:avLst/>
          </a:prstGeom>
          <a:noFill/>
          <a:ln w="28575">
            <a:solidFill>
              <a:schemeClr val="tx1">
                <a:lumMod val="95000"/>
                <a:lumOff val="5000"/>
              </a:schemeClr>
            </a:solidFill>
            <a:round/>
            <a:headEnd type="none" w="lg" len="med"/>
            <a:tailEnd type="triangle" w="lg" len="med"/>
          </a:ln>
          <a:effectLst/>
        </p:spPr>
        <p:txBody>
          <a:bodyPr wrap="square" anchor="ctr">
            <a:spAutoFit/>
          </a:bodyPr>
          <a:lstStyle/>
          <a:p>
            <a:endParaRPr lang="en-US"/>
          </a:p>
        </p:txBody>
      </p:sp>
      <p:sp>
        <p:nvSpPr>
          <p:cNvPr id="56340" name="Line 20"/>
          <p:cNvSpPr>
            <a:spLocks noChangeShapeType="1"/>
          </p:cNvSpPr>
          <p:nvPr/>
        </p:nvSpPr>
        <p:spPr bwMode="auto">
          <a:xfrm>
            <a:off x="3962400" y="1302823"/>
            <a:ext cx="725510" cy="369332"/>
          </a:xfrm>
          <a:custGeom>
            <a:avLst/>
            <a:gdLst>
              <a:gd name="connsiteX0" fmla="*/ 0 w 746125"/>
              <a:gd name="connsiteY0" fmla="*/ 0 h 100012"/>
              <a:gd name="connsiteX1" fmla="*/ 746125 w 746125"/>
              <a:gd name="connsiteY1" fmla="*/ 100012 h 100012"/>
              <a:gd name="connsiteX0" fmla="*/ 0 w 746125"/>
              <a:gd name="connsiteY0" fmla="*/ 13299 h 113311"/>
              <a:gd name="connsiteX1" fmla="*/ 725510 w 746125"/>
              <a:gd name="connsiteY1" fmla="*/ 0 h 113311"/>
              <a:gd name="connsiteX2" fmla="*/ 746125 w 746125"/>
              <a:gd name="connsiteY2" fmla="*/ 113311 h 113311"/>
              <a:gd name="connsiteX0" fmla="*/ 0 w 821076"/>
              <a:gd name="connsiteY0" fmla="*/ 13299 h 652957"/>
              <a:gd name="connsiteX1" fmla="*/ 725510 w 821076"/>
              <a:gd name="connsiteY1" fmla="*/ 0 h 652957"/>
              <a:gd name="connsiteX2" fmla="*/ 821076 w 821076"/>
              <a:gd name="connsiteY2" fmla="*/ 652957 h 652957"/>
              <a:gd name="connsiteX0" fmla="*/ 0 w 821076"/>
              <a:gd name="connsiteY0" fmla="*/ 13299 h 652957"/>
              <a:gd name="connsiteX1" fmla="*/ 725510 w 821076"/>
              <a:gd name="connsiteY1" fmla="*/ 0 h 652957"/>
              <a:gd name="connsiteX2" fmla="*/ 821076 w 821076"/>
              <a:gd name="connsiteY2" fmla="*/ 652957 h 652957"/>
              <a:gd name="connsiteX0" fmla="*/ 0 w 725510"/>
              <a:gd name="connsiteY0" fmla="*/ 13299 h 536578"/>
              <a:gd name="connsiteX1" fmla="*/ 725510 w 725510"/>
              <a:gd name="connsiteY1" fmla="*/ 0 h 536578"/>
              <a:gd name="connsiteX2" fmla="*/ 688073 w 725510"/>
              <a:gd name="connsiteY2" fmla="*/ 536578 h 536578"/>
            </a:gdLst>
            <a:ahLst/>
            <a:cxnLst>
              <a:cxn ang="0">
                <a:pos x="connsiteX0" y="connsiteY0"/>
              </a:cxn>
              <a:cxn ang="0">
                <a:pos x="connsiteX1" y="connsiteY1"/>
              </a:cxn>
              <a:cxn ang="0">
                <a:pos x="connsiteX2" y="connsiteY2"/>
              </a:cxn>
            </a:cxnLst>
            <a:rect l="l" t="t" r="r" b="b"/>
            <a:pathLst>
              <a:path w="725510" h="536578">
                <a:moveTo>
                  <a:pt x="0" y="13299"/>
                </a:moveTo>
                <a:lnTo>
                  <a:pt x="725510" y="0"/>
                </a:lnTo>
                <a:lnTo>
                  <a:pt x="688073" y="536578"/>
                </a:lnTo>
              </a:path>
            </a:pathLst>
          </a:custGeom>
          <a:noFill/>
          <a:ln w="28575">
            <a:solidFill>
              <a:schemeClr val="tx1">
                <a:lumMod val="95000"/>
                <a:lumOff val="5000"/>
              </a:schemeClr>
            </a:solidFill>
            <a:round/>
            <a:headEnd type="none" w="lg" len="med"/>
            <a:tailEnd type="triangle" w="lg" len="med"/>
          </a:ln>
          <a:effectLst/>
        </p:spPr>
        <p:txBody>
          <a:bodyPr wrap="square" anchor="ctr">
            <a:spAutoFit/>
          </a:bodyPr>
          <a:lstStyle/>
          <a:p>
            <a:endParaRPr lang="en-US"/>
          </a:p>
        </p:txBody>
      </p:sp>
      <p:sp>
        <p:nvSpPr>
          <p:cNvPr id="20" name="Line 15"/>
          <p:cNvSpPr>
            <a:spLocks noChangeShapeType="1"/>
          </p:cNvSpPr>
          <p:nvPr/>
        </p:nvSpPr>
        <p:spPr bwMode="auto">
          <a:xfrm flipV="1">
            <a:off x="3810000" y="5638800"/>
            <a:ext cx="304799" cy="609600"/>
          </a:xfrm>
          <a:prstGeom prst="line">
            <a:avLst/>
          </a:prstGeom>
          <a:noFill/>
          <a:ln w="28575">
            <a:solidFill>
              <a:schemeClr val="tx1">
                <a:lumMod val="95000"/>
                <a:lumOff val="5000"/>
              </a:schemeClr>
            </a:solidFill>
            <a:round/>
            <a:headEnd type="none" w="lg" len="med"/>
            <a:tailEnd type="triangle" w="lg" len="med"/>
          </a:ln>
          <a:effectLst/>
        </p:spPr>
        <p:txBody>
          <a:bodyPr wrap="square" anchor="ctr">
            <a:spAutoFit/>
          </a:bodyPr>
          <a:lstStyle/>
          <a:p>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pPr>
              <a:defRPr/>
            </a:pPr>
            <a:r>
              <a:rPr lang="en-US" sz="4000" dirty="0" smtClean="0"/>
              <a:t> Using Hydraulic </a:t>
            </a:r>
            <a:r>
              <a:rPr lang="en-US" sz="4000" dirty="0" err="1" smtClean="0"/>
              <a:t>Flocculators</a:t>
            </a:r>
            <a:endParaRPr lang="en-US" sz="4000" dirty="0" smtClean="0"/>
          </a:p>
        </p:txBody>
      </p:sp>
      <p:sp>
        <p:nvSpPr>
          <p:cNvPr id="104451" name="Rectangle 3"/>
          <p:cNvSpPr>
            <a:spLocks noGrp="1" noChangeArrowheads="1"/>
          </p:cNvSpPr>
          <p:nvPr>
            <p:ph idx="1"/>
          </p:nvPr>
        </p:nvSpPr>
        <p:spPr>
          <a:xfrm>
            <a:off x="685800" y="1981200"/>
            <a:ext cx="8229600" cy="4876800"/>
          </a:xfrm>
        </p:spPr>
        <p:txBody>
          <a:bodyPr/>
          <a:lstStyle/>
          <a:p>
            <a:pPr>
              <a:lnSpc>
                <a:spcPct val="90000"/>
              </a:lnSpc>
            </a:pPr>
            <a:r>
              <a:rPr lang="en-US" sz="2400" dirty="0" smtClean="0"/>
              <a:t>Mechanical </a:t>
            </a:r>
            <a:r>
              <a:rPr lang="en-US" sz="2400" dirty="0" err="1" smtClean="0"/>
              <a:t>flocculators</a:t>
            </a:r>
            <a:r>
              <a:rPr lang="en-US" sz="2400" dirty="0" smtClean="0"/>
              <a:t> are presumed to have more operation flexibility (variable speed motor driving a slow mixing unit)</a:t>
            </a:r>
          </a:p>
          <a:p>
            <a:pPr>
              <a:lnSpc>
                <a:spcPct val="90000"/>
              </a:lnSpc>
            </a:pPr>
            <a:endParaRPr lang="en-US" sz="2400" dirty="0" smtClean="0"/>
          </a:p>
          <a:p>
            <a:pPr>
              <a:lnSpc>
                <a:spcPct val="90000"/>
              </a:lnSpc>
            </a:pPr>
            <a:r>
              <a:rPr lang="en-US" sz="2400" dirty="0" smtClean="0"/>
              <a:t>Poor documentation of design approach for hydraulic </a:t>
            </a:r>
            <a:r>
              <a:rPr lang="en-US" sz="2400" dirty="0" err="1" smtClean="0"/>
              <a:t>flocculators</a:t>
            </a:r>
            <a:endParaRPr lang="en-US" sz="2400" dirty="0" smtClean="0"/>
          </a:p>
          <a:p>
            <a:pPr>
              <a:lnSpc>
                <a:spcPct val="90000"/>
              </a:lnSpc>
            </a:pPr>
            <a:endParaRPr lang="en-US" sz="2400" dirty="0" smtClean="0"/>
          </a:p>
          <a:p>
            <a:pPr>
              <a:lnSpc>
                <a:spcPct val="90000"/>
              </a:lnSpc>
            </a:pPr>
            <a:r>
              <a:rPr lang="en-US" sz="2400" dirty="0" smtClean="0"/>
              <a:t>Prior to AguaClara we didn’t have a design algorithm based on the fundamental physics</a:t>
            </a:r>
          </a:p>
          <a:p>
            <a:pPr>
              <a:lnSpc>
                <a:spcPct val="90000"/>
              </a:lnSpc>
            </a:pPr>
            <a:endParaRPr lang="en-US" sz="2400" dirty="0" smtClean="0"/>
          </a:p>
          <a:p>
            <a:pPr>
              <a:lnSpc>
                <a:spcPct val="90000"/>
              </a:lnSpc>
            </a:pPr>
            <a:r>
              <a:rPr lang="en-US" sz="2400" dirty="0" smtClean="0"/>
              <a:t>If the model doesn’t capture the physics, then it won’t scale correctly</a:t>
            </a:r>
          </a:p>
          <a:p>
            <a:pPr>
              <a:lnSpc>
                <a:spcPct val="90000"/>
              </a:lnSpc>
            </a:pPr>
            <a:endParaRPr 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wipe(down)">
                                      <p:cBhvr>
                                        <p:cTn id="7" dur="500"/>
                                        <p:tgtEl>
                                          <p:spTgt spid="1044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4451">
                                            <p:txEl>
                                              <p:pRg st="2" end="2"/>
                                            </p:txEl>
                                          </p:spTgt>
                                        </p:tgtEl>
                                        <p:attrNameLst>
                                          <p:attrName>style.visibility</p:attrName>
                                        </p:attrNameLst>
                                      </p:cBhvr>
                                      <p:to>
                                        <p:strVal val="visible"/>
                                      </p:to>
                                    </p:set>
                                    <p:animEffect transition="in" filter="wipe(down)">
                                      <p:cBhvr>
                                        <p:cTn id="12" dur="500"/>
                                        <p:tgtEl>
                                          <p:spTgt spid="10445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4451">
                                            <p:txEl>
                                              <p:pRg st="4" end="4"/>
                                            </p:txEl>
                                          </p:spTgt>
                                        </p:tgtEl>
                                        <p:attrNameLst>
                                          <p:attrName>style.visibility</p:attrName>
                                        </p:attrNameLst>
                                      </p:cBhvr>
                                      <p:to>
                                        <p:strVal val="visible"/>
                                      </p:to>
                                    </p:set>
                                    <p:animEffect transition="in" filter="wipe(down)">
                                      <p:cBhvr>
                                        <p:cTn id="17" dur="500"/>
                                        <p:tgtEl>
                                          <p:spTgt spid="10445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4451">
                                            <p:txEl>
                                              <p:pRg st="6" end="6"/>
                                            </p:txEl>
                                          </p:spTgt>
                                        </p:tgtEl>
                                        <p:attrNameLst>
                                          <p:attrName>style.visibility</p:attrName>
                                        </p:attrNameLst>
                                      </p:cBhvr>
                                      <p:to>
                                        <p:strVal val="visible"/>
                                      </p:to>
                                    </p:set>
                                    <p:animEffect transition="in" filter="wipe(down)">
                                      <p:cBhvr>
                                        <p:cTn id="22" dur="500"/>
                                        <p:tgtEl>
                                          <p:spTgt spid="1044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dirty="0" smtClean="0"/>
              <a:t>Flocculation Theory</a:t>
            </a:r>
            <a:endParaRPr lang="en-US" dirty="0"/>
          </a:p>
        </p:txBody>
      </p:sp>
      <p:sp>
        <p:nvSpPr>
          <p:cNvPr id="72707" name="Rectangle 3"/>
          <p:cNvSpPr>
            <a:spLocks noGrp="1" noChangeArrowheads="1"/>
          </p:cNvSpPr>
          <p:nvPr>
            <p:ph idx="1"/>
          </p:nvPr>
        </p:nvSpPr>
        <p:spPr/>
        <p:txBody>
          <a:bodyPr/>
          <a:lstStyle/>
          <a:p>
            <a:r>
              <a:rPr lang="en-US" sz="2800" dirty="0" smtClean="0"/>
              <a:t>Flocs are transported to collide with each other by Brownian motion, viscous shear, and turbulent eddies.</a:t>
            </a:r>
          </a:p>
          <a:p>
            <a:r>
              <a:rPr lang="en-US" sz="2800" dirty="0" smtClean="0"/>
              <a:t>Flocs grow in size with each collision</a:t>
            </a:r>
          </a:p>
          <a:p>
            <a:r>
              <a:rPr lang="en-US" sz="2800" dirty="0" smtClean="0"/>
              <a:t>Larger flocs are more vulnerable to breakage due to the fluid forces of drag and shear</a:t>
            </a:r>
          </a:p>
          <a:p>
            <a:r>
              <a:rPr lang="en-US" sz="2800" dirty="0" smtClean="0"/>
              <a:t>Turbulence results when the water changes direction as it flows around each baffle</a:t>
            </a:r>
          </a:p>
        </p:txBody>
      </p:sp>
      <p:grpSp>
        <p:nvGrpSpPr>
          <p:cNvPr id="2" name="Group 4"/>
          <p:cNvGrpSpPr/>
          <p:nvPr/>
        </p:nvGrpSpPr>
        <p:grpSpPr>
          <a:xfrm>
            <a:off x="6871371" y="4661929"/>
            <a:ext cx="2092325" cy="1847850"/>
            <a:chOff x="5783263" y="2073275"/>
            <a:chExt cx="2092325" cy="1847850"/>
          </a:xfrm>
        </p:grpSpPr>
        <p:grpSp>
          <p:nvGrpSpPr>
            <p:cNvPr id="3" name="Group 3"/>
            <p:cNvGrpSpPr>
              <a:grpSpLocks/>
            </p:cNvGrpSpPr>
            <p:nvPr/>
          </p:nvGrpSpPr>
          <p:grpSpPr bwMode="auto">
            <a:xfrm>
              <a:off x="6048374" y="2551113"/>
              <a:ext cx="1574798" cy="889000"/>
              <a:chOff x="832" y="1888"/>
              <a:chExt cx="808" cy="328"/>
            </a:xfrm>
          </p:grpSpPr>
          <p:sp>
            <p:nvSpPr>
              <p:cNvPr id="137" name="AutoShape 4"/>
              <p:cNvSpPr>
                <a:spLocks noChangeArrowheads="1"/>
              </p:cNvSpPr>
              <p:nvPr/>
            </p:nvSpPr>
            <p:spPr bwMode="auto">
              <a:xfrm>
                <a:off x="832" y="2112"/>
                <a:ext cx="712" cy="104"/>
              </a:xfrm>
              <a:prstGeom prst="octagon">
                <a:avLst>
                  <a:gd name="adj" fmla="val 50000"/>
                </a:avLst>
              </a:prstGeom>
              <a:solidFill>
                <a:srgbClr val="663300">
                  <a:alpha val="20000"/>
                </a:srgbClr>
              </a:solidFill>
              <a:ln w="12700" algn="ctr">
                <a:solidFill>
                  <a:schemeClr val="tx2"/>
                </a:solidFill>
                <a:miter lim="800000"/>
                <a:headEnd type="none" w="lg" len="med"/>
                <a:tailEnd type="none" w="lg" len="med"/>
              </a:ln>
            </p:spPr>
            <p:txBody>
              <a:bodyPr anchor="ctr">
                <a:spAutoFit/>
              </a:bodyPr>
              <a:lstStyle/>
              <a:p>
                <a:endParaRPr lang="en-US"/>
              </a:p>
            </p:txBody>
          </p:sp>
          <p:sp>
            <p:nvSpPr>
              <p:cNvPr id="138" name="AutoShape 5"/>
              <p:cNvSpPr>
                <a:spLocks noChangeArrowheads="1"/>
              </p:cNvSpPr>
              <p:nvPr/>
            </p:nvSpPr>
            <p:spPr bwMode="auto">
              <a:xfrm>
                <a:off x="880" y="2000"/>
                <a:ext cx="712" cy="104"/>
              </a:xfrm>
              <a:prstGeom prst="octagon">
                <a:avLst>
                  <a:gd name="adj" fmla="val 50000"/>
                </a:avLst>
              </a:prstGeom>
              <a:solidFill>
                <a:srgbClr val="663300">
                  <a:alpha val="20000"/>
                </a:srgbClr>
              </a:solidFill>
              <a:ln w="12700" algn="ctr">
                <a:solidFill>
                  <a:schemeClr val="tx2"/>
                </a:solidFill>
                <a:miter lim="800000"/>
                <a:headEnd type="none" w="lg" len="med"/>
                <a:tailEnd type="none" w="lg" len="med"/>
              </a:ln>
            </p:spPr>
            <p:txBody>
              <a:bodyPr anchor="ctr">
                <a:spAutoFit/>
              </a:bodyPr>
              <a:lstStyle/>
              <a:p>
                <a:endParaRPr lang="en-US"/>
              </a:p>
            </p:txBody>
          </p:sp>
          <p:sp>
            <p:nvSpPr>
              <p:cNvPr id="139" name="AutoShape 6"/>
              <p:cNvSpPr>
                <a:spLocks noChangeArrowheads="1"/>
              </p:cNvSpPr>
              <p:nvPr/>
            </p:nvSpPr>
            <p:spPr bwMode="auto">
              <a:xfrm>
                <a:off x="928" y="1888"/>
                <a:ext cx="712" cy="104"/>
              </a:xfrm>
              <a:prstGeom prst="octagon">
                <a:avLst>
                  <a:gd name="adj" fmla="val 50000"/>
                </a:avLst>
              </a:prstGeom>
              <a:solidFill>
                <a:srgbClr val="663300">
                  <a:alpha val="20000"/>
                </a:srgbClr>
              </a:solidFill>
              <a:ln w="12700" algn="ctr">
                <a:solidFill>
                  <a:schemeClr val="tx2"/>
                </a:solidFill>
                <a:miter lim="800000"/>
                <a:headEnd type="none" w="lg" len="med"/>
                <a:tailEnd type="none" w="lg" len="med"/>
              </a:ln>
            </p:spPr>
            <p:txBody>
              <a:bodyPr anchor="ctr">
                <a:spAutoFit/>
              </a:bodyPr>
              <a:lstStyle/>
              <a:p>
                <a:endParaRPr lang="en-US"/>
              </a:p>
            </p:txBody>
          </p:sp>
        </p:grpSp>
        <p:grpSp>
          <p:nvGrpSpPr>
            <p:cNvPr id="4" name="Group 7"/>
            <p:cNvGrpSpPr>
              <a:grpSpLocks/>
            </p:cNvGrpSpPr>
            <p:nvPr/>
          </p:nvGrpSpPr>
          <p:grpSpPr bwMode="auto">
            <a:xfrm>
              <a:off x="6246813" y="2224087"/>
              <a:ext cx="279400" cy="203198"/>
              <a:chOff x="2947" y="1568"/>
              <a:chExt cx="1416" cy="1176"/>
            </a:xfrm>
          </p:grpSpPr>
          <p:sp>
            <p:nvSpPr>
              <p:cNvPr id="133" name="Freeform 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34" name="Freeform 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35" name="Freeform 1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36" name="Freeform 1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5" name="Group 12"/>
            <p:cNvGrpSpPr>
              <a:grpSpLocks/>
            </p:cNvGrpSpPr>
            <p:nvPr/>
          </p:nvGrpSpPr>
          <p:grpSpPr bwMode="auto">
            <a:xfrm rot="2888698">
              <a:off x="6751641" y="2160586"/>
              <a:ext cx="279400" cy="203198"/>
              <a:chOff x="2947" y="1568"/>
              <a:chExt cx="1416" cy="1176"/>
            </a:xfrm>
          </p:grpSpPr>
          <p:sp>
            <p:nvSpPr>
              <p:cNvPr id="129" name="Freeform 1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30" name="Freeform 1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31" name="Freeform 1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32" name="Freeform 1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6" name="Group 17"/>
            <p:cNvGrpSpPr>
              <a:grpSpLocks/>
            </p:cNvGrpSpPr>
            <p:nvPr/>
          </p:nvGrpSpPr>
          <p:grpSpPr bwMode="auto">
            <a:xfrm rot="-10037302">
              <a:off x="6738937" y="2335217"/>
              <a:ext cx="279400" cy="203198"/>
              <a:chOff x="2947" y="1568"/>
              <a:chExt cx="1416" cy="1176"/>
            </a:xfrm>
          </p:grpSpPr>
          <p:sp>
            <p:nvSpPr>
              <p:cNvPr id="125" name="Freeform 1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26" name="Freeform 1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27" name="Freeform 2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28" name="Freeform 2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7" name="Group 22"/>
            <p:cNvGrpSpPr>
              <a:grpSpLocks/>
            </p:cNvGrpSpPr>
            <p:nvPr/>
          </p:nvGrpSpPr>
          <p:grpSpPr bwMode="auto">
            <a:xfrm rot="4156306">
              <a:off x="6891342" y="2347912"/>
              <a:ext cx="279400" cy="203198"/>
              <a:chOff x="2947" y="1568"/>
              <a:chExt cx="1416" cy="1176"/>
            </a:xfrm>
          </p:grpSpPr>
          <p:sp>
            <p:nvSpPr>
              <p:cNvPr id="121" name="Freeform 2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22" name="Freeform 2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23" name="Freeform 2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24" name="Freeform 2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8" name="Group 27"/>
            <p:cNvGrpSpPr>
              <a:grpSpLocks/>
            </p:cNvGrpSpPr>
            <p:nvPr/>
          </p:nvGrpSpPr>
          <p:grpSpPr bwMode="auto">
            <a:xfrm rot="8157244">
              <a:off x="7405690" y="2233616"/>
              <a:ext cx="279400" cy="203198"/>
              <a:chOff x="2947" y="1568"/>
              <a:chExt cx="1416" cy="1176"/>
            </a:xfrm>
          </p:grpSpPr>
          <p:sp>
            <p:nvSpPr>
              <p:cNvPr id="117" name="Freeform 2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18" name="Freeform 2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19" name="Freeform 3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20" name="Freeform 3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9" name="Group 32"/>
            <p:cNvGrpSpPr>
              <a:grpSpLocks/>
            </p:cNvGrpSpPr>
            <p:nvPr/>
          </p:nvGrpSpPr>
          <p:grpSpPr bwMode="auto">
            <a:xfrm rot="-1264929">
              <a:off x="7277100" y="2386011"/>
              <a:ext cx="279400" cy="203198"/>
              <a:chOff x="2947" y="1568"/>
              <a:chExt cx="1416" cy="1176"/>
            </a:xfrm>
          </p:grpSpPr>
          <p:sp>
            <p:nvSpPr>
              <p:cNvPr id="113" name="Freeform 3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14" name="Freeform 3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15" name="Freeform 3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16" name="Freeform 3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10" name="Group 37"/>
            <p:cNvGrpSpPr>
              <a:grpSpLocks/>
            </p:cNvGrpSpPr>
            <p:nvPr/>
          </p:nvGrpSpPr>
          <p:grpSpPr bwMode="auto">
            <a:xfrm rot="-5400000" flipH="1" flipV="1">
              <a:off x="6173791" y="3419475"/>
              <a:ext cx="279400" cy="203198"/>
              <a:chOff x="2947" y="1568"/>
              <a:chExt cx="1416" cy="1176"/>
            </a:xfrm>
          </p:grpSpPr>
          <p:sp>
            <p:nvSpPr>
              <p:cNvPr id="109" name="Freeform 3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10" name="Freeform 3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11" name="Freeform 4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12" name="Freeform 4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11" name="Group 42"/>
            <p:cNvGrpSpPr>
              <a:grpSpLocks/>
            </p:cNvGrpSpPr>
            <p:nvPr/>
          </p:nvGrpSpPr>
          <p:grpSpPr bwMode="auto">
            <a:xfrm rot="-2511302" flipH="1" flipV="1">
              <a:off x="7059615" y="3717930"/>
              <a:ext cx="279400" cy="203198"/>
              <a:chOff x="2947" y="1568"/>
              <a:chExt cx="1416" cy="1176"/>
            </a:xfrm>
          </p:grpSpPr>
          <p:sp>
            <p:nvSpPr>
              <p:cNvPr id="105" name="Freeform 4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06" name="Freeform 4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07" name="Freeform 4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08" name="Freeform 4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12" name="Group 47"/>
            <p:cNvGrpSpPr>
              <a:grpSpLocks/>
            </p:cNvGrpSpPr>
            <p:nvPr/>
          </p:nvGrpSpPr>
          <p:grpSpPr bwMode="auto">
            <a:xfrm rot="6162698" flipH="1" flipV="1">
              <a:off x="7100884" y="3575051"/>
              <a:ext cx="279400" cy="203198"/>
              <a:chOff x="2947" y="1568"/>
              <a:chExt cx="1416" cy="1176"/>
            </a:xfrm>
          </p:grpSpPr>
          <p:sp>
            <p:nvSpPr>
              <p:cNvPr id="101" name="Freeform 4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02" name="Freeform 4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03" name="Freeform 5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04" name="Freeform 5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13" name="Group 52"/>
            <p:cNvGrpSpPr>
              <a:grpSpLocks/>
            </p:cNvGrpSpPr>
            <p:nvPr/>
          </p:nvGrpSpPr>
          <p:grpSpPr bwMode="auto">
            <a:xfrm rot="-1243694" flipH="1" flipV="1">
              <a:off x="6151564" y="3536955"/>
              <a:ext cx="279400" cy="203198"/>
              <a:chOff x="2947" y="1568"/>
              <a:chExt cx="1416" cy="1176"/>
            </a:xfrm>
          </p:grpSpPr>
          <p:sp>
            <p:nvSpPr>
              <p:cNvPr id="97" name="Freeform 5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98" name="Freeform 5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99" name="Freeform 5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100" name="Freeform 5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14" name="Group 57"/>
            <p:cNvGrpSpPr>
              <a:grpSpLocks/>
            </p:cNvGrpSpPr>
            <p:nvPr/>
          </p:nvGrpSpPr>
          <p:grpSpPr bwMode="auto">
            <a:xfrm rot="2757244" flipH="1" flipV="1">
              <a:off x="6624636" y="3390902"/>
              <a:ext cx="279400" cy="203198"/>
              <a:chOff x="2947" y="1568"/>
              <a:chExt cx="1416" cy="1176"/>
            </a:xfrm>
          </p:grpSpPr>
          <p:sp>
            <p:nvSpPr>
              <p:cNvPr id="93" name="Freeform 5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94" name="Freeform 5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95" name="Freeform 6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96" name="Freeform 6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15" name="Group 62"/>
            <p:cNvGrpSpPr>
              <a:grpSpLocks/>
            </p:cNvGrpSpPr>
            <p:nvPr/>
          </p:nvGrpSpPr>
          <p:grpSpPr bwMode="auto">
            <a:xfrm rot="-6664929" flipH="1" flipV="1">
              <a:off x="7000878" y="3457575"/>
              <a:ext cx="279400" cy="203198"/>
              <a:chOff x="2947" y="1568"/>
              <a:chExt cx="1416" cy="1176"/>
            </a:xfrm>
          </p:grpSpPr>
          <p:sp>
            <p:nvSpPr>
              <p:cNvPr id="89" name="Freeform 6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90" name="Freeform 6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91" name="Freeform 6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92" name="Freeform 6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16" name="Group 67"/>
            <p:cNvGrpSpPr>
              <a:grpSpLocks/>
            </p:cNvGrpSpPr>
            <p:nvPr/>
          </p:nvGrpSpPr>
          <p:grpSpPr bwMode="auto">
            <a:xfrm rot="-9620791" flipH="1" flipV="1">
              <a:off x="5783263" y="3413123"/>
              <a:ext cx="279400" cy="203198"/>
              <a:chOff x="2947" y="1568"/>
              <a:chExt cx="1416" cy="1176"/>
            </a:xfrm>
          </p:grpSpPr>
          <p:sp>
            <p:nvSpPr>
              <p:cNvPr id="85" name="Freeform 6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86" name="Freeform 6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87" name="Freeform 7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88" name="Freeform 7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17" name="Group 77"/>
            <p:cNvGrpSpPr>
              <a:grpSpLocks/>
            </p:cNvGrpSpPr>
            <p:nvPr/>
          </p:nvGrpSpPr>
          <p:grpSpPr bwMode="auto">
            <a:xfrm rot="1941908" flipH="1" flipV="1">
              <a:off x="5999159" y="2962279"/>
              <a:ext cx="279400" cy="203198"/>
              <a:chOff x="2947" y="1568"/>
              <a:chExt cx="1416" cy="1176"/>
            </a:xfrm>
          </p:grpSpPr>
          <p:sp>
            <p:nvSpPr>
              <p:cNvPr id="81" name="Freeform 7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82" name="Freeform 7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83" name="Freeform 8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84" name="Freeform 8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18" name="Group 82"/>
            <p:cNvGrpSpPr>
              <a:grpSpLocks/>
            </p:cNvGrpSpPr>
            <p:nvPr/>
          </p:nvGrpSpPr>
          <p:grpSpPr bwMode="auto">
            <a:xfrm rot="-5464484" flipH="1" flipV="1">
              <a:off x="5878517" y="2941640"/>
              <a:ext cx="279400" cy="203198"/>
              <a:chOff x="2947" y="1568"/>
              <a:chExt cx="1416" cy="1176"/>
            </a:xfrm>
          </p:grpSpPr>
          <p:sp>
            <p:nvSpPr>
              <p:cNvPr id="77" name="Freeform 8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78" name="Freeform 8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79" name="Freeform 8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80" name="Freeform 8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19" name="Group 87"/>
            <p:cNvGrpSpPr>
              <a:grpSpLocks/>
            </p:cNvGrpSpPr>
            <p:nvPr/>
          </p:nvGrpSpPr>
          <p:grpSpPr bwMode="auto">
            <a:xfrm rot="-1463546" flipH="1" flipV="1">
              <a:off x="6088064" y="2682881"/>
              <a:ext cx="279400" cy="203198"/>
              <a:chOff x="2947" y="1568"/>
              <a:chExt cx="1416" cy="1176"/>
            </a:xfrm>
          </p:grpSpPr>
          <p:sp>
            <p:nvSpPr>
              <p:cNvPr id="73" name="Freeform 8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74" name="Freeform 8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75" name="Freeform 9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76" name="Freeform 9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20" name="Group 92"/>
            <p:cNvGrpSpPr>
              <a:grpSpLocks/>
            </p:cNvGrpSpPr>
            <p:nvPr/>
          </p:nvGrpSpPr>
          <p:grpSpPr bwMode="auto">
            <a:xfrm rot="10714280" flipH="1" flipV="1">
              <a:off x="6189663" y="2101847"/>
              <a:ext cx="279400" cy="203198"/>
              <a:chOff x="2947" y="1568"/>
              <a:chExt cx="1416" cy="1176"/>
            </a:xfrm>
          </p:grpSpPr>
          <p:sp>
            <p:nvSpPr>
              <p:cNvPr id="69" name="Freeform 9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70" name="Freeform 9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71" name="Freeform 9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72" name="Freeform 9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21" name="Group 97"/>
            <p:cNvGrpSpPr>
              <a:grpSpLocks/>
            </p:cNvGrpSpPr>
            <p:nvPr/>
          </p:nvGrpSpPr>
          <p:grpSpPr bwMode="auto">
            <a:xfrm rot="15020791" flipV="1">
              <a:off x="5934077" y="3343275"/>
              <a:ext cx="279400" cy="203198"/>
              <a:chOff x="2947" y="1568"/>
              <a:chExt cx="1416" cy="1176"/>
            </a:xfrm>
          </p:grpSpPr>
          <p:sp>
            <p:nvSpPr>
              <p:cNvPr id="65" name="Freeform 9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66" name="Freeform 9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67" name="Freeform 10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68" name="Freeform 10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22" name="Group 102"/>
            <p:cNvGrpSpPr>
              <a:grpSpLocks/>
            </p:cNvGrpSpPr>
            <p:nvPr/>
          </p:nvGrpSpPr>
          <p:grpSpPr bwMode="auto">
            <a:xfrm rot="1941908" flipH="1" flipV="1">
              <a:off x="6203946" y="2343154"/>
              <a:ext cx="279400" cy="203198"/>
              <a:chOff x="2947" y="1568"/>
              <a:chExt cx="1416" cy="1176"/>
            </a:xfrm>
          </p:grpSpPr>
          <p:sp>
            <p:nvSpPr>
              <p:cNvPr id="61" name="Freeform 10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62" name="Freeform 10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63" name="Freeform 10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64" name="Freeform 10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23" name="Group 107"/>
            <p:cNvGrpSpPr>
              <a:grpSpLocks/>
            </p:cNvGrpSpPr>
            <p:nvPr/>
          </p:nvGrpSpPr>
          <p:grpSpPr bwMode="auto">
            <a:xfrm rot="2888698">
              <a:off x="7469191" y="2473323"/>
              <a:ext cx="279400" cy="203198"/>
              <a:chOff x="2947" y="1568"/>
              <a:chExt cx="1416" cy="1176"/>
            </a:xfrm>
          </p:grpSpPr>
          <p:sp>
            <p:nvSpPr>
              <p:cNvPr id="57" name="Freeform 10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58" name="Freeform 10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59" name="Freeform 11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60" name="Freeform 11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24" name="Group 112"/>
            <p:cNvGrpSpPr>
              <a:grpSpLocks/>
            </p:cNvGrpSpPr>
            <p:nvPr/>
          </p:nvGrpSpPr>
          <p:grpSpPr bwMode="auto">
            <a:xfrm rot="1941908" flipH="1" flipV="1">
              <a:off x="7499346" y="2657479"/>
              <a:ext cx="279400" cy="203198"/>
              <a:chOff x="2947" y="1568"/>
              <a:chExt cx="1416" cy="1176"/>
            </a:xfrm>
          </p:grpSpPr>
          <p:sp>
            <p:nvSpPr>
              <p:cNvPr id="53" name="Freeform 11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54" name="Freeform 11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55" name="Freeform 11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56" name="Freeform 11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25" name="Group 117"/>
            <p:cNvGrpSpPr>
              <a:grpSpLocks/>
            </p:cNvGrpSpPr>
            <p:nvPr/>
          </p:nvGrpSpPr>
          <p:grpSpPr bwMode="auto">
            <a:xfrm rot="-1463546" flipH="1" flipV="1">
              <a:off x="7529514" y="2073281"/>
              <a:ext cx="279400" cy="203198"/>
              <a:chOff x="2947" y="1568"/>
              <a:chExt cx="1416" cy="1176"/>
            </a:xfrm>
          </p:grpSpPr>
          <p:sp>
            <p:nvSpPr>
              <p:cNvPr id="49" name="Freeform 11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50" name="Freeform 11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51" name="Freeform 12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52" name="Freeform 12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26" name="Group 122"/>
            <p:cNvGrpSpPr>
              <a:grpSpLocks/>
            </p:cNvGrpSpPr>
            <p:nvPr/>
          </p:nvGrpSpPr>
          <p:grpSpPr bwMode="auto">
            <a:xfrm rot="1941908" flipH="1" flipV="1">
              <a:off x="7475534" y="2905129"/>
              <a:ext cx="279400" cy="203198"/>
              <a:chOff x="2947" y="1568"/>
              <a:chExt cx="1416" cy="1176"/>
            </a:xfrm>
          </p:grpSpPr>
          <p:sp>
            <p:nvSpPr>
              <p:cNvPr id="45" name="Freeform 12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46" name="Freeform 12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47" name="Freeform 12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48" name="Freeform 12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27" name="Group 127"/>
            <p:cNvGrpSpPr>
              <a:grpSpLocks/>
            </p:cNvGrpSpPr>
            <p:nvPr/>
          </p:nvGrpSpPr>
          <p:grpSpPr bwMode="auto">
            <a:xfrm rot="-6732093" flipH="1" flipV="1">
              <a:off x="7296154" y="3121025"/>
              <a:ext cx="279400" cy="203198"/>
              <a:chOff x="2947" y="1568"/>
              <a:chExt cx="1416" cy="1176"/>
            </a:xfrm>
          </p:grpSpPr>
          <p:sp>
            <p:nvSpPr>
              <p:cNvPr id="41" name="Freeform 12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42" name="Freeform 12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43" name="Freeform 13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44" name="Freeform 13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28" name="Group 132"/>
            <p:cNvGrpSpPr>
              <a:grpSpLocks/>
            </p:cNvGrpSpPr>
            <p:nvPr/>
          </p:nvGrpSpPr>
          <p:grpSpPr bwMode="auto">
            <a:xfrm rot="-9620791" flipH="1" flipV="1">
              <a:off x="7596188" y="3052761"/>
              <a:ext cx="279400" cy="203198"/>
              <a:chOff x="2947" y="1568"/>
              <a:chExt cx="1416" cy="1176"/>
            </a:xfrm>
          </p:grpSpPr>
          <p:sp>
            <p:nvSpPr>
              <p:cNvPr id="37" name="Freeform 133"/>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8" name="Freeform 134"/>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9" name="Freeform 135"/>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40" name="Freeform 136"/>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nvGrpSpPr>
            <p:cNvPr id="29" name="Group 137"/>
            <p:cNvGrpSpPr>
              <a:grpSpLocks/>
            </p:cNvGrpSpPr>
            <p:nvPr/>
          </p:nvGrpSpPr>
          <p:grpSpPr bwMode="auto">
            <a:xfrm rot="6162698" flipH="1" flipV="1">
              <a:off x="7181846" y="3421064"/>
              <a:ext cx="279400" cy="203198"/>
              <a:chOff x="2947" y="1568"/>
              <a:chExt cx="1416" cy="1176"/>
            </a:xfrm>
          </p:grpSpPr>
          <p:sp>
            <p:nvSpPr>
              <p:cNvPr id="33" name="Freeform 138"/>
              <p:cNvSpPr>
                <a:spLocks/>
              </p:cNvSpPr>
              <p:nvPr/>
            </p:nvSpPr>
            <p:spPr bwMode="auto">
              <a:xfrm>
                <a:off x="3023" y="1606"/>
                <a:ext cx="1061" cy="952"/>
              </a:xfrm>
              <a:custGeom>
                <a:avLst/>
                <a:gdLst>
                  <a:gd name="T0" fmla="*/ 0 w 1061"/>
                  <a:gd name="T1" fmla="*/ 0 h 952"/>
                  <a:gd name="T2" fmla="*/ 344 w 1061"/>
                  <a:gd name="T3" fmla="*/ 520 h 952"/>
                  <a:gd name="T4" fmla="*/ 952 w 1061"/>
                  <a:gd name="T5" fmla="*/ 368 h 952"/>
                  <a:gd name="T6" fmla="*/ 1000 w 1061"/>
                  <a:gd name="T7" fmla="*/ 584 h 952"/>
                  <a:gd name="T8" fmla="*/ 736 w 1061"/>
                  <a:gd name="T9" fmla="*/ 696 h 952"/>
                  <a:gd name="T10" fmla="*/ 664 w 1061"/>
                  <a:gd name="T11" fmla="*/ 952 h 952"/>
                  <a:gd name="T12" fmla="*/ 0 60000 65536"/>
                  <a:gd name="T13" fmla="*/ 0 60000 65536"/>
                  <a:gd name="T14" fmla="*/ 0 60000 65536"/>
                  <a:gd name="T15" fmla="*/ 0 60000 65536"/>
                  <a:gd name="T16" fmla="*/ 0 60000 65536"/>
                  <a:gd name="T17" fmla="*/ 0 60000 65536"/>
                  <a:gd name="T18" fmla="*/ 0 w 1061"/>
                  <a:gd name="T19" fmla="*/ 0 h 952"/>
                  <a:gd name="T20" fmla="*/ 1061 w 1061"/>
                  <a:gd name="T21" fmla="*/ 952 h 952"/>
                </a:gdLst>
                <a:ahLst/>
                <a:cxnLst>
                  <a:cxn ang="T12">
                    <a:pos x="T0" y="T1"/>
                  </a:cxn>
                  <a:cxn ang="T13">
                    <a:pos x="T2" y="T3"/>
                  </a:cxn>
                  <a:cxn ang="T14">
                    <a:pos x="T4" y="T5"/>
                  </a:cxn>
                  <a:cxn ang="T15">
                    <a:pos x="T6" y="T7"/>
                  </a:cxn>
                  <a:cxn ang="T16">
                    <a:pos x="T8" y="T9"/>
                  </a:cxn>
                  <a:cxn ang="T17">
                    <a:pos x="T10" y="T11"/>
                  </a:cxn>
                </a:cxnLst>
                <a:rect l="T18" t="T19" r="T20" b="T21"/>
                <a:pathLst>
                  <a:path w="1061" h="952">
                    <a:moveTo>
                      <a:pt x="0" y="0"/>
                    </a:moveTo>
                    <a:cubicBezTo>
                      <a:pt x="92" y="229"/>
                      <a:pt x="185" y="459"/>
                      <a:pt x="344" y="520"/>
                    </a:cubicBezTo>
                    <a:cubicBezTo>
                      <a:pt x="503" y="581"/>
                      <a:pt x="843" y="357"/>
                      <a:pt x="952" y="368"/>
                    </a:cubicBezTo>
                    <a:cubicBezTo>
                      <a:pt x="1061" y="379"/>
                      <a:pt x="1036" y="529"/>
                      <a:pt x="1000" y="584"/>
                    </a:cubicBezTo>
                    <a:cubicBezTo>
                      <a:pt x="964" y="639"/>
                      <a:pt x="792" y="635"/>
                      <a:pt x="736" y="696"/>
                    </a:cubicBezTo>
                    <a:cubicBezTo>
                      <a:pt x="680" y="757"/>
                      <a:pt x="672" y="854"/>
                      <a:pt x="664" y="95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4" name="Freeform 139"/>
              <p:cNvSpPr>
                <a:spLocks/>
              </p:cNvSpPr>
              <p:nvPr/>
            </p:nvSpPr>
            <p:spPr bwMode="auto">
              <a:xfrm>
                <a:off x="3064" y="1600"/>
                <a:ext cx="1299" cy="984"/>
              </a:xfrm>
              <a:custGeom>
                <a:avLst/>
                <a:gdLst>
                  <a:gd name="T0" fmla="*/ 0 w 1299"/>
                  <a:gd name="T1" fmla="*/ 984 h 984"/>
                  <a:gd name="T2" fmla="*/ 464 w 1299"/>
                  <a:gd name="T3" fmla="*/ 640 h 984"/>
                  <a:gd name="T4" fmla="*/ 216 w 1299"/>
                  <a:gd name="T5" fmla="*/ 400 h 984"/>
                  <a:gd name="T6" fmla="*/ 336 w 1299"/>
                  <a:gd name="T7" fmla="*/ 144 h 984"/>
                  <a:gd name="T8" fmla="*/ 520 w 1299"/>
                  <a:gd name="T9" fmla="*/ 224 h 984"/>
                  <a:gd name="T10" fmla="*/ 1184 w 1299"/>
                  <a:gd name="T11" fmla="*/ 144 h 984"/>
                  <a:gd name="T12" fmla="*/ 1208 w 1299"/>
                  <a:gd name="T13" fmla="*/ 0 h 984"/>
                  <a:gd name="T14" fmla="*/ 0 60000 65536"/>
                  <a:gd name="T15" fmla="*/ 0 60000 65536"/>
                  <a:gd name="T16" fmla="*/ 0 60000 65536"/>
                  <a:gd name="T17" fmla="*/ 0 60000 65536"/>
                  <a:gd name="T18" fmla="*/ 0 60000 65536"/>
                  <a:gd name="T19" fmla="*/ 0 60000 65536"/>
                  <a:gd name="T20" fmla="*/ 0 60000 65536"/>
                  <a:gd name="T21" fmla="*/ 0 w 1299"/>
                  <a:gd name="T22" fmla="*/ 0 h 984"/>
                  <a:gd name="T23" fmla="*/ 1299 w 1299"/>
                  <a:gd name="T24" fmla="*/ 984 h 9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9" h="984">
                    <a:moveTo>
                      <a:pt x="0" y="984"/>
                    </a:moveTo>
                    <a:cubicBezTo>
                      <a:pt x="214" y="860"/>
                      <a:pt x="428" y="737"/>
                      <a:pt x="464" y="640"/>
                    </a:cubicBezTo>
                    <a:cubicBezTo>
                      <a:pt x="500" y="543"/>
                      <a:pt x="237" y="483"/>
                      <a:pt x="216" y="400"/>
                    </a:cubicBezTo>
                    <a:cubicBezTo>
                      <a:pt x="195" y="317"/>
                      <a:pt x="285" y="173"/>
                      <a:pt x="336" y="144"/>
                    </a:cubicBezTo>
                    <a:cubicBezTo>
                      <a:pt x="387" y="115"/>
                      <a:pt x="379" y="224"/>
                      <a:pt x="520" y="224"/>
                    </a:cubicBezTo>
                    <a:cubicBezTo>
                      <a:pt x="661" y="224"/>
                      <a:pt x="1069" y="181"/>
                      <a:pt x="1184" y="144"/>
                    </a:cubicBezTo>
                    <a:cubicBezTo>
                      <a:pt x="1299" y="107"/>
                      <a:pt x="1253" y="53"/>
                      <a:pt x="1208" y="0"/>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5" name="Freeform 140"/>
              <p:cNvSpPr>
                <a:spLocks/>
              </p:cNvSpPr>
              <p:nvPr/>
            </p:nvSpPr>
            <p:spPr bwMode="auto">
              <a:xfrm>
                <a:off x="3040" y="1672"/>
                <a:ext cx="1139" cy="963"/>
              </a:xfrm>
              <a:custGeom>
                <a:avLst/>
                <a:gdLst>
                  <a:gd name="T0" fmla="*/ 0 w 1139"/>
                  <a:gd name="T1" fmla="*/ 464 h 963"/>
                  <a:gd name="T2" fmla="*/ 208 w 1139"/>
                  <a:gd name="T3" fmla="*/ 32 h 963"/>
                  <a:gd name="T4" fmla="*/ 408 w 1139"/>
                  <a:gd name="T5" fmla="*/ 272 h 963"/>
                  <a:gd name="T6" fmla="*/ 600 w 1139"/>
                  <a:gd name="T7" fmla="*/ 248 h 963"/>
                  <a:gd name="T8" fmla="*/ 808 w 1139"/>
                  <a:gd name="T9" fmla="*/ 136 h 963"/>
                  <a:gd name="T10" fmla="*/ 1096 w 1139"/>
                  <a:gd name="T11" fmla="*/ 376 h 963"/>
                  <a:gd name="T12" fmla="*/ 1064 w 1139"/>
                  <a:gd name="T13" fmla="*/ 488 h 963"/>
                  <a:gd name="T14" fmla="*/ 784 w 1139"/>
                  <a:gd name="T15" fmla="*/ 912 h 963"/>
                  <a:gd name="T16" fmla="*/ 488 w 1139"/>
                  <a:gd name="T17" fmla="*/ 792 h 9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39"/>
                  <a:gd name="T28" fmla="*/ 0 h 963"/>
                  <a:gd name="T29" fmla="*/ 1139 w 1139"/>
                  <a:gd name="T30" fmla="*/ 963 h 9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39" h="963">
                    <a:moveTo>
                      <a:pt x="0" y="464"/>
                    </a:moveTo>
                    <a:cubicBezTo>
                      <a:pt x="70" y="264"/>
                      <a:pt x="140" y="64"/>
                      <a:pt x="208" y="32"/>
                    </a:cubicBezTo>
                    <a:cubicBezTo>
                      <a:pt x="276" y="0"/>
                      <a:pt x="343" y="236"/>
                      <a:pt x="408" y="272"/>
                    </a:cubicBezTo>
                    <a:cubicBezTo>
                      <a:pt x="473" y="308"/>
                      <a:pt x="533" y="271"/>
                      <a:pt x="600" y="248"/>
                    </a:cubicBezTo>
                    <a:cubicBezTo>
                      <a:pt x="667" y="225"/>
                      <a:pt x="725" y="115"/>
                      <a:pt x="808" y="136"/>
                    </a:cubicBezTo>
                    <a:cubicBezTo>
                      <a:pt x="891" y="157"/>
                      <a:pt x="1053" y="317"/>
                      <a:pt x="1096" y="376"/>
                    </a:cubicBezTo>
                    <a:cubicBezTo>
                      <a:pt x="1139" y="435"/>
                      <a:pt x="1116" y="399"/>
                      <a:pt x="1064" y="488"/>
                    </a:cubicBezTo>
                    <a:cubicBezTo>
                      <a:pt x="1012" y="577"/>
                      <a:pt x="880" y="861"/>
                      <a:pt x="784" y="912"/>
                    </a:cubicBezTo>
                    <a:cubicBezTo>
                      <a:pt x="688" y="963"/>
                      <a:pt x="588" y="877"/>
                      <a:pt x="488" y="792"/>
                    </a:cubicBezTo>
                  </a:path>
                </a:pathLst>
              </a:custGeom>
              <a:noFill/>
              <a:ln w="12700">
                <a:solidFill>
                  <a:schemeClr val="accent1"/>
                </a:solidFill>
                <a:round/>
                <a:headEnd type="none" w="lg" len="med"/>
                <a:tailEnd type="none" w="lg" len="med"/>
              </a:ln>
            </p:spPr>
            <p:txBody>
              <a:bodyPr>
                <a:spAutoFit/>
              </a:bodyPr>
              <a:lstStyle/>
              <a:p>
                <a:endParaRPr lang="en-US"/>
              </a:p>
            </p:txBody>
          </p:sp>
          <p:sp>
            <p:nvSpPr>
              <p:cNvPr id="36" name="Freeform 141"/>
              <p:cNvSpPr>
                <a:spLocks/>
              </p:cNvSpPr>
              <p:nvPr/>
            </p:nvSpPr>
            <p:spPr bwMode="auto">
              <a:xfrm>
                <a:off x="2947" y="1568"/>
                <a:ext cx="964" cy="1176"/>
              </a:xfrm>
              <a:custGeom>
                <a:avLst/>
                <a:gdLst>
                  <a:gd name="T0" fmla="*/ 793 w 580"/>
                  <a:gd name="T1" fmla="*/ 1176 h 1408"/>
                  <a:gd name="T2" fmla="*/ 912 w 580"/>
                  <a:gd name="T3" fmla="*/ 688 h 1408"/>
                  <a:gd name="T4" fmla="*/ 487 w 580"/>
                  <a:gd name="T5" fmla="*/ 595 h 1408"/>
                  <a:gd name="T6" fmla="*/ 8 w 580"/>
                  <a:gd name="T7" fmla="*/ 301 h 1408"/>
                  <a:gd name="T8" fmla="*/ 434 w 580"/>
                  <a:gd name="T9" fmla="*/ 0 h 1408"/>
                  <a:gd name="T10" fmla="*/ 0 60000 65536"/>
                  <a:gd name="T11" fmla="*/ 0 60000 65536"/>
                  <a:gd name="T12" fmla="*/ 0 60000 65536"/>
                  <a:gd name="T13" fmla="*/ 0 60000 65536"/>
                  <a:gd name="T14" fmla="*/ 0 60000 65536"/>
                  <a:gd name="T15" fmla="*/ 0 w 580"/>
                  <a:gd name="T16" fmla="*/ 0 h 1408"/>
                  <a:gd name="T17" fmla="*/ 580 w 580"/>
                  <a:gd name="T18" fmla="*/ 1408 h 1408"/>
                </a:gdLst>
                <a:ahLst/>
                <a:cxnLst>
                  <a:cxn ang="T10">
                    <a:pos x="T0" y="T1"/>
                  </a:cxn>
                  <a:cxn ang="T11">
                    <a:pos x="T2" y="T3"/>
                  </a:cxn>
                  <a:cxn ang="T12">
                    <a:pos x="T4" y="T5"/>
                  </a:cxn>
                  <a:cxn ang="T13">
                    <a:pos x="T6" y="T7"/>
                  </a:cxn>
                  <a:cxn ang="T14">
                    <a:pos x="T8" y="T9"/>
                  </a:cxn>
                </a:cxnLst>
                <a:rect l="T15" t="T16" r="T17" b="T18"/>
                <a:pathLst>
                  <a:path w="580" h="1408">
                    <a:moveTo>
                      <a:pt x="477" y="1408"/>
                    </a:moveTo>
                    <a:cubicBezTo>
                      <a:pt x="528" y="1174"/>
                      <a:pt x="580" y="940"/>
                      <a:pt x="549" y="824"/>
                    </a:cubicBezTo>
                    <a:cubicBezTo>
                      <a:pt x="518" y="708"/>
                      <a:pt x="384" y="789"/>
                      <a:pt x="293" y="712"/>
                    </a:cubicBezTo>
                    <a:cubicBezTo>
                      <a:pt x="202" y="635"/>
                      <a:pt x="10" y="479"/>
                      <a:pt x="5" y="360"/>
                    </a:cubicBezTo>
                    <a:cubicBezTo>
                      <a:pt x="0" y="241"/>
                      <a:pt x="130" y="120"/>
                      <a:pt x="261" y="0"/>
                    </a:cubicBezTo>
                  </a:path>
                </a:pathLst>
              </a:custGeom>
              <a:noFill/>
              <a:ln w="12700">
                <a:solidFill>
                  <a:schemeClr val="accent1"/>
                </a:solidFill>
                <a:round/>
                <a:headEnd type="none" w="lg" len="med"/>
                <a:tailEnd type="none" w="lg" len="med"/>
              </a:ln>
            </p:spPr>
            <p:txBody>
              <a:bodyPr>
                <a:spAutoFit/>
              </a:bodyPr>
              <a:lstStyle/>
              <a:p>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animEffect transition="in" filter="wipe(down)">
                                      <p:cBhvr>
                                        <p:cTn id="7" dur="500"/>
                                        <p:tgtEl>
                                          <p:spTgt spid="727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2707">
                                            <p:txEl>
                                              <p:pRg st="1" end="1"/>
                                            </p:txEl>
                                          </p:spTgt>
                                        </p:tgtEl>
                                        <p:attrNameLst>
                                          <p:attrName>style.visibility</p:attrName>
                                        </p:attrNameLst>
                                      </p:cBhvr>
                                      <p:to>
                                        <p:strVal val="visible"/>
                                      </p:to>
                                    </p:set>
                                    <p:animEffect transition="in" filter="wipe(down)">
                                      <p:cBhvr>
                                        <p:cTn id="12" dur="500"/>
                                        <p:tgtEl>
                                          <p:spTgt spid="727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2707">
                                            <p:txEl>
                                              <p:pRg st="2" end="2"/>
                                            </p:txEl>
                                          </p:spTgt>
                                        </p:tgtEl>
                                        <p:attrNameLst>
                                          <p:attrName>style.visibility</p:attrName>
                                        </p:attrNameLst>
                                      </p:cBhvr>
                                      <p:to>
                                        <p:strVal val="visible"/>
                                      </p:to>
                                    </p:set>
                                    <p:animEffect transition="in" filter="wipe(down)">
                                      <p:cBhvr>
                                        <p:cTn id="17" dur="500"/>
                                        <p:tgtEl>
                                          <p:spTgt spid="727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2707">
                                            <p:txEl>
                                              <p:pRg st="3" end="3"/>
                                            </p:txEl>
                                          </p:spTgt>
                                        </p:tgtEl>
                                        <p:attrNameLst>
                                          <p:attrName>style.visibility</p:attrName>
                                        </p:attrNameLst>
                                      </p:cBhvr>
                                      <p:to>
                                        <p:strVal val="visible"/>
                                      </p:to>
                                    </p:set>
                                    <p:animEffect transition="in" filter="wipe(down)">
                                      <p:cBhvr>
                                        <p:cTn id="22" dur="500"/>
                                        <p:tgtEl>
                                          <p:spTgt spid="727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normAutofit fontScale="90000"/>
          </a:bodyPr>
          <a:lstStyle/>
          <a:p>
            <a:r>
              <a:rPr lang="en-US" dirty="0" smtClean="0"/>
              <a:t>Flocculation Capacity: Collision Potential</a:t>
            </a:r>
            <a:endParaRPr lang="en-US" dirty="0"/>
          </a:p>
        </p:txBody>
      </p:sp>
      <p:sp>
        <p:nvSpPr>
          <p:cNvPr id="83971" name="Rectangle 3"/>
          <p:cNvSpPr>
            <a:spLocks noGrp="1" noChangeArrowheads="1"/>
          </p:cNvSpPr>
          <p:nvPr>
            <p:ph idx="1"/>
          </p:nvPr>
        </p:nvSpPr>
        <p:spPr>
          <a:xfrm>
            <a:off x="878983" y="2006958"/>
            <a:ext cx="7772400" cy="4114800"/>
          </a:xfrm>
        </p:spPr>
        <p:txBody>
          <a:bodyPr>
            <a:normAutofit lnSpcReduction="10000"/>
          </a:bodyPr>
          <a:lstStyle/>
          <a:p>
            <a:r>
              <a:rPr lang="en-US" sz="2800" dirty="0" smtClean="0"/>
              <a:t>The capacity of a flocculator is based on its ability to make collisions between </a:t>
            </a:r>
            <a:r>
              <a:rPr lang="en-US" sz="2800" dirty="0" err="1" smtClean="0"/>
              <a:t>flocs</a:t>
            </a:r>
            <a:endParaRPr lang="en-US" sz="2800" dirty="0" smtClean="0"/>
          </a:p>
          <a:p>
            <a:pPr>
              <a:buNone/>
            </a:pPr>
            <a:endParaRPr lang="en-US" sz="2800" dirty="0" smtClean="0"/>
          </a:p>
          <a:p>
            <a:r>
              <a:rPr lang="en-US" sz="2800" dirty="0" smtClean="0"/>
              <a:t>This design system is the result of years of investigation by the </a:t>
            </a:r>
            <a:r>
              <a:rPr lang="en-US" sz="2800" dirty="0" err="1" smtClean="0"/>
              <a:t>AguaClara</a:t>
            </a:r>
            <a:r>
              <a:rPr lang="en-US" sz="2800" dirty="0" smtClean="0"/>
              <a:t> team</a:t>
            </a:r>
          </a:p>
          <a:p>
            <a:endParaRPr lang="en-US" sz="2800" dirty="0" smtClean="0"/>
          </a:p>
          <a:p>
            <a:r>
              <a:rPr lang="en-US" sz="2800" dirty="0" smtClean="0"/>
              <a:t>It is much easier to flocculate high turbidity suspensions than it is to flocculate low turbidity suspensions</a:t>
            </a:r>
          </a:p>
          <a:p>
            <a:pPr>
              <a:buNone/>
            </a:pPr>
            <a:endParaRPr lang="en-US" sz="2800" dirty="0" smtClean="0"/>
          </a:p>
        </p:txBody>
      </p:sp>
      <p:pic>
        <p:nvPicPr>
          <p:cNvPr id="649219" name="Picture 3"/>
          <p:cNvPicPr>
            <a:picLocks noChangeAspect="1" noChangeArrowheads="1"/>
          </p:cNvPicPr>
          <p:nvPr/>
        </p:nvPicPr>
        <p:blipFill>
          <a:blip r:embed="rId3" cstate="print"/>
          <a:srcRect/>
          <a:stretch>
            <a:fillRect/>
          </a:stretch>
        </p:blipFill>
        <p:spPr bwMode="auto">
          <a:xfrm>
            <a:off x="0" y="4295775"/>
            <a:ext cx="828675" cy="2562225"/>
          </a:xfrm>
          <a:prstGeom prst="rect">
            <a:avLst/>
          </a:prstGeom>
          <a:noFill/>
          <a:ln w="9525">
            <a:noFill/>
            <a:miter lim="800000"/>
            <a:headEnd/>
            <a:tailEnd/>
          </a:ln>
        </p:spPr>
      </p:pic>
      <p:pic>
        <p:nvPicPr>
          <p:cNvPr id="649220" name="Picture 4"/>
          <p:cNvPicPr>
            <a:picLocks noChangeAspect="1" noChangeArrowheads="1"/>
          </p:cNvPicPr>
          <p:nvPr/>
        </p:nvPicPr>
        <p:blipFill>
          <a:blip r:embed="rId4" cstate="print"/>
          <a:srcRect/>
          <a:stretch>
            <a:fillRect/>
          </a:stretch>
        </p:blipFill>
        <p:spPr bwMode="auto">
          <a:xfrm>
            <a:off x="8222780" y="4288665"/>
            <a:ext cx="921219" cy="25693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n-US" sz="4000" dirty="0" smtClean="0"/>
              <a:t>How do we quantify turbulence?</a:t>
            </a:r>
            <a:endParaRPr lang="en-US" sz="4000" dirty="0"/>
          </a:p>
        </p:txBody>
      </p:sp>
      <p:sp>
        <p:nvSpPr>
          <p:cNvPr id="105475" name="Rectangle 3"/>
          <p:cNvSpPr>
            <a:spLocks noGrp="1" noChangeArrowheads="1"/>
          </p:cNvSpPr>
          <p:nvPr>
            <p:ph idx="1"/>
          </p:nvPr>
        </p:nvSpPr>
        <p:spPr/>
        <p:txBody>
          <a:bodyPr/>
          <a:lstStyle/>
          <a:p>
            <a:r>
              <a:rPr lang="en-US" dirty="0" smtClean="0"/>
              <a:t>The energy dissipation rate, </a:t>
            </a:r>
            <a:r>
              <a:rPr lang="en-US" dirty="0" smtClean="0">
                <a:latin typeface="Symbol" pitchFamily="18" charset="2"/>
              </a:rPr>
              <a:t>e,</a:t>
            </a:r>
            <a:r>
              <a:rPr lang="en-US" dirty="0" smtClean="0"/>
              <a:t> is a measure of the turbulence</a:t>
            </a:r>
          </a:p>
          <a:p>
            <a:r>
              <a:rPr lang="en-US" dirty="0" smtClean="0"/>
              <a:t>It is in the regions of maximum </a:t>
            </a:r>
            <a:r>
              <a:rPr lang="en-US" dirty="0" smtClean="0">
                <a:latin typeface="Symbol" pitchFamily="18" charset="2"/>
              </a:rPr>
              <a:t>e</a:t>
            </a:r>
            <a:r>
              <a:rPr lang="en-US" dirty="0" smtClean="0"/>
              <a:t> where the flocs are most likely to break, but also collide</a:t>
            </a:r>
            <a:endParaRPr lang="en-US" dirty="0"/>
          </a:p>
        </p:txBody>
      </p:sp>
      <p:grpSp>
        <p:nvGrpSpPr>
          <p:cNvPr id="2" name="Group 26"/>
          <p:cNvGrpSpPr/>
          <p:nvPr/>
        </p:nvGrpSpPr>
        <p:grpSpPr>
          <a:xfrm>
            <a:off x="798513" y="3076575"/>
            <a:ext cx="8345487" cy="3683000"/>
            <a:chOff x="798513" y="3076575"/>
            <a:chExt cx="8345487" cy="3683000"/>
          </a:xfrm>
        </p:grpSpPr>
        <p:grpSp>
          <p:nvGrpSpPr>
            <p:cNvPr id="3" name="Group 30"/>
            <p:cNvGrpSpPr>
              <a:grpSpLocks/>
            </p:cNvGrpSpPr>
            <p:nvPr/>
          </p:nvGrpSpPr>
          <p:grpSpPr bwMode="auto">
            <a:xfrm>
              <a:off x="906463" y="5362575"/>
              <a:ext cx="7056437" cy="1289050"/>
              <a:chOff x="661" y="2928"/>
              <a:chExt cx="4445" cy="812"/>
            </a:xfrm>
          </p:grpSpPr>
          <p:sp>
            <p:nvSpPr>
              <p:cNvPr id="105479" name="Rectangle 7"/>
              <p:cNvSpPr>
                <a:spLocks noChangeArrowheads="1"/>
              </p:cNvSpPr>
              <p:nvPr/>
            </p:nvSpPr>
            <p:spPr bwMode="auto">
              <a:xfrm>
                <a:off x="664" y="3167"/>
                <a:ext cx="4429" cy="330"/>
              </a:xfrm>
              <a:prstGeom prst="rect">
                <a:avLst/>
              </a:prstGeom>
              <a:solidFill>
                <a:srgbClr val="69FF7B"/>
              </a:solidFill>
              <a:ln w="12700">
                <a:solidFill>
                  <a:schemeClr val="tx1"/>
                </a:solidFill>
                <a:miter lim="800000"/>
                <a:headEnd type="none" w="lg" len="med"/>
                <a:tailEnd type="none" w="lg" len="med"/>
              </a:ln>
              <a:effectLst/>
            </p:spPr>
            <p:txBody>
              <a:bodyPr anchor="ctr">
                <a:spAutoFit/>
              </a:bodyPr>
              <a:lstStyle/>
              <a:p>
                <a:endParaRPr lang="en-US"/>
              </a:p>
            </p:txBody>
          </p:sp>
          <p:grpSp>
            <p:nvGrpSpPr>
              <p:cNvPr id="4" name="Group 19"/>
              <p:cNvGrpSpPr>
                <a:grpSpLocks/>
              </p:cNvGrpSpPr>
              <p:nvPr/>
            </p:nvGrpSpPr>
            <p:grpSpPr bwMode="auto">
              <a:xfrm>
                <a:off x="943" y="2928"/>
                <a:ext cx="4163" cy="812"/>
                <a:chOff x="943" y="2928"/>
                <a:chExt cx="4163" cy="812"/>
              </a:xfrm>
            </p:grpSpPr>
            <p:pic>
              <p:nvPicPr>
                <p:cNvPr id="105482" name="Picture 3"/>
                <p:cNvPicPr>
                  <a:picLocks noChangeAspect="1" noChangeArrowheads="1"/>
                </p:cNvPicPr>
                <p:nvPr/>
              </p:nvPicPr>
              <p:blipFill>
                <a:blip r:embed="rId3" cstate="screen"/>
                <a:srcRect/>
                <a:stretch>
                  <a:fillRect/>
                </a:stretch>
              </p:blipFill>
              <p:spPr bwMode="auto">
                <a:xfrm>
                  <a:off x="943" y="2928"/>
                  <a:ext cx="257" cy="812"/>
                </a:xfrm>
                <a:prstGeom prst="rect">
                  <a:avLst/>
                </a:prstGeom>
                <a:noFill/>
                <a:ln w="1">
                  <a:noFill/>
                  <a:miter lim="800000"/>
                  <a:headEnd/>
                  <a:tailEnd/>
                </a:ln>
              </p:spPr>
            </p:pic>
            <p:pic>
              <p:nvPicPr>
                <p:cNvPr id="105484" name="Picture 3"/>
                <p:cNvPicPr>
                  <a:picLocks noChangeAspect="1" noChangeArrowheads="1"/>
                </p:cNvPicPr>
                <p:nvPr/>
              </p:nvPicPr>
              <p:blipFill>
                <a:blip r:embed="rId3" cstate="screen"/>
                <a:srcRect/>
                <a:stretch>
                  <a:fillRect/>
                </a:stretch>
              </p:blipFill>
              <p:spPr bwMode="auto">
                <a:xfrm>
                  <a:off x="1501" y="2928"/>
                  <a:ext cx="257" cy="812"/>
                </a:xfrm>
                <a:prstGeom prst="rect">
                  <a:avLst/>
                </a:prstGeom>
                <a:noFill/>
                <a:ln w="1">
                  <a:noFill/>
                  <a:miter lim="800000"/>
                  <a:headEnd/>
                  <a:tailEnd/>
                </a:ln>
              </p:spPr>
            </p:pic>
            <p:pic>
              <p:nvPicPr>
                <p:cNvPr id="105485" name="Picture 3"/>
                <p:cNvPicPr>
                  <a:picLocks noChangeAspect="1" noChangeArrowheads="1"/>
                </p:cNvPicPr>
                <p:nvPr/>
              </p:nvPicPr>
              <p:blipFill>
                <a:blip r:embed="rId3" cstate="screen"/>
                <a:srcRect/>
                <a:stretch>
                  <a:fillRect/>
                </a:stretch>
              </p:blipFill>
              <p:spPr bwMode="auto">
                <a:xfrm>
                  <a:off x="2059" y="2928"/>
                  <a:ext cx="257" cy="812"/>
                </a:xfrm>
                <a:prstGeom prst="rect">
                  <a:avLst/>
                </a:prstGeom>
                <a:noFill/>
                <a:ln w="1">
                  <a:noFill/>
                  <a:miter lim="800000"/>
                  <a:headEnd/>
                  <a:tailEnd/>
                </a:ln>
              </p:spPr>
            </p:pic>
            <p:pic>
              <p:nvPicPr>
                <p:cNvPr id="105486" name="Picture 3"/>
                <p:cNvPicPr>
                  <a:picLocks noChangeAspect="1" noChangeArrowheads="1"/>
                </p:cNvPicPr>
                <p:nvPr/>
              </p:nvPicPr>
              <p:blipFill>
                <a:blip r:embed="rId3" cstate="screen"/>
                <a:srcRect/>
                <a:stretch>
                  <a:fillRect/>
                </a:stretch>
              </p:blipFill>
              <p:spPr bwMode="auto">
                <a:xfrm>
                  <a:off x="2617" y="2928"/>
                  <a:ext cx="257" cy="812"/>
                </a:xfrm>
                <a:prstGeom prst="rect">
                  <a:avLst/>
                </a:prstGeom>
                <a:noFill/>
                <a:ln w="1">
                  <a:noFill/>
                  <a:miter lim="800000"/>
                  <a:headEnd/>
                  <a:tailEnd/>
                </a:ln>
              </p:spPr>
            </p:pic>
            <p:pic>
              <p:nvPicPr>
                <p:cNvPr id="105487" name="Picture 3"/>
                <p:cNvPicPr>
                  <a:picLocks noChangeAspect="1" noChangeArrowheads="1"/>
                </p:cNvPicPr>
                <p:nvPr/>
              </p:nvPicPr>
              <p:blipFill>
                <a:blip r:embed="rId3" cstate="screen"/>
                <a:srcRect/>
                <a:stretch>
                  <a:fillRect/>
                </a:stretch>
              </p:blipFill>
              <p:spPr bwMode="auto">
                <a:xfrm>
                  <a:off x="3175" y="2928"/>
                  <a:ext cx="257" cy="812"/>
                </a:xfrm>
                <a:prstGeom prst="rect">
                  <a:avLst/>
                </a:prstGeom>
                <a:noFill/>
                <a:ln w="1">
                  <a:noFill/>
                  <a:miter lim="800000"/>
                  <a:headEnd/>
                  <a:tailEnd/>
                </a:ln>
              </p:spPr>
            </p:pic>
            <p:pic>
              <p:nvPicPr>
                <p:cNvPr id="105488" name="Picture 3"/>
                <p:cNvPicPr>
                  <a:picLocks noChangeAspect="1" noChangeArrowheads="1"/>
                </p:cNvPicPr>
                <p:nvPr/>
              </p:nvPicPr>
              <p:blipFill>
                <a:blip r:embed="rId3" cstate="screen"/>
                <a:srcRect/>
                <a:stretch>
                  <a:fillRect/>
                </a:stretch>
              </p:blipFill>
              <p:spPr bwMode="auto">
                <a:xfrm>
                  <a:off x="3733" y="2928"/>
                  <a:ext cx="257" cy="812"/>
                </a:xfrm>
                <a:prstGeom prst="rect">
                  <a:avLst/>
                </a:prstGeom>
                <a:noFill/>
                <a:ln w="1">
                  <a:noFill/>
                  <a:miter lim="800000"/>
                  <a:headEnd/>
                  <a:tailEnd/>
                </a:ln>
              </p:spPr>
            </p:pic>
            <p:pic>
              <p:nvPicPr>
                <p:cNvPr id="105489" name="Picture 3"/>
                <p:cNvPicPr>
                  <a:picLocks noChangeAspect="1" noChangeArrowheads="1"/>
                </p:cNvPicPr>
                <p:nvPr/>
              </p:nvPicPr>
              <p:blipFill>
                <a:blip r:embed="rId3" cstate="screen"/>
                <a:srcRect/>
                <a:stretch>
                  <a:fillRect/>
                </a:stretch>
              </p:blipFill>
              <p:spPr bwMode="auto">
                <a:xfrm>
                  <a:off x="4291" y="2928"/>
                  <a:ext cx="257" cy="812"/>
                </a:xfrm>
                <a:prstGeom prst="rect">
                  <a:avLst/>
                </a:prstGeom>
                <a:noFill/>
                <a:ln w="1">
                  <a:noFill/>
                  <a:miter lim="800000"/>
                  <a:headEnd/>
                  <a:tailEnd/>
                </a:ln>
              </p:spPr>
            </p:pic>
            <p:pic>
              <p:nvPicPr>
                <p:cNvPr id="105490" name="Picture 3"/>
                <p:cNvPicPr>
                  <a:picLocks noChangeAspect="1" noChangeArrowheads="1"/>
                </p:cNvPicPr>
                <p:nvPr/>
              </p:nvPicPr>
              <p:blipFill>
                <a:blip r:embed="rId3" cstate="screen"/>
                <a:srcRect/>
                <a:stretch>
                  <a:fillRect/>
                </a:stretch>
              </p:blipFill>
              <p:spPr bwMode="auto">
                <a:xfrm>
                  <a:off x="4849" y="2928"/>
                  <a:ext cx="257" cy="812"/>
                </a:xfrm>
                <a:prstGeom prst="rect">
                  <a:avLst/>
                </a:prstGeom>
                <a:noFill/>
                <a:ln w="1">
                  <a:noFill/>
                  <a:miter lim="800000"/>
                  <a:headEnd/>
                  <a:tailEnd/>
                </a:ln>
              </p:spPr>
            </p:pic>
          </p:grpSp>
          <p:grpSp>
            <p:nvGrpSpPr>
              <p:cNvPr id="5" name="Group 20"/>
              <p:cNvGrpSpPr>
                <a:grpSpLocks/>
              </p:cNvGrpSpPr>
              <p:nvPr/>
            </p:nvGrpSpPr>
            <p:grpSpPr bwMode="auto">
              <a:xfrm flipV="1">
                <a:off x="661" y="2928"/>
                <a:ext cx="4163" cy="812"/>
                <a:chOff x="943" y="2928"/>
                <a:chExt cx="4163" cy="812"/>
              </a:xfrm>
            </p:grpSpPr>
            <p:pic>
              <p:nvPicPr>
                <p:cNvPr id="105493" name="Picture 3"/>
                <p:cNvPicPr>
                  <a:picLocks noChangeAspect="1" noChangeArrowheads="1"/>
                </p:cNvPicPr>
                <p:nvPr/>
              </p:nvPicPr>
              <p:blipFill>
                <a:blip r:embed="rId3" cstate="screen"/>
                <a:srcRect/>
                <a:stretch>
                  <a:fillRect/>
                </a:stretch>
              </p:blipFill>
              <p:spPr bwMode="auto">
                <a:xfrm>
                  <a:off x="943" y="2928"/>
                  <a:ext cx="257" cy="812"/>
                </a:xfrm>
                <a:prstGeom prst="rect">
                  <a:avLst/>
                </a:prstGeom>
                <a:noFill/>
                <a:ln w="1">
                  <a:noFill/>
                  <a:miter lim="800000"/>
                  <a:headEnd/>
                  <a:tailEnd/>
                </a:ln>
              </p:spPr>
            </p:pic>
            <p:pic>
              <p:nvPicPr>
                <p:cNvPr id="105494" name="Picture 3"/>
                <p:cNvPicPr>
                  <a:picLocks noChangeAspect="1" noChangeArrowheads="1"/>
                </p:cNvPicPr>
                <p:nvPr/>
              </p:nvPicPr>
              <p:blipFill>
                <a:blip r:embed="rId3" cstate="screen"/>
                <a:srcRect/>
                <a:stretch>
                  <a:fillRect/>
                </a:stretch>
              </p:blipFill>
              <p:spPr bwMode="auto">
                <a:xfrm>
                  <a:off x="1501" y="2928"/>
                  <a:ext cx="257" cy="812"/>
                </a:xfrm>
                <a:prstGeom prst="rect">
                  <a:avLst/>
                </a:prstGeom>
                <a:noFill/>
                <a:ln w="1">
                  <a:noFill/>
                  <a:miter lim="800000"/>
                  <a:headEnd/>
                  <a:tailEnd/>
                </a:ln>
              </p:spPr>
            </p:pic>
            <p:pic>
              <p:nvPicPr>
                <p:cNvPr id="105495" name="Picture 3"/>
                <p:cNvPicPr>
                  <a:picLocks noChangeAspect="1" noChangeArrowheads="1"/>
                </p:cNvPicPr>
                <p:nvPr/>
              </p:nvPicPr>
              <p:blipFill>
                <a:blip r:embed="rId3" cstate="screen"/>
                <a:srcRect/>
                <a:stretch>
                  <a:fillRect/>
                </a:stretch>
              </p:blipFill>
              <p:spPr bwMode="auto">
                <a:xfrm>
                  <a:off x="2059" y="2928"/>
                  <a:ext cx="257" cy="812"/>
                </a:xfrm>
                <a:prstGeom prst="rect">
                  <a:avLst/>
                </a:prstGeom>
                <a:noFill/>
                <a:ln w="1">
                  <a:noFill/>
                  <a:miter lim="800000"/>
                  <a:headEnd/>
                  <a:tailEnd/>
                </a:ln>
              </p:spPr>
            </p:pic>
            <p:pic>
              <p:nvPicPr>
                <p:cNvPr id="105496" name="Picture 3"/>
                <p:cNvPicPr>
                  <a:picLocks noChangeAspect="1" noChangeArrowheads="1"/>
                </p:cNvPicPr>
                <p:nvPr/>
              </p:nvPicPr>
              <p:blipFill>
                <a:blip r:embed="rId3" cstate="screen"/>
                <a:srcRect/>
                <a:stretch>
                  <a:fillRect/>
                </a:stretch>
              </p:blipFill>
              <p:spPr bwMode="auto">
                <a:xfrm>
                  <a:off x="2617" y="2928"/>
                  <a:ext cx="257" cy="812"/>
                </a:xfrm>
                <a:prstGeom prst="rect">
                  <a:avLst/>
                </a:prstGeom>
                <a:noFill/>
                <a:ln w="1">
                  <a:noFill/>
                  <a:miter lim="800000"/>
                  <a:headEnd/>
                  <a:tailEnd/>
                </a:ln>
              </p:spPr>
            </p:pic>
            <p:pic>
              <p:nvPicPr>
                <p:cNvPr id="105497" name="Picture 3"/>
                <p:cNvPicPr>
                  <a:picLocks noChangeAspect="1" noChangeArrowheads="1"/>
                </p:cNvPicPr>
                <p:nvPr/>
              </p:nvPicPr>
              <p:blipFill>
                <a:blip r:embed="rId3" cstate="screen"/>
                <a:srcRect/>
                <a:stretch>
                  <a:fillRect/>
                </a:stretch>
              </p:blipFill>
              <p:spPr bwMode="auto">
                <a:xfrm>
                  <a:off x="3175" y="2928"/>
                  <a:ext cx="257" cy="812"/>
                </a:xfrm>
                <a:prstGeom prst="rect">
                  <a:avLst/>
                </a:prstGeom>
                <a:noFill/>
                <a:ln w="1">
                  <a:noFill/>
                  <a:miter lim="800000"/>
                  <a:headEnd/>
                  <a:tailEnd/>
                </a:ln>
              </p:spPr>
            </p:pic>
            <p:pic>
              <p:nvPicPr>
                <p:cNvPr id="105498" name="Picture 3"/>
                <p:cNvPicPr>
                  <a:picLocks noChangeAspect="1" noChangeArrowheads="1"/>
                </p:cNvPicPr>
                <p:nvPr/>
              </p:nvPicPr>
              <p:blipFill>
                <a:blip r:embed="rId3" cstate="screen"/>
                <a:srcRect/>
                <a:stretch>
                  <a:fillRect/>
                </a:stretch>
              </p:blipFill>
              <p:spPr bwMode="auto">
                <a:xfrm>
                  <a:off x="3733" y="2928"/>
                  <a:ext cx="257" cy="812"/>
                </a:xfrm>
                <a:prstGeom prst="rect">
                  <a:avLst/>
                </a:prstGeom>
                <a:noFill/>
                <a:ln w="1">
                  <a:noFill/>
                  <a:miter lim="800000"/>
                  <a:headEnd/>
                  <a:tailEnd/>
                </a:ln>
              </p:spPr>
            </p:pic>
            <p:pic>
              <p:nvPicPr>
                <p:cNvPr id="105499" name="Picture 3"/>
                <p:cNvPicPr>
                  <a:picLocks noChangeAspect="1" noChangeArrowheads="1"/>
                </p:cNvPicPr>
                <p:nvPr/>
              </p:nvPicPr>
              <p:blipFill>
                <a:blip r:embed="rId3" cstate="screen"/>
                <a:srcRect/>
                <a:stretch>
                  <a:fillRect/>
                </a:stretch>
              </p:blipFill>
              <p:spPr bwMode="auto">
                <a:xfrm>
                  <a:off x="4291" y="2928"/>
                  <a:ext cx="257" cy="812"/>
                </a:xfrm>
                <a:prstGeom prst="rect">
                  <a:avLst/>
                </a:prstGeom>
                <a:noFill/>
                <a:ln w="1">
                  <a:noFill/>
                  <a:miter lim="800000"/>
                  <a:headEnd/>
                  <a:tailEnd/>
                </a:ln>
              </p:spPr>
            </p:pic>
            <p:pic>
              <p:nvPicPr>
                <p:cNvPr id="105500" name="Picture 3"/>
                <p:cNvPicPr>
                  <a:picLocks noChangeAspect="1" noChangeArrowheads="1"/>
                </p:cNvPicPr>
                <p:nvPr/>
              </p:nvPicPr>
              <p:blipFill>
                <a:blip r:embed="rId3" cstate="screen"/>
                <a:srcRect/>
                <a:stretch>
                  <a:fillRect/>
                </a:stretch>
              </p:blipFill>
              <p:spPr bwMode="auto">
                <a:xfrm>
                  <a:off x="4849" y="2928"/>
                  <a:ext cx="257" cy="812"/>
                </a:xfrm>
                <a:prstGeom prst="rect">
                  <a:avLst/>
                </a:prstGeom>
                <a:noFill/>
                <a:ln w="1">
                  <a:noFill/>
                  <a:miter lim="800000"/>
                  <a:headEnd/>
                  <a:tailEnd/>
                </a:ln>
              </p:spPr>
            </p:pic>
          </p:grpSp>
        </p:grpSp>
        <p:pic>
          <p:nvPicPr>
            <p:cNvPr id="105483" name="Picture 3"/>
            <p:cNvPicPr>
              <a:picLocks noChangeAspect="1" noChangeArrowheads="1"/>
            </p:cNvPicPr>
            <p:nvPr/>
          </p:nvPicPr>
          <p:blipFill>
            <a:blip r:embed="rId4" cstate="screen"/>
            <a:srcRect/>
            <a:stretch>
              <a:fillRect/>
            </a:stretch>
          </p:blipFill>
          <p:spPr bwMode="auto">
            <a:xfrm>
              <a:off x="8313738" y="3076575"/>
              <a:ext cx="830262" cy="3643313"/>
            </a:xfrm>
            <a:prstGeom prst="rect">
              <a:avLst/>
            </a:prstGeom>
            <a:noFill/>
            <a:ln w="1">
              <a:noFill/>
              <a:miter lim="800000"/>
              <a:headEnd/>
              <a:tailEnd/>
            </a:ln>
          </p:spPr>
        </p:pic>
        <p:pic>
          <p:nvPicPr>
            <p:cNvPr id="105480" name="Picture 8" descr="50 Lps 2 bays-Model side"/>
            <p:cNvPicPr>
              <a:picLocks noChangeAspect="1" noChangeArrowheads="1"/>
            </p:cNvPicPr>
            <p:nvPr/>
          </p:nvPicPr>
          <p:blipFill>
            <a:blip r:embed="rId5" cstate="screen">
              <a:clrChange>
                <a:clrFrom>
                  <a:srgbClr val="FFFFFF"/>
                </a:clrFrom>
                <a:clrTo>
                  <a:srgbClr val="FFFFFF">
                    <a:alpha val="0"/>
                  </a:srgbClr>
                </a:clrTo>
              </a:clrChange>
              <a:lum bright="-100000"/>
            </a:blip>
            <a:srcRect t="68666"/>
            <a:stretch>
              <a:fillRect/>
            </a:stretch>
          </p:blipFill>
          <p:spPr bwMode="auto">
            <a:xfrm>
              <a:off x="798513" y="5051425"/>
              <a:ext cx="7270750" cy="1708150"/>
            </a:xfrm>
            <a:prstGeom prst="rect">
              <a:avLst/>
            </a:prstGeom>
            <a:noFill/>
          </p:spPr>
        </p:pic>
      </p:grpSp>
      <p:sp>
        <p:nvSpPr>
          <p:cNvPr id="105501" name="Text Box 29"/>
          <p:cNvSpPr txBox="1">
            <a:spLocks noChangeArrowheads="1"/>
          </p:cNvSpPr>
          <p:nvPr/>
        </p:nvSpPr>
        <p:spPr bwMode="auto">
          <a:xfrm>
            <a:off x="8348663" y="2767013"/>
            <a:ext cx="795337" cy="336550"/>
          </a:xfrm>
          <a:prstGeom prst="rect">
            <a:avLst/>
          </a:prstGeom>
          <a:noFill/>
          <a:ln w="12700">
            <a:noFill/>
            <a:miter lim="800000"/>
            <a:headEnd type="none" w="lg" len="med"/>
            <a:tailEnd type="none" w="lg" len="med"/>
          </a:ln>
          <a:effectLst/>
        </p:spPr>
        <p:txBody>
          <a:bodyPr wrap="none">
            <a:spAutoFit/>
          </a:bodyPr>
          <a:lstStyle/>
          <a:p>
            <a:r>
              <a:rPr lang="en-US" sz="1600" smtClean="0"/>
              <a:t>mW/kg</a:t>
            </a:r>
            <a:endParaRPr lang="en-US" sz="16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Chemical Storage Tank</a:t>
            </a:r>
            <a:endParaRPr lang="en-US" dirty="0"/>
          </a:p>
        </p:txBody>
      </p:sp>
      <p:sp>
        <p:nvSpPr>
          <p:cNvPr id="3" name="Content Placeholder 2"/>
          <p:cNvSpPr>
            <a:spLocks noGrp="1"/>
          </p:cNvSpPr>
          <p:nvPr>
            <p:ph idx="1"/>
          </p:nvPr>
        </p:nvSpPr>
        <p:spPr>
          <a:xfrm>
            <a:off x="457200" y="1600201"/>
            <a:ext cx="7924800" cy="1676400"/>
          </a:xfrm>
        </p:spPr>
        <p:txBody>
          <a:bodyPr>
            <a:normAutofit fontScale="70000" lnSpcReduction="20000"/>
          </a:bodyPr>
          <a:lstStyle/>
          <a:p>
            <a:r>
              <a:rPr lang="en-US" dirty="0" smtClean="0"/>
              <a:t>What is it?</a:t>
            </a:r>
          </a:p>
          <a:p>
            <a:pPr lvl="1"/>
            <a:r>
              <a:rPr lang="en-US" dirty="0" smtClean="0"/>
              <a:t>Stores Alum used in the plant</a:t>
            </a:r>
          </a:p>
          <a:p>
            <a:r>
              <a:rPr lang="en-US" dirty="0" smtClean="0"/>
              <a:t>Task 1: Add ability for the user to input stock concentration, max alum dose, and minimum tank duration to calculate the size of the tanks </a:t>
            </a:r>
          </a:p>
          <a:p>
            <a:endParaRPr lang="en-US" dirty="0"/>
          </a:p>
        </p:txBody>
      </p:sp>
      <p:pic>
        <p:nvPicPr>
          <p:cNvPr id="6" name="Picture 3"/>
          <p:cNvPicPr>
            <a:picLocks noChangeAspect="1" noChangeArrowheads="1"/>
          </p:cNvPicPr>
          <p:nvPr/>
        </p:nvPicPr>
        <p:blipFill>
          <a:blip r:embed="rId3" cstate="print"/>
          <a:srcRect/>
          <a:stretch>
            <a:fillRect/>
          </a:stretch>
        </p:blipFill>
        <p:spPr bwMode="auto">
          <a:xfrm>
            <a:off x="2362200" y="3124200"/>
            <a:ext cx="3759200" cy="281940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6" name="Rectangle 4"/>
          <p:cNvSpPr>
            <a:spLocks noGrp="1" noChangeArrowheads="1"/>
          </p:cNvSpPr>
          <p:nvPr>
            <p:ph type="title"/>
          </p:nvPr>
        </p:nvSpPr>
        <p:spPr/>
        <p:txBody>
          <a:bodyPr>
            <a:normAutofit fontScale="90000"/>
          </a:bodyPr>
          <a:lstStyle/>
          <a:p>
            <a:pPr>
              <a:defRPr/>
            </a:pPr>
            <a:r>
              <a:rPr lang="en-US" dirty="0" smtClean="0"/>
              <a:t>An interesting design</a:t>
            </a:r>
            <a:br>
              <a:rPr lang="en-US" dirty="0" smtClean="0"/>
            </a:br>
            <a:r>
              <a:rPr lang="en-US" dirty="0" smtClean="0"/>
              <a:t>No this wasn’t AguaClara…</a:t>
            </a:r>
          </a:p>
        </p:txBody>
      </p:sp>
      <p:pic>
        <p:nvPicPr>
          <p:cNvPr id="139267" name="Picture 5"/>
          <p:cNvPicPr>
            <a:picLocks noChangeAspect="1" noChangeArrowheads="1"/>
          </p:cNvPicPr>
          <p:nvPr/>
        </p:nvPicPr>
        <p:blipFill>
          <a:blip r:embed="rId3" cstate="screen"/>
          <a:srcRect/>
          <a:stretch>
            <a:fillRect/>
          </a:stretch>
        </p:blipFill>
        <p:spPr bwMode="auto">
          <a:xfrm>
            <a:off x="1296648" y="1782679"/>
            <a:ext cx="6333345" cy="5075321"/>
          </a:xfrm>
          <a:prstGeom prst="rect">
            <a:avLst/>
          </a:prstGeom>
          <a:noFill/>
          <a:ln w="12700">
            <a:noFill/>
            <a:miter lim="800000"/>
            <a:headEnd type="none" w="lg" len="med"/>
            <a:tailEnd type="none" w="lg" len="me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Few Reflections</a:t>
            </a:r>
            <a:endParaRPr lang="en-US" dirty="0"/>
          </a:p>
        </p:txBody>
      </p:sp>
      <p:sp>
        <p:nvSpPr>
          <p:cNvPr id="3" name="Content Placeholder 2"/>
          <p:cNvSpPr>
            <a:spLocks noGrp="1"/>
          </p:cNvSpPr>
          <p:nvPr>
            <p:ph idx="1"/>
          </p:nvPr>
        </p:nvSpPr>
        <p:spPr>
          <a:xfrm>
            <a:off x="228600" y="1524000"/>
            <a:ext cx="7772400" cy="4700016"/>
          </a:xfrm>
        </p:spPr>
        <p:txBody>
          <a:bodyPr>
            <a:normAutofit/>
          </a:bodyPr>
          <a:lstStyle/>
          <a:p>
            <a:r>
              <a:rPr lang="en-US" dirty="0" smtClean="0"/>
              <a:t>The collision potential depends primarily on the </a:t>
            </a:r>
            <a:r>
              <a:rPr lang="en-US" dirty="0" err="1" smtClean="0"/>
              <a:t>flocculator</a:t>
            </a:r>
            <a:r>
              <a:rPr lang="en-US" dirty="0" smtClean="0"/>
              <a:t> geometry</a:t>
            </a:r>
          </a:p>
          <a:p>
            <a:r>
              <a:rPr lang="en-US" dirty="0" smtClean="0"/>
              <a:t>We can design a </a:t>
            </a:r>
            <a:r>
              <a:rPr lang="en-US" dirty="0" err="1" smtClean="0"/>
              <a:t>flocculator</a:t>
            </a:r>
            <a:r>
              <a:rPr lang="en-US" dirty="0" smtClean="0"/>
              <a:t> for the maximum flow rate and be fairly confident that the </a:t>
            </a:r>
            <a:r>
              <a:rPr lang="en-US" dirty="0" err="1" smtClean="0"/>
              <a:t>flocculator</a:t>
            </a:r>
            <a:r>
              <a:rPr lang="en-US" dirty="0" smtClean="0"/>
              <a:t> will also work for lower flow rates.</a:t>
            </a:r>
          </a:p>
          <a:p>
            <a:r>
              <a:rPr lang="en-US" dirty="0" smtClean="0"/>
              <a:t>We also need to use the constraint that we not break the </a:t>
            </a:r>
            <a:r>
              <a:rPr lang="en-US" dirty="0" err="1" smtClean="0"/>
              <a:t>flocs</a:t>
            </a:r>
            <a:endParaRPr lang="en-US" dirty="0" smtClean="0"/>
          </a:p>
          <a:p>
            <a:endParaRPr lang="en-US" dirty="0" smtClean="0"/>
          </a:p>
        </p:txBody>
      </p:sp>
      <p:pic>
        <p:nvPicPr>
          <p:cNvPr id="4" name="Picture 343"/>
          <p:cNvPicPr>
            <a:picLocks noChangeArrowheads="1"/>
          </p:cNvPicPr>
          <p:nvPr/>
        </p:nvPicPr>
        <p:blipFill>
          <a:blip r:embed="rId4" cstate="screen"/>
          <a:srcRect/>
          <a:stretch>
            <a:fillRect/>
          </a:stretch>
        </p:blipFill>
        <p:spPr bwMode="auto">
          <a:xfrm>
            <a:off x="8529412" y="877824"/>
            <a:ext cx="651164" cy="6016191"/>
          </a:xfrm>
          <a:prstGeom prst="rect">
            <a:avLst/>
          </a:prstGeom>
          <a:noFill/>
          <a:ln w="0">
            <a:noFill/>
            <a:miter lim="800000"/>
            <a:headEnd/>
            <a:tailEnd/>
          </a:ln>
        </p:spPr>
      </p:pic>
      <p:graphicFrame>
        <p:nvGraphicFramePr>
          <p:cNvPr id="729090" name="Object 2"/>
          <p:cNvGraphicFramePr>
            <a:graphicFrameLocks noChangeAspect="1"/>
          </p:cNvGraphicFramePr>
          <p:nvPr/>
        </p:nvGraphicFramePr>
        <p:xfrm>
          <a:off x="8622030" y="1959493"/>
          <a:ext cx="497586" cy="383276"/>
        </p:xfrm>
        <a:graphic>
          <a:graphicData uri="http://schemas.openxmlformats.org/presentationml/2006/ole">
            <p:oleObj spid="_x0000_s1026" name="Equation" r:id="rId5" imgW="495000" imgH="380880" progId="Equation.DSMT4">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dirty="0" smtClean="0"/>
              <a:t>Design Optimization</a:t>
            </a:r>
            <a:endParaRPr lang="en-US" dirty="0"/>
          </a:p>
        </p:txBody>
      </p:sp>
      <p:sp>
        <p:nvSpPr>
          <p:cNvPr id="68611" name="Rectangle 3"/>
          <p:cNvSpPr>
            <a:spLocks noGrp="1" noChangeArrowheads="1"/>
          </p:cNvSpPr>
          <p:nvPr>
            <p:ph idx="1"/>
          </p:nvPr>
        </p:nvSpPr>
        <p:spPr>
          <a:xfrm>
            <a:off x="0" y="1981200"/>
            <a:ext cx="5657850" cy="4114800"/>
          </a:xfrm>
        </p:spPr>
        <p:txBody>
          <a:bodyPr>
            <a:normAutofit/>
          </a:bodyPr>
          <a:lstStyle/>
          <a:p>
            <a:pPr>
              <a:lnSpc>
                <a:spcPct val="80000"/>
              </a:lnSpc>
            </a:pPr>
            <a:r>
              <a:rPr lang="en-US" sz="2800" dirty="0" smtClean="0"/>
              <a:t>The length of the flocculator channels matches the length of the sedimentation tank</a:t>
            </a:r>
          </a:p>
          <a:p>
            <a:pPr>
              <a:lnSpc>
                <a:spcPct val="80000"/>
              </a:lnSpc>
            </a:pPr>
            <a:r>
              <a:rPr lang="en-US" sz="2800" dirty="0" smtClean="0"/>
              <a:t>The height of the water at the end of the flocculator is equal to the height of water in the sedimentation tank</a:t>
            </a:r>
          </a:p>
          <a:p>
            <a:pPr>
              <a:lnSpc>
                <a:spcPct val="80000"/>
              </a:lnSpc>
            </a:pPr>
            <a:r>
              <a:rPr lang="en-US" sz="2800" dirty="0" smtClean="0"/>
              <a:t>Width of the flocculation channel?</a:t>
            </a:r>
          </a:p>
          <a:p>
            <a:pPr lvl="1">
              <a:lnSpc>
                <a:spcPct val="80000"/>
              </a:lnSpc>
            </a:pPr>
            <a:r>
              <a:rPr lang="en-US" sz="2400" dirty="0" smtClean="0"/>
              <a:t>Minimum</a:t>
            </a:r>
          </a:p>
          <a:p>
            <a:pPr lvl="1">
              <a:lnSpc>
                <a:spcPct val="80000"/>
              </a:lnSpc>
            </a:pPr>
            <a:r>
              <a:rPr lang="en-US" sz="2400" dirty="0" smtClean="0"/>
              <a:t>Material limitations (polycarbonate sheets)</a:t>
            </a:r>
          </a:p>
        </p:txBody>
      </p:sp>
      <p:pic>
        <p:nvPicPr>
          <p:cNvPr id="68612" name="Picture 4" descr="50 Lps 2 bays-Model sed+floc top"/>
          <p:cNvPicPr>
            <a:picLocks noChangeAspect="1" noChangeArrowheads="1"/>
          </p:cNvPicPr>
          <p:nvPr/>
        </p:nvPicPr>
        <p:blipFill>
          <a:blip r:embed="rId3" cstate="screen">
            <a:clrChange>
              <a:clrFrom>
                <a:srgbClr val="FFFFFF"/>
              </a:clrFrom>
              <a:clrTo>
                <a:srgbClr val="FFFFFF">
                  <a:alpha val="0"/>
                </a:srgbClr>
              </a:clrTo>
            </a:clrChange>
            <a:lum bright="-40000"/>
          </a:blip>
          <a:srcRect l="29312" t="35750" r="29562" b="166"/>
          <a:stretch>
            <a:fillRect/>
          </a:stretch>
        </p:blipFill>
        <p:spPr bwMode="auto">
          <a:xfrm>
            <a:off x="5554663" y="1971675"/>
            <a:ext cx="3341687" cy="3905250"/>
          </a:xfrm>
          <a:prstGeom prst="rect">
            <a:avLst/>
          </a:prstGeom>
          <a:noFill/>
        </p:spPr>
      </p:pic>
      <p:sp>
        <p:nvSpPr>
          <p:cNvPr id="68613" name="Text Box 5"/>
          <p:cNvSpPr txBox="1">
            <a:spLocks noChangeArrowheads="1"/>
          </p:cNvSpPr>
          <p:nvPr/>
        </p:nvSpPr>
        <p:spPr bwMode="auto">
          <a:xfrm>
            <a:off x="6080125" y="5867400"/>
            <a:ext cx="1577483" cy="523220"/>
          </a:xfrm>
          <a:prstGeom prst="rect">
            <a:avLst/>
          </a:prstGeom>
          <a:noFill/>
          <a:ln w="12700">
            <a:noFill/>
            <a:miter lim="800000"/>
            <a:headEnd type="none" w="lg" len="med"/>
            <a:tailEnd type="none" w="lg" len="med"/>
          </a:ln>
          <a:effectLst/>
        </p:spPr>
        <p:txBody>
          <a:bodyPr wrap="none">
            <a:spAutoFit/>
          </a:bodyPr>
          <a:lstStyle/>
          <a:p>
            <a:r>
              <a:rPr lang="en-US" dirty="0" smtClean="0"/>
              <a:t>Top View</a:t>
            </a:r>
            <a:endParaRPr lang="en-US" dirty="0"/>
          </a:p>
        </p:txBody>
      </p:sp>
      <p:sp>
        <p:nvSpPr>
          <p:cNvPr id="68614" name="Text Box 6"/>
          <p:cNvSpPr txBox="1">
            <a:spLocks noChangeArrowheads="1"/>
          </p:cNvSpPr>
          <p:nvPr/>
        </p:nvSpPr>
        <p:spPr bwMode="auto">
          <a:xfrm>
            <a:off x="6032500" y="4086225"/>
            <a:ext cx="2255746" cy="523220"/>
          </a:xfrm>
          <a:prstGeom prst="rect">
            <a:avLst/>
          </a:prstGeom>
          <a:solidFill>
            <a:schemeClr val="bg1"/>
          </a:solidFill>
          <a:ln w="12700">
            <a:noFill/>
            <a:miter lim="800000"/>
            <a:headEnd type="none" w="lg" len="med"/>
            <a:tailEnd type="none" w="lg" len="med"/>
          </a:ln>
          <a:effectLst/>
        </p:spPr>
        <p:txBody>
          <a:bodyPr wrap="none">
            <a:spAutoFit/>
          </a:bodyPr>
          <a:lstStyle/>
          <a:p>
            <a:r>
              <a:rPr lang="en-US" dirty="0" smtClean="0"/>
              <a:t>Sedimentation</a:t>
            </a:r>
            <a:endParaRPr lang="en-US" dirty="0"/>
          </a:p>
        </p:txBody>
      </p:sp>
      <p:sp>
        <p:nvSpPr>
          <p:cNvPr id="68615" name="Text Box 7"/>
          <p:cNvSpPr txBox="1">
            <a:spLocks noChangeArrowheads="1"/>
          </p:cNvSpPr>
          <p:nvPr/>
        </p:nvSpPr>
        <p:spPr bwMode="auto">
          <a:xfrm>
            <a:off x="6137275" y="2371725"/>
            <a:ext cx="1976823" cy="523220"/>
          </a:xfrm>
          <a:prstGeom prst="rect">
            <a:avLst/>
          </a:prstGeom>
          <a:solidFill>
            <a:schemeClr val="bg1"/>
          </a:solidFill>
          <a:ln w="12700">
            <a:noFill/>
            <a:miter lim="800000"/>
            <a:headEnd type="none" w="lg" len="med"/>
            <a:tailEnd type="none" w="lg" len="med"/>
          </a:ln>
          <a:effectLst/>
        </p:spPr>
        <p:txBody>
          <a:bodyPr wrap="none">
            <a:spAutoFit/>
          </a:bodyPr>
          <a:lstStyle/>
          <a:p>
            <a:r>
              <a:rPr lang="en-US" dirty="0" smtClean="0"/>
              <a:t>Flocculation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Effect transition="in" filter="wipe(down)">
                                      <p:cBhvr>
                                        <p:cTn id="7" dur="500"/>
                                        <p:tgtEl>
                                          <p:spTgt spid="686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8611">
                                            <p:txEl>
                                              <p:pRg st="1" end="1"/>
                                            </p:txEl>
                                          </p:spTgt>
                                        </p:tgtEl>
                                        <p:attrNameLst>
                                          <p:attrName>style.visibility</p:attrName>
                                        </p:attrNameLst>
                                      </p:cBhvr>
                                      <p:to>
                                        <p:strVal val="visible"/>
                                      </p:to>
                                    </p:set>
                                    <p:animEffect transition="in" filter="wipe(down)">
                                      <p:cBhvr>
                                        <p:cTn id="12" dur="500"/>
                                        <p:tgtEl>
                                          <p:spTgt spid="686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8611">
                                            <p:txEl>
                                              <p:pRg st="2" end="2"/>
                                            </p:txEl>
                                          </p:spTgt>
                                        </p:tgtEl>
                                        <p:attrNameLst>
                                          <p:attrName>style.visibility</p:attrName>
                                        </p:attrNameLst>
                                      </p:cBhvr>
                                      <p:to>
                                        <p:strVal val="visible"/>
                                      </p:to>
                                    </p:set>
                                    <p:animEffect transition="in" filter="wipe(down)">
                                      <p:cBhvr>
                                        <p:cTn id="17" dur="500"/>
                                        <p:tgtEl>
                                          <p:spTgt spid="68611">
                                            <p:txEl>
                                              <p:pRg st="2" end="2"/>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68611">
                                            <p:txEl>
                                              <p:pRg st="3" end="3"/>
                                            </p:txEl>
                                          </p:spTgt>
                                        </p:tgtEl>
                                        <p:attrNameLst>
                                          <p:attrName>style.visibility</p:attrName>
                                        </p:attrNameLst>
                                      </p:cBhvr>
                                      <p:to>
                                        <p:strVal val="visible"/>
                                      </p:to>
                                    </p:set>
                                    <p:animEffect transition="in" filter="wipe(down)">
                                      <p:cBhvr>
                                        <p:cTn id="20" dur="500"/>
                                        <p:tgtEl>
                                          <p:spTgt spid="68611">
                                            <p:txEl>
                                              <p:pRg st="3" end="3"/>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68611">
                                            <p:txEl>
                                              <p:pRg st="4" end="4"/>
                                            </p:txEl>
                                          </p:spTgt>
                                        </p:tgtEl>
                                        <p:attrNameLst>
                                          <p:attrName>style.visibility</p:attrName>
                                        </p:attrNameLst>
                                      </p:cBhvr>
                                      <p:to>
                                        <p:strVal val="visible"/>
                                      </p:to>
                                    </p:set>
                                    <p:animEffect transition="in" filter="wipe(down)">
                                      <p:cBhvr>
                                        <p:cTn id="23" dur="500"/>
                                        <p:tgtEl>
                                          <p:spTgt spid="686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685800" y="304800"/>
            <a:ext cx="7015766" cy="1143000"/>
          </a:xfrm>
        </p:spPr>
        <p:txBody>
          <a:bodyPr>
            <a:normAutofit fontScale="90000"/>
          </a:bodyPr>
          <a:lstStyle/>
          <a:p>
            <a:r>
              <a:rPr lang="en-US" sz="4000" dirty="0" smtClean="0"/>
              <a:t>The Need for Non-Optimal Designs</a:t>
            </a:r>
            <a:endParaRPr lang="en-US" sz="4000" dirty="0"/>
          </a:p>
        </p:txBody>
      </p:sp>
      <p:sp>
        <p:nvSpPr>
          <p:cNvPr id="88067" name="Rectangle 3"/>
          <p:cNvSpPr>
            <a:spLocks noGrp="1" noChangeArrowheads="1"/>
          </p:cNvSpPr>
          <p:nvPr>
            <p:ph idx="1"/>
          </p:nvPr>
        </p:nvSpPr>
        <p:spPr/>
        <p:txBody>
          <a:bodyPr/>
          <a:lstStyle/>
          <a:p>
            <a:pPr>
              <a:lnSpc>
                <a:spcPct val="90000"/>
              </a:lnSpc>
            </a:pPr>
            <a:r>
              <a:rPr lang="en-US" sz="2800" dirty="0" smtClean="0"/>
              <a:t>For small plants the width of the channel will be determined by the need to construct the channel using humans (45 cm) </a:t>
            </a:r>
          </a:p>
          <a:p>
            <a:pPr>
              <a:lnSpc>
                <a:spcPct val="90000"/>
              </a:lnSpc>
            </a:pPr>
            <a:r>
              <a:rPr lang="en-US" sz="2800" dirty="0" smtClean="0"/>
              <a:t>The space between baffles will be determined by the flow rate, but the height is determined by sedimentation</a:t>
            </a:r>
          </a:p>
          <a:p>
            <a:pPr>
              <a:lnSpc>
                <a:spcPct val="90000"/>
              </a:lnSpc>
            </a:pPr>
            <a:r>
              <a:rPr lang="en-US" sz="2800" dirty="0" smtClean="0"/>
              <a:t>Small plants will need longer residence time and more baffles to achieve adequate flocculation</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wipe(down)">
                                      <p:cBhvr>
                                        <p:cTn id="7" dur="500"/>
                                        <p:tgtEl>
                                          <p:spTgt spid="880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8067">
                                            <p:txEl>
                                              <p:pRg st="1" end="1"/>
                                            </p:txEl>
                                          </p:spTgt>
                                        </p:tgtEl>
                                        <p:attrNameLst>
                                          <p:attrName>style.visibility</p:attrName>
                                        </p:attrNameLst>
                                      </p:cBhvr>
                                      <p:to>
                                        <p:strVal val="visible"/>
                                      </p:to>
                                    </p:set>
                                    <p:animEffect transition="in" filter="wipe(down)">
                                      <p:cBhvr>
                                        <p:cTn id="12" dur="500"/>
                                        <p:tgtEl>
                                          <p:spTgt spid="880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8067">
                                            <p:txEl>
                                              <p:pRg st="2" end="2"/>
                                            </p:txEl>
                                          </p:spTgt>
                                        </p:tgtEl>
                                        <p:attrNameLst>
                                          <p:attrName>style.visibility</p:attrName>
                                        </p:attrNameLst>
                                      </p:cBhvr>
                                      <p:to>
                                        <p:strVal val="visible"/>
                                      </p:to>
                                    </p:set>
                                    <p:animEffect transition="in" filter="wipe(down)">
                                      <p:cBhvr>
                                        <p:cTn id="17" dur="500"/>
                                        <p:tgtEl>
                                          <p:spTgt spid="880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76200"/>
            <a:ext cx="7772400" cy="1470025"/>
          </a:xfrm>
        </p:spPr>
        <p:txBody>
          <a:bodyPr/>
          <a:lstStyle/>
          <a:p>
            <a:r>
              <a:rPr lang="en-US" dirty="0" smtClean="0"/>
              <a:t>Horizontal vs. Vertical Water Flow in the </a:t>
            </a:r>
            <a:r>
              <a:rPr lang="en-US" dirty="0" err="1" smtClean="0"/>
              <a:t>Flocculators</a:t>
            </a:r>
            <a:endParaRPr lang="en-US" dirty="0"/>
          </a:p>
        </p:txBody>
      </p:sp>
      <p:sp>
        <p:nvSpPr>
          <p:cNvPr id="27" name="Rectangle 59"/>
          <p:cNvSpPr>
            <a:spLocks noChangeArrowheads="1"/>
          </p:cNvSpPr>
          <p:nvPr/>
        </p:nvSpPr>
        <p:spPr bwMode="auto">
          <a:xfrm>
            <a:off x="1009606" y="1524000"/>
            <a:ext cx="2571794" cy="461665"/>
          </a:xfrm>
          <a:prstGeom prst="rect">
            <a:avLst/>
          </a:prstGeom>
          <a:noFill/>
          <a:ln w="12700">
            <a:noFill/>
            <a:miter lim="800000"/>
            <a:headEnd type="none" w="lg" len="med"/>
            <a:tailEnd type="none" w="lg" len="med"/>
          </a:ln>
          <a:effectLst/>
        </p:spPr>
        <p:txBody>
          <a:bodyPr wrap="none">
            <a:spAutoFit/>
          </a:bodyPr>
          <a:lstStyle/>
          <a:p>
            <a:r>
              <a:rPr lang="en-US" sz="2400" dirty="0" smtClean="0"/>
              <a:t>Vertical Flocculator</a:t>
            </a:r>
            <a:endParaRPr lang="en-US" sz="2400" dirty="0"/>
          </a:p>
        </p:txBody>
      </p:sp>
      <p:sp>
        <p:nvSpPr>
          <p:cNvPr id="28" name="Rectangle 59"/>
          <p:cNvSpPr>
            <a:spLocks noChangeArrowheads="1"/>
          </p:cNvSpPr>
          <p:nvPr/>
        </p:nvSpPr>
        <p:spPr bwMode="auto">
          <a:xfrm>
            <a:off x="5334000" y="1524000"/>
            <a:ext cx="2999475" cy="461665"/>
          </a:xfrm>
          <a:prstGeom prst="rect">
            <a:avLst/>
          </a:prstGeom>
          <a:noFill/>
          <a:ln w="12700">
            <a:noFill/>
            <a:miter lim="800000"/>
            <a:headEnd type="none" w="lg" len="med"/>
            <a:tailEnd type="none" w="lg" len="med"/>
          </a:ln>
          <a:effectLst/>
        </p:spPr>
        <p:txBody>
          <a:bodyPr wrap="none">
            <a:spAutoFit/>
          </a:bodyPr>
          <a:lstStyle/>
          <a:p>
            <a:r>
              <a:rPr lang="en-US" sz="2400" dirty="0" smtClean="0"/>
              <a:t>Horizontal Flocculator</a:t>
            </a:r>
            <a:endParaRPr lang="en-US" sz="2400" dirty="0"/>
          </a:p>
        </p:txBody>
      </p:sp>
      <p:pic>
        <p:nvPicPr>
          <p:cNvPr id="25" name="Picture 2"/>
          <p:cNvPicPr>
            <a:picLocks noChangeAspect="1" noChangeArrowheads="1"/>
          </p:cNvPicPr>
          <p:nvPr/>
        </p:nvPicPr>
        <p:blipFill>
          <a:blip r:embed="rId3" cstate="print"/>
          <a:srcRect/>
          <a:stretch>
            <a:fillRect/>
          </a:stretch>
        </p:blipFill>
        <p:spPr bwMode="auto">
          <a:xfrm>
            <a:off x="0" y="1981200"/>
            <a:ext cx="4461831" cy="4114800"/>
          </a:xfrm>
          <a:prstGeom prst="rect">
            <a:avLst/>
          </a:prstGeom>
          <a:noFill/>
          <a:ln w="9525">
            <a:noFill/>
            <a:miter lim="800000"/>
            <a:headEnd/>
            <a:tailEnd/>
          </a:ln>
        </p:spPr>
      </p:pic>
      <p:pic>
        <p:nvPicPr>
          <p:cNvPr id="26" name="Picture 25"/>
          <p:cNvPicPr>
            <a:picLocks noChangeAspect="1" noChangeArrowheads="1"/>
          </p:cNvPicPr>
          <p:nvPr/>
        </p:nvPicPr>
        <p:blipFill>
          <a:blip r:embed="rId4" cstate="print"/>
          <a:srcRect/>
          <a:stretch>
            <a:fillRect/>
          </a:stretch>
        </p:blipFill>
        <p:spPr bwMode="auto">
          <a:xfrm>
            <a:off x="4343400" y="1981200"/>
            <a:ext cx="4800600" cy="4114799"/>
          </a:xfrm>
          <a:prstGeom prst="rect">
            <a:avLst/>
          </a:prstGeom>
          <a:noFill/>
          <a:ln w="9525">
            <a:noFill/>
            <a:miter lim="800000"/>
            <a:headEnd/>
            <a:tailEnd/>
          </a:ln>
        </p:spPr>
      </p:pic>
      <p:sp>
        <p:nvSpPr>
          <p:cNvPr id="34" name="Rectangle 59"/>
          <p:cNvSpPr>
            <a:spLocks noChangeArrowheads="1"/>
          </p:cNvSpPr>
          <p:nvPr/>
        </p:nvSpPr>
        <p:spPr bwMode="auto">
          <a:xfrm>
            <a:off x="0" y="6027003"/>
            <a:ext cx="4401590" cy="707886"/>
          </a:xfrm>
          <a:prstGeom prst="rect">
            <a:avLst/>
          </a:prstGeom>
          <a:noFill/>
          <a:ln w="12700">
            <a:noFill/>
            <a:miter lim="800000"/>
            <a:headEnd type="none" w="lg" len="med"/>
            <a:tailEnd type="none" w="lg" len="med"/>
          </a:ln>
          <a:effectLst/>
        </p:spPr>
        <p:txBody>
          <a:bodyPr wrap="none">
            <a:spAutoFit/>
          </a:bodyPr>
          <a:lstStyle/>
          <a:p>
            <a:pPr algn="ctr"/>
            <a:r>
              <a:rPr lang="en-US" sz="2000" dirty="0" smtClean="0"/>
              <a:t>Low Flow Rates</a:t>
            </a:r>
          </a:p>
          <a:p>
            <a:pPr algn="ctr"/>
            <a:r>
              <a:rPr lang="en-US" sz="2000" dirty="0" smtClean="0"/>
              <a:t>Need ports on each lower baffle to drain</a:t>
            </a:r>
            <a:endParaRPr lang="en-US" sz="2000" dirty="0"/>
          </a:p>
        </p:txBody>
      </p:sp>
      <p:sp>
        <p:nvSpPr>
          <p:cNvPr id="35" name="Rectangle 59"/>
          <p:cNvSpPr>
            <a:spLocks noChangeArrowheads="1"/>
          </p:cNvSpPr>
          <p:nvPr/>
        </p:nvSpPr>
        <p:spPr bwMode="auto">
          <a:xfrm>
            <a:off x="6248400" y="6019800"/>
            <a:ext cx="1842427" cy="707886"/>
          </a:xfrm>
          <a:prstGeom prst="rect">
            <a:avLst/>
          </a:prstGeom>
          <a:noFill/>
          <a:ln w="12700">
            <a:noFill/>
            <a:miter lim="800000"/>
            <a:headEnd type="none" w="lg" len="med"/>
            <a:tailEnd type="none" w="lg" len="med"/>
          </a:ln>
          <a:effectLst/>
        </p:spPr>
        <p:txBody>
          <a:bodyPr wrap="none">
            <a:spAutoFit/>
          </a:bodyPr>
          <a:lstStyle/>
          <a:p>
            <a:pPr algn="ctr"/>
            <a:r>
              <a:rPr lang="en-US" sz="2000" dirty="0" smtClean="0"/>
              <a:t>High Flow Rates</a:t>
            </a:r>
          </a:p>
          <a:p>
            <a:pPr algn="ctr"/>
            <a:r>
              <a:rPr lang="en-US" sz="2000" dirty="0" smtClean="0"/>
              <a:t>Easier to drain</a:t>
            </a:r>
            <a:endParaRPr lang="en-US" sz="20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Flocculation Tank Height</a:t>
            </a:r>
            <a:endParaRPr lang="en-US" dirty="0"/>
          </a:p>
        </p:txBody>
      </p:sp>
      <p:sp>
        <p:nvSpPr>
          <p:cNvPr id="3" name="Content Placeholder 2"/>
          <p:cNvSpPr>
            <a:spLocks noGrp="1"/>
          </p:cNvSpPr>
          <p:nvPr>
            <p:ph idx="1"/>
          </p:nvPr>
        </p:nvSpPr>
        <p:spPr>
          <a:xfrm>
            <a:off x="304800" y="3276600"/>
            <a:ext cx="8382000" cy="5105400"/>
          </a:xfrm>
        </p:spPr>
        <p:txBody>
          <a:bodyPr>
            <a:normAutofit/>
          </a:bodyPr>
          <a:lstStyle/>
          <a:p>
            <a:pPr algn="ctr">
              <a:buNone/>
            </a:pPr>
            <a:r>
              <a:rPr lang="en-US" sz="2800" dirty="0" smtClean="0"/>
              <a:t>In our current plants, the flocculation tanks are as deep as the sedimentation tank.</a:t>
            </a:r>
          </a:p>
          <a:p>
            <a:pPr algn="ctr">
              <a:buNone/>
            </a:pPr>
            <a:r>
              <a:rPr lang="en-US" sz="2800" dirty="0" smtClean="0"/>
              <a:t>The important constraint is that the water level at the end of the </a:t>
            </a:r>
            <a:r>
              <a:rPr lang="en-US" sz="2800" dirty="0" err="1" smtClean="0"/>
              <a:t>flocculator</a:t>
            </a:r>
            <a:r>
              <a:rPr lang="en-US" sz="2800" dirty="0" smtClean="0"/>
              <a:t> is the same as the water height in the inlet channel of the sedimentation tank so that there is no head loss.</a:t>
            </a:r>
          </a:p>
        </p:txBody>
      </p:sp>
      <p:sp>
        <p:nvSpPr>
          <p:cNvPr id="6" name="Rectangle 5"/>
          <p:cNvSpPr/>
          <p:nvPr/>
        </p:nvSpPr>
        <p:spPr>
          <a:xfrm>
            <a:off x="2133600" y="1295400"/>
            <a:ext cx="2362200" cy="167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495800" y="1295400"/>
            <a:ext cx="2362200" cy="167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2438400" y="1611868"/>
            <a:ext cx="2057400" cy="369332"/>
          </a:xfrm>
          <a:prstGeom prst="rect">
            <a:avLst/>
          </a:prstGeom>
          <a:noFill/>
        </p:spPr>
        <p:txBody>
          <a:bodyPr wrap="square" rtlCol="0">
            <a:spAutoFit/>
          </a:bodyPr>
          <a:lstStyle/>
          <a:p>
            <a:r>
              <a:rPr lang="en-US" dirty="0" smtClean="0">
                <a:solidFill>
                  <a:schemeClr val="bg1"/>
                </a:solidFill>
              </a:rPr>
              <a:t>Flocculation Tank</a:t>
            </a:r>
            <a:endParaRPr lang="en-US" dirty="0">
              <a:solidFill>
                <a:schemeClr val="bg1"/>
              </a:solidFill>
            </a:endParaRPr>
          </a:p>
        </p:txBody>
      </p:sp>
      <p:sp>
        <p:nvSpPr>
          <p:cNvPr id="9" name="TextBox 8"/>
          <p:cNvSpPr txBox="1"/>
          <p:nvPr/>
        </p:nvSpPr>
        <p:spPr>
          <a:xfrm>
            <a:off x="4648200" y="1611868"/>
            <a:ext cx="2251364" cy="954107"/>
          </a:xfrm>
          <a:prstGeom prst="rect">
            <a:avLst/>
          </a:prstGeom>
          <a:noFill/>
        </p:spPr>
        <p:txBody>
          <a:bodyPr wrap="square" rtlCol="0">
            <a:spAutoFit/>
          </a:bodyPr>
          <a:lstStyle/>
          <a:p>
            <a:r>
              <a:rPr lang="en-US" dirty="0" smtClean="0">
                <a:solidFill>
                  <a:schemeClr val="bg1"/>
                </a:solidFill>
              </a:rPr>
              <a:t>Sedimentation Tank</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Flocculation Tank Height</a:t>
            </a:r>
            <a:endParaRPr lang="en-US" dirty="0"/>
          </a:p>
        </p:txBody>
      </p:sp>
      <p:sp>
        <p:nvSpPr>
          <p:cNvPr id="3" name="Content Placeholder 2"/>
          <p:cNvSpPr>
            <a:spLocks noGrp="1"/>
          </p:cNvSpPr>
          <p:nvPr>
            <p:ph idx="1"/>
          </p:nvPr>
        </p:nvSpPr>
        <p:spPr>
          <a:xfrm>
            <a:off x="0" y="1524000"/>
            <a:ext cx="9144000" cy="3048000"/>
          </a:xfrm>
        </p:spPr>
        <p:txBody>
          <a:bodyPr>
            <a:normAutofit lnSpcReduction="10000"/>
          </a:bodyPr>
          <a:lstStyle/>
          <a:p>
            <a:pPr>
              <a:buNone/>
            </a:pPr>
            <a:r>
              <a:rPr lang="en-US" sz="2800" dirty="0" smtClean="0"/>
              <a:t>Since Horizontal Flocculators are easier to drain, we want to build them for smaller flow rates.</a:t>
            </a:r>
            <a:endParaRPr lang="en-US" sz="2800" dirty="0"/>
          </a:p>
          <a:p>
            <a:pPr>
              <a:buNone/>
            </a:pPr>
            <a:r>
              <a:rPr lang="en-US" sz="2800" dirty="0" smtClean="0"/>
              <a:t>Thus, we are creating an algorithm to make the height of the </a:t>
            </a:r>
            <a:r>
              <a:rPr lang="en-US" sz="2800" dirty="0" err="1" smtClean="0"/>
              <a:t>floc</a:t>
            </a:r>
            <a:r>
              <a:rPr lang="en-US" sz="2800" dirty="0" smtClean="0"/>
              <a:t> tank shorter than the </a:t>
            </a:r>
            <a:r>
              <a:rPr lang="en-US" sz="2800" dirty="0" err="1" smtClean="0"/>
              <a:t>sed</a:t>
            </a:r>
            <a:r>
              <a:rPr lang="en-US" sz="2800" dirty="0" smtClean="0"/>
              <a:t> tank, but the water level needs to be the same where they meet.</a:t>
            </a:r>
          </a:p>
          <a:p>
            <a:pPr>
              <a:buNone/>
            </a:pPr>
            <a:r>
              <a:rPr lang="en-US" sz="2800" dirty="0" smtClean="0"/>
              <a:t>Since we have been excavating into the ground recently, this is a feasible approach.</a:t>
            </a:r>
          </a:p>
          <a:p>
            <a:pPr algn="ctr">
              <a:buNone/>
            </a:pPr>
            <a:endParaRPr lang="en-US" sz="2400" dirty="0" smtClean="0"/>
          </a:p>
        </p:txBody>
      </p:sp>
      <p:sp>
        <p:nvSpPr>
          <p:cNvPr id="6" name="Rectangle 5"/>
          <p:cNvSpPr/>
          <p:nvPr/>
        </p:nvSpPr>
        <p:spPr>
          <a:xfrm>
            <a:off x="4876800" y="4800600"/>
            <a:ext cx="2362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752600" y="4800600"/>
            <a:ext cx="31242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2438400" y="4888468"/>
            <a:ext cx="2057400" cy="369332"/>
          </a:xfrm>
          <a:prstGeom prst="rect">
            <a:avLst/>
          </a:prstGeom>
          <a:noFill/>
        </p:spPr>
        <p:txBody>
          <a:bodyPr wrap="square" rtlCol="0">
            <a:spAutoFit/>
          </a:bodyPr>
          <a:lstStyle/>
          <a:p>
            <a:r>
              <a:rPr lang="en-US" dirty="0" smtClean="0">
                <a:solidFill>
                  <a:schemeClr val="bg1"/>
                </a:solidFill>
              </a:rPr>
              <a:t>Flocculation Tank</a:t>
            </a:r>
            <a:endParaRPr lang="en-US" dirty="0">
              <a:solidFill>
                <a:schemeClr val="bg1"/>
              </a:solidFill>
            </a:endParaRPr>
          </a:p>
        </p:txBody>
      </p:sp>
      <p:sp>
        <p:nvSpPr>
          <p:cNvPr id="9" name="TextBox 8"/>
          <p:cNvSpPr txBox="1"/>
          <p:nvPr/>
        </p:nvSpPr>
        <p:spPr>
          <a:xfrm>
            <a:off x="4989576" y="4876800"/>
            <a:ext cx="2478024" cy="954107"/>
          </a:xfrm>
          <a:prstGeom prst="rect">
            <a:avLst/>
          </a:prstGeom>
          <a:noFill/>
        </p:spPr>
        <p:txBody>
          <a:bodyPr wrap="square" rtlCol="0">
            <a:spAutoFit/>
          </a:bodyPr>
          <a:lstStyle/>
          <a:p>
            <a:r>
              <a:rPr lang="en-US" dirty="0" smtClean="0">
                <a:solidFill>
                  <a:schemeClr val="bg1"/>
                </a:solidFill>
              </a:rPr>
              <a:t>Sedimentation Tank</a:t>
            </a:r>
            <a:endParaRPr lang="en-US" dirty="0">
              <a:solidFill>
                <a:schemeClr val="bg1"/>
              </a:solidFill>
            </a:endParaRPr>
          </a:p>
        </p:txBody>
      </p:sp>
      <p:cxnSp>
        <p:nvCxnSpPr>
          <p:cNvPr id="15" name="Straight Connector 14"/>
          <p:cNvCxnSpPr/>
          <p:nvPr/>
        </p:nvCxnSpPr>
        <p:spPr>
          <a:xfrm>
            <a:off x="304800" y="5103812"/>
            <a:ext cx="1447800" cy="1588"/>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7239000" y="5103812"/>
            <a:ext cx="1447800" cy="1588"/>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57200" y="5867400"/>
            <a:ext cx="2057400" cy="369332"/>
          </a:xfrm>
          <a:prstGeom prst="rect">
            <a:avLst/>
          </a:prstGeom>
          <a:noFill/>
        </p:spPr>
        <p:txBody>
          <a:bodyPr wrap="square" rtlCol="0">
            <a:spAutoFit/>
          </a:bodyPr>
          <a:lstStyle/>
          <a:p>
            <a:r>
              <a:rPr lang="en-US" dirty="0" smtClean="0">
                <a:solidFill>
                  <a:schemeClr val="accent6">
                    <a:lumMod val="50000"/>
                  </a:schemeClr>
                </a:solidFill>
              </a:rPr>
              <a:t>Ground</a:t>
            </a:r>
            <a:endParaRPr lang="en-US" dirty="0">
              <a:solidFill>
                <a:schemeClr val="accent6">
                  <a:lumMod val="50000"/>
                </a:schemeClr>
              </a:solidFill>
            </a:endParaRPr>
          </a:p>
        </p:txBody>
      </p:sp>
      <p:sp>
        <p:nvSpPr>
          <p:cNvPr id="19" name="TextBox 18"/>
          <p:cNvSpPr txBox="1"/>
          <p:nvPr/>
        </p:nvSpPr>
        <p:spPr>
          <a:xfrm>
            <a:off x="2286000" y="5486400"/>
            <a:ext cx="2057400" cy="646331"/>
          </a:xfrm>
          <a:prstGeom prst="rect">
            <a:avLst/>
          </a:prstGeom>
          <a:noFill/>
        </p:spPr>
        <p:txBody>
          <a:bodyPr wrap="square" rtlCol="0">
            <a:spAutoFit/>
          </a:bodyPr>
          <a:lstStyle/>
          <a:p>
            <a:pPr algn="ctr"/>
            <a:r>
              <a:rPr lang="en-US" dirty="0" smtClean="0">
                <a:solidFill>
                  <a:schemeClr val="accent6">
                    <a:lumMod val="50000"/>
                  </a:schemeClr>
                </a:solidFill>
              </a:rPr>
              <a:t>Excavate less for shallow </a:t>
            </a:r>
            <a:r>
              <a:rPr lang="en-US" dirty="0" err="1" smtClean="0">
                <a:solidFill>
                  <a:schemeClr val="accent6">
                    <a:lumMod val="50000"/>
                  </a:schemeClr>
                </a:solidFill>
              </a:rPr>
              <a:t>floc</a:t>
            </a:r>
            <a:r>
              <a:rPr lang="en-US" dirty="0" smtClean="0">
                <a:solidFill>
                  <a:schemeClr val="accent6">
                    <a:lumMod val="50000"/>
                  </a:schemeClr>
                </a:solidFill>
              </a:rPr>
              <a:t> tank</a:t>
            </a:r>
            <a:endParaRPr lang="en-US"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152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latin typeface="+mj-lt"/>
                <a:ea typeface="+mj-ea"/>
                <a:cs typeface="+mj-cs"/>
              </a:rPr>
              <a:t>Inlet Channel</a:t>
            </a: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6" name="TextBox 5"/>
          <p:cNvSpPr txBox="1"/>
          <p:nvPr/>
        </p:nvSpPr>
        <p:spPr>
          <a:xfrm>
            <a:off x="0" y="4191000"/>
            <a:ext cx="4876800" cy="646331"/>
          </a:xfrm>
          <a:prstGeom prst="rect">
            <a:avLst/>
          </a:prstGeom>
          <a:noFill/>
        </p:spPr>
        <p:txBody>
          <a:bodyPr wrap="square" rtlCol="0">
            <a:spAutoFit/>
          </a:bodyPr>
          <a:lstStyle/>
          <a:p>
            <a:r>
              <a:rPr lang="en-US" dirty="0" smtClean="0"/>
              <a:t>Will run along the inlet end of the sedimentation tanks.</a:t>
            </a:r>
            <a:endParaRPr lang="en-US" dirty="0"/>
          </a:p>
        </p:txBody>
      </p:sp>
      <p:sp>
        <p:nvSpPr>
          <p:cNvPr id="7" name="TextBox 6"/>
          <p:cNvSpPr txBox="1"/>
          <p:nvPr/>
        </p:nvSpPr>
        <p:spPr>
          <a:xfrm>
            <a:off x="0" y="5105400"/>
            <a:ext cx="4648200" cy="923330"/>
          </a:xfrm>
          <a:prstGeom prst="rect">
            <a:avLst/>
          </a:prstGeom>
          <a:noFill/>
        </p:spPr>
        <p:txBody>
          <a:bodyPr wrap="square" rtlCol="0">
            <a:spAutoFit/>
          </a:bodyPr>
          <a:lstStyle/>
          <a:p>
            <a:r>
              <a:rPr lang="en-US" dirty="0" smtClean="0"/>
              <a:t>Must be wide enough to fit </a:t>
            </a:r>
            <a:r>
              <a:rPr lang="en-US" dirty="0"/>
              <a:t>the coupling of the manifold entrance pipe. </a:t>
            </a:r>
            <a:r>
              <a:rPr lang="en-US" dirty="0" smtClean="0"/>
              <a:t>and to avoid </a:t>
            </a:r>
            <a:r>
              <a:rPr lang="en-US" dirty="0" err="1" smtClean="0"/>
              <a:t>floc</a:t>
            </a:r>
            <a:r>
              <a:rPr lang="en-US" dirty="0" smtClean="0"/>
              <a:t> break-up</a:t>
            </a:r>
            <a:endParaRPr lang="en-US" dirty="0"/>
          </a:p>
        </p:txBody>
      </p:sp>
      <p:sp>
        <p:nvSpPr>
          <p:cNvPr id="8" name="TextBox 7"/>
          <p:cNvSpPr txBox="1"/>
          <p:nvPr/>
        </p:nvSpPr>
        <p:spPr>
          <a:xfrm>
            <a:off x="5105400" y="4191000"/>
            <a:ext cx="3733800" cy="2308324"/>
          </a:xfrm>
          <a:prstGeom prst="rect">
            <a:avLst/>
          </a:prstGeom>
          <a:noFill/>
        </p:spPr>
        <p:txBody>
          <a:bodyPr wrap="square" rtlCol="0">
            <a:spAutoFit/>
          </a:bodyPr>
          <a:lstStyle/>
          <a:p>
            <a:r>
              <a:rPr lang="en-US" dirty="0" smtClean="0"/>
              <a:t>2 possible configurations:</a:t>
            </a:r>
          </a:p>
          <a:p>
            <a:endParaRPr lang="en-US" dirty="0" smtClean="0"/>
          </a:p>
          <a:p>
            <a:pPr>
              <a:buFont typeface="Arial" pitchFamily="34" charset="0"/>
              <a:buChar char="•"/>
            </a:pPr>
            <a:r>
              <a:rPr lang="en-US" dirty="0" smtClean="0"/>
              <a:t> Parallel weir: in this case, the channel is wider</a:t>
            </a:r>
          </a:p>
          <a:p>
            <a:endParaRPr lang="en-US" dirty="0" smtClean="0"/>
          </a:p>
          <a:p>
            <a:pPr>
              <a:buFont typeface="Arial" pitchFamily="34" charset="0"/>
              <a:buChar char="•"/>
            </a:pPr>
            <a:r>
              <a:rPr lang="en-US" dirty="0" smtClean="0"/>
              <a:t> Perpendicular weir:  must be placed so it can handle the entire flow of the plant.</a:t>
            </a:r>
            <a:endParaRPr lang="en-US" dirty="0"/>
          </a:p>
        </p:txBody>
      </p:sp>
      <p:pic>
        <p:nvPicPr>
          <p:cNvPr id="1026" name="Picture 2" descr="C:\Documents and Settings\design\Desktop\inlet channel.bmp"/>
          <p:cNvPicPr>
            <a:picLocks noChangeAspect="1" noChangeArrowheads="1"/>
          </p:cNvPicPr>
          <p:nvPr/>
        </p:nvPicPr>
        <p:blipFill>
          <a:blip r:embed="rId3" cstate="print"/>
          <a:srcRect/>
          <a:stretch>
            <a:fillRect/>
          </a:stretch>
        </p:blipFill>
        <p:spPr bwMode="auto">
          <a:xfrm>
            <a:off x="1919288" y="1066800"/>
            <a:ext cx="5305425" cy="2752725"/>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latin typeface="+mj-lt"/>
                <a:ea typeface="+mj-ea"/>
                <a:cs typeface="+mj-cs"/>
              </a:rPr>
              <a:t>Inlet Channel</a:t>
            </a: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5" name="Picture 4"/>
          <p:cNvPicPr>
            <a:picLocks noChangeAspect="1" noChangeArrowheads="1"/>
          </p:cNvPicPr>
          <p:nvPr/>
        </p:nvPicPr>
        <p:blipFill>
          <a:blip r:embed="rId3" cstate="print"/>
          <a:srcRect/>
          <a:stretch>
            <a:fillRect/>
          </a:stretch>
        </p:blipFill>
        <p:spPr bwMode="auto">
          <a:xfrm>
            <a:off x="3810000" y="2895600"/>
            <a:ext cx="1800225" cy="2879725"/>
          </a:xfrm>
          <a:prstGeom prst="rect">
            <a:avLst/>
          </a:prstGeom>
          <a:noFill/>
          <a:ln w="9525">
            <a:noFill/>
            <a:miter lim="800000"/>
            <a:headEnd/>
            <a:tailEnd/>
          </a:ln>
        </p:spPr>
      </p:pic>
      <p:cxnSp>
        <p:nvCxnSpPr>
          <p:cNvPr id="6" name="Straight Arrow Connector 5"/>
          <p:cNvCxnSpPr/>
          <p:nvPr/>
        </p:nvCxnSpPr>
        <p:spPr>
          <a:xfrm>
            <a:off x="3581400" y="3352800"/>
            <a:ext cx="990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Box 8"/>
          <p:cNvSpPr txBox="1">
            <a:spLocks noChangeArrowheads="1"/>
          </p:cNvSpPr>
          <p:nvPr/>
        </p:nvSpPr>
        <p:spPr bwMode="auto">
          <a:xfrm>
            <a:off x="2133600" y="3200400"/>
            <a:ext cx="1524000" cy="307975"/>
          </a:xfrm>
          <a:prstGeom prst="rect">
            <a:avLst/>
          </a:prstGeom>
          <a:noFill/>
          <a:ln w="9525">
            <a:noFill/>
            <a:miter lim="800000"/>
            <a:headEnd/>
            <a:tailEnd/>
          </a:ln>
        </p:spPr>
        <p:txBody>
          <a:bodyPr>
            <a:spAutoFit/>
          </a:bodyPr>
          <a:lstStyle/>
          <a:p>
            <a:r>
              <a:rPr lang="en-US" sz="1400"/>
              <a:t>Pipe to let air out</a:t>
            </a:r>
          </a:p>
        </p:txBody>
      </p:sp>
      <p:cxnSp>
        <p:nvCxnSpPr>
          <p:cNvPr id="8" name="Straight Arrow Connector 7"/>
          <p:cNvCxnSpPr/>
          <p:nvPr/>
        </p:nvCxnSpPr>
        <p:spPr>
          <a:xfrm rot="10800000">
            <a:off x="5334000" y="5105400"/>
            <a:ext cx="12192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13"/>
          <p:cNvSpPr txBox="1">
            <a:spLocks noChangeArrowheads="1"/>
          </p:cNvSpPr>
          <p:nvPr/>
        </p:nvSpPr>
        <p:spPr bwMode="auto">
          <a:xfrm>
            <a:off x="6705600" y="5105400"/>
            <a:ext cx="1371600" cy="738188"/>
          </a:xfrm>
          <a:prstGeom prst="rect">
            <a:avLst/>
          </a:prstGeom>
          <a:noFill/>
          <a:ln w="9525">
            <a:noFill/>
            <a:miter lim="800000"/>
            <a:headEnd/>
            <a:tailEnd/>
          </a:ln>
        </p:spPr>
        <p:txBody>
          <a:bodyPr>
            <a:spAutoFit/>
          </a:bodyPr>
          <a:lstStyle/>
          <a:p>
            <a:r>
              <a:rPr lang="en-US" sz="1400" dirty="0"/>
              <a:t>Pipe fits into coupling in </a:t>
            </a:r>
            <a:r>
              <a:rPr lang="en-US" sz="1400" dirty="0" err="1"/>
              <a:t>sed</a:t>
            </a:r>
            <a:r>
              <a:rPr lang="en-US" sz="1400" dirty="0"/>
              <a:t> inlet </a:t>
            </a:r>
            <a:r>
              <a:rPr lang="en-US" sz="1400" dirty="0" smtClean="0"/>
              <a:t>coupling</a:t>
            </a:r>
            <a:endParaRPr lang="en-US" sz="1400" dirty="0"/>
          </a:p>
        </p:txBody>
      </p:sp>
      <p:cxnSp>
        <p:nvCxnSpPr>
          <p:cNvPr id="10" name="Straight Arrow Connector 9"/>
          <p:cNvCxnSpPr/>
          <p:nvPr/>
        </p:nvCxnSpPr>
        <p:spPr>
          <a:xfrm flipV="1">
            <a:off x="2971800" y="4114800"/>
            <a:ext cx="1143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6"/>
          <p:cNvSpPr txBox="1">
            <a:spLocks noChangeArrowheads="1"/>
          </p:cNvSpPr>
          <p:nvPr/>
        </p:nvSpPr>
        <p:spPr bwMode="auto">
          <a:xfrm>
            <a:off x="1752600" y="4267200"/>
            <a:ext cx="1524000" cy="307975"/>
          </a:xfrm>
          <a:prstGeom prst="rect">
            <a:avLst/>
          </a:prstGeom>
          <a:noFill/>
          <a:ln w="9525">
            <a:noFill/>
            <a:miter lim="800000"/>
            <a:headEnd/>
            <a:tailEnd/>
          </a:ln>
        </p:spPr>
        <p:txBody>
          <a:bodyPr>
            <a:spAutoFit/>
          </a:bodyPr>
          <a:lstStyle/>
          <a:p>
            <a:r>
              <a:rPr lang="en-US" sz="1400"/>
              <a:t>Cap to cover pipe</a:t>
            </a:r>
          </a:p>
        </p:txBody>
      </p:sp>
      <p:sp>
        <p:nvSpPr>
          <p:cNvPr id="12" name="TextBox 11"/>
          <p:cNvSpPr txBox="1"/>
          <p:nvPr/>
        </p:nvSpPr>
        <p:spPr>
          <a:xfrm>
            <a:off x="457200" y="1600200"/>
            <a:ext cx="6019800" cy="369332"/>
          </a:xfrm>
          <a:prstGeom prst="rect">
            <a:avLst/>
          </a:prstGeom>
          <a:noFill/>
        </p:spPr>
        <p:txBody>
          <a:bodyPr wrap="square" rtlCol="0">
            <a:spAutoFit/>
          </a:bodyPr>
          <a:lstStyle/>
          <a:p>
            <a:r>
              <a:rPr lang="en-US" dirty="0" smtClean="0"/>
              <a:t>Stopping the flow of water into the sedimentation tank.</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00925" y="228600"/>
            <a:ext cx="3352800" cy="1200329"/>
          </a:xfrm>
          <a:prstGeom prst="rect">
            <a:avLst/>
          </a:prstGeom>
          <a:noFill/>
        </p:spPr>
        <p:txBody>
          <a:bodyPr wrap="square" rtlCol="0">
            <a:spAutoFit/>
          </a:bodyPr>
          <a:lstStyle/>
          <a:p>
            <a:pPr algn="ctr"/>
            <a:r>
              <a:rPr lang="es-ES_tradnl" sz="3600" dirty="0" err="1" smtClean="0"/>
              <a:t>Initial</a:t>
            </a:r>
            <a:r>
              <a:rPr lang="es-ES_tradnl" sz="3600" dirty="0" smtClean="0"/>
              <a:t> </a:t>
            </a:r>
            <a:r>
              <a:rPr lang="es-ES_tradnl" sz="3600" dirty="0" err="1" smtClean="0"/>
              <a:t>Design</a:t>
            </a:r>
            <a:endParaRPr lang="es-ES_tradnl" sz="3600" dirty="0" smtClean="0"/>
          </a:p>
          <a:p>
            <a:pPr algn="ctr"/>
            <a:r>
              <a:rPr lang="es-ES_tradnl" sz="3600" dirty="0" err="1" smtClean="0"/>
              <a:t>Problems</a:t>
            </a:r>
            <a:endParaRPr lang="en-US" sz="3600" dirty="0"/>
          </a:p>
        </p:txBody>
      </p:sp>
      <p:grpSp>
        <p:nvGrpSpPr>
          <p:cNvPr id="2" name="Group 12"/>
          <p:cNvGrpSpPr/>
          <p:nvPr/>
        </p:nvGrpSpPr>
        <p:grpSpPr>
          <a:xfrm>
            <a:off x="2057400" y="1371600"/>
            <a:ext cx="4839851" cy="1283732"/>
            <a:chOff x="457200" y="1752600"/>
            <a:chExt cx="4839851" cy="1283732"/>
          </a:xfrm>
        </p:grpSpPr>
        <p:sp>
          <p:nvSpPr>
            <p:cNvPr id="6" name="TextBox 5"/>
            <p:cNvSpPr txBox="1"/>
            <p:nvPr/>
          </p:nvSpPr>
          <p:spPr>
            <a:xfrm>
              <a:off x="457200" y="1752600"/>
              <a:ext cx="3880871" cy="369332"/>
            </a:xfrm>
            <a:prstGeom prst="rect">
              <a:avLst/>
            </a:prstGeom>
            <a:noFill/>
          </p:spPr>
          <p:txBody>
            <a:bodyPr wrap="none" rtlCol="0">
              <a:spAutoFit/>
            </a:bodyPr>
            <a:lstStyle/>
            <a:p>
              <a:r>
                <a:rPr lang="en-US" dirty="0" smtClean="0"/>
                <a:t>Velocity inside inlet manifolds very low </a:t>
              </a:r>
              <a:endParaRPr lang="en-US" dirty="0"/>
            </a:p>
          </p:txBody>
        </p:sp>
        <p:cxnSp>
          <p:nvCxnSpPr>
            <p:cNvPr id="7" name="Straight Arrow Connector 6"/>
            <p:cNvCxnSpPr/>
            <p:nvPr/>
          </p:nvCxnSpPr>
          <p:spPr>
            <a:xfrm rot="5400000">
              <a:off x="1867694" y="23233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2667000"/>
              <a:ext cx="4839851" cy="369332"/>
            </a:xfrm>
            <a:prstGeom prst="rect">
              <a:avLst/>
            </a:prstGeom>
            <a:noFill/>
          </p:spPr>
          <p:txBody>
            <a:bodyPr wrap="none" rtlCol="0">
              <a:spAutoFit/>
            </a:bodyPr>
            <a:lstStyle/>
            <a:p>
              <a:r>
                <a:rPr lang="en-US" dirty="0" smtClean="0"/>
                <a:t>Flocs settle inside manifold (NOT IN SED TANK!!!) </a:t>
              </a:r>
              <a:endParaRPr lang="en-US" dirty="0"/>
            </a:p>
          </p:txBody>
        </p:sp>
      </p:grpSp>
      <p:pic>
        <p:nvPicPr>
          <p:cNvPr id="9" name="Picture 4" descr="IMGP5753"/>
          <p:cNvPicPr>
            <a:picLocks noChangeAspect="1" noChangeArrowheads="1"/>
          </p:cNvPicPr>
          <p:nvPr/>
        </p:nvPicPr>
        <p:blipFill>
          <a:blip r:embed="rId3" cstate="print"/>
          <a:srcRect r="20104"/>
          <a:stretch>
            <a:fillRect/>
          </a:stretch>
        </p:blipFill>
        <p:spPr>
          <a:xfrm>
            <a:off x="609600" y="3048000"/>
            <a:ext cx="3124200" cy="2932553"/>
          </a:xfrm>
          <a:prstGeom prst="rect">
            <a:avLst/>
          </a:prstGeom>
          <a:noFill/>
          <a:ln/>
        </p:spPr>
      </p:pic>
      <p:pic>
        <p:nvPicPr>
          <p:cNvPr id="10" name="Picture 4" descr="IMGP6686"/>
          <p:cNvPicPr>
            <a:picLocks noChangeAspect="1" noChangeArrowheads="1"/>
          </p:cNvPicPr>
          <p:nvPr/>
        </p:nvPicPr>
        <p:blipFill>
          <a:blip r:embed="rId4" cstate="print"/>
          <a:srcRect/>
          <a:stretch>
            <a:fillRect/>
          </a:stretch>
        </p:blipFill>
        <p:spPr bwMode="auto">
          <a:xfrm>
            <a:off x="4953000" y="2971800"/>
            <a:ext cx="2514600" cy="3352800"/>
          </a:xfrm>
          <a:prstGeom prst="rect">
            <a:avLst/>
          </a:prstGeom>
          <a:noFill/>
        </p:spPr>
      </p:pic>
      <p:cxnSp>
        <p:nvCxnSpPr>
          <p:cNvPr id="11" name="Straight Arrow Connector 10"/>
          <p:cNvCxnSpPr/>
          <p:nvPr/>
        </p:nvCxnSpPr>
        <p:spPr>
          <a:xfrm>
            <a:off x="2971800" y="2590800"/>
            <a:ext cx="3048000" cy="2057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Chemical Storage Tank</a:t>
            </a:r>
            <a:endParaRPr lang="en-US" dirty="0"/>
          </a:p>
        </p:txBody>
      </p:sp>
      <p:sp>
        <p:nvSpPr>
          <p:cNvPr id="3" name="Content Placeholder 2"/>
          <p:cNvSpPr>
            <a:spLocks noGrp="1"/>
          </p:cNvSpPr>
          <p:nvPr>
            <p:ph idx="1"/>
          </p:nvPr>
        </p:nvSpPr>
        <p:spPr>
          <a:xfrm>
            <a:off x="457200" y="1600201"/>
            <a:ext cx="7010400" cy="761999"/>
          </a:xfrm>
        </p:spPr>
        <p:txBody>
          <a:bodyPr>
            <a:normAutofit fontScale="70000" lnSpcReduction="20000"/>
          </a:bodyPr>
          <a:lstStyle/>
          <a:p>
            <a:r>
              <a:rPr lang="en-US" dirty="0" smtClean="0"/>
              <a:t>Task 2: Draw chemical storage tank at correct elevation</a:t>
            </a:r>
            <a:br>
              <a:rPr lang="en-US" dirty="0" smtClean="0"/>
            </a:br>
            <a:endParaRPr lang="en-US" dirty="0" smtClean="0"/>
          </a:p>
          <a:p>
            <a:endParaRPr lang="en-US" dirty="0"/>
          </a:p>
        </p:txBody>
      </p:sp>
      <p:pic>
        <p:nvPicPr>
          <p:cNvPr id="5" name="Picture 3"/>
          <p:cNvPicPr>
            <a:picLocks noChangeAspect="1" noChangeArrowheads="1"/>
          </p:cNvPicPr>
          <p:nvPr/>
        </p:nvPicPr>
        <p:blipFill>
          <a:blip r:embed="rId3" cstate="print"/>
          <a:srcRect/>
          <a:stretch>
            <a:fillRect/>
          </a:stretch>
        </p:blipFill>
        <p:spPr bwMode="auto">
          <a:xfrm>
            <a:off x="2362200" y="2438400"/>
            <a:ext cx="4267200" cy="320040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95600" y="228600"/>
            <a:ext cx="3352800" cy="1200329"/>
          </a:xfrm>
          <a:prstGeom prst="rect">
            <a:avLst/>
          </a:prstGeom>
          <a:noFill/>
        </p:spPr>
        <p:txBody>
          <a:bodyPr wrap="square" rtlCol="0">
            <a:spAutoFit/>
          </a:bodyPr>
          <a:lstStyle/>
          <a:p>
            <a:pPr algn="ctr"/>
            <a:r>
              <a:rPr lang="es-ES_tradnl" sz="3600" dirty="0" err="1" smtClean="0"/>
              <a:t>Solution</a:t>
            </a:r>
            <a:endParaRPr lang="es-ES_tradnl" sz="3600" dirty="0" smtClean="0"/>
          </a:p>
          <a:p>
            <a:pPr algn="ctr"/>
            <a:r>
              <a:rPr lang="es-ES_tradnl" sz="3600" dirty="0" err="1" smtClean="0"/>
              <a:t>Inlet</a:t>
            </a:r>
            <a:r>
              <a:rPr lang="es-ES_tradnl" sz="3600" dirty="0" smtClean="0"/>
              <a:t> </a:t>
            </a:r>
            <a:r>
              <a:rPr lang="es-ES_tradnl" sz="3600" dirty="0" err="1" smtClean="0"/>
              <a:t>Manifold</a:t>
            </a:r>
            <a:endParaRPr lang="en-US" sz="3600" dirty="0"/>
          </a:p>
        </p:txBody>
      </p:sp>
      <p:pic>
        <p:nvPicPr>
          <p:cNvPr id="5" name="Picture 4" descr="In_Mannifold_c.png"/>
          <p:cNvPicPr>
            <a:picLocks noChangeAspect="1"/>
          </p:cNvPicPr>
          <p:nvPr/>
        </p:nvPicPr>
        <p:blipFill>
          <a:blip r:embed="rId3" cstate="print"/>
          <a:stretch>
            <a:fillRect/>
          </a:stretch>
        </p:blipFill>
        <p:spPr>
          <a:xfrm>
            <a:off x="609600" y="1828800"/>
            <a:ext cx="2971800" cy="1911573"/>
          </a:xfrm>
          <a:prstGeom prst="rect">
            <a:avLst/>
          </a:prstGeom>
        </p:spPr>
      </p:pic>
      <p:sp>
        <p:nvSpPr>
          <p:cNvPr id="6" name="TextBox 5"/>
          <p:cNvSpPr txBox="1"/>
          <p:nvPr/>
        </p:nvSpPr>
        <p:spPr>
          <a:xfrm>
            <a:off x="685800" y="1295400"/>
            <a:ext cx="2275110" cy="369332"/>
          </a:xfrm>
          <a:prstGeom prst="rect">
            <a:avLst/>
          </a:prstGeom>
          <a:noFill/>
        </p:spPr>
        <p:txBody>
          <a:bodyPr wrap="none" rtlCol="0">
            <a:spAutoFit/>
          </a:bodyPr>
          <a:lstStyle/>
          <a:p>
            <a:r>
              <a:rPr lang="en-US" dirty="0" smtClean="0"/>
              <a:t>Circular Inlet Manifold</a:t>
            </a:r>
            <a:endParaRPr lang="en-US" dirty="0"/>
          </a:p>
        </p:txBody>
      </p:sp>
      <p:pic>
        <p:nvPicPr>
          <p:cNvPr id="7" name="Picture 6" descr="In_Mannifold_c_isometric.png"/>
          <p:cNvPicPr>
            <a:picLocks noChangeAspect="1"/>
          </p:cNvPicPr>
          <p:nvPr/>
        </p:nvPicPr>
        <p:blipFill>
          <a:blip r:embed="rId4" cstate="print"/>
          <a:stretch>
            <a:fillRect/>
          </a:stretch>
        </p:blipFill>
        <p:spPr>
          <a:xfrm>
            <a:off x="3962400" y="1752600"/>
            <a:ext cx="2438400" cy="2015794"/>
          </a:xfrm>
          <a:prstGeom prst="rect">
            <a:avLst/>
          </a:prstGeom>
        </p:spPr>
      </p:pic>
      <p:sp>
        <p:nvSpPr>
          <p:cNvPr id="8" name="TextBox 7"/>
          <p:cNvSpPr txBox="1"/>
          <p:nvPr/>
        </p:nvSpPr>
        <p:spPr>
          <a:xfrm>
            <a:off x="6629400" y="1828800"/>
            <a:ext cx="2286000" cy="1200329"/>
          </a:xfrm>
          <a:prstGeom prst="rect">
            <a:avLst/>
          </a:prstGeom>
          <a:noFill/>
        </p:spPr>
        <p:txBody>
          <a:bodyPr wrap="square" rtlCol="0">
            <a:spAutoFit/>
          </a:bodyPr>
          <a:lstStyle/>
          <a:p>
            <a:pPr>
              <a:buFont typeface="Arial" charset="0"/>
              <a:buChar char="•"/>
            </a:pPr>
            <a:r>
              <a:rPr lang="en-US" dirty="0" smtClean="0"/>
              <a:t> You buy it, then taper it and drill it </a:t>
            </a:r>
          </a:p>
          <a:p>
            <a:pPr>
              <a:buFont typeface="Arial" charset="0"/>
              <a:buChar char="•"/>
            </a:pPr>
            <a:r>
              <a:rPr lang="en-US" dirty="0" smtClean="0"/>
              <a:t> Can replace it easily</a:t>
            </a:r>
          </a:p>
          <a:p>
            <a:pPr>
              <a:buFont typeface="Arial" charset="0"/>
              <a:buChar char="•"/>
            </a:pPr>
            <a:endParaRPr lang="en-US" dirty="0"/>
          </a:p>
        </p:txBody>
      </p:sp>
      <p:sp>
        <p:nvSpPr>
          <p:cNvPr id="9" name="TextBox 8"/>
          <p:cNvSpPr txBox="1"/>
          <p:nvPr/>
        </p:nvSpPr>
        <p:spPr>
          <a:xfrm>
            <a:off x="381000" y="3886200"/>
            <a:ext cx="1440010" cy="461665"/>
          </a:xfrm>
          <a:prstGeom prst="rect">
            <a:avLst/>
          </a:prstGeom>
          <a:noFill/>
        </p:spPr>
        <p:txBody>
          <a:bodyPr wrap="none" rtlCol="0">
            <a:spAutoFit/>
          </a:bodyPr>
          <a:lstStyle/>
          <a:p>
            <a:r>
              <a:rPr lang="en-US" sz="2400" dirty="0" smtClean="0"/>
              <a:t>Objective </a:t>
            </a:r>
            <a:endParaRPr lang="en-US" sz="2400" dirty="0"/>
          </a:p>
        </p:txBody>
      </p:sp>
      <p:sp>
        <p:nvSpPr>
          <p:cNvPr id="10" name="TextBox 9"/>
          <p:cNvSpPr txBox="1"/>
          <p:nvPr/>
        </p:nvSpPr>
        <p:spPr>
          <a:xfrm>
            <a:off x="381000" y="4343400"/>
            <a:ext cx="2358210" cy="461665"/>
          </a:xfrm>
          <a:prstGeom prst="rect">
            <a:avLst/>
          </a:prstGeom>
          <a:noFill/>
        </p:spPr>
        <p:txBody>
          <a:bodyPr wrap="none" rtlCol="0">
            <a:spAutoFit/>
          </a:bodyPr>
          <a:lstStyle/>
          <a:p>
            <a:r>
              <a:rPr lang="en-US" sz="2400" dirty="0" smtClean="0"/>
              <a:t>Increase Velocity </a:t>
            </a:r>
            <a:endParaRPr lang="en-US" sz="2400" dirty="0"/>
          </a:p>
        </p:txBody>
      </p:sp>
      <p:cxnSp>
        <p:nvCxnSpPr>
          <p:cNvPr id="11" name="Straight Arrow Connector 10"/>
          <p:cNvCxnSpPr/>
          <p:nvPr/>
        </p:nvCxnSpPr>
        <p:spPr>
          <a:xfrm flipV="1">
            <a:off x="2667000" y="4572000"/>
            <a:ext cx="689790" cy="6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429000" y="4343400"/>
            <a:ext cx="3352800" cy="830997"/>
          </a:xfrm>
          <a:prstGeom prst="rect">
            <a:avLst/>
          </a:prstGeom>
          <a:noFill/>
        </p:spPr>
        <p:txBody>
          <a:bodyPr wrap="square" rtlCol="0">
            <a:spAutoFit/>
          </a:bodyPr>
          <a:lstStyle/>
          <a:p>
            <a:r>
              <a:rPr lang="en-US" sz="2400" dirty="0" smtClean="0"/>
              <a:t>Prevent floc settling inside inlet manifold</a:t>
            </a:r>
            <a:endParaRPr lang="en-US" sz="2400" dirty="0"/>
          </a:p>
        </p:txBody>
      </p:sp>
      <p:sp>
        <p:nvSpPr>
          <p:cNvPr id="13" name="TextBox 12"/>
          <p:cNvSpPr txBox="1"/>
          <p:nvPr/>
        </p:nvSpPr>
        <p:spPr>
          <a:xfrm>
            <a:off x="381000" y="5029200"/>
            <a:ext cx="1421351" cy="461665"/>
          </a:xfrm>
          <a:prstGeom prst="rect">
            <a:avLst/>
          </a:prstGeom>
          <a:noFill/>
        </p:spPr>
        <p:txBody>
          <a:bodyPr wrap="none" rtlCol="0">
            <a:spAutoFit/>
          </a:bodyPr>
          <a:lstStyle/>
          <a:p>
            <a:r>
              <a:rPr lang="en-US" sz="2400" dirty="0" err="1" smtClean="0"/>
              <a:t>Contraint</a:t>
            </a:r>
            <a:r>
              <a:rPr lang="en-US" sz="2400" dirty="0" smtClean="0"/>
              <a:t> </a:t>
            </a:r>
            <a:endParaRPr lang="en-US" sz="2400" dirty="0"/>
          </a:p>
        </p:txBody>
      </p:sp>
      <p:cxnSp>
        <p:nvCxnSpPr>
          <p:cNvPr id="14" name="Straight Arrow Connector 13"/>
          <p:cNvCxnSpPr/>
          <p:nvPr/>
        </p:nvCxnSpPr>
        <p:spPr>
          <a:xfrm>
            <a:off x="3352800" y="58674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191000" y="5562600"/>
            <a:ext cx="1676400" cy="830997"/>
          </a:xfrm>
          <a:prstGeom prst="rect">
            <a:avLst/>
          </a:prstGeom>
          <a:noFill/>
        </p:spPr>
        <p:txBody>
          <a:bodyPr wrap="square" rtlCol="0">
            <a:spAutoFit/>
          </a:bodyPr>
          <a:lstStyle/>
          <a:p>
            <a:r>
              <a:rPr lang="en-US" sz="2400" dirty="0" smtClean="0"/>
              <a:t>Prevent floc breakup</a:t>
            </a:r>
            <a:endParaRPr lang="en-US" sz="2400" dirty="0"/>
          </a:p>
        </p:txBody>
      </p:sp>
      <p:sp>
        <p:nvSpPr>
          <p:cNvPr id="16" name="Rectangle 15"/>
          <p:cNvSpPr/>
          <p:nvPr/>
        </p:nvSpPr>
        <p:spPr>
          <a:xfrm>
            <a:off x="381000" y="5638800"/>
            <a:ext cx="3105017" cy="461665"/>
          </a:xfrm>
          <a:prstGeom prst="rect">
            <a:avLst/>
          </a:prstGeom>
        </p:spPr>
        <p:txBody>
          <a:bodyPr wrap="none">
            <a:spAutoFit/>
          </a:bodyPr>
          <a:lstStyle/>
          <a:p>
            <a:r>
              <a:rPr lang="en-US" sz="2400" dirty="0" smtClean="0"/>
              <a:t>Low energy dissipation </a:t>
            </a:r>
            <a:endParaRPr lang="en-US" sz="2400" dirty="0"/>
          </a:p>
        </p:txBody>
      </p:sp>
      <p:sp>
        <p:nvSpPr>
          <p:cNvPr id="17" name="Right Brace 16"/>
          <p:cNvSpPr/>
          <p:nvPr/>
        </p:nvSpPr>
        <p:spPr>
          <a:xfrm>
            <a:off x="6019800" y="4419600"/>
            <a:ext cx="304800" cy="18288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p:cNvSpPr txBox="1"/>
          <p:nvPr/>
        </p:nvSpPr>
        <p:spPr>
          <a:xfrm>
            <a:off x="6248400" y="4572000"/>
            <a:ext cx="2715644" cy="1477328"/>
          </a:xfrm>
          <a:prstGeom prst="rect">
            <a:avLst/>
          </a:prstGeom>
          <a:noFill/>
        </p:spPr>
        <p:txBody>
          <a:bodyPr wrap="square" rtlCol="0">
            <a:spAutoFit/>
          </a:bodyPr>
          <a:lstStyle/>
          <a:p>
            <a:r>
              <a:rPr lang="en-US" dirty="0" err="1" smtClean="0"/>
              <a:t>V.Scour</a:t>
            </a:r>
            <a:r>
              <a:rPr lang="en-US" dirty="0" smtClean="0"/>
              <a:t>= 0.15 m/s</a:t>
            </a:r>
          </a:p>
          <a:p>
            <a:endParaRPr lang="en-US" dirty="0"/>
          </a:p>
          <a:p>
            <a:endParaRPr lang="en-US" dirty="0" smtClean="0"/>
          </a:p>
          <a:p>
            <a:endParaRPr lang="en-US" dirty="0" smtClean="0"/>
          </a:p>
          <a:p>
            <a:r>
              <a:rPr lang="en-US" dirty="0" smtClean="0"/>
              <a:t>ED= 7.089 </a:t>
            </a:r>
            <a:r>
              <a:rPr lang="en-US" dirty="0" err="1" smtClean="0"/>
              <a:t>mW</a:t>
            </a:r>
            <a:r>
              <a:rPr lang="en-US" dirty="0" smtClean="0"/>
              <a:t>/kg</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95600" y="228600"/>
            <a:ext cx="3352800" cy="646331"/>
          </a:xfrm>
          <a:prstGeom prst="rect">
            <a:avLst/>
          </a:prstGeom>
          <a:noFill/>
        </p:spPr>
        <p:txBody>
          <a:bodyPr wrap="square" rtlCol="0">
            <a:spAutoFit/>
          </a:bodyPr>
          <a:lstStyle/>
          <a:p>
            <a:pPr algn="ctr"/>
            <a:r>
              <a:rPr lang="es-ES_tradnl" sz="3600" dirty="0" smtClean="0"/>
              <a:t>Final </a:t>
            </a:r>
            <a:r>
              <a:rPr lang="es-ES_tradnl" sz="3600" dirty="0" err="1" smtClean="0"/>
              <a:t>Design</a:t>
            </a:r>
            <a:endParaRPr lang="en-US" sz="3600" dirty="0"/>
          </a:p>
        </p:txBody>
      </p:sp>
      <p:pic>
        <p:nvPicPr>
          <p:cNvPr id="5" name="Picture 4" descr="Sed_Tank_Isometric_con.png"/>
          <p:cNvPicPr>
            <a:picLocks noChangeAspect="1"/>
          </p:cNvPicPr>
          <p:nvPr/>
        </p:nvPicPr>
        <p:blipFill>
          <a:blip r:embed="rId3" cstate="print"/>
          <a:stretch>
            <a:fillRect/>
          </a:stretch>
        </p:blipFill>
        <p:spPr>
          <a:xfrm>
            <a:off x="304800" y="1371600"/>
            <a:ext cx="3962400" cy="3394184"/>
          </a:xfrm>
          <a:prstGeom prst="rect">
            <a:avLst/>
          </a:prstGeom>
        </p:spPr>
      </p:pic>
      <p:pic>
        <p:nvPicPr>
          <p:cNvPr id="6" name="Picture 5" descr="Sed_Tank_Side_con.png"/>
          <p:cNvPicPr>
            <a:picLocks noChangeAspect="1"/>
          </p:cNvPicPr>
          <p:nvPr/>
        </p:nvPicPr>
        <p:blipFill>
          <a:blip r:embed="rId4" cstate="print"/>
          <a:stretch>
            <a:fillRect/>
          </a:stretch>
        </p:blipFill>
        <p:spPr>
          <a:xfrm>
            <a:off x="4495800" y="1371600"/>
            <a:ext cx="4282916" cy="2971800"/>
          </a:xfrm>
          <a:prstGeom prst="rect">
            <a:avLst/>
          </a:prstGeom>
        </p:spPr>
      </p:pic>
      <p:sp>
        <p:nvSpPr>
          <p:cNvPr id="7" name="TextBox 6"/>
          <p:cNvSpPr txBox="1"/>
          <p:nvPr/>
        </p:nvSpPr>
        <p:spPr>
          <a:xfrm>
            <a:off x="0" y="5410200"/>
            <a:ext cx="5029200" cy="369332"/>
          </a:xfrm>
          <a:prstGeom prst="rect">
            <a:avLst/>
          </a:prstGeom>
          <a:noFill/>
        </p:spPr>
        <p:txBody>
          <a:bodyPr wrap="square" rtlCol="0">
            <a:spAutoFit/>
          </a:bodyPr>
          <a:lstStyle/>
          <a:p>
            <a:r>
              <a:rPr lang="en-US" dirty="0" smtClean="0"/>
              <a:t>New Design for the drain cover and the inlet slopes.</a:t>
            </a:r>
          </a:p>
        </p:txBody>
      </p:sp>
      <p:sp>
        <p:nvSpPr>
          <p:cNvPr id="8" name="TextBox 7"/>
          <p:cNvSpPr txBox="1"/>
          <p:nvPr/>
        </p:nvSpPr>
        <p:spPr>
          <a:xfrm>
            <a:off x="0" y="5929699"/>
            <a:ext cx="1447800" cy="369332"/>
          </a:xfrm>
          <a:prstGeom prst="rect">
            <a:avLst/>
          </a:prstGeom>
          <a:noFill/>
        </p:spPr>
        <p:txBody>
          <a:bodyPr wrap="square" rtlCol="0">
            <a:spAutoFit/>
          </a:bodyPr>
          <a:lstStyle/>
          <a:p>
            <a:r>
              <a:rPr lang="en-US" dirty="0" smtClean="0"/>
              <a:t>Removable</a:t>
            </a:r>
            <a:endParaRPr lang="en-US" dirty="0"/>
          </a:p>
        </p:txBody>
      </p:sp>
      <p:sp>
        <p:nvSpPr>
          <p:cNvPr id="9" name="TextBox 8"/>
          <p:cNvSpPr txBox="1"/>
          <p:nvPr/>
        </p:nvSpPr>
        <p:spPr>
          <a:xfrm>
            <a:off x="3733800" y="5929699"/>
            <a:ext cx="1676400" cy="369332"/>
          </a:xfrm>
          <a:prstGeom prst="rect">
            <a:avLst/>
          </a:prstGeom>
          <a:noFill/>
        </p:spPr>
        <p:txBody>
          <a:bodyPr wrap="square" rtlCol="0">
            <a:spAutoFit/>
          </a:bodyPr>
          <a:lstStyle/>
          <a:p>
            <a:r>
              <a:rPr lang="en-US" dirty="0" smtClean="0"/>
              <a:t>Easy to replace</a:t>
            </a:r>
            <a:endParaRPr lang="en-US" dirty="0"/>
          </a:p>
        </p:txBody>
      </p:sp>
      <p:sp>
        <p:nvSpPr>
          <p:cNvPr id="10" name="TextBox 9"/>
          <p:cNvSpPr txBox="1"/>
          <p:nvPr/>
        </p:nvSpPr>
        <p:spPr>
          <a:xfrm>
            <a:off x="6629400" y="5791200"/>
            <a:ext cx="2514600" cy="646331"/>
          </a:xfrm>
          <a:prstGeom prst="rect">
            <a:avLst/>
          </a:prstGeom>
          <a:noFill/>
        </p:spPr>
        <p:txBody>
          <a:bodyPr wrap="square" rtlCol="0">
            <a:spAutoFit/>
          </a:bodyPr>
          <a:lstStyle/>
          <a:p>
            <a:r>
              <a:rPr lang="en-US" dirty="0" smtClean="0"/>
              <a:t>Easy to handle for maintenance</a:t>
            </a:r>
            <a:endParaRPr lang="en-US" dirty="0"/>
          </a:p>
        </p:txBody>
      </p:sp>
      <p:sp>
        <p:nvSpPr>
          <p:cNvPr id="11" name="TextBox 10"/>
          <p:cNvSpPr txBox="1"/>
          <p:nvPr/>
        </p:nvSpPr>
        <p:spPr>
          <a:xfrm>
            <a:off x="6629400" y="4572000"/>
            <a:ext cx="2057400" cy="369332"/>
          </a:xfrm>
          <a:prstGeom prst="rect">
            <a:avLst/>
          </a:prstGeom>
          <a:noFill/>
        </p:spPr>
        <p:txBody>
          <a:bodyPr wrap="square" rtlCol="0">
            <a:spAutoFit/>
          </a:bodyPr>
          <a:lstStyle/>
          <a:p>
            <a:r>
              <a:rPr lang="en-US" dirty="0" err="1" smtClean="0"/>
              <a:t>Floc</a:t>
            </a:r>
            <a:r>
              <a:rPr lang="en-US" dirty="0" smtClean="0"/>
              <a:t> Blanket?</a:t>
            </a:r>
            <a:endParaRPr lang="en-US" dirty="0"/>
          </a:p>
        </p:txBody>
      </p:sp>
      <p:cxnSp>
        <p:nvCxnSpPr>
          <p:cNvPr id="12" name="Straight Arrow Connector 11"/>
          <p:cNvCxnSpPr>
            <a:stCxn id="11" idx="1"/>
          </p:cNvCxnSpPr>
          <p:nvPr/>
        </p:nvCxnSpPr>
        <p:spPr>
          <a:xfrm rot="10800000" flipH="1">
            <a:off x="6629400" y="3810000"/>
            <a:ext cx="1066800" cy="946666"/>
          </a:xfrm>
          <a:prstGeom prst="straightConnector1">
            <a:avLst/>
          </a:prstGeom>
          <a:ln w="19050">
            <a:solidFill>
              <a:schemeClr val="tx1"/>
            </a:solidFill>
            <a:headEnd type="none"/>
            <a:tailEnd type="stealth" w="lg" len="lg"/>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1676400" y="1981200"/>
            <a:ext cx="5429250" cy="2628900"/>
          </a:xfrm>
          <a:prstGeom prst="rect">
            <a:avLst/>
          </a:prstGeom>
          <a:noFill/>
          <a:ln w="9525">
            <a:noFill/>
            <a:miter lim="800000"/>
            <a:headEnd/>
            <a:tailEnd/>
          </a:ln>
        </p:spPr>
      </p:pic>
      <p:sp>
        <p:nvSpPr>
          <p:cNvPr id="6" name="TextBox 5"/>
          <p:cNvSpPr txBox="1"/>
          <p:nvPr/>
        </p:nvSpPr>
        <p:spPr>
          <a:xfrm>
            <a:off x="2895600" y="228600"/>
            <a:ext cx="3352800" cy="646331"/>
          </a:xfrm>
          <a:prstGeom prst="rect">
            <a:avLst/>
          </a:prstGeom>
          <a:noFill/>
        </p:spPr>
        <p:txBody>
          <a:bodyPr wrap="square" rtlCol="0">
            <a:spAutoFit/>
          </a:bodyPr>
          <a:lstStyle/>
          <a:p>
            <a:pPr algn="ctr"/>
            <a:r>
              <a:rPr lang="es-ES_tradnl" sz="3600" dirty="0" smtClean="0"/>
              <a:t>Actual </a:t>
            </a:r>
            <a:r>
              <a:rPr lang="es-ES_tradnl" sz="3600" dirty="0" err="1" smtClean="0"/>
              <a:t>Design</a:t>
            </a:r>
            <a:endParaRPr lang="en-US" sz="36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normAutofit/>
          </a:bodyPr>
          <a:lstStyle/>
          <a:p>
            <a:r>
              <a:rPr lang="en-US" dirty="0" err="1" smtClean="0"/>
              <a:t>Pipeframe</a:t>
            </a:r>
            <a:r>
              <a:rPr lang="en-US" dirty="0" smtClean="0"/>
              <a:t> and Lamella  </a:t>
            </a:r>
            <a:endParaRPr lang="en-US" dirty="0"/>
          </a:p>
        </p:txBody>
      </p:sp>
      <p:sp>
        <p:nvSpPr>
          <p:cNvPr id="4" name="Content Placeholder 3"/>
          <p:cNvSpPr>
            <a:spLocks noGrp="1"/>
          </p:cNvSpPr>
          <p:nvPr>
            <p:ph idx="1"/>
          </p:nvPr>
        </p:nvSpPr>
        <p:spPr>
          <a:xfrm>
            <a:off x="457200" y="1752600"/>
            <a:ext cx="3429000" cy="4373563"/>
          </a:xfrm>
        </p:spPr>
        <p:txBody>
          <a:bodyPr>
            <a:normAutofit/>
          </a:bodyPr>
          <a:lstStyle/>
          <a:p>
            <a:r>
              <a:rPr lang="en-US" sz="2800" dirty="0" smtClean="0"/>
              <a:t>The pipe frame provides support for the lamella</a:t>
            </a:r>
          </a:p>
          <a:p>
            <a:pPr>
              <a:buNone/>
            </a:pPr>
            <a:endParaRPr lang="en-US" sz="2800" dirty="0" smtClean="0"/>
          </a:p>
          <a:p>
            <a:r>
              <a:rPr lang="en-US" sz="2800" dirty="0" smtClean="0"/>
              <a:t>Old design was a simple grid of pipes covering the whole sedimentation tank</a:t>
            </a:r>
          </a:p>
          <a:p>
            <a:endParaRPr lang="en-US" sz="2400" dirty="0" smtClean="0"/>
          </a:p>
          <a:p>
            <a:pPr>
              <a:buNone/>
            </a:pPr>
            <a:endParaRPr lang="en-US" sz="2800" dirty="0"/>
          </a:p>
          <a:p>
            <a:pPr>
              <a:buNone/>
            </a:pPr>
            <a:endParaRPr lang="en-US" sz="2800" dirty="0" smtClean="0"/>
          </a:p>
          <a:p>
            <a:pPr>
              <a:buNone/>
            </a:pPr>
            <a:endParaRPr lang="en-US" sz="2800" dirty="0"/>
          </a:p>
          <a:p>
            <a:pPr>
              <a:buNone/>
            </a:pPr>
            <a:endParaRPr lang="en-US" sz="2800" dirty="0" smtClean="0"/>
          </a:p>
          <a:p>
            <a:pPr>
              <a:buNone/>
            </a:pPr>
            <a:endParaRPr lang="en-US" sz="2800" dirty="0"/>
          </a:p>
        </p:txBody>
      </p:sp>
      <p:pic>
        <p:nvPicPr>
          <p:cNvPr id="1026" name="Picture 2"/>
          <p:cNvPicPr>
            <a:picLocks noChangeAspect="1" noChangeArrowheads="1"/>
          </p:cNvPicPr>
          <p:nvPr/>
        </p:nvPicPr>
        <p:blipFill>
          <a:blip r:embed="rId3" cstate="print"/>
          <a:srcRect/>
          <a:stretch>
            <a:fillRect/>
          </a:stretch>
        </p:blipFill>
        <p:spPr bwMode="auto">
          <a:xfrm>
            <a:off x="3886200" y="1905000"/>
            <a:ext cx="4724400"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19200"/>
          </a:xfrm>
        </p:spPr>
        <p:txBody>
          <a:bodyPr/>
          <a:lstStyle/>
          <a:p>
            <a:r>
              <a:rPr lang="en-US" dirty="0" err="1" smtClean="0"/>
              <a:t>Pipeframe</a:t>
            </a:r>
            <a:r>
              <a:rPr lang="en-US" dirty="0" smtClean="0"/>
              <a:t> and Lamella</a:t>
            </a:r>
            <a:endParaRPr lang="en-US" dirty="0"/>
          </a:p>
        </p:txBody>
      </p:sp>
      <p:sp>
        <p:nvSpPr>
          <p:cNvPr id="3" name="Content Placeholder 2"/>
          <p:cNvSpPr>
            <a:spLocks noGrp="1"/>
          </p:cNvSpPr>
          <p:nvPr>
            <p:ph idx="1"/>
          </p:nvPr>
        </p:nvSpPr>
        <p:spPr>
          <a:xfrm>
            <a:off x="457200" y="1600200"/>
            <a:ext cx="4267200" cy="4525963"/>
          </a:xfrm>
        </p:spPr>
        <p:txBody>
          <a:bodyPr/>
          <a:lstStyle/>
          <a:p>
            <a:r>
              <a:rPr lang="en-US" dirty="0" smtClean="0"/>
              <a:t>New design covers one bay at a time.</a:t>
            </a:r>
          </a:p>
          <a:p>
            <a:r>
              <a:rPr lang="en-US" dirty="0" smtClean="0"/>
              <a:t>It wastes less pipe materials and also adds stability. </a:t>
            </a:r>
          </a:p>
          <a:p>
            <a:endParaRPr lang="en-US" dirty="0" smtClean="0"/>
          </a:p>
          <a:p>
            <a:endParaRPr lang="en-US" dirty="0"/>
          </a:p>
        </p:txBody>
      </p:sp>
      <p:pic>
        <p:nvPicPr>
          <p:cNvPr id="4" name="Picture 2"/>
          <p:cNvPicPr>
            <a:picLocks noChangeAspect="1" noChangeArrowheads="1"/>
          </p:cNvPicPr>
          <p:nvPr/>
        </p:nvPicPr>
        <p:blipFill>
          <a:blip r:embed="rId3" cstate="print"/>
          <a:srcRect/>
          <a:stretch>
            <a:fillRect/>
          </a:stretch>
        </p:blipFill>
        <p:spPr bwMode="auto">
          <a:xfrm>
            <a:off x="5105400" y="1447800"/>
            <a:ext cx="3733800" cy="4572000"/>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2286000" y="4419600"/>
            <a:ext cx="2282825" cy="1736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8" name="Rectangle 4"/>
          <p:cNvSpPr>
            <a:spLocks noGrp="1" noChangeArrowheads="1"/>
          </p:cNvSpPr>
          <p:nvPr>
            <p:ph type="title"/>
          </p:nvPr>
        </p:nvSpPr>
        <p:spPr/>
        <p:txBody>
          <a:bodyPr/>
          <a:lstStyle/>
          <a:p>
            <a:r>
              <a:rPr lang="en-US" dirty="0" smtClean="0"/>
              <a:t>Plate </a:t>
            </a:r>
            <a:r>
              <a:rPr lang="en-US" dirty="0" smtClean="0"/>
              <a:t>Settlers: Side View</a:t>
            </a:r>
            <a:endParaRPr lang="en-US" dirty="0"/>
          </a:p>
        </p:txBody>
      </p:sp>
      <p:pic>
        <p:nvPicPr>
          <p:cNvPr id="109570" name="Picture 2"/>
          <p:cNvPicPr>
            <a:picLocks noChangeAspect="1" noChangeArrowheads="1"/>
          </p:cNvPicPr>
          <p:nvPr/>
        </p:nvPicPr>
        <p:blipFill>
          <a:blip r:embed="rId3"/>
          <a:srcRect/>
          <a:stretch>
            <a:fillRect/>
          </a:stretch>
        </p:blipFill>
        <p:spPr bwMode="auto">
          <a:xfrm>
            <a:off x="609600" y="1143000"/>
            <a:ext cx="7965017" cy="52774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8" name="Rectangle 4"/>
          <p:cNvSpPr>
            <a:spLocks noGrp="1" noChangeArrowheads="1"/>
          </p:cNvSpPr>
          <p:nvPr>
            <p:ph type="title"/>
          </p:nvPr>
        </p:nvSpPr>
        <p:spPr/>
        <p:txBody>
          <a:bodyPr/>
          <a:lstStyle/>
          <a:p>
            <a:r>
              <a:rPr lang="en-US" dirty="0" smtClean="0"/>
              <a:t>Plate </a:t>
            </a:r>
            <a:r>
              <a:rPr lang="en-US" dirty="0" smtClean="0"/>
              <a:t>Settlers: Top View</a:t>
            </a:r>
            <a:endParaRPr lang="en-US" dirty="0"/>
          </a:p>
        </p:txBody>
      </p:sp>
      <p:sp>
        <p:nvSpPr>
          <p:cNvPr id="6" name="TextBox 5"/>
          <p:cNvSpPr txBox="1"/>
          <p:nvPr/>
        </p:nvSpPr>
        <p:spPr>
          <a:xfrm>
            <a:off x="6248400" y="6412468"/>
            <a:ext cx="2895600" cy="369332"/>
          </a:xfrm>
          <a:prstGeom prst="rect">
            <a:avLst/>
          </a:prstGeom>
          <a:noFill/>
        </p:spPr>
        <p:txBody>
          <a:bodyPr wrap="square" rtlCol="0">
            <a:spAutoFit/>
          </a:bodyPr>
          <a:lstStyle/>
          <a:p>
            <a:r>
              <a:rPr lang="en-US" dirty="0" smtClean="0"/>
              <a:t>Credit: Monroe Weber-Shirk</a:t>
            </a:r>
            <a:endParaRPr lang="en-US" dirty="0"/>
          </a:p>
        </p:txBody>
      </p:sp>
      <p:pic>
        <p:nvPicPr>
          <p:cNvPr id="8" name="Picture 2" descr="http://lh5.ggpht.com/_QuLPZg3XMcE/Sb7Q3LN-V9I/AAAAAAAAJMo/9bNPIyCop7g/s512/IMGP6155.JPG"/>
          <p:cNvPicPr>
            <a:picLocks noChangeAspect="1" noChangeArrowheads="1"/>
          </p:cNvPicPr>
          <p:nvPr/>
        </p:nvPicPr>
        <p:blipFill>
          <a:blip r:embed="rId3" cstate="print"/>
          <a:srcRect b="28070"/>
          <a:stretch>
            <a:fillRect/>
          </a:stretch>
        </p:blipFill>
        <p:spPr bwMode="auto">
          <a:xfrm>
            <a:off x="1905000" y="1143000"/>
            <a:ext cx="5328397" cy="5110275"/>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5"/>
          <p:cNvSpPr>
            <a:spLocks noChangeShapeType="1"/>
          </p:cNvSpPr>
          <p:nvPr/>
        </p:nvSpPr>
        <p:spPr bwMode="auto">
          <a:xfrm rot="1800000" flipV="1">
            <a:off x="3357563" y="1662246"/>
            <a:ext cx="0" cy="4286250"/>
          </a:xfrm>
          <a:prstGeom prst="line">
            <a:avLst/>
          </a:prstGeom>
          <a:noFill/>
          <a:ln w="152400">
            <a:solidFill>
              <a:schemeClr val="tx1"/>
            </a:solidFill>
            <a:round/>
            <a:headEnd type="none" w="lg" len="med"/>
            <a:tailEnd type="none" w="lg" len="med"/>
          </a:ln>
          <a:effectLst/>
        </p:spPr>
        <p:txBody>
          <a:bodyPr anchor="ctr">
            <a:spAutoFit/>
          </a:bodyPr>
          <a:lstStyle/>
          <a:p>
            <a:endParaRPr lang="en-US"/>
          </a:p>
        </p:txBody>
      </p:sp>
      <p:sp>
        <p:nvSpPr>
          <p:cNvPr id="5" name="Line 6"/>
          <p:cNvSpPr>
            <a:spLocks noChangeShapeType="1"/>
          </p:cNvSpPr>
          <p:nvPr/>
        </p:nvSpPr>
        <p:spPr bwMode="auto">
          <a:xfrm rot="1800000" flipV="1">
            <a:off x="4805363" y="1662246"/>
            <a:ext cx="0" cy="4286250"/>
          </a:xfrm>
          <a:prstGeom prst="line">
            <a:avLst/>
          </a:prstGeom>
          <a:noFill/>
          <a:ln w="152400">
            <a:solidFill>
              <a:schemeClr val="tx1"/>
            </a:solidFill>
            <a:round/>
            <a:headEnd type="none" w="lg" len="med"/>
            <a:tailEnd type="none" w="lg" len="med"/>
          </a:ln>
          <a:effectLst/>
        </p:spPr>
        <p:txBody>
          <a:bodyPr wrap="none" anchor="ctr">
            <a:spAutoFit/>
          </a:bodyPr>
          <a:lstStyle/>
          <a:p>
            <a:endParaRPr lang="en-US"/>
          </a:p>
        </p:txBody>
      </p:sp>
      <p:sp>
        <p:nvSpPr>
          <p:cNvPr id="777264" name="Freeform 48"/>
          <p:cNvSpPr>
            <a:spLocks/>
          </p:cNvSpPr>
          <p:nvPr/>
        </p:nvSpPr>
        <p:spPr bwMode="auto">
          <a:xfrm>
            <a:off x="3737711" y="3103696"/>
            <a:ext cx="1077181" cy="766273"/>
          </a:xfrm>
          <a:custGeom>
            <a:avLst/>
            <a:gdLst/>
            <a:ahLst/>
            <a:cxnLst>
              <a:cxn ang="0">
                <a:pos x="0" y="1550"/>
              </a:cxn>
              <a:cxn ang="0">
                <a:pos x="48" y="1399"/>
              </a:cxn>
              <a:cxn ang="0">
                <a:pos x="97" y="1255"/>
              </a:cxn>
              <a:cxn ang="0">
                <a:pos x="145" y="1120"/>
              </a:cxn>
              <a:cxn ang="0">
                <a:pos x="193" y="992"/>
              </a:cxn>
              <a:cxn ang="0">
                <a:pos x="241" y="872"/>
              </a:cxn>
              <a:cxn ang="0">
                <a:pos x="290" y="759"/>
              </a:cxn>
              <a:cxn ang="0">
                <a:pos x="338" y="655"/>
              </a:cxn>
              <a:cxn ang="0">
                <a:pos x="386" y="558"/>
              </a:cxn>
              <a:cxn ang="0">
                <a:pos x="434" y="469"/>
              </a:cxn>
              <a:cxn ang="0">
                <a:pos x="483" y="387"/>
              </a:cxn>
              <a:cxn ang="0">
                <a:pos x="531" y="314"/>
              </a:cxn>
              <a:cxn ang="0">
                <a:pos x="579" y="248"/>
              </a:cxn>
              <a:cxn ang="0">
                <a:pos x="628" y="190"/>
              </a:cxn>
              <a:cxn ang="0">
                <a:pos x="676" y="139"/>
              </a:cxn>
              <a:cxn ang="0">
                <a:pos x="724" y="97"/>
              </a:cxn>
              <a:cxn ang="0">
                <a:pos x="772" y="62"/>
              </a:cxn>
              <a:cxn ang="0">
                <a:pos x="821" y="35"/>
              </a:cxn>
              <a:cxn ang="0">
                <a:pos x="869" y="15"/>
              </a:cxn>
              <a:cxn ang="0">
                <a:pos x="917" y="4"/>
              </a:cxn>
              <a:cxn ang="0">
                <a:pos x="966" y="0"/>
              </a:cxn>
              <a:cxn ang="0">
                <a:pos x="1014" y="4"/>
              </a:cxn>
              <a:cxn ang="0">
                <a:pos x="1062" y="16"/>
              </a:cxn>
              <a:cxn ang="0">
                <a:pos x="1110" y="35"/>
              </a:cxn>
              <a:cxn ang="0">
                <a:pos x="1159" y="62"/>
              </a:cxn>
              <a:cxn ang="0">
                <a:pos x="1207" y="97"/>
              </a:cxn>
              <a:cxn ang="0">
                <a:pos x="1255" y="140"/>
              </a:cxn>
              <a:cxn ang="0">
                <a:pos x="1303" y="190"/>
              </a:cxn>
              <a:cxn ang="0">
                <a:pos x="1352" y="248"/>
              </a:cxn>
              <a:cxn ang="0">
                <a:pos x="1400" y="314"/>
              </a:cxn>
              <a:cxn ang="0">
                <a:pos x="1448" y="388"/>
              </a:cxn>
              <a:cxn ang="0">
                <a:pos x="1497" y="469"/>
              </a:cxn>
              <a:cxn ang="0">
                <a:pos x="1545" y="558"/>
              </a:cxn>
              <a:cxn ang="0">
                <a:pos x="1593" y="655"/>
              </a:cxn>
              <a:cxn ang="0">
                <a:pos x="1641" y="760"/>
              </a:cxn>
              <a:cxn ang="0">
                <a:pos x="1690" y="872"/>
              </a:cxn>
              <a:cxn ang="0">
                <a:pos x="1738" y="992"/>
              </a:cxn>
              <a:cxn ang="0">
                <a:pos x="1786" y="1120"/>
              </a:cxn>
              <a:cxn ang="0">
                <a:pos x="1834" y="1256"/>
              </a:cxn>
              <a:cxn ang="0">
                <a:pos x="1883" y="1399"/>
              </a:cxn>
              <a:cxn ang="0">
                <a:pos x="1931" y="1550"/>
              </a:cxn>
            </a:cxnLst>
            <a:rect l="0" t="0" r="r" b="b"/>
            <a:pathLst>
              <a:path w="1931" h="1550">
                <a:moveTo>
                  <a:pt x="0" y="1550"/>
                </a:moveTo>
                <a:lnTo>
                  <a:pt x="48" y="1399"/>
                </a:lnTo>
                <a:lnTo>
                  <a:pt x="97" y="1255"/>
                </a:lnTo>
                <a:lnTo>
                  <a:pt x="145" y="1120"/>
                </a:lnTo>
                <a:lnTo>
                  <a:pt x="193" y="992"/>
                </a:lnTo>
                <a:lnTo>
                  <a:pt x="241" y="872"/>
                </a:lnTo>
                <a:lnTo>
                  <a:pt x="290" y="759"/>
                </a:lnTo>
                <a:lnTo>
                  <a:pt x="338" y="655"/>
                </a:lnTo>
                <a:lnTo>
                  <a:pt x="386" y="558"/>
                </a:lnTo>
                <a:lnTo>
                  <a:pt x="434" y="469"/>
                </a:lnTo>
                <a:lnTo>
                  <a:pt x="483" y="387"/>
                </a:lnTo>
                <a:lnTo>
                  <a:pt x="531" y="314"/>
                </a:lnTo>
                <a:lnTo>
                  <a:pt x="579" y="248"/>
                </a:lnTo>
                <a:lnTo>
                  <a:pt x="628" y="190"/>
                </a:lnTo>
                <a:lnTo>
                  <a:pt x="676" y="139"/>
                </a:lnTo>
                <a:lnTo>
                  <a:pt x="724" y="97"/>
                </a:lnTo>
                <a:lnTo>
                  <a:pt x="772" y="62"/>
                </a:lnTo>
                <a:lnTo>
                  <a:pt x="821" y="35"/>
                </a:lnTo>
                <a:lnTo>
                  <a:pt x="869" y="15"/>
                </a:lnTo>
                <a:lnTo>
                  <a:pt x="917" y="4"/>
                </a:lnTo>
                <a:lnTo>
                  <a:pt x="966" y="0"/>
                </a:lnTo>
                <a:lnTo>
                  <a:pt x="1014" y="4"/>
                </a:lnTo>
                <a:lnTo>
                  <a:pt x="1062" y="16"/>
                </a:lnTo>
                <a:lnTo>
                  <a:pt x="1110" y="35"/>
                </a:lnTo>
                <a:lnTo>
                  <a:pt x="1159" y="62"/>
                </a:lnTo>
                <a:lnTo>
                  <a:pt x="1207" y="97"/>
                </a:lnTo>
                <a:lnTo>
                  <a:pt x="1255" y="140"/>
                </a:lnTo>
                <a:lnTo>
                  <a:pt x="1303" y="190"/>
                </a:lnTo>
                <a:lnTo>
                  <a:pt x="1352" y="248"/>
                </a:lnTo>
                <a:lnTo>
                  <a:pt x="1400" y="314"/>
                </a:lnTo>
                <a:lnTo>
                  <a:pt x="1448" y="388"/>
                </a:lnTo>
                <a:lnTo>
                  <a:pt x="1497" y="469"/>
                </a:lnTo>
                <a:lnTo>
                  <a:pt x="1545" y="558"/>
                </a:lnTo>
                <a:lnTo>
                  <a:pt x="1593" y="655"/>
                </a:lnTo>
                <a:lnTo>
                  <a:pt x="1641" y="760"/>
                </a:lnTo>
                <a:lnTo>
                  <a:pt x="1690" y="872"/>
                </a:lnTo>
                <a:lnTo>
                  <a:pt x="1738" y="992"/>
                </a:lnTo>
                <a:lnTo>
                  <a:pt x="1786" y="1120"/>
                </a:lnTo>
                <a:lnTo>
                  <a:pt x="1834" y="1256"/>
                </a:lnTo>
                <a:lnTo>
                  <a:pt x="1883" y="1399"/>
                </a:lnTo>
                <a:lnTo>
                  <a:pt x="1931" y="1550"/>
                </a:lnTo>
              </a:path>
            </a:pathLst>
          </a:custGeom>
          <a:noFill/>
          <a:ln w="38100" cap="rnd">
            <a:solidFill>
              <a:schemeClr val="accent1"/>
            </a:solidFill>
            <a:prstDash val="solid"/>
            <a:round/>
            <a:headEnd/>
            <a:tailEnd/>
          </a:ln>
          <a:scene3d>
            <a:camera prst="orthographicFront">
              <a:rot lat="0" lon="0" rev="19800000"/>
            </a:camera>
            <a:lightRig rig="threePt" dir="t"/>
          </a:scene3d>
        </p:spPr>
        <p:txBody>
          <a:bodyPr vert="horz" wrap="square" lIns="91440" tIns="45720" rIns="91440" bIns="45720" numCol="1" anchor="t" anchorCtr="0" compatLnSpc="1">
            <a:prstTxWarp prst="textNoShape">
              <a:avLst/>
            </a:prstTxWarp>
          </a:bodyPr>
          <a:lstStyle/>
          <a:p>
            <a:endParaRPr lang="en-US"/>
          </a:p>
        </p:txBody>
      </p:sp>
      <p:pic>
        <p:nvPicPr>
          <p:cNvPr id="329" name="Picture 56"/>
          <p:cNvPicPr>
            <a:picLocks noChangeAspect="1" noChangeArrowheads="1"/>
          </p:cNvPicPr>
          <p:nvPr/>
        </p:nvPicPr>
        <p:blipFill>
          <a:blip r:embed="rId3" cstate="print">
            <a:lum bright="-22000" contrast="54000"/>
          </a:blip>
          <a:srcRect/>
          <a:stretch>
            <a:fillRect/>
          </a:stretch>
        </p:blipFill>
        <p:spPr bwMode="auto">
          <a:xfrm>
            <a:off x="2653139" y="5497110"/>
            <a:ext cx="319637" cy="319637"/>
          </a:xfrm>
          <a:prstGeom prst="rect">
            <a:avLst/>
          </a:prstGeom>
          <a:noFill/>
          <a:ln w="9525">
            <a:noFill/>
            <a:miter lim="800000"/>
            <a:headEnd/>
            <a:tailEnd/>
          </a:ln>
          <a:effectLst/>
        </p:spPr>
      </p:pic>
      <p:sp>
        <p:nvSpPr>
          <p:cNvPr id="12" name="Rectangle 4"/>
          <p:cNvSpPr>
            <a:spLocks noGrp="1" noChangeArrowheads="1"/>
          </p:cNvSpPr>
          <p:nvPr>
            <p:ph type="title"/>
          </p:nvPr>
        </p:nvSpPr>
        <p:spPr>
          <a:xfrm>
            <a:off x="457200" y="274638"/>
            <a:ext cx="8229600" cy="1143000"/>
          </a:xfrm>
        </p:spPr>
        <p:txBody>
          <a:bodyPr>
            <a:normAutofit/>
          </a:bodyPr>
          <a:lstStyle/>
          <a:p>
            <a:r>
              <a:rPr lang="en-US" dirty="0" smtClean="0"/>
              <a:t>Example of Lamella Sedimentation</a:t>
            </a:r>
            <a:endParaRPr lang="en-US" dirty="0"/>
          </a:p>
        </p:txBody>
      </p:sp>
      <p:sp>
        <p:nvSpPr>
          <p:cNvPr id="13" name="TextBox 12"/>
          <p:cNvSpPr txBox="1"/>
          <p:nvPr/>
        </p:nvSpPr>
        <p:spPr>
          <a:xfrm>
            <a:off x="6019800" y="6248400"/>
            <a:ext cx="2895600" cy="369332"/>
          </a:xfrm>
          <a:prstGeom prst="rect">
            <a:avLst/>
          </a:prstGeom>
          <a:noFill/>
        </p:spPr>
        <p:txBody>
          <a:bodyPr wrap="square" rtlCol="0">
            <a:spAutoFit/>
          </a:bodyPr>
          <a:lstStyle/>
          <a:p>
            <a:r>
              <a:rPr lang="en-US" dirty="0" smtClean="0"/>
              <a:t>Credit: Monroe Weber-Shirk</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nodeType="clickEffect">
                                  <p:stCondLst>
                                    <p:cond delay="0"/>
                                  </p:stCondLst>
                                  <p:childTnLst>
                                    <p:animMotion origin="layout" path="M -2.22222E-6 -4.44444E-6 L 0.25382 -0.39745 " pathEditMode="relative" ptsTypes="AA">
                                      <p:cBhvr>
                                        <p:cTn id="6" dur="3000" fill="hold"/>
                                        <p:tgtEl>
                                          <p:spTgt spid="329"/>
                                        </p:tgtEl>
                                        <p:attrNameLst>
                                          <p:attrName>ppt_x</p:attrName>
                                          <p:attrName>ppt_y</p:attrName>
                                        </p:attrNameLst>
                                      </p:cBhvr>
                                    </p:animMotion>
                                  </p:childTnLst>
                                </p:cTn>
                              </p:par>
                            </p:childTnLst>
                          </p:cTn>
                        </p:par>
                        <p:par>
                          <p:cTn id="7" fill="hold">
                            <p:stCondLst>
                              <p:cond delay="3000"/>
                            </p:stCondLst>
                            <p:childTnLst>
                              <p:par>
                                <p:cTn id="8" presetID="8" presetClass="emph" presetSubtype="0" fill="hold" nodeType="afterEffect">
                                  <p:stCondLst>
                                    <p:cond delay="0"/>
                                  </p:stCondLst>
                                  <p:childTnLst>
                                    <p:animRot by="-60000000">
                                      <p:cBhvr>
                                        <p:cTn id="9" dur="3000" fill="hold"/>
                                        <p:tgtEl>
                                          <p:spTgt spid="329"/>
                                        </p:tgtEl>
                                        <p:attrNameLst>
                                          <p:attrName>r</p:attrName>
                                        </p:attrNameLst>
                                      </p:cBhvr>
                                    </p:animRot>
                                  </p:childTnLst>
                                </p:cTn>
                              </p:par>
                              <p:par>
                                <p:cTn id="10" presetID="0" presetClass="path" presetSubtype="0" fill="hold" nodeType="withEffect">
                                  <p:stCondLst>
                                    <p:cond delay="0"/>
                                  </p:stCondLst>
                                  <p:childTnLst>
                                    <p:animMotion origin="layout" path="M 0.25382 -0.39746 L 0.08073 -0.01412 " pathEditMode="relative" rAng="0" ptsTypes="AA">
                                      <p:cBhvr>
                                        <p:cTn id="11" dur="3000" fill="hold"/>
                                        <p:tgtEl>
                                          <p:spTgt spid="329"/>
                                        </p:tgtEl>
                                        <p:attrNameLst>
                                          <p:attrName>ppt_x</p:attrName>
                                          <p:attrName>ppt_y</p:attrName>
                                        </p:attrNameLst>
                                      </p:cBhvr>
                                      <p:rCtr x="-87" y="192"/>
                                    </p:animMotion>
                                  </p:childTnLst>
                                </p:cTn>
                              </p:par>
                            </p:childTnLst>
                          </p:cTn>
                        </p:par>
                        <p:par>
                          <p:cTn id="12" fill="hold">
                            <p:stCondLst>
                              <p:cond delay="6000"/>
                            </p:stCondLst>
                            <p:childTnLst>
                              <p:par>
                                <p:cTn id="13" presetID="42" presetClass="path" presetSubtype="0" fill="hold" nodeType="afterEffect">
                                  <p:stCondLst>
                                    <p:cond delay="0"/>
                                  </p:stCondLst>
                                  <p:childTnLst>
                                    <p:animMotion origin="layout" path="M 0.08073 -0.01412 L 0.08073 0.31921 " pathEditMode="relative" rAng="0" ptsTypes="AA">
                                      <p:cBhvr>
                                        <p:cTn id="14" dur="3000" fill="hold"/>
                                        <p:tgtEl>
                                          <p:spTgt spid="329"/>
                                        </p:tgtEl>
                                        <p:attrNameLst>
                                          <p:attrName>ppt_x</p:attrName>
                                          <p:attrName>ppt_y</p:attrName>
                                        </p:attrNameLst>
                                      </p:cBhvr>
                                      <p:rCtr x="0" y="167"/>
                                    </p:animMotion>
                                  </p:childTnLst>
                                </p:cTn>
                              </p:par>
                              <p:par>
                                <p:cTn id="15" presetID="8" presetClass="emph" presetSubtype="0" decel="50000" fill="hold" nodeType="withEffect">
                                  <p:stCondLst>
                                    <p:cond delay="0"/>
                                  </p:stCondLst>
                                  <p:childTnLst>
                                    <p:animRot by="-21600000">
                                      <p:cBhvr>
                                        <p:cTn id="16" dur="3000" fill="hold"/>
                                        <p:tgtEl>
                                          <p:spTgt spid="3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p:cNvPicPr>
            <a:picLocks noChangeAspect="1" noChangeArrowheads="1"/>
          </p:cNvPicPr>
          <p:nvPr/>
        </p:nvPicPr>
        <p:blipFill>
          <a:blip r:embed="rId3" cstate="print"/>
          <a:srcRect/>
          <a:stretch>
            <a:fillRect/>
          </a:stretch>
        </p:blipFill>
        <p:spPr bwMode="auto">
          <a:xfrm>
            <a:off x="304800" y="1200150"/>
            <a:ext cx="4597400" cy="2762250"/>
          </a:xfrm>
          <a:prstGeom prst="rect">
            <a:avLst/>
          </a:prstGeom>
          <a:noFill/>
          <a:ln w="9525">
            <a:noFill/>
            <a:miter lim="800000"/>
            <a:headEnd/>
            <a:tailEnd/>
          </a:ln>
        </p:spPr>
      </p:pic>
      <p:pic>
        <p:nvPicPr>
          <p:cNvPr id="2051" name="Picture 2"/>
          <p:cNvPicPr>
            <a:picLocks noChangeAspect="1" noChangeArrowheads="1"/>
          </p:cNvPicPr>
          <p:nvPr/>
        </p:nvPicPr>
        <p:blipFill>
          <a:blip r:embed="rId4" cstate="print"/>
          <a:srcRect/>
          <a:stretch>
            <a:fillRect/>
          </a:stretch>
        </p:blipFill>
        <p:spPr bwMode="auto">
          <a:xfrm>
            <a:off x="3505200" y="4038600"/>
            <a:ext cx="5486400" cy="2673350"/>
          </a:xfrm>
          <a:prstGeom prst="rect">
            <a:avLst/>
          </a:prstGeom>
          <a:noFill/>
          <a:ln w="9525">
            <a:noFill/>
            <a:miter lim="800000"/>
            <a:headEnd/>
            <a:tailEnd/>
          </a:ln>
        </p:spPr>
      </p:pic>
      <p:sp>
        <p:nvSpPr>
          <p:cNvPr id="2052" name="Title 3"/>
          <p:cNvSpPr>
            <a:spLocks noGrp="1"/>
          </p:cNvSpPr>
          <p:nvPr>
            <p:ph type="title"/>
          </p:nvPr>
        </p:nvSpPr>
        <p:spPr>
          <a:xfrm>
            <a:off x="457200" y="152400"/>
            <a:ext cx="8229600" cy="1143000"/>
          </a:xfrm>
        </p:spPr>
        <p:txBody>
          <a:bodyPr/>
          <a:lstStyle/>
          <a:p>
            <a:pPr eaLnBrk="1" hangingPunct="1"/>
            <a:r>
              <a:rPr lang="en-US" smtClean="0"/>
              <a:t>The Launders</a:t>
            </a:r>
          </a:p>
        </p:txBody>
      </p:sp>
      <p:sp>
        <p:nvSpPr>
          <p:cNvPr id="2053" name="TextBox 4"/>
          <p:cNvSpPr txBox="1">
            <a:spLocks noChangeArrowheads="1"/>
          </p:cNvSpPr>
          <p:nvPr/>
        </p:nvSpPr>
        <p:spPr bwMode="auto">
          <a:xfrm>
            <a:off x="5410200" y="1447800"/>
            <a:ext cx="1295400" cy="369888"/>
          </a:xfrm>
          <a:prstGeom prst="rect">
            <a:avLst/>
          </a:prstGeom>
          <a:noFill/>
          <a:ln w="9525">
            <a:noFill/>
            <a:miter lim="800000"/>
            <a:headEnd/>
            <a:tailEnd/>
          </a:ln>
        </p:spPr>
        <p:txBody>
          <a:bodyPr>
            <a:spAutoFit/>
          </a:bodyPr>
          <a:lstStyle/>
          <a:p>
            <a:r>
              <a:rPr lang="en-US"/>
              <a:t>Launders</a:t>
            </a:r>
          </a:p>
        </p:txBody>
      </p:sp>
      <p:cxnSp>
        <p:nvCxnSpPr>
          <p:cNvPr id="6" name="Straight Arrow Connector 5"/>
          <p:cNvCxnSpPr/>
          <p:nvPr/>
        </p:nvCxnSpPr>
        <p:spPr>
          <a:xfrm rot="10800000" flipV="1">
            <a:off x="3962400" y="1676400"/>
            <a:ext cx="1371600" cy="762000"/>
          </a:xfrm>
          <a:prstGeom prst="straightConnector1">
            <a:avLst/>
          </a:prstGeom>
          <a:ln w="19050">
            <a:solidFill>
              <a:schemeClr val="tx1"/>
            </a:solidFill>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10800000" flipV="1">
            <a:off x="3962400" y="1676400"/>
            <a:ext cx="1371600" cy="304800"/>
          </a:xfrm>
          <a:prstGeom prst="straightConnector1">
            <a:avLst/>
          </a:prstGeom>
          <a:ln w="19050">
            <a:solidFill>
              <a:schemeClr val="tx1"/>
            </a:solidFill>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0800000" flipV="1">
            <a:off x="3581400" y="4114800"/>
            <a:ext cx="2438400" cy="685800"/>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6200000" flipV="1">
            <a:off x="4075113" y="5526087"/>
            <a:ext cx="1296988" cy="608013"/>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5105400" y="5181600"/>
            <a:ext cx="2819400" cy="76200"/>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p:cNvPicPr>
            <a:picLocks noChangeAspect="1" noChangeArrowheads="1"/>
          </p:cNvPicPr>
          <p:nvPr/>
        </p:nvPicPr>
        <p:blipFill>
          <a:blip r:embed="rId3" cstate="print"/>
          <a:srcRect/>
          <a:stretch>
            <a:fillRect/>
          </a:stretch>
        </p:blipFill>
        <p:spPr bwMode="auto">
          <a:xfrm>
            <a:off x="533400" y="1828800"/>
            <a:ext cx="4791075" cy="3467100"/>
          </a:xfrm>
          <a:prstGeom prst="rect">
            <a:avLst/>
          </a:prstGeom>
          <a:noFill/>
          <a:ln w="9525">
            <a:noFill/>
            <a:miter lim="800000"/>
            <a:headEnd/>
            <a:tailEnd/>
          </a:ln>
        </p:spPr>
      </p:pic>
      <p:pic>
        <p:nvPicPr>
          <p:cNvPr id="3075" name="Picture 6"/>
          <p:cNvPicPr>
            <a:picLocks noChangeAspect="1" noChangeArrowheads="1"/>
          </p:cNvPicPr>
          <p:nvPr/>
        </p:nvPicPr>
        <p:blipFill>
          <a:blip r:embed="rId4" cstate="print"/>
          <a:srcRect/>
          <a:stretch>
            <a:fillRect/>
          </a:stretch>
        </p:blipFill>
        <p:spPr bwMode="auto">
          <a:xfrm>
            <a:off x="5638800" y="2057400"/>
            <a:ext cx="3348038" cy="3086100"/>
          </a:xfrm>
          <a:prstGeom prst="rect">
            <a:avLst/>
          </a:prstGeom>
          <a:noFill/>
          <a:ln w="9525">
            <a:noFill/>
            <a:miter lim="800000"/>
            <a:headEnd/>
            <a:tailEnd/>
          </a:ln>
        </p:spPr>
      </p:pic>
      <p:sp>
        <p:nvSpPr>
          <p:cNvPr id="3076" name="Title 6"/>
          <p:cNvSpPr>
            <a:spLocks noGrp="1"/>
          </p:cNvSpPr>
          <p:nvPr>
            <p:ph type="title"/>
          </p:nvPr>
        </p:nvSpPr>
        <p:spPr/>
        <p:txBody>
          <a:bodyPr/>
          <a:lstStyle/>
          <a:p>
            <a:pPr eaLnBrk="1" hangingPunct="1"/>
            <a:r>
              <a:rPr lang="en-US" smtClean="0"/>
              <a:t>Launder Coupling</a:t>
            </a:r>
          </a:p>
        </p:txBody>
      </p:sp>
      <p:sp>
        <p:nvSpPr>
          <p:cNvPr id="5" name="Oval 4"/>
          <p:cNvSpPr/>
          <p:nvPr/>
        </p:nvSpPr>
        <p:spPr>
          <a:xfrm>
            <a:off x="3352800" y="2514600"/>
            <a:ext cx="381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Chemical Storage Tank</a:t>
            </a:r>
            <a:endParaRPr lang="en-US" dirty="0"/>
          </a:p>
        </p:txBody>
      </p:sp>
      <p:sp>
        <p:nvSpPr>
          <p:cNvPr id="3" name="Content Placeholder 2"/>
          <p:cNvSpPr>
            <a:spLocks noGrp="1"/>
          </p:cNvSpPr>
          <p:nvPr>
            <p:ph idx="1"/>
          </p:nvPr>
        </p:nvSpPr>
        <p:spPr>
          <a:xfrm>
            <a:off x="457200" y="1600201"/>
            <a:ext cx="7315200" cy="1523999"/>
          </a:xfrm>
        </p:spPr>
        <p:txBody>
          <a:bodyPr>
            <a:normAutofit fontScale="62500" lnSpcReduction="20000"/>
          </a:bodyPr>
          <a:lstStyle/>
          <a:p>
            <a:r>
              <a:rPr lang="en-US" dirty="0" smtClean="0"/>
              <a:t>Task 3:Draw pipes connecting the storage tanks to the float valve using MathCAD and AutoCAD</a:t>
            </a:r>
          </a:p>
          <a:p>
            <a:pPr lvl="1"/>
            <a:r>
              <a:rPr lang="en-US" dirty="0" smtClean="0"/>
              <a:t>Include a T in a horizontal section of the line with a drain valve that can be used as a sediment trap to reduce the amount of sediment that gets to the float valve orifice</a:t>
            </a:r>
            <a:br>
              <a:rPr lang="en-US" dirty="0" smtClean="0"/>
            </a:br>
            <a:endParaRPr lang="en-US" dirty="0" smtClean="0"/>
          </a:p>
        </p:txBody>
      </p:sp>
      <p:pic>
        <p:nvPicPr>
          <p:cNvPr id="5" name="Picture 3"/>
          <p:cNvPicPr>
            <a:picLocks noChangeAspect="1" noChangeArrowheads="1"/>
          </p:cNvPicPr>
          <p:nvPr/>
        </p:nvPicPr>
        <p:blipFill>
          <a:blip r:embed="rId3" cstate="print"/>
          <a:srcRect/>
          <a:stretch>
            <a:fillRect/>
          </a:stretch>
        </p:blipFill>
        <p:spPr bwMode="auto">
          <a:xfrm>
            <a:off x="2590800" y="3124200"/>
            <a:ext cx="3759200" cy="2819400"/>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confluence.cornell.edu/download/attachments/90766021/launder1.PNG"/>
          <p:cNvPicPr>
            <a:picLocks noChangeAspect="1" noChangeArrowheads="1"/>
          </p:cNvPicPr>
          <p:nvPr/>
        </p:nvPicPr>
        <p:blipFill>
          <a:blip r:embed="rId3" cstate="print"/>
          <a:srcRect/>
          <a:stretch>
            <a:fillRect/>
          </a:stretch>
        </p:blipFill>
        <p:spPr bwMode="auto">
          <a:xfrm>
            <a:off x="685800" y="1371600"/>
            <a:ext cx="3749675" cy="4686300"/>
          </a:xfrm>
          <a:prstGeom prst="rect">
            <a:avLst/>
          </a:prstGeom>
          <a:noFill/>
          <a:ln w="9525">
            <a:noFill/>
            <a:miter lim="800000"/>
            <a:headEnd/>
            <a:tailEnd/>
          </a:ln>
        </p:spPr>
      </p:pic>
      <p:pic>
        <p:nvPicPr>
          <p:cNvPr id="4099" name="Picture 3"/>
          <p:cNvPicPr>
            <a:picLocks noChangeAspect="1" noChangeArrowheads="1"/>
          </p:cNvPicPr>
          <p:nvPr/>
        </p:nvPicPr>
        <p:blipFill>
          <a:blip r:embed="rId4" cstate="print"/>
          <a:srcRect/>
          <a:stretch>
            <a:fillRect/>
          </a:stretch>
        </p:blipFill>
        <p:spPr bwMode="auto">
          <a:xfrm>
            <a:off x="5334000" y="1219200"/>
            <a:ext cx="3362325" cy="4867275"/>
          </a:xfrm>
          <a:prstGeom prst="rect">
            <a:avLst/>
          </a:prstGeom>
          <a:noFill/>
          <a:ln w="9525">
            <a:noFill/>
            <a:miter lim="800000"/>
            <a:headEnd/>
            <a:tailEnd/>
          </a:ln>
        </p:spPr>
      </p:pic>
      <p:sp>
        <p:nvSpPr>
          <p:cNvPr id="4100" name="Title 3"/>
          <p:cNvSpPr>
            <a:spLocks noGrp="1"/>
          </p:cNvSpPr>
          <p:nvPr>
            <p:ph type="title"/>
          </p:nvPr>
        </p:nvSpPr>
        <p:spPr/>
        <p:txBody>
          <a:bodyPr/>
          <a:lstStyle/>
          <a:p>
            <a:pPr eaLnBrk="1" hangingPunct="1"/>
            <a:r>
              <a:rPr lang="en-US" smtClean="0"/>
              <a:t>Old &amp; New Couplings</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2"/>
          <p:cNvSpPr>
            <a:spLocks noGrp="1"/>
          </p:cNvSpPr>
          <p:nvPr>
            <p:ph type="title"/>
          </p:nvPr>
        </p:nvSpPr>
        <p:spPr/>
        <p:txBody>
          <a:bodyPr/>
          <a:lstStyle/>
          <a:p>
            <a:pPr eaLnBrk="1" hangingPunct="1"/>
            <a:r>
              <a:rPr lang="en-US" smtClean="0"/>
              <a:t>Launders with Couplings!</a:t>
            </a:r>
          </a:p>
        </p:txBody>
      </p:sp>
      <p:grpSp>
        <p:nvGrpSpPr>
          <p:cNvPr id="2" name="Group 5"/>
          <p:cNvGrpSpPr>
            <a:grpSpLocks/>
          </p:cNvGrpSpPr>
          <p:nvPr/>
        </p:nvGrpSpPr>
        <p:grpSpPr bwMode="auto">
          <a:xfrm>
            <a:off x="457200" y="1295400"/>
            <a:ext cx="8197850" cy="4746625"/>
            <a:chOff x="228600" y="1585913"/>
            <a:chExt cx="8731250" cy="5055210"/>
          </a:xfrm>
        </p:grpSpPr>
        <p:pic>
          <p:nvPicPr>
            <p:cNvPr id="5125" name="Picture 2"/>
            <p:cNvPicPr>
              <a:picLocks noChangeAspect="1" noChangeArrowheads="1"/>
            </p:cNvPicPr>
            <p:nvPr/>
          </p:nvPicPr>
          <p:blipFill>
            <a:blip r:embed="rId3" cstate="print"/>
            <a:srcRect/>
            <a:stretch>
              <a:fillRect/>
            </a:stretch>
          </p:blipFill>
          <p:spPr bwMode="auto">
            <a:xfrm>
              <a:off x="228600" y="1585913"/>
              <a:ext cx="8731250" cy="4891087"/>
            </a:xfrm>
            <a:prstGeom prst="rect">
              <a:avLst/>
            </a:prstGeom>
            <a:noFill/>
            <a:ln w="9525">
              <a:noFill/>
              <a:miter lim="800000"/>
              <a:headEnd/>
              <a:tailEnd/>
            </a:ln>
          </p:spPr>
        </p:pic>
        <p:sp>
          <p:nvSpPr>
            <p:cNvPr id="5" name="Freeform 4"/>
            <p:cNvSpPr/>
            <p:nvPr/>
          </p:nvSpPr>
          <p:spPr>
            <a:xfrm>
              <a:off x="304686" y="4039127"/>
              <a:ext cx="4396059" cy="2601996"/>
            </a:xfrm>
            <a:custGeom>
              <a:avLst/>
              <a:gdLst>
                <a:gd name="connsiteX0" fmla="*/ 269631 w 4396154"/>
                <a:gd name="connsiteY0" fmla="*/ 0 h 2602523"/>
                <a:gd name="connsiteX1" fmla="*/ 4396154 w 4396154"/>
                <a:gd name="connsiteY1" fmla="*/ 2227385 h 2602523"/>
                <a:gd name="connsiteX2" fmla="*/ 3798277 w 4396154"/>
                <a:gd name="connsiteY2" fmla="*/ 2602523 h 2602523"/>
                <a:gd name="connsiteX3" fmla="*/ 0 w 4396154"/>
                <a:gd name="connsiteY3" fmla="*/ 422031 h 2602523"/>
                <a:gd name="connsiteX4" fmla="*/ 269631 w 4396154"/>
                <a:gd name="connsiteY4" fmla="*/ 0 h 2602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6154" h="2602523">
                  <a:moveTo>
                    <a:pt x="269631" y="0"/>
                  </a:moveTo>
                  <a:lnTo>
                    <a:pt x="4396154" y="2227385"/>
                  </a:lnTo>
                  <a:lnTo>
                    <a:pt x="3798277" y="2602523"/>
                  </a:lnTo>
                  <a:lnTo>
                    <a:pt x="0" y="422031"/>
                  </a:lnTo>
                  <a:lnTo>
                    <a:pt x="269631" y="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5124" name="TextBox 6"/>
          <p:cNvSpPr txBox="1">
            <a:spLocks noChangeArrowheads="1"/>
          </p:cNvSpPr>
          <p:nvPr/>
        </p:nvSpPr>
        <p:spPr bwMode="auto">
          <a:xfrm>
            <a:off x="533400" y="6030913"/>
            <a:ext cx="7924800" cy="369887"/>
          </a:xfrm>
          <a:prstGeom prst="rect">
            <a:avLst/>
          </a:prstGeom>
          <a:noFill/>
          <a:ln w="9525">
            <a:noFill/>
            <a:miter lim="800000"/>
            <a:headEnd/>
            <a:tailEnd/>
          </a:ln>
        </p:spPr>
        <p:txBody>
          <a:bodyPr>
            <a:spAutoFit/>
          </a:bodyPr>
          <a:lstStyle/>
          <a:p>
            <a:r>
              <a:rPr lang="en-US"/>
              <a:t>But what’s holding up the other end?</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smtClean="0"/>
              <a:t>Launder support</a:t>
            </a:r>
          </a:p>
        </p:txBody>
      </p:sp>
      <p:pic>
        <p:nvPicPr>
          <p:cNvPr id="6147" name="Content Placeholder 3" descr="Launderer_suport.jpg"/>
          <p:cNvPicPr>
            <a:picLocks noChangeAspect="1"/>
          </p:cNvPicPr>
          <p:nvPr/>
        </p:nvPicPr>
        <p:blipFill>
          <a:blip r:embed="rId3" cstate="print"/>
          <a:srcRect/>
          <a:stretch>
            <a:fillRect/>
          </a:stretch>
        </p:blipFill>
        <p:spPr bwMode="auto">
          <a:xfrm>
            <a:off x="4953000" y="1447800"/>
            <a:ext cx="3284538" cy="4754563"/>
          </a:xfrm>
          <a:prstGeom prst="rect">
            <a:avLst/>
          </a:prstGeom>
          <a:noFill/>
          <a:ln w="9525">
            <a:noFill/>
            <a:miter lim="800000"/>
            <a:headEnd/>
            <a:tailEnd/>
          </a:ln>
        </p:spPr>
      </p:pic>
      <p:pic>
        <p:nvPicPr>
          <p:cNvPr id="6148" name="Picture 3" descr="C:\Program Files\Microsoft Office\MEDIA\CAGCAT10\j0300520.gif"/>
          <p:cNvPicPr>
            <a:picLocks noChangeAspect="1" noChangeArrowheads="1" noCrop="1"/>
          </p:cNvPicPr>
          <p:nvPr/>
        </p:nvPicPr>
        <p:blipFill>
          <a:blip r:embed="rId4" cstate="print"/>
          <a:srcRect/>
          <a:stretch>
            <a:fillRect/>
          </a:stretch>
        </p:blipFill>
        <p:spPr bwMode="auto">
          <a:xfrm>
            <a:off x="762000" y="2209800"/>
            <a:ext cx="3544888"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Exit Channel</a:t>
            </a:r>
            <a:endParaRPr lang="en-US" dirty="0"/>
          </a:p>
        </p:txBody>
      </p:sp>
      <p:sp>
        <p:nvSpPr>
          <p:cNvPr id="5" name="TextBox 4"/>
          <p:cNvSpPr txBox="1"/>
          <p:nvPr/>
        </p:nvSpPr>
        <p:spPr>
          <a:xfrm>
            <a:off x="4191000" y="2743200"/>
            <a:ext cx="4572000" cy="646331"/>
          </a:xfrm>
          <a:prstGeom prst="rect">
            <a:avLst/>
          </a:prstGeom>
          <a:noFill/>
        </p:spPr>
        <p:txBody>
          <a:bodyPr wrap="square" rtlCol="0">
            <a:spAutoFit/>
          </a:bodyPr>
          <a:lstStyle/>
          <a:p>
            <a:r>
              <a:rPr lang="en-US" dirty="0" smtClean="0"/>
              <a:t>Wide enough to fit launder cap and to ensure target head loss.</a:t>
            </a:r>
            <a:endParaRPr lang="en-US" dirty="0"/>
          </a:p>
        </p:txBody>
      </p:sp>
      <p:sp>
        <p:nvSpPr>
          <p:cNvPr id="7" name="TextBox 6"/>
          <p:cNvSpPr txBox="1"/>
          <p:nvPr/>
        </p:nvSpPr>
        <p:spPr>
          <a:xfrm>
            <a:off x="4267200" y="1676400"/>
            <a:ext cx="3124200" cy="923330"/>
          </a:xfrm>
          <a:prstGeom prst="rect">
            <a:avLst/>
          </a:prstGeom>
          <a:noFill/>
        </p:spPr>
        <p:txBody>
          <a:bodyPr wrap="square" rtlCol="0">
            <a:spAutoFit/>
          </a:bodyPr>
          <a:lstStyle/>
          <a:p>
            <a:r>
              <a:rPr lang="en-US" dirty="0" smtClean="0"/>
              <a:t>Head Loss in channel twenty times smaller than head loss in launder</a:t>
            </a:r>
            <a:endParaRPr lang="en-US" dirty="0"/>
          </a:p>
        </p:txBody>
      </p:sp>
      <p:sp>
        <p:nvSpPr>
          <p:cNvPr id="9" name="TextBox 8"/>
          <p:cNvSpPr txBox="1"/>
          <p:nvPr/>
        </p:nvSpPr>
        <p:spPr>
          <a:xfrm>
            <a:off x="4114800" y="3657600"/>
            <a:ext cx="3733800" cy="1754326"/>
          </a:xfrm>
          <a:prstGeom prst="rect">
            <a:avLst/>
          </a:prstGeom>
          <a:noFill/>
        </p:spPr>
        <p:txBody>
          <a:bodyPr wrap="square" rtlCol="0">
            <a:spAutoFit/>
          </a:bodyPr>
          <a:lstStyle/>
          <a:p>
            <a:r>
              <a:rPr lang="en-US" dirty="0" smtClean="0"/>
              <a:t>2 possible configurations based on head loss:</a:t>
            </a:r>
          </a:p>
          <a:p>
            <a:endParaRPr lang="en-US" dirty="0" smtClean="0"/>
          </a:p>
          <a:p>
            <a:pPr>
              <a:buFont typeface="Arial" pitchFamily="34" charset="0"/>
              <a:buChar char="•"/>
            </a:pPr>
            <a:r>
              <a:rPr lang="en-US" dirty="0" smtClean="0"/>
              <a:t> Parallel weir</a:t>
            </a:r>
            <a:endParaRPr lang="en-US" dirty="0"/>
          </a:p>
          <a:p>
            <a:pPr>
              <a:buFont typeface="Arial" pitchFamily="34" charset="0"/>
              <a:buChar char="•"/>
            </a:pPr>
            <a:endParaRPr lang="en-US" dirty="0" smtClean="0"/>
          </a:p>
          <a:p>
            <a:pPr>
              <a:buFont typeface="Arial" pitchFamily="34" charset="0"/>
              <a:buChar char="•"/>
            </a:pPr>
            <a:r>
              <a:rPr lang="en-US" dirty="0" smtClean="0"/>
              <a:t> Perpendicular weir</a:t>
            </a:r>
            <a:endParaRPr lang="en-US" dirty="0"/>
          </a:p>
        </p:txBody>
      </p:sp>
      <p:sp>
        <p:nvSpPr>
          <p:cNvPr id="10" name="TextBox 9"/>
          <p:cNvSpPr txBox="1"/>
          <p:nvPr/>
        </p:nvSpPr>
        <p:spPr>
          <a:xfrm>
            <a:off x="457200" y="5029200"/>
            <a:ext cx="3048000" cy="369332"/>
          </a:xfrm>
          <a:prstGeom prst="rect">
            <a:avLst/>
          </a:prstGeom>
          <a:noFill/>
        </p:spPr>
        <p:txBody>
          <a:bodyPr wrap="square" rtlCol="0">
            <a:spAutoFit/>
          </a:bodyPr>
          <a:lstStyle/>
          <a:p>
            <a:r>
              <a:rPr lang="en-US" dirty="0" smtClean="0"/>
              <a:t>As long  as the inlet channel. </a:t>
            </a:r>
            <a:endParaRPr lang="en-US" dirty="0"/>
          </a:p>
        </p:txBody>
      </p:sp>
      <p:sp>
        <p:nvSpPr>
          <p:cNvPr id="11" name="TextBox 10"/>
          <p:cNvSpPr txBox="1"/>
          <p:nvPr/>
        </p:nvSpPr>
        <p:spPr>
          <a:xfrm>
            <a:off x="609600" y="5486400"/>
            <a:ext cx="2819400" cy="923330"/>
          </a:xfrm>
          <a:prstGeom prst="rect">
            <a:avLst/>
          </a:prstGeom>
          <a:noFill/>
        </p:spPr>
        <p:txBody>
          <a:bodyPr wrap="square" rtlCol="0">
            <a:spAutoFit/>
          </a:bodyPr>
          <a:lstStyle/>
          <a:p>
            <a:r>
              <a:rPr lang="en-US" dirty="0" smtClean="0"/>
              <a:t>Height of water= that of the inlet channel-Head </a:t>
            </a:r>
            <a:r>
              <a:rPr lang="en-US" dirty="0"/>
              <a:t>L</a:t>
            </a:r>
            <a:r>
              <a:rPr lang="en-US" dirty="0" smtClean="0"/>
              <a:t>oss through the launder</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t>Inlet and Exit Tanks</a:t>
            </a:r>
          </a:p>
        </p:txBody>
      </p:sp>
      <p:sp>
        <p:nvSpPr>
          <p:cNvPr id="2051" name="Rectangle 3"/>
          <p:cNvSpPr>
            <a:spLocks noGrp="1" noChangeArrowheads="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4"/>
          <p:cNvSpPr>
            <a:spLocks noGrp="1"/>
          </p:cNvSpPr>
          <p:nvPr>
            <p:ph type="title" idx="4294967295"/>
          </p:nvPr>
        </p:nvSpPr>
        <p:spPr/>
        <p:txBody>
          <a:bodyPr/>
          <a:lstStyle/>
          <a:p>
            <a:r>
              <a:rPr lang="en-US"/>
              <a:t> Inlet Tank</a:t>
            </a:r>
          </a:p>
        </p:txBody>
      </p:sp>
      <p:pic>
        <p:nvPicPr>
          <p:cNvPr id="3075" name="Content Placeholder 6" descr="new inlet tank.png"/>
          <p:cNvPicPr>
            <a:picLocks noGrp="1" noChangeAspect="1"/>
          </p:cNvPicPr>
          <p:nvPr>
            <p:ph idx="4294967295"/>
          </p:nvPr>
        </p:nvPicPr>
        <p:blipFill>
          <a:blip r:embed="rId3" cstate="print"/>
          <a:srcRect/>
          <a:stretch>
            <a:fillRect/>
          </a:stretch>
        </p:blipFill>
        <p:spPr>
          <a:xfrm>
            <a:off x="3962400" y="4114800"/>
            <a:ext cx="4119563" cy="2514600"/>
          </a:xfrm>
        </p:spPr>
      </p:pic>
      <p:pic>
        <p:nvPicPr>
          <p:cNvPr id="3076" name="Content Placeholder 3" descr="FullTankRendered.JPG"/>
          <p:cNvPicPr>
            <a:picLocks noChangeAspect="1"/>
          </p:cNvPicPr>
          <p:nvPr/>
        </p:nvPicPr>
        <p:blipFill>
          <a:blip r:embed="rId4" cstate="print"/>
          <a:srcRect/>
          <a:stretch>
            <a:fillRect/>
          </a:stretch>
        </p:blipFill>
        <p:spPr bwMode="auto">
          <a:xfrm>
            <a:off x="533400" y="1371600"/>
            <a:ext cx="3886200" cy="2243138"/>
          </a:xfrm>
          <a:prstGeom prst="rect">
            <a:avLst/>
          </a:prstGeom>
          <a:noFill/>
          <a:ln w="9525">
            <a:noFill/>
            <a:miter lim="800000"/>
            <a:headEnd/>
            <a:tailEnd/>
          </a:ln>
        </p:spPr>
      </p:pic>
      <p:cxnSp>
        <p:nvCxnSpPr>
          <p:cNvPr id="10" name="Straight Arrow Connector 9"/>
          <p:cNvCxnSpPr/>
          <p:nvPr/>
        </p:nvCxnSpPr>
        <p:spPr>
          <a:xfrm>
            <a:off x="2819400" y="3810000"/>
            <a:ext cx="1066800" cy="6096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a:off x="4495800" y="3048000"/>
            <a:ext cx="914400" cy="914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t>Inlet Tanks</a:t>
            </a:r>
          </a:p>
        </p:txBody>
      </p:sp>
      <p:sp>
        <p:nvSpPr>
          <p:cNvPr id="8195" name="Rectangle 3"/>
          <p:cNvSpPr>
            <a:spLocks noGrp="1" noChangeArrowheads="1"/>
          </p:cNvSpPr>
          <p:nvPr>
            <p:ph type="body" idx="1"/>
          </p:nvPr>
        </p:nvSpPr>
        <p:spPr/>
        <p:txBody>
          <a:bodyPr/>
          <a:lstStyle/>
          <a:p>
            <a:endParaRPr lang="en-US"/>
          </a:p>
        </p:txBody>
      </p:sp>
      <p:pic>
        <p:nvPicPr>
          <p:cNvPr id="8196" name="Picture 4" descr="Inlet Channel"/>
          <p:cNvPicPr>
            <a:picLocks noChangeAspect="1" noChangeArrowheads="1"/>
          </p:cNvPicPr>
          <p:nvPr/>
        </p:nvPicPr>
        <p:blipFill>
          <a:blip r:embed="rId3" cstate="print"/>
          <a:srcRect/>
          <a:stretch>
            <a:fillRect/>
          </a:stretch>
        </p:blipFill>
        <p:spPr bwMode="auto">
          <a:xfrm>
            <a:off x="381000" y="1371600"/>
            <a:ext cx="3076575" cy="2152650"/>
          </a:xfrm>
          <a:prstGeom prst="rect">
            <a:avLst/>
          </a:prstGeom>
          <a:noFill/>
        </p:spPr>
      </p:pic>
      <p:pic>
        <p:nvPicPr>
          <p:cNvPr id="8197" name="Picture 5" descr="inlet weir"/>
          <p:cNvPicPr>
            <a:picLocks noChangeAspect="1" noChangeArrowheads="1"/>
          </p:cNvPicPr>
          <p:nvPr/>
        </p:nvPicPr>
        <p:blipFill>
          <a:blip r:embed="rId4" cstate="print"/>
          <a:srcRect/>
          <a:stretch>
            <a:fillRect/>
          </a:stretch>
        </p:blipFill>
        <p:spPr bwMode="auto">
          <a:xfrm>
            <a:off x="4343400" y="1524000"/>
            <a:ext cx="4267200" cy="1922463"/>
          </a:xfrm>
          <a:prstGeom prst="rect">
            <a:avLst/>
          </a:prstGeom>
          <a:noFill/>
        </p:spPr>
      </p:pic>
      <p:sp>
        <p:nvSpPr>
          <p:cNvPr id="8198" name="Line 6"/>
          <p:cNvSpPr>
            <a:spLocks noChangeShapeType="1"/>
          </p:cNvSpPr>
          <p:nvPr/>
        </p:nvSpPr>
        <p:spPr bwMode="auto">
          <a:xfrm flipH="1">
            <a:off x="5715000" y="3581400"/>
            <a:ext cx="304800" cy="381000"/>
          </a:xfrm>
          <a:prstGeom prst="line">
            <a:avLst/>
          </a:prstGeom>
          <a:noFill/>
          <a:ln w="9525">
            <a:solidFill>
              <a:schemeClr val="tx1"/>
            </a:solidFill>
            <a:round/>
            <a:headEnd/>
            <a:tailEnd type="triangle" w="med" len="med"/>
          </a:ln>
          <a:effectLst/>
        </p:spPr>
        <p:txBody>
          <a:bodyPr/>
          <a:lstStyle/>
          <a:p>
            <a:endParaRPr lang="en-US"/>
          </a:p>
        </p:txBody>
      </p:sp>
      <p:pic>
        <p:nvPicPr>
          <p:cNvPr id="8199" name="Picture 7" descr="Picture1"/>
          <p:cNvPicPr>
            <a:picLocks noChangeAspect="1" noChangeArrowheads="1"/>
          </p:cNvPicPr>
          <p:nvPr/>
        </p:nvPicPr>
        <p:blipFill>
          <a:blip r:embed="rId5" cstate="print"/>
          <a:srcRect/>
          <a:stretch>
            <a:fillRect/>
          </a:stretch>
        </p:blipFill>
        <p:spPr bwMode="auto">
          <a:xfrm>
            <a:off x="1981200" y="3984625"/>
            <a:ext cx="4959350" cy="2233613"/>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Content Placeholder 10" descr="Drawing5.bmp"/>
          <p:cNvPicPr>
            <a:picLocks noGrp="1" noChangeAspect="1"/>
          </p:cNvPicPr>
          <p:nvPr>
            <p:ph idx="4294967295"/>
          </p:nvPr>
        </p:nvPicPr>
        <p:blipFill>
          <a:blip r:embed="rId3" cstate="print"/>
          <a:srcRect/>
          <a:stretch>
            <a:fillRect/>
          </a:stretch>
        </p:blipFill>
        <p:spPr>
          <a:xfrm>
            <a:off x="228600" y="152400"/>
            <a:ext cx="6400800" cy="2876550"/>
          </a:xfrm>
        </p:spPr>
      </p:pic>
      <p:pic>
        <p:nvPicPr>
          <p:cNvPr id="6147" name="Content Placeholder 3" descr="Drawing10.bmp"/>
          <p:cNvPicPr>
            <a:picLocks noChangeAspect="1"/>
          </p:cNvPicPr>
          <p:nvPr/>
        </p:nvPicPr>
        <p:blipFill>
          <a:blip r:embed="rId4" cstate="print"/>
          <a:srcRect/>
          <a:stretch>
            <a:fillRect/>
          </a:stretch>
        </p:blipFill>
        <p:spPr bwMode="auto">
          <a:xfrm>
            <a:off x="3276600" y="4054475"/>
            <a:ext cx="5318125" cy="2390775"/>
          </a:xfrm>
          <a:prstGeom prst="rect">
            <a:avLst/>
          </a:prstGeom>
          <a:noFill/>
          <a:ln w="9525">
            <a:noFill/>
            <a:miter lim="800000"/>
            <a:headEnd/>
            <a:tailEnd/>
          </a:ln>
        </p:spPr>
      </p:pic>
      <p:sp>
        <p:nvSpPr>
          <p:cNvPr id="6149" name="Text Box 5"/>
          <p:cNvSpPr txBox="1">
            <a:spLocks noChangeArrowheads="1"/>
          </p:cNvSpPr>
          <p:nvPr/>
        </p:nvSpPr>
        <p:spPr bwMode="auto">
          <a:xfrm>
            <a:off x="152400" y="5410200"/>
            <a:ext cx="2787650" cy="366713"/>
          </a:xfrm>
          <a:prstGeom prst="rect">
            <a:avLst/>
          </a:prstGeom>
          <a:noFill/>
          <a:ln w="9525">
            <a:noFill/>
            <a:miter lim="800000"/>
            <a:headEnd/>
            <a:tailEnd/>
          </a:ln>
          <a:effectLst/>
        </p:spPr>
        <p:txBody>
          <a:bodyPr wrap="none">
            <a:spAutoFit/>
          </a:bodyPr>
          <a:lstStyle/>
          <a:p>
            <a:r>
              <a:rPr lang="en-US"/>
              <a:t>Same design for Exit tank</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Content Placeholder 3" descr="Drawing10.bmp"/>
          <p:cNvPicPr>
            <a:picLocks noGrp="1" noChangeAspect="1"/>
          </p:cNvPicPr>
          <p:nvPr>
            <p:ph idx="4294967295"/>
          </p:nvPr>
        </p:nvPicPr>
        <p:blipFill>
          <a:blip r:embed="rId3" cstate="print"/>
          <a:srcRect/>
          <a:stretch>
            <a:fillRect/>
          </a:stretch>
        </p:blipFill>
        <p:spPr>
          <a:xfrm>
            <a:off x="3200400" y="4038600"/>
            <a:ext cx="5619750" cy="2525713"/>
          </a:xfrm>
        </p:spPr>
      </p:pic>
      <p:sp>
        <p:nvSpPr>
          <p:cNvPr id="5123" name="Text Placeholder 6"/>
          <p:cNvSpPr>
            <a:spLocks noGrp="1"/>
          </p:cNvSpPr>
          <p:nvPr>
            <p:ph type="body" sz="half" idx="4294967295"/>
          </p:nvPr>
        </p:nvSpPr>
        <p:spPr>
          <a:xfrm>
            <a:off x="152400" y="1447800"/>
            <a:ext cx="3008313" cy="4691063"/>
          </a:xfrm>
        </p:spPr>
        <p:txBody>
          <a:bodyPr/>
          <a:lstStyle/>
          <a:p>
            <a:pPr marL="0" indent="0">
              <a:buFontTx/>
              <a:buNone/>
            </a:pPr>
            <a:endParaRPr lang="en-US" sz="1800" dirty="0"/>
          </a:p>
          <a:p>
            <a:pPr marL="0" indent="0"/>
            <a:endParaRPr lang="en-US" sz="1800" dirty="0"/>
          </a:p>
          <a:p>
            <a:pPr marL="0" indent="0"/>
            <a:endParaRPr lang="en-US" sz="1800" dirty="0"/>
          </a:p>
          <a:p>
            <a:pPr marL="0" indent="0"/>
            <a:endParaRPr lang="en-US" sz="1800" dirty="0"/>
          </a:p>
          <a:p>
            <a:pPr marL="0" indent="0"/>
            <a:endParaRPr lang="en-US" sz="1800" dirty="0"/>
          </a:p>
          <a:p>
            <a:pPr marL="0" indent="0">
              <a:buFontTx/>
              <a:buNone/>
            </a:pPr>
            <a:endParaRPr lang="en-US" sz="1800" dirty="0"/>
          </a:p>
          <a:p>
            <a:pPr marL="0" indent="0"/>
            <a:r>
              <a:rPr lang="en-US" sz="1800" dirty="0"/>
              <a:t> Future Changes</a:t>
            </a:r>
          </a:p>
          <a:p>
            <a:pPr marL="457200" lvl="1" indent="0">
              <a:buFont typeface="Arial" charset="0"/>
              <a:buChar char="•"/>
            </a:pPr>
            <a:r>
              <a:rPr lang="en-US" sz="1600" dirty="0"/>
              <a:t>More to Code</a:t>
            </a:r>
          </a:p>
          <a:p>
            <a:pPr marL="914400" lvl="2" indent="0"/>
            <a:r>
              <a:rPr lang="en-US" sz="1400" dirty="0"/>
              <a:t>Weir plugs</a:t>
            </a:r>
          </a:p>
          <a:p>
            <a:pPr marL="914400" lvl="2" indent="0"/>
            <a:r>
              <a:rPr lang="en-US" sz="1400" dirty="0"/>
              <a:t>Connecting pipe and new tee</a:t>
            </a:r>
          </a:p>
          <a:p>
            <a:pPr marL="914400" lvl="2" indent="0"/>
            <a:r>
              <a:rPr lang="en-US" sz="1400" dirty="0"/>
              <a:t>Inlet tank dimensions</a:t>
            </a:r>
          </a:p>
          <a:p>
            <a:pPr marL="457200" lvl="1" indent="0">
              <a:buFont typeface="Arial" charset="0"/>
              <a:buChar char="•"/>
            </a:pPr>
            <a:r>
              <a:rPr lang="en-US" sz="1600" dirty="0"/>
              <a:t>Drainage System</a:t>
            </a:r>
          </a:p>
          <a:p>
            <a:pPr marL="914400" lvl="2" indent="0"/>
            <a:r>
              <a:rPr lang="en-US" sz="1400" dirty="0"/>
              <a:t>Channel</a:t>
            </a:r>
          </a:p>
          <a:p>
            <a:pPr marL="914400" lvl="2" indent="0"/>
            <a:r>
              <a:rPr lang="en-US" sz="1400" dirty="0"/>
              <a:t>Cover</a:t>
            </a:r>
          </a:p>
          <a:p>
            <a:pPr marL="914400" lvl="2" indent="0"/>
            <a:r>
              <a:rPr lang="en-US" sz="1400" dirty="0"/>
              <a:t>Drain Valves</a:t>
            </a:r>
          </a:p>
        </p:txBody>
      </p:sp>
      <p:pic>
        <p:nvPicPr>
          <p:cNvPr id="5124" name="Picture 4" descr="Picture1.png"/>
          <p:cNvPicPr>
            <a:picLocks noChangeAspect="1"/>
          </p:cNvPicPr>
          <p:nvPr/>
        </p:nvPicPr>
        <p:blipFill>
          <a:blip r:embed="rId4" cstate="print"/>
          <a:srcRect/>
          <a:stretch>
            <a:fillRect/>
          </a:stretch>
        </p:blipFill>
        <p:spPr bwMode="auto">
          <a:xfrm>
            <a:off x="3352800" y="533400"/>
            <a:ext cx="5412741" cy="243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1470025"/>
          </a:xfrm>
        </p:spPr>
        <p:txBody>
          <a:bodyPr/>
          <a:lstStyle/>
          <a:p>
            <a:r>
              <a:rPr lang="en-US" dirty="0" smtClean="0"/>
              <a:t>Materials List</a:t>
            </a:r>
            <a:endParaRPr lang="en-US" dirty="0"/>
          </a:p>
        </p:txBody>
      </p:sp>
      <p:sp>
        <p:nvSpPr>
          <p:cNvPr id="3" name="Subtitle 2"/>
          <p:cNvSpPr>
            <a:spLocks noGrp="1"/>
          </p:cNvSpPr>
          <p:nvPr>
            <p:ph type="subTitle" idx="1"/>
          </p:nvPr>
        </p:nvSpPr>
        <p:spPr>
          <a:xfrm>
            <a:off x="1828800" y="2057400"/>
            <a:ext cx="5791200" cy="990600"/>
          </a:xfrm>
        </p:spPr>
        <p:txBody>
          <a:bodyPr>
            <a:normAutofit lnSpcReduction="10000"/>
          </a:bodyPr>
          <a:lstStyle/>
          <a:p>
            <a:r>
              <a:rPr lang="en-US" dirty="0" smtClean="0">
                <a:solidFill>
                  <a:schemeClr val="tx1"/>
                </a:solidFill>
              </a:rPr>
              <a:t>“Shopping list” to build an </a:t>
            </a:r>
            <a:r>
              <a:rPr lang="en-US" dirty="0" err="1" smtClean="0">
                <a:solidFill>
                  <a:schemeClr val="tx1"/>
                </a:solidFill>
              </a:rPr>
              <a:t>AguaClara</a:t>
            </a:r>
            <a:r>
              <a:rPr lang="en-US" dirty="0" smtClean="0">
                <a:solidFill>
                  <a:schemeClr val="tx1"/>
                </a:solidFill>
              </a:rPr>
              <a:t> plant</a:t>
            </a:r>
            <a:endParaRPr lang="en-US" dirty="0">
              <a:solidFill>
                <a:schemeClr val="tx1"/>
              </a:solidFill>
            </a:endParaRPr>
          </a:p>
        </p:txBody>
      </p:sp>
      <p:pic>
        <p:nvPicPr>
          <p:cNvPr id="4" name="Picture 3"/>
          <p:cNvPicPr>
            <a:picLocks noChangeAspect="1" noChangeArrowheads="1"/>
          </p:cNvPicPr>
          <p:nvPr/>
        </p:nvPicPr>
        <p:blipFill>
          <a:blip r:embed="rId3" cstate="print"/>
          <a:srcRect/>
          <a:stretch>
            <a:fillRect/>
          </a:stretch>
        </p:blipFill>
        <p:spPr bwMode="auto">
          <a:xfrm>
            <a:off x="4724400" y="3429000"/>
            <a:ext cx="4191000" cy="3143250"/>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a:stretch>
            <a:fillRect/>
          </a:stretch>
        </p:blipFill>
        <p:spPr bwMode="auto">
          <a:xfrm>
            <a:off x="228600" y="3429000"/>
            <a:ext cx="4191000"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Chemical Storage Tank</a:t>
            </a:r>
            <a:endParaRPr lang="en-US" dirty="0"/>
          </a:p>
        </p:txBody>
      </p:sp>
      <p:sp>
        <p:nvSpPr>
          <p:cNvPr id="3" name="Content Placeholder 2"/>
          <p:cNvSpPr>
            <a:spLocks noGrp="1"/>
          </p:cNvSpPr>
          <p:nvPr>
            <p:ph idx="1"/>
          </p:nvPr>
        </p:nvSpPr>
        <p:spPr>
          <a:xfrm>
            <a:off x="457200" y="1600201"/>
            <a:ext cx="7924800" cy="1447799"/>
          </a:xfrm>
        </p:spPr>
        <p:txBody>
          <a:bodyPr>
            <a:normAutofit fontScale="85000" lnSpcReduction="20000"/>
          </a:bodyPr>
          <a:lstStyle/>
          <a:p>
            <a:r>
              <a:rPr lang="en-US" dirty="0" smtClean="0"/>
              <a:t>Task 4: Add drain lines connected to the very bottom center of the tanks that go to the drain line for the entrance tank and ultimately to the plant drain channel</a:t>
            </a:r>
          </a:p>
          <a:p>
            <a:endParaRPr lang="en-US" dirty="0"/>
          </a:p>
        </p:txBody>
      </p:sp>
      <p:pic>
        <p:nvPicPr>
          <p:cNvPr id="6" name="Picture 3"/>
          <p:cNvPicPr>
            <a:picLocks noChangeAspect="1" noChangeArrowheads="1"/>
          </p:cNvPicPr>
          <p:nvPr/>
        </p:nvPicPr>
        <p:blipFill>
          <a:blip r:embed="rId3" cstate="print"/>
          <a:srcRect/>
          <a:stretch>
            <a:fillRect/>
          </a:stretch>
        </p:blipFill>
        <p:spPr bwMode="auto">
          <a:xfrm>
            <a:off x="2895600" y="3733800"/>
            <a:ext cx="3429000" cy="2571750"/>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2286000" y="3124200"/>
            <a:ext cx="4368800" cy="3276600"/>
          </a:xfrm>
          <a:prstGeom prst="rect">
            <a:avLst/>
          </a:prstGeom>
          <a:noFill/>
          <a:ln w="9525">
            <a:noFill/>
            <a:miter lim="800000"/>
            <a:headEnd/>
            <a:tailE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609600" y="152400"/>
            <a:ext cx="7620000" cy="1143000"/>
          </a:xfrm>
        </p:spPr>
        <p:txBody>
          <a:bodyPr/>
          <a:lstStyle/>
          <a:p>
            <a:pPr eaLnBrk="1" hangingPunct="1"/>
            <a:r>
              <a:rPr lang="en-US" smtClean="0"/>
              <a:t>AguaClara Documentation</a:t>
            </a:r>
          </a:p>
        </p:txBody>
      </p:sp>
      <p:sp>
        <p:nvSpPr>
          <p:cNvPr id="2051" name="Subtitle 2"/>
          <p:cNvSpPr>
            <a:spLocks noGrp="1"/>
          </p:cNvSpPr>
          <p:nvPr>
            <p:ph type="subTitle" idx="1"/>
          </p:nvPr>
        </p:nvSpPr>
        <p:spPr>
          <a:xfrm>
            <a:off x="1066800" y="1371600"/>
            <a:ext cx="6400800" cy="1752600"/>
          </a:xfrm>
        </p:spPr>
        <p:txBody>
          <a:bodyPr/>
          <a:lstStyle/>
          <a:p>
            <a:pPr eaLnBrk="1" hangingPunct="1"/>
            <a:r>
              <a:rPr lang="en-US" smtClean="0">
                <a:solidFill>
                  <a:schemeClr val="accent2"/>
                </a:solidFill>
              </a:rPr>
              <a:t>Why?</a:t>
            </a:r>
          </a:p>
          <a:p>
            <a:pPr eaLnBrk="1" hangingPunct="1"/>
            <a:endParaRPr lang="en-US" smtClean="0">
              <a:solidFill>
                <a:schemeClr val="accent2"/>
              </a:solidFill>
            </a:endParaRPr>
          </a:p>
        </p:txBody>
      </p:sp>
      <p:sp>
        <p:nvSpPr>
          <p:cNvPr id="2052" name="TextBox 3"/>
          <p:cNvSpPr txBox="1">
            <a:spLocks noChangeArrowheads="1"/>
          </p:cNvSpPr>
          <p:nvPr/>
        </p:nvSpPr>
        <p:spPr bwMode="auto">
          <a:xfrm>
            <a:off x="1066800" y="2057400"/>
            <a:ext cx="6477000" cy="1938338"/>
          </a:xfrm>
          <a:prstGeom prst="rect">
            <a:avLst/>
          </a:prstGeom>
          <a:noFill/>
          <a:ln w="9525">
            <a:noFill/>
            <a:miter lim="800000"/>
            <a:headEnd/>
            <a:tailEnd/>
          </a:ln>
        </p:spPr>
        <p:txBody>
          <a:bodyPr>
            <a:spAutoFit/>
          </a:bodyPr>
          <a:lstStyle/>
          <a:p>
            <a:pPr marL="342900" indent="-342900">
              <a:buFont typeface="Arial" charset="0"/>
              <a:buChar char="•"/>
            </a:pPr>
            <a:r>
              <a:rPr lang="en-US" sz="2400">
                <a:solidFill>
                  <a:srgbClr val="0070C0"/>
                </a:solidFill>
                <a:latin typeface="Calibri" pitchFamily="34" charset="0"/>
              </a:rPr>
              <a:t>Currently no “instruction manual” for engineers and contractors</a:t>
            </a:r>
          </a:p>
          <a:p>
            <a:pPr marL="342900" indent="-342900">
              <a:buFont typeface="Arial" charset="0"/>
              <a:buChar char="•"/>
            </a:pPr>
            <a:r>
              <a:rPr lang="en-US" sz="2400">
                <a:solidFill>
                  <a:srgbClr val="0070C0"/>
                </a:solidFill>
                <a:latin typeface="Calibri" pitchFamily="34" charset="0"/>
              </a:rPr>
              <a:t>Documentation makes us more professional</a:t>
            </a:r>
          </a:p>
          <a:p>
            <a:pPr marL="342900" indent="-342900">
              <a:buFont typeface="Arial" charset="0"/>
              <a:buChar char="•"/>
            </a:pPr>
            <a:r>
              <a:rPr lang="en-US" sz="2400">
                <a:solidFill>
                  <a:srgbClr val="0070C0"/>
                </a:solidFill>
                <a:latin typeface="Calibri" pitchFamily="34" charset="0"/>
              </a:rPr>
              <a:t>Streamline the construction process</a:t>
            </a:r>
          </a:p>
          <a:p>
            <a:pPr marL="342900" indent="-342900">
              <a:buFont typeface="Arial" charset="0"/>
              <a:buChar char="•"/>
            </a:pPr>
            <a:r>
              <a:rPr lang="en-US" sz="2400">
                <a:solidFill>
                  <a:srgbClr val="0070C0"/>
                </a:solidFill>
                <a:latin typeface="Calibri" pitchFamily="34" charset="0"/>
              </a:rPr>
              <a:t>Make it easier to understand our technology.</a:t>
            </a:r>
          </a:p>
        </p:txBody>
      </p:sp>
      <p:pic>
        <p:nvPicPr>
          <p:cNvPr id="2053" name="Picture 3" descr="C:\Documents and Settings\labuser.ACCEL\Local Settings\Temporary Internet Files\Content.IE5\TDUV2FWD\MPj04436080000[1].jpg"/>
          <p:cNvPicPr>
            <a:picLocks noChangeAspect="1" noChangeArrowheads="1"/>
          </p:cNvPicPr>
          <p:nvPr/>
        </p:nvPicPr>
        <p:blipFill>
          <a:blip r:embed="rId3" cstate="print"/>
          <a:srcRect/>
          <a:stretch>
            <a:fillRect/>
          </a:stretch>
        </p:blipFill>
        <p:spPr bwMode="auto">
          <a:xfrm>
            <a:off x="914400" y="4267200"/>
            <a:ext cx="2747963" cy="1828800"/>
          </a:xfrm>
          <a:prstGeom prst="rect">
            <a:avLst/>
          </a:prstGeom>
          <a:noFill/>
          <a:ln w="9525">
            <a:noFill/>
            <a:miter lim="800000"/>
            <a:headEnd/>
            <a:tailEnd/>
          </a:ln>
        </p:spPr>
      </p:pic>
      <p:pic>
        <p:nvPicPr>
          <p:cNvPr id="2054" name="Picture 2"/>
          <p:cNvPicPr>
            <a:picLocks noChangeAspect="1" noChangeArrowheads="1"/>
          </p:cNvPicPr>
          <p:nvPr/>
        </p:nvPicPr>
        <p:blipFill>
          <a:blip r:embed="rId4" cstate="print"/>
          <a:srcRect/>
          <a:stretch>
            <a:fillRect/>
          </a:stretch>
        </p:blipFill>
        <p:spPr bwMode="auto">
          <a:xfrm>
            <a:off x="5029200" y="4114800"/>
            <a:ext cx="2927350" cy="236220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n-US" smtClean="0"/>
              <a:t>Documentation</a:t>
            </a:r>
          </a:p>
        </p:txBody>
      </p:sp>
      <p:sp>
        <p:nvSpPr>
          <p:cNvPr id="3075" name="Content Placeholder 2"/>
          <p:cNvSpPr>
            <a:spLocks noGrp="1"/>
          </p:cNvSpPr>
          <p:nvPr>
            <p:ph idx="1"/>
          </p:nvPr>
        </p:nvSpPr>
        <p:spPr/>
        <p:txBody>
          <a:bodyPr/>
          <a:lstStyle/>
          <a:p>
            <a:pPr algn="ctr" eaLnBrk="1" hangingPunct="1">
              <a:buFont typeface="Arial" charset="0"/>
              <a:buNone/>
            </a:pPr>
            <a:r>
              <a:rPr lang="en-US" smtClean="0">
                <a:solidFill>
                  <a:srgbClr val="C00000"/>
                </a:solidFill>
              </a:rPr>
              <a:t>What?</a:t>
            </a:r>
          </a:p>
          <a:p>
            <a:pPr eaLnBrk="1" hangingPunct="1"/>
            <a:r>
              <a:rPr lang="en-US" smtClean="0">
                <a:solidFill>
                  <a:srgbClr val="0070C0"/>
                </a:solidFill>
              </a:rPr>
              <a:t>Customized Automated Report</a:t>
            </a:r>
          </a:p>
          <a:p>
            <a:pPr lvl="1" eaLnBrk="1" hangingPunct="1"/>
            <a:r>
              <a:rPr lang="en-US" smtClean="0">
                <a:solidFill>
                  <a:srgbClr val="0070C0"/>
                </a:solidFill>
              </a:rPr>
              <a:t>Processes</a:t>
            </a:r>
          </a:p>
          <a:p>
            <a:pPr lvl="1" eaLnBrk="1" hangingPunct="1"/>
            <a:r>
              <a:rPr lang="en-US" smtClean="0">
                <a:solidFill>
                  <a:srgbClr val="0070C0"/>
                </a:solidFill>
              </a:rPr>
              <a:t>Governing Equations</a:t>
            </a:r>
          </a:p>
          <a:p>
            <a:pPr lvl="1" eaLnBrk="1" hangingPunct="1"/>
            <a:r>
              <a:rPr lang="en-US" smtClean="0">
                <a:solidFill>
                  <a:srgbClr val="0070C0"/>
                </a:solidFill>
              </a:rPr>
              <a:t>Plant Values</a:t>
            </a:r>
          </a:p>
          <a:p>
            <a:pPr lvl="3" eaLnBrk="1" hangingPunct="1">
              <a:buFont typeface="Arial" charset="0"/>
              <a:buNone/>
            </a:pPr>
            <a:endParaRPr lang="en-US" smtClean="0"/>
          </a:p>
        </p:txBody>
      </p:sp>
      <p:pic>
        <p:nvPicPr>
          <p:cNvPr id="3076" name="Picture 5"/>
          <p:cNvPicPr>
            <a:picLocks noChangeAspect="1" noChangeArrowheads="1"/>
          </p:cNvPicPr>
          <p:nvPr/>
        </p:nvPicPr>
        <p:blipFill>
          <a:blip r:embed="rId3" cstate="print"/>
          <a:srcRect/>
          <a:stretch>
            <a:fillRect/>
          </a:stretch>
        </p:blipFill>
        <p:spPr bwMode="auto">
          <a:xfrm>
            <a:off x="1143000" y="4572000"/>
            <a:ext cx="3375025" cy="2057400"/>
          </a:xfrm>
          <a:prstGeom prst="rect">
            <a:avLst/>
          </a:prstGeom>
          <a:noFill/>
          <a:ln w="9525">
            <a:noFill/>
            <a:miter lim="800000"/>
            <a:headEnd/>
            <a:tailEnd/>
          </a:ln>
        </p:spPr>
      </p:pic>
      <p:pic>
        <p:nvPicPr>
          <p:cNvPr id="3077" name="Picture 7" descr="http://lh3.ggpht.com/_QuLPZg3XMcE/S10GxWrQpvI/AAAAAAAAN6w/1ZtO76H8WUA/s800/DSC00325.JPG"/>
          <p:cNvPicPr>
            <a:picLocks noChangeAspect="1" noChangeArrowheads="1"/>
          </p:cNvPicPr>
          <p:nvPr/>
        </p:nvPicPr>
        <p:blipFill>
          <a:blip r:embed="rId4" cstate="print"/>
          <a:srcRect/>
          <a:stretch>
            <a:fillRect/>
          </a:stretch>
        </p:blipFill>
        <p:spPr bwMode="auto">
          <a:xfrm>
            <a:off x="5105400" y="3657600"/>
            <a:ext cx="3556000" cy="2667000"/>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smtClean="0"/>
              <a:t>Documentation</a:t>
            </a:r>
          </a:p>
        </p:txBody>
      </p:sp>
      <p:sp>
        <p:nvSpPr>
          <p:cNvPr id="4099" name="Content Placeholder 2"/>
          <p:cNvSpPr>
            <a:spLocks noGrp="1"/>
          </p:cNvSpPr>
          <p:nvPr>
            <p:ph idx="1"/>
          </p:nvPr>
        </p:nvSpPr>
        <p:spPr/>
        <p:txBody>
          <a:bodyPr/>
          <a:lstStyle/>
          <a:p>
            <a:pPr algn="ctr" eaLnBrk="1" hangingPunct="1">
              <a:buFont typeface="Arial" charset="0"/>
              <a:buNone/>
            </a:pPr>
            <a:r>
              <a:rPr lang="en-US" smtClean="0">
                <a:solidFill>
                  <a:srgbClr val="C00000"/>
                </a:solidFill>
              </a:rPr>
              <a:t>How?</a:t>
            </a:r>
          </a:p>
          <a:p>
            <a:pPr eaLnBrk="1" hangingPunct="1"/>
            <a:r>
              <a:rPr lang="en-US" smtClean="0">
                <a:solidFill>
                  <a:srgbClr val="0070C0"/>
                </a:solidFill>
              </a:rPr>
              <a:t>Microsoft Word</a:t>
            </a:r>
          </a:p>
          <a:p>
            <a:pPr lvl="1" eaLnBrk="1" hangingPunct="1"/>
            <a:r>
              <a:rPr lang="en-US" smtClean="0">
                <a:solidFill>
                  <a:srgbClr val="0070C0"/>
                </a:solidFill>
              </a:rPr>
              <a:t>Fields</a:t>
            </a:r>
          </a:p>
          <a:p>
            <a:pPr lvl="2" eaLnBrk="1" hangingPunct="1"/>
            <a:r>
              <a:rPr lang="en-US" smtClean="0">
                <a:solidFill>
                  <a:srgbClr val="0070C0"/>
                </a:solidFill>
              </a:rPr>
              <a:t>Equations</a:t>
            </a:r>
          </a:p>
          <a:p>
            <a:pPr lvl="2" eaLnBrk="1" hangingPunct="1"/>
            <a:r>
              <a:rPr lang="en-US" smtClean="0">
                <a:solidFill>
                  <a:srgbClr val="0070C0"/>
                </a:solidFill>
              </a:rPr>
              <a:t>CAD Drawings</a:t>
            </a:r>
          </a:p>
          <a:p>
            <a:pPr lvl="2" eaLnBrk="1" hangingPunct="1"/>
            <a:r>
              <a:rPr lang="en-US" smtClean="0">
                <a:solidFill>
                  <a:srgbClr val="0070C0"/>
                </a:solidFill>
              </a:rPr>
              <a:t>Styles</a:t>
            </a:r>
          </a:p>
          <a:p>
            <a:pPr eaLnBrk="1" hangingPunct="1"/>
            <a:r>
              <a:rPr lang="en-US" smtClean="0">
                <a:solidFill>
                  <a:srgbClr val="0070C0"/>
                </a:solidFill>
              </a:rPr>
              <a:t>LabView</a:t>
            </a:r>
          </a:p>
          <a:p>
            <a:pPr eaLnBrk="1" hangingPunct="1">
              <a:buFont typeface="Arial" charset="0"/>
              <a:buNone/>
            </a:pPr>
            <a:endParaRPr lang="en-US" smtClean="0"/>
          </a:p>
        </p:txBody>
      </p:sp>
      <p:pic>
        <p:nvPicPr>
          <p:cNvPr id="4100" name="Picture 7" descr="http://www.aqsa.org.uk/Portals/0/Misc/Microsoft%20Word.png"/>
          <p:cNvPicPr>
            <a:picLocks noChangeAspect="1" noChangeArrowheads="1"/>
          </p:cNvPicPr>
          <p:nvPr/>
        </p:nvPicPr>
        <p:blipFill>
          <a:blip r:embed="rId3" cstate="print"/>
          <a:srcRect/>
          <a:stretch>
            <a:fillRect/>
          </a:stretch>
        </p:blipFill>
        <p:spPr bwMode="auto">
          <a:xfrm>
            <a:off x="4800600" y="3048000"/>
            <a:ext cx="2857500" cy="2857500"/>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p:cNvPicPr>
            <a:picLocks noChangeAspect="1" noChangeArrowheads="1"/>
          </p:cNvPicPr>
          <p:nvPr/>
        </p:nvPicPr>
        <p:blipFill>
          <a:blip r:embed="rId3" cstate="print"/>
          <a:srcRect/>
          <a:stretch>
            <a:fillRect/>
          </a:stretch>
        </p:blipFill>
        <p:spPr bwMode="auto">
          <a:xfrm>
            <a:off x="152400" y="152400"/>
            <a:ext cx="4381500" cy="3048000"/>
          </a:xfrm>
          <a:prstGeom prst="rect">
            <a:avLst/>
          </a:prstGeom>
          <a:noFill/>
          <a:ln w="9525">
            <a:noFill/>
            <a:miter lim="800000"/>
            <a:headEnd/>
            <a:tailEnd/>
          </a:ln>
        </p:spPr>
      </p:pic>
      <p:pic>
        <p:nvPicPr>
          <p:cNvPr id="5123" name="Picture 2"/>
          <p:cNvPicPr>
            <a:picLocks noChangeAspect="1" noChangeArrowheads="1"/>
          </p:cNvPicPr>
          <p:nvPr/>
        </p:nvPicPr>
        <p:blipFill>
          <a:blip r:embed="rId4" cstate="print"/>
          <a:srcRect/>
          <a:stretch>
            <a:fillRect/>
          </a:stretch>
        </p:blipFill>
        <p:spPr bwMode="auto">
          <a:xfrm>
            <a:off x="3352800" y="3429000"/>
            <a:ext cx="5334000" cy="3333750"/>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Documentation</a:t>
            </a:r>
          </a:p>
        </p:txBody>
      </p:sp>
      <p:sp>
        <p:nvSpPr>
          <p:cNvPr id="6147" name="Content Placeholder 2"/>
          <p:cNvSpPr>
            <a:spLocks noGrp="1"/>
          </p:cNvSpPr>
          <p:nvPr>
            <p:ph idx="1"/>
          </p:nvPr>
        </p:nvSpPr>
        <p:spPr/>
        <p:txBody>
          <a:bodyPr/>
          <a:lstStyle/>
          <a:p>
            <a:pPr algn="ctr">
              <a:buFont typeface="Arial" charset="0"/>
              <a:buNone/>
            </a:pPr>
            <a:r>
              <a:rPr lang="en-US" smtClean="0">
                <a:solidFill>
                  <a:srgbClr val="FF0000"/>
                </a:solidFill>
              </a:rPr>
              <a:t>What next?</a:t>
            </a:r>
          </a:p>
          <a:p>
            <a:r>
              <a:rPr lang="en-US" smtClean="0">
                <a:solidFill>
                  <a:srgbClr val="0070C0"/>
                </a:solidFill>
              </a:rPr>
              <a:t>Progress</a:t>
            </a:r>
          </a:p>
          <a:p>
            <a:pPr lvl="1"/>
            <a:r>
              <a:rPr lang="en-US" smtClean="0">
                <a:solidFill>
                  <a:srgbClr val="0070C0"/>
                </a:solidFill>
              </a:rPr>
              <a:t>Working on Fields </a:t>
            </a:r>
          </a:p>
          <a:p>
            <a:pPr lvl="2"/>
            <a:r>
              <a:rPr lang="en-US" smtClean="0">
                <a:solidFill>
                  <a:srgbClr val="0070C0"/>
                </a:solidFill>
              </a:rPr>
              <a:t>Andrew, Josiah</a:t>
            </a:r>
          </a:p>
          <a:p>
            <a:pPr lvl="1"/>
            <a:r>
              <a:rPr lang="en-US" smtClean="0">
                <a:solidFill>
                  <a:srgbClr val="0070C0"/>
                </a:solidFill>
              </a:rPr>
              <a:t>Generating Content </a:t>
            </a:r>
          </a:p>
          <a:p>
            <a:pPr lvl="2"/>
            <a:r>
              <a:rPr lang="en-US" smtClean="0">
                <a:solidFill>
                  <a:srgbClr val="0070C0"/>
                </a:solidFill>
              </a:rPr>
              <a:t>Julie</a:t>
            </a:r>
          </a:p>
        </p:txBody>
      </p:sp>
      <p:pic>
        <p:nvPicPr>
          <p:cNvPr id="6148" name="Picture 2" descr="http://www.freewebs.com/pbcdebating/men-at-work_sign.jpg"/>
          <p:cNvPicPr>
            <a:picLocks noChangeAspect="1" noChangeArrowheads="1"/>
          </p:cNvPicPr>
          <p:nvPr/>
        </p:nvPicPr>
        <p:blipFill>
          <a:blip r:embed="rId3" cstate="print"/>
          <a:srcRect/>
          <a:stretch>
            <a:fillRect/>
          </a:stretch>
        </p:blipFill>
        <p:spPr bwMode="auto">
          <a:xfrm>
            <a:off x="5257800" y="3657600"/>
            <a:ext cx="2143125" cy="2143125"/>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AutoCAD: Paper Space </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r>
              <a:rPr lang="en-US" dirty="0" smtClean="0">
                <a:solidFill>
                  <a:schemeClr val="tx1"/>
                </a:solidFill>
              </a:rPr>
              <a:t>Goals: Provide simple/clean images of cad drawings with important dimensions and information.</a:t>
            </a:r>
          </a:p>
          <a:p>
            <a:pPr>
              <a:buNone/>
            </a:pPr>
            <a:endParaRPr lang="en-US" dirty="0" smtClean="0">
              <a:solidFill>
                <a:schemeClr val="tx1"/>
              </a:solidFill>
            </a:endParaRPr>
          </a:p>
          <a:p>
            <a:r>
              <a:rPr lang="en-US" dirty="0" smtClean="0"/>
              <a:t>Challenge: How to create layouts (paper space) and add dimensions with AutoCAD commands?</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Spring 2010 Tasks</a:t>
            </a:r>
            <a:endParaRPr lang="en-US" dirty="0"/>
          </a:p>
        </p:txBody>
      </p:sp>
      <p:sp>
        <p:nvSpPr>
          <p:cNvPr id="3" name="Content Placeholder 2"/>
          <p:cNvSpPr>
            <a:spLocks noGrp="1"/>
          </p:cNvSpPr>
          <p:nvPr>
            <p:ph idx="1"/>
          </p:nvPr>
        </p:nvSpPr>
        <p:spPr/>
        <p:txBody>
          <a:bodyPr/>
          <a:lstStyle/>
          <a:p>
            <a:r>
              <a:rPr lang="en-US" dirty="0" smtClean="0">
                <a:solidFill>
                  <a:schemeClr val="tx2"/>
                </a:solidFill>
              </a:rPr>
              <a:t>Add multiple layouts with different view points</a:t>
            </a:r>
          </a:p>
          <a:p>
            <a:r>
              <a:rPr lang="en-US" dirty="0" smtClean="0">
                <a:solidFill>
                  <a:schemeClr val="tx2"/>
                </a:solidFill>
              </a:rPr>
              <a:t>Show cross sectional views</a:t>
            </a:r>
          </a:p>
          <a:p>
            <a:r>
              <a:rPr lang="en-US" dirty="0" smtClean="0"/>
              <a:t>Provide important information (dimensions, elevations, water levels)</a:t>
            </a:r>
          </a:p>
          <a:p>
            <a:r>
              <a:rPr lang="en-US" dirty="0" smtClean="0"/>
              <a:t>Convert the paper-space images to PDF or JPEG</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dirty="0" smtClean="0"/>
              <a:t>What is possible now?</a:t>
            </a:r>
            <a:br>
              <a:rPr lang="en-US" dirty="0" smtClean="0"/>
            </a:br>
            <a:r>
              <a:rPr lang="en-US" sz="2200" dirty="0" smtClean="0"/>
              <a:t>Example: </a:t>
            </a:r>
            <a:r>
              <a:rPr lang="en-US" sz="2200" dirty="0" err="1" smtClean="0"/>
              <a:t>Flocculator</a:t>
            </a:r>
            <a:endParaRPr lang="en-US" sz="2200" dirty="0"/>
          </a:p>
        </p:txBody>
      </p:sp>
      <p:sp>
        <p:nvSpPr>
          <p:cNvPr id="3" name="Content Placeholder 2"/>
          <p:cNvSpPr>
            <a:spLocks noGrp="1"/>
          </p:cNvSpPr>
          <p:nvPr>
            <p:ph idx="1"/>
          </p:nvPr>
        </p:nvSpPr>
        <p:spPr/>
        <p:txBody>
          <a:bodyPr/>
          <a:lstStyle/>
          <a:p>
            <a:pPr>
              <a:buNone/>
            </a:pPr>
            <a:endParaRPr lang="en-US" dirty="0" smtClean="0"/>
          </a:p>
          <a:p>
            <a:pPr>
              <a:buNone/>
            </a:pPr>
            <a:endParaRPr lang="en-US" dirty="0" smtClean="0"/>
          </a:p>
          <a:p>
            <a:endParaRPr lang="en-US" dirty="0" smtClean="0"/>
          </a:p>
        </p:txBody>
      </p:sp>
      <p:pic>
        <p:nvPicPr>
          <p:cNvPr id="108546" name="Picture 2" descr="C:\Documents and Settings\Research\Desktop\cadfloc.bmp"/>
          <p:cNvPicPr>
            <a:picLocks noChangeAspect="1" noChangeArrowheads="1"/>
          </p:cNvPicPr>
          <p:nvPr/>
        </p:nvPicPr>
        <p:blipFill>
          <a:blip r:embed="rId3" cstate="print"/>
          <a:srcRect/>
          <a:stretch>
            <a:fillRect/>
          </a:stretch>
        </p:blipFill>
        <p:spPr bwMode="auto">
          <a:xfrm>
            <a:off x="457200" y="2209800"/>
            <a:ext cx="4741333" cy="3200400"/>
          </a:xfrm>
          <a:prstGeom prst="rect">
            <a:avLst/>
          </a:prstGeom>
          <a:noFill/>
        </p:spPr>
      </p:pic>
      <p:sp>
        <p:nvSpPr>
          <p:cNvPr id="5" name="TextBox 4"/>
          <p:cNvSpPr txBox="1"/>
          <p:nvPr/>
        </p:nvSpPr>
        <p:spPr>
          <a:xfrm>
            <a:off x="5257800" y="2362200"/>
            <a:ext cx="3352800" cy="3170099"/>
          </a:xfrm>
          <a:prstGeom prst="rect">
            <a:avLst/>
          </a:prstGeom>
          <a:noFill/>
        </p:spPr>
        <p:txBody>
          <a:bodyPr wrap="square" rtlCol="0">
            <a:spAutoFit/>
          </a:bodyPr>
          <a:lstStyle/>
          <a:p>
            <a:r>
              <a:rPr lang="en-US" sz="2800" dirty="0" smtClean="0"/>
              <a:t>• Create a single view port in a layout</a:t>
            </a:r>
          </a:p>
          <a:p>
            <a:r>
              <a:rPr lang="en-US" sz="2800" dirty="0" smtClean="0"/>
              <a:t>• Create layouts with keyboard commands</a:t>
            </a:r>
          </a:p>
          <a:p>
            <a:r>
              <a:rPr lang="en-US" sz="2800" dirty="0" smtClean="0"/>
              <a:t>• Change viewpoints</a:t>
            </a:r>
          </a:p>
          <a:p>
            <a:endParaRPr lang="en-US" sz="2800" dirty="0" smtClean="0"/>
          </a:p>
          <a:p>
            <a:endParaRPr lang="en-US" sz="3200"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How can we improve?</a:t>
            </a:r>
            <a:endParaRPr lang="en-US" dirty="0"/>
          </a:p>
        </p:txBody>
      </p:sp>
      <p:sp>
        <p:nvSpPr>
          <p:cNvPr id="3" name="Content Placeholder 2"/>
          <p:cNvSpPr>
            <a:spLocks noGrp="1"/>
          </p:cNvSpPr>
          <p:nvPr>
            <p:ph idx="1"/>
          </p:nvPr>
        </p:nvSpPr>
        <p:spPr>
          <a:xfrm>
            <a:off x="5791200" y="1905000"/>
            <a:ext cx="2743200" cy="4114800"/>
          </a:xfrm>
        </p:spPr>
        <p:txBody>
          <a:bodyPr>
            <a:normAutofit fontScale="85000" lnSpcReduction="20000"/>
          </a:bodyPr>
          <a:lstStyle/>
          <a:p>
            <a:r>
              <a:rPr lang="en-US" sz="2800" dirty="0" smtClean="0"/>
              <a:t>Add three viewports in one layout</a:t>
            </a:r>
          </a:p>
          <a:p>
            <a:r>
              <a:rPr lang="en-US" sz="2800" dirty="0" smtClean="0"/>
              <a:t>Set a different view point in each viewport</a:t>
            </a:r>
          </a:p>
          <a:p>
            <a:r>
              <a:rPr lang="en-US" sz="2800" dirty="0" smtClean="0"/>
              <a:t>Show different objects in each viewport</a:t>
            </a:r>
          </a:p>
          <a:p>
            <a:r>
              <a:rPr lang="en-US" sz="2800" dirty="0" smtClean="0"/>
              <a:t>Add information (dimensions, zoom, view points, etc).</a:t>
            </a:r>
          </a:p>
          <a:p>
            <a:endParaRPr lang="en-US" sz="2800" dirty="0"/>
          </a:p>
        </p:txBody>
      </p:sp>
      <p:pic>
        <p:nvPicPr>
          <p:cNvPr id="109570" name="Picture 2" descr="C:\Documents and Settings\Research\Desktop\cadfloc2.bmp"/>
          <p:cNvPicPr>
            <a:picLocks noChangeAspect="1" noChangeArrowheads="1"/>
          </p:cNvPicPr>
          <p:nvPr/>
        </p:nvPicPr>
        <p:blipFill>
          <a:blip r:embed="rId3" cstate="print"/>
          <a:srcRect/>
          <a:stretch>
            <a:fillRect/>
          </a:stretch>
        </p:blipFill>
        <p:spPr bwMode="auto">
          <a:xfrm>
            <a:off x="228600" y="1905000"/>
            <a:ext cx="5369845" cy="4114800"/>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Challenges for creating layout</a:t>
            </a:r>
            <a:endParaRPr lang="en-US" dirty="0"/>
          </a:p>
        </p:txBody>
      </p:sp>
      <p:sp>
        <p:nvSpPr>
          <p:cNvPr id="3" name="Content Placeholder 2"/>
          <p:cNvSpPr>
            <a:spLocks noGrp="1"/>
          </p:cNvSpPr>
          <p:nvPr>
            <p:ph idx="1"/>
          </p:nvPr>
        </p:nvSpPr>
        <p:spPr/>
        <p:txBody>
          <a:bodyPr/>
          <a:lstStyle/>
          <a:p>
            <a:r>
              <a:rPr lang="en-US" dirty="0" smtClean="0"/>
              <a:t>How to work on the paper space:</a:t>
            </a:r>
          </a:p>
          <a:p>
            <a:pPr>
              <a:buNone/>
            </a:pPr>
            <a:r>
              <a:rPr lang="en-US" dirty="0" smtClean="0"/>
              <a:t>“Clicking without clicking.”</a:t>
            </a:r>
          </a:p>
          <a:p>
            <a:r>
              <a:rPr lang="en-US" dirty="0" smtClean="0"/>
              <a:t>How to put important dimensions and information in forms of texts in the paper space.</a:t>
            </a:r>
          </a:p>
          <a:p>
            <a:r>
              <a:rPr lang="en-US" dirty="0" smtClean="0"/>
              <a:t>How to convert the paper space images into PDF or JPEG.</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Entrance Tank and Rapid Mixer</a:t>
            </a:r>
            <a:endParaRPr lang="en-US" dirty="0"/>
          </a:p>
        </p:txBody>
      </p:sp>
      <p:pic>
        <p:nvPicPr>
          <p:cNvPr id="14" name="Picture 9" descr="Front 2 camaras de 1m-1-Model"/>
          <p:cNvPicPr>
            <a:picLocks noChangeAspect="1" noChangeArrowheads="1"/>
          </p:cNvPicPr>
          <p:nvPr/>
        </p:nvPicPr>
        <p:blipFill>
          <a:blip r:embed="rId3" cstate="print">
            <a:clrChange>
              <a:clrFrom>
                <a:srgbClr val="FFFFFF"/>
              </a:clrFrom>
              <a:clrTo>
                <a:srgbClr val="FFFFFF">
                  <a:alpha val="0"/>
                </a:srgbClr>
              </a:clrTo>
            </a:clrChange>
            <a:lum bright="-54000"/>
          </a:blip>
          <a:srcRect t="55417" b="19667"/>
          <a:stretch>
            <a:fillRect/>
          </a:stretch>
        </p:blipFill>
        <p:spPr bwMode="auto">
          <a:xfrm>
            <a:off x="533400" y="1828800"/>
            <a:ext cx="8280400" cy="1547813"/>
          </a:xfrm>
          <a:prstGeom prst="rect">
            <a:avLst/>
          </a:prstGeom>
          <a:noFill/>
          <a:ln w="9525">
            <a:noFill/>
            <a:miter lim="800000"/>
            <a:headEnd/>
            <a:tailEnd/>
          </a:ln>
        </p:spPr>
      </p:pic>
      <p:sp>
        <p:nvSpPr>
          <p:cNvPr id="15" name="Text Box 13"/>
          <p:cNvSpPr txBox="1">
            <a:spLocks noChangeArrowheads="1"/>
          </p:cNvSpPr>
          <p:nvPr/>
        </p:nvSpPr>
        <p:spPr bwMode="auto">
          <a:xfrm>
            <a:off x="605155" y="1933575"/>
            <a:ext cx="1298893" cy="646331"/>
          </a:xfrm>
          <a:prstGeom prst="rect">
            <a:avLst/>
          </a:prstGeom>
          <a:noFill/>
          <a:ln w="12700" algn="ctr">
            <a:noFill/>
            <a:miter lim="800000"/>
            <a:headEnd type="none" w="lg" len="med"/>
            <a:tailEnd type="none" w="lg" len="med"/>
          </a:ln>
        </p:spPr>
        <p:txBody>
          <a:bodyPr wrap="square">
            <a:spAutoFit/>
          </a:bodyPr>
          <a:lstStyle/>
          <a:p>
            <a:r>
              <a:rPr lang="en-US" sz="1800" dirty="0" smtClean="0"/>
              <a:t>Entrance Tank</a:t>
            </a:r>
            <a:endParaRPr lang="en-US" sz="1800" dirty="0"/>
          </a:p>
        </p:txBody>
      </p:sp>
      <p:grpSp>
        <p:nvGrpSpPr>
          <p:cNvPr id="3" name="Group 15"/>
          <p:cNvGrpSpPr/>
          <p:nvPr/>
        </p:nvGrpSpPr>
        <p:grpSpPr>
          <a:xfrm>
            <a:off x="1681463" y="2359025"/>
            <a:ext cx="118110" cy="673416"/>
            <a:chOff x="1325880" y="2205990"/>
            <a:chExt cx="118110" cy="777240"/>
          </a:xfrm>
        </p:grpSpPr>
        <p:cxnSp>
          <p:nvCxnSpPr>
            <p:cNvPr id="17" name="Straight Connector 16"/>
            <p:cNvCxnSpPr/>
            <p:nvPr/>
          </p:nvCxnSpPr>
          <p:spPr bwMode="auto">
            <a:xfrm rot="5400000">
              <a:off x="937260" y="2594610"/>
              <a:ext cx="777240" cy="0"/>
            </a:xfrm>
            <a:prstGeom prst="line">
              <a:avLst/>
            </a:prstGeom>
            <a:noFill/>
            <a:ln w="12700" cap="flat" cmpd="sng" algn="ctr">
              <a:solidFill>
                <a:schemeClr val="tx1"/>
              </a:solidFill>
              <a:prstDash val="solid"/>
              <a:round/>
              <a:headEnd type="none" w="lg" len="med"/>
              <a:tailEnd type="none" w="lg" len="med"/>
            </a:ln>
            <a:effectLst/>
          </p:spPr>
        </p:cxnSp>
        <p:cxnSp>
          <p:nvCxnSpPr>
            <p:cNvPr id="18" name="Straight Connector 17"/>
            <p:cNvCxnSpPr/>
            <p:nvPr/>
          </p:nvCxnSpPr>
          <p:spPr bwMode="auto">
            <a:xfrm rot="5400000">
              <a:off x="1055370" y="2594610"/>
              <a:ext cx="777240" cy="0"/>
            </a:xfrm>
            <a:prstGeom prst="line">
              <a:avLst/>
            </a:prstGeom>
            <a:noFill/>
            <a:ln w="12700" cap="flat" cmpd="sng" algn="ctr">
              <a:solidFill>
                <a:schemeClr val="tx1"/>
              </a:solidFill>
              <a:prstDash val="solid"/>
              <a:round/>
              <a:headEnd type="none" w="lg" len="med"/>
              <a:tailEnd type="none" w="lg" len="med"/>
            </a:ln>
            <a:effectLst/>
          </p:spPr>
        </p:cxnSp>
      </p:grpSp>
      <p:sp>
        <p:nvSpPr>
          <p:cNvPr id="19" name="Rectangle 18"/>
          <p:cNvSpPr/>
          <p:nvPr/>
        </p:nvSpPr>
        <p:spPr bwMode="auto">
          <a:xfrm>
            <a:off x="1867694" y="3151981"/>
            <a:ext cx="123825" cy="73819"/>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4" name="Group 19"/>
          <p:cNvGrpSpPr/>
          <p:nvPr/>
        </p:nvGrpSpPr>
        <p:grpSpPr>
          <a:xfrm rot="5400000">
            <a:off x="1883654" y="3136029"/>
            <a:ext cx="86675" cy="99535"/>
            <a:chOff x="1325880" y="2205990"/>
            <a:chExt cx="118110" cy="777240"/>
          </a:xfrm>
        </p:grpSpPr>
        <p:cxnSp>
          <p:nvCxnSpPr>
            <p:cNvPr id="21" name="Straight Connector 20"/>
            <p:cNvCxnSpPr/>
            <p:nvPr/>
          </p:nvCxnSpPr>
          <p:spPr bwMode="auto">
            <a:xfrm rot="5400000">
              <a:off x="937260" y="2594610"/>
              <a:ext cx="777240" cy="0"/>
            </a:xfrm>
            <a:prstGeom prst="line">
              <a:avLst/>
            </a:prstGeom>
            <a:noFill/>
            <a:ln w="12700" cap="flat" cmpd="sng" algn="ctr">
              <a:solidFill>
                <a:schemeClr val="tx1"/>
              </a:solidFill>
              <a:prstDash val="solid"/>
              <a:round/>
              <a:headEnd type="none" w="lg" len="med"/>
              <a:tailEnd type="none" w="lg" len="med"/>
            </a:ln>
            <a:effectLst/>
          </p:spPr>
        </p:cxnSp>
        <p:cxnSp>
          <p:nvCxnSpPr>
            <p:cNvPr id="22" name="Straight Connector 21"/>
            <p:cNvCxnSpPr/>
            <p:nvPr/>
          </p:nvCxnSpPr>
          <p:spPr bwMode="auto">
            <a:xfrm rot="5400000">
              <a:off x="1055370" y="2594610"/>
              <a:ext cx="777240" cy="0"/>
            </a:xfrm>
            <a:prstGeom prst="line">
              <a:avLst/>
            </a:prstGeom>
            <a:noFill/>
            <a:ln w="12700" cap="flat" cmpd="sng" algn="ctr">
              <a:solidFill>
                <a:schemeClr val="tx1"/>
              </a:solidFill>
              <a:prstDash val="solid"/>
              <a:round/>
              <a:headEnd type="none" w="lg" len="med"/>
              <a:tailEnd type="none" w="lg" len="med"/>
            </a:ln>
            <a:effectLst/>
          </p:spPr>
        </p:cxnSp>
      </p:grpSp>
      <p:sp>
        <p:nvSpPr>
          <p:cNvPr id="23" name="Arc 22"/>
          <p:cNvSpPr/>
          <p:nvPr/>
        </p:nvSpPr>
        <p:spPr bwMode="auto">
          <a:xfrm rot="10800000">
            <a:off x="1681952" y="2829082"/>
            <a:ext cx="403860" cy="399098"/>
          </a:xfrm>
          <a:prstGeom prst="arc">
            <a:avLst>
              <a:gd name="adj1" fmla="val 16256822"/>
              <a:gd name="adj2" fmla="val 0"/>
            </a:avLst>
          </a:prstGeom>
          <a:no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solidFill>
                  <a:schemeClr val="tx1"/>
                </a:solidFill>
              </a:ln>
              <a:solidFill>
                <a:schemeClr val="tx1"/>
              </a:solidFill>
              <a:effectLst/>
              <a:latin typeface="Times New Roman" pitchFamily="18" charset="0"/>
            </a:endParaRPr>
          </a:p>
        </p:txBody>
      </p:sp>
      <p:sp>
        <p:nvSpPr>
          <p:cNvPr id="24" name="Arc 23"/>
          <p:cNvSpPr/>
          <p:nvPr/>
        </p:nvSpPr>
        <p:spPr bwMode="auto">
          <a:xfrm rot="10800000">
            <a:off x="1798632" y="2918618"/>
            <a:ext cx="169073" cy="223837"/>
          </a:xfrm>
          <a:prstGeom prst="arc">
            <a:avLst>
              <a:gd name="adj1" fmla="val 16256822"/>
              <a:gd name="adj2" fmla="val 0"/>
            </a:avLst>
          </a:prstGeom>
          <a:no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solidFill>
                  <a:schemeClr val="tx1"/>
                </a:solidFill>
              </a:ln>
              <a:solidFill>
                <a:schemeClr val="tx1"/>
              </a:solidFill>
              <a:effectLst/>
              <a:latin typeface="Times New Roman" pitchFamily="18" charset="0"/>
            </a:endParaRPr>
          </a:p>
        </p:txBody>
      </p:sp>
      <p:sp>
        <p:nvSpPr>
          <p:cNvPr id="25" name="Arc 24"/>
          <p:cNvSpPr/>
          <p:nvPr/>
        </p:nvSpPr>
        <p:spPr bwMode="auto">
          <a:xfrm rot="10800000" flipH="1">
            <a:off x="1924844" y="3132932"/>
            <a:ext cx="97626" cy="100012"/>
          </a:xfrm>
          <a:prstGeom prst="arc">
            <a:avLst>
              <a:gd name="adj1" fmla="val 16256822"/>
              <a:gd name="adj2" fmla="val 5439901"/>
            </a:avLst>
          </a:prstGeom>
          <a:no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solidFill>
                  <a:schemeClr val="tx1"/>
                </a:solidFill>
              </a:ln>
              <a:solidFill>
                <a:schemeClr val="tx1"/>
              </a:solidFill>
              <a:effectLst/>
              <a:latin typeface="Times New Roman" pitchFamily="18" charset="0"/>
            </a:endParaRPr>
          </a:p>
        </p:txBody>
      </p:sp>
      <p:sp>
        <p:nvSpPr>
          <p:cNvPr id="26" name="Rectangle 25"/>
          <p:cNvSpPr/>
          <p:nvPr/>
        </p:nvSpPr>
        <p:spPr bwMode="auto">
          <a:xfrm flipV="1">
            <a:off x="1996282" y="3158648"/>
            <a:ext cx="61912" cy="45719"/>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cxnSp>
        <p:nvCxnSpPr>
          <p:cNvPr id="28" name="Straight Arrow Connector 27"/>
          <p:cNvCxnSpPr/>
          <p:nvPr/>
        </p:nvCxnSpPr>
        <p:spPr>
          <a:xfrm rot="5400000">
            <a:off x="1222375" y="3502025"/>
            <a:ext cx="838200" cy="1524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9" name="TextBox 28"/>
          <p:cNvSpPr txBox="1"/>
          <p:nvPr/>
        </p:nvSpPr>
        <p:spPr>
          <a:xfrm>
            <a:off x="727075" y="4149726"/>
            <a:ext cx="1981200" cy="369332"/>
          </a:xfrm>
          <a:prstGeom prst="rect">
            <a:avLst/>
          </a:prstGeom>
          <a:noFill/>
        </p:spPr>
        <p:txBody>
          <a:bodyPr wrap="square" rtlCol="0">
            <a:spAutoFit/>
          </a:bodyPr>
          <a:lstStyle/>
          <a:p>
            <a:r>
              <a:rPr lang="en-US" dirty="0" smtClean="0"/>
              <a:t>Rapid Mix System</a:t>
            </a:r>
            <a:endParaRPr lang="en-US" dirty="0"/>
          </a:p>
        </p:txBody>
      </p:sp>
      <p:sp>
        <p:nvSpPr>
          <p:cNvPr id="30" name="TextBox 29"/>
          <p:cNvSpPr txBox="1"/>
          <p:nvPr/>
        </p:nvSpPr>
        <p:spPr>
          <a:xfrm>
            <a:off x="1447800" y="4953000"/>
            <a:ext cx="6019800" cy="646331"/>
          </a:xfrm>
          <a:prstGeom prst="rect">
            <a:avLst/>
          </a:prstGeom>
          <a:noFill/>
        </p:spPr>
        <p:txBody>
          <a:bodyPr wrap="square" rtlCol="0">
            <a:spAutoFit/>
          </a:bodyPr>
          <a:lstStyle/>
          <a:p>
            <a:pPr algn="ctr"/>
            <a:r>
              <a:rPr lang="en-US" sz="3600" dirty="0" smtClean="0"/>
              <a:t>Well… not exactly.</a:t>
            </a:r>
            <a:endParaRPr lang="en-US" sz="3600" dirty="0"/>
          </a:p>
        </p:txBody>
      </p:sp>
      <p:sp>
        <p:nvSpPr>
          <p:cNvPr id="27" name="TextBox 26"/>
          <p:cNvSpPr txBox="1"/>
          <p:nvPr/>
        </p:nvSpPr>
        <p:spPr>
          <a:xfrm>
            <a:off x="5638800" y="6324600"/>
            <a:ext cx="3886200" cy="381000"/>
          </a:xfrm>
          <a:prstGeom prst="rect">
            <a:avLst/>
          </a:prstGeom>
          <a:noFill/>
        </p:spPr>
        <p:txBody>
          <a:bodyPr wrap="square" rtlCol="0">
            <a:spAutoFit/>
          </a:bodyPr>
          <a:lstStyle/>
          <a:p>
            <a:r>
              <a:rPr lang="en-US" dirty="0" smtClean="0"/>
              <a:t>Image: Monroe’s Rapid Mix </a:t>
            </a:r>
            <a:r>
              <a:rPr lang="en-US" dirty="0" err="1" smtClean="0"/>
              <a:t>ppt</a:t>
            </a: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57200" y="76200"/>
            <a:ext cx="8229600" cy="1143000"/>
          </a:xfrm>
        </p:spPr>
        <p:txBody>
          <a:bodyPr/>
          <a:lstStyle/>
          <a:p>
            <a:pPr eaLnBrk="1" hangingPunct="1"/>
            <a:r>
              <a:rPr lang="en-US" dirty="0" smtClean="0"/>
              <a:t>Automated Design Tool</a:t>
            </a:r>
          </a:p>
        </p:txBody>
      </p:sp>
      <p:pic>
        <p:nvPicPr>
          <p:cNvPr id="38918" name="Picture 3"/>
          <p:cNvPicPr>
            <a:picLocks noChangeAspect="1" noChangeArrowheads="1"/>
          </p:cNvPicPr>
          <p:nvPr/>
        </p:nvPicPr>
        <p:blipFill>
          <a:blip r:embed="rId3" cstate="print"/>
          <a:srcRect/>
          <a:stretch>
            <a:fillRect/>
          </a:stretch>
        </p:blipFill>
        <p:spPr bwMode="auto">
          <a:xfrm>
            <a:off x="609600" y="1066800"/>
            <a:ext cx="7772400" cy="5084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1"/>
          <p:cNvPicPr>
            <a:picLocks noChangeAspect="1" noChangeArrowheads="1"/>
          </p:cNvPicPr>
          <p:nvPr/>
        </p:nvPicPr>
        <p:blipFill>
          <a:blip r:embed="rId3"/>
          <a:srcRect/>
          <a:stretch>
            <a:fillRect/>
          </a:stretch>
        </p:blipFill>
        <p:spPr bwMode="auto">
          <a:xfrm>
            <a:off x="0" y="1"/>
            <a:ext cx="9143999" cy="6934200"/>
          </a:xfrm>
          <a:prstGeom prst="rect">
            <a:avLst/>
          </a:prstGeom>
          <a:noFill/>
          <a:ln w="9525">
            <a:noFill/>
            <a:miter lim="800000"/>
            <a:headEnd/>
            <a:tailEnd/>
          </a:ln>
        </p:spPr>
      </p:pic>
      <p:sp>
        <p:nvSpPr>
          <p:cNvPr id="44035" name="Rectangle 2"/>
          <p:cNvSpPr>
            <a:spLocks noGrp="1" noChangeArrowheads="1"/>
          </p:cNvSpPr>
          <p:nvPr>
            <p:ph type="ctrTitle"/>
          </p:nvPr>
        </p:nvSpPr>
        <p:spPr>
          <a:xfrm>
            <a:off x="1981200" y="381000"/>
            <a:ext cx="7772400" cy="1143000"/>
          </a:xfrm>
        </p:spPr>
        <p:txBody>
          <a:bodyPr>
            <a:normAutofit/>
          </a:bodyPr>
          <a:lstStyle/>
          <a:p>
            <a:pPr>
              <a:defRPr/>
            </a:pPr>
            <a:r>
              <a:rPr lang="en-US" dirty="0" smtClean="0"/>
              <a:t>Questions?</a:t>
            </a:r>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Entrance Tank, what art thou?</a:t>
            </a:r>
            <a:endParaRPr lang="en-US" dirty="0"/>
          </a:p>
        </p:txBody>
      </p:sp>
      <p:sp>
        <p:nvSpPr>
          <p:cNvPr id="3" name="Content Placeholder 2"/>
          <p:cNvSpPr>
            <a:spLocks noGrp="1"/>
          </p:cNvSpPr>
          <p:nvPr>
            <p:ph idx="1"/>
          </p:nvPr>
        </p:nvSpPr>
        <p:spPr/>
        <p:txBody>
          <a:bodyPr/>
          <a:lstStyle/>
          <a:p>
            <a:r>
              <a:rPr lang="en-US" dirty="0" smtClean="0"/>
              <a:t>Start of our system</a:t>
            </a:r>
          </a:p>
          <a:p>
            <a:r>
              <a:rPr lang="en-US" dirty="0" smtClean="0"/>
              <a:t>Separate channel before the </a:t>
            </a:r>
            <a:r>
              <a:rPr lang="en-US" dirty="0" err="1" smtClean="0"/>
              <a:t>flocculator</a:t>
            </a:r>
            <a:r>
              <a:rPr lang="en-US" dirty="0" smtClean="0"/>
              <a:t>, same size as single </a:t>
            </a:r>
            <a:r>
              <a:rPr lang="en-US" dirty="0" err="1" smtClean="0"/>
              <a:t>floc</a:t>
            </a:r>
            <a:r>
              <a:rPr lang="en-US" dirty="0" smtClean="0"/>
              <a:t> channel</a:t>
            </a:r>
          </a:p>
          <a:p>
            <a:r>
              <a:rPr lang="en-US" dirty="0" smtClean="0"/>
              <a:t>Key to the entrance tank: </a:t>
            </a:r>
            <a:r>
              <a:rPr lang="en-US" dirty="0" smtClean="0">
                <a:solidFill>
                  <a:srgbClr val="00B0F0"/>
                </a:solidFill>
              </a:rPr>
              <a:t>WATER LEVEL</a:t>
            </a:r>
          </a:p>
          <a:p>
            <a:pPr lvl="1"/>
            <a:r>
              <a:rPr lang="en-US" dirty="0" smtClean="0"/>
              <a:t>Requirements for rapid mix</a:t>
            </a:r>
          </a:p>
          <a:p>
            <a:pPr lvl="1"/>
            <a:r>
              <a:rPr lang="en-US" dirty="0" smtClean="0"/>
              <a:t>Head loss throughout system</a:t>
            </a:r>
            <a:endParaRPr lang="en-US" dirty="0" smtClean="0">
              <a:solidFill>
                <a:srgbClr val="00B0F0"/>
              </a:solidFill>
            </a:endParaRPr>
          </a:p>
          <a:p>
            <a:r>
              <a:rPr lang="en-US" dirty="0" smtClean="0"/>
              <a:t>Grit chamber</a:t>
            </a:r>
          </a:p>
          <a:p>
            <a:pPr lvl="1">
              <a:buNone/>
            </a:pPr>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Rapid Mixer, what art thou? </a:t>
            </a:r>
            <a:endParaRPr lang="en-US" dirty="0"/>
          </a:p>
        </p:txBody>
      </p:sp>
      <p:sp>
        <p:nvSpPr>
          <p:cNvPr id="3" name="Content Placeholder 2"/>
          <p:cNvSpPr>
            <a:spLocks noGrp="1"/>
          </p:cNvSpPr>
          <p:nvPr>
            <p:ph idx="1"/>
          </p:nvPr>
        </p:nvSpPr>
        <p:spPr/>
        <p:txBody>
          <a:bodyPr/>
          <a:lstStyle/>
          <a:p>
            <a:r>
              <a:rPr lang="en-US" dirty="0" smtClean="0"/>
              <a:t>Goal: Distribute alum evenly and achieve small-scale mixing (molecular scale) through raw water</a:t>
            </a:r>
          </a:p>
          <a:p>
            <a:r>
              <a:rPr lang="en-US" dirty="0" smtClean="0"/>
              <a:t>This is now a pipe and orifice system in the entrance tank</a:t>
            </a:r>
            <a:endParaRPr lang="en-US" dirty="0"/>
          </a:p>
        </p:txBody>
      </p:sp>
      <p:pic>
        <p:nvPicPr>
          <p:cNvPr id="19458" name="Picture 2"/>
          <p:cNvPicPr>
            <a:picLocks noChangeAspect="1" noChangeArrowheads="1"/>
          </p:cNvPicPr>
          <p:nvPr/>
        </p:nvPicPr>
        <p:blipFill>
          <a:blip r:embed="rId3" cstate="print"/>
          <a:srcRect/>
          <a:stretch>
            <a:fillRect/>
          </a:stretch>
        </p:blipFill>
        <p:spPr bwMode="auto">
          <a:xfrm>
            <a:off x="3886200" y="3886200"/>
            <a:ext cx="3228975" cy="2613313"/>
          </a:xfrm>
          <a:prstGeom prst="rect">
            <a:avLst/>
          </a:prstGeom>
          <a:noFill/>
          <a:ln w="9525">
            <a:noFill/>
            <a:miter lim="800000"/>
            <a:headEnd/>
            <a:tailEnd/>
          </a:ln>
        </p:spPr>
      </p:pic>
      <p:sp>
        <p:nvSpPr>
          <p:cNvPr id="5" name="TextBox 4"/>
          <p:cNvSpPr txBox="1"/>
          <p:nvPr/>
        </p:nvSpPr>
        <p:spPr>
          <a:xfrm>
            <a:off x="7391400" y="6248400"/>
            <a:ext cx="1371600" cy="381000"/>
          </a:xfrm>
          <a:prstGeom prst="rect">
            <a:avLst/>
          </a:prstGeom>
          <a:noFill/>
        </p:spPr>
        <p:txBody>
          <a:bodyPr wrap="square" rtlCol="0">
            <a:spAutoFit/>
          </a:bodyPr>
          <a:lstStyle/>
          <a:p>
            <a:r>
              <a:rPr lang="en-US" dirty="0" smtClean="0"/>
              <a:t>Image: CDC</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279</TotalTime>
  <Words>2810</Words>
  <Application>Microsoft Office PowerPoint</Application>
  <PresentationFormat>On-screen Show (4:3)</PresentationFormat>
  <Paragraphs>442</Paragraphs>
  <Slides>71</Slides>
  <Notes>71</Notes>
  <HiddenSlides>0</HiddenSlides>
  <MMClips>0</MMClips>
  <ScaleCrop>false</ScaleCrop>
  <HeadingPairs>
    <vt:vector size="8" baseType="variant">
      <vt:variant>
        <vt:lpstr>Theme</vt:lpstr>
      </vt:variant>
      <vt:variant>
        <vt:i4>1</vt:i4>
      </vt:variant>
      <vt:variant>
        <vt:lpstr>Links</vt:lpstr>
      </vt:variant>
      <vt:variant>
        <vt:i4>1</vt:i4>
      </vt:variant>
      <vt:variant>
        <vt:lpstr>Embedded OLE Servers</vt:lpstr>
      </vt:variant>
      <vt:variant>
        <vt:i4>1</vt:i4>
      </vt:variant>
      <vt:variant>
        <vt:lpstr>Slide Titles</vt:lpstr>
      </vt:variant>
      <vt:variant>
        <vt:i4>71</vt:i4>
      </vt:variant>
    </vt:vector>
  </HeadingPairs>
  <TitlesOfParts>
    <vt:vector size="74" baseType="lpstr">
      <vt:lpstr>Office Theme</vt:lpstr>
      <vt:lpstr>C:\Documents and Settings\labuser.ACCEL\Desktop\Final Designs\RapidMixerLowFlowRates.xmcd\Selection 59 712 704 797</vt:lpstr>
      <vt:lpstr>Equation</vt:lpstr>
      <vt:lpstr>Design Teach In Spring 2010</vt:lpstr>
      <vt:lpstr>Outline</vt:lpstr>
      <vt:lpstr>Chemical Storage Tank</vt:lpstr>
      <vt:lpstr>Chemical Storage Tank</vt:lpstr>
      <vt:lpstr>Chemical Storage Tank</vt:lpstr>
      <vt:lpstr>Chemical Storage Tank</vt:lpstr>
      <vt:lpstr>Entrance Tank and Rapid Mixer</vt:lpstr>
      <vt:lpstr>Entrance Tank, what art thou?</vt:lpstr>
      <vt:lpstr>Rapid Mixer, what art thou? </vt:lpstr>
      <vt:lpstr>Entrance Tank and Rapid Mixer </vt:lpstr>
      <vt:lpstr>Entrance Tank and Rapid Mixer</vt:lpstr>
      <vt:lpstr>Rapid Mixer</vt:lpstr>
      <vt:lpstr>Macromixing Orifice</vt:lpstr>
      <vt:lpstr>Micromixing Orifice</vt:lpstr>
      <vt:lpstr>Slide 15</vt:lpstr>
      <vt:lpstr>Next Steps</vt:lpstr>
      <vt:lpstr>Flocculation</vt:lpstr>
      <vt:lpstr>Slide 18</vt:lpstr>
      <vt:lpstr>Overview</vt:lpstr>
      <vt:lpstr>What are flocs?</vt:lpstr>
      <vt:lpstr>Flocculation</vt:lpstr>
      <vt:lpstr>Mechanical Flocculation</vt:lpstr>
      <vt:lpstr>Hydraulic Flocculation</vt:lpstr>
      <vt:lpstr>Side View</vt:lpstr>
      <vt:lpstr>Flocculator Geometry</vt:lpstr>
      <vt:lpstr> Using Hydraulic Flocculators</vt:lpstr>
      <vt:lpstr>Flocculation Theory</vt:lpstr>
      <vt:lpstr>Flocculation Capacity: Collision Potential</vt:lpstr>
      <vt:lpstr>How do we quantify turbulence?</vt:lpstr>
      <vt:lpstr>An interesting design No this wasn’t AguaClara…</vt:lpstr>
      <vt:lpstr>A Few Reflections</vt:lpstr>
      <vt:lpstr>Design Optimization</vt:lpstr>
      <vt:lpstr>The Need for Non-Optimal Designs</vt:lpstr>
      <vt:lpstr>Horizontal vs. Vertical Water Flow in the Flocculators</vt:lpstr>
      <vt:lpstr>Flocculation Tank Height</vt:lpstr>
      <vt:lpstr>Flocculation Tank Height</vt:lpstr>
      <vt:lpstr>Slide 37</vt:lpstr>
      <vt:lpstr>Slide 38</vt:lpstr>
      <vt:lpstr>Slide 39</vt:lpstr>
      <vt:lpstr>Slide 40</vt:lpstr>
      <vt:lpstr>Slide 41</vt:lpstr>
      <vt:lpstr>Slide 42</vt:lpstr>
      <vt:lpstr>Pipeframe and Lamella  </vt:lpstr>
      <vt:lpstr>Pipeframe and Lamella</vt:lpstr>
      <vt:lpstr>Plate Settlers: Side View</vt:lpstr>
      <vt:lpstr>Plate Settlers: Top View</vt:lpstr>
      <vt:lpstr>Example of Lamella Sedimentation</vt:lpstr>
      <vt:lpstr>The Launders</vt:lpstr>
      <vt:lpstr>Launder Coupling</vt:lpstr>
      <vt:lpstr>Old &amp; New Couplings</vt:lpstr>
      <vt:lpstr>Launders with Couplings!</vt:lpstr>
      <vt:lpstr>Launder support</vt:lpstr>
      <vt:lpstr>Exit Channel</vt:lpstr>
      <vt:lpstr>Inlet and Exit Tanks</vt:lpstr>
      <vt:lpstr> Inlet Tank</vt:lpstr>
      <vt:lpstr>Inlet Tanks</vt:lpstr>
      <vt:lpstr>Slide 57</vt:lpstr>
      <vt:lpstr>Slide 58</vt:lpstr>
      <vt:lpstr>Materials List</vt:lpstr>
      <vt:lpstr>AguaClara Documentation</vt:lpstr>
      <vt:lpstr>Documentation</vt:lpstr>
      <vt:lpstr>Documentation</vt:lpstr>
      <vt:lpstr>Slide 63</vt:lpstr>
      <vt:lpstr>Documentation</vt:lpstr>
      <vt:lpstr>AutoCAD: Paper Space  </vt:lpstr>
      <vt:lpstr>Spring 2010 Tasks</vt:lpstr>
      <vt:lpstr>What is possible now? Example: Flocculator</vt:lpstr>
      <vt:lpstr>How can we improve?</vt:lpstr>
      <vt:lpstr>Challenges for creating layout</vt:lpstr>
      <vt:lpstr>Automated Design Tool</vt:lpstr>
      <vt:lpstr>Questions?</vt:lpstr>
    </vt:vector>
  </TitlesOfParts>
  <Company>ACCEL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Flocculation</dc:title>
  <dc:creator>labuser</dc:creator>
  <cp:lastModifiedBy>Julie Pierce</cp:lastModifiedBy>
  <cp:revision>31</cp:revision>
  <dcterms:created xsi:type="dcterms:W3CDTF">2010-03-01T19:35:46Z</dcterms:created>
  <dcterms:modified xsi:type="dcterms:W3CDTF">2010-03-09T15:55:39Z</dcterms:modified>
</cp:coreProperties>
</file>