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notesSlides/notesSlide67.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notesSlides/notesSlide63.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70.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Default Extension="bin" ContentType="application/vnd.openxmlformats-officedocument.oleObject"/>
  <Override PartName="/ppt/notesSlides/notesSlide68.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Default Extension="emf" ContentType="image/x-emf"/>
  <Override PartName="/ppt/notesSlides/notesSlide46.xml" ContentType="application/vnd.openxmlformats-officedocument.presentationml.notesSlide+xml"/>
  <Override PartName="/ppt/notesSlides/notesSlide64.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ppt/notesSlides/notesSlide71.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Default Extension="vml" ContentType="application/vnd.openxmlformats-officedocument.vmlDrawing"/>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Default Extension="gif" ContentType="image/gif"/>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notesSlides/notesSlide69.xml" ContentType="application/vnd.openxmlformats-officedocument.presentationml.notes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Override PartName="/ppt/notesSlides/notesSlide65.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notesSlides/notesSlide66.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Default Extension="jpeg" ContentType="image/jpeg"/>
  <Override PartName="/ppt/notesSlides/notesSlide37.xml" ContentType="application/vnd.openxmlformats-officedocument.presentationml.notesSlide+xml"/>
  <Override PartName="/ppt/notesSlides/notesSlide55.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slides/slide20.xml" ContentType="application/vnd.openxmlformats-officedocument.presentationml.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3"/>
  </p:notesMasterIdLst>
  <p:handoutMasterIdLst>
    <p:handoutMasterId r:id="rId74"/>
  </p:handoutMasterIdLst>
  <p:sldIdLst>
    <p:sldId id="295" r:id="rId2"/>
    <p:sldId id="322" r:id="rId3"/>
    <p:sldId id="338" r:id="rId4"/>
    <p:sldId id="339" r:id="rId5"/>
    <p:sldId id="340" r:id="rId6"/>
    <p:sldId id="341" r:id="rId7"/>
    <p:sldId id="323" r:id="rId8"/>
    <p:sldId id="324" r:id="rId9"/>
    <p:sldId id="325" r:id="rId10"/>
    <p:sldId id="326" r:id="rId11"/>
    <p:sldId id="327" r:id="rId12"/>
    <p:sldId id="328" r:id="rId13"/>
    <p:sldId id="329" r:id="rId14"/>
    <p:sldId id="330" r:id="rId15"/>
    <p:sldId id="331" r:id="rId16"/>
    <p:sldId id="332" r:id="rId17"/>
    <p:sldId id="257" r:id="rId18"/>
    <p:sldId id="258" r:id="rId19"/>
    <p:sldId id="259" r:id="rId20"/>
    <p:sldId id="260" r:id="rId21"/>
    <p:sldId id="261" r:id="rId22"/>
    <p:sldId id="262" r:id="rId23"/>
    <p:sldId id="263" r:id="rId24"/>
    <p:sldId id="264" r:id="rId25"/>
    <p:sldId id="265" r:id="rId26"/>
    <p:sldId id="266" r:id="rId27"/>
    <p:sldId id="267" r:id="rId28"/>
    <p:sldId id="268" r:id="rId29"/>
    <p:sldId id="269" r:id="rId30"/>
    <p:sldId id="270" r:id="rId31"/>
    <p:sldId id="271" r:id="rId32"/>
    <p:sldId id="272" r:id="rId33"/>
    <p:sldId id="273" r:id="rId34"/>
    <p:sldId id="275" r:id="rId35"/>
    <p:sldId id="276" r:id="rId36"/>
    <p:sldId id="277" r:id="rId37"/>
    <p:sldId id="291" r:id="rId38"/>
    <p:sldId id="292" r:id="rId39"/>
    <p:sldId id="287" r:id="rId40"/>
    <p:sldId id="288" r:id="rId41"/>
    <p:sldId id="289" r:id="rId42"/>
    <p:sldId id="290" r:id="rId43"/>
    <p:sldId id="285" r:id="rId44"/>
    <p:sldId id="286" r:id="rId45"/>
    <p:sldId id="321" r:id="rId46"/>
    <p:sldId id="344" r:id="rId47"/>
    <p:sldId id="320" r:id="rId48"/>
    <p:sldId id="308" r:id="rId49"/>
    <p:sldId id="309" r:id="rId50"/>
    <p:sldId id="310" r:id="rId51"/>
    <p:sldId id="311" r:id="rId52"/>
    <p:sldId id="312" r:id="rId53"/>
    <p:sldId id="293" r:id="rId54"/>
    <p:sldId id="313" r:id="rId55"/>
    <p:sldId id="314" r:id="rId56"/>
    <p:sldId id="315" r:id="rId57"/>
    <p:sldId id="316" r:id="rId58"/>
    <p:sldId id="317" r:id="rId59"/>
    <p:sldId id="281" r:id="rId60"/>
    <p:sldId id="333" r:id="rId61"/>
    <p:sldId id="334" r:id="rId62"/>
    <p:sldId id="335" r:id="rId63"/>
    <p:sldId id="336" r:id="rId64"/>
    <p:sldId id="337" r:id="rId65"/>
    <p:sldId id="278" r:id="rId66"/>
    <p:sldId id="279" r:id="rId67"/>
    <p:sldId id="280" r:id="rId68"/>
    <p:sldId id="342" r:id="rId69"/>
    <p:sldId id="343" r:id="rId70"/>
    <p:sldId id="318" r:id="rId71"/>
    <p:sldId id="345" r:id="rId7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1038"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notesMaster" Target="notesMasters/notesMaster1.xml"/><Relationship Id="rId78"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9.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5B8B0C4-4EF4-4CE0-9F15-C88F3063465F}" type="datetimeFigureOut">
              <a:rPr lang="en-US" smtClean="0"/>
              <a:pPr/>
              <a:t>3/9/2010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866B52D-DD70-4A73-8B32-9E27D0001177}"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B6ED38C-38DD-4C1A-A598-B812A44E2D09}" type="datetimeFigureOut">
              <a:rPr lang="en-US" smtClean="0"/>
              <a:pPr/>
              <a:t>3/9/2010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D2C22CE-EBFC-433D-81DC-F3C048FAA566}"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7"/>
          <p:cNvSpPr>
            <a:spLocks noGrp="1" noChangeArrowheads="1"/>
          </p:cNvSpPr>
          <p:nvPr>
            <p:ph type="sldNum" sz="quarter" idx="5"/>
          </p:nvPr>
        </p:nvSpPr>
        <p:spPr>
          <a:noFill/>
        </p:spPr>
        <p:txBody>
          <a:bodyPr/>
          <a:lstStyle/>
          <a:p>
            <a:fld id="{C8DE6C9F-48AD-4743-9CB5-D6A098EDE630}" type="slidenum">
              <a:rPr lang="en-US" smtClean="0"/>
              <a:pPr/>
              <a:t>1</a:t>
            </a:fld>
            <a:endParaRPr lang="en-US" dirty="0" smtClean="0"/>
          </a:p>
        </p:txBody>
      </p:sp>
      <p:sp>
        <p:nvSpPr>
          <p:cNvPr id="149507" name="Rectangle 2"/>
          <p:cNvSpPr>
            <a:spLocks noGrp="1" noRot="1" noChangeAspect="1" noChangeArrowheads="1" noTextEdit="1"/>
          </p:cNvSpPr>
          <p:nvPr>
            <p:ph type="sldImg"/>
          </p:nvPr>
        </p:nvSpPr>
        <p:spPr>
          <a:ln/>
        </p:spPr>
      </p:sp>
      <p:sp>
        <p:nvSpPr>
          <p:cNvPr id="149508"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D2C22CE-EBFC-433D-81DC-F3C048FAA566}"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D2C22CE-EBFC-433D-81DC-F3C048FAA566}"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D2C22CE-EBFC-433D-81DC-F3C048FAA566}"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Equation</a:t>
            </a:r>
            <a:r>
              <a:rPr lang="en-US" baseline="0" dirty="0" smtClean="0"/>
              <a:t> is b</a:t>
            </a:r>
            <a:r>
              <a:rPr lang="en-US" dirty="0" smtClean="0"/>
              <a:t>asis of iterative function that return the diameter of the macro-mixing pipe based on available pipe options, plant flow, constraints for macro-mixing head loss and total head loss desired </a:t>
            </a:r>
          </a:p>
          <a:p>
            <a:endParaRPr lang="en-US" dirty="0"/>
          </a:p>
        </p:txBody>
      </p:sp>
      <p:sp>
        <p:nvSpPr>
          <p:cNvPr id="4" name="Slide Number Placeholder 3"/>
          <p:cNvSpPr>
            <a:spLocks noGrp="1"/>
          </p:cNvSpPr>
          <p:nvPr>
            <p:ph type="sldNum" sz="quarter" idx="10"/>
          </p:nvPr>
        </p:nvSpPr>
        <p:spPr/>
        <p:txBody>
          <a:bodyPr/>
          <a:lstStyle/>
          <a:p>
            <a:fld id="{C42556AA-FF48-4F0B-B93B-5F391CB41412}"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D2C22CE-EBFC-433D-81DC-F3C048FAA566}"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D2C22CE-EBFC-433D-81DC-F3C048FAA566}"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D2C22CE-EBFC-433D-81DC-F3C048FAA566}"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7"/>
          <p:cNvSpPr>
            <a:spLocks noGrp="1" noChangeArrowheads="1"/>
          </p:cNvSpPr>
          <p:nvPr>
            <p:ph type="sldNum" sz="quarter" idx="5"/>
          </p:nvPr>
        </p:nvSpPr>
        <p:spPr>
          <a:noFill/>
        </p:spPr>
        <p:txBody>
          <a:bodyPr/>
          <a:lstStyle/>
          <a:p>
            <a:fld id="{C8DE6C9F-48AD-4743-9CB5-D6A098EDE630}" type="slidenum">
              <a:rPr lang="en-US" smtClean="0"/>
              <a:pPr/>
              <a:t>17</a:t>
            </a:fld>
            <a:endParaRPr lang="en-US" dirty="0" smtClean="0"/>
          </a:p>
        </p:txBody>
      </p:sp>
      <p:sp>
        <p:nvSpPr>
          <p:cNvPr id="149507" name="Rectangle 2"/>
          <p:cNvSpPr>
            <a:spLocks noGrp="1" noRot="1" noChangeAspect="1" noChangeArrowheads="1" noTextEdit="1"/>
          </p:cNvSpPr>
          <p:nvPr>
            <p:ph type="sldImg"/>
          </p:nvPr>
        </p:nvSpPr>
        <p:spPr>
          <a:ln/>
        </p:spPr>
      </p:sp>
      <p:sp>
        <p:nvSpPr>
          <p:cNvPr id="149508"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5044064-64A6-40ED-97A8-B308457DE91E}"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F229748-162E-4D3C-B57C-AD676393CE34}" type="slidenum">
              <a:rPr lang="en-US"/>
              <a:pPr/>
              <a:t>19</a:t>
            </a:fld>
            <a:endParaRPr lang="en-US" dirty="0"/>
          </a:p>
        </p:txBody>
      </p:sp>
      <p:sp>
        <p:nvSpPr>
          <p:cNvPr id="33794" name="Rectangle 2"/>
          <p:cNvSpPr>
            <a:spLocks noGrp="1" noRot="1" noChangeAspect="1" noChangeArrowheads="1" noTextEdit="1"/>
          </p:cNvSpPr>
          <p:nvPr>
            <p:ph type="sldImg"/>
          </p:nvPr>
        </p:nvSpPr>
        <p:spPr>
          <a:ln/>
        </p:spPr>
      </p:sp>
      <p:sp>
        <p:nvSpPr>
          <p:cNvPr id="33795" name="Rectangle 3"/>
          <p:cNvSpPr>
            <a:spLocks noGrp="1" noChangeArrowheads="1"/>
          </p:cNvSpPr>
          <p:nvPr>
            <p:ph type="body" idx="1"/>
          </p:nvPr>
        </p:nvSpPr>
        <p:spPr/>
        <p:txBody>
          <a:bodyPr/>
          <a:lstStyle/>
          <a:p>
            <a:endParaRPr lang="es-HN"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D2C22CE-EBFC-433D-81DC-F3C048FAA566}"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3A3FA48-F23E-4F98-94C7-54263EE13749}" type="slidenum">
              <a:rPr lang="en-US"/>
              <a:pPr/>
              <a:t>20</a:t>
            </a:fld>
            <a:endParaRPr lang="en-US"/>
          </a:p>
        </p:txBody>
      </p:sp>
      <p:sp>
        <p:nvSpPr>
          <p:cNvPr id="114690" name="Rectangle 2"/>
          <p:cNvSpPr>
            <a:spLocks noGrp="1" noRot="1" noChangeAspect="1" noChangeArrowheads="1" noTextEdit="1"/>
          </p:cNvSpPr>
          <p:nvPr>
            <p:ph type="sldImg"/>
          </p:nvPr>
        </p:nvSpPr>
        <p:spPr>
          <a:ln/>
        </p:spPr>
      </p:sp>
      <p:sp>
        <p:nvSpPr>
          <p:cNvPr id="114691" name="Rectangle 3"/>
          <p:cNvSpPr>
            <a:spLocks noGrp="1" noChangeArrowheads="1"/>
          </p:cNvSpPr>
          <p:nvPr>
            <p:ph type="body" idx="1"/>
          </p:nvPr>
        </p:nvSpPr>
        <p:spPr/>
        <p:txBody>
          <a:bodyPr/>
          <a:lstStyle/>
          <a:p>
            <a:endParaRPr lang="es-HN"/>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7C51C7D-4140-4B98-8D78-04EE8A2C5F36}" type="slidenum">
              <a:rPr lang="en-US"/>
              <a:pPr/>
              <a:t>21</a:t>
            </a:fld>
            <a:endParaRPr lang="en-US"/>
          </a:p>
        </p:txBody>
      </p:sp>
      <p:sp>
        <p:nvSpPr>
          <p:cNvPr id="146434" name="Rectangle 2"/>
          <p:cNvSpPr>
            <a:spLocks noGrp="1" noRot="1" noChangeAspect="1" noChangeArrowheads="1" noTextEdit="1"/>
          </p:cNvSpPr>
          <p:nvPr>
            <p:ph type="sldImg"/>
          </p:nvPr>
        </p:nvSpPr>
        <p:spPr>
          <a:ln/>
        </p:spPr>
      </p:sp>
      <p:sp>
        <p:nvSpPr>
          <p:cNvPr id="146435" name="Rectangle 3"/>
          <p:cNvSpPr>
            <a:spLocks noGrp="1" noChangeArrowheads="1"/>
          </p:cNvSpPr>
          <p:nvPr>
            <p:ph type="body" idx="1"/>
          </p:nvPr>
        </p:nvSpPr>
        <p:spPr/>
        <p:txBody>
          <a:bodyPr/>
          <a:lstStyle/>
          <a:p>
            <a:r>
              <a:rPr lang="es-HN" dirty="0" smtClean="0"/>
              <a:t>Alum </a:t>
            </a:r>
            <a:r>
              <a:rPr lang="es-HN" dirty="0" err="1" smtClean="0"/>
              <a:t>makes</a:t>
            </a:r>
            <a:r>
              <a:rPr lang="es-HN" dirty="0" smtClean="0"/>
              <a:t> </a:t>
            </a:r>
            <a:r>
              <a:rPr lang="es-HN" dirty="0" err="1" smtClean="0"/>
              <a:t>them</a:t>
            </a:r>
            <a:r>
              <a:rPr lang="es-HN" dirty="0" smtClean="0"/>
              <a:t> </a:t>
            </a:r>
            <a:r>
              <a:rPr lang="es-HN" dirty="0" err="1" smtClean="0"/>
              <a:t>sticky</a:t>
            </a:r>
            <a:endParaRPr lang="es-HN" dirty="0" smtClean="0"/>
          </a:p>
          <a:p>
            <a:r>
              <a:rPr lang="es-HN" dirty="0" err="1" smtClean="0"/>
              <a:t>Mixing</a:t>
            </a:r>
            <a:r>
              <a:rPr lang="es-HN" dirty="0" smtClean="0"/>
              <a:t> </a:t>
            </a:r>
            <a:r>
              <a:rPr lang="es-HN" dirty="0" err="1" smtClean="0"/>
              <a:t>makes</a:t>
            </a:r>
            <a:r>
              <a:rPr lang="es-HN" dirty="0" smtClean="0"/>
              <a:t> </a:t>
            </a:r>
            <a:r>
              <a:rPr lang="es-HN" dirty="0" err="1" smtClean="0"/>
              <a:t>them</a:t>
            </a:r>
            <a:r>
              <a:rPr lang="es-HN" dirty="0" smtClean="0"/>
              <a:t> </a:t>
            </a:r>
            <a:r>
              <a:rPr lang="es-HN" dirty="0" err="1" smtClean="0"/>
              <a:t>collide</a:t>
            </a:r>
            <a:endParaRPr lang="es-HN" dirty="0"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7"/>
          <p:cNvSpPr>
            <a:spLocks noGrp="1" noChangeArrowheads="1"/>
          </p:cNvSpPr>
          <p:nvPr>
            <p:ph type="sldNum" sz="quarter" idx="5"/>
          </p:nvPr>
        </p:nvSpPr>
        <p:spPr>
          <a:noFill/>
        </p:spPr>
        <p:txBody>
          <a:bodyPr/>
          <a:lstStyle/>
          <a:p>
            <a:fld id="{1EBFEC9C-3C92-4354-969F-CB0C4A2CA643}" type="slidenum">
              <a:rPr lang="en-US" smtClean="0"/>
              <a:pPr/>
              <a:t>22</a:t>
            </a:fld>
            <a:endParaRPr lang="en-US" smtClean="0"/>
          </a:p>
        </p:txBody>
      </p:sp>
      <p:sp>
        <p:nvSpPr>
          <p:cNvPr id="152579" name="Rectangle 2"/>
          <p:cNvSpPr>
            <a:spLocks noGrp="1" noRot="1" noChangeAspect="1" noChangeArrowheads="1" noTextEdit="1"/>
          </p:cNvSpPr>
          <p:nvPr>
            <p:ph type="sldImg"/>
          </p:nvPr>
        </p:nvSpPr>
        <p:spPr>
          <a:xfrm>
            <a:off x="1144588" y="685800"/>
            <a:ext cx="4570412" cy="3429000"/>
          </a:xfrm>
          <a:ln/>
        </p:spPr>
      </p:sp>
      <p:sp>
        <p:nvSpPr>
          <p:cNvPr id="15258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2"/>
          <p:cNvSpPr>
            <a:spLocks noGrp="1" noRot="1" noChangeAspect="1" noChangeArrowheads="1" noTextEdit="1"/>
          </p:cNvSpPr>
          <p:nvPr>
            <p:ph type="sldImg"/>
          </p:nvPr>
        </p:nvSpPr>
        <p:spPr>
          <a:xfrm>
            <a:off x="1144588" y="685800"/>
            <a:ext cx="4570412" cy="3429000"/>
          </a:xfrm>
          <a:ln/>
        </p:spPr>
      </p:sp>
      <p:sp>
        <p:nvSpPr>
          <p:cNvPr id="154627"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CDBA8DE-4FC4-4792-9820-89A7D6C50076}" type="slidenum">
              <a:rPr lang="en-US"/>
              <a:pPr/>
              <a:t>24</a:t>
            </a:fld>
            <a:endParaRPr lang="en-US"/>
          </a:p>
        </p:txBody>
      </p:sp>
      <p:sp>
        <p:nvSpPr>
          <p:cNvPr id="62466" name="Rectangle 2"/>
          <p:cNvSpPr>
            <a:spLocks noGrp="1" noRot="1" noChangeAspect="1" noChangeArrowheads="1" noTextEdit="1"/>
          </p:cNvSpPr>
          <p:nvPr>
            <p:ph type="sldImg"/>
          </p:nvPr>
        </p:nvSpPr>
        <p:spPr>
          <a:ln/>
        </p:spPr>
      </p:sp>
      <p:sp>
        <p:nvSpPr>
          <p:cNvPr id="62467" name="Rectangle 3"/>
          <p:cNvSpPr>
            <a:spLocks noGrp="1" noChangeArrowheads="1"/>
          </p:cNvSpPr>
          <p:nvPr>
            <p:ph type="body" idx="1"/>
          </p:nvPr>
        </p:nvSpPr>
        <p:spPr/>
        <p:txBody>
          <a:bodyPr/>
          <a:lstStyle/>
          <a:p>
            <a:r>
              <a:rPr lang="es-HN"/>
              <a:t>planta de 50 Lps con 2 cámaras de sedimentación</a:t>
            </a:r>
          </a:p>
          <a:p>
            <a:endParaRPr lang="es-HN"/>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0E70D95-C04C-4E1E-8587-7836B5E97153}" type="slidenum">
              <a:rPr lang="en-US"/>
              <a:pPr/>
              <a:t>25</a:t>
            </a:fld>
            <a:endParaRPr lang="en-US"/>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p:txBody>
          <a:bodyPr/>
          <a:lstStyle/>
          <a:p>
            <a:endParaRPr lang="es-HN"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7"/>
          <p:cNvSpPr>
            <a:spLocks noGrp="1" noChangeArrowheads="1"/>
          </p:cNvSpPr>
          <p:nvPr>
            <p:ph type="sldNum" sz="quarter" idx="5"/>
          </p:nvPr>
        </p:nvSpPr>
        <p:spPr>
          <a:noFill/>
        </p:spPr>
        <p:txBody>
          <a:bodyPr/>
          <a:lstStyle/>
          <a:p>
            <a:fld id="{E1E635F8-C2C6-448C-951F-4AC20941EEFC}" type="slidenum">
              <a:rPr lang="en-US" smtClean="0"/>
              <a:pPr/>
              <a:t>26</a:t>
            </a:fld>
            <a:endParaRPr lang="en-US" smtClean="0"/>
          </a:p>
        </p:txBody>
      </p:sp>
      <p:sp>
        <p:nvSpPr>
          <p:cNvPr id="157699" name="Rectangle 2"/>
          <p:cNvSpPr>
            <a:spLocks noGrp="1" noRot="1" noChangeAspect="1" noChangeArrowheads="1" noTextEdit="1"/>
          </p:cNvSpPr>
          <p:nvPr>
            <p:ph type="sldImg"/>
          </p:nvPr>
        </p:nvSpPr>
        <p:spPr>
          <a:xfrm>
            <a:off x="1144588" y="685800"/>
            <a:ext cx="4570412" cy="3429000"/>
          </a:xfrm>
          <a:ln/>
        </p:spPr>
      </p:sp>
      <p:sp>
        <p:nvSpPr>
          <p:cNvPr id="157700" name="Rectangle 3"/>
          <p:cNvSpPr>
            <a:spLocks noGrp="1" noChangeArrowheads="1"/>
          </p:cNvSpPr>
          <p:nvPr>
            <p:ph type="body" idx="1"/>
          </p:nvPr>
        </p:nvSpPr>
        <p:spPr>
          <a:noFill/>
          <a:ln/>
        </p:spPr>
        <p:txBody>
          <a:bodyPr/>
          <a:lstStyle/>
          <a:p>
            <a:pPr eaLnBrk="1" hangingPunct="1"/>
            <a:r>
              <a:rPr lang="en-US" dirty="0" smtClean="0"/>
              <a:t>Poor documentation leads to the need to design</a:t>
            </a:r>
            <a:r>
              <a:rPr lang="en-US" baseline="0" dirty="0" smtClean="0"/>
              <a:t> from scratch</a:t>
            </a:r>
          </a:p>
          <a:p>
            <a:pPr eaLnBrk="1" hangingPunct="1"/>
            <a:r>
              <a:rPr lang="en-US" baseline="0" dirty="0" smtClean="0"/>
              <a:t>Need to use the fundamental physics so that our models work</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B80ADC4-3E1B-4D57-952F-19BEC3B4AB81}" type="slidenum">
              <a:rPr lang="en-US"/>
              <a:pPr/>
              <a:t>27</a:t>
            </a:fld>
            <a:endParaRPr lang="en-US"/>
          </a:p>
        </p:txBody>
      </p:sp>
      <p:sp>
        <p:nvSpPr>
          <p:cNvPr id="73730" name="Rectangle 2"/>
          <p:cNvSpPr>
            <a:spLocks noGrp="1" noRot="1" noChangeAspect="1" noChangeArrowheads="1" noTextEdit="1"/>
          </p:cNvSpPr>
          <p:nvPr>
            <p:ph type="sldImg"/>
          </p:nvPr>
        </p:nvSpPr>
        <p:spPr>
          <a:ln/>
        </p:spPr>
      </p:sp>
      <p:sp>
        <p:nvSpPr>
          <p:cNvPr id="73731" name="Rectangle 3"/>
          <p:cNvSpPr>
            <a:spLocks noGrp="1" noChangeArrowheads="1"/>
          </p:cNvSpPr>
          <p:nvPr>
            <p:ph type="body" idx="1"/>
          </p:nvPr>
        </p:nvSpPr>
        <p:spPr/>
        <p:txBody>
          <a:bodyPr/>
          <a:lstStyle/>
          <a:p>
            <a:endParaRPr lang="es-HN"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DDA2ED7-96BE-4AC3-8D87-971E99D58A7A}" type="slidenum">
              <a:rPr lang="en-US"/>
              <a:pPr/>
              <a:t>28</a:t>
            </a:fld>
            <a:endParaRPr lang="en-US"/>
          </a:p>
        </p:txBody>
      </p:sp>
      <p:sp>
        <p:nvSpPr>
          <p:cNvPr id="84994" name="Rectangle 2"/>
          <p:cNvSpPr>
            <a:spLocks noGrp="1" noRot="1" noChangeAspect="1" noChangeArrowheads="1" noTextEdit="1"/>
          </p:cNvSpPr>
          <p:nvPr>
            <p:ph type="sldImg"/>
          </p:nvPr>
        </p:nvSpPr>
        <p:spPr>
          <a:ln/>
        </p:spPr>
      </p:sp>
      <p:sp>
        <p:nvSpPr>
          <p:cNvPr id="84995" name="Rectangle 3"/>
          <p:cNvSpPr>
            <a:spLocks noGrp="1" noChangeArrowheads="1"/>
          </p:cNvSpPr>
          <p:nvPr>
            <p:ph type="body" idx="1"/>
          </p:nvPr>
        </p:nvSpPr>
        <p:spPr/>
        <p:txBody>
          <a:bodyPr/>
          <a:lstStyle/>
          <a:p>
            <a:r>
              <a:rPr lang="es-HN" dirty="0" err="1" smtClean="0"/>
              <a:t>How</a:t>
            </a:r>
            <a:r>
              <a:rPr lang="es-HN" dirty="0" smtClean="0"/>
              <a:t> </a:t>
            </a:r>
            <a:r>
              <a:rPr lang="es-HN" dirty="0" err="1" smtClean="0"/>
              <a:t>well</a:t>
            </a:r>
            <a:r>
              <a:rPr lang="es-HN" baseline="0" dirty="0" smtClean="0"/>
              <a:t> a </a:t>
            </a:r>
            <a:r>
              <a:rPr lang="es-HN" baseline="0" dirty="0" err="1" smtClean="0"/>
              <a:t>flocculator</a:t>
            </a:r>
            <a:r>
              <a:rPr lang="es-HN" baseline="0" dirty="0" smtClean="0"/>
              <a:t> </a:t>
            </a:r>
            <a:r>
              <a:rPr lang="es-HN" baseline="0" dirty="0" err="1" smtClean="0"/>
              <a:t>works</a:t>
            </a:r>
            <a:r>
              <a:rPr lang="es-HN" baseline="0" dirty="0" smtClean="0"/>
              <a:t> </a:t>
            </a:r>
            <a:r>
              <a:rPr lang="es-HN" baseline="0" dirty="0" err="1" smtClean="0"/>
              <a:t>is</a:t>
            </a:r>
            <a:r>
              <a:rPr lang="es-HN" baseline="0" dirty="0" smtClean="0"/>
              <a:t> </a:t>
            </a:r>
            <a:r>
              <a:rPr lang="es-HN" baseline="0" dirty="0" err="1" smtClean="0"/>
              <a:t>determined</a:t>
            </a:r>
            <a:r>
              <a:rPr lang="es-HN" baseline="0" dirty="0" smtClean="0"/>
              <a:t> </a:t>
            </a:r>
            <a:r>
              <a:rPr lang="es-HN" baseline="0" dirty="0" err="1" smtClean="0"/>
              <a:t>by</a:t>
            </a:r>
            <a:r>
              <a:rPr lang="es-HN" baseline="0" dirty="0" smtClean="0"/>
              <a:t> </a:t>
            </a:r>
            <a:r>
              <a:rPr lang="es-HN" baseline="0" dirty="0" err="1" smtClean="0"/>
              <a:t>how</a:t>
            </a:r>
            <a:r>
              <a:rPr lang="es-HN" baseline="0" dirty="0" smtClean="0"/>
              <a:t> </a:t>
            </a:r>
            <a:r>
              <a:rPr lang="es-HN" baseline="0" dirty="0" err="1" smtClean="0"/>
              <a:t>many</a:t>
            </a:r>
            <a:r>
              <a:rPr lang="es-HN" baseline="0" dirty="0" smtClean="0"/>
              <a:t> </a:t>
            </a:r>
            <a:r>
              <a:rPr lang="es-HN" baseline="0" dirty="0" err="1" smtClean="0"/>
              <a:t>collisions</a:t>
            </a:r>
            <a:r>
              <a:rPr lang="es-HN" baseline="0" dirty="0" smtClean="0"/>
              <a:t> </a:t>
            </a:r>
            <a:r>
              <a:rPr lang="es-HN" baseline="0" dirty="0" err="1" smtClean="0"/>
              <a:t>happen</a:t>
            </a:r>
            <a:endParaRPr lang="es-HN" baseline="0" dirty="0" smtClean="0"/>
          </a:p>
          <a:p>
            <a:r>
              <a:rPr lang="es-HN" baseline="0" dirty="0" err="1" smtClean="0"/>
              <a:t>Higher</a:t>
            </a:r>
            <a:r>
              <a:rPr lang="es-HN" baseline="0" dirty="0" smtClean="0"/>
              <a:t> </a:t>
            </a:r>
            <a:r>
              <a:rPr lang="es-HN" baseline="0" dirty="0" err="1" smtClean="0"/>
              <a:t>turbidity</a:t>
            </a:r>
            <a:r>
              <a:rPr lang="es-HN" baseline="0" dirty="0" smtClean="0"/>
              <a:t> </a:t>
            </a:r>
            <a:r>
              <a:rPr lang="es-HN" baseline="0" dirty="0" err="1" smtClean="0"/>
              <a:t>suspensions</a:t>
            </a:r>
            <a:r>
              <a:rPr lang="es-HN" baseline="0" dirty="0" smtClean="0"/>
              <a:t> </a:t>
            </a:r>
            <a:r>
              <a:rPr lang="es-HN" baseline="0" dirty="0" err="1" smtClean="0"/>
              <a:t>result</a:t>
            </a:r>
            <a:r>
              <a:rPr lang="es-HN" baseline="0" dirty="0" smtClean="0"/>
              <a:t> in </a:t>
            </a:r>
            <a:r>
              <a:rPr lang="es-HN" baseline="0" dirty="0" err="1" smtClean="0"/>
              <a:t>larger</a:t>
            </a:r>
            <a:r>
              <a:rPr lang="es-HN" baseline="0" dirty="0" smtClean="0"/>
              <a:t> flocs so </a:t>
            </a:r>
            <a:r>
              <a:rPr lang="es-HN" baseline="0" dirty="0" err="1" smtClean="0"/>
              <a:t>they</a:t>
            </a:r>
            <a:r>
              <a:rPr lang="es-HN" baseline="0" dirty="0" smtClean="0"/>
              <a:t> </a:t>
            </a:r>
            <a:r>
              <a:rPr lang="es-HN" baseline="0" dirty="0" err="1" smtClean="0"/>
              <a:t>collide</a:t>
            </a:r>
            <a:r>
              <a:rPr lang="es-HN" baseline="0" dirty="0" smtClean="0"/>
              <a:t> </a:t>
            </a:r>
            <a:r>
              <a:rPr lang="es-HN" baseline="0" dirty="0" err="1" smtClean="0"/>
              <a:t>much</a:t>
            </a:r>
            <a:r>
              <a:rPr lang="es-HN" baseline="0" dirty="0" smtClean="0"/>
              <a:t> </a:t>
            </a:r>
            <a:r>
              <a:rPr lang="es-HN" baseline="0" dirty="0" err="1" smtClean="0"/>
              <a:t>easier</a:t>
            </a:r>
            <a:endParaRPr lang="es-HN"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5D65F19-3D43-40CD-97F6-7785E557EA22}" type="slidenum">
              <a:rPr lang="en-US"/>
              <a:pPr/>
              <a:t>29</a:t>
            </a:fld>
            <a:endParaRPr lang="en-US"/>
          </a:p>
        </p:txBody>
      </p:sp>
      <p:sp>
        <p:nvSpPr>
          <p:cNvPr id="106498" name="Rectangle 2"/>
          <p:cNvSpPr>
            <a:spLocks noGrp="1" noRot="1" noChangeAspect="1" noChangeArrowheads="1" noTextEdit="1"/>
          </p:cNvSpPr>
          <p:nvPr>
            <p:ph type="sldImg"/>
          </p:nvPr>
        </p:nvSpPr>
        <p:spPr>
          <a:ln/>
        </p:spPr>
      </p:sp>
      <p:sp>
        <p:nvSpPr>
          <p:cNvPr id="106499" name="Rectangle 3"/>
          <p:cNvSpPr>
            <a:spLocks noGrp="1" noChangeArrowheads="1"/>
          </p:cNvSpPr>
          <p:nvPr>
            <p:ph type="body" idx="1"/>
          </p:nvPr>
        </p:nvSpPr>
        <p:spPr/>
        <p:txBody>
          <a:bodyPr/>
          <a:lstStyle/>
          <a:p>
            <a:r>
              <a:rPr lang="es-HN" dirty="0" err="1" smtClean="0"/>
              <a:t>We</a:t>
            </a:r>
            <a:r>
              <a:rPr lang="es-HN" baseline="0" dirty="0" smtClean="0"/>
              <a:t> </a:t>
            </a:r>
            <a:r>
              <a:rPr lang="es-HN" baseline="0" dirty="0" err="1" smtClean="0"/>
              <a:t>want</a:t>
            </a:r>
            <a:r>
              <a:rPr lang="es-HN" baseline="0" dirty="0" smtClean="0"/>
              <a:t> </a:t>
            </a:r>
            <a:r>
              <a:rPr lang="es-HN" baseline="0" dirty="0" err="1" smtClean="0"/>
              <a:t>the</a:t>
            </a:r>
            <a:r>
              <a:rPr lang="es-HN" baseline="0" dirty="0" smtClean="0"/>
              <a:t> </a:t>
            </a:r>
            <a:r>
              <a:rPr lang="es-HN" baseline="0" dirty="0" err="1" smtClean="0"/>
              <a:t>highest</a:t>
            </a:r>
            <a:r>
              <a:rPr lang="es-HN" baseline="0" dirty="0" smtClean="0"/>
              <a:t> </a:t>
            </a:r>
            <a:r>
              <a:rPr lang="es-HN" baseline="0" dirty="0" err="1" smtClean="0"/>
              <a:t>energy</a:t>
            </a:r>
            <a:r>
              <a:rPr lang="es-HN" baseline="0" dirty="0" smtClean="0"/>
              <a:t> </a:t>
            </a:r>
            <a:r>
              <a:rPr lang="es-HN" baseline="0" dirty="0" err="1" smtClean="0"/>
              <a:t>disspation</a:t>
            </a:r>
            <a:r>
              <a:rPr lang="es-HN" baseline="0" dirty="0" smtClean="0"/>
              <a:t> </a:t>
            </a:r>
            <a:r>
              <a:rPr lang="es-HN" baseline="0" dirty="0" err="1" smtClean="0"/>
              <a:t>possible</a:t>
            </a:r>
            <a:r>
              <a:rPr lang="es-HN" baseline="0" dirty="0" smtClean="0"/>
              <a:t> so </a:t>
            </a:r>
            <a:r>
              <a:rPr lang="es-HN" baseline="0" dirty="0" err="1" smtClean="0"/>
              <a:t>that</a:t>
            </a:r>
            <a:r>
              <a:rPr lang="es-HN" baseline="0" dirty="0" smtClean="0"/>
              <a:t> </a:t>
            </a:r>
            <a:r>
              <a:rPr lang="es-HN" baseline="0" dirty="0" err="1" smtClean="0"/>
              <a:t>the</a:t>
            </a:r>
            <a:r>
              <a:rPr lang="es-HN" baseline="0" dirty="0" smtClean="0"/>
              <a:t> flocs </a:t>
            </a:r>
            <a:r>
              <a:rPr lang="es-HN" baseline="0" dirty="0" err="1" smtClean="0"/>
              <a:t>will</a:t>
            </a:r>
            <a:r>
              <a:rPr lang="es-HN" baseline="0" dirty="0" smtClean="0"/>
              <a:t> </a:t>
            </a:r>
            <a:r>
              <a:rPr lang="es-HN" baseline="0" dirty="0" err="1" smtClean="0"/>
              <a:t>settle</a:t>
            </a:r>
            <a:r>
              <a:rPr lang="es-HN" baseline="0" dirty="0" smtClean="0"/>
              <a:t> </a:t>
            </a:r>
            <a:r>
              <a:rPr lang="es-HN" baseline="0" dirty="0" err="1" smtClean="0"/>
              <a:t>later</a:t>
            </a:r>
            <a:r>
              <a:rPr lang="es-HN" baseline="0" dirty="0" smtClean="0"/>
              <a:t> and </a:t>
            </a:r>
            <a:r>
              <a:rPr lang="es-HN" baseline="0" dirty="0" err="1" smtClean="0"/>
              <a:t>not</a:t>
            </a:r>
            <a:r>
              <a:rPr lang="es-HN" baseline="0" dirty="0" smtClean="0"/>
              <a:t> break up</a:t>
            </a:r>
            <a:endParaRPr lang="es-HN"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D2C22CE-EBFC-433D-81DC-F3C048FAA566}"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050" name="Rectangle 2"/>
          <p:cNvSpPr>
            <a:spLocks noGrp="1" noRot="1" noChangeAspect="1" noChangeArrowheads="1" noTextEdit="1"/>
          </p:cNvSpPr>
          <p:nvPr>
            <p:ph type="sldImg"/>
          </p:nvPr>
        </p:nvSpPr>
        <p:spPr>
          <a:ln/>
        </p:spPr>
      </p:sp>
      <p:sp>
        <p:nvSpPr>
          <p:cNvPr id="258051"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5044064-64A6-40ED-97A8-B308457DE91E}" type="slidenum">
              <a:rPr lang="en-US" smtClean="0"/>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6C3548C-64BD-4A3D-9FA8-9769F3718689}" type="slidenum">
              <a:rPr lang="en-US"/>
              <a:pPr/>
              <a:t>32</a:t>
            </a:fld>
            <a:endParaRPr lang="en-US"/>
          </a:p>
        </p:txBody>
      </p:sp>
      <p:sp>
        <p:nvSpPr>
          <p:cNvPr id="69634" name="Rectangle 2"/>
          <p:cNvSpPr>
            <a:spLocks noGrp="1" noRot="1" noChangeAspect="1" noChangeArrowheads="1" noTextEdit="1"/>
          </p:cNvSpPr>
          <p:nvPr>
            <p:ph type="sldImg"/>
          </p:nvPr>
        </p:nvSpPr>
        <p:spPr>
          <a:ln/>
        </p:spPr>
      </p:sp>
      <p:sp>
        <p:nvSpPr>
          <p:cNvPr id="69635" name="Rectangle 3"/>
          <p:cNvSpPr>
            <a:spLocks noGrp="1" noChangeArrowheads="1"/>
          </p:cNvSpPr>
          <p:nvPr>
            <p:ph type="body" idx="1"/>
          </p:nvPr>
        </p:nvSpPr>
        <p:spPr/>
        <p:txBody>
          <a:bodyPr/>
          <a:lstStyle/>
          <a:p>
            <a:r>
              <a:rPr lang="es-HN" dirty="0" err="1" smtClean="0"/>
              <a:t>We</a:t>
            </a:r>
            <a:r>
              <a:rPr lang="es-HN" baseline="0" dirty="0" smtClean="0"/>
              <a:t> try </a:t>
            </a:r>
            <a:r>
              <a:rPr lang="es-HN" baseline="0" dirty="0" err="1" smtClean="0"/>
              <a:t>to</a:t>
            </a:r>
            <a:r>
              <a:rPr lang="es-HN" baseline="0" dirty="0" smtClean="0"/>
              <a:t> </a:t>
            </a:r>
            <a:r>
              <a:rPr lang="es-HN" baseline="0" dirty="0" err="1" smtClean="0"/>
              <a:t>optimize</a:t>
            </a:r>
            <a:r>
              <a:rPr lang="es-HN" baseline="0" dirty="0" smtClean="0"/>
              <a:t> </a:t>
            </a:r>
            <a:r>
              <a:rPr lang="es-HN" baseline="0" dirty="0" err="1" smtClean="0"/>
              <a:t>our</a:t>
            </a:r>
            <a:r>
              <a:rPr lang="es-HN" baseline="0" dirty="0" smtClean="0"/>
              <a:t> </a:t>
            </a:r>
            <a:r>
              <a:rPr lang="es-HN" baseline="0" dirty="0" err="1" smtClean="0"/>
              <a:t>designs</a:t>
            </a:r>
            <a:r>
              <a:rPr lang="es-HN" baseline="0" dirty="0" smtClean="0"/>
              <a:t> as </a:t>
            </a:r>
            <a:r>
              <a:rPr lang="es-HN" baseline="0" dirty="0" err="1" smtClean="0"/>
              <a:t>much</a:t>
            </a:r>
            <a:r>
              <a:rPr lang="es-HN" baseline="0" dirty="0" smtClean="0"/>
              <a:t> as </a:t>
            </a:r>
            <a:r>
              <a:rPr lang="es-HN" baseline="0" dirty="0" err="1" smtClean="0"/>
              <a:t>possible</a:t>
            </a:r>
            <a:r>
              <a:rPr lang="es-HN" baseline="0" dirty="0" smtClean="0"/>
              <a:t>. </a:t>
            </a:r>
            <a:r>
              <a:rPr lang="es-HN" baseline="0" dirty="0" err="1" smtClean="0"/>
              <a:t>One</a:t>
            </a:r>
            <a:r>
              <a:rPr lang="es-HN" baseline="0" dirty="0" smtClean="0"/>
              <a:t> </a:t>
            </a:r>
            <a:r>
              <a:rPr lang="es-HN" baseline="0" dirty="0" err="1" smtClean="0"/>
              <a:t>example</a:t>
            </a:r>
            <a:r>
              <a:rPr lang="es-HN" baseline="0" dirty="0" smtClean="0"/>
              <a:t> </a:t>
            </a:r>
            <a:r>
              <a:rPr lang="es-HN" baseline="0" dirty="0" err="1" smtClean="0"/>
              <a:t>is</a:t>
            </a:r>
            <a:r>
              <a:rPr lang="es-HN" baseline="0" dirty="0" smtClean="0"/>
              <a:t> </a:t>
            </a:r>
            <a:r>
              <a:rPr lang="es-HN" baseline="0" dirty="0" err="1" smtClean="0"/>
              <a:t>making</a:t>
            </a:r>
            <a:r>
              <a:rPr lang="es-HN" baseline="0" dirty="0" smtClean="0"/>
              <a:t> </a:t>
            </a:r>
            <a:r>
              <a:rPr lang="es-HN" baseline="0" dirty="0" err="1" smtClean="0"/>
              <a:t>the</a:t>
            </a:r>
            <a:r>
              <a:rPr lang="es-HN" baseline="0" dirty="0" smtClean="0"/>
              <a:t> </a:t>
            </a:r>
            <a:r>
              <a:rPr lang="es-HN" baseline="0" dirty="0" err="1" smtClean="0"/>
              <a:t>flocculation</a:t>
            </a:r>
            <a:r>
              <a:rPr lang="es-HN" baseline="0" dirty="0" smtClean="0"/>
              <a:t> </a:t>
            </a:r>
            <a:r>
              <a:rPr lang="es-HN" baseline="0" dirty="0" err="1" smtClean="0"/>
              <a:t>tanks</a:t>
            </a:r>
            <a:r>
              <a:rPr lang="es-HN" baseline="0" dirty="0" smtClean="0"/>
              <a:t> as </a:t>
            </a:r>
            <a:r>
              <a:rPr lang="es-HN" baseline="0" dirty="0" err="1" smtClean="0"/>
              <a:t>long</a:t>
            </a:r>
            <a:r>
              <a:rPr lang="es-HN" baseline="0" dirty="0" smtClean="0"/>
              <a:t> as </a:t>
            </a:r>
            <a:r>
              <a:rPr lang="es-HN" baseline="0" dirty="0" err="1" smtClean="0"/>
              <a:t>the</a:t>
            </a:r>
            <a:r>
              <a:rPr lang="es-HN" baseline="0" dirty="0" smtClean="0"/>
              <a:t> </a:t>
            </a:r>
            <a:r>
              <a:rPr lang="es-HN" baseline="0" dirty="0" err="1" smtClean="0"/>
              <a:t>sedimentation</a:t>
            </a:r>
            <a:r>
              <a:rPr lang="es-HN" baseline="0" dirty="0" smtClean="0"/>
              <a:t> </a:t>
            </a:r>
            <a:r>
              <a:rPr lang="es-HN" baseline="0" dirty="0" err="1" smtClean="0"/>
              <a:t>tanks</a:t>
            </a:r>
            <a:r>
              <a:rPr lang="es-HN" baseline="0" dirty="0" smtClean="0"/>
              <a:t> </a:t>
            </a:r>
            <a:r>
              <a:rPr lang="es-HN" baseline="0" dirty="0" err="1" smtClean="0"/>
              <a:t>to</a:t>
            </a:r>
            <a:r>
              <a:rPr lang="es-HN" baseline="0" dirty="0" smtClean="0"/>
              <a:t> </a:t>
            </a:r>
            <a:r>
              <a:rPr lang="es-HN" baseline="0" dirty="0" err="1" smtClean="0"/>
              <a:t>maximize</a:t>
            </a:r>
            <a:r>
              <a:rPr lang="es-HN" baseline="0" dirty="0" smtClean="0"/>
              <a:t> </a:t>
            </a:r>
            <a:r>
              <a:rPr lang="es-HN" baseline="0" dirty="0" err="1" smtClean="0"/>
              <a:t>the</a:t>
            </a:r>
            <a:r>
              <a:rPr lang="es-HN" baseline="0" dirty="0" smtClean="0"/>
              <a:t> </a:t>
            </a:r>
            <a:r>
              <a:rPr lang="es-HN" baseline="0" dirty="0" err="1" smtClean="0"/>
              <a:t>amount</a:t>
            </a:r>
            <a:r>
              <a:rPr lang="es-HN" baseline="0" dirty="0" smtClean="0"/>
              <a:t> of </a:t>
            </a:r>
            <a:r>
              <a:rPr lang="es-HN" baseline="0" dirty="0" err="1" smtClean="0"/>
              <a:t>shared</a:t>
            </a:r>
            <a:r>
              <a:rPr lang="es-HN" baseline="0" dirty="0" smtClean="0"/>
              <a:t> </a:t>
            </a:r>
            <a:r>
              <a:rPr lang="es-HN" baseline="0" dirty="0" err="1" smtClean="0"/>
              <a:t>wall</a:t>
            </a:r>
            <a:r>
              <a:rPr lang="es-HN" baseline="0" dirty="0" smtClean="0"/>
              <a:t> </a:t>
            </a:r>
            <a:r>
              <a:rPr lang="es-HN" baseline="0" dirty="0" err="1" smtClean="0"/>
              <a:t>space</a:t>
            </a:r>
            <a:r>
              <a:rPr lang="es-HN" baseline="0" dirty="0" smtClean="0"/>
              <a:t>. </a:t>
            </a:r>
            <a:r>
              <a:rPr lang="es-HN" baseline="0" dirty="0" err="1" smtClean="0"/>
              <a:t>Another</a:t>
            </a:r>
            <a:r>
              <a:rPr lang="es-HN" baseline="0" dirty="0" smtClean="0"/>
              <a:t> </a:t>
            </a:r>
            <a:r>
              <a:rPr lang="es-HN" baseline="0" dirty="0" err="1" smtClean="0"/>
              <a:t>is</a:t>
            </a:r>
            <a:r>
              <a:rPr lang="es-HN" baseline="0" dirty="0" smtClean="0"/>
              <a:t> </a:t>
            </a:r>
            <a:r>
              <a:rPr lang="es-HN" baseline="0" dirty="0" err="1" smtClean="0"/>
              <a:t>ensuring</a:t>
            </a:r>
            <a:r>
              <a:rPr lang="es-HN" baseline="0" dirty="0" smtClean="0"/>
              <a:t> </a:t>
            </a:r>
            <a:r>
              <a:rPr lang="es-HN" baseline="0" dirty="0" err="1" smtClean="0"/>
              <a:t>that</a:t>
            </a:r>
            <a:r>
              <a:rPr lang="es-HN" baseline="0" dirty="0" smtClean="0"/>
              <a:t> </a:t>
            </a:r>
            <a:r>
              <a:rPr lang="es-HN" baseline="0" dirty="0" err="1" smtClean="0"/>
              <a:t>the</a:t>
            </a:r>
            <a:r>
              <a:rPr lang="es-HN" baseline="0" dirty="0" smtClean="0"/>
              <a:t> </a:t>
            </a:r>
            <a:r>
              <a:rPr lang="es-HN" baseline="0" dirty="0" err="1" smtClean="0"/>
              <a:t>depth</a:t>
            </a:r>
            <a:r>
              <a:rPr lang="es-HN" baseline="0" dirty="0" smtClean="0"/>
              <a:t> of </a:t>
            </a:r>
            <a:r>
              <a:rPr lang="es-HN" baseline="0" dirty="0" err="1" smtClean="0"/>
              <a:t>the</a:t>
            </a:r>
            <a:r>
              <a:rPr lang="es-HN" baseline="0" dirty="0" smtClean="0"/>
              <a:t> </a:t>
            </a:r>
            <a:r>
              <a:rPr lang="es-HN" baseline="0" dirty="0" err="1" smtClean="0"/>
              <a:t>water</a:t>
            </a:r>
            <a:r>
              <a:rPr lang="es-HN" baseline="0" dirty="0" smtClean="0"/>
              <a:t> at </a:t>
            </a:r>
            <a:r>
              <a:rPr lang="es-HN" baseline="0" dirty="0" err="1" smtClean="0"/>
              <a:t>the</a:t>
            </a:r>
            <a:r>
              <a:rPr lang="es-HN" baseline="0" dirty="0" smtClean="0"/>
              <a:t> </a:t>
            </a:r>
            <a:r>
              <a:rPr lang="es-HN" baseline="0" dirty="0" err="1" smtClean="0"/>
              <a:t>end</a:t>
            </a:r>
            <a:r>
              <a:rPr lang="es-HN" baseline="0" dirty="0" smtClean="0"/>
              <a:t> of </a:t>
            </a:r>
            <a:r>
              <a:rPr lang="es-HN" baseline="0" dirty="0" err="1" smtClean="0"/>
              <a:t>the</a:t>
            </a:r>
            <a:r>
              <a:rPr lang="es-HN" baseline="0" dirty="0" smtClean="0"/>
              <a:t> </a:t>
            </a:r>
            <a:r>
              <a:rPr lang="es-HN" baseline="0" dirty="0" err="1" smtClean="0"/>
              <a:t>flocculator</a:t>
            </a:r>
            <a:r>
              <a:rPr lang="es-HN" baseline="0" dirty="0" smtClean="0"/>
              <a:t> </a:t>
            </a:r>
            <a:r>
              <a:rPr lang="es-HN" baseline="0" dirty="0" err="1" smtClean="0"/>
              <a:t>is</a:t>
            </a:r>
            <a:r>
              <a:rPr lang="es-HN" baseline="0" dirty="0" smtClean="0"/>
              <a:t> </a:t>
            </a:r>
            <a:r>
              <a:rPr lang="es-HN" baseline="0" dirty="0" err="1" smtClean="0"/>
              <a:t>the</a:t>
            </a:r>
            <a:r>
              <a:rPr lang="es-HN" baseline="0" dirty="0" smtClean="0"/>
              <a:t> </a:t>
            </a:r>
            <a:r>
              <a:rPr lang="es-HN" baseline="0" dirty="0" err="1" smtClean="0"/>
              <a:t>same</a:t>
            </a:r>
            <a:r>
              <a:rPr lang="es-HN" baseline="0" dirty="0" smtClean="0"/>
              <a:t> as in </a:t>
            </a:r>
            <a:r>
              <a:rPr lang="es-HN" baseline="0" dirty="0" err="1" smtClean="0"/>
              <a:t>the</a:t>
            </a:r>
            <a:r>
              <a:rPr lang="es-HN" baseline="0" dirty="0" smtClean="0"/>
              <a:t> </a:t>
            </a:r>
            <a:r>
              <a:rPr lang="es-HN" baseline="0" dirty="0" err="1" smtClean="0"/>
              <a:t>entrance</a:t>
            </a:r>
            <a:r>
              <a:rPr lang="es-HN" baseline="0" dirty="0" smtClean="0"/>
              <a:t> </a:t>
            </a:r>
            <a:r>
              <a:rPr lang="es-HN" baseline="0" dirty="0" err="1" smtClean="0"/>
              <a:t>tank</a:t>
            </a:r>
            <a:r>
              <a:rPr lang="es-HN" baseline="0" dirty="0" smtClean="0"/>
              <a:t> </a:t>
            </a:r>
            <a:r>
              <a:rPr lang="es-HN" baseline="0" dirty="0" err="1" smtClean="0"/>
              <a:t>to</a:t>
            </a:r>
            <a:r>
              <a:rPr lang="es-HN" baseline="0" dirty="0" smtClean="0"/>
              <a:t> </a:t>
            </a:r>
            <a:r>
              <a:rPr lang="es-HN" baseline="0" dirty="0" err="1" smtClean="0"/>
              <a:t>the</a:t>
            </a:r>
            <a:r>
              <a:rPr lang="es-HN" baseline="0" dirty="0" smtClean="0"/>
              <a:t> </a:t>
            </a:r>
            <a:r>
              <a:rPr lang="es-HN" baseline="0" dirty="0" err="1" smtClean="0"/>
              <a:t>sedimentation</a:t>
            </a:r>
            <a:r>
              <a:rPr lang="es-HN" baseline="0" dirty="0" smtClean="0"/>
              <a:t> </a:t>
            </a:r>
            <a:r>
              <a:rPr lang="es-HN" baseline="0" dirty="0" err="1" smtClean="0"/>
              <a:t>tank</a:t>
            </a:r>
            <a:r>
              <a:rPr lang="es-HN" baseline="0" dirty="0" smtClean="0"/>
              <a:t> so </a:t>
            </a:r>
            <a:r>
              <a:rPr lang="es-HN" baseline="0" dirty="0" err="1" smtClean="0"/>
              <a:t>that</a:t>
            </a:r>
            <a:r>
              <a:rPr lang="es-HN" baseline="0" dirty="0" smtClean="0"/>
              <a:t> </a:t>
            </a:r>
            <a:r>
              <a:rPr lang="es-HN" baseline="0" dirty="0" err="1" smtClean="0"/>
              <a:t>there</a:t>
            </a:r>
            <a:r>
              <a:rPr lang="es-HN" baseline="0" dirty="0" smtClean="0"/>
              <a:t> </a:t>
            </a:r>
            <a:r>
              <a:rPr lang="es-HN" baseline="0" dirty="0" err="1" smtClean="0"/>
              <a:t>is</a:t>
            </a:r>
            <a:r>
              <a:rPr lang="es-HN" baseline="0" dirty="0" smtClean="0"/>
              <a:t> no </a:t>
            </a:r>
            <a:r>
              <a:rPr lang="es-HN" baseline="0" dirty="0" err="1" smtClean="0"/>
              <a:t>unnecessary</a:t>
            </a:r>
            <a:r>
              <a:rPr lang="es-HN" baseline="0" dirty="0" smtClean="0"/>
              <a:t> head </a:t>
            </a:r>
            <a:r>
              <a:rPr lang="es-HN" baseline="0" dirty="0" err="1" smtClean="0"/>
              <a:t>loss</a:t>
            </a:r>
            <a:r>
              <a:rPr lang="es-HN" baseline="0" dirty="0" smtClean="0"/>
              <a:t>. </a:t>
            </a:r>
            <a:r>
              <a:rPr lang="es-HN" baseline="0" dirty="0" err="1" smtClean="0"/>
              <a:t>We</a:t>
            </a:r>
            <a:r>
              <a:rPr lang="es-HN" baseline="0" dirty="0" smtClean="0"/>
              <a:t> </a:t>
            </a:r>
            <a:r>
              <a:rPr lang="es-HN" baseline="0" dirty="0" err="1" smtClean="0"/>
              <a:t>ensure</a:t>
            </a:r>
            <a:r>
              <a:rPr lang="es-HN" baseline="0" dirty="0" smtClean="0"/>
              <a:t> </a:t>
            </a:r>
            <a:r>
              <a:rPr lang="es-HN" baseline="0" dirty="0" err="1" smtClean="0"/>
              <a:t>that</a:t>
            </a:r>
            <a:r>
              <a:rPr lang="es-HN" baseline="0" dirty="0" smtClean="0"/>
              <a:t> </a:t>
            </a:r>
            <a:r>
              <a:rPr lang="es-HN" baseline="0" dirty="0" err="1" smtClean="0"/>
              <a:t>there</a:t>
            </a:r>
            <a:r>
              <a:rPr lang="es-HN" baseline="0" dirty="0" smtClean="0"/>
              <a:t> </a:t>
            </a:r>
            <a:r>
              <a:rPr lang="es-HN" baseline="0" dirty="0" err="1" smtClean="0"/>
              <a:t>is</a:t>
            </a:r>
            <a:r>
              <a:rPr lang="es-HN" baseline="0" dirty="0" smtClean="0"/>
              <a:t> a </a:t>
            </a:r>
            <a:r>
              <a:rPr lang="es-HN" baseline="0" dirty="0" err="1" smtClean="0"/>
              <a:t>minimum</a:t>
            </a:r>
            <a:r>
              <a:rPr lang="es-HN" baseline="0" dirty="0" smtClean="0"/>
              <a:t> </a:t>
            </a:r>
            <a:r>
              <a:rPr lang="es-HN" baseline="0" dirty="0" err="1" smtClean="0"/>
              <a:t>width</a:t>
            </a:r>
            <a:r>
              <a:rPr lang="es-HN" baseline="0" dirty="0" smtClean="0"/>
              <a:t> of </a:t>
            </a:r>
            <a:r>
              <a:rPr lang="es-HN" baseline="0" dirty="0" err="1" smtClean="0"/>
              <a:t>the</a:t>
            </a:r>
            <a:r>
              <a:rPr lang="es-HN" baseline="0" dirty="0" smtClean="0"/>
              <a:t> </a:t>
            </a:r>
            <a:r>
              <a:rPr lang="es-HN" baseline="0" dirty="0" err="1" smtClean="0"/>
              <a:t>flocculation</a:t>
            </a:r>
            <a:r>
              <a:rPr lang="es-HN" baseline="0" dirty="0" smtClean="0"/>
              <a:t> </a:t>
            </a:r>
            <a:r>
              <a:rPr lang="es-HN" baseline="0" dirty="0" err="1" smtClean="0"/>
              <a:t>channel</a:t>
            </a:r>
            <a:r>
              <a:rPr lang="es-HN" baseline="0" dirty="0" smtClean="0"/>
              <a:t> so </a:t>
            </a:r>
            <a:r>
              <a:rPr lang="es-HN" baseline="0" dirty="0" err="1" smtClean="0"/>
              <a:t>that</a:t>
            </a:r>
            <a:r>
              <a:rPr lang="es-HN" baseline="0" dirty="0" smtClean="0"/>
              <a:t> </a:t>
            </a:r>
            <a:r>
              <a:rPr lang="es-HN" baseline="0" dirty="0" err="1" smtClean="0"/>
              <a:t>humans</a:t>
            </a:r>
            <a:r>
              <a:rPr lang="es-HN" baseline="0" dirty="0" smtClean="0"/>
              <a:t> can </a:t>
            </a:r>
            <a:r>
              <a:rPr lang="es-HN" baseline="0" dirty="0" err="1" smtClean="0"/>
              <a:t>fit</a:t>
            </a:r>
            <a:r>
              <a:rPr lang="es-HN" baseline="0" dirty="0" smtClean="0"/>
              <a:t> in </a:t>
            </a:r>
            <a:r>
              <a:rPr lang="es-HN" baseline="0" dirty="0" err="1" smtClean="0"/>
              <a:t>it</a:t>
            </a:r>
            <a:r>
              <a:rPr lang="es-HN" baseline="0" dirty="0" smtClean="0"/>
              <a:t> </a:t>
            </a:r>
            <a:r>
              <a:rPr lang="es-HN" baseline="0" dirty="0" err="1" smtClean="0"/>
              <a:t>for</a:t>
            </a:r>
            <a:r>
              <a:rPr lang="es-HN" baseline="0" dirty="0" smtClean="0"/>
              <a:t> </a:t>
            </a:r>
            <a:r>
              <a:rPr lang="es-HN" baseline="0" dirty="0" err="1" smtClean="0"/>
              <a:t>maintenance</a:t>
            </a:r>
            <a:r>
              <a:rPr lang="es-HN" baseline="0" dirty="0" smtClean="0"/>
              <a:t>. </a:t>
            </a:r>
            <a:r>
              <a:rPr lang="es-HN" baseline="0" dirty="0" err="1" smtClean="0"/>
              <a:t>The</a:t>
            </a:r>
            <a:r>
              <a:rPr lang="es-HN" baseline="0" dirty="0" smtClean="0"/>
              <a:t> </a:t>
            </a:r>
            <a:r>
              <a:rPr lang="es-HN" baseline="0" dirty="0" err="1" smtClean="0"/>
              <a:t>materials</a:t>
            </a:r>
            <a:r>
              <a:rPr lang="es-HN" baseline="0" dirty="0" smtClean="0"/>
              <a:t> </a:t>
            </a:r>
            <a:r>
              <a:rPr lang="es-HN" baseline="0" dirty="0" err="1" smtClean="0"/>
              <a:t>we</a:t>
            </a:r>
            <a:r>
              <a:rPr lang="es-HN" baseline="0" dirty="0" smtClean="0"/>
              <a:t> use </a:t>
            </a:r>
            <a:r>
              <a:rPr lang="es-HN" baseline="0" dirty="0" err="1" smtClean="0"/>
              <a:t>must</a:t>
            </a:r>
            <a:r>
              <a:rPr lang="es-HN" baseline="0" dirty="0" smtClean="0"/>
              <a:t> </a:t>
            </a:r>
            <a:r>
              <a:rPr lang="es-HN" baseline="0" dirty="0" err="1" smtClean="0"/>
              <a:t>also</a:t>
            </a:r>
            <a:r>
              <a:rPr lang="es-HN" baseline="0" dirty="0" smtClean="0"/>
              <a:t> </a:t>
            </a:r>
            <a:r>
              <a:rPr lang="es-HN" baseline="0" dirty="0" err="1" smtClean="0"/>
              <a:t>be</a:t>
            </a:r>
            <a:r>
              <a:rPr lang="es-HN" baseline="0" dirty="0" smtClean="0"/>
              <a:t> </a:t>
            </a:r>
            <a:r>
              <a:rPr lang="es-HN" baseline="0" dirty="0" err="1" smtClean="0"/>
              <a:t>able</a:t>
            </a:r>
            <a:r>
              <a:rPr lang="es-HN" baseline="0" dirty="0" smtClean="0"/>
              <a:t> </a:t>
            </a:r>
            <a:r>
              <a:rPr lang="es-HN" baseline="0" dirty="0" err="1" smtClean="0"/>
              <a:t>to</a:t>
            </a:r>
            <a:r>
              <a:rPr lang="es-HN" baseline="0" dirty="0" smtClean="0"/>
              <a:t> </a:t>
            </a:r>
            <a:r>
              <a:rPr lang="es-HN" baseline="0" dirty="0" err="1" smtClean="0"/>
              <a:t>withstand</a:t>
            </a:r>
            <a:r>
              <a:rPr lang="es-HN" baseline="0" dirty="0" smtClean="0"/>
              <a:t> </a:t>
            </a:r>
            <a:r>
              <a:rPr lang="es-HN" baseline="0" dirty="0" err="1" smtClean="0"/>
              <a:t>the</a:t>
            </a:r>
            <a:r>
              <a:rPr lang="es-HN" baseline="0" dirty="0" smtClean="0"/>
              <a:t> </a:t>
            </a:r>
            <a:r>
              <a:rPr lang="es-HN" baseline="0" dirty="0" err="1" smtClean="0"/>
              <a:t>forces</a:t>
            </a:r>
            <a:r>
              <a:rPr lang="es-HN" baseline="0" dirty="0" smtClean="0"/>
              <a:t> </a:t>
            </a:r>
            <a:r>
              <a:rPr lang="es-HN" baseline="0" dirty="0" err="1" smtClean="0"/>
              <a:t>on</a:t>
            </a:r>
            <a:r>
              <a:rPr lang="es-HN" baseline="0" dirty="0" smtClean="0"/>
              <a:t> </a:t>
            </a:r>
            <a:r>
              <a:rPr lang="es-HN" baseline="0" dirty="0" err="1" smtClean="0"/>
              <a:t>them</a:t>
            </a:r>
            <a:r>
              <a:rPr lang="es-HN" baseline="0" dirty="0" smtClean="0"/>
              <a:t>.</a:t>
            </a:r>
            <a:endParaRPr lang="es-HN"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395DB3A-CF17-4D5C-8858-8558FD6346E7}" type="slidenum">
              <a:rPr lang="en-US"/>
              <a:pPr/>
              <a:t>33</a:t>
            </a:fld>
            <a:endParaRPr lang="en-US"/>
          </a:p>
        </p:txBody>
      </p:sp>
      <p:sp>
        <p:nvSpPr>
          <p:cNvPr id="89090" name="Rectangle 2"/>
          <p:cNvSpPr>
            <a:spLocks noGrp="1" noRot="1" noChangeAspect="1" noChangeArrowheads="1" noTextEdit="1"/>
          </p:cNvSpPr>
          <p:nvPr>
            <p:ph type="sldImg"/>
          </p:nvPr>
        </p:nvSpPr>
        <p:spPr>
          <a:ln/>
        </p:spPr>
      </p:sp>
      <p:sp>
        <p:nvSpPr>
          <p:cNvPr id="89091" name="Rectangle 3"/>
          <p:cNvSpPr>
            <a:spLocks noGrp="1" noChangeArrowheads="1"/>
          </p:cNvSpPr>
          <p:nvPr>
            <p:ph type="body" idx="1"/>
          </p:nvPr>
        </p:nvSpPr>
        <p:spPr/>
        <p:txBody>
          <a:bodyPr/>
          <a:lstStyle/>
          <a:p>
            <a:r>
              <a:rPr lang="es-HN" dirty="0" err="1" smtClean="0"/>
              <a:t>While</a:t>
            </a:r>
            <a:r>
              <a:rPr lang="es-HN" dirty="0" smtClean="0"/>
              <a:t> </a:t>
            </a:r>
            <a:r>
              <a:rPr lang="es-HN" dirty="0" err="1" smtClean="0"/>
              <a:t>we</a:t>
            </a:r>
            <a:r>
              <a:rPr lang="es-HN" dirty="0" smtClean="0"/>
              <a:t> do try </a:t>
            </a:r>
            <a:r>
              <a:rPr lang="es-HN" dirty="0" err="1" smtClean="0"/>
              <a:t>to</a:t>
            </a:r>
            <a:r>
              <a:rPr lang="es-HN" dirty="0" smtClean="0"/>
              <a:t> </a:t>
            </a:r>
            <a:r>
              <a:rPr lang="es-HN" dirty="0" err="1" smtClean="0"/>
              <a:t>design</a:t>
            </a:r>
            <a:r>
              <a:rPr lang="es-HN" dirty="0" smtClean="0"/>
              <a:t> as </a:t>
            </a:r>
            <a:r>
              <a:rPr lang="es-HN" dirty="0" err="1" smtClean="0"/>
              <a:t>optimally</a:t>
            </a:r>
            <a:r>
              <a:rPr lang="es-HN" dirty="0" smtClean="0"/>
              <a:t> as </a:t>
            </a:r>
            <a:r>
              <a:rPr lang="es-HN" dirty="0" err="1" smtClean="0"/>
              <a:t>possible</a:t>
            </a:r>
            <a:r>
              <a:rPr lang="es-HN" dirty="0" smtClean="0"/>
              <a:t>, </a:t>
            </a:r>
            <a:r>
              <a:rPr lang="es-HN" dirty="0" err="1" smtClean="0"/>
              <a:t>sometimes</a:t>
            </a:r>
            <a:r>
              <a:rPr lang="es-HN" dirty="0" smtClean="0"/>
              <a:t> </a:t>
            </a:r>
            <a:r>
              <a:rPr lang="es-HN" dirty="0" err="1" smtClean="0"/>
              <a:t>we</a:t>
            </a:r>
            <a:r>
              <a:rPr lang="es-HN" dirty="0" smtClean="0"/>
              <a:t> </a:t>
            </a:r>
            <a:r>
              <a:rPr lang="es-HN" dirty="0" err="1" smtClean="0"/>
              <a:t>can’t</a:t>
            </a:r>
            <a:r>
              <a:rPr lang="es-HN" dirty="0" smtClean="0"/>
              <a:t>. </a:t>
            </a:r>
            <a:r>
              <a:rPr lang="es-HN" dirty="0" err="1" smtClean="0"/>
              <a:t>For</a:t>
            </a:r>
            <a:r>
              <a:rPr lang="es-HN" dirty="0" smtClean="0"/>
              <a:t> </a:t>
            </a:r>
            <a:r>
              <a:rPr lang="es-HN" dirty="0" err="1" smtClean="0"/>
              <a:t>instance</a:t>
            </a:r>
            <a:r>
              <a:rPr lang="es-HN" dirty="0" smtClean="0"/>
              <a:t>, as I </a:t>
            </a:r>
            <a:r>
              <a:rPr lang="es-HN" dirty="0" err="1" smtClean="0"/>
              <a:t>mentioned</a:t>
            </a:r>
            <a:r>
              <a:rPr lang="es-HN" dirty="0" smtClean="0"/>
              <a:t>, </a:t>
            </a:r>
            <a:r>
              <a:rPr lang="es-HN" dirty="0" err="1" smtClean="0"/>
              <a:t>the</a:t>
            </a:r>
            <a:r>
              <a:rPr lang="es-HN" dirty="0" smtClean="0"/>
              <a:t> </a:t>
            </a:r>
            <a:r>
              <a:rPr lang="es-HN" dirty="0" err="1" smtClean="0"/>
              <a:t>width</a:t>
            </a:r>
            <a:r>
              <a:rPr lang="es-HN" dirty="0" smtClean="0"/>
              <a:t> </a:t>
            </a:r>
            <a:r>
              <a:rPr lang="es-HN" dirty="0" err="1" smtClean="0"/>
              <a:t>must</a:t>
            </a:r>
            <a:r>
              <a:rPr lang="es-HN" dirty="0" smtClean="0"/>
              <a:t> </a:t>
            </a:r>
            <a:r>
              <a:rPr lang="es-HN" dirty="0" err="1" smtClean="0"/>
              <a:t>accomodate</a:t>
            </a:r>
            <a:r>
              <a:rPr lang="es-HN" dirty="0" smtClean="0"/>
              <a:t> a </a:t>
            </a:r>
            <a:r>
              <a:rPr lang="es-HN" dirty="0" err="1" smtClean="0"/>
              <a:t>human</a:t>
            </a:r>
            <a:r>
              <a:rPr lang="es-HN" dirty="0" smtClean="0"/>
              <a:t>. </a:t>
            </a:r>
            <a:r>
              <a:rPr lang="es-HN" dirty="0" err="1" smtClean="0"/>
              <a:t>Also</a:t>
            </a:r>
            <a:r>
              <a:rPr lang="es-HN" dirty="0" smtClean="0"/>
              <a:t>, </a:t>
            </a:r>
            <a:r>
              <a:rPr lang="es-HN" dirty="0" err="1" smtClean="0"/>
              <a:t>the</a:t>
            </a:r>
            <a:r>
              <a:rPr lang="es-HN" dirty="0" smtClean="0"/>
              <a:t> </a:t>
            </a:r>
            <a:r>
              <a:rPr lang="es-HN" dirty="0" err="1" smtClean="0"/>
              <a:t>space</a:t>
            </a:r>
            <a:r>
              <a:rPr lang="es-HN" dirty="0" smtClean="0"/>
              <a:t> </a:t>
            </a:r>
            <a:r>
              <a:rPr lang="es-HN" dirty="0" err="1" smtClean="0"/>
              <a:t>between</a:t>
            </a:r>
            <a:r>
              <a:rPr lang="es-HN" dirty="0" smtClean="0"/>
              <a:t> </a:t>
            </a:r>
            <a:r>
              <a:rPr lang="es-HN" dirty="0" err="1" smtClean="0"/>
              <a:t>the</a:t>
            </a:r>
            <a:r>
              <a:rPr lang="es-HN" dirty="0" smtClean="0"/>
              <a:t> </a:t>
            </a:r>
            <a:r>
              <a:rPr lang="es-HN" dirty="0" err="1" smtClean="0"/>
              <a:t>baffles</a:t>
            </a:r>
            <a:r>
              <a:rPr lang="es-HN" dirty="0" smtClean="0"/>
              <a:t> </a:t>
            </a:r>
            <a:r>
              <a:rPr lang="es-HN" dirty="0" err="1" smtClean="0"/>
              <a:t>is</a:t>
            </a:r>
            <a:r>
              <a:rPr lang="es-HN" dirty="0" smtClean="0"/>
              <a:t> </a:t>
            </a:r>
            <a:r>
              <a:rPr lang="es-HN" dirty="0" err="1" smtClean="0"/>
              <a:t>determined</a:t>
            </a:r>
            <a:r>
              <a:rPr lang="es-HN" dirty="0" smtClean="0"/>
              <a:t> </a:t>
            </a:r>
            <a:r>
              <a:rPr lang="es-HN" dirty="0" err="1" smtClean="0"/>
              <a:t>by</a:t>
            </a:r>
            <a:r>
              <a:rPr lang="es-HN" dirty="0" smtClean="0"/>
              <a:t> </a:t>
            </a:r>
            <a:r>
              <a:rPr lang="es-HN" dirty="0" err="1" smtClean="0"/>
              <a:t>flow</a:t>
            </a:r>
            <a:r>
              <a:rPr lang="es-HN" dirty="0" smtClean="0"/>
              <a:t> </a:t>
            </a:r>
            <a:r>
              <a:rPr lang="es-HN" dirty="0" err="1" smtClean="0"/>
              <a:t>rate</a:t>
            </a:r>
            <a:r>
              <a:rPr lang="es-HN" dirty="0" smtClean="0"/>
              <a:t>, </a:t>
            </a:r>
            <a:r>
              <a:rPr lang="es-HN" dirty="0" err="1" smtClean="0"/>
              <a:t>whereas</a:t>
            </a:r>
            <a:r>
              <a:rPr lang="es-HN" dirty="0" smtClean="0"/>
              <a:t> </a:t>
            </a:r>
            <a:r>
              <a:rPr lang="es-HN" dirty="0" err="1" smtClean="0"/>
              <a:t>the</a:t>
            </a:r>
            <a:r>
              <a:rPr lang="es-HN" dirty="0" smtClean="0"/>
              <a:t> </a:t>
            </a:r>
            <a:r>
              <a:rPr lang="es-HN" dirty="0" err="1" smtClean="0"/>
              <a:t>height</a:t>
            </a:r>
            <a:r>
              <a:rPr lang="es-HN" baseline="0" dirty="0" smtClean="0"/>
              <a:t> </a:t>
            </a:r>
            <a:r>
              <a:rPr lang="es-HN" baseline="0" dirty="0" err="1" smtClean="0"/>
              <a:t>is</a:t>
            </a:r>
            <a:r>
              <a:rPr lang="es-HN" baseline="0" dirty="0" smtClean="0"/>
              <a:t> </a:t>
            </a:r>
            <a:r>
              <a:rPr lang="es-HN" baseline="0" dirty="0" err="1" smtClean="0"/>
              <a:t>determined</a:t>
            </a:r>
            <a:r>
              <a:rPr lang="es-HN" baseline="0" dirty="0" smtClean="0"/>
              <a:t> </a:t>
            </a:r>
            <a:r>
              <a:rPr lang="es-HN" baseline="0" dirty="0" err="1" smtClean="0"/>
              <a:t>by</a:t>
            </a:r>
            <a:r>
              <a:rPr lang="es-HN" baseline="0" dirty="0" smtClean="0"/>
              <a:t> </a:t>
            </a:r>
            <a:r>
              <a:rPr lang="es-HN" baseline="0" dirty="0" err="1" smtClean="0"/>
              <a:t>the</a:t>
            </a:r>
            <a:r>
              <a:rPr lang="es-HN" baseline="0" dirty="0" smtClean="0"/>
              <a:t> </a:t>
            </a:r>
            <a:r>
              <a:rPr lang="es-HN" baseline="0" dirty="0" err="1" smtClean="0"/>
              <a:t>level</a:t>
            </a:r>
            <a:r>
              <a:rPr lang="es-HN" baseline="0" dirty="0" smtClean="0"/>
              <a:t> of </a:t>
            </a:r>
            <a:r>
              <a:rPr lang="es-HN" baseline="0" dirty="0" err="1" smtClean="0"/>
              <a:t>water</a:t>
            </a:r>
            <a:r>
              <a:rPr lang="es-HN" baseline="0" dirty="0" smtClean="0"/>
              <a:t> in </a:t>
            </a:r>
            <a:r>
              <a:rPr lang="es-HN" baseline="0" dirty="0" err="1" smtClean="0"/>
              <a:t>the</a:t>
            </a:r>
            <a:r>
              <a:rPr lang="es-HN" baseline="0" dirty="0" smtClean="0"/>
              <a:t> </a:t>
            </a:r>
            <a:r>
              <a:rPr lang="es-HN" baseline="0" dirty="0" err="1" smtClean="0"/>
              <a:t>entrance</a:t>
            </a:r>
            <a:r>
              <a:rPr lang="es-HN" baseline="0" dirty="0" smtClean="0"/>
              <a:t> </a:t>
            </a:r>
            <a:r>
              <a:rPr lang="es-HN" baseline="0" dirty="0" err="1" smtClean="0"/>
              <a:t>tank</a:t>
            </a:r>
            <a:r>
              <a:rPr lang="es-HN" baseline="0" dirty="0" smtClean="0"/>
              <a:t> </a:t>
            </a:r>
            <a:r>
              <a:rPr lang="es-HN" baseline="0" dirty="0" err="1" smtClean="0"/>
              <a:t>for</a:t>
            </a:r>
            <a:r>
              <a:rPr lang="es-HN" baseline="0" dirty="0" smtClean="0"/>
              <a:t> </a:t>
            </a:r>
            <a:r>
              <a:rPr lang="es-HN" baseline="0" dirty="0" err="1" smtClean="0"/>
              <a:t>the</a:t>
            </a:r>
            <a:r>
              <a:rPr lang="es-HN" baseline="0" dirty="0" smtClean="0"/>
              <a:t> </a:t>
            </a:r>
            <a:r>
              <a:rPr lang="es-HN" baseline="0" dirty="0" err="1" smtClean="0"/>
              <a:t>sedimentation</a:t>
            </a:r>
            <a:r>
              <a:rPr lang="es-HN" baseline="0" dirty="0" smtClean="0"/>
              <a:t> </a:t>
            </a:r>
            <a:r>
              <a:rPr lang="es-HN" baseline="0" dirty="0" err="1" smtClean="0"/>
              <a:t>tank</a:t>
            </a:r>
            <a:r>
              <a:rPr lang="es-HN" baseline="0" dirty="0" smtClean="0"/>
              <a:t>. </a:t>
            </a:r>
            <a:r>
              <a:rPr lang="es-HN" baseline="0" dirty="0" err="1" smtClean="0"/>
              <a:t>Also</a:t>
            </a:r>
            <a:r>
              <a:rPr lang="es-HN" baseline="0" dirty="0" smtClean="0"/>
              <a:t>, </a:t>
            </a:r>
            <a:r>
              <a:rPr lang="es-HN" baseline="0" dirty="0" err="1" smtClean="0"/>
              <a:t>small</a:t>
            </a:r>
            <a:r>
              <a:rPr lang="es-HN" baseline="0" dirty="0" smtClean="0"/>
              <a:t> </a:t>
            </a:r>
            <a:r>
              <a:rPr lang="es-HN" baseline="0" dirty="0" err="1" smtClean="0"/>
              <a:t>plants</a:t>
            </a:r>
            <a:r>
              <a:rPr lang="es-HN" baseline="0" dirty="0" smtClean="0"/>
              <a:t> </a:t>
            </a:r>
            <a:r>
              <a:rPr lang="es-HN" baseline="0" dirty="0" err="1" smtClean="0"/>
              <a:t>will</a:t>
            </a:r>
            <a:r>
              <a:rPr lang="es-HN" baseline="0" dirty="0" smtClean="0"/>
              <a:t> </a:t>
            </a:r>
            <a:r>
              <a:rPr lang="es-HN" baseline="0" dirty="0" err="1" smtClean="0"/>
              <a:t>need</a:t>
            </a:r>
            <a:r>
              <a:rPr lang="es-HN" baseline="0" dirty="0" smtClean="0"/>
              <a:t> a </a:t>
            </a:r>
            <a:r>
              <a:rPr lang="es-HN" baseline="0" dirty="0" err="1" smtClean="0"/>
              <a:t>longer</a:t>
            </a:r>
            <a:r>
              <a:rPr lang="es-HN" baseline="0" dirty="0" smtClean="0"/>
              <a:t> </a:t>
            </a:r>
            <a:r>
              <a:rPr lang="es-HN" baseline="0" dirty="0" err="1" smtClean="0"/>
              <a:t>residence</a:t>
            </a:r>
            <a:r>
              <a:rPr lang="es-HN" baseline="0" dirty="0" smtClean="0"/>
              <a:t> time and more </a:t>
            </a:r>
            <a:r>
              <a:rPr lang="es-HN" baseline="0" dirty="0" err="1" smtClean="0"/>
              <a:t>baffles</a:t>
            </a:r>
            <a:r>
              <a:rPr lang="es-HN" baseline="0" dirty="0" smtClean="0"/>
              <a:t> </a:t>
            </a:r>
            <a:r>
              <a:rPr lang="es-HN" baseline="0" dirty="0" err="1" smtClean="0"/>
              <a:t>to</a:t>
            </a:r>
            <a:r>
              <a:rPr lang="es-HN" baseline="0" dirty="0" smtClean="0"/>
              <a:t> </a:t>
            </a:r>
            <a:r>
              <a:rPr lang="es-HN" baseline="0" dirty="0" err="1" smtClean="0"/>
              <a:t>make</a:t>
            </a:r>
            <a:r>
              <a:rPr lang="es-HN" baseline="0" dirty="0" smtClean="0"/>
              <a:t> </a:t>
            </a:r>
            <a:r>
              <a:rPr lang="es-HN" baseline="0" dirty="0" err="1" smtClean="0"/>
              <a:t>flocculation</a:t>
            </a:r>
            <a:r>
              <a:rPr lang="es-HN" baseline="0" dirty="0" smtClean="0"/>
              <a:t> </a:t>
            </a:r>
            <a:r>
              <a:rPr lang="es-HN" baseline="0" dirty="0" err="1" smtClean="0"/>
              <a:t>work</a:t>
            </a:r>
            <a:r>
              <a:rPr lang="es-HN" baseline="0" dirty="0" smtClean="0"/>
              <a:t>.</a:t>
            </a:r>
            <a:endParaRPr lang="es-HN"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Now I will talk about the difference</a:t>
            </a:r>
            <a:r>
              <a:rPr lang="en-US" baseline="0" dirty="0" smtClean="0"/>
              <a:t> between horizontal and vertical </a:t>
            </a:r>
            <a:r>
              <a:rPr lang="en-US" baseline="0" dirty="0" err="1" smtClean="0"/>
              <a:t>flocculators</a:t>
            </a:r>
            <a:r>
              <a:rPr lang="en-US" baseline="0" dirty="0" smtClean="0"/>
              <a:t>. The top view shows the </a:t>
            </a:r>
            <a:r>
              <a:rPr lang="en-US" baseline="0" dirty="0" err="1" smtClean="0"/>
              <a:t>flocculator</a:t>
            </a:r>
            <a:r>
              <a:rPr lang="en-US" baseline="0" dirty="0" smtClean="0"/>
              <a:t> we have been discussing, a vertical </a:t>
            </a:r>
            <a:r>
              <a:rPr lang="en-US" baseline="0" dirty="0" err="1" smtClean="0"/>
              <a:t>flocculator</a:t>
            </a:r>
            <a:r>
              <a:rPr lang="en-US" baseline="0" dirty="0" smtClean="0"/>
              <a:t>. The bottom shows a new </a:t>
            </a:r>
            <a:r>
              <a:rPr lang="en-US" baseline="0" dirty="0" err="1" smtClean="0"/>
              <a:t>flocculator</a:t>
            </a:r>
            <a:r>
              <a:rPr lang="en-US" baseline="0" dirty="0" smtClean="0"/>
              <a:t> that we are designing, the horizontal </a:t>
            </a:r>
            <a:r>
              <a:rPr lang="en-US" baseline="0" dirty="0" err="1" smtClean="0"/>
              <a:t>flocculator</a:t>
            </a:r>
            <a:r>
              <a:rPr lang="en-US" baseline="0" dirty="0" smtClean="0"/>
              <a:t>. They are essentially the same but rotated. For the vertical </a:t>
            </a:r>
            <a:r>
              <a:rPr lang="en-US" baseline="0" dirty="0" err="1" smtClean="0"/>
              <a:t>flocculator</a:t>
            </a:r>
            <a:r>
              <a:rPr lang="en-US" baseline="0" dirty="0" smtClean="0"/>
              <a:t> this is the side view. The baffles are placed up and down. For the horizontal </a:t>
            </a:r>
            <a:r>
              <a:rPr lang="en-US" baseline="0" dirty="0" err="1" smtClean="0"/>
              <a:t>flocculator</a:t>
            </a:r>
            <a:r>
              <a:rPr lang="en-US" baseline="0" dirty="0" smtClean="0"/>
              <a:t>, on the other hand, the same view is from the top. The baffles are placed on the left and right. (Do hand demonstration). Does everyone understand this?</a:t>
            </a:r>
            <a:endParaRPr lang="en-US" dirty="0"/>
          </a:p>
        </p:txBody>
      </p:sp>
      <p:sp>
        <p:nvSpPr>
          <p:cNvPr id="4" name="Slide Number Placeholder 3"/>
          <p:cNvSpPr>
            <a:spLocks noGrp="1"/>
          </p:cNvSpPr>
          <p:nvPr>
            <p:ph type="sldNum" sz="quarter" idx="10"/>
          </p:nvPr>
        </p:nvSpPr>
        <p:spPr/>
        <p:txBody>
          <a:bodyPr/>
          <a:lstStyle/>
          <a:p>
            <a:fld id="{F7E55178-1BE9-43A5-9562-D9A35ED12A75}" type="slidenum">
              <a:rPr lang="en-US" smtClean="0"/>
              <a:pPr/>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One of the challenges we deal with is the height of the flocculation tank. The most important constraint</a:t>
            </a:r>
            <a:r>
              <a:rPr lang="en-US" baseline="0" dirty="0" smtClean="0"/>
              <a:t> is ensuring that the height of the water at the end of the </a:t>
            </a:r>
            <a:r>
              <a:rPr lang="en-US" baseline="0" dirty="0" err="1" smtClean="0"/>
              <a:t>flocculator</a:t>
            </a:r>
            <a:r>
              <a:rPr lang="en-US" baseline="0" dirty="0" smtClean="0"/>
              <a:t> is the same as the height in the entrance tank to the sedimentation tank. The easiest way to do this is to make the flocculation tank and sedimentation tank the same height.</a:t>
            </a:r>
            <a:endParaRPr lang="en-US" dirty="0"/>
          </a:p>
        </p:txBody>
      </p:sp>
      <p:sp>
        <p:nvSpPr>
          <p:cNvPr id="4" name="Slide Number Placeholder 3"/>
          <p:cNvSpPr>
            <a:spLocks noGrp="1"/>
          </p:cNvSpPr>
          <p:nvPr>
            <p:ph type="sldNum" sz="quarter" idx="10"/>
          </p:nvPr>
        </p:nvSpPr>
        <p:spPr/>
        <p:txBody>
          <a:bodyPr/>
          <a:lstStyle/>
          <a:p>
            <a:fld id="{95044064-64A6-40ED-97A8-B308457DE91E}" type="slidenum">
              <a:rPr lang="en-US" smtClean="0"/>
              <a:pPr/>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For small flow rates</a:t>
            </a:r>
            <a:r>
              <a:rPr lang="en-US" baseline="0" dirty="0" smtClean="0"/>
              <a:t> though, the flocculation tank would be shorter than the sedimentation tank. It would thus need to be raised on a platform, which would cost money because of the construction materials. So, for low flow rates, vertical </a:t>
            </a:r>
            <a:r>
              <a:rPr lang="en-US" baseline="0" dirty="0" err="1" smtClean="0"/>
              <a:t>flocculators</a:t>
            </a:r>
            <a:r>
              <a:rPr lang="en-US" baseline="0" dirty="0" smtClean="0"/>
              <a:t> are better.</a:t>
            </a:r>
            <a:endParaRPr lang="en-US" dirty="0"/>
          </a:p>
        </p:txBody>
      </p:sp>
      <p:sp>
        <p:nvSpPr>
          <p:cNvPr id="4" name="Slide Number Placeholder 3"/>
          <p:cNvSpPr>
            <a:spLocks noGrp="1"/>
          </p:cNvSpPr>
          <p:nvPr>
            <p:ph type="sldNum" sz="quarter" idx="10"/>
          </p:nvPr>
        </p:nvSpPr>
        <p:spPr/>
        <p:txBody>
          <a:bodyPr/>
          <a:lstStyle/>
          <a:p>
            <a:fld id="{95044064-64A6-40ED-97A8-B308457DE91E}" type="slidenum">
              <a:rPr lang="en-US" smtClean="0"/>
              <a:pPr/>
              <a:t>36</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C407A96-4A9D-49BC-A356-6B691D9A7A8D}" type="slidenum">
              <a:rPr lang="en-US" smtClean="0"/>
              <a:pPr/>
              <a:t>37</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C407A96-4A9D-49BC-A356-6B691D9A7A8D}" type="slidenum">
              <a:rPr lang="en-US" smtClean="0"/>
              <a:pPr/>
              <a:t>38</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018F007-98BC-47EF-A2AD-38B98D0776AA}" type="slidenum">
              <a:rPr lang="en-US" smtClean="0"/>
              <a:pPr/>
              <a:t>39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D2C22CE-EBFC-433D-81DC-F3C048FAA566}" type="slidenum">
              <a:rPr lang="en-US" smtClean="0"/>
              <a:pPr/>
              <a:t>4</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018F007-98BC-47EF-A2AD-38B98D0776AA}" type="slidenum">
              <a:rPr lang="en-US" smtClean="0"/>
              <a:pPr/>
              <a:t>40</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018F007-98BC-47EF-A2AD-38B98D0776AA}" type="slidenum">
              <a:rPr lang="en-US" smtClean="0"/>
              <a:pPr/>
              <a:t>41</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018F007-98BC-47EF-A2AD-38B98D0776AA}" type="slidenum">
              <a:rPr lang="en-US" smtClean="0"/>
              <a:pPr/>
              <a:t>42</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FFB6DF1-3539-4979-BA2C-7E55283E3970}" type="slidenum">
              <a:rPr lang="en-US" smtClean="0"/>
              <a:pPr/>
              <a:t>43</a:t>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FFB6DF1-3539-4979-BA2C-7E55283E3970}" type="slidenum">
              <a:rPr lang="en-US" smtClean="0"/>
              <a:pPr/>
              <a:t>44</a:t>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62193E7-64E2-4436-8E82-9C329D10E24B}" type="slidenum">
              <a:rPr lang="en-US"/>
              <a:pPr/>
              <a:t>45</a:t>
            </a:fld>
            <a:endParaRPr lang="en-US"/>
          </a:p>
        </p:txBody>
      </p:sp>
      <p:sp>
        <p:nvSpPr>
          <p:cNvPr id="555010" name="Rectangle 2"/>
          <p:cNvSpPr>
            <a:spLocks noGrp="1" noRot="1" noChangeAspect="1" noChangeArrowheads="1" noTextEdit="1"/>
          </p:cNvSpPr>
          <p:nvPr>
            <p:ph type="sldImg"/>
          </p:nvPr>
        </p:nvSpPr>
        <p:spPr>
          <a:ln/>
        </p:spPr>
      </p:sp>
      <p:sp>
        <p:nvSpPr>
          <p:cNvPr id="555011" name="Rectangle 3"/>
          <p:cNvSpPr>
            <a:spLocks noGrp="1" noChangeArrowheads="1"/>
          </p:cNvSpPr>
          <p:nvPr>
            <p:ph type="body" idx="1"/>
          </p:nvPr>
        </p:nvSpPr>
        <p:spPr/>
        <p:txBody>
          <a:bodyPr/>
          <a:lstStyle/>
          <a:p>
            <a:endParaRPr lang="es-HN"/>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62193E7-64E2-4436-8E82-9C329D10E24B}" type="slidenum">
              <a:rPr lang="en-US"/>
              <a:pPr/>
              <a:t>46</a:t>
            </a:fld>
            <a:endParaRPr lang="en-US"/>
          </a:p>
        </p:txBody>
      </p:sp>
      <p:sp>
        <p:nvSpPr>
          <p:cNvPr id="555010" name="Rectangle 2"/>
          <p:cNvSpPr>
            <a:spLocks noGrp="1" noRot="1" noChangeAspect="1" noChangeArrowheads="1" noTextEdit="1"/>
          </p:cNvSpPr>
          <p:nvPr>
            <p:ph type="sldImg"/>
          </p:nvPr>
        </p:nvSpPr>
        <p:spPr>
          <a:ln/>
        </p:spPr>
      </p:sp>
      <p:sp>
        <p:nvSpPr>
          <p:cNvPr id="555011" name="Rectangle 3"/>
          <p:cNvSpPr>
            <a:spLocks noGrp="1" noChangeArrowheads="1"/>
          </p:cNvSpPr>
          <p:nvPr>
            <p:ph type="body" idx="1"/>
          </p:nvPr>
        </p:nvSpPr>
        <p:spPr/>
        <p:txBody>
          <a:bodyPr/>
          <a:lstStyle/>
          <a:p>
            <a:endParaRPr lang="es-HN"/>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D2C22CE-EBFC-433D-81DC-F3C048FAA566}" type="slidenum">
              <a:rPr lang="en-US" smtClean="0"/>
              <a:pPr/>
              <a:t>47</a:t>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eaLnBrk="1" fontAlgn="auto" hangingPunct="1">
              <a:spcBef>
                <a:spcPts val="0"/>
              </a:spcBef>
              <a:spcAft>
                <a:spcPts val="0"/>
              </a:spcAft>
              <a:defRPr/>
            </a:pPr>
            <a:r>
              <a:rPr lang="en-US" dirty="0" smtClean="0"/>
              <a:t>Annotate this slide with info what the views of the </a:t>
            </a:r>
            <a:r>
              <a:rPr lang="en-US" dirty="0" err="1" smtClean="0"/>
              <a:t>sed</a:t>
            </a:r>
            <a:r>
              <a:rPr lang="en-US" dirty="0" smtClean="0"/>
              <a:t> tank</a:t>
            </a:r>
          </a:p>
          <a:p>
            <a:pPr eaLnBrk="1" fontAlgn="auto" hangingPunct="1">
              <a:spcBef>
                <a:spcPts val="0"/>
              </a:spcBef>
              <a:spcAft>
                <a:spcPts val="0"/>
              </a:spcAft>
              <a:defRPr/>
            </a:pPr>
            <a:endParaRPr lang="en-US" dirty="0" smtClean="0"/>
          </a:p>
          <a:p>
            <a:pPr eaLnBrk="1" fontAlgn="auto" hangingPunct="1">
              <a:spcBef>
                <a:spcPts val="0"/>
              </a:spcBef>
              <a:spcAft>
                <a:spcPts val="0"/>
              </a:spcAft>
              <a:defRPr/>
            </a:pPr>
            <a:r>
              <a:rPr lang="en-US" dirty="0" smtClean="0"/>
              <a:t>*Explain the what the launder is/it’s function</a:t>
            </a:r>
          </a:p>
          <a:p>
            <a:pPr eaLnBrk="1" fontAlgn="auto" hangingPunct="1">
              <a:spcBef>
                <a:spcPts val="0"/>
              </a:spcBef>
              <a:spcAft>
                <a:spcPts val="0"/>
              </a:spcAft>
              <a:defRPr/>
            </a:pPr>
            <a:endParaRPr lang="en-US" dirty="0" smtClean="0"/>
          </a:p>
          <a:p>
            <a:pPr eaLnBrk="1" fontAlgn="auto" hangingPunct="1">
              <a:spcBef>
                <a:spcPts val="0"/>
              </a:spcBef>
              <a:spcAft>
                <a:spcPts val="0"/>
              </a:spcAft>
              <a:defRPr/>
            </a:pPr>
            <a:r>
              <a:rPr lang="en-US" dirty="0" smtClean="0"/>
              <a:t>Point out that the water flows out of it into the exit channel</a:t>
            </a:r>
          </a:p>
          <a:p>
            <a:pPr eaLnBrk="1" fontAlgn="auto" hangingPunct="1">
              <a:spcBef>
                <a:spcPts val="0"/>
              </a:spcBef>
              <a:spcAft>
                <a:spcPts val="0"/>
              </a:spcAft>
              <a:defRPr/>
            </a:pPr>
            <a:endParaRPr lang="en-US" dirty="0" smtClean="0"/>
          </a:p>
          <a:p>
            <a:pPr eaLnBrk="1" fontAlgn="auto" hangingPunct="1">
              <a:spcBef>
                <a:spcPts val="0"/>
              </a:spcBef>
              <a:spcAft>
                <a:spcPts val="0"/>
              </a:spcAft>
              <a:defRPr/>
            </a:pPr>
            <a:r>
              <a:rPr lang="en-US" dirty="0" smtClean="0"/>
              <a:t>Pipe going through wall </a:t>
            </a:r>
            <a:r>
              <a:rPr lang="en-US" dirty="0" smtClean="0">
                <a:sym typeface="Wingdings" pitchFamily="2" charset="2"/>
              </a:rPr>
              <a:t> needs coupling</a:t>
            </a:r>
          </a:p>
          <a:p>
            <a:pPr eaLnBrk="1" fontAlgn="auto" hangingPunct="1">
              <a:spcBef>
                <a:spcPts val="0"/>
              </a:spcBef>
              <a:spcAft>
                <a:spcPts val="0"/>
              </a:spcAft>
              <a:defRPr/>
            </a:pPr>
            <a:endParaRPr lang="en-US" dirty="0" smtClean="0">
              <a:sym typeface="Wingdings" pitchFamily="2" charset="2"/>
            </a:endParaRPr>
          </a:p>
          <a:p>
            <a:pPr eaLnBrk="1" fontAlgn="auto" hangingPunct="1">
              <a:spcBef>
                <a:spcPts val="0"/>
              </a:spcBef>
              <a:spcAft>
                <a:spcPts val="0"/>
              </a:spcAft>
              <a:defRPr/>
            </a:pPr>
            <a:r>
              <a:rPr lang="en-US" dirty="0" smtClean="0">
                <a:sym typeface="Wingdings" pitchFamily="2" charset="2"/>
              </a:rPr>
              <a:t>Coupling was drawn last semester, currently finishing up placing it in the right spot/arraying</a:t>
            </a:r>
          </a:p>
          <a:p>
            <a:pPr eaLnBrk="1" fontAlgn="auto" hangingPunct="1">
              <a:spcBef>
                <a:spcPts val="0"/>
              </a:spcBef>
              <a:spcAft>
                <a:spcPts val="0"/>
              </a:spcAft>
              <a:defRPr/>
            </a:pPr>
            <a:endParaRPr lang="en-US" dirty="0" smtClean="0">
              <a:sym typeface="Wingdings" pitchFamily="2" charset="2"/>
            </a:endParaRPr>
          </a:p>
          <a:p>
            <a:pPr eaLnBrk="1" fontAlgn="auto" hangingPunct="1">
              <a:spcBef>
                <a:spcPts val="0"/>
              </a:spcBef>
              <a:spcAft>
                <a:spcPts val="0"/>
              </a:spcAft>
              <a:defRPr/>
            </a:pPr>
            <a:r>
              <a:rPr lang="en-US" dirty="0" smtClean="0">
                <a:sym typeface="Wingdings" pitchFamily="2" charset="2"/>
              </a:rPr>
              <a:t>Coupling important for 2 reasons:</a:t>
            </a:r>
          </a:p>
          <a:p>
            <a:pPr marL="228600" indent="-228600" eaLnBrk="1" fontAlgn="auto" hangingPunct="1">
              <a:spcBef>
                <a:spcPts val="0"/>
              </a:spcBef>
              <a:spcAft>
                <a:spcPts val="0"/>
              </a:spcAft>
              <a:buFontTx/>
              <a:buAutoNum type="arabicPeriod"/>
              <a:defRPr/>
            </a:pPr>
            <a:r>
              <a:rPr lang="en-US" dirty="0" smtClean="0">
                <a:sym typeface="Wingdings" pitchFamily="2" charset="2"/>
              </a:rPr>
              <a:t>Pipe going through wall needs coupling</a:t>
            </a:r>
          </a:p>
          <a:p>
            <a:pPr marL="228600" indent="-228600" eaLnBrk="1" fontAlgn="auto" hangingPunct="1">
              <a:spcBef>
                <a:spcPts val="0"/>
              </a:spcBef>
              <a:spcAft>
                <a:spcPts val="0"/>
              </a:spcAft>
              <a:buFontTx/>
              <a:buAutoNum type="arabicPeriod"/>
              <a:defRPr/>
            </a:pPr>
            <a:r>
              <a:rPr lang="en-US" dirty="0" smtClean="0">
                <a:sym typeface="Wingdings" pitchFamily="2" charset="2"/>
              </a:rPr>
              <a:t>To drain </a:t>
            </a:r>
            <a:r>
              <a:rPr lang="en-US" dirty="0" err="1" smtClean="0">
                <a:sym typeface="Wingdings" pitchFamily="2" charset="2"/>
              </a:rPr>
              <a:t>sed</a:t>
            </a:r>
            <a:r>
              <a:rPr lang="en-US" dirty="0" smtClean="0">
                <a:sym typeface="Wingdings" pitchFamily="2" charset="2"/>
              </a:rPr>
              <a:t> tank, need to be able to remove launder and plug hole – need coupling</a:t>
            </a:r>
            <a:endParaRPr lang="en-US" dirty="0" smtClean="0"/>
          </a:p>
        </p:txBody>
      </p:sp>
      <p:sp>
        <p:nvSpPr>
          <p:cNvPr id="717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E71FC31-EACB-4A22-83AB-82F273CF5ED5}" type="slidenum">
              <a:rPr lang="en-US" smtClean="0"/>
              <a:pPr fontAlgn="base">
                <a:spcBef>
                  <a:spcPct val="0"/>
                </a:spcBef>
                <a:spcAft>
                  <a:spcPct val="0"/>
                </a:spcAft>
                <a:defRPr/>
              </a:pPr>
              <a:t>48</a:t>
            </a:fld>
            <a:endParaRPr lang="en-US"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p:spPr>
      </p:sp>
      <p:sp>
        <p:nvSpPr>
          <p:cNvPr id="8195" name="Notes Placeholder 2"/>
          <p:cNvSpPr>
            <a:spLocks noGrp="1"/>
          </p:cNvSpPr>
          <p:nvPr>
            <p:ph type="body" idx="1"/>
          </p:nvPr>
        </p:nvSpPr>
        <p:spPr bwMode="auto"/>
        <p:txBody>
          <a:bodyPr wrap="square" numCol="1" anchor="t" anchorCtr="0" compatLnSpc="1">
            <a:prstTxWarp prst="textNoShape">
              <a:avLst/>
            </a:prstTxWarp>
          </a:bodyPr>
          <a:lstStyle/>
          <a:p>
            <a:pPr eaLnBrk="1" fontAlgn="auto" hangingPunct="1">
              <a:spcBef>
                <a:spcPts val="0"/>
              </a:spcBef>
              <a:spcAft>
                <a:spcPts val="0"/>
              </a:spcAft>
              <a:defRPr/>
            </a:pPr>
            <a:r>
              <a:rPr lang="en-US" dirty="0" smtClean="0"/>
              <a:t>Pipe going through wall </a:t>
            </a:r>
            <a:r>
              <a:rPr lang="en-US" dirty="0" smtClean="0">
                <a:sym typeface="Wingdings" pitchFamily="2" charset="2"/>
              </a:rPr>
              <a:t> needs coupling</a:t>
            </a:r>
          </a:p>
          <a:p>
            <a:pPr eaLnBrk="1" fontAlgn="auto" hangingPunct="1">
              <a:spcBef>
                <a:spcPts val="0"/>
              </a:spcBef>
              <a:spcAft>
                <a:spcPts val="0"/>
              </a:spcAft>
              <a:defRPr/>
            </a:pPr>
            <a:endParaRPr lang="en-US" dirty="0" smtClean="0">
              <a:sym typeface="Wingdings" pitchFamily="2" charset="2"/>
            </a:endParaRPr>
          </a:p>
          <a:p>
            <a:pPr eaLnBrk="1" fontAlgn="auto" hangingPunct="1">
              <a:spcBef>
                <a:spcPts val="0"/>
              </a:spcBef>
              <a:spcAft>
                <a:spcPts val="0"/>
              </a:spcAft>
              <a:defRPr/>
            </a:pPr>
            <a:r>
              <a:rPr lang="en-US" dirty="0" smtClean="0">
                <a:sym typeface="Wingdings" pitchFamily="2" charset="2"/>
              </a:rPr>
              <a:t>Coupling was drawn last semester, currently finishing up placing it in the right spot/arraying</a:t>
            </a:r>
          </a:p>
          <a:p>
            <a:pPr eaLnBrk="1" fontAlgn="auto" hangingPunct="1">
              <a:spcBef>
                <a:spcPts val="0"/>
              </a:spcBef>
              <a:spcAft>
                <a:spcPts val="0"/>
              </a:spcAft>
              <a:defRPr/>
            </a:pPr>
            <a:endParaRPr lang="en-US" dirty="0" smtClean="0">
              <a:sym typeface="Wingdings" pitchFamily="2" charset="2"/>
            </a:endParaRPr>
          </a:p>
          <a:p>
            <a:pPr eaLnBrk="1" fontAlgn="auto" hangingPunct="1">
              <a:spcBef>
                <a:spcPts val="0"/>
              </a:spcBef>
              <a:spcAft>
                <a:spcPts val="0"/>
              </a:spcAft>
              <a:defRPr/>
            </a:pPr>
            <a:r>
              <a:rPr lang="en-US" dirty="0" smtClean="0">
                <a:sym typeface="Wingdings" pitchFamily="2" charset="2"/>
              </a:rPr>
              <a:t>Coupling important for 2 reasons:</a:t>
            </a:r>
          </a:p>
          <a:p>
            <a:pPr marL="228600" indent="-228600" eaLnBrk="1" fontAlgn="auto" hangingPunct="1">
              <a:spcBef>
                <a:spcPts val="0"/>
              </a:spcBef>
              <a:spcAft>
                <a:spcPts val="0"/>
              </a:spcAft>
              <a:buFontTx/>
              <a:buAutoNum type="arabicPeriod"/>
              <a:defRPr/>
            </a:pPr>
            <a:r>
              <a:rPr lang="en-US" dirty="0" smtClean="0">
                <a:sym typeface="Wingdings" pitchFamily="2" charset="2"/>
              </a:rPr>
              <a:t>Pipe going through wall needs coupling</a:t>
            </a:r>
          </a:p>
          <a:p>
            <a:pPr marL="228600" indent="-228600" eaLnBrk="1" fontAlgn="auto" hangingPunct="1">
              <a:spcBef>
                <a:spcPts val="0"/>
              </a:spcBef>
              <a:spcAft>
                <a:spcPts val="0"/>
              </a:spcAft>
              <a:buFontTx/>
              <a:buAutoNum type="arabicPeriod"/>
              <a:defRPr/>
            </a:pPr>
            <a:r>
              <a:rPr lang="en-US" dirty="0" smtClean="0">
                <a:sym typeface="Wingdings" pitchFamily="2" charset="2"/>
              </a:rPr>
              <a:t>To drain </a:t>
            </a:r>
            <a:r>
              <a:rPr lang="en-US" dirty="0" err="1" smtClean="0">
                <a:sym typeface="Wingdings" pitchFamily="2" charset="2"/>
              </a:rPr>
              <a:t>sed</a:t>
            </a:r>
            <a:r>
              <a:rPr lang="en-US" dirty="0" smtClean="0">
                <a:sym typeface="Wingdings" pitchFamily="2" charset="2"/>
              </a:rPr>
              <a:t> tank, need to be able to remove launder and plug hole – need coupling</a:t>
            </a:r>
            <a:endParaRPr lang="en-US" dirty="0" smtClean="0"/>
          </a:p>
        </p:txBody>
      </p:sp>
      <p:sp>
        <p:nvSpPr>
          <p:cNvPr id="819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E75A77A-1557-4548-83B3-A749F489D181}" type="slidenum">
              <a:rPr lang="en-US" smtClean="0"/>
              <a:pPr fontAlgn="base">
                <a:spcBef>
                  <a:spcPct val="0"/>
                </a:spcBef>
                <a:spcAft>
                  <a:spcPct val="0"/>
                </a:spcAft>
                <a:defRPr/>
              </a:pPr>
              <a:t>49</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D2C22CE-EBFC-433D-81DC-F3C048FAA566}" type="slidenum">
              <a:rPr lang="en-US" smtClean="0"/>
              <a:pPr/>
              <a:t>5</a:t>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p:spPr>
      </p:sp>
      <p:sp>
        <p:nvSpPr>
          <p:cNvPr id="102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024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C4AD89E-2C85-435D-9948-88108AB2C7CA}" type="slidenum">
              <a:rPr lang="en-US" smtClean="0"/>
              <a:pPr fontAlgn="base">
                <a:spcBef>
                  <a:spcPct val="0"/>
                </a:spcBef>
                <a:spcAft>
                  <a:spcPct val="0"/>
                </a:spcAft>
                <a:defRPr/>
              </a:pPr>
              <a:t>50</a:t>
            </a:fld>
            <a:endParaRPr lang="en-US" smtClean="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p:spPr>
      </p:sp>
      <p:sp>
        <p:nvSpPr>
          <p:cNvPr id="112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Length of coupling=thickness of wall</a:t>
            </a:r>
          </a:p>
        </p:txBody>
      </p:sp>
      <p:sp>
        <p:nvSpPr>
          <p:cNvPr id="922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8CCF833-DDC0-4F1B-A289-F9746C0801E5}" type="slidenum">
              <a:rPr lang="en-US" smtClean="0"/>
              <a:pPr fontAlgn="base">
                <a:spcBef>
                  <a:spcPct val="0"/>
                </a:spcBef>
                <a:spcAft>
                  <a:spcPct val="0"/>
                </a:spcAft>
                <a:defRPr/>
              </a:pPr>
              <a:t>51</a:t>
            </a:fld>
            <a:endParaRPr lang="en-US" smtClean="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D2C22CE-EBFC-433D-81DC-F3C048FAA566}" type="slidenum">
              <a:rPr lang="en-US" smtClean="0"/>
              <a:pPr/>
              <a:t>52</a:t>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C407A96-4A9D-49BC-A356-6B691D9A7A8D}" type="slidenum">
              <a:rPr lang="en-US" smtClean="0"/>
              <a:pPr/>
              <a:t>53</a:t>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D2C22CE-EBFC-433D-81DC-F3C048FAA566}" type="slidenum">
              <a:rPr lang="en-US" smtClean="0"/>
              <a:pPr/>
              <a:t>54</a:t>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D2C22CE-EBFC-433D-81DC-F3C048FAA566}" type="slidenum">
              <a:rPr lang="en-US" smtClean="0"/>
              <a:pPr/>
              <a:t>55</a:t>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D2C22CE-EBFC-433D-81DC-F3C048FAA566}" type="slidenum">
              <a:rPr lang="en-US" smtClean="0"/>
              <a:pPr/>
              <a:t>56</a:t>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D2C22CE-EBFC-433D-81DC-F3C048FAA566}" type="slidenum">
              <a:rPr lang="en-US" smtClean="0"/>
              <a:pPr/>
              <a:t>57</a:t>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D2C22CE-EBFC-433D-81DC-F3C048FAA566}" type="slidenum">
              <a:rPr lang="en-US" smtClean="0"/>
              <a:pPr/>
              <a:t>58</a:t>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spcBef>
                <a:spcPct val="0"/>
              </a:spcBef>
            </a:pPr>
            <a:r>
              <a:rPr lang="en-US" dirty="0" smtClean="0"/>
              <a:t>In MathCAD, the Materials list consists of a series of equations for the volumes, areas, and other component specifications</a:t>
            </a:r>
          </a:p>
          <a:p>
            <a:pPr>
              <a:spcBef>
                <a:spcPct val="0"/>
              </a:spcBef>
            </a:pPr>
            <a:r>
              <a:rPr lang="en-US" dirty="0" smtClean="0"/>
              <a:t>Purpose: (1) to give Hondurans physical quantities they’ll need to determine how much cement, bricks, and other resources to use</a:t>
            </a:r>
          </a:p>
          <a:p>
            <a:pPr>
              <a:spcBef>
                <a:spcPct val="0"/>
              </a:spcBef>
            </a:pPr>
            <a:r>
              <a:rPr lang="en-US" dirty="0" smtClean="0"/>
              <a:t>             (2) to give them an idea of which supplies they’ll need, such as PVC pipes, connectors, etc.</a:t>
            </a:r>
          </a:p>
          <a:p>
            <a:endParaRPr lang="en-US" dirty="0"/>
          </a:p>
        </p:txBody>
      </p:sp>
      <p:sp>
        <p:nvSpPr>
          <p:cNvPr id="4" name="Slide Number Placeholder 3"/>
          <p:cNvSpPr>
            <a:spLocks noGrp="1"/>
          </p:cNvSpPr>
          <p:nvPr>
            <p:ph type="sldNum" sz="quarter" idx="10"/>
          </p:nvPr>
        </p:nvSpPr>
        <p:spPr/>
        <p:txBody>
          <a:bodyPr/>
          <a:lstStyle/>
          <a:p>
            <a:fld id="{26FB92E1-9E10-4FC0-86C6-E9CC4CAD9EB8}" type="slidenum">
              <a:rPr lang="en-US" smtClean="0"/>
              <a:pPr/>
              <a:t>59</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D2C22CE-EBFC-433D-81DC-F3C048FAA566}" type="slidenum">
              <a:rPr lang="en-US" smtClean="0"/>
              <a:pPr/>
              <a:t>6</a:t>
            </a:fld>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D2C22CE-EBFC-433D-81DC-F3C048FAA566}" type="slidenum">
              <a:rPr lang="en-US" smtClean="0"/>
              <a:pPr/>
              <a:t>60</a:t>
            </a:fld>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D2C22CE-EBFC-433D-81DC-F3C048FAA566}" type="slidenum">
              <a:rPr lang="en-US" smtClean="0"/>
              <a:pPr/>
              <a:t>61</a:t>
            </a:fld>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D2C22CE-EBFC-433D-81DC-F3C048FAA566}" type="slidenum">
              <a:rPr lang="en-US" smtClean="0"/>
              <a:pPr/>
              <a:t>62</a:t>
            </a:fld>
            <a:endParaRPr 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D2C22CE-EBFC-433D-81DC-F3C048FAA566}" type="slidenum">
              <a:rPr lang="en-US" smtClean="0"/>
              <a:pPr/>
              <a:t>63</a:t>
            </a:fld>
            <a:endParaRPr 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D2C22CE-EBFC-433D-81DC-F3C048FAA566}" type="slidenum">
              <a:rPr lang="en-US" smtClean="0"/>
              <a:pPr/>
              <a:t>64</a:t>
            </a:fld>
            <a:endParaRPr 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12BB94F-60B8-4D7E-9C10-2EC93EACADD3}" type="slidenum">
              <a:rPr lang="en-US" smtClean="0"/>
              <a:pPr/>
              <a:t>65</a:t>
            </a:fld>
            <a:endParaRPr 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12BB94F-60B8-4D7E-9C10-2EC93EACADD3}" type="slidenum">
              <a:rPr lang="en-US" smtClean="0"/>
              <a:pPr/>
              <a:t>66</a:t>
            </a:fld>
            <a:endParaRPr 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12BB94F-60B8-4D7E-9C10-2EC93EACADD3}" type="slidenum">
              <a:rPr lang="en-US" smtClean="0"/>
              <a:pPr/>
              <a:t>67</a:t>
            </a:fld>
            <a:endParaRPr 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D2C22CE-EBFC-433D-81DC-F3C048FAA566}" type="slidenum">
              <a:rPr lang="en-US" smtClean="0"/>
              <a:pPr/>
              <a:t>68</a:t>
            </a:fld>
            <a:endParaRPr 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D2C22CE-EBFC-433D-81DC-F3C048FAA566}" type="slidenum">
              <a:rPr lang="en-US" smtClean="0"/>
              <a:pPr/>
              <a:t>69</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D2C22CE-EBFC-433D-81DC-F3C048FAA566}" type="slidenum">
              <a:rPr lang="en-US" smtClean="0"/>
              <a:pPr/>
              <a:t>7</a:t>
            </a:fld>
            <a:endParaRPr 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p:spPr>
      </p:sp>
      <p:sp>
        <p:nvSpPr>
          <p:cNvPr id="4915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ea typeface="ＭＳ Ｐゴシック"/>
                <a:cs typeface="ＭＳ Ｐゴシック"/>
              </a:rPr>
              <a:t>Allows users to enter limited data, so they can input their unique specifications.</a:t>
            </a:r>
          </a:p>
          <a:p>
            <a:pPr>
              <a:spcBef>
                <a:spcPct val="0"/>
              </a:spcBef>
            </a:pPr>
            <a:r>
              <a:rPr lang="en-US" smtClean="0">
                <a:ea typeface="ＭＳ Ｐゴシック"/>
                <a:cs typeface="ＭＳ Ｐゴシック"/>
              </a:rPr>
              <a:t>EX: large vs. small water treatment plant, more vs. less flow…</a:t>
            </a:r>
          </a:p>
          <a:p>
            <a:pPr>
              <a:spcBef>
                <a:spcPct val="0"/>
              </a:spcBef>
            </a:pPr>
            <a:r>
              <a:rPr lang="en-US" smtClean="0">
                <a:ea typeface="ＭＳ Ｐゴシック"/>
                <a:cs typeface="ＭＳ Ｐゴシック"/>
              </a:rPr>
              <a:t>So Honduran engineers enter their parameters and receive a design in just a few minutes.</a:t>
            </a:r>
          </a:p>
          <a:p>
            <a:pPr>
              <a:spcBef>
                <a:spcPct val="0"/>
              </a:spcBef>
            </a:pPr>
            <a:r>
              <a:rPr lang="en-US" smtClean="0">
                <a:ea typeface="ＭＳ Ｐゴシック"/>
                <a:cs typeface="ＭＳ Ｐゴシック"/>
              </a:rPr>
              <a:t>We hope this’ll make it easier for different people around the world to get water treatment plant designs</a:t>
            </a:r>
            <a:br>
              <a:rPr lang="en-US" smtClean="0">
                <a:ea typeface="ＭＳ Ｐゴシック"/>
                <a:cs typeface="ＭＳ Ｐゴシック"/>
              </a:rPr>
            </a:br>
            <a:endParaRPr lang="en-US" smtClean="0">
              <a:ea typeface="ＭＳ Ｐゴシック"/>
              <a:cs typeface="ＭＳ Ｐゴシック"/>
            </a:endParaRPr>
          </a:p>
          <a:p>
            <a:pPr>
              <a:spcBef>
                <a:spcPct val="0"/>
              </a:spcBef>
            </a:pPr>
            <a:r>
              <a:rPr lang="es-HN" smtClean="0">
                <a:latin typeface="Arial" pitchFamily="34" charset="0"/>
                <a:ea typeface="ＭＳ Ｐゴシック"/>
                <a:cs typeface="ＭＳ Ｐゴシック"/>
              </a:rPr>
              <a:t>Here you can see the user interface of the design tool. Users enter the parameters above in accordance with their plant specifications. There are default values for all parameters as guidance. I will show you two different designs in which we vary the plant flow rate, number of sedimentation tanks, and bays per sedimentation tank. In this design, we used a plant flow rate of 3 Liters/second, and 3 sedimentation tanks with 1 bay per sedimentation tank.</a:t>
            </a:r>
            <a:endParaRPr lang="en-US" smtClean="0">
              <a:ea typeface="ＭＳ Ｐゴシック"/>
              <a:cs typeface="ＭＳ Ｐゴシック"/>
            </a:endParaRPr>
          </a:p>
        </p:txBody>
      </p:sp>
      <p:sp>
        <p:nvSpPr>
          <p:cNvPr id="491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62E3F96-959C-4427-8614-CF8A6AF2C18D}" type="slidenum">
              <a:rPr lang="en-US">
                <a:latin typeface="Arial" pitchFamily="34" charset="0"/>
              </a:rPr>
              <a:pPr/>
              <a:t>70</a:t>
            </a:fld>
            <a:endParaRPr lang="en-US">
              <a:latin typeface="Arial" pitchFamily="34" charset="0"/>
            </a:endParaRPr>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7"/>
          <p:cNvSpPr>
            <a:spLocks noGrp="1" noChangeArrowheads="1"/>
          </p:cNvSpPr>
          <p:nvPr>
            <p:ph type="sldNum" sz="quarter" idx="5"/>
          </p:nvPr>
        </p:nvSpPr>
        <p:spPr>
          <a:noFill/>
        </p:spPr>
        <p:txBody>
          <a:bodyPr/>
          <a:lstStyle/>
          <a:p>
            <a:fld id="{C8DE6C9F-48AD-4743-9CB5-D6A098EDE630}" type="slidenum">
              <a:rPr lang="en-US" smtClean="0"/>
              <a:pPr/>
              <a:t>71</a:t>
            </a:fld>
            <a:endParaRPr lang="en-US" dirty="0" smtClean="0"/>
          </a:p>
        </p:txBody>
      </p:sp>
      <p:sp>
        <p:nvSpPr>
          <p:cNvPr id="149507" name="Rectangle 2"/>
          <p:cNvSpPr>
            <a:spLocks noGrp="1" noRot="1" noChangeAspect="1" noChangeArrowheads="1" noTextEdit="1"/>
          </p:cNvSpPr>
          <p:nvPr>
            <p:ph type="sldImg"/>
          </p:nvPr>
        </p:nvSpPr>
        <p:spPr>
          <a:ln/>
        </p:spPr>
      </p:sp>
      <p:sp>
        <p:nvSpPr>
          <p:cNvPr id="149508"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D2C22CE-EBFC-433D-81DC-F3C048FAA566}"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D2C22CE-EBFC-433D-81DC-F3C048FAA566}"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29C0DC4-21A1-4A58-8A3E-D130089F6C7B}" type="datetimeFigureOut">
              <a:rPr lang="en-US" smtClean="0"/>
              <a:pPr/>
              <a:t>3/9/2010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67B53E-B585-49B6-8269-5BBDB670B14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29C0DC4-21A1-4A58-8A3E-D130089F6C7B}" type="datetimeFigureOut">
              <a:rPr lang="en-US" smtClean="0"/>
              <a:pPr/>
              <a:t>3/9/2010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67B53E-B585-49B6-8269-5BBDB670B14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29C0DC4-21A1-4A58-8A3E-D130089F6C7B}" type="datetimeFigureOut">
              <a:rPr lang="en-US" smtClean="0"/>
              <a:pPr/>
              <a:t>3/9/2010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67B53E-B585-49B6-8269-5BBDB670B14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29C0DC4-21A1-4A58-8A3E-D130089F6C7B}" type="datetimeFigureOut">
              <a:rPr lang="en-US" smtClean="0"/>
              <a:pPr/>
              <a:t>3/9/2010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67B53E-B585-49B6-8269-5BBDB670B14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29C0DC4-21A1-4A58-8A3E-D130089F6C7B}" type="datetimeFigureOut">
              <a:rPr lang="en-US" smtClean="0"/>
              <a:pPr/>
              <a:t>3/9/2010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67B53E-B585-49B6-8269-5BBDB670B14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29C0DC4-21A1-4A58-8A3E-D130089F6C7B}" type="datetimeFigureOut">
              <a:rPr lang="en-US" smtClean="0"/>
              <a:pPr/>
              <a:t>3/9/2010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67B53E-B585-49B6-8269-5BBDB670B14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29C0DC4-21A1-4A58-8A3E-D130089F6C7B}" type="datetimeFigureOut">
              <a:rPr lang="en-US" smtClean="0"/>
              <a:pPr/>
              <a:t>3/9/2010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B67B53E-B585-49B6-8269-5BBDB670B14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29C0DC4-21A1-4A58-8A3E-D130089F6C7B}" type="datetimeFigureOut">
              <a:rPr lang="en-US" smtClean="0"/>
              <a:pPr/>
              <a:t>3/9/2010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B67B53E-B585-49B6-8269-5BBDB670B14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29C0DC4-21A1-4A58-8A3E-D130089F6C7B}" type="datetimeFigureOut">
              <a:rPr lang="en-US" smtClean="0"/>
              <a:pPr/>
              <a:t>3/9/2010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B67B53E-B585-49B6-8269-5BBDB670B14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29C0DC4-21A1-4A58-8A3E-D130089F6C7B}" type="datetimeFigureOut">
              <a:rPr lang="en-US" smtClean="0"/>
              <a:pPr/>
              <a:t>3/9/2010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67B53E-B585-49B6-8269-5BBDB670B14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29C0DC4-21A1-4A58-8A3E-D130089F6C7B}" type="datetimeFigureOut">
              <a:rPr lang="en-US" smtClean="0"/>
              <a:pPr/>
              <a:t>3/9/2010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67B53E-B585-49B6-8269-5BBDB670B14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9C0DC4-21A1-4A58-8A3E-D130089F6C7B}" type="datetimeFigureOut">
              <a:rPr lang="en-US" smtClean="0"/>
              <a:pPr/>
              <a:t>3/9/2010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B67B53E-B585-49B6-8269-5BBDB670B14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oleObject" Target="file:///C:\Documents%20and%20Settings\labuser.ACCEL\Desktop\Final%20Designs\RapidMixerLowFlowRates.xmcd\Selection%2059%20712%20704%20797" TargetMode="Externa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7.jpe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jpeg"/></Relationships>
</file>

<file path=ppt/slides/_rels/slide2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2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9.xml"/><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image" Target="../media/image26.png"/></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8.wmf"/><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oleObject" Target="../embeddings/oleObject2.bin"/><Relationship Id="rId4" Type="http://schemas.openxmlformats.org/officeDocument/2006/relationships/image" Target="../media/image30.png"/></Relationships>
</file>

<file path=ppt/slides/_rels/slide3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4.xml"/><Relationship Id="rId1" Type="http://schemas.openxmlformats.org/officeDocument/2006/relationships/slideLayout" Target="../slideLayouts/slideLayout1.xml"/><Relationship Id="rId4" Type="http://schemas.openxmlformats.org/officeDocument/2006/relationships/image" Target="../media/image33.pn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39.xml"/><Relationship Id="rId1" Type="http://schemas.openxmlformats.org/officeDocument/2006/relationships/slideLayout" Target="../slideLayouts/slideLayout2.xml"/><Relationship Id="rId4" Type="http://schemas.openxmlformats.org/officeDocument/2006/relationships/image" Target="../media/image37.jpeg"/></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40.xml"/><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4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41.xml"/><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4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notesSlide" Target="../notesSlides/notesSlide44.xml"/><Relationship Id="rId1" Type="http://schemas.openxmlformats.org/officeDocument/2006/relationships/slideLayout" Target="../slideLayouts/slideLayout2.xml"/><Relationship Id="rId4" Type="http://schemas.openxmlformats.org/officeDocument/2006/relationships/image" Target="../media/image45.emf"/></Relationships>
</file>

<file path=ppt/slides/_rels/slide45.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45.xml"/><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46.xml"/><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48.xml"/><Relationship Id="rId1" Type="http://schemas.openxmlformats.org/officeDocument/2006/relationships/slideLayout" Target="../slideLayouts/slideLayout6.xml"/><Relationship Id="rId4" Type="http://schemas.openxmlformats.org/officeDocument/2006/relationships/image" Target="../media/image50.png"/></Relationships>
</file>

<file path=ppt/slides/_rels/slide49.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49.xml"/><Relationship Id="rId1" Type="http://schemas.openxmlformats.org/officeDocument/2006/relationships/slideLayout" Target="../slideLayouts/slideLayout6.xml"/><Relationship Id="rId4" Type="http://schemas.openxmlformats.org/officeDocument/2006/relationships/image" Target="../media/image52.png"/></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50.xml"/><Relationship Id="rId1" Type="http://schemas.openxmlformats.org/officeDocument/2006/relationships/slideLayout" Target="../slideLayouts/slideLayout6.xml"/><Relationship Id="rId4" Type="http://schemas.openxmlformats.org/officeDocument/2006/relationships/image" Target="../media/image54.png"/></Relationships>
</file>

<file path=ppt/slides/_rels/slide51.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51.xml"/><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52.xml"/><Relationship Id="rId1" Type="http://schemas.openxmlformats.org/officeDocument/2006/relationships/slideLayout" Target="../slideLayouts/slideLayout6.xml"/><Relationship Id="rId4" Type="http://schemas.openxmlformats.org/officeDocument/2006/relationships/image" Target="../media/image57.gif"/></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55.xml"/><Relationship Id="rId1" Type="http://schemas.openxmlformats.org/officeDocument/2006/relationships/slideLayout" Target="../slideLayouts/slideLayout7.xml"/><Relationship Id="rId4" Type="http://schemas.openxmlformats.org/officeDocument/2006/relationships/image" Target="../media/image59.jpeg"/></Relationships>
</file>

<file path=ppt/slides/_rels/slide56.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56.xml"/><Relationship Id="rId1" Type="http://schemas.openxmlformats.org/officeDocument/2006/relationships/slideLayout" Target="../slideLayouts/slideLayout2.xml"/><Relationship Id="rId5" Type="http://schemas.openxmlformats.org/officeDocument/2006/relationships/image" Target="../media/image62.png"/><Relationship Id="rId4" Type="http://schemas.openxmlformats.org/officeDocument/2006/relationships/image" Target="../media/image61.png"/></Relationships>
</file>

<file path=ppt/slides/_rels/slide57.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57.xml"/><Relationship Id="rId1" Type="http://schemas.openxmlformats.org/officeDocument/2006/relationships/slideLayout" Target="../slideLayouts/slideLayout7.xml"/><Relationship Id="rId4" Type="http://schemas.openxmlformats.org/officeDocument/2006/relationships/image" Target="../media/image64.png"/></Relationships>
</file>

<file path=ppt/slides/_rels/slide58.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58.xml"/><Relationship Id="rId1" Type="http://schemas.openxmlformats.org/officeDocument/2006/relationships/slideLayout" Target="../slideLayouts/slideLayout7.xml"/><Relationship Id="rId4" Type="http://schemas.openxmlformats.org/officeDocument/2006/relationships/image" Target="../media/image65.png"/></Relationships>
</file>

<file path=ppt/slides/_rels/slide59.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59.xml"/><Relationship Id="rId1" Type="http://schemas.openxmlformats.org/officeDocument/2006/relationships/slideLayout" Target="../slideLayouts/slideLayout1.xml"/><Relationship Id="rId4" Type="http://schemas.openxmlformats.org/officeDocument/2006/relationships/image" Target="../media/image67.png"/></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60.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notesSlide" Target="../notesSlides/notesSlide60.xml"/><Relationship Id="rId1" Type="http://schemas.openxmlformats.org/officeDocument/2006/relationships/slideLayout" Target="../slideLayouts/slideLayout1.xml"/><Relationship Id="rId4" Type="http://schemas.openxmlformats.org/officeDocument/2006/relationships/image" Target="../media/image69.png"/></Relationships>
</file>

<file path=ppt/slides/_rels/slide61.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61.xml"/><Relationship Id="rId1" Type="http://schemas.openxmlformats.org/officeDocument/2006/relationships/slideLayout" Target="../slideLayouts/slideLayout2.xml"/><Relationship Id="rId4" Type="http://schemas.openxmlformats.org/officeDocument/2006/relationships/image" Target="../media/image71.jpeg"/></Relationships>
</file>

<file path=ppt/slides/_rels/slide62.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63.xml"/><Relationship Id="rId1" Type="http://schemas.openxmlformats.org/officeDocument/2006/relationships/slideLayout" Target="../slideLayouts/slideLayout2.xml"/><Relationship Id="rId4" Type="http://schemas.openxmlformats.org/officeDocument/2006/relationships/image" Target="../media/image74.png"/></Relationships>
</file>

<file path=ppt/slides/_rels/slide64.xml.rels><?xml version="1.0" encoding="UTF-8" standalone="yes"?>
<Relationships xmlns="http://schemas.openxmlformats.org/package/2006/relationships"><Relationship Id="rId3" Type="http://schemas.openxmlformats.org/officeDocument/2006/relationships/image" Target="../media/image75.jpeg"/><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70.xml"/><Relationship Id="rId1" Type="http://schemas.openxmlformats.org/officeDocument/2006/relationships/slideLayout" Target="../slideLayouts/slideLayout4.xml"/></Relationships>
</file>

<file path=ppt/slides/_rels/slide7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1.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777" name="Picture 1"/>
          <p:cNvPicPr>
            <a:picLocks noChangeAspect="1" noChangeArrowheads="1"/>
          </p:cNvPicPr>
          <p:nvPr/>
        </p:nvPicPr>
        <p:blipFill>
          <a:blip r:embed="rId3"/>
          <a:srcRect/>
          <a:stretch>
            <a:fillRect/>
          </a:stretch>
        </p:blipFill>
        <p:spPr bwMode="auto">
          <a:xfrm>
            <a:off x="0" y="1"/>
            <a:ext cx="9143999" cy="6934200"/>
          </a:xfrm>
          <a:prstGeom prst="rect">
            <a:avLst/>
          </a:prstGeom>
          <a:noFill/>
          <a:ln w="9525">
            <a:noFill/>
            <a:miter lim="800000"/>
            <a:headEnd/>
            <a:tailEnd/>
          </a:ln>
        </p:spPr>
      </p:pic>
      <p:sp>
        <p:nvSpPr>
          <p:cNvPr id="44035" name="Rectangle 2"/>
          <p:cNvSpPr>
            <a:spLocks noGrp="1" noChangeArrowheads="1"/>
          </p:cNvSpPr>
          <p:nvPr>
            <p:ph type="ctrTitle"/>
          </p:nvPr>
        </p:nvSpPr>
        <p:spPr>
          <a:xfrm>
            <a:off x="2057400" y="457200"/>
            <a:ext cx="7772400" cy="1143000"/>
          </a:xfrm>
        </p:spPr>
        <p:txBody>
          <a:bodyPr>
            <a:normAutofit fontScale="90000"/>
          </a:bodyPr>
          <a:lstStyle/>
          <a:p>
            <a:pPr>
              <a:defRPr/>
            </a:pPr>
            <a:r>
              <a:rPr lang="en-US" dirty="0" smtClean="0"/>
              <a:t>Design Teach In</a:t>
            </a:r>
            <a:br>
              <a:rPr lang="en-US" dirty="0" smtClean="0"/>
            </a:br>
            <a:r>
              <a:rPr lang="en-US" dirty="0" smtClean="0"/>
              <a:t>Spring 2010</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normAutofit fontScale="90000"/>
          </a:bodyPr>
          <a:lstStyle/>
          <a:p>
            <a:r>
              <a:rPr lang="en-US" dirty="0" smtClean="0"/>
              <a:t>Entrance Tank and Rapid Mixer</a:t>
            </a:r>
            <a:br>
              <a:rPr lang="en-US" dirty="0" smtClean="0"/>
            </a:br>
            <a:endParaRPr lang="en-US" sz="2700" dirty="0"/>
          </a:p>
        </p:txBody>
      </p:sp>
      <p:pic>
        <p:nvPicPr>
          <p:cNvPr id="1026" name="Picture 2"/>
          <p:cNvPicPr>
            <a:picLocks noChangeAspect="1" noChangeArrowheads="1"/>
          </p:cNvPicPr>
          <p:nvPr/>
        </p:nvPicPr>
        <p:blipFill>
          <a:blip r:embed="rId3" cstate="print"/>
          <a:srcRect/>
          <a:stretch>
            <a:fillRect/>
          </a:stretch>
        </p:blipFill>
        <p:spPr bwMode="auto">
          <a:xfrm>
            <a:off x="762000" y="2362200"/>
            <a:ext cx="7667625" cy="3162300"/>
          </a:xfrm>
          <a:prstGeom prst="rect">
            <a:avLst/>
          </a:prstGeom>
          <a:noFill/>
          <a:ln w="9525">
            <a:noFill/>
            <a:miter lim="800000"/>
            <a:headEnd/>
            <a:tailEnd/>
          </a:ln>
          <a:effectLst/>
        </p:spPr>
      </p:pic>
      <p:cxnSp>
        <p:nvCxnSpPr>
          <p:cNvPr id="6" name="Straight Arrow Connector 5"/>
          <p:cNvCxnSpPr/>
          <p:nvPr/>
        </p:nvCxnSpPr>
        <p:spPr>
          <a:xfrm rot="10800000" flipV="1">
            <a:off x="3444240" y="2727960"/>
            <a:ext cx="1280160" cy="548640"/>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sp>
        <p:nvSpPr>
          <p:cNvPr id="7" name="TextBox 6"/>
          <p:cNvSpPr txBox="1"/>
          <p:nvPr/>
        </p:nvSpPr>
        <p:spPr>
          <a:xfrm>
            <a:off x="4724400" y="2362200"/>
            <a:ext cx="2209800" cy="646331"/>
          </a:xfrm>
          <a:prstGeom prst="rect">
            <a:avLst/>
          </a:prstGeom>
          <a:noFill/>
        </p:spPr>
        <p:txBody>
          <a:bodyPr wrap="square" rtlCol="0">
            <a:spAutoFit/>
          </a:bodyPr>
          <a:lstStyle/>
          <a:p>
            <a:r>
              <a:rPr lang="en-US" dirty="0" smtClean="0"/>
              <a:t>Height of weir </a:t>
            </a:r>
          </a:p>
          <a:p>
            <a:r>
              <a:rPr lang="en-US" dirty="0" smtClean="0"/>
              <a:t>at end of tank</a:t>
            </a:r>
            <a:endParaRPr lang="en-US" dirty="0"/>
          </a:p>
        </p:txBody>
      </p:sp>
      <p:sp>
        <p:nvSpPr>
          <p:cNvPr id="8" name="Left Brace 7"/>
          <p:cNvSpPr/>
          <p:nvPr/>
        </p:nvSpPr>
        <p:spPr>
          <a:xfrm>
            <a:off x="1676400" y="2895600"/>
            <a:ext cx="45719" cy="381000"/>
          </a:xfrm>
          <a:prstGeom prst="leftBrace">
            <a:avLst/>
          </a:prstGeom>
        </p:spPr>
        <p:style>
          <a:lnRef idx="2">
            <a:schemeClr val="accent2"/>
          </a:lnRef>
          <a:fillRef idx="0">
            <a:schemeClr val="accent2"/>
          </a:fillRef>
          <a:effectRef idx="1">
            <a:schemeClr val="accent2"/>
          </a:effectRef>
          <a:fontRef idx="minor">
            <a:schemeClr val="tx1"/>
          </a:fontRef>
        </p:style>
        <p:txBody>
          <a:bodyPr rtlCol="0" anchor="ctr"/>
          <a:lstStyle/>
          <a:p>
            <a:pPr algn="ctr"/>
            <a:endParaRPr lang="en-US"/>
          </a:p>
        </p:txBody>
      </p:sp>
      <p:cxnSp>
        <p:nvCxnSpPr>
          <p:cNvPr id="10" name="Straight Connector 9"/>
          <p:cNvCxnSpPr>
            <a:stCxn id="8" idx="1"/>
          </p:cNvCxnSpPr>
          <p:nvPr/>
        </p:nvCxnSpPr>
        <p:spPr>
          <a:xfrm rot="10800000" flipV="1">
            <a:off x="990600" y="3086100"/>
            <a:ext cx="685800" cy="571500"/>
          </a:xfrm>
          <a:prstGeom prst="line">
            <a:avLst/>
          </a:prstGeom>
        </p:spPr>
        <p:style>
          <a:lnRef idx="2">
            <a:schemeClr val="accent2"/>
          </a:lnRef>
          <a:fillRef idx="0">
            <a:schemeClr val="accent2"/>
          </a:fillRef>
          <a:effectRef idx="1">
            <a:schemeClr val="accent2"/>
          </a:effectRef>
          <a:fontRef idx="minor">
            <a:schemeClr val="tx1"/>
          </a:fontRef>
        </p:style>
      </p:cxnSp>
      <p:sp>
        <p:nvSpPr>
          <p:cNvPr id="12" name="TextBox 11"/>
          <p:cNvSpPr txBox="1"/>
          <p:nvPr/>
        </p:nvSpPr>
        <p:spPr>
          <a:xfrm>
            <a:off x="304800" y="3657600"/>
            <a:ext cx="1295400" cy="923330"/>
          </a:xfrm>
          <a:prstGeom prst="rect">
            <a:avLst/>
          </a:prstGeom>
          <a:noFill/>
        </p:spPr>
        <p:txBody>
          <a:bodyPr wrap="square" rtlCol="0">
            <a:spAutoFit/>
          </a:bodyPr>
          <a:lstStyle/>
          <a:p>
            <a:r>
              <a:rPr lang="en-US" dirty="0" smtClean="0"/>
              <a:t>40 cm </a:t>
            </a:r>
          </a:p>
          <a:p>
            <a:r>
              <a:rPr lang="en-US" dirty="0" smtClean="0"/>
              <a:t>of water .. To be safe</a:t>
            </a:r>
            <a:endParaRPr lang="en-US" dirty="0"/>
          </a:p>
        </p:txBody>
      </p:sp>
      <p:sp>
        <p:nvSpPr>
          <p:cNvPr id="13" name="Left Brace 12"/>
          <p:cNvSpPr/>
          <p:nvPr/>
        </p:nvSpPr>
        <p:spPr>
          <a:xfrm flipH="1">
            <a:off x="3810000" y="2667000"/>
            <a:ext cx="45719" cy="228600"/>
          </a:xfrm>
          <a:prstGeom prst="leftBrace">
            <a:avLst/>
          </a:prstGeom>
        </p:spPr>
        <p:style>
          <a:lnRef idx="2">
            <a:schemeClr val="accent2"/>
          </a:lnRef>
          <a:fillRef idx="0">
            <a:schemeClr val="accent2"/>
          </a:fillRef>
          <a:effectRef idx="1">
            <a:schemeClr val="accent2"/>
          </a:effectRef>
          <a:fontRef idx="minor">
            <a:schemeClr val="tx1"/>
          </a:fontRef>
        </p:style>
        <p:txBody>
          <a:bodyPr rtlCol="0" anchor="ctr"/>
          <a:lstStyle/>
          <a:p>
            <a:pPr algn="ctr"/>
            <a:endParaRPr lang="en-US"/>
          </a:p>
        </p:txBody>
      </p:sp>
      <p:cxnSp>
        <p:nvCxnSpPr>
          <p:cNvPr id="16" name="Straight Connector 15"/>
          <p:cNvCxnSpPr>
            <a:stCxn id="13" idx="1"/>
          </p:cNvCxnSpPr>
          <p:nvPr/>
        </p:nvCxnSpPr>
        <p:spPr>
          <a:xfrm flipV="1">
            <a:off x="3855719" y="2286000"/>
            <a:ext cx="335281" cy="495300"/>
          </a:xfrm>
          <a:prstGeom prst="line">
            <a:avLst/>
          </a:prstGeom>
        </p:spPr>
        <p:style>
          <a:lnRef idx="2">
            <a:schemeClr val="accent2"/>
          </a:lnRef>
          <a:fillRef idx="0">
            <a:schemeClr val="accent2"/>
          </a:fillRef>
          <a:effectRef idx="1">
            <a:schemeClr val="accent2"/>
          </a:effectRef>
          <a:fontRef idx="minor">
            <a:schemeClr val="tx1"/>
          </a:fontRef>
        </p:style>
      </p:cxnSp>
      <p:sp>
        <p:nvSpPr>
          <p:cNvPr id="17" name="TextBox 16"/>
          <p:cNvSpPr txBox="1"/>
          <p:nvPr/>
        </p:nvSpPr>
        <p:spPr>
          <a:xfrm>
            <a:off x="3962400" y="1981200"/>
            <a:ext cx="1905000" cy="369332"/>
          </a:xfrm>
          <a:prstGeom prst="rect">
            <a:avLst/>
          </a:prstGeom>
          <a:noFill/>
        </p:spPr>
        <p:txBody>
          <a:bodyPr wrap="square" rtlCol="0">
            <a:spAutoFit/>
          </a:bodyPr>
          <a:lstStyle/>
          <a:p>
            <a:r>
              <a:rPr lang="en-US" dirty="0" smtClean="0"/>
              <a:t>10 cm freeboard</a:t>
            </a:r>
            <a:endParaRPr lang="en-US" dirty="0"/>
          </a:p>
        </p:txBody>
      </p:sp>
      <p:sp>
        <p:nvSpPr>
          <p:cNvPr id="14" name="Rectangle 13"/>
          <p:cNvSpPr/>
          <p:nvPr/>
        </p:nvSpPr>
        <p:spPr>
          <a:xfrm>
            <a:off x="3733800" y="5867400"/>
            <a:ext cx="1413207" cy="369332"/>
          </a:xfrm>
          <a:prstGeom prst="rect">
            <a:avLst/>
          </a:prstGeom>
        </p:spPr>
        <p:txBody>
          <a:bodyPr wrap="none">
            <a:spAutoFit/>
          </a:bodyPr>
          <a:lstStyle/>
          <a:p>
            <a:r>
              <a:rPr lang="en-US" dirty="0" smtClean="0"/>
              <a:t>(not to scale)</a:t>
            </a:r>
            <a:endParaRPr lang="en-US" dirty="0"/>
          </a:p>
        </p:txBody>
      </p:sp>
      <p:sp>
        <p:nvSpPr>
          <p:cNvPr id="15" name="Left Brace 14"/>
          <p:cNvSpPr/>
          <p:nvPr/>
        </p:nvSpPr>
        <p:spPr>
          <a:xfrm>
            <a:off x="1676400" y="4572000"/>
            <a:ext cx="45719" cy="838200"/>
          </a:xfrm>
          <a:prstGeom prst="leftBrace">
            <a:avLst/>
          </a:prstGeom>
        </p:spPr>
        <p:style>
          <a:lnRef idx="2">
            <a:schemeClr val="accent2"/>
          </a:lnRef>
          <a:fillRef idx="0">
            <a:schemeClr val="accent2"/>
          </a:fillRef>
          <a:effectRef idx="1">
            <a:schemeClr val="accent2"/>
          </a:effectRef>
          <a:fontRef idx="minor">
            <a:schemeClr val="tx1"/>
          </a:fontRef>
        </p:style>
        <p:txBody>
          <a:bodyPr rtlCol="0" anchor="ctr"/>
          <a:lstStyle/>
          <a:p>
            <a:pPr algn="ctr"/>
            <a:endParaRPr lang="en-US"/>
          </a:p>
        </p:txBody>
      </p:sp>
      <p:cxnSp>
        <p:nvCxnSpPr>
          <p:cNvPr id="20" name="Straight Connector 19"/>
          <p:cNvCxnSpPr>
            <a:stCxn id="15" idx="1"/>
          </p:cNvCxnSpPr>
          <p:nvPr/>
        </p:nvCxnSpPr>
        <p:spPr>
          <a:xfrm rot="10800000" flipV="1">
            <a:off x="1295400" y="4991100"/>
            <a:ext cx="381000" cy="495300"/>
          </a:xfrm>
          <a:prstGeom prst="line">
            <a:avLst/>
          </a:prstGeom>
        </p:spPr>
        <p:style>
          <a:lnRef idx="2">
            <a:schemeClr val="accent2"/>
          </a:lnRef>
          <a:fillRef idx="0">
            <a:schemeClr val="accent2"/>
          </a:fillRef>
          <a:effectRef idx="1">
            <a:schemeClr val="accent2"/>
          </a:effectRef>
          <a:fontRef idx="minor">
            <a:schemeClr val="tx1"/>
          </a:fontRef>
        </p:style>
      </p:cxnSp>
      <p:sp>
        <p:nvSpPr>
          <p:cNvPr id="21" name="TextBox 20"/>
          <p:cNvSpPr txBox="1"/>
          <p:nvPr/>
        </p:nvSpPr>
        <p:spPr>
          <a:xfrm>
            <a:off x="228600" y="5562600"/>
            <a:ext cx="2209800" cy="646331"/>
          </a:xfrm>
          <a:prstGeom prst="rect">
            <a:avLst/>
          </a:prstGeom>
          <a:noFill/>
        </p:spPr>
        <p:txBody>
          <a:bodyPr wrap="square" rtlCol="0">
            <a:spAutoFit/>
          </a:bodyPr>
          <a:lstStyle/>
          <a:p>
            <a:r>
              <a:rPr lang="en-US" dirty="0" smtClean="0"/>
              <a:t>Need not go to bottom of </a:t>
            </a:r>
            <a:r>
              <a:rPr lang="en-US" dirty="0" err="1" smtClean="0"/>
              <a:t>flocculator</a:t>
            </a:r>
            <a:endParaRPr lang="en-US" dirty="0"/>
          </a:p>
        </p:txBody>
      </p:sp>
      <p:sp>
        <p:nvSpPr>
          <p:cNvPr id="18" name="TextBox 17"/>
          <p:cNvSpPr txBox="1"/>
          <p:nvPr/>
        </p:nvSpPr>
        <p:spPr>
          <a:xfrm>
            <a:off x="7086600" y="6488668"/>
            <a:ext cx="4800600" cy="369332"/>
          </a:xfrm>
          <a:prstGeom prst="rect">
            <a:avLst/>
          </a:prstGeom>
          <a:noFill/>
        </p:spPr>
        <p:txBody>
          <a:bodyPr wrap="square" rtlCol="0">
            <a:spAutoFit/>
          </a:bodyPr>
          <a:lstStyle/>
          <a:p>
            <a:r>
              <a:rPr lang="en-US" dirty="0" smtClean="0"/>
              <a:t>Image: CDC</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Entrance Tank and Rapid Mixer</a:t>
            </a:r>
            <a:endParaRPr lang="en-US" dirty="0"/>
          </a:p>
        </p:txBody>
      </p:sp>
      <p:sp>
        <p:nvSpPr>
          <p:cNvPr id="3" name="Content Placeholder 2"/>
          <p:cNvSpPr>
            <a:spLocks noGrp="1"/>
          </p:cNvSpPr>
          <p:nvPr>
            <p:ph idx="1"/>
          </p:nvPr>
        </p:nvSpPr>
        <p:spPr/>
        <p:txBody>
          <a:bodyPr>
            <a:normAutofit/>
          </a:bodyPr>
          <a:lstStyle/>
          <a:p>
            <a:r>
              <a:rPr lang="en-US" dirty="0" smtClean="0"/>
              <a:t>First, height of the rapid mix system is set</a:t>
            </a:r>
          </a:p>
          <a:p>
            <a:endParaRPr lang="en-US" dirty="0" smtClean="0"/>
          </a:p>
          <a:p>
            <a:r>
              <a:rPr lang="en-US" dirty="0" smtClean="0"/>
              <a:t>Next, height of water above the entrance tank is determined. This height drives the system. There is 10 cm of freeboard above this.</a:t>
            </a:r>
          </a:p>
          <a:p>
            <a:endParaRPr lang="en-US" dirty="0" smtClean="0"/>
          </a:p>
          <a:p>
            <a:r>
              <a:rPr lang="en-US" dirty="0" smtClean="0"/>
              <a:t>Micro-mixing orifice designed to provide 40 cm of total plant head loss </a:t>
            </a:r>
          </a:p>
          <a:p>
            <a:pPr>
              <a:buNone/>
            </a:pPr>
            <a:endParaRPr lang="en-US" dirty="0" smtClean="0"/>
          </a:p>
          <a:p>
            <a:pPr lvl="1">
              <a:buNone/>
            </a:pPr>
            <a:endParaRPr lang="en-US" dirty="0" smtClean="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Rapid Mixer</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Looking to determine pipe size, diameter of </a:t>
            </a:r>
            <a:r>
              <a:rPr lang="en-US" dirty="0" err="1" smtClean="0"/>
              <a:t>macromixing</a:t>
            </a:r>
            <a:r>
              <a:rPr lang="en-US" dirty="0" smtClean="0"/>
              <a:t> and </a:t>
            </a:r>
            <a:r>
              <a:rPr lang="en-US" dirty="0" err="1" smtClean="0"/>
              <a:t>micromixing</a:t>
            </a:r>
            <a:r>
              <a:rPr lang="en-US" dirty="0" smtClean="0"/>
              <a:t> orifices, and the number of </a:t>
            </a:r>
            <a:r>
              <a:rPr lang="en-US" dirty="0" err="1" smtClean="0"/>
              <a:t>micromixing</a:t>
            </a:r>
            <a:r>
              <a:rPr lang="en-US" dirty="0" smtClean="0"/>
              <a:t> orifices</a:t>
            </a:r>
          </a:p>
          <a:p>
            <a:r>
              <a:rPr lang="en-US" dirty="0" smtClean="0"/>
              <a:t>Several assumptions made:</a:t>
            </a:r>
          </a:p>
          <a:p>
            <a:pPr lvl="1"/>
            <a:r>
              <a:rPr lang="en-US" dirty="0" err="1" smtClean="0"/>
              <a:t>K</a:t>
            </a:r>
            <a:r>
              <a:rPr lang="en-US" baseline="-25000" dirty="0" err="1" smtClean="0"/>
              <a:t>e</a:t>
            </a:r>
            <a:r>
              <a:rPr lang="en-US" dirty="0" smtClean="0"/>
              <a:t> = 1.3</a:t>
            </a:r>
          </a:p>
          <a:p>
            <a:pPr lvl="1"/>
            <a:r>
              <a:rPr lang="en-US" dirty="0" smtClean="0"/>
              <a:t>Circular orifice</a:t>
            </a:r>
          </a:p>
          <a:p>
            <a:pPr lvl="1"/>
            <a:r>
              <a:rPr lang="en-US" dirty="0" smtClean="0"/>
              <a:t>Head loss at maximum plant flow will need to be 30 to 50 cm</a:t>
            </a:r>
          </a:p>
          <a:p>
            <a:pPr lvl="1"/>
            <a:r>
              <a:rPr lang="en-US" dirty="0" smtClean="0"/>
              <a:t>Pipe sizes available</a:t>
            </a:r>
          </a:p>
          <a:p>
            <a:pPr lvl="1"/>
            <a:r>
              <a:rPr lang="en-US" dirty="0" smtClean="0"/>
              <a:t>Pipe length = 2 m</a:t>
            </a:r>
          </a:p>
          <a:p>
            <a:pPr lvl="1"/>
            <a:r>
              <a:rPr lang="en-US" dirty="0" smtClean="0"/>
              <a:t>Energy dissipation rate for </a:t>
            </a:r>
            <a:r>
              <a:rPr lang="en-US" dirty="0" err="1" smtClean="0"/>
              <a:t>micromixing</a:t>
            </a:r>
            <a:endParaRPr lang="en-US" dirty="0" smtClean="0"/>
          </a:p>
          <a:p>
            <a:pPr lvl="2"/>
            <a:r>
              <a:rPr lang="en-US" dirty="0" smtClean="0"/>
              <a:t>ε = 1 W/kg</a:t>
            </a:r>
          </a:p>
          <a:p>
            <a:pPr lvl="1"/>
            <a:endParaRPr lang="en-US" dirty="0" smtClean="0"/>
          </a:p>
          <a:p>
            <a:pPr lvl="2">
              <a:buNone/>
            </a:pPr>
            <a:endParaRPr lang="en-US" dirty="0" smtClean="0"/>
          </a:p>
          <a:p>
            <a:endParaRPr lang="en-US" dirty="0" smtClean="0"/>
          </a:p>
        </p:txBody>
      </p:sp>
      <p:cxnSp>
        <p:nvCxnSpPr>
          <p:cNvPr id="8" name="Straight Arrow Connector 7"/>
          <p:cNvCxnSpPr/>
          <p:nvPr/>
        </p:nvCxnSpPr>
        <p:spPr>
          <a:xfrm rot="10800000">
            <a:off x="2590800" y="5867400"/>
            <a:ext cx="609600" cy="381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2514600" y="6248400"/>
            <a:ext cx="1981200" cy="369332"/>
          </a:xfrm>
          <a:prstGeom prst="rect">
            <a:avLst/>
          </a:prstGeom>
          <a:noFill/>
        </p:spPr>
        <p:txBody>
          <a:bodyPr wrap="square" rtlCol="0">
            <a:spAutoFit/>
          </a:bodyPr>
          <a:lstStyle/>
          <a:p>
            <a:r>
              <a:rPr lang="en-US" dirty="0" smtClean="0"/>
              <a:t>Not for long</a:t>
            </a:r>
            <a:endParaRPr lang="en-US" dirty="0"/>
          </a:p>
        </p:txBody>
      </p:sp>
      <p:graphicFrame>
        <p:nvGraphicFramePr>
          <p:cNvPr id="1029" name="Object 5"/>
          <p:cNvGraphicFramePr>
            <a:graphicFrameLocks noChangeAspect="1"/>
          </p:cNvGraphicFramePr>
          <p:nvPr/>
        </p:nvGraphicFramePr>
        <p:xfrm>
          <a:off x="4267200" y="5748817"/>
          <a:ext cx="3048000" cy="1109183"/>
        </p:xfrm>
        <a:graphic>
          <a:graphicData uri="http://schemas.openxmlformats.org/presentationml/2006/ole">
            <p:oleObj spid="_x0000_s48130" name="Equation" r:id="rId4" imgW="4292280" imgH="1562040" progId="Equation.DSMT4">
              <p:embed/>
            </p:oleObj>
          </a:graphicData>
        </a:graphic>
      </p:graphicFrame>
      <p:cxnSp>
        <p:nvCxnSpPr>
          <p:cNvPr id="13" name="Straight Arrow Connector 12"/>
          <p:cNvCxnSpPr/>
          <p:nvPr/>
        </p:nvCxnSpPr>
        <p:spPr>
          <a:xfrm>
            <a:off x="3886200" y="6400800"/>
            <a:ext cx="304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Macromixing</a:t>
            </a:r>
            <a:r>
              <a:rPr lang="en-US" dirty="0" smtClean="0"/>
              <a:t> Orifice</a:t>
            </a:r>
            <a:endParaRPr lang="en-US" dirty="0"/>
          </a:p>
        </p:txBody>
      </p:sp>
      <p:graphicFrame>
        <p:nvGraphicFramePr>
          <p:cNvPr id="2051" name="Object 3"/>
          <p:cNvGraphicFramePr>
            <a:graphicFrameLocks noChangeAspect="1"/>
          </p:cNvGraphicFramePr>
          <p:nvPr/>
        </p:nvGraphicFramePr>
        <p:xfrm>
          <a:off x="685800" y="1828800"/>
          <a:ext cx="6143625" cy="809625"/>
        </p:xfrm>
        <a:graphic>
          <a:graphicData uri="http://schemas.openxmlformats.org/presentationml/2006/ole">
            <p:oleObj spid="_x0000_s49154" name="Mathcad" r:id="rId4" imgW="6143760" imgH="809640" progId="Mathcad">
              <p:link updateAutomatic="1"/>
            </p:oleObj>
          </a:graphicData>
        </a:graphic>
      </p:graphicFrame>
      <p:sp>
        <p:nvSpPr>
          <p:cNvPr id="10" name="TextBox 9"/>
          <p:cNvSpPr txBox="1"/>
          <p:nvPr/>
        </p:nvSpPr>
        <p:spPr>
          <a:xfrm>
            <a:off x="457200" y="3200400"/>
            <a:ext cx="8305800" cy="2031325"/>
          </a:xfrm>
          <a:prstGeom prst="rect">
            <a:avLst/>
          </a:prstGeom>
          <a:noFill/>
        </p:spPr>
        <p:txBody>
          <a:bodyPr wrap="square" rtlCol="0">
            <a:spAutoFit/>
          </a:bodyPr>
          <a:lstStyle/>
          <a:p>
            <a:r>
              <a:rPr lang="en-US" dirty="0" smtClean="0"/>
              <a:t>The </a:t>
            </a:r>
            <a:r>
              <a:rPr lang="en-US" dirty="0" err="1" smtClean="0"/>
              <a:t>macromixing</a:t>
            </a:r>
            <a:r>
              <a:rPr lang="en-US" dirty="0" smtClean="0"/>
              <a:t> orifice will play a large role in determining the </a:t>
            </a:r>
            <a:r>
              <a:rPr lang="en-US" dirty="0" err="1" smtClean="0"/>
              <a:t>micromixing</a:t>
            </a:r>
            <a:r>
              <a:rPr lang="en-US" dirty="0" smtClean="0"/>
              <a:t> orifice.</a:t>
            </a:r>
          </a:p>
          <a:p>
            <a:endParaRPr lang="en-US" dirty="0" smtClean="0"/>
          </a:p>
          <a:p>
            <a:endParaRPr lang="en-US" dirty="0" smtClean="0"/>
          </a:p>
          <a:p>
            <a:endParaRPr lang="en-US" dirty="0" smtClean="0"/>
          </a:p>
          <a:p>
            <a:r>
              <a:rPr lang="en-US" dirty="0" smtClean="0"/>
              <a:t>The head loss for the </a:t>
            </a:r>
            <a:r>
              <a:rPr lang="en-US" dirty="0" err="1" smtClean="0"/>
              <a:t>micromixing</a:t>
            </a:r>
            <a:r>
              <a:rPr lang="en-US" dirty="0" smtClean="0"/>
              <a:t> system will simply be determined by the total head loss required (assumed to be 50 cm), less the head loss determined for the </a:t>
            </a:r>
            <a:r>
              <a:rPr lang="en-US" dirty="0" err="1" smtClean="0"/>
              <a:t>macromixing</a:t>
            </a:r>
            <a:r>
              <a:rPr lang="en-US" dirty="0" smtClean="0"/>
              <a:t> orifice.</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Micromixing</a:t>
            </a:r>
            <a:r>
              <a:rPr lang="en-US" dirty="0" smtClean="0"/>
              <a:t> Orifice</a:t>
            </a:r>
            <a:endParaRPr lang="en-US" dirty="0"/>
          </a:p>
        </p:txBody>
      </p:sp>
      <p:sp>
        <p:nvSpPr>
          <p:cNvPr id="3" name="Content Placeholder 2"/>
          <p:cNvSpPr>
            <a:spLocks noGrp="1"/>
          </p:cNvSpPr>
          <p:nvPr>
            <p:ph idx="1"/>
          </p:nvPr>
        </p:nvSpPr>
        <p:spPr/>
        <p:txBody>
          <a:bodyPr/>
          <a:lstStyle/>
          <a:p>
            <a:r>
              <a:rPr lang="en-US" dirty="0" smtClean="0"/>
              <a:t>Head loss determined for micro-mixer might not actually correlate to a usable diameter, so head loss is plugged and the diameter function is iterated to make sure minimum diameter achieving appropriate head loss is met</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p:cNvPicPr>
            <a:picLocks noChangeAspect="1" noChangeArrowheads="1"/>
          </p:cNvPicPr>
          <p:nvPr/>
        </p:nvPicPr>
        <p:blipFill>
          <a:blip r:embed="rId3" cstate="print"/>
          <a:srcRect/>
          <a:stretch>
            <a:fillRect/>
          </a:stretch>
        </p:blipFill>
        <p:spPr bwMode="auto">
          <a:xfrm>
            <a:off x="1600200" y="609600"/>
            <a:ext cx="6067425" cy="5649627"/>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Steps</a:t>
            </a:r>
            <a:endParaRPr lang="en-US" dirty="0"/>
          </a:p>
        </p:txBody>
      </p:sp>
      <p:sp>
        <p:nvSpPr>
          <p:cNvPr id="3" name="Content Placeholder 2"/>
          <p:cNvSpPr>
            <a:spLocks noGrp="1"/>
          </p:cNvSpPr>
          <p:nvPr>
            <p:ph idx="1"/>
          </p:nvPr>
        </p:nvSpPr>
        <p:spPr/>
        <p:txBody>
          <a:bodyPr/>
          <a:lstStyle/>
          <a:p>
            <a:r>
              <a:rPr lang="en-US" dirty="0" smtClean="0"/>
              <a:t>Allow “height” of bottom of entrance tank to be chosen</a:t>
            </a:r>
          </a:p>
          <a:p>
            <a:r>
              <a:rPr lang="en-US" dirty="0" smtClean="0"/>
              <a:t>Integrate with AutoCAD to draw all of this</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6258" name="Picture 6"/>
          <p:cNvPicPr>
            <a:picLocks noChangeAspect="1" noChangeArrowheads="1"/>
          </p:cNvPicPr>
          <p:nvPr/>
        </p:nvPicPr>
        <p:blipFill>
          <a:blip r:embed="rId3" cstate="screen"/>
          <a:srcRect/>
          <a:stretch>
            <a:fillRect/>
          </a:stretch>
        </p:blipFill>
        <p:spPr bwMode="auto">
          <a:xfrm>
            <a:off x="0" y="0"/>
            <a:ext cx="9144000" cy="6858000"/>
          </a:xfrm>
          <a:prstGeom prst="rect">
            <a:avLst/>
          </a:prstGeom>
          <a:noFill/>
          <a:ln w="12700">
            <a:noFill/>
            <a:miter lim="800000"/>
            <a:headEnd type="none" w="lg" len="med"/>
            <a:tailEnd type="none" w="lg" len="med"/>
          </a:ln>
        </p:spPr>
      </p:pic>
      <p:sp>
        <p:nvSpPr>
          <p:cNvPr id="44035" name="Rectangle 2"/>
          <p:cNvSpPr>
            <a:spLocks noGrp="1" noChangeArrowheads="1"/>
          </p:cNvSpPr>
          <p:nvPr>
            <p:ph type="ctrTitle"/>
          </p:nvPr>
        </p:nvSpPr>
        <p:spPr>
          <a:xfrm>
            <a:off x="685800" y="533400"/>
            <a:ext cx="7772400" cy="1143000"/>
          </a:xfrm>
        </p:spPr>
        <p:txBody>
          <a:bodyPr/>
          <a:lstStyle/>
          <a:p>
            <a:pPr>
              <a:defRPr/>
            </a:pPr>
            <a:r>
              <a:rPr lang="en-US" dirty="0" smtClean="0"/>
              <a:t>Flocculation</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13698" name="Picture 2"/>
          <p:cNvPicPr>
            <a:picLocks noChangeAspect="1" noChangeArrowheads="1"/>
          </p:cNvPicPr>
          <p:nvPr/>
        </p:nvPicPr>
        <p:blipFill>
          <a:blip r:embed="rId3" cstate="screen"/>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US" dirty="0" smtClean="0"/>
              <a:t>Overview</a:t>
            </a:r>
            <a:endParaRPr lang="en-US" dirty="0"/>
          </a:p>
        </p:txBody>
      </p:sp>
      <p:sp>
        <p:nvSpPr>
          <p:cNvPr id="32771" name="Rectangle 3"/>
          <p:cNvSpPr>
            <a:spLocks noGrp="1" noChangeArrowheads="1"/>
          </p:cNvSpPr>
          <p:nvPr>
            <p:ph idx="1"/>
          </p:nvPr>
        </p:nvSpPr>
        <p:spPr/>
        <p:txBody>
          <a:bodyPr/>
          <a:lstStyle/>
          <a:p>
            <a:r>
              <a:rPr lang="en-US" sz="2800" dirty="0" smtClean="0"/>
              <a:t>How Flocculation Works</a:t>
            </a:r>
          </a:p>
          <a:p>
            <a:endParaRPr lang="en-US" sz="2800" dirty="0" smtClean="0"/>
          </a:p>
          <a:p>
            <a:r>
              <a:rPr lang="en-US" sz="2800" dirty="0" smtClean="0"/>
              <a:t>Types of flocculators</a:t>
            </a:r>
          </a:p>
          <a:p>
            <a:endParaRPr lang="en-US" sz="2800" dirty="0" smtClean="0"/>
          </a:p>
          <a:p>
            <a:r>
              <a:rPr lang="en-US" sz="2800" dirty="0" smtClean="0"/>
              <a:t>Flocculation Theory</a:t>
            </a:r>
          </a:p>
          <a:p>
            <a:endParaRPr lang="en-US" sz="2800" dirty="0" smtClean="0"/>
          </a:p>
          <a:p>
            <a:r>
              <a:rPr lang="en-US" sz="2800" dirty="0" smtClean="0"/>
              <a:t>Design Optimization</a:t>
            </a:r>
          </a:p>
        </p:txBody>
      </p:sp>
      <p:pic>
        <p:nvPicPr>
          <p:cNvPr id="4" name="Picture 3" descr="50 Lps 3 tanques 2 camaras de 1m-Model.png"/>
          <p:cNvPicPr>
            <a:picLocks noChangeAspect="1"/>
          </p:cNvPicPr>
          <p:nvPr/>
        </p:nvPicPr>
        <p:blipFill>
          <a:blip r:embed="rId3" cstate="print">
            <a:clrChange>
              <a:clrFrom>
                <a:srgbClr val="FFFFFF"/>
              </a:clrFrom>
              <a:clrTo>
                <a:srgbClr val="FFFFFF">
                  <a:alpha val="0"/>
                </a:srgbClr>
              </a:clrTo>
            </a:clrChange>
            <a:lum bright="30000" contrast="40000"/>
          </a:blip>
          <a:srcRect l="7721" t="40848" r="11503" b="3152"/>
          <a:stretch>
            <a:fillRect/>
          </a:stretch>
        </p:blipFill>
        <p:spPr>
          <a:xfrm rot="459767">
            <a:off x="4314374" y="4753512"/>
            <a:ext cx="2847360" cy="1579208"/>
          </a:xfrm>
          <a:prstGeom prst="rect">
            <a:avLst/>
          </a:prstGeom>
        </p:spPr>
      </p:pic>
      <p:pic>
        <p:nvPicPr>
          <p:cNvPr id="5" name="Picture 4"/>
          <p:cNvPicPr>
            <a:picLocks noChangeAspect="1" noChangeArrowheads="1"/>
          </p:cNvPicPr>
          <p:nvPr/>
        </p:nvPicPr>
        <p:blipFill>
          <a:blip r:embed="rId4" cstate="screen"/>
          <a:srcRect l="23900" t="8130" r="14242" b="53606"/>
          <a:stretch>
            <a:fillRect/>
          </a:stretch>
        </p:blipFill>
        <p:spPr bwMode="auto">
          <a:xfrm>
            <a:off x="4353291" y="3110716"/>
            <a:ext cx="1421477" cy="733879"/>
          </a:xfrm>
          <a:prstGeom prst="rect">
            <a:avLst/>
          </a:prstGeom>
          <a:noFill/>
          <a:ln w="50800">
            <a:noFill/>
            <a:miter lim="800000"/>
            <a:headEnd type="none" w="sm" len="sm"/>
            <a:tailEnd type="none" w="med" len="sm"/>
          </a:ln>
        </p:spPr>
      </p:pic>
      <p:grpSp>
        <p:nvGrpSpPr>
          <p:cNvPr id="2" name="Group 37"/>
          <p:cNvGrpSpPr/>
          <p:nvPr/>
        </p:nvGrpSpPr>
        <p:grpSpPr>
          <a:xfrm>
            <a:off x="4552565" y="4103979"/>
            <a:ext cx="1342163" cy="775640"/>
            <a:chOff x="3213163" y="3988068"/>
            <a:chExt cx="1342163" cy="775640"/>
          </a:xfrm>
        </p:grpSpPr>
        <p:grpSp>
          <p:nvGrpSpPr>
            <p:cNvPr id="3" name="Group 179"/>
            <p:cNvGrpSpPr/>
            <p:nvPr/>
          </p:nvGrpSpPr>
          <p:grpSpPr>
            <a:xfrm rot="19742345">
              <a:off x="4271696" y="3988068"/>
              <a:ext cx="283630" cy="253824"/>
              <a:chOff x="6986427" y="2972145"/>
              <a:chExt cx="283630" cy="253824"/>
            </a:xfrm>
          </p:grpSpPr>
          <p:pic>
            <p:nvPicPr>
              <p:cNvPr id="23" name="Picture 24"/>
              <p:cNvPicPr>
                <a:picLocks noChangeAspect="1" noChangeArrowheads="1"/>
              </p:cNvPicPr>
              <p:nvPr/>
            </p:nvPicPr>
            <p:blipFill>
              <a:blip r:embed="rId5" cstate="screen"/>
              <a:srcRect/>
              <a:stretch>
                <a:fillRect/>
              </a:stretch>
            </p:blipFill>
            <p:spPr bwMode="auto">
              <a:xfrm rot="16200000">
                <a:off x="6985633" y="3039438"/>
                <a:ext cx="187325" cy="185738"/>
              </a:xfrm>
              <a:prstGeom prst="rect">
                <a:avLst/>
              </a:prstGeom>
              <a:noFill/>
              <a:ln w="12700">
                <a:noFill/>
                <a:miter lim="800000"/>
                <a:headEnd type="none" w="lg" len="med"/>
                <a:tailEnd type="none" w="lg" len="med"/>
              </a:ln>
              <a:effectLst/>
            </p:spPr>
          </p:pic>
          <p:pic>
            <p:nvPicPr>
              <p:cNvPr id="24" name="Picture 24"/>
              <p:cNvPicPr>
                <a:picLocks noChangeAspect="1" noChangeArrowheads="1"/>
              </p:cNvPicPr>
              <p:nvPr/>
            </p:nvPicPr>
            <p:blipFill>
              <a:blip r:embed="rId5" cstate="screen"/>
              <a:srcRect/>
              <a:stretch>
                <a:fillRect/>
              </a:stretch>
            </p:blipFill>
            <p:spPr bwMode="auto">
              <a:xfrm rot="5400000" flipV="1">
                <a:off x="7083525" y="2972939"/>
                <a:ext cx="187325" cy="185738"/>
              </a:xfrm>
              <a:prstGeom prst="rect">
                <a:avLst/>
              </a:prstGeom>
              <a:noFill/>
              <a:ln w="12700">
                <a:noFill/>
                <a:miter lim="800000"/>
                <a:headEnd type="none" w="lg" len="med"/>
                <a:tailEnd type="none" w="lg" len="med"/>
              </a:ln>
              <a:effectLst/>
              <a:scene3d>
                <a:camera prst="orthographicFront">
                  <a:rot lat="0" lon="0" rev="19799999"/>
                </a:camera>
                <a:lightRig rig="threePt" dir="t"/>
              </a:scene3d>
            </p:spPr>
          </p:pic>
        </p:grpSp>
        <p:grpSp>
          <p:nvGrpSpPr>
            <p:cNvPr id="6" name="Group 36"/>
            <p:cNvGrpSpPr/>
            <p:nvPr/>
          </p:nvGrpSpPr>
          <p:grpSpPr>
            <a:xfrm>
              <a:off x="3213163" y="4006537"/>
              <a:ext cx="744107" cy="757171"/>
              <a:chOff x="3213163" y="4006537"/>
              <a:chExt cx="744107" cy="757171"/>
            </a:xfrm>
          </p:grpSpPr>
          <p:grpSp>
            <p:nvGrpSpPr>
              <p:cNvPr id="7" name="Group 5"/>
              <p:cNvGrpSpPr/>
              <p:nvPr/>
            </p:nvGrpSpPr>
            <p:grpSpPr>
              <a:xfrm rot="18347787">
                <a:off x="3132128" y="4190283"/>
                <a:ext cx="735256" cy="411593"/>
                <a:chOff x="4503627" y="2218458"/>
                <a:chExt cx="499826" cy="320263"/>
              </a:xfrm>
            </p:grpSpPr>
            <p:grpSp>
              <p:nvGrpSpPr>
                <p:cNvPr id="8" name="Group 176"/>
                <p:cNvGrpSpPr/>
                <p:nvPr/>
              </p:nvGrpSpPr>
              <p:grpSpPr>
                <a:xfrm>
                  <a:off x="4503627" y="2301538"/>
                  <a:ext cx="300259" cy="237183"/>
                  <a:chOff x="2962956" y="2115885"/>
                  <a:chExt cx="300259" cy="237183"/>
                </a:xfrm>
              </p:grpSpPr>
              <p:pic>
                <p:nvPicPr>
                  <p:cNvPr id="11" name="Picture 24"/>
                  <p:cNvPicPr>
                    <a:picLocks noChangeAspect="1" noChangeArrowheads="1"/>
                  </p:cNvPicPr>
                  <p:nvPr/>
                </p:nvPicPr>
                <p:blipFill>
                  <a:blip r:embed="rId5" cstate="screen"/>
                  <a:srcRect/>
                  <a:stretch>
                    <a:fillRect/>
                  </a:stretch>
                </p:blipFill>
                <p:spPr bwMode="auto">
                  <a:xfrm rot="5400000" flipV="1">
                    <a:off x="3076683" y="2116679"/>
                    <a:ext cx="187325" cy="185738"/>
                  </a:xfrm>
                  <a:prstGeom prst="rect">
                    <a:avLst/>
                  </a:prstGeom>
                  <a:noFill/>
                  <a:ln w="12700">
                    <a:noFill/>
                    <a:miter lim="800000"/>
                    <a:headEnd type="none" w="lg" len="med"/>
                    <a:tailEnd type="none" w="lg" len="med"/>
                  </a:ln>
                  <a:effectLst/>
                  <a:scene3d>
                    <a:camera prst="orthographicFront">
                      <a:rot lat="0" lon="0" rev="19799999"/>
                    </a:camera>
                    <a:lightRig rig="threePt" dir="t"/>
                  </a:scene3d>
                </p:spPr>
              </p:pic>
              <p:pic>
                <p:nvPicPr>
                  <p:cNvPr id="12" name="Picture 24"/>
                  <p:cNvPicPr>
                    <a:picLocks noChangeAspect="1" noChangeArrowheads="1"/>
                  </p:cNvPicPr>
                  <p:nvPr/>
                </p:nvPicPr>
                <p:blipFill>
                  <a:blip r:embed="rId5" cstate="screen"/>
                  <a:srcRect/>
                  <a:stretch>
                    <a:fillRect/>
                  </a:stretch>
                </p:blipFill>
                <p:spPr bwMode="auto">
                  <a:xfrm rot="16200000">
                    <a:off x="2962162" y="2166537"/>
                    <a:ext cx="187325" cy="185738"/>
                  </a:xfrm>
                  <a:prstGeom prst="rect">
                    <a:avLst/>
                  </a:prstGeom>
                  <a:noFill/>
                  <a:ln w="12700">
                    <a:noFill/>
                    <a:miter lim="800000"/>
                    <a:headEnd type="none" w="lg" len="med"/>
                    <a:tailEnd type="none" w="lg" len="med"/>
                  </a:ln>
                  <a:effectLst/>
                </p:spPr>
              </p:pic>
            </p:grpSp>
            <p:grpSp>
              <p:nvGrpSpPr>
                <p:cNvPr id="13" name="Group 179"/>
                <p:cNvGrpSpPr/>
                <p:nvPr/>
              </p:nvGrpSpPr>
              <p:grpSpPr>
                <a:xfrm>
                  <a:off x="4719823" y="2218458"/>
                  <a:ext cx="283630" cy="253824"/>
                  <a:chOff x="6986427" y="2972145"/>
                  <a:chExt cx="283630" cy="253824"/>
                </a:xfrm>
              </p:grpSpPr>
              <p:pic>
                <p:nvPicPr>
                  <p:cNvPr id="9" name="Picture 24"/>
                  <p:cNvPicPr>
                    <a:picLocks noChangeAspect="1" noChangeArrowheads="1"/>
                  </p:cNvPicPr>
                  <p:nvPr/>
                </p:nvPicPr>
                <p:blipFill>
                  <a:blip r:embed="rId5" cstate="screen"/>
                  <a:srcRect/>
                  <a:stretch>
                    <a:fillRect/>
                  </a:stretch>
                </p:blipFill>
                <p:spPr bwMode="auto">
                  <a:xfrm rot="16200000">
                    <a:off x="6985633" y="3039438"/>
                    <a:ext cx="187325" cy="185738"/>
                  </a:xfrm>
                  <a:prstGeom prst="rect">
                    <a:avLst/>
                  </a:prstGeom>
                  <a:noFill/>
                  <a:ln w="12700">
                    <a:noFill/>
                    <a:miter lim="800000"/>
                    <a:headEnd type="none" w="lg" len="med"/>
                    <a:tailEnd type="none" w="lg" len="med"/>
                  </a:ln>
                  <a:effectLst/>
                </p:spPr>
              </p:pic>
              <p:pic>
                <p:nvPicPr>
                  <p:cNvPr id="10" name="Picture 24"/>
                  <p:cNvPicPr>
                    <a:picLocks noChangeAspect="1" noChangeArrowheads="1"/>
                  </p:cNvPicPr>
                  <p:nvPr/>
                </p:nvPicPr>
                <p:blipFill>
                  <a:blip r:embed="rId5" cstate="screen"/>
                  <a:srcRect/>
                  <a:stretch>
                    <a:fillRect/>
                  </a:stretch>
                </p:blipFill>
                <p:spPr bwMode="auto">
                  <a:xfrm rot="5400000" flipV="1">
                    <a:off x="7083525" y="2972939"/>
                    <a:ext cx="187325" cy="185738"/>
                  </a:xfrm>
                  <a:prstGeom prst="rect">
                    <a:avLst/>
                  </a:prstGeom>
                  <a:noFill/>
                  <a:ln w="12700">
                    <a:noFill/>
                    <a:miter lim="800000"/>
                    <a:headEnd type="none" w="lg" len="med"/>
                    <a:tailEnd type="none" w="lg" len="med"/>
                  </a:ln>
                  <a:effectLst/>
                  <a:scene3d>
                    <a:camera prst="orthographicFront">
                      <a:rot lat="0" lon="0" rev="19799999"/>
                    </a:camera>
                    <a:lightRig rig="threePt" dir="t"/>
                  </a:scene3d>
                </p:spPr>
              </p:pic>
            </p:grpSp>
          </p:grpSp>
          <p:grpSp>
            <p:nvGrpSpPr>
              <p:cNvPr id="14" name="Group 12"/>
              <p:cNvGrpSpPr/>
              <p:nvPr/>
            </p:nvGrpSpPr>
            <p:grpSpPr>
              <a:xfrm>
                <a:off x="3314908" y="4088821"/>
                <a:ext cx="642362" cy="471114"/>
                <a:chOff x="4503627" y="2218458"/>
                <a:chExt cx="499826" cy="320263"/>
              </a:xfrm>
            </p:grpSpPr>
            <p:grpSp>
              <p:nvGrpSpPr>
                <p:cNvPr id="15" name="Group 176"/>
                <p:cNvGrpSpPr/>
                <p:nvPr/>
              </p:nvGrpSpPr>
              <p:grpSpPr>
                <a:xfrm>
                  <a:off x="4503627" y="2301538"/>
                  <a:ext cx="300259" cy="237183"/>
                  <a:chOff x="2962956" y="2115885"/>
                  <a:chExt cx="300259" cy="237183"/>
                </a:xfrm>
              </p:grpSpPr>
              <p:pic>
                <p:nvPicPr>
                  <p:cNvPr id="18" name="Picture 24"/>
                  <p:cNvPicPr>
                    <a:picLocks noChangeAspect="1" noChangeArrowheads="1"/>
                  </p:cNvPicPr>
                  <p:nvPr/>
                </p:nvPicPr>
                <p:blipFill>
                  <a:blip r:embed="rId5" cstate="screen"/>
                  <a:srcRect/>
                  <a:stretch>
                    <a:fillRect/>
                  </a:stretch>
                </p:blipFill>
                <p:spPr bwMode="auto">
                  <a:xfrm rot="5400000" flipV="1">
                    <a:off x="3076683" y="2116679"/>
                    <a:ext cx="187325" cy="185738"/>
                  </a:xfrm>
                  <a:prstGeom prst="rect">
                    <a:avLst/>
                  </a:prstGeom>
                  <a:noFill/>
                  <a:ln w="12700">
                    <a:noFill/>
                    <a:miter lim="800000"/>
                    <a:headEnd type="none" w="lg" len="med"/>
                    <a:tailEnd type="none" w="lg" len="med"/>
                  </a:ln>
                  <a:effectLst/>
                  <a:scene3d>
                    <a:camera prst="orthographicFront">
                      <a:rot lat="0" lon="0" rev="19799999"/>
                    </a:camera>
                    <a:lightRig rig="threePt" dir="t"/>
                  </a:scene3d>
                </p:spPr>
              </p:pic>
              <p:pic>
                <p:nvPicPr>
                  <p:cNvPr id="19" name="Picture 24"/>
                  <p:cNvPicPr>
                    <a:picLocks noChangeAspect="1" noChangeArrowheads="1"/>
                  </p:cNvPicPr>
                  <p:nvPr/>
                </p:nvPicPr>
                <p:blipFill>
                  <a:blip r:embed="rId5" cstate="screen"/>
                  <a:srcRect/>
                  <a:stretch>
                    <a:fillRect/>
                  </a:stretch>
                </p:blipFill>
                <p:spPr bwMode="auto">
                  <a:xfrm rot="16200000">
                    <a:off x="2962162" y="2166537"/>
                    <a:ext cx="187325" cy="185738"/>
                  </a:xfrm>
                  <a:prstGeom prst="rect">
                    <a:avLst/>
                  </a:prstGeom>
                  <a:noFill/>
                  <a:ln w="12700">
                    <a:noFill/>
                    <a:miter lim="800000"/>
                    <a:headEnd type="none" w="lg" len="med"/>
                    <a:tailEnd type="none" w="lg" len="med"/>
                  </a:ln>
                  <a:effectLst/>
                </p:spPr>
              </p:pic>
            </p:grpSp>
            <p:grpSp>
              <p:nvGrpSpPr>
                <p:cNvPr id="20" name="Group 179"/>
                <p:cNvGrpSpPr/>
                <p:nvPr/>
              </p:nvGrpSpPr>
              <p:grpSpPr>
                <a:xfrm>
                  <a:off x="4719823" y="2218458"/>
                  <a:ext cx="283630" cy="253824"/>
                  <a:chOff x="6986427" y="2972145"/>
                  <a:chExt cx="283630" cy="253824"/>
                </a:xfrm>
              </p:grpSpPr>
              <p:pic>
                <p:nvPicPr>
                  <p:cNvPr id="16" name="Picture 24"/>
                  <p:cNvPicPr>
                    <a:picLocks noChangeAspect="1" noChangeArrowheads="1"/>
                  </p:cNvPicPr>
                  <p:nvPr/>
                </p:nvPicPr>
                <p:blipFill>
                  <a:blip r:embed="rId5" cstate="screen"/>
                  <a:srcRect/>
                  <a:stretch>
                    <a:fillRect/>
                  </a:stretch>
                </p:blipFill>
                <p:spPr bwMode="auto">
                  <a:xfrm rot="16200000">
                    <a:off x="6985633" y="3039438"/>
                    <a:ext cx="187325" cy="185738"/>
                  </a:xfrm>
                  <a:prstGeom prst="rect">
                    <a:avLst/>
                  </a:prstGeom>
                  <a:noFill/>
                  <a:ln w="12700">
                    <a:noFill/>
                    <a:miter lim="800000"/>
                    <a:headEnd type="none" w="lg" len="med"/>
                    <a:tailEnd type="none" w="lg" len="med"/>
                  </a:ln>
                  <a:effectLst/>
                </p:spPr>
              </p:pic>
              <p:pic>
                <p:nvPicPr>
                  <p:cNvPr id="17" name="Picture 24"/>
                  <p:cNvPicPr>
                    <a:picLocks noChangeAspect="1" noChangeArrowheads="1"/>
                  </p:cNvPicPr>
                  <p:nvPr/>
                </p:nvPicPr>
                <p:blipFill>
                  <a:blip r:embed="rId5" cstate="screen"/>
                  <a:srcRect/>
                  <a:stretch>
                    <a:fillRect/>
                  </a:stretch>
                </p:blipFill>
                <p:spPr bwMode="auto">
                  <a:xfrm rot="5400000" flipV="1">
                    <a:off x="7083525" y="2972939"/>
                    <a:ext cx="187325" cy="185738"/>
                  </a:xfrm>
                  <a:prstGeom prst="rect">
                    <a:avLst/>
                  </a:prstGeom>
                  <a:noFill/>
                  <a:ln w="12700">
                    <a:noFill/>
                    <a:miter lim="800000"/>
                    <a:headEnd type="none" w="lg" len="med"/>
                    <a:tailEnd type="none" w="lg" len="med"/>
                  </a:ln>
                  <a:effectLst/>
                  <a:scene3d>
                    <a:camera prst="orthographicFront">
                      <a:rot lat="0" lon="0" rev="19799999"/>
                    </a:camera>
                    <a:lightRig rig="threePt" dir="t"/>
                  </a:scene3d>
                </p:spPr>
              </p:pic>
            </p:grpSp>
          </p:grpSp>
          <p:grpSp>
            <p:nvGrpSpPr>
              <p:cNvPr id="21" name="Group 176"/>
              <p:cNvGrpSpPr/>
              <p:nvPr/>
            </p:nvGrpSpPr>
            <p:grpSpPr>
              <a:xfrm rot="813802">
                <a:off x="3493162" y="4238951"/>
                <a:ext cx="385884" cy="348902"/>
                <a:chOff x="2962956" y="2115885"/>
                <a:chExt cx="300259" cy="237183"/>
              </a:xfrm>
            </p:grpSpPr>
            <p:pic>
              <p:nvPicPr>
                <p:cNvPr id="32" name="Picture 24"/>
                <p:cNvPicPr>
                  <a:picLocks noChangeAspect="1" noChangeArrowheads="1"/>
                </p:cNvPicPr>
                <p:nvPr/>
              </p:nvPicPr>
              <p:blipFill>
                <a:blip r:embed="rId5" cstate="screen"/>
                <a:srcRect/>
                <a:stretch>
                  <a:fillRect/>
                </a:stretch>
              </p:blipFill>
              <p:spPr bwMode="auto">
                <a:xfrm rot="5400000" flipV="1">
                  <a:off x="3076683" y="2116679"/>
                  <a:ext cx="187325" cy="185738"/>
                </a:xfrm>
                <a:prstGeom prst="rect">
                  <a:avLst/>
                </a:prstGeom>
                <a:noFill/>
                <a:ln w="12700">
                  <a:noFill/>
                  <a:miter lim="800000"/>
                  <a:headEnd type="none" w="lg" len="med"/>
                  <a:tailEnd type="none" w="lg" len="med"/>
                </a:ln>
                <a:effectLst/>
                <a:scene3d>
                  <a:camera prst="orthographicFront">
                    <a:rot lat="0" lon="0" rev="19799999"/>
                  </a:camera>
                  <a:lightRig rig="threePt" dir="t"/>
                </a:scene3d>
              </p:spPr>
            </p:pic>
            <p:pic>
              <p:nvPicPr>
                <p:cNvPr id="33" name="Picture 24"/>
                <p:cNvPicPr>
                  <a:picLocks noChangeAspect="1" noChangeArrowheads="1"/>
                </p:cNvPicPr>
                <p:nvPr/>
              </p:nvPicPr>
              <p:blipFill>
                <a:blip r:embed="rId5" cstate="screen"/>
                <a:srcRect/>
                <a:stretch>
                  <a:fillRect/>
                </a:stretch>
              </p:blipFill>
              <p:spPr bwMode="auto">
                <a:xfrm rot="16200000">
                  <a:off x="2962162" y="2166537"/>
                  <a:ext cx="187325" cy="185738"/>
                </a:xfrm>
                <a:prstGeom prst="rect">
                  <a:avLst/>
                </a:prstGeom>
                <a:noFill/>
                <a:ln w="12700">
                  <a:noFill/>
                  <a:miter lim="800000"/>
                  <a:headEnd type="none" w="lg" len="med"/>
                  <a:tailEnd type="none" w="lg" len="med"/>
                </a:ln>
                <a:effectLst/>
              </p:spPr>
            </p:pic>
          </p:grpSp>
          <p:grpSp>
            <p:nvGrpSpPr>
              <p:cNvPr id="22" name="Group 179"/>
              <p:cNvGrpSpPr/>
              <p:nvPr/>
            </p:nvGrpSpPr>
            <p:grpSpPr>
              <a:xfrm rot="813802">
                <a:off x="3213163" y="4006537"/>
                <a:ext cx="364513" cy="373381"/>
                <a:chOff x="6986427" y="2972145"/>
                <a:chExt cx="283630" cy="253824"/>
              </a:xfrm>
            </p:grpSpPr>
            <p:pic>
              <p:nvPicPr>
                <p:cNvPr id="30" name="Picture 24"/>
                <p:cNvPicPr>
                  <a:picLocks noChangeAspect="1" noChangeArrowheads="1"/>
                </p:cNvPicPr>
                <p:nvPr/>
              </p:nvPicPr>
              <p:blipFill>
                <a:blip r:embed="rId5" cstate="screen"/>
                <a:srcRect/>
                <a:stretch>
                  <a:fillRect/>
                </a:stretch>
              </p:blipFill>
              <p:spPr bwMode="auto">
                <a:xfrm rot="16200000">
                  <a:off x="6985633" y="3039438"/>
                  <a:ext cx="187325" cy="185738"/>
                </a:xfrm>
                <a:prstGeom prst="rect">
                  <a:avLst/>
                </a:prstGeom>
                <a:noFill/>
                <a:ln w="12700">
                  <a:noFill/>
                  <a:miter lim="800000"/>
                  <a:headEnd type="none" w="lg" len="med"/>
                  <a:tailEnd type="none" w="lg" len="med"/>
                </a:ln>
                <a:effectLst/>
              </p:spPr>
            </p:pic>
            <p:pic>
              <p:nvPicPr>
                <p:cNvPr id="31" name="Picture 24"/>
                <p:cNvPicPr>
                  <a:picLocks noChangeAspect="1" noChangeArrowheads="1"/>
                </p:cNvPicPr>
                <p:nvPr/>
              </p:nvPicPr>
              <p:blipFill>
                <a:blip r:embed="rId5" cstate="screen"/>
                <a:srcRect/>
                <a:stretch>
                  <a:fillRect/>
                </a:stretch>
              </p:blipFill>
              <p:spPr bwMode="auto">
                <a:xfrm rot="5400000" flipV="1">
                  <a:off x="7083525" y="2972939"/>
                  <a:ext cx="187325" cy="185738"/>
                </a:xfrm>
                <a:prstGeom prst="rect">
                  <a:avLst/>
                </a:prstGeom>
                <a:noFill/>
                <a:ln w="12700">
                  <a:noFill/>
                  <a:miter lim="800000"/>
                  <a:headEnd type="none" w="lg" len="med"/>
                  <a:tailEnd type="none" w="lg" len="med"/>
                </a:ln>
                <a:effectLst/>
                <a:scene3d>
                  <a:camera prst="orthographicFront">
                    <a:rot lat="0" lon="0" rev="19799999"/>
                  </a:camera>
                  <a:lightRig rig="threePt" dir="t"/>
                </a:scene3d>
              </p:spPr>
            </p:pic>
          </p:grpSp>
        </p:grpSp>
      </p:grpSp>
      <p:pic>
        <p:nvPicPr>
          <p:cNvPr id="35" name="Picture 59"/>
          <p:cNvPicPr>
            <a:picLocks noChangeAspect="1" noChangeArrowheads="1"/>
          </p:cNvPicPr>
          <p:nvPr/>
        </p:nvPicPr>
        <p:blipFill>
          <a:blip r:embed="rId6" cstate="screen"/>
          <a:srcRect/>
          <a:stretch>
            <a:fillRect/>
          </a:stretch>
        </p:blipFill>
        <p:spPr bwMode="auto">
          <a:xfrm>
            <a:off x="7883391" y="4746765"/>
            <a:ext cx="375853" cy="1520992"/>
          </a:xfrm>
          <a:prstGeom prst="rect">
            <a:avLst/>
          </a:prstGeom>
          <a:noFill/>
          <a:ln w="1">
            <a:noFill/>
            <a:miter lim="800000"/>
            <a:headEnd/>
            <a:tailEnd/>
          </a:ln>
        </p:spPr>
      </p:pic>
      <p:pic>
        <p:nvPicPr>
          <p:cNvPr id="36" name="Picture 1"/>
          <p:cNvPicPr>
            <a:picLocks noChangeAspect="1" noChangeArrowheads="1"/>
          </p:cNvPicPr>
          <p:nvPr/>
        </p:nvPicPr>
        <p:blipFill>
          <a:blip r:embed="rId7" cstate="screen"/>
          <a:srcRect/>
          <a:stretch>
            <a:fillRect/>
          </a:stretch>
        </p:blipFill>
        <p:spPr bwMode="auto">
          <a:xfrm>
            <a:off x="5121108" y="2051526"/>
            <a:ext cx="1521783" cy="90464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a:xfrm>
            <a:off x="457200" y="1371600"/>
            <a:ext cx="8229600" cy="5029200"/>
          </a:xfrm>
        </p:spPr>
        <p:txBody>
          <a:bodyPr>
            <a:normAutofit fontScale="85000" lnSpcReduction="20000"/>
          </a:bodyPr>
          <a:lstStyle/>
          <a:p>
            <a:r>
              <a:rPr lang="en-US" b="1" dirty="0" smtClean="0"/>
              <a:t>Chemical Storage Tanks</a:t>
            </a:r>
            <a:r>
              <a:rPr lang="en-US" dirty="0" smtClean="0"/>
              <a:t>: Jon </a:t>
            </a:r>
            <a:r>
              <a:rPr lang="en-US" dirty="0" err="1" smtClean="0"/>
              <a:t>Miron</a:t>
            </a:r>
            <a:endParaRPr lang="en-US" dirty="0" smtClean="0"/>
          </a:p>
          <a:p>
            <a:r>
              <a:rPr lang="en-US" b="1" dirty="0" smtClean="0"/>
              <a:t>Entrance Tank and Rapid Mixer</a:t>
            </a:r>
            <a:r>
              <a:rPr lang="en-US" dirty="0" smtClean="0"/>
              <a:t>: Jeff Katz</a:t>
            </a:r>
          </a:p>
          <a:p>
            <a:r>
              <a:rPr lang="en-US" b="1" dirty="0" err="1" smtClean="0"/>
              <a:t>Flocculator</a:t>
            </a:r>
            <a:r>
              <a:rPr lang="en-US" dirty="0" smtClean="0"/>
              <a:t>: Jeff Will, May Sharif, Julie Pierce</a:t>
            </a:r>
          </a:p>
          <a:p>
            <a:r>
              <a:rPr lang="en-US" b="1" dirty="0" smtClean="0"/>
              <a:t>Inlet Channel and Manifold</a:t>
            </a:r>
            <a:r>
              <a:rPr lang="en-US" dirty="0" smtClean="0"/>
              <a:t>: </a:t>
            </a:r>
            <a:r>
              <a:rPr lang="en-US" dirty="0" err="1" smtClean="0"/>
              <a:t>Rami</a:t>
            </a:r>
            <a:r>
              <a:rPr lang="en-US" dirty="0" smtClean="0"/>
              <a:t> </a:t>
            </a:r>
            <a:r>
              <a:rPr lang="en-US" dirty="0" err="1" smtClean="0"/>
              <a:t>Bechara</a:t>
            </a:r>
            <a:endParaRPr lang="en-US" dirty="0" smtClean="0"/>
          </a:p>
          <a:p>
            <a:r>
              <a:rPr lang="en-US" b="1" dirty="0" smtClean="0"/>
              <a:t>Pipe Frame and Lamella</a:t>
            </a:r>
            <a:r>
              <a:rPr lang="en-US" dirty="0" smtClean="0"/>
              <a:t>: </a:t>
            </a:r>
            <a:r>
              <a:rPr lang="en-US" dirty="0" err="1" smtClean="0"/>
              <a:t>Trang</a:t>
            </a:r>
            <a:r>
              <a:rPr lang="en-US" dirty="0" smtClean="0"/>
              <a:t> Pham, Mike Liu</a:t>
            </a:r>
          </a:p>
          <a:p>
            <a:r>
              <a:rPr lang="en-US" b="1" dirty="0" smtClean="0"/>
              <a:t>Launder</a:t>
            </a:r>
            <a:r>
              <a:rPr lang="en-US" dirty="0" smtClean="0"/>
              <a:t>: </a:t>
            </a:r>
            <a:r>
              <a:rPr lang="en-US" dirty="0" err="1" smtClean="0"/>
              <a:t>Nanditha</a:t>
            </a:r>
            <a:r>
              <a:rPr lang="en-US" dirty="0" smtClean="0"/>
              <a:t> </a:t>
            </a:r>
            <a:r>
              <a:rPr lang="en-US" dirty="0" err="1" smtClean="0"/>
              <a:t>Ramachandran</a:t>
            </a:r>
            <a:r>
              <a:rPr lang="en-US" dirty="0" smtClean="0"/>
              <a:t>, </a:t>
            </a:r>
            <a:r>
              <a:rPr lang="en-US" dirty="0" err="1" smtClean="0"/>
              <a:t>Massielle</a:t>
            </a:r>
            <a:r>
              <a:rPr lang="en-US" dirty="0" smtClean="0"/>
              <a:t> </a:t>
            </a:r>
            <a:r>
              <a:rPr lang="en-US" dirty="0" err="1" smtClean="0"/>
              <a:t>Begazo</a:t>
            </a:r>
            <a:endParaRPr lang="en-US" dirty="0" smtClean="0"/>
          </a:p>
          <a:p>
            <a:r>
              <a:rPr lang="en-US" b="1" dirty="0" smtClean="0"/>
              <a:t>Exit Channel</a:t>
            </a:r>
            <a:r>
              <a:rPr lang="en-US" dirty="0" smtClean="0"/>
              <a:t>: </a:t>
            </a:r>
            <a:r>
              <a:rPr lang="en-US" dirty="0" err="1" smtClean="0"/>
              <a:t>Rami</a:t>
            </a:r>
            <a:r>
              <a:rPr lang="en-US" dirty="0" smtClean="0"/>
              <a:t> </a:t>
            </a:r>
            <a:r>
              <a:rPr lang="en-US" dirty="0" err="1" smtClean="0"/>
              <a:t>Bechara</a:t>
            </a:r>
            <a:endParaRPr lang="en-US" dirty="0" smtClean="0"/>
          </a:p>
          <a:p>
            <a:r>
              <a:rPr lang="en-US" b="1" dirty="0" smtClean="0"/>
              <a:t>Inlet and Exit Tanks</a:t>
            </a:r>
            <a:r>
              <a:rPr lang="en-US" dirty="0" smtClean="0"/>
              <a:t>: Andrew </a:t>
            </a:r>
            <a:r>
              <a:rPr lang="en-US" dirty="0" err="1" smtClean="0"/>
              <a:t>Sargent</a:t>
            </a:r>
            <a:r>
              <a:rPr lang="en-US" dirty="0" smtClean="0"/>
              <a:t>, Andrew </a:t>
            </a:r>
            <a:r>
              <a:rPr lang="en-US" dirty="0" err="1" smtClean="0"/>
              <a:t>Hirshfield</a:t>
            </a:r>
            <a:endParaRPr lang="en-US" dirty="0" smtClean="0"/>
          </a:p>
          <a:p>
            <a:r>
              <a:rPr lang="en-US" b="1" dirty="0" smtClean="0"/>
              <a:t>Materials List</a:t>
            </a:r>
            <a:r>
              <a:rPr lang="en-US" dirty="0" smtClean="0"/>
              <a:t>: Josh </a:t>
            </a:r>
            <a:r>
              <a:rPr lang="en-US" dirty="0" err="1" smtClean="0"/>
              <a:t>Nougaret</a:t>
            </a:r>
            <a:r>
              <a:rPr lang="en-US" dirty="0" smtClean="0"/>
              <a:t>, Olivia Harris</a:t>
            </a:r>
          </a:p>
          <a:p>
            <a:r>
              <a:rPr lang="en-US" b="1" dirty="0" smtClean="0"/>
              <a:t>Documentation</a:t>
            </a:r>
            <a:r>
              <a:rPr lang="en-US" dirty="0" smtClean="0"/>
              <a:t>: Josiah </a:t>
            </a:r>
            <a:r>
              <a:rPr lang="en-US" dirty="0" err="1" smtClean="0"/>
              <a:t>Pothen</a:t>
            </a:r>
            <a:r>
              <a:rPr lang="en-US" dirty="0" smtClean="0"/>
              <a:t>, Andrew Smith, Tai Kim</a:t>
            </a:r>
          </a:p>
          <a:p>
            <a:r>
              <a:rPr lang="en-US" b="1" dirty="0" smtClean="0"/>
              <a:t>Design Tool</a:t>
            </a:r>
            <a:r>
              <a:rPr lang="en-US" dirty="0" smtClean="0"/>
              <a:t>: Heather Reed</a:t>
            </a:r>
          </a:p>
          <a:p>
            <a:endParaRPr lang="en-US" dirty="0" smtClean="0"/>
          </a:p>
          <a:p>
            <a:endParaRPr lang="en-US" dirty="0" smtClean="0"/>
          </a:p>
          <a:p>
            <a:pPr>
              <a:buNone/>
            </a:pPr>
            <a:endParaRPr lang="en-US" dirty="0" smtClean="0"/>
          </a:p>
          <a:p>
            <a:pPr lvl="1">
              <a:buNone/>
            </a:pP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down)">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wipe(down)">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wipe(down)">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wipe(down)">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wipe(down)">
                                      <p:cBhvr>
                                        <p:cTn id="47" dur="50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wipe(down)">
                                      <p:cBhvr>
                                        <p:cTn id="52" dur="500"/>
                                        <p:tgtEl>
                                          <p:spTgt spid="3">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4" fill="hold" grpId="0" nodeType="clickEffect">
                                  <p:stCondLst>
                                    <p:cond delay="0"/>
                                  </p:stCondLst>
                                  <p:childTnLst>
                                    <p:set>
                                      <p:cBhvr>
                                        <p:cTn id="56" dur="1" fill="hold">
                                          <p:stCondLst>
                                            <p:cond delay="0"/>
                                          </p:stCondLst>
                                        </p:cTn>
                                        <p:tgtEl>
                                          <p:spTgt spid="3">
                                            <p:txEl>
                                              <p:pRg st="10" end="10"/>
                                            </p:txEl>
                                          </p:spTgt>
                                        </p:tgtEl>
                                        <p:attrNameLst>
                                          <p:attrName>style.visibility</p:attrName>
                                        </p:attrNameLst>
                                      </p:cBhvr>
                                      <p:to>
                                        <p:strVal val="visible"/>
                                      </p:to>
                                    </p:set>
                                    <p:animEffect transition="in" filter="wipe(down)">
                                      <p:cBhvr>
                                        <p:cTn id="57"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noChangeArrowheads="1"/>
          </p:cNvSpPr>
          <p:nvPr>
            <p:ph type="title"/>
          </p:nvPr>
        </p:nvSpPr>
        <p:spPr>
          <a:effectLst/>
        </p:spPr>
        <p:txBody>
          <a:bodyPr/>
          <a:lstStyle/>
          <a:p>
            <a:r>
              <a:rPr lang="en-US" dirty="0" smtClean="0"/>
              <a:t>What are </a:t>
            </a:r>
            <a:r>
              <a:rPr lang="en-US" dirty="0" err="1" smtClean="0"/>
              <a:t>flocs</a:t>
            </a:r>
            <a:r>
              <a:rPr lang="en-US" dirty="0" smtClean="0"/>
              <a:t>?</a:t>
            </a:r>
            <a:endParaRPr lang="en-US" dirty="0"/>
          </a:p>
        </p:txBody>
      </p:sp>
      <p:pic>
        <p:nvPicPr>
          <p:cNvPr id="155" name="Picture 24"/>
          <p:cNvPicPr>
            <a:picLocks noChangeAspect="1" noChangeArrowheads="1"/>
          </p:cNvPicPr>
          <p:nvPr/>
        </p:nvPicPr>
        <p:blipFill>
          <a:blip r:embed="rId3" cstate="screen"/>
          <a:srcRect/>
          <a:stretch>
            <a:fillRect/>
          </a:stretch>
        </p:blipFill>
        <p:spPr bwMode="auto">
          <a:xfrm rot="16200000">
            <a:off x="1884277" y="3948305"/>
            <a:ext cx="187325" cy="185738"/>
          </a:xfrm>
          <a:prstGeom prst="rect">
            <a:avLst/>
          </a:prstGeom>
          <a:noFill/>
          <a:ln w="12700">
            <a:noFill/>
            <a:miter lim="800000"/>
            <a:headEnd type="none" w="lg" len="med"/>
            <a:tailEnd type="none" w="lg" len="med"/>
          </a:ln>
          <a:effectLst/>
        </p:spPr>
      </p:pic>
      <p:pic>
        <p:nvPicPr>
          <p:cNvPr id="156" name="Picture 24"/>
          <p:cNvPicPr>
            <a:picLocks noChangeAspect="1" noChangeArrowheads="1"/>
          </p:cNvPicPr>
          <p:nvPr/>
        </p:nvPicPr>
        <p:blipFill>
          <a:blip r:embed="rId3" cstate="screen"/>
          <a:srcRect/>
          <a:stretch>
            <a:fillRect/>
          </a:stretch>
        </p:blipFill>
        <p:spPr bwMode="auto">
          <a:xfrm rot="5400000" flipV="1">
            <a:off x="3220765" y="4829456"/>
            <a:ext cx="187325" cy="185738"/>
          </a:xfrm>
          <a:prstGeom prst="rect">
            <a:avLst/>
          </a:prstGeom>
          <a:noFill/>
          <a:ln w="12700">
            <a:noFill/>
            <a:miter lim="800000"/>
            <a:headEnd type="none" w="lg" len="med"/>
            <a:tailEnd type="none" w="lg" len="med"/>
          </a:ln>
          <a:effectLst/>
          <a:scene3d>
            <a:camera prst="orthographicFront">
              <a:rot lat="0" lon="0" rev="19799999"/>
            </a:camera>
            <a:lightRig rig="threePt" dir="t"/>
          </a:scene3d>
        </p:spPr>
      </p:pic>
      <p:pic>
        <p:nvPicPr>
          <p:cNvPr id="157" name="Picture 24"/>
          <p:cNvPicPr>
            <a:picLocks noChangeAspect="1" noChangeArrowheads="1"/>
          </p:cNvPicPr>
          <p:nvPr/>
        </p:nvPicPr>
        <p:blipFill>
          <a:blip r:embed="rId3" cstate="screen"/>
          <a:srcRect/>
          <a:stretch>
            <a:fillRect/>
          </a:stretch>
        </p:blipFill>
        <p:spPr bwMode="auto">
          <a:xfrm rot="16200000">
            <a:off x="2036677" y="1864508"/>
            <a:ext cx="187325" cy="185738"/>
          </a:xfrm>
          <a:prstGeom prst="rect">
            <a:avLst/>
          </a:prstGeom>
          <a:noFill/>
          <a:ln w="12700">
            <a:noFill/>
            <a:miter lim="800000"/>
            <a:headEnd type="none" w="lg" len="med"/>
            <a:tailEnd type="none" w="lg" len="med"/>
          </a:ln>
          <a:effectLst/>
        </p:spPr>
      </p:pic>
      <p:pic>
        <p:nvPicPr>
          <p:cNvPr id="158" name="Picture 24"/>
          <p:cNvPicPr>
            <a:picLocks noChangeAspect="1" noChangeArrowheads="1"/>
          </p:cNvPicPr>
          <p:nvPr/>
        </p:nvPicPr>
        <p:blipFill>
          <a:blip r:embed="rId3" cstate="screen"/>
          <a:srcRect/>
          <a:stretch>
            <a:fillRect/>
          </a:stretch>
        </p:blipFill>
        <p:spPr bwMode="auto">
          <a:xfrm rot="5400000" flipV="1">
            <a:off x="3373165" y="2762285"/>
            <a:ext cx="187325" cy="185738"/>
          </a:xfrm>
          <a:prstGeom prst="rect">
            <a:avLst/>
          </a:prstGeom>
          <a:noFill/>
          <a:ln w="12700">
            <a:noFill/>
            <a:miter lim="800000"/>
            <a:headEnd type="none" w="lg" len="med"/>
            <a:tailEnd type="none" w="lg" len="med"/>
          </a:ln>
          <a:effectLst/>
          <a:scene3d>
            <a:camera prst="orthographicFront">
              <a:rot lat="0" lon="0" rev="19799999"/>
            </a:camera>
            <a:lightRig rig="threePt" dir="t"/>
          </a:scene3d>
        </p:spPr>
      </p:pic>
      <p:pic>
        <p:nvPicPr>
          <p:cNvPr id="159" name="Picture 24"/>
          <p:cNvPicPr>
            <a:picLocks noChangeAspect="1" noChangeArrowheads="1"/>
          </p:cNvPicPr>
          <p:nvPr/>
        </p:nvPicPr>
        <p:blipFill>
          <a:blip r:embed="rId3" cstate="screen"/>
          <a:srcRect/>
          <a:stretch>
            <a:fillRect/>
          </a:stretch>
        </p:blipFill>
        <p:spPr bwMode="auto">
          <a:xfrm rot="16200000">
            <a:off x="2177998" y="2978450"/>
            <a:ext cx="187325" cy="185738"/>
          </a:xfrm>
          <a:prstGeom prst="rect">
            <a:avLst/>
          </a:prstGeom>
          <a:noFill/>
          <a:ln w="12700">
            <a:noFill/>
            <a:miter lim="800000"/>
            <a:headEnd type="none" w="lg" len="med"/>
            <a:tailEnd type="none" w="lg" len="med"/>
          </a:ln>
          <a:effectLst/>
        </p:spPr>
      </p:pic>
      <p:pic>
        <p:nvPicPr>
          <p:cNvPr id="160" name="Picture 24"/>
          <p:cNvPicPr>
            <a:picLocks noChangeAspect="1" noChangeArrowheads="1"/>
          </p:cNvPicPr>
          <p:nvPr/>
        </p:nvPicPr>
        <p:blipFill>
          <a:blip r:embed="rId3" cstate="screen"/>
          <a:srcRect/>
          <a:stretch>
            <a:fillRect/>
          </a:stretch>
        </p:blipFill>
        <p:spPr bwMode="auto">
          <a:xfrm rot="5400000" flipV="1">
            <a:off x="3514486" y="3876227"/>
            <a:ext cx="187325" cy="185738"/>
          </a:xfrm>
          <a:prstGeom prst="rect">
            <a:avLst/>
          </a:prstGeom>
          <a:noFill/>
          <a:ln w="12700">
            <a:noFill/>
            <a:miter lim="800000"/>
            <a:headEnd type="none" w="lg" len="med"/>
            <a:tailEnd type="none" w="lg" len="med"/>
          </a:ln>
          <a:effectLst/>
          <a:scene3d>
            <a:camera prst="orthographicFront">
              <a:rot lat="0" lon="0" rev="19799999"/>
            </a:camera>
            <a:lightRig rig="threePt" dir="t"/>
          </a:scene3d>
        </p:spPr>
      </p:pic>
      <p:pic>
        <p:nvPicPr>
          <p:cNvPr id="163" name="Picture 24"/>
          <p:cNvPicPr>
            <a:picLocks noChangeAspect="1" noChangeArrowheads="1"/>
          </p:cNvPicPr>
          <p:nvPr/>
        </p:nvPicPr>
        <p:blipFill>
          <a:blip r:embed="rId3" cstate="screen"/>
          <a:srcRect/>
          <a:stretch>
            <a:fillRect/>
          </a:stretch>
        </p:blipFill>
        <p:spPr bwMode="auto">
          <a:xfrm rot="16200000">
            <a:off x="5428381" y="3843002"/>
            <a:ext cx="187325" cy="185738"/>
          </a:xfrm>
          <a:prstGeom prst="rect">
            <a:avLst/>
          </a:prstGeom>
          <a:noFill/>
          <a:ln w="12700">
            <a:noFill/>
            <a:miter lim="800000"/>
            <a:headEnd type="none" w="lg" len="med"/>
            <a:tailEnd type="none" w="lg" len="med"/>
          </a:ln>
          <a:effectLst/>
        </p:spPr>
      </p:pic>
      <p:pic>
        <p:nvPicPr>
          <p:cNvPr id="164" name="Picture 24"/>
          <p:cNvPicPr>
            <a:picLocks noChangeAspect="1" noChangeArrowheads="1"/>
          </p:cNvPicPr>
          <p:nvPr/>
        </p:nvPicPr>
        <p:blipFill>
          <a:blip r:embed="rId3" cstate="screen"/>
          <a:srcRect/>
          <a:stretch>
            <a:fillRect/>
          </a:stretch>
        </p:blipFill>
        <p:spPr bwMode="auto">
          <a:xfrm rot="5400000" flipV="1">
            <a:off x="6764869" y="4740779"/>
            <a:ext cx="187325" cy="185738"/>
          </a:xfrm>
          <a:prstGeom prst="rect">
            <a:avLst/>
          </a:prstGeom>
          <a:noFill/>
          <a:ln w="12700">
            <a:noFill/>
            <a:miter lim="800000"/>
            <a:headEnd type="none" w="lg" len="med"/>
            <a:tailEnd type="none" w="lg" len="med"/>
          </a:ln>
          <a:effectLst/>
          <a:scene3d>
            <a:camera prst="orthographicFront">
              <a:rot lat="0" lon="0" rev="19799999"/>
            </a:camera>
            <a:lightRig rig="threePt" dir="t"/>
          </a:scene3d>
        </p:spPr>
      </p:pic>
      <p:grpSp>
        <p:nvGrpSpPr>
          <p:cNvPr id="2" name="Group 166"/>
          <p:cNvGrpSpPr/>
          <p:nvPr/>
        </p:nvGrpSpPr>
        <p:grpSpPr>
          <a:xfrm>
            <a:off x="7111118" y="3304654"/>
            <a:ext cx="283630" cy="253824"/>
            <a:chOff x="6986427" y="2972145"/>
            <a:chExt cx="283630" cy="253824"/>
          </a:xfrm>
        </p:grpSpPr>
        <p:pic>
          <p:nvPicPr>
            <p:cNvPr id="165" name="Picture 24"/>
            <p:cNvPicPr>
              <a:picLocks noChangeAspect="1" noChangeArrowheads="1"/>
            </p:cNvPicPr>
            <p:nvPr/>
          </p:nvPicPr>
          <p:blipFill>
            <a:blip r:embed="rId3" cstate="screen"/>
            <a:srcRect/>
            <a:stretch>
              <a:fillRect/>
            </a:stretch>
          </p:blipFill>
          <p:spPr bwMode="auto">
            <a:xfrm rot="16200000">
              <a:off x="6985633" y="3039438"/>
              <a:ext cx="187325" cy="185738"/>
            </a:xfrm>
            <a:prstGeom prst="rect">
              <a:avLst/>
            </a:prstGeom>
            <a:noFill/>
            <a:ln w="12700">
              <a:noFill/>
              <a:miter lim="800000"/>
              <a:headEnd type="none" w="lg" len="med"/>
              <a:tailEnd type="none" w="lg" len="med"/>
            </a:ln>
            <a:effectLst/>
          </p:spPr>
        </p:pic>
        <p:pic>
          <p:nvPicPr>
            <p:cNvPr id="166" name="Picture 24"/>
            <p:cNvPicPr>
              <a:picLocks noChangeAspect="1" noChangeArrowheads="1"/>
            </p:cNvPicPr>
            <p:nvPr/>
          </p:nvPicPr>
          <p:blipFill>
            <a:blip r:embed="rId3" cstate="screen"/>
            <a:srcRect/>
            <a:stretch>
              <a:fillRect/>
            </a:stretch>
          </p:blipFill>
          <p:spPr bwMode="auto">
            <a:xfrm rot="5400000" flipV="1">
              <a:off x="7083525" y="2972939"/>
              <a:ext cx="187325" cy="185738"/>
            </a:xfrm>
            <a:prstGeom prst="rect">
              <a:avLst/>
            </a:prstGeom>
            <a:noFill/>
            <a:ln w="12700">
              <a:noFill/>
              <a:miter lim="800000"/>
              <a:headEnd type="none" w="lg" len="med"/>
              <a:tailEnd type="none" w="lg" len="med"/>
            </a:ln>
            <a:effectLst/>
            <a:scene3d>
              <a:camera prst="orthographicFront">
                <a:rot lat="0" lon="0" rev="19799999"/>
              </a:camera>
              <a:lightRig rig="threePt" dir="t"/>
            </a:scene3d>
          </p:spPr>
        </p:pic>
      </p:grpSp>
      <p:grpSp>
        <p:nvGrpSpPr>
          <p:cNvPr id="3" name="Group 169"/>
          <p:cNvGrpSpPr/>
          <p:nvPr/>
        </p:nvGrpSpPr>
        <p:grpSpPr>
          <a:xfrm>
            <a:off x="2394919" y="5205503"/>
            <a:ext cx="291942" cy="203954"/>
            <a:chOff x="2394919" y="5205503"/>
            <a:chExt cx="291942" cy="203954"/>
          </a:xfrm>
        </p:grpSpPr>
        <p:pic>
          <p:nvPicPr>
            <p:cNvPr id="168" name="Picture 24"/>
            <p:cNvPicPr>
              <a:picLocks noChangeAspect="1" noChangeArrowheads="1"/>
            </p:cNvPicPr>
            <p:nvPr/>
          </p:nvPicPr>
          <p:blipFill>
            <a:blip r:embed="rId3" cstate="screen"/>
            <a:srcRect/>
            <a:stretch>
              <a:fillRect/>
            </a:stretch>
          </p:blipFill>
          <p:spPr bwMode="auto">
            <a:xfrm rot="16200000">
              <a:off x="2394125" y="5206297"/>
              <a:ext cx="187325" cy="185738"/>
            </a:xfrm>
            <a:prstGeom prst="rect">
              <a:avLst/>
            </a:prstGeom>
            <a:noFill/>
            <a:ln w="12700">
              <a:noFill/>
              <a:miter lim="800000"/>
              <a:headEnd type="none" w="lg" len="med"/>
              <a:tailEnd type="none" w="lg" len="med"/>
            </a:ln>
            <a:effectLst/>
          </p:spPr>
        </p:pic>
        <p:pic>
          <p:nvPicPr>
            <p:cNvPr id="169" name="Picture 24"/>
            <p:cNvPicPr>
              <a:picLocks noChangeAspect="1" noChangeArrowheads="1"/>
            </p:cNvPicPr>
            <p:nvPr/>
          </p:nvPicPr>
          <p:blipFill>
            <a:blip r:embed="rId3" cstate="screen"/>
            <a:srcRect/>
            <a:stretch>
              <a:fillRect/>
            </a:stretch>
          </p:blipFill>
          <p:spPr bwMode="auto">
            <a:xfrm rot="5400000" flipV="1">
              <a:off x="2500329" y="5222926"/>
              <a:ext cx="187325" cy="185738"/>
            </a:xfrm>
            <a:prstGeom prst="rect">
              <a:avLst/>
            </a:prstGeom>
            <a:noFill/>
            <a:ln w="12700">
              <a:noFill/>
              <a:miter lim="800000"/>
              <a:headEnd type="none" w="lg" len="med"/>
              <a:tailEnd type="none" w="lg" len="med"/>
            </a:ln>
            <a:effectLst/>
            <a:scene3d>
              <a:camera prst="orthographicFront">
                <a:rot lat="0" lon="0" rev="19799999"/>
              </a:camera>
              <a:lightRig rig="threePt" dir="t"/>
            </a:scene3d>
          </p:spPr>
        </p:pic>
      </p:grpSp>
      <p:grpSp>
        <p:nvGrpSpPr>
          <p:cNvPr id="4" name="Group 173"/>
          <p:cNvGrpSpPr/>
          <p:nvPr/>
        </p:nvGrpSpPr>
        <p:grpSpPr>
          <a:xfrm>
            <a:off x="2231441" y="3703623"/>
            <a:ext cx="291937" cy="212275"/>
            <a:chOff x="2231441" y="3046896"/>
            <a:chExt cx="291937" cy="212275"/>
          </a:xfrm>
        </p:grpSpPr>
        <p:pic>
          <p:nvPicPr>
            <p:cNvPr id="172" name="Picture 24"/>
            <p:cNvPicPr>
              <a:picLocks noChangeAspect="1" noChangeArrowheads="1"/>
            </p:cNvPicPr>
            <p:nvPr/>
          </p:nvPicPr>
          <p:blipFill>
            <a:blip r:embed="rId3" cstate="screen"/>
            <a:srcRect/>
            <a:stretch>
              <a:fillRect/>
            </a:stretch>
          </p:blipFill>
          <p:spPr bwMode="auto">
            <a:xfrm rot="5400000" flipV="1">
              <a:off x="2336846" y="3047690"/>
              <a:ext cx="187325" cy="185738"/>
            </a:xfrm>
            <a:prstGeom prst="rect">
              <a:avLst/>
            </a:prstGeom>
            <a:noFill/>
            <a:ln w="12700">
              <a:noFill/>
              <a:miter lim="800000"/>
              <a:headEnd type="none" w="lg" len="med"/>
              <a:tailEnd type="none" w="lg" len="med"/>
            </a:ln>
            <a:effectLst/>
            <a:scene3d>
              <a:camera prst="orthographicFront">
                <a:rot lat="0" lon="0" rev="19799999"/>
              </a:camera>
              <a:lightRig rig="threePt" dir="t"/>
            </a:scene3d>
          </p:spPr>
        </p:pic>
        <p:pic>
          <p:nvPicPr>
            <p:cNvPr id="173" name="Picture 24"/>
            <p:cNvPicPr>
              <a:picLocks noChangeAspect="1" noChangeArrowheads="1"/>
            </p:cNvPicPr>
            <p:nvPr/>
          </p:nvPicPr>
          <p:blipFill>
            <a:blip r:embed="rId3" cstate="screen"/>
            <a:srcRect/>
            <a:stretch>
              <a:fillRect/>
            </a:stretch>
          </p:blipFill>
          <p:spPr bwMode="auto">
            <a:xfrm rot="16200000">
              <a:off x="2230647" y="3072640"/>
              <a:ext cx="187325" cy="185738"/>
            </a:xfrm>
            <a:prstGeom prst="rect">
              <a:avLst/>
            </a:prstGeom>
            <a:noFill/>
            <a:ln w="12700">
              <a:noFill/>
              <a:miter lim="800000"/>
              <a:headEnd type="none" w="lg" len="med"/>
              <a:tailEnd type="none" w="lg" len="med"/>
            </a:ln>
            <a:effectLst/>
          </p:spPr>
        </p:pic>
      </p:grpSp>
      <p:grpSp>
        <p:nvGrpSpPr>
          <p:cNvPr id="5" name="Group 175"/>
          <p:cNvGrpSpPr/>
          <p:nvPr/>
        </p:nvGrpSpPr>
        <p:grpSpPr>
          <a:xfrm>
            <a:off x="2962956" y="2115885"/>
            <a:ext cx="300259" cy="237183"/>
            <a:chOff x="2962956" y="2115885"/>
            <a:chExt cx="300259" cy="237183"/>
          </a:xfrm>
        </p:grpSpPr>
        <p:pic>
          <p:nvPicPr>
            <p:cNvPr id="171" name="Picture 24"/>
            <p:cNvPicPr>
              <a:picLocks noChangeAspect="1" noChangeArrowheads="1"/>
            </p:cNvPicPr>
            <p:nvPr/>
          </p:nvPicPr>
          <p:blipFill>
            <a:blip r:embed="rId3" cstate="screen"/>
            <a:srcRect/>
            <a:stretch>
              <a:fillRect/>
            </a:stretch>
          </p:blipFill>
          <p:spPr bwMode="auto">
            <a:xfrm rot="5400000" flipV="1">
              <a:off x="3076683" y="2116679"/>
              <a:ext cx="187325" cy="185738"/>
            </a:xfrm>
            <a:prstGeom prst="rect">
              <a:avLst/>
            </a:prstGeom>
            <a:noFill/>
            <a:ln w="12700">
              <a:noFill/>
              <a:miter lim="800000"/>
              <a:headEnd type="none" w="lg" len="med"/>
              <a:tailEnd type="none" w="lg" len="med"/>
            </a:ln>
            <a:effectLst/>
            <a:scene3d>
              <a:camera prst="orthographicFront">
                <a:rot lat="0" lon="0" rev="19799999"/>
              </a:camera>
              <a:lightRig rig="threePt" dir="t"/>
            </a:scene3d>
          </p:spPr>
        </p:pic>
        <p:pic>
          <p:nvPicPr>
            <p:cNvPr id="175" name="Picture 24"/>
            <p:cNvPicPr>
              <a:picLocks noChangeAspect="1" noChangeArrowheads="1"/>
            </p:cNvPicPr>
            <p:nvPr/>
          </p:nvPicPr>
          <p:blipFill>
            <a:blip r:embed="rId3" cstate="screen"/>
            <a:srcRect/>
            <a:stretch>
              <a:fillRect/>
            </a:stretch>
          </p:blipFill>
          <p:spPr bwMode="auto">
            <a:xfrm rot="16200000">
              <a:off x="2962162" y="2166537"/>
              <a:ext cx="187325" cy="185738"/>
            </a:xfrm>
            <a:prstGeom prst="rect">
              <a:avLst/>
            </a:prstGeom>
            <a:noFill/>
            <a:ln w="12700">
              <a:noFill/>
              <a:miter lim="800000"/>
              <a:headEnd type="none" w="lg" len="med"/>
              <a:tailEnd type="none" w="lg" len="med"/>
            </a:ln>
            <a:effectLst/>
          </p:spPr>
        </p:pic>
      </p:grpSp>
      <p:grpSp>
        <p:nvGrpSpPr>
          <p:cNvPr id="6" name="Group 182"/>
          <p:cNvGrpSpPr/>
          <p:nvPr/>
        </p:nvGrpSpPr>
        <p:grpSpPr>
          <a:xfrm>
            <a:off x="4503627" y="2218458"/>
            <a:ext cx="499826" cy="320263"/>
            <a:chOff x="4503627" y="2218458"/>
            <a:chExt cx="499826" cy="320263"/>
          </a:xfrm>
        </p:grpSpPr>
        <p:grpSp>
          <p:nvGrpSpPr>
            <p:cNvPr id="7" name="Group 176"/>
            <p:cNvGrpSpPr/>
            <p:nvPr/>
          </p:nvGrpSpPr>
          <p:grpSpPr>
            <a:xfrm>
              <a:off x="4503627" y="2301538"/>
              <a:ext cx="300259" cy="237183"/>
              <a:chOff x="2962956" y="2115885"/>
              <a:chExt cx="300259" cy="237183"/>
            </a:xfrm>
          </p:grpSpPr>
          <p:pic>
            <p:nvPicPr>
              <p:cNvPr id="178" name="Picture 24"/>
              <p:cNvPicPr>
                <a:picLocks noChangeAspect="1" noChangeArrowheads="1"/>
              </p:cNvPicPr>
              <p:nvPr/>
            </p:nvPicPr>
            <p:blipFill>
              <a:blip r:embed="rId3" cstate="screen"/>
              <a:srcRect/>
              <a:stretch>
                <a:fillRect/>
              </a:stretch>
            </p:blipFill>
            <p:spPr bwMode="auto">
              <a:xfrm rot="5400000" flipV="1">
                <a:off x="3076683" y="2116679"/>
                <a:ext cx="187325" cy="185738"/>
              </a:xfrm>
              <a:prstGeom prst="rect">
                <a:avLst/>
              </a:prstGeom>
              <a:noFill/>
              <a:ln w="12700">
                <a:noFill/>
                <a:miter lim="800000"/>
                <a:headEnd type="none" w="lg" len="med"/>
                <a:tailEnd type="none" w="lg" len="med"/>
              </a:ln>
              <a:effectLst/>
              <a:scene3d>
                <a:camera prst="orthographicFront">
                  <a:rot lat="0" lon="0" rev="19799999"/>
                </a:camera>
                <a:lightRig rig="threePt" dir="t"/>
              </a:scene3d>
            </p:spPr>
          </p:pic>
          <p:pic>
            <p:nvPicPr>
              <p:cNvPr id="179" name="Picture 24"/>
              <p:cNvPicPr>
                <a:picLocks noChangeAspect="1" noChangeArrowheads="1"/>
              </p:cNvPicPr>
              <p:nvPr/>
            </p:nvPicPr>
            <p:blipFill>
              <a:blip r:embed="rId3" cstate="screen"/>
              <a:srcRect/>
              <a:stretch>
                <a:fillRect/>
              </a:stretch>
            </p:blipFill>
            <p:spPr bwMode="auto">
              <a:xfrm rot="16200000">
                <a:off x="2962162" y="2166537"/>
                <a:ext cx="187325" cy="185738"/>
              </a:xfrm>
              <a:prstGeom prst="rect">
                <a:avLst/>
              </a:prstGeom>
              <a:noFill/>
              <a:ln w="12700">
                <a:noFill/>
                <a:miter lim="800000"/>
                <a:headEnd type="none" w="lg" len="med"/>
                <a:tailEnd type="none" w="lg" len="med"/>
              </a:ln>
              <a:effectLst/>
            </p:spPr>
          </p:pic>
        </p:grpSp>
        <p:grpSp>
          <p:nvGrpSpPr>
            <p:cNvPr id="8" name="Group 179"/>
            <p:cNvGrpSpPr/>
            <p:nvPr/>
          </p:nvGrpSpPr>
          <p:grpSpPr>
            <a:xfrm>
              <a:off x="4719823" y="2218458"/>
              <a:ext cx="283630" cy="253824"/>
              <a:chOff x="6986427" y="2972145"/>
              <a:chExt cx="283630" cy="253824"/>
            </a:xfrm>
          </p:grpSpPr>
          <p:pic>
            <p:nvPicPr>
              <p:cNvPr id="181" name="Picture 24"/>
              <p:cNvPicPr>
                <a:picLocks noChangeAspect="1" noChangeArrowheads="1"/>
              </p:cNvPicPr>
              <p:nvPr/>
            </p:nvPicPr>
            <p:blipFill>
              <a:blip r:embed="rId3" cstate="screen"/>
              <a:srcRect/>
              <a:stretch>
                <a:fillRect/>
              </a:stretch>
            </p:blipFill>
            <p:spPr bwMode="auto">
              <a:xfrm rot="16200000">
                <a:off x="6985633" y="3039438"/>
                <a:ext cx="187325" cy="185738"/>
              </a:xfrm>
              <a:prstGeom prst="rect">
                <a:avLst/>
              </a:prstGeom>
              <a:noFill/>
              <a:ln w="12700">
                <a:noFill/>
                <a:miter lim="800000"/>
                <a:headEnd type="none" w="lg" len="med"/>
                <a:tailEnd type="none" w="lg" len="med"/>
              </a:ln>
              <a:effectLst/>
            </p:spPr>
          </p:pic>
          <p:pic>
            <p:nvPicPr>
              <p:cNvPr id="182" name="Picture 24"/>
              <p:cNvPicPr>
                <a:picLocks noChangeAspect="1" noChangeArrowheads="1"/>
              </p:cNvPicPr>
              <p:nvPr/>
            </p:nvPicPr>
            <p:blipFill>
              <a:blip r:embed="rId3" cstate="screen"/>
              <a:srcRect/>
              <a:stretch>
                <a:fillRect/>
              </a:stretch>
            </p:blipFill>
            <p:spPr bwMode="auto">
              <a:xfrm rot="5400000" flipV="1">
                <a:off x="7083525" y="2972939"/>
                <a:ext cx="187325" cy="185738"/>
              </a:xfrm>
              <a:prstGeom prst="rect">
                <a:avLst/>
              </a:prstGeom>
              <a:noFill/>
              <a:ln w="12700">
                <a:noFill/>
                <a:miter lim="800000"/>
                <a:headEnd type="none" w="lg" len="med"/>
                <a:tailEnd type="none" w="lg" len="med"/>
              </a:ln>
              <a:effectLst/>
              <a:scene3d>
                <a:camera prst="orthographicFront">
                  <a:rot lat="0" lon="0" rev="19799999"/>
                </a:camera>
                <a:lightRig rig="threePt" dir="t"/>
              </a:scene3d>
            </p:spPr>
          </p:pic>
        </p:grpSp>
      </p:grpSp>
      <p:grpSp>
        <p:nvGrpSpPr>
          <p:cNvPr id="9" name="Group 189"/>
          <p:cNvGrpSpPr/>
          <p:nvPr/>
        </p:nvGrpSpPr>
        <p:grpSpPr>
          <a:xfrm>
            <a:off x="1849027" y="5784639"/>
            <a:ext cx="319658" cy="359128"/>
            <a:chOff x="1849027" y="5784639"/>
            <a:chExt cx="319658" cy="359128"/>
          </a:xfrm>
        </p:grpSpPr>
        <p:grpSp>
          <p:nvGrpSpPr>
            <p:cNvPr id="10" name="Group 183"/>
            <p:cNvGrpSpPr/>
            <p:nvPr/>
          </p:nvGrpSpPr>
          <p:grpSpPr>
            <a:xfrm>
              <a:off x="1849027" y="5939813"/>
              <a:ext cx="291942" cy="203954"/>
              <a:chOff x="2394919" y="5205503"/>
              <a:chExt cx="291942" cy="203954"/>
            </a:xfrm>
          </p:grpSpPr>
          <p:pic>
            <p:nvPicPr>
              <p:cNvPr id="185" name="Picture 24"/>
              <p:cNvPicPr>
                <a:picLocks noChangeAspect="1" noChangeArrowheads="1"/>
              </p:cNvPicPr>
              <p:nvPr/>
            </p:nvPicPr>
            <p:blipFill>
              <a:blip r:embed="rId3" cstate="screen"/>
              <a:srcRect/>
              <a:stretch>
                <a:fillRect/>
              </a:stretch>
            </p:blipFill>
            <p:spPr bwMode="auto">
              <a:xfrm rot="16200000">
                <a:off x="2394125" y="5206297"/>
                <a:ext cx="187325" cy="185738"/>
              </a:xfrm>
              <a:prstGeom prst="rect">
                <a:avLst/>
              </a:prstGeom>
              <a:noFill/>
              <a:ln w="12700">
                <a:noFill/>
                <a:miter lim="800000"/>
                <a:headEnd type="none" w="lg" len="med"/>
                <a:tailEnd type="none" w="lg" len="med"/>
              </a:ln>
              <a:effectLst/>
            </p:spPr>
          </p:pic>
          <p:pic>
            <p:nvPicPr>
              <p:cNvPr id="186" name="Picture 24"/>
              <p:cNvPicPr>
                <a:picLocks noChangeAspect="1" noChangeArrowheads="1"/>
              </p:cNvPicPr>
              <p:nvPr/>
            </p:nvPicPr>
            <p:blipFill>
              <a:blip r:embed="rId3" cstate="screen"/>
              <a:srcRect/>
              <a:stretch>
                <a:fillRect/>
              </a:stretch>
            </p:blipFill>
            <p:spPr bwMode="auto">
              <a:xfrm rot="5400000" flipV="1">
                <a:off x="2500329" y="5222926"/>
                <a:ext cx="187325" cy="185738"/>
              </a:xfrm>
              <a:prstGeom prst="rect">
                <a:avLst/>
              </a:prstGeom>
              <a:noFill/>
              <a:ln w="12700">
                <a:noFill/>
                <a:miter lim="800000"/>
                <a:headEnd type="none" w="lg" len="med"/>
                <a:tailEnd type="none" w="lg" len="med"/>
              </a:ln>
              <a:effectLst/>
              <a:scene3d>
                <a:camera prst="orthographicFront">
                  <a:rot lat="0" lon="0" rev="19799999"/>
                </a:camera>
                <a:lightRig rig="threePt" dir="t"/>
              </a:scene3d>
            </p:spPr>
          </p:pic>
        </p:grpSp>
        <p:grpSp>
          <p:nvGrpSpPr>
            <p:cNvPr id="11" name="Group 186"/>
            <p:cNvGrpSpPr/>
            <p:nvPr/>
          </p:nvGrpSpPr>
          <p:grpSpPr>
            <a:xfrm>
              <a:off x="1876748" y="5784639"/>
              <a:ext cx="291937" cy="212275"/>
              <a:chOff x="2231441" y="3046896"/>
              <a:chExt cx="291937" cy="212275"/>
            </a:xfrm>
          </p:grpSpPr>
          <p:pic>
            <p:nvPicPr>
              <p:cNvPr id="188" name="Picture 24"/>
              <p:cNvPicPr>
                <a:picLocks noChangeAspect="1" noChangeArrowheads="1"/>
              </p:cNvPicPr>
              <p:nvPr/>
            </p:nvPicPr>
            <p:blipFill>
              <a:blip r:embed="rId3" cstate="screen"/>
              <a:srcRect/>
              <a:stretch>
                <a:fillRect/>
              </a:stretch>
            </p:blipFill>
            <p:spPr bwMode="auto">
              <a:xfrm rot="5400000" flipV="1">
                <a:off x="2336846" y="3047690"/>
                <a:ext cx="187325" cy="185738"/>
              </a:xfrm>
              <a:prstGeom prst="rect">
                <a:avLst/>
              </a:prstGeom>
              <a:noFill/>
              <a:ln w="12700">
                <a:noFill/>
                <a:miter lim="800000"/>
                <a:headEnd type="none" w="lg" len="med"/>
                <a:tailEnd type="none" w="lg" len="med"/>
              </a:ln>
              <a:effectLst/>
              <a:scene3d>
                <a:camera prst="orthographicFront">
                  <a:rot lat="0" lon="0" rev="19799999"/>
                </a:camera>
                <a:lightRig rig="threePt" dir="t"/>
              </a:scene3d>
            </p:spPr>
          </p:pic>
          <p:pic>
            <p:nvPicPr>
              <p:cNvPr id="189" name="Picture 24"/>
              <p:cNvPicPr>
                <a:picLocks noChangeAspect="1" noChangeArrowheads="1"/>
              </p:cNvPicPr>
              <p:nvPr/>
            </p:nvPicPr>
            <p:blipFill>
              <a:blip r:embed="rId3" cstate="screen"/>
              <a:srcRect/>
              <a:stretch>
                <a:fillRect/>
              </a:stretch>
            </p:blipFill>
            <p:spPr bwMode="auto">
              <a:xfrm rot="16200000">
                <a:off x="2230647" y="3072640"/>
                <a:ext cx="187325" cy="185738"/>
              </a:xfrm>
              <a:prstGeom prst="rect">
                <a:avLst/>
              </a:prstGeom>
              <a:noFill/>
              <a:ln w="12700">
                <a:noFill/>
                <a:miter lim="800000"/>
                <a:headEnd type="none" w="lg" len="med"/>
                <a:tailEnd type="none" w="lg" len="med"/>
              </a:ln>
              <a:effectLst/>
            </p:spPr>
          </p:pic>
        </p:grpSp>
      </p:grpSp>
      <p:sp>
        <p:nvSpPr>
          <p:cNvPr id="37" name="Rectangle 36"/>
          <p:cNvSpPr/>
          <p:nvPr/>
        </p:nvSpPr>
        <p:spPr>
          <a:xfrm>
            <a:off x="4192072" y="5401951"/>
            <a:ext cx="4572000" cy="867930"/>
          </a:xfrm>
          <a:prstGeom prst="rect">
            <a:avLst/>
          </a:prstGeom>
        </p:spPr>
        <p:txBody>
          <a:bodyPr>
            <a:spAutoFit/>
          </a:bodyPr>
          <a:lstStyle/>
          <a:p>
            <a:pPr>
              <a:lnSpc>
                <a:spcPct val="90000"/>
              </a:lnSpc>
            </a:pPr>
            <a:r>
              <a:rPr lang="en-US" dirty="0" smtClean="0"/>
              <a:t>A process that transforms tiny particles into big particles!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fill="hold" nodeType="withEffect">
                                  <p:stCondLst>
                                    <p:cond delay="0"/>
                                  </p:stCondLst>
                                  <p:childTnLst>
                                    <p:animMotion origin="layout" path="M 5.55556E-7 4.44444E-6 C 0.0066 0.01504 0.04444 0.07569 0.03958 0.09027 C 0.03472 0.10486 -0.01719 0.09328 -0.02951 0.08796 C -0.04184 0.08263 -0.03924 0.06226 -0.0349 0.05763 C -0.03056 0.053 -0.00642 0.0618 -0.00313 0.06018 C 0.00017 0.05856 -0.00747 0.05324 -0.01493 0.04791 C -0.0224 0.04259 -0.03993 0.02754 -0.04757 0.02847 C -0.05521 0.02939 -0.06215 0.04097 -0.06129 0.05277 C -0.06042 0.06458 -0.05313 0.09537 -0.04271 0.0993 C -0.03229 0.10324 0.00434 0.08078 0.00087 0.07615 C -0.0026 0.07152 -0.05712 0.06342 -0.06389 0.07106 L -0.03941 0.12199 C -0.02379 0.13101 0.0151 0.13032 0.03056 0.12546 C 0.04601 0.1206 0.04549 0.10046 0.05365 0.09328 C 0.06181 0.08611 0.08038 0.09074 0.07969 0.08194 C 0.07899 0.07314 0.04566 0.04722 0.04965 0.04074 L 0.10365 0.04236 " pathEditMode="relative" rAng="0" ptsTypes="aaaaaaaaaaAaaaaAa">
                                      <p:cBhvr>
                                        <p:cTn id="6" dur="3000" fill="hold"/>
                                        <p:tgtEl>
                                          <p:spTgt spid="157"/>
                                        </p:tgtEl>
                                        <p:attrNameLst>
                                          <p:attrName>ppt_x</p:attrName>
                                          <p:attrName>ppt_y</p:attrName>
                                        </p:attrNameLst>
                                      </p:cBhvr>
                                      <p:rCtr x="20" y="66"/>
                                    </p:animMotion>
                                  </p:childTnLst>
                                  <p:subTnLst>
                                    <p:set>
                                      <p:cBhvr override="childStyle">
                                        <p:cTn dur="1" fill="hold" display="0" masterRel="sameClick" afterEffect="1">
                                          <p:stCondLst>
                                            <p:cond evt="end" delay="0">
                                              <p:tn val="5"/>
                                            </p:cond>
                                          </p:stCondLst>
                                        </p:cTn>
                                        <p:tgtEl>
                                          <p:spTgt spid="157"/>
                                        </p:tgtEl>
                                        <p:attrNameLst>
                                          <p:attrName>style.visibility</p:attrName>
                                        </p:attrNameLst>
                                      </p:cBhvr>
                                      <p:to>
                                        <p:strVal val="hidden"/>
                                      </p:to>
                                    </p:set>
                                  </p:subTnLst>
                                </p:cTn>
                              </p:par>
                              <p:par>
                                <p:cTn id="7" presetID="0" presetClass="path" presetSubtype="0" fill="hold" nodeType="withEffect">
                                  <p:stCondLst>
                                    <p:cond delay="0"/>
                                  </p:stCondLst>
                                  <p:childTnLst>
                                    <p:animMotion origin="layout" path="M 5.55112E-17 -2.59259E-6 C 0.00729 -0.00555 0.03542 -0.0324 0.04358 -0.03403 C 0.05174 -0.03565 0.05521 -0.02963 0.04913 -0.00972 C 0.04306 0.01019 0.02552 0.07408 0.00729 0.08496 C -0.01094 0.09584 -0.05608 0.05116 -0.06007 0.05579 C -0.06406 0.06042 -0.03958 0.11227 -0.01632 0.11273 C 0.00694 0.1132 0.08229 0.07153 0.08003 0.0581 C 0.07778 0.04468 -0.01233 0.0456 -0.03003 0.03148 C -0.04774 0.01736 -0.0342 -0.01528 -0.02639 -0.02662 C -0.01858 -0.03796 0.01181 -0.02778 0.01719 -0.03634 C 0.02257 -0.0449 0.01285 -0.07453 0.00642 -0.0787 C 5.55112E-17 -0.08287 -0.01615 -0.05926 -0.02101 -0.0618 C -0.02587 -0.06435 -0.02066 -0.08935 -0.02274 -0.09444 L -0.03368 -0.09213 " pathEditMode="relative" rAng="0" ptsTypes="aaaaaaaaaaaaAA">
                                      <p:cBhvr>
                                        <p:cTn id="8" dur="3000" fill="hold"/>
                                        <p:tgtEl>
                                          <p:spTgt spid="158"/>
                                        </p:tgtEl>
                                        <p:attrNameLst>
                                          <p:attrName>ppt_x</p:attrName>
                                          <p:attrName>ppt_y</p:attrName>
                                        </p:attrNameLst>
                                      </p:cBhvr>
                                      <p:rCtr x="9" y="9"/>
                                    </p:animMotion>
                                  </p:childTnLst>
                                  <p:subTnLst>
                                    <p:set>
                                      <p:cBhvr override="childStyle">
                                        <p:cTn dur="1" fill="hold" display="0" masterRel="sameClick" afterEffect="1">
                                          <p:stCondLst>
                                            <p:cond evt="end" delay="0">
                                              <p:tn val="7"/>
                                            </p:cond>
                                          </p:stCondLst>
                                        </p:cTn>
                                        <p:tgtEl>
                                          <p:spTgt spid="158"/>
                                        </p:tgtEl>
                                        <p:attrNameLst>
                                          <p:attrName>style.visibility</p:attrName>
                                        </p:attrNameLst>
                                      </p:cBhvr>
                                      <p:to>
                                        <p:strVal val="hidden"/>
                                      </p:to>
                                    </p:set>
                                  </p:subTnLst>
                                </p:cTn>
                              </p:par>
                              <p:par>
                                <p:cTn id="9" presetID="0" presetClass="path" presetSubtype="0" fill="hold" nodeType="withEffect">
                                  <p:stCondLst>
                                    <p:cond delay="0"/>
                                  </p:stCondLst>
                                  <p:childTnLst>
                                    <p:animMotion origin="layout" path="M 2.5E-6 -0.00115 C 0.00642 0.01389 0.04427 0.07454 0.03941 0.08912 C 0.03472 0.10371 -0.01719 0.09213 -0.02952 0.08681 C -0.04184 0.08148 -0.03924 0.06111 -0.0349 0.05648 C -0.03056 0.05186 -0.00643 0.06065 -0.00313 0.05903 C 2.5E-6 0.05741 -0.00747 0.05209 -0.01493 0.04676 C -0.0224 0.04144 -0.03993 0.02639 -0.04757 0.02732 C -0.05521 0.02824 -0.06216 0.03982 -0.06129 0.05162 C -0.06042 0.06343 -0.05313 0.09422 -0.04271 0.09815 C -0.03229 0.10209 0.00416 0.07963 0.00087 0.075 C -0.00261 0.07037 -0.05712 0.06227 -0.06389 0.06991 L -0.03941 0.12084 C -0.02379 0.12986 0.03784 0.12014 0.03055 0.12431 C 0.02309 0.12848 -0.06354 0.14838 -0.08299 0.14607 C -0.10243 0.14375 -0.08594 0.12292 -0.08577 0.10973 C -0.08559 0.09653 -0.09688 0.06667 -0.08212 0.06621 L 0.0033 0.10625 " pathEditMode="relative" rAng="0" ptsTypes="aaaaaaaaaaAaaaaAa">
                                      <p:cBhvr>
                                        <p:cTn id="10" dur="3000" fill="hold"/>
                                        <p:tgtEl>
                                          <p:spTgt spid="159"/>
                                        </p:tgtEl>
                                        <p:attrNameLst>
                                          <p:attrName>ppt_x</p:attrName>
                                          <p:attrName>ppt_y</p:attrName>
                                        </p:attrNameLst>
                                      </p:cBhvr>
                                      <p:rCtr x="-29" y="75"/>
                                    </p:animMotion>
                                  </p:childTnLst>
                                  <p:subTnLst>
                                    <p:set>
                                      <p:cBhvr override="childStyle">
                                        <p:cTn dur="1" fill="hold" display="0" masterRel="sameClick" afterEffect="1">
                                          <p:stCondLst>
                                            <p:cond evt="end" delay="0">
                                              <p:tn val="9"/>
                                            </p:cond>
                                          </p:stCondLst>
                                        </p:cTn>
                                        <p:tgtEl>
                                          <p:spTgt spid="159"/>
                                        </p:tgtEl>
                                        <p:attrNameLst>
                                          <p:attrName>style.visibility</p:attrName>
                                        </p:attrNameLst>
                                      </p:cBhvr>
                                      <p:to>
                                        <p:strVal val="hidden"/>
                                      </p:to>
                                    </p:set>
                                  </p:subTnLst>
                                </p:cTn>
                              </p:par>
                              <p:par>
                                <p:cTn id="11" presetID="0" presetClass="path" presetSubtype="0" fill="hold" nodeType="withEffect">
                                  <p:stCondLst>
                                    <p:cond delay="0"/>
                                  </p:stCondLst>
                                  <p:childTnLst>
                                    <p:animMotion origin="layout" path="M 1.94444E-6 -0.00116 C 0.00729 -0.00671 0.03541 -0.03356 0.04357 -0.03518 C 0.05173 -0.03681 0.05521 -0.03079 0.04913 -0.01088 C 0.04305 0.00903 0.02552 0.07292 0.00729 0.0838 C -0.01094 0.09468 -0.04774 0.08171 -0.06007 0.05463 C -0.0724 0.02755 -0.05261 -0.07014 -0.06649 -0.07917 C -0.08038 -0.08819 -0.14896 -0.01736 -0.14288 0.00093 C -0.13681 0.01921 -0.04948 0.03519 -0.03004 0.03032 C -0.01059 0.02546 -0.0342 -0.01643 -0.02639 -0.02778 C -0.01858 -0.03912 0.0118 -0.02893 0.01719 -0.0375 C 0.02257 -0.04606 0.01285 -0.07569 0.00642 -0.07986 C 1.94444E-6 -0.08403 -0.01059 -0.0713 -0.02101 -0.06296 C -0.03143 -0.05463 -0.03802 -0.03727 -0.05608 -0.03032 C -0.07413 -0.02338 -0.11441 -0.02361 -0.12969 -0.02176 " pathEditMode="relative" rAng="0" ptsTypes="aaaaaaaaaaaaaa">
                                      <p:cBhvr>
                                        <p:cTn id="12" dur="3000" fill="hold"/>
                                        <p:tgtEl>
                                          <p:spTgt spid="160"/>
                                        </p:tgtEl>
                                        <p:attrNameLst>
                                          <p:attrName>ppt_x</p:attrName>
                                          <p:attrName>ppt_y</p:attrName>
                                        </p:attrNameLst>
                                      </p:cBhvr>
                                      <p:rCtr x="-47" y="4"/>
                                    </p:animMotion>
                                  </p:childTnLst>
                                  <p:subTnLst>
                                    <p:set>
                                      <p:cBhvr override="childStyle">
                                        <p:cTn dur="1" fill="hold" display="0" masterRel="sameClick" afterEffect="1">
                                          <p:stCondLst>
                                            <p:cond evt="end" delay="0">
                                              <p:tn val="11"/>
                                            </p:cond>
                                          </p:stCondLst>
                                        </p:cTn>
                                        <p:tgtEl>
                                          <p:spTgt spid="160"/>
                                        </p:tgtEl>
                                        <p:attrNameLst>
                                          <p:attrName>style.visibility</p:attrName>
                                        </p:attrNameLst>
                                      </p:cBhvr>
                                      <p:to>
                                        <p:strVal val="hidden"/>
                                      </p:to>
                                    </p:set>
                                  </p:subTnLst>
                                </p:cTn>
                              </p:par>
                              <p:par>
                                <p:cTn id="13" presetID="0" presetClass="path" presetSubtype="0" fill="hold" nodeType="withEffect">
                                  <p:stCondLst>
                                    <p:cond delay="0"/>
                                  </p:stCondLst>
                                  <p:childTnLst>
                                    <p:animMotion origin="layout" path="M 0.00712 0.00185 C 0.02222 0.0294 0.10156 0.14005 0.09878 0.1669 C 0.09601 0.19375 -0.01007 0.1713 -0.0099 0.1625 C -0.00972 0.15371 0.08264 0.12917 0.09983 0.11459 C 0.11701 0.1 0.10781 0.07894 0.0934 0.07454 C 0.07899 0.07014 0.0349 0.09213 0.01302 0.08843 C -0.00885 0.08472 -0.02622 0.05093 -0.03837 0.05255 C -0.05035 0.05417 -0.06129 0.0757 -0.0599 0.09746 C -0.05851 0.11945 -0.05608 0.20185 -0.03073 0.18357 C -0.00538 0.16528 0.09809 -0.00393 0.09253 -0.01273 C 0.08698 -0.02153 -0.04427 0.09144 -0.06389 0.13125 C -0.08351 0.17107 -0.05035 0.20857 -0.02552 0.22547 C -0.00069 0.24236 0.06024 0.24097 0.08455 0.23195 C 0.10885 0.22292 0.10799 0.18565 0.12083 0.17246 C 0.13368 0.15926 0.16302 0.16783 0.16181 0.15139 C 0.16076 0.13519 0.11094 0.11227 0.11458 0.07523 L 0.18351 -0.07083 " pathEditMode="relative" rAng="0" ptsTypes="aaaaaaaaaaaaaaaAa">
                                      <p:cBhvr>
                                        <p:cTn id="14" dur="3000" fill="hold"/>
                                        <p:tgtEl>
                                          <p:spTgt spid="163"/>
                                        </p:tgtEl>
                                        <p:attrNameLst>
                                          <p:attrName>ppt_x</p:attrName>
                                          <p:attrName>ppt_y</p:attrName>
                                        </p:attrNameLst>
                                      </p:cBhvr>
                                      <p:rCtr x="43" y="84"/>
                                    </p:animMotion>
                                  </p:childTnLst>
                                  <p:subTnLst>
                                    <p:set>
                                      <p:cBhvr override="childStyle">
                                        <p:cTn dur="1" fill="hold" display="0" masterRel="sameClick" afterEffect="1">
                                          <p:stCondLst>
                                            <p:cond evt="end" delay="0">
                                              <p:tn val="13"/>
                                            </p:cond>
                                          </p:stCondLst>
                                        </p:cTn>
                                        <p:tgtEl>
                                          <p:spTgt spid="163"/>
                                        </p:tgtEl>
                                        <p:attrNameLst>
                                          <p:attrName>style.visibility</p:attrName>
                                        </p:attrNameLst>
                                      </p:cBhvr>
                                      <p:to>
                                        <p:strVal val="hidden"/>
                                      </p:to>
                                    </p:set>
                                  </p:subTnLst>
                                </p:cTn>
                              </p:par>
                              <p:par>
                                <p:cTn id="15" presetID="0" presetClass="path" presetSubtype="0" fill="hold" nodeType="withEffect">
                                  <p:stCondLst>
                                    <p:cond delay="0"/>
                                  </p:stCondLst>
                                  <p:childTnLst>
                                    <p:animMotion origin="layout" path="M 0.00451 0.00208 C 0.01632 0.01111 0.04653 0.04444 0.07552 0.05648 C 0.10451 0.06852 0.17361 0.04884 0.17813 0.07477 C 0.18264 0.10069 0.12951 0.19583 0.10226 0.21157 C 0.075 0.22731 0.02014 0.16227 0.01493 0.16898 C 0.0099 0.17569 0.04149 0.25139 0.0717 0.25208 C 0.10191 0.25278 0.19965 0.1919 0.1967 0.17222 C 0.19375 0.15278 0.07691 0.15417 0.05399 0.13356 C 0.0309 0.11296 0.04063 0.09815 0.05868 0.04884 C 0.07674 -0.00046 0.15608 -0.12917 0.16267 -0.16273 C 0.16927 -0.1963 0.10955 -0.11898 0.09826 -0.15301 C 0.08698 -0.18704 0.08872 -0.35625 0.09462 -0.36759 C 0.10052 -0.37894 0.14132 -0.24769 0.13368 -0.22107 C 0.12604 -0.19444 0.06597 -0.21042 0.04826 -0.20764 " pathEditMode="relative" rAng="0" ptsTypes="aaaaaaaaaaaaaa">
                                      <p:cBhvr>
                                        <p:cTn id="16" dur="3000" fill="hold"/>
                                        <p:tgtEl>
                                          <p:spTgt spid="164"/>
                                        </p:tgtEl>
                                        <p:attrNameLst>
                                          <p:attrName>ppt_x</p:attrName>
                                          <p:attrName>ppt_y</p:attrName>
                                        </p:attrNameLst>
                                      </p:cBhvr>
                                      <p:rCtr x="98" y="-65"/>
                                    </p:animMotion>
                                  </p:childTnLst>
                                  <p:subTnLst>
                                    <p:set>
                                      <p:cBhvr override="childStyle">
                                        <p:cTn dur="1" fill="hold" display="0" masterRel="sameClick" afterEffect="1">
                                          <p:stCondLst>
                                            <p:cond evt="end" delay="0">
                                              <p:tn val="15"/>
                                            </p:cond>
                                          </p:stCondLst>
                                        </p:cTn>
                                        <p:tgtEl>
                                          <p:spTgt spid="164"/>
                                        </p:tgtEl>
                                        <p:attrNameLst>
                                          <p:attrName>style.visibility</p:attrName>
                                        </p:attrNameLst>
                                      </p:cBhvr>
                                      <p:to>
                                        <p:strVal val="hidden"/>
                                      </p:to>
                                    </p:set>
                                  </p:subTnLst>
                                </p:cTn>
                              </p:par>
                              <p:par>
                                <p:cTn id="17" presetID="0" presetClass="path" presetSubtype="0" fill="hold" nodeType="withEffect">
                                  <p:stCondLst>
                                    <p:cond delay="0"/>
                                  </p:stCondLst>
                                  <p:childTnLst>
                                    <p:animMotion origin="layout" path="M 5.55556E-7 -0.00255 C 0.01667 0.02569 0.10035 0.13935 0.09878 0.16689 C 0.09722 0.19444 0.00955 0.17245 -0.0099 0.1625 C -0.02934 0.15277 -0.02517 0.11504 -0.0184 0.10648 C -0.01163 0.09791 0.02639 0.11412 0.0316 0.11111 C 0.03681 0.10833 0.02483 0.09838 0.01302 0.08842 C 0.00121 0.0787 -0.02622 0.05092 -0.03837 0.05254 C -0.05035 0.05416 -0.06129 0.07569 -0.0599 0.09745 C -0.05851 0.11944 -0.04705 0.17638 -0.03073 0.18356 C -0.01424 0.19097 0.0434 0.1493 0.03785 0.14074 C 0.03246 0.13217 -0.0533 0.11713 -0.06389 0.13125 L -0.02552 0.22546 C -0.00087 0.24236 0.06024 0.24097 0.08455 0.23194 C 0.10885 0.22291 0.10799 0.18564 0.12083 0.17245 C 0.13368 0.15925 0.16302 0.16782 0.16181 0.15138 C 0.16076 0.13518 0.13177 0.07013 0.11458 0.07523 L 0.05816 0.18356 " pathEditMode="relative" rAng="0" ptsTypes="aaaaaaaaaaAaaaaAa">
                                      <p:cBhvr>
                                        <p:cTn id="18" dur="3000" fill="hold"/>
                                        <p:tgtEl>
                                          <p:spTgt spid="155"/>
                                        </p:tgtEl>
                                        <p:attrNameLst>
                                          <p:attrName>ppt_x</p:attrName>
                                          <p:attrName>ppt_y</p:attrName>
                                        </p:attrNameLst>
                                      </p:cBhvr>
                                      <p:rCtr x="49" y="122"/>
                                    </p:animMotion>
                                  </p:childTnLst>
                                  <p:subTnLst>
                                    <p:set>
                                      <p:cBhvr override="childStyle">
                                        <p:cTn dur="1" fill="hold" display="0" masterRel="sameClick" afterEffect="1">
                                          <p:stCondLst>
                                            <p:cond evt="end" delay="0">
                                              <p:tn val="17"/>
                                            </p:cond>
                                          </p:stCondLst>
                                        </p:cTn>
                                        <p:tgtEl>
                                          <p:spTgt spid="155"/>
                                        </p:tgtEl>
                                        <p:attrNameLst>
                                          <p:attrName>style.visibility</p:attrName>
                                        </p:attrNameLst>
                                      </p:cBhvr>
                                      <p:to>
                                        <p:strVal val="hidden"/>
                                      </p:to>
                                    </p:set>
                                  </p:subTnLst>
                                </p:cTn>
                              </p:par>
                              <p:par>
                                <p:cTn id="19" presetID="0" presetClass="path" presetSubtype="0" fill="hold" nodeType="withEffect">
                                  <p:stCondLst>
                                    <p:cond delay="0"/>
                                  </p:stCondLst>
                                  <p:childTnLst>
                                    <p:animMotion origin="layout" path="M 0.00469 0.00371 C 0.02865 0.00949 0.12691 0.01667 0.14931 0.03797 C 0.1717 0.05926 0.14705 0.10324 0.13924 0.13218 C 0.13142 0.16111 0.12292 0.20556 0.10226 0.21158 C 0.0816 0.2176 0.02014 0.16227 0.01493 0.16898 C 0.0099 0.1757 0.04149 0.25139 0.0717 0.25209 C 0.10191 0.25278 0.19965 0.1919 0.1967 0.17222 C 0.19375 0.15278 0.07691 0.15417 0.05399 0.13357 C 0.0309 0.11297 0.04861 0.06528 0.05868 0.04885 C 0.06875 0.03218 0.10816 0.04722 0.1151 0.03472 C 0.12222 0.02222 0.10955 -0.02106 0.10122 -0.02708 C 0.09288 -0.0331 0.07917 -0.01458 0.06563 -0.00254 C 0.05208 0.00972 0.04358 0.03496 0.02014 0.04514 C -0.0033 0.05533 -0.05538 0.05486 -0.07517 0.05764 " pathEditMode="relative" rAng="0" ptsTypes="aaaaaaaaaaaaaa">
                                      <p:cBhvr>
                                        <p:cTn id="20" dur="3000" fill="hold"/>
                                        <p:tgtEl>
                                          <p:spTgt spid="156"/>
                                        </p:tgtEl>
                                        <p:attrNameLst>
                                          <p:attrName>ppt_x</p:attrName>
                                          <p:attrName>ppt_y</p:attrName>
                                        </p:attrNameLst>
                                      </p:cBhvr>
                                      <p:rCtr x="57" y="106"/>
                                    </p:animMotion>
                                  </p:childTnLst>
                                  <p:subTnLst>
                                    <p:set>
                                      <p:cBhvr override="childStyle">
                                        <p:cTn dur="1" fill="hold" display="0" masterRel="sameClick" afterEffect="1">
                                          <p:stCondLst>
                                            <p:cond evt="end" delay="0">
                                              <p:tn val="19"/>
                                            </p:cond>
                                          </p:stCondLst>
                                        </p:cTn>
                                        <p:tgtEl>
                                          <p:spTgt spid="156"/>
                                        </p:tgtEl>
                                        <p:attrNameLst>
                                          <p:attrName>style.visibility</p:attrName>
                                        </p:attrNameLst>
                                      </p:cBhvr>
                                      <p:to>
                                        <p:strVal val="hidden"/>
                                      </p:to>
                                    </p:set>
                                  </p:subTnLst>
                                </p:cTn>
                              </p:par>
                            </p:childTnLst>
                          </p:cTn>
                        </p:par>
                        <p:par>
                          <p:cTn id="21" fill="hold">
                            <p:stCondLst>
                              <p:cond delay="3000"/>
                            </p:stCondLst>
                            <p:childTnLst>
                              <p:par>
                                <p:cTn id="22" presetID="1" presetClass="entr" presetSubtype="0" fill="hold" nodeType="afterEffect">
                                  <p:stCondLst>
                                    <p:cond delay="0"/>
                                  </p:stCondLst>
                                  <p:childTnLst>
                                    <p:set>
                                      <p:cBhvr>
                                        <p:cTn id="23" dur="1" fill="hold">
                                          <p:stCondLst>
                                            <p:cond delay="0"/>
                                          </p:stCondLst>
                                        </p:cTn>
                                        <p:tgtEl>
                                          <p:spTgt spid="2"/>
                                        </p:tgtEl>
                                        <p:attrNameLst>
                                          <p:attrName>style.visibility</p:attrName>
                                        </p:attrNameLst>
                                      </p:cBhvr>
                                      <p:to>
                                        <p:strVal val="visible"/>
                                      </p:to>
                                    </p:set>
                                  </p:childTnLst>
                                </p:cTn>
                              </p:par>
                            </p:childTnLst>
                          </p:cTn>
                        </p:par>
                        <p:par>
                          <p:cTn id="24" fill="hold">
                            <p:stCondLst>
                              <p:cond delay="3000"/>
                            </p:stCondLst>
                            <p:childTnLst>
                              <p:par>
                                <p:cTn id="25" presetID="1" presetClass="entr" presetSubtype="0" fill="hold" nodeType="afterEffect">
                                  <p:stCondLst>
                                    <p:cond delay="0"/>
                                  </p:stCondLst>
                                  <p:childTnLst>
                                    <p:set>
                                      <p:cBhvr>
                                        <p:cTn id="26" dur="1" fill="hold">
                                          <p:stCondLst>
                                            <p:cond delay="0"/>
                                          </p:stCondLst>
                                        </p:cTn>
                                        <p:tgtEl>
                                          <p:spTgt spid="3"/>
                                        </p:tgtEl>
                                        <p:attrNameLst>
                                          <p:attrName>style.visibility</p:attrName>
                                        </p:attrNameLst>
                                      </p:cBhvr>
                                      <p:to>
                                        <p:strVal val="visible"/>
                                      </p:to>
                                    </p:set>
                                  </p:childTnLst>
                                </p:cTn>
                              </p:par>
                            </p:childTnLst>
                          </p:cTn>
                        </p:par>
                        <p:par>
                          <p:cTn id="27" fill="hold">
                            <p:stCondLst>
                              <p:cond delay="3000"/>
                            </p:stCondLst>
                            <p:childTnLst>
                              <p:par>
                                <p:cTn id="28" presetID="1" presetClass="entr" presetSubtype="0" fill="hold" nodeType="afterEffect">
                                  <p:stCondLst>
                                    <p:cond delay="0"/>
                                  </p:stCondLst>
                                  <p:childTnLst>
                                    <p:set>
                                      <p:cBhvr>
                                        <p:cTn id="29" dur="1" fill="hold">
                                          <p:stCondLst>
                                            <p:cond delay="0"/>
                                          </p:stCondLst>
                                        </p:cTn>
                                        <p:tgtEl>
                                          <p:spTgt spid="5"/>
                                        </p:tgtEl>
                                        <p:attrNameLst>
                                          <p:attrName>style.visibility</p:attrName>
                                        </p:attrNameLst>
                                      </p:cBhvr>
                                      <p:to>
                                        <p:strVal val="visible"/>
                                      </p:to>
                                    </p:set>
                                  </p:childTnLst>
                                </p:cTn>
                              </p:par>
                            </p:childTnLst>
                          </p:cTn>
                        </p:par>
                        <p:par>
                          <p:cTn id="30" fill="hold">
                            <p:stCondLst>
                              <p:cond delay="3000"/>
                            </p:stCondLst>
                            <p:childTnLst>
                              <p:par>
                                <p:cTn id="31" presetID="1" presetClass="entr" presetSubtype="0" fill="hold" nodeType="afterEffect">
                                  <p:stCondLst>
                                    <p:cond delay="0"/>
                                  </p:stCondLst>
                                  <p:childTnLst>
                                    <p:set>
                                      <p:cBhvr>
                                        <p:cTn id="32" dur="1" fill="hold">
                                          <p:stCondLst>
                                            <p:cond delay="0"/>
                                          </p:stCondLst>
                                        </p:cTn>
                                        <p:tgtEl>
                                          <p:spTgt spid="4"/>
                                        </p:tgtEl>
                                        <p:attrNameLst>
                                          <p:attrName>style.visibility</p:attrName>
                                        </p:attrNameLst>
                                      </p:cBhvr>
                                      <p:to>
                                        <p:strVal val="visible"/>
                                      </p:to>
                                    </p:set>
                                  </p:childTnLst>
                                </p:cTn>
                              </p:par>
                            </p:childTnLst>
                          </p:cTn>
                        </p:par>
                        <p:par>
                          <p:cTn id="33" fill="hold">
                            <p:stCondLst>
                              <p:cond delay="3000"/>
                            </p:stCondLst>
                            <p:childTnLst>
                              <p:par>
                                <p:cTn id="34" presetID="0" presetClass="path" presetSubtype="0" fill="hold" nodeType="afterEffect">
                                  <p:stCondLst>
                                    <p:cond delay="0"/>
                                  </p:stCondLst>
                                  <p:childTnLst>
                                    <p:animMotion origin="layout" path="M 5.55556E-7 4.44444E-6 C -0.02778 0.00648 -0.13663 0.00856 -0.16632 0.03888 C -0.19601 0.06921 -0.20399 0.16851 -0.17813 0.18194 C -0.15226 0.19537 -0.03038 0.13796 -0.01076 0.11898 C 0.00885 0.1 -0.0408 0.06481 -0.06076 0.06805 C -0.08073 0.07129 -0.11927 0.10972 -0.1309 0.13819 C -0.14254 0.16666 -0.14653 0.21088 -0.1309 0.23888 C -0.11528 0.26689 -0.0566 0.29259 -0.03715 0.30671 " pathEditMode="relative" rAng="0" ptsTypes="aaaaaaaa">
                                      <p:cBhvr>
                                        <p:cTn id="35" dur="3000" fill="hold"/>
                                        <p:tgtEl>
                                          <p:spTgt spid="4"/>
                                        </p:tgtEl>
                                        <p:attrNameLst>
                                          <p:attrName>ppt_x</p:attrName>
                                          <p:attrName>ppt_y</p:attrName>
                                        </p:attrNameLst>
                                      </p:cBhvr>
                                      <p:rCtr x="-98" y="153"/>
                                    </p:animMotion>
                                  </p:childTnLst>
                                  <p:subTnLst>
                                    <p:set>
                                      <p:cBhvr override="childStyle">
                                        <p:cTn dur="1" fill="hold" display="0" masterRel="sameClick" afterEffect="1">
                                          <p:stCondLst>
                                            <p:cond evt="end" delay="0">
                                              <p:tn val="34"/>
                                            </p:cond>
                                          </p:stCondLst>
                                        </p:cTn>
                                        <p:tgtEl>
                                          <p:spTgt spid="4"/>
                                        </p:tgtEl>
                                        <p:attrNameLst>
                                          <p:attrName>style.visibility</p:attrName>
                                        </p:attrNameLst>
                                      </p:cBhvr>
                                      <p:to>
                                        <p:strVal val="hidden"/>
                                      </p:to>
                                    </p:set>
                                  </p:subTnLst>
                                </p:cTn>
                              </p:par>
                              <p:par>
                                <p:cTn id="36" presetID="0" presetClass="path" presetSubtype="0" fill="hold" nodeType="withEffect">
                                  <p:stCondLst>
                                    <p:cond delay="0"/>
                                  </p:stCondLst>
                                  <p:childTnLst>
                                    <p:animMotion origin="layout" path="M -1.38889E-6 -1.85185E-6 C 0.02413 0.02963 0.04844 0.0595 0.07448 0.06551 C 0.10052 0.07153 0.13629 0.06459 0.15643 0.03635 C 0.17657 0.00811 0.20538 -0.07638 0.19549 -0.10416 C 0.18559 -0.13194 0.12761 -0.128 0.09723 -0.13078 C 0.06684 -0.13356 0.03334 -0.13495 0.01268 -0.12106 C -0.00798 -0.10717 -0.03055 -0.08518 -0.02725 -0.04722 C -0.02396 -0.00925 0.02223 0.06991 0.03282 0.10672 C 0.04341 0.14352 0.05243 0.15903 0.03629 0.17338 C 0.02014 0.18774 -0.04305 0.19977 -0.06458 0.19283 C -0.08611 0.18588 -0.09375 0.14746 -0.09271 0.13218 C -0.09166 0.1169 -0.075 0.1088 -0.05816 0.1007 " pathEditMode="relative" ptsTypes="aaaaaaaaaaaA">
                                      <p:cBhvr>
                                        <p:cTn id="37" dur="3000" fill="hold"/>
                                        <p:tgtEl>
                                          <p:spTgt spid="3"/>
                                        </p:tgtEl>
                                        <p:attrNameLst>
                                          <p:attrName>ppt_x</p:attrName>
                                          <p:attrName>ppt_y</p:attrName>
                                        </p:attrNameLst>
                                      </p:cBhvr>
                                    </p:animMotion>
                                  </p:childTnLst>
                                  <p:subTnLst>
                                    <p:set>
                                      <p:cBhvr override="childStyle">
                                        <p:cTn dur="1" fill="hold" display="0" masterRel="sameClick" afterEffect="1">
                                          <p:stCondLst>
                                            <p:cond evt="end" delay="0">
                                              <p:tn val="36"/>
                                            </p:cond>
                                          </p:stCondLst>
                                        </p:cTn>
                                        <p:tgtEl>
                                          <p:spTgt spid="3"/>
                                        </p:tgtEl>
                                        <p:attrNameLst>
                                          <p:attrName>style.visibility</p:attrName>
                                        </p:attrNameLst>
                                      </p:cBhvr>
                                      <p:to>
                                        <p:strVal val="hidden"/>
                                      </p:to>
                                    </p:set>
                                  </p:subTnLst>
                                </p:cTn>
                              </p:par>
                              <p:par>
                                <p:cTn id="38" presetID="0" presetClass="path" presetSubtype="0" fill="hold" nodeType="withEffect">
                                  <p:stCondLst>
                                    <p:cond delay="0"/>
                                  </p:stCondLst>
                                  <p:childTnLst>
                                    <p:animMotion origin="layout" path="M -1.38889E-6 -4.44444E-6 C 0.04653 -0.02708 0.09306 -0.05393 0.13993 -0.04861 C 0.18681 -0.04328 0.26285 0.01019 0.28177 0.03264 C 0.3007 0.0551 0.26441 0.07037 0.25365 0.08588 C 0.24288 0.10139 0.21111 0.11459 0.21684 0.12639 C 0.22257 0.1382 0.26545 0.15811 0.28768 0.15672 C 0.3099 0.15533 0.34115 0.13681 0.35052 0.11806 C 0.3599 0.09931 0.37031 0.06204 0.34358 0.04468 C 0.31684 0.02732 0.25538 0.01806 0.18993 0.01436 " pathEditMode="relative" rAng="0" ptsTypes="aaaaaaaaa">
                                      <p:cBhvr>
                                        <p:cTn id="39" dur="3000" fill="hold"/>
                                        <p:tgtEl>
                                          <p:spTgt spid="5"/>
                                        </p:tgtEl>
                                        <p:attrNameLst>
                                          <p:attrName>ppt_x</p:attrName>
                                          <p:attrName>ppt_y</p:attrName>
                                        </p:attrNameLst>
                                      </p:cBhvr>
                                      <p:rCtr x="185" y="52"/>
                                    </p:animMotion>
                                  </p:childTnLst>
                                  <p:subTnLst>
                                    <p:set>
                                      <p:cBhvr override="childStyle">
                                        <p:cTn dur="1" fill="hold" display="0" masterRel="sameClick" afterEffect="1">
                                          <p:stCondLst>
                                            <p:cond evt="end" delay="0">
                                              <p:tn val="38"/>
                                            </p:cond>
                                          </p:stCondLst>
                                        </p:cTn>
                                        <p:tgtEl>
                                          <p:spTgt spid="5"/>
                                        </p:tgtEl>
                                        <p:attrNameLst>
                                          <p:attrName>style.visibility</p:attrName>
                                        </p:attrNameLst>
                                      </p:cBhvr>
                                      <p:to>
                                        <p:strVal val="hidden"/>
                                      </p:to>
                                    </p:set>
                                  </p:subTnLst>
                                </p:cTn>
                              </p:par>
                              <p:par>
                                <p:cTn id="40" presetID="0" presetClass="path" presetSubtype="0" fill="hold" nodeType="withEffect">
                                  <p:stCondLst>
                                    <p:cond delay="0"/>
                                  </p:stCondLst>
                                  <p:childTnLst>
                                    <p:animMotion origin="layout" path="M 4.44444E-6 -2.96296E-6 C -0.02917 0.0044 -0.05834 0.00903 -0.07188 -0.00115 C -0.08542 -0.01134 -0.09098 -0.03171 -0.08178 -0.06065 C -0.07257 -0.08958 -0.03351 -0.1669 -0.01632 -0.17453 C 0.00086 -0.18217 0.02951 -0.1294 0.02187 -0.10671 C 0.01423 -0.08402 -0.02223 -0.05995 -0.06181 -0.03889 C -0.10139 -0.01782 -0.17605 0.02824 -0.2158 0.01945 C -0.25556 0.01065 -0.28907 -0.06342 -0.3 -0.09097 C -0.31094 -0.11852 -0.29844 -0.12824 -0.28178 -0.1456 " pathEditMode="relative" rAng="0" ptsTypes="aaaaaaaaa">
                                      <p:cBhvr>
                                        <p:cTn id="41" dur="3000" fill="hold"/>
                                        <p:tgtEl>
                                          <p:spTgt spid="2"/>
                                        </p:tgtEl>
                                        <p:attrNameLst>
                                          <p:attrName>ppt_x</p:attrName>
                                          <p:attrName>ppt_y</p:attrName>
                                        </p:attrNameLst>
                                      </p:cBhvr>
                                      <p:rCtr x="-141" y="-77"/>
                                    </p:animMotion>
                                  </p:childTnLst>
                                  <p:subTnLst>
                                    <p:set>
                                      <p:cBhvr override="childStyle">
                                        <p:cTn dur="1" fill="hold" display="0" masterRel="sameClick" afterEffect="1">
                                          <p:stCondLst>
                                            <p:cond evt="end" delay="0">
                                              <p:tn val="40"/>
                                            </p:cond>
                                          </p:stCondLst>
                                        </p:cTn>
                                        <p:tgtEl>
                                          <p:spTgt spid="2"/>
                                        </p:tgtEl>
                                        <p:attrNameLst>
                                          <p:attrName>style.visibility</p:attrName>
                                        </p:attrNameLst>
                                      </p:cBhvr>
                                      <p:to>
                                        <p:strVal val="hidden"/>
                                      </p:to>
                                    </p:set>
                                  </p:subTnLst>
                                </p:cTn>
                              </p:par>
                            </p:childTnLst>
                          </p:cTn>
                        </p:par>
                        <p:par>
                          <p:cTn id="42" fill="hold">
                            <p:stCondLst>
                              <p:cond delay="6000"/>
                            </p:stCondLst>
                            <p:childTnLst>
                              <p:par>
                                <p:cTn id="43" presetID="1" presetClass="entr" presetSubtype="0" fill="hold" nodeType="afterEffect">
                                  <p:stCondLst>
                                    <p:cond delay="0"/>
                                  </p:stCondLst>
                                  <p:childTnLst>
                                    <p:set>
                                      <p:cBhvr>
                                        <p:cTn id="44" dur="1" fill="hold">
                                          <p:stCondLst>
                                            <p:cond delay="0"/>
                                          </p:stCondLst>
                                        </p:cTn>
                                        <p:tgtEl>
                                          <p:spTgt spid="6"/>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9"/>
                                        </p:tgtEl>
                                        <p:attrNameLst>
                                          <p:attrName>style.visibility</p:attrName>
                                        </p:attrNameLst>
                                      </p:cBhvr>
                                      <p:to>
                                        <p:strVal val="visible"/>
                                      </p:to>
                                    </p:set>
                                  </p:childTnLst>
                                </p:cTn>
                              </p:par>
                              <p:par>
                                <p:cTn id="47" presetID="0" presetClass="path" presetSubtype="0" fill="hold" nodeType="withEffect">
                                  <p:stCondLst>
                                    <p:cond delay="0"/>
                                  </p:stCondLst>
                                  <p:childTnLst>
                                    <p:animMotion origin="layout" path="M 6.66667E-6 7.40741E-7 C 0.03351 0.00185 0.06702 0.00393 0.06632 0.03032 C 0.06563 0.05671 0.03507 0.14329 -0.00364 0.1588 C -0.04236 0.1743 -0.12517 0.10555 -0.16649 0.12361 C -0.20781 0.14167 -0.27378 0.22917 -0.2519 0.26782 C -0.23003 0.30648 -0.08472 0.36528 -0.03559 0.35509 C 0.01355 0.34491 0.04688 0.23079 0.04271 0.20718 C 0.03855 0.18356 -0.04548 0.20486 -0.06093 0.21319 C -0.07638 0.22153 -0.06319 0.23912 -0.04999 0.25694 " pathEditMode="relative" ptsTypes="aaaaaaaaA">
                                      <p:cBhvr>
                                        <p:cTn id="48" dur="2000" fill="hold"/>
                                        <p:tgtEl>
                                          <p:spTgt spid="6"/>
                                        </p:tgtEl>
                                        <p:attrNameLst>
                                          <p:attrName>ppt_x</p:attrName>
                                          <p:attrName>ppt_y</p:attrName>
                                        </p:attrNameLst>
                                      </p:cBhvr>
                                    </p:animMotion>
                                  </p:childTnLst>
                                </p:cTn>
                              </p:par>
                              <p:par>
                                <p:cTn id="49" presetID="0" presetClass="path" presetSubtype="0" fill="hold" nodeType="withEffect">
                                  <p:stCondLst>
                                    <p:cond delay="0"/>
                                  </p:stCondLst>
                                  <p:childTnLst>
                                    <p:animMotion origin="layout" path="M -5E-6 -1.85185E-6 C 0.12535 0.02014 0.2507 0.04028 0.33455 -0.01204 C 0.41841 -0.06435 0.51372 -0.24722 0.50278 -0.31389 C 0.49184 -0.38056 0.32014 -0.40648 0.2691 -0.41204 C 0.21806 -0.41759 0.20764 -0.37037 0.19636 -0.34792 C 0.18507 -0.32547 0.1941 -0.29283 0.20087 -0.27755 C 0.20764 -0.26227 0.2224 -0.25972 0.23733 -0.25695 " pathEditMode="relative" ptsTypes="aaaaaaA">
                                      <p:cBhvr>
                                        <p:cTn id="50" dur="2000" fill="hold"/>
                                        <p:tgtEl>
                                          <p:spTgt spid="9"/>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2"/>
          <p:cNvSpPr>
            <a:spLocks noGrp="1" noChangeArrowheads="1"/>
          </p:cNvSpPr>
          <p:nvPr>
            <p:ph type="title"/>
          </p:nvPr>
        </p:nvSpPr>
        <p:spPr/>
        <p:txBody>
          <a:bodyPr/>
          <a:lstStyle/>
          <a:p>
            <a:r>
              <a:rPr lang="en-US" dirty="0" smtClean="0"/>
              <a:t>Flocculation</a:t>
            </a:r>
            <a:endParaRPr lang="en-US" dirty="0"/>
          </a:p>
        </p:txBody>
      </p:sp>
      <p:sp>
        <p:nvSpPr>
          <p:cNvPr id="145411" name="Rectangle 3"/>
          <p:cNvSpPr>
            <a:spLocks noGrp="1" noChangeArrowheads="1"/>
          </p:cNvSpPr>
          <p:nvPr>
            <p:ph idx="1"/>
          </p:nvPr>
        </p:nvSpPr>
        <p:spPr/>
        <p:txBody>
          <a:bodyPr/>
          <a:lstStyle/>
          <a:p>
            <a:pPr>
              <a:lnSpc>
                <a:spcPct val="90000"/>
              </a:lnSpc>
            </a:pPr>
            <a:r>
              <a:rPr lang="en-US" sz="2800" dirty="0" smtClean="0"/>
              <a:t>Requires</a:t>
            </a:r>
          </a:p>
          <a:p>
            <a:pPr lvl="1">
              <a:lnSpc>
                <a:spcPct val="90000"/>
              </a:lnSpc>
            </a:pPr>
            <a:r>
              <a:rPr lang="en-US" sz="2400" dirty="0" smtClean="0"/>
              <a:t>Sticky particles</a:t>
            </a:r>
          </a:p>
          <a:p>
            <a:pPr lvl="1">
              <a:lnSpc>
                <a:spcPct val="90000"/>
              </a:lnSpc>
            </a:pPr>
            <a:r>
              <a:rPr lang="en-US" sz="2400" dirty="0" smtClean="0"/>
              <a:t>Collisions between particles</a:t>
            </a:r>
          </a:p>
          <a:p>
            <a:pPr lvl="1">
              <a:lnSpc>
                <a:spcPct val="90000"/>
              </a:lnSpc>
            </a:pPr>
            <a:endParaRPr lang="en-US" sz="2400" dirty="0" smtClean="0"/>
          </a:p>
          <a:p>
            <a:pPr>
              <a:lnSpc>
                <a:spcPct val="90000"/>
              </a:lnSpc>
            </a:pPr>
            <a:r>
              <a:rPr lang="en-US" sz="2800" dirty="0" smtClean="0"/>
              <a:t>Increased size is needed for particles to settle by gravity and to filter them</a:t>
            </a:r>
          </a:p>
          <a:p>
            <a:pPr lvl="1">
              <a:lnSpc>
                <a:spcPct val="90000"/>
              </a:lnSpc>
            </a:pPr>
            <a:r>
              <a:rPr lang="en-US" sz="2400" dirty="0" smtClean="0"/>
              <a:t>The bigger the particle, the settling velocity is higher so sedimentation is faster</a:t>
            </a:r>
          </a:p>
          <a:p>
            <a:pPr lvl="1">
              <a:lnSpc>
                <a:spcPct val="90000"/>
              </a:lnSpc>
            </a:pPr>
            <a:r>
              <a:rPr lang="en-US" sz="2400" dirty="0" smtClean="0"/>
              <a:t>It is easier to catch a bigger particle in a filter than a smaller one</a:t>
            </a:r>
            <a:endParaRPr 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45411">
                                            <p:txEl>
                                              <p:pRg st="0" end="0"/>
                                            </p:txEl>
                                          </p:spTgt>
                                        </p:tgtEl>
                                        <p:attrNameLst>
                                          <p:attrName>style.visibility</p:attrName>
                                        </p:attrNameLst>
                                      </p:cBhvr>
                                      <p:to>
                                        <p:strVal val="visible"/>
                                      </p:to>
                                    </p:set>
                                    <p:animEffect transition="in" filter="wipe(down)">
                                      <p:cBhvr>
                                        <p:cTn id="7" dur="500"/>
                                        <p:tgtEl>
                                          <p:spTgt spid="145411">
                                            <p:txEl>
                                              <p:pRg st="0" end="0"/>
                                            </p:tx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45411">
                                            <p:txEl>
                                              <p:pRg st="1" end="1"/>
                                            </p:txEl>
                                          </p:spTgt>
                                        </p:tgtEl>
                                        <p:attrNameLst>
                                          <p:attrName>style.visibility</p:attrName>
                                        </p:attrNameLst>
                                      </p:cBhvr>
                                      <p:to>
                                        <p:strVal val="visible"/>
                                      </p:to>
                                    </p:set>
                                    <p:animEffect transition="in" filter="wipe(down)">
                                      <p:cBhvr>
                                        <p:cTn id="10" dur="500"/>
                                        <p:tgtEl>
                                          <p:spTgt spid="145411">
                                            <p:txEl>
                                              <p:pRg st="1" end="1"/>
                                            </p:txEl>
                                          </p:spTgt>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145411">
                                            <p:txEl>
                                              <p:pRg st="2" end="2"/>
                                            </p:txEl>
                                          </p:spTgt>
                                        </p:tgtEl>
                                        <p:attrNameLst>
                                          <p:attrName>style.visibility</p:attrName>
                                        </p:attrNameLst>
                                      </p:cBhvr>
                                      <p:to>
                                        <p:strVal val="visible"/>
                                      </p:to>
                                    </p:set>
                                    <p:animEffect transition="in" filter="wipe(down)">
                                      <p:cBhvr>
                                        <p:cTn id="13" dur="500"/>
                                        <p:tgtEl>
                                          <p:spTgt spid="145411">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grpId="0" nodeType="clickEffect">
                                  <p:stCondLst>
                                    <p:cond delay="0"/>
                                  </p:stCondLst>
                                  <p:childTnLst>
                                    <p:set>
                                      <p:cBhvr>
                                        <p:cTn id="17" dur="1" fill="hold">
                                          <p:stCondLst>
                                            <p:cond delay="0"/>
                                          </p:stCondLst>
                                        </p:cTn>
                                        <p:tgtEl>
                                          <p:spTgt spid="145411">
                                            <p:txEl>
                                              <p:pRg st="4" end="4"/>
                                            </p:txEl>
                                          </p:spTgt>
                                        </p:tgtEl>
                                        <p:attrNameLst>
                                          <p:attrName>style.visibility</p:attrName>
                                        </p:attrNameLst>
                                      </p:cBhvr>
                                      <p:to>
                                        <p:strVal val="visible"/>
                                      </p:to>
                                    </p:set>
                                    <p:animEffect transition="in" filter="wipe(down)">
                                      <p:cBhvr>
                                        <p:cTn id="18" dur="500"/>
                                        <p:tgtEl>
                                          <p:spTgt spid="145411">
                                            <p:txEl>
                                              <p:pRg st="4" end="4"/>
                                            </p:txEl>
                                          </p:spTgt>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145411">
                                            <p:txEl>
                                              <p:pRg st="5" end="5"/>
                                            </p:txEl>
                                          </p:spTgt>
                                        </p:tgtEl>
                                        <p:attrNameLst>
                                          <p:attrName>style.visibility</p:attrName>
                                        </p:attrNameLst>
                                      </p:cBhvr>
                                      <p:to>
                                        <p:strVal val="visible"/>
                                      </p:to>
                                    </p:set>
                                    <p:animEffect transition="in" filter="wipe(down)">
                                      <p:cBhvr>
                                        <p:cTn id="21" dur="500"/>
                                        <p:tgtEl>
                                          <p:spTgt spid="145411">
                                            <p:txEl>
                                              <p:pRg st="5" end="5"/>
                                            </p:txEl>
                                          </p:spTgt>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145411">
                                            <p:txEl>
                                              <p:pRg st="6" end="6"/>
                                            </p:txEl>
                                          </p:spTgt>
                                        </p:tgtEl>
                                        <p:attrNameLst>
                                          <p:attrName>style.visibility</p:attrName>
                                        </p:attrNameLst>
                                      </p:cBhvr>
                                      <p:to>
                                        <p:strVal val="visible"/>
                                      </p:to>
                                    </p:set>
                                    <p:animEffect transition="in" filter="wipe(down)">
                                      <p:cBhvr>
                                        <p:cTn id="24" dur="500"/>
                                        <p:tgtEl>
                                          <p:spTgt spid="145411">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5411"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9332" name="Picture 4"/>
          <p:cNvPicPr>
            <a:picLocks noChangeAspect="1" noChangeArrowheads="1"/>
          </p:cNvPicPr>
          <p:nvPr/>
        </p:nvPicPr>
        <p:blipFill>
          <a:blip r:embed="rId3" cstate="screen">
            <a:lum bright="33000" contrast="-25000"/>
          </a:blip>
          <a:srcRect/>
          <a:stretch>
            <a:fillRect/>
          </a:stretch>
        </p:blipFill>
        <p:spPr bwMode="auto">
          <a:xfrm>
            <a:off x="3296992" y="1969117"/>
            <a:ext cx="5657045" cy="4721458"/>
          </a:xfrm>
          <a:prstGeom prst="rect">
            <a:avLst/>
          </a:prstGeom>
          <a:noFill/>
          <a:ln w="50800">
            <a:noFill/>
            <a:miter lim="800000"/>
            <a:headEnd type="none" w="sm" len="sm"/>
            <a:tailEnd type="none" w="med" len="sm"/>
          </a:ln>
        </p:spPr>
      </p:pic>
      <p:sp>
        <p:nvSpPr>
          <p:cNvPr id="47106" name="Rectangle 2"/>
          <p:cNvSpPr>
            <a:spLocks noGrp="1" noChangeArrowheads="1"/>
          </p:cNvSpPr>
          <p:nvPr>
            <p:ph type="title"/>
          </p:nvPr>
        </p:nvSpPr>
        <p:spPr/>
        <p:txBody>
          <a:bodyPr/>
          <a:lstStyle/>
          <a:p>
            <a:pPr>
              <a:defRPr/>
            </a:pPr>
            <a:r>
              <a:rPr lang="en-US" smtClean="0"/>
              <a:t>Mechanical Flocculation</a:t>
            </a:r>
          </a:p>
        </p:txBody>
      </p:sp>
      <p:sp>
        <p:nvSpPr>
          <p:cNvPr id="99331" name="Rectangle 3"/>
          <p:cNvSpPr>
            <a:spLocks noGrp="1" noChangeArrowheads="1"/>
          </p:cNvSpPr>
          <p:nvPr>
            <p:ph idx="1"/>
          </p:nvPr>
        </p:nvSpPr>
        <p:spPr>
          <a:xfrm>
            <a:off x="299803" y="1881444"/>
            <a:ext cx="5726347" cy="4876800"/>
          </a:xfrm>
        </p:spPr>
        <p:txBody>
          <a:bodyPr/>
          <a:lstStyle/>
          <a:p>
            <a:pPr>
              <a:lnSpc>
                <a:spcPct val="90000"/>
              </a:lnSpc>
            </a:pPr>
            <a:r>
              <a:rPr lang="en-US" sz="2800" dirty="0" smtClean="0"/>
              <a:t>Turbulence created by </a:t>
            </a:r>
            <a:r>
              <a:rPr lang="en-US" sz="2800" u="sng" dirty="0" smtClean="0"/>
              <a:t>gentle</a:t>
            </a:r>
            <a:r>
              <a:rPr lang="en-US" sz="2800" dirty="0" smtClean="0"/>
              <a:t> stirring provides:</a:t>
            </a:r>
          </a:p>
          <a:p>
            <a:pPr lvl="1">
              <a:lnSpc>
                <a:spcPct val="90000"/>
              </a:lnSpc>
            </a:pPr>
            <a:r>
              <a:rPr lang="en-US" sz="2400" dirty="0" smtClean="0"/>
              <a:t>Collisions to grow </a:t>
            </a:r>
            <a:r>
              <a:rPr lang="en-US" sz="2400" dirty="0" err="1" smtClean="0"/>
              <a:t>flocs</a:t>
            </a:r>
            <a:endParaRPr lang="en-US" sz="2400" dirty="0" smtClean="0"/>
          </a:p>
          <a:p>
            <a:pPr lvl="1">
              <a:lnSpc>
                <a:spcPct val="90000"/>
              </a:lnSpc>
            </a:pPr>
            <a:r>
              <a:rPr lang="en-US" sz="2400" dirty="0" smtClean="0"/>
              <a:t>Prevention of large flocs from settling so they can grow</a:t>
            </a:r>
          </a:p>
          <a:p>
            <a:pPr>
              <a:lnSpc>
                <a:spcPct val="90000"/>
              </a:lnSpc>
            </a:pPr>
            <a:r>
              <a:rPr lang="en-US" sz="2800" dirty="0" smtClean="0"/>
              <a:t>Presumed advantage is that collision rate is independent of flow rate (not true for </a:t>
            </a:r>
            <a:r>
              <a:rPr lang="en-US" sz="2800" dirty="0" err="1" smtClean="0"/>
              <a:t>AguaClara</a:t>
            </a:r>
            <a:r>
              <a:rPr lang="en-US" sz="2800" dirty="0" smtClean="0"/>
              <a:t> plants)</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a:xfrm>
            <a:off x="685800" y="304800"/>
            <a:ext cx="5500688" cy="1143000"/>
          </a:xfrm>
        </p:spPr>
        <p:txBody>
          <a:bodyPr/>
          <a:lstStyle/>
          <a:p>
            <a:pPr>
              <a:defRPr/>
            </a:pPr>
            <a:r>
              <a:rPr lang="en-US" dirty="0" smtClean="0"/>
              <a:t>Hydraulic Flocculation</a:t>
            </a:r>
          </a:p>
        </p:txBody>
      </p:sp>
      <p:sp>
        <p:nvSpPr>
          <p:cNvPr id="101379" name="Rectangle 3"/>
          <p:cNvSpPr>
            <a:spLocks noGrp="1" noChangeArrowheads="1"/>
          </p:cNvSpPr>
          <p:nvPr>
            <p:ph idx="1"/>
          </p:nvPr>
        </p:nvSpPr>
        <p:spPr>
          <a:xfrm>
            <a:off x="685800" y="1981200"/>
            <a:ext cx="8026400" cy="4419600"/>
          </a:xfrm>
        </p:spPr>
        <p:txBody>
          <a:bodyPr/>
          <a:lstStyle/>
          <a:p>
            <a:pPr>
              <a:lnSpc>
                <a:spcPct val="90000"/>
              </a:lnSpc>
            </a:pPr>
            <a:r>
              <a:rPr lang="en-US" dirty="0" smtClean="0"/>
              <a:t>Collisions created by baffles</a:t>
            </a:r>
          </a:p>
          <a:p>
            <a:pPr>
              <a:lnSpc>
                <a:spcPct val="90000"/>
              </a:lnSpc>
            </a:pPr>
            <a:endParaRPr lang="en-US" dirty="0" smtClean="0"/>
          </a:p>
          <a:p>
            <a:pPr>
              <a:lnSpc>
                <a:spcPct val="90000"/>
              </a:lnSpc>
            </a:pPr>
            <a:endParaRPr lang="en-US" dirty="0" smtClean="0"/>
          </a:p>
          <a:p>
            <a:pPr>
              <a:lnSpc>
                <a:spcPct val="90000"/>
              </a:lnSpc>
            </a:pPr>
            <a:endParaRPr lang="en-US" dirty="0" smtClean="0"/>
          </a:p>
          <a:p>
            <a:pPr>
              <a:lnSpc>
                <a:spcPct val="90000"/>
              </a:lnSpc>
            </a:pPr>
            <a:r>
              <a:rPr lang="en-US" dirty="0" smtClean="0"/>
              <a:t>The advantage is that there is no need for power</a:t>
            </a:r>
          </a:p>
          <a:p>
            <a:pPr lvl="1">
              <a:lnSpc>
                <a:spcPct val="90000"/>
              </a:lnSpc>
            </a:pPr>
            <a:endParaRPr lang="en-US" dirty="0" smtClean="0"/>
          </a:p>
          <a:p>
            <a:pPr lvl="1">
              <a:lnSpc>
                <a:spcPct val="90000"/>
              </a:lnSpc>
            </a:pPr>
            <a:endParaRPr lang="en-US" dirty="0" smtClean="0"/>
          </a:p>
          <a:p>
            <a:pPr lvl="1">
              <a:lnSpc>
                <a:spcPct val="90000"/>
              </a:lnSpc>
            </a:pPr>
            <a:endParaRPr lang="en-US" dirty="0" smtClean="0"/>
          </a:p>
        </p:txBody>
      </p:sp>
      <p:pic>
        <p:nvPicPr>
          <p:cNvPr id="101380" name="Picture 4" descr="R001-021"/>
          <p:cNvPicPr>
            <a:picLocks noChangeAspect="1" noChangeArrowheads="1"/>
          </p:cNvPicPr>
          <p:nvPr/>
        </p:nvPicPr>
        <p:blipFill>
          <a:blip r:embed="rId3" cstate="screen"/>
          <a:srcRect/>
          <a:stretch>
            <a:fillRect/>
          </a:stretch>
        </p:blipFill>
        <p:spPr bwMode="auto">
          <a:xfrm>
            <a:off x="1390295" y="2482681"/>
            <a:ext cx="2355850" cy="1649412"/>
          </a:xfrm>
          <a:prstGeom prst="rect">
            <a:avLst/>
          </a:prstGeom>
          <a:noFill/>
          <a:ln w="9525">
            <a:noFill/>
            <a:miter lim="800000"/>
            <a:headEnd/>
            <a:tailEnd/>
          </a:ln>
        </p:spPr>
      </p:pic>
      <p:pic>
        <p:nvPicPr>
          <p:cNvPr id="101381" name="Picture 5" descr="P1100262"/>
          <p:cNvPicPr>
            <a:picLocks noChangeAspect="1" noChangeArrowheads="1"/>
          </p:cNvPicPr>
          <p:nvPr/>
        </p:nvPicPr>
        <p:blipFill>
          <a:blip r:embed="rId4" cstate="screen"/>
          <a:srcRect/>
          <a:stretch>
            <a:fillRect/>
          </a:stretch>
        </p:blipFill>
        <p:spPr bwMode="auto">
          <a:xfrm>
            <a:off x="7196264" y="1806765"/>
            <a:ext cx="1333500" cy="1096963"/>
          </a:xfrm>
          <a:prstGeom prst="rect">
            <a:avLst/>
          </a:prstGeom>
          <a:noFill/>
          <a:ln w="9525">
            <a:noFill/>
            <a:miter lim="800000"/>
            <a:headEnd/>
            <a:tailEnd/>
          </a:ln>
        </p:spPr>
      </p:pic>
      <p:sp>
        <p:nvSpPr>
          <p:cNvPr id="184327" name="Oval 7"/>
          <p:cNvSpPr>
            <a:spLocks noChangeArrowheads="1"/>
          </p:cNvSpPr>
          <p:nvPr/>
        </p:nvSpPr>
        <p:spPr bwMode="auto">
          <a:xfrm>
            <a:off x="8242300" y="1905000"/>
            <a:ext cx="88900" cy="88900"/>
          </a:xfrm>
          <a:prstGeom prst="ellipse">
            <a:avLst/>
          </a:prstGeom>
          <a:solidFill>
            <a:schemeClr val="accent1"/>
          </a:solidFill>
          <a:ln w="12700">
            <a:solidFill>
              <a:schemeClr val="tx1"/>
            </a:solidFill>
            <a:round/>
            <a:headEnd type="none" w="lg" len="med"/>
            <a:tailEnd type="none" w="lg" len="med"/>
          </a:ln>
        </p:spPr>
        <p:txBody>
          <a:bodyPr wrap="none" anchor="ctr">
            <a:spAutoFit/>
          </a:bodyPr>
          <a:lstStyle/>
          <a:p>
            <a:endParaRPr lang="en-US"/>
          </a:p>
        </p:txBody>
      </p:sp>
      <p:grpSp>
        <p:nvGrpSpPr>
          <p:cNvPr id="2" name="Group 8"/>
          <p:cNvGrpSpPr>
            <a:grpSpLocks/>
          </p:cNvGrpSpPr>
          <p:nvPr/>
        </p:nvGrpSpPr>
        <p:grpSpPr bwMode="auto">
          <a:xfrm>
            <a:off x="6173787" y="0"/>
            <a:ext cx="2970213" cy="1674813"/>
            <a:chOff x="2191" y="1296"/>
            <a:chExt cx="3185" cy="1796"/>
          </a:xfrm>
        </p:grpSpPr>
        <p:sp>
          <p:nvSpPr>
            <p:cNvPr id="101385" name="Rectangle 9"/>
            <p:cNvSpPr>
              <a:spLocks noChangeArrowheads="1"/>
            </p:cNvSpPr>
            <p:nvPr/>
          </p:nvSpPr>
          <p:spPr bwMode="auto">
            <a:xfrm>
              <a:off x="2235" y="1528"/>
              <a:ext cx="331" cy="84"/>
            </a:xfrm>
            <a:prstGeom prst="rect">
              <a:avLst/>
            </a:prstGeom>
            <a:solidFill>
              <a:schemeClr val="hlink"/>
            </a:solidFill>
            <a:ln w="12700">
              <a:noFill/>
              <a:miter lim="800000"/>
              <a:headEnd type="none" w="lg" len="med"/>
              <a:tailEnd type="none" w="lg" len="med"/>
            </a:ln>
          </p:spPr>
          <p:txBody>
            <a:bodyPr anchor="ctr">
              <a:spAutoFit/>
            </a:bodyPr>
            <a:lstStyle/>
            <a:p>
              <a:endParaRPr lang="en-US"/>
            </a:p>
          </p:txBody>
        </p:sp>
        <p:sp>
          <p:nvSpPr>
            <p:cNvPr id="101386" name="Rectangle 10"/>
            <p:cNvSpPr>
              <a:spLocks noChangeArrowheads="1"/>
            </p:cNvSpPr>
            <p:nvPr/>
          </p:nvSpPr>
          <p:spPr bwMode="auto">
            <a:xfrm>
              <a:off x="2561" y="1528"/>
              <a:ext cx="330" cy="1501"/>
            </a:xfrm>
            <a:prstGeom prst="rect">
              <a:avLst/>
            </a:prstGeom>
            <a:solidFill>
              <a:schemeClr val="hlink"/>
            </a:solidFill>
            <a:ln w="12700">
              <a:noFill/>
              <a:miter lim="800000"/>
              <a:headEnd type="none" w="lg" len="med"/>
              <a:tailEnd type="none" w="lg" len="med"/>
            </a:ln>
          </p:spPr>
          <p:txBody>
            <a:bodyPr wrap="none" anchor="ctr">
              <a:spAutoFit/>
            </a:bodyPr>
            <a:lstStyle/>
            <a:p>
              <a:endParaRPr lang="en-US"/>
            </a:p>
          </p:txBody>
        </p:sp>
        <p:sp>
          <p:nvSpPr>
            <p:cNvPr id="101387" name="Rectangle 11"/>
            <p:cNvSpPr>
              <a:spLocks noChangeArrowheads="1"/>
            </p:cNvSpPr>
            <p:nvPr/>
          </p:nvSpPr>
          <p:spPr bwMode="auto">
            <a:xfrm>
              <a:off x="2886" y="1562"/>
              <a:ext cx="958" cy="1484"/>
            </a:xfrm>
            <a:prstGeom prst="rect">
              <a:avLst/>
            </a:prstGeom>
            <a:solidFill>
              <a:schemeClr val="hlink"/>
            </a:solidFill>
            <a:ln w="12700">
              <a:noFill/>
              <a:miter lim="800000"/>
              <a:headEnd type="none" w="lg" len="med"/>
              <a:tailEnd type="none" w="lg" len="med"/>
            </a:ln>
          </p:spPr>
          <p:txBody>
            <a:bodyPr anchor="ctr">
              <a:spAutoFit/>
            </a:bodyPr>
            <a:lstStyle/>
            <a:p>
              <a:endParaRPr lang="en-US"/>
            </a:p>
          </p:txBody>
        </p:sp>
        <p:sp>
          <p:nvSpPr>
            <p:cNvPr id="101388" name="Rectangle 12"/>
            <p:cNvSpPr>
              <a:spLocks noChangeArrowheads="1"/>
            </p:cNvSpPr>
            <p:nvPr/>
          </p:nvSpPr>
          <p:spPr bwMode="auto">
            <a:xfrm>
              <a:off x="3844" y="1585"/>
              <a:ext cx="958" cy="1484"/>
            </a:xfrm>
            <a:prstGeom prst="rect">
              <a:avLst/>
            </a:prstGeom>
            <a:solidFill>
              <a:schemeClr val="hlink"/>
            </a:solidFill>
            <a:ln w="12700">
              <a:noFill/>
              <a:miter lim="800000"/>
              <a:headEnd type="none" w="lg" len="med"/>
              <a:tailEnd type="none" w="lg" len="med"/>
            </a:ln>
          </p:spPr>
          <p:txBody>
            <a:bodyPr anchor="ctr">
              <a:spAutoFit/>
            </a:bodyPr>
            <a:lstStyle/>
            <a:p>
              <a:endParaRPr lang="en-US"/>
            </a:p>
          </p:txBody>
        </p:sp>
        <p:sp>
          <p:nvSpPr>
            <p:cNvPr id="101389" name="Rectangle 13"/>
            <p:cNvSpPr>
              <a:spLocks noChangeArrowheads="1"/>
            </p:cNvSpPr>
            <p:nvPr/>
          </p:nvSpPr>
          <p:spPr bwMode="auto">
            <a:xfrm>
              <a:off x="4801" y="1608"/>
              <a:ext cx="575" cy="1484"/>
            </a:xfrm>
            <a:prstGeom prst="rect">
              <a:avLst/>
            </a:prstGeom>
            <a:solidFill>
              <a:schemeClr val="hlink"/>
            </a:solidFill>
            <a:ln w="12700">
              <a:noFill/>
              <a:miter lim="800000"/>
              <a:headEnd type="none" w="lg" len="med"/>
              <a:tailEnd type="none" w="lg" len="med"/>
            </a:ln>
          </p:spPr>
          <p:txBody>
            <a:bodyPr anchor="ctr">
              <a:spAutoFit/>
            </a:bodyPr>
            <a:lstStyle/>
            <a:p>
              <a:endParaRPr lang="en-US"/>
            </a:p>
          </p:txBody>
        </p:sp>
        <p:sp>
          <p:nvSpPr>
            <p:cNvPr id="101390" name="Freeform 14"/>
            <p:cNvSpPr>
              <a:spLocks/>
            </p:cNvSpPr>
            <p:nvPr/>
          </p:nvSpPr>
          <p:spPr bwMode="auto">
            <a:xfrm>
              <a:off x="2213" y="1612"/>
              <a:ext cx="3161" cy="1479"/>
            </a:xfrm>
            <a:custGeom>
              <a:avLst/>
              <a:gdLst>
                <a:gd name="T0" fmla="*/ 0 w 4407"/>
                <a:gd name="T1" fmla="*/ 0 h 2357"/>
                <a:gd name="T2" fmla="*/ 338 w 4407"/>
                <a:gd name="T3" fmla="*/ 0 h 2357"/>
                <a:gd name="T4" fmla="*/ 338 w 4407"/>
                <a:gd name="T5" fmla="*/ 1419 h 2357"/>
                <a:gd name="T6" fmla="*/ 3161 w 4407"/>
                <a:gd name="T7" fmla="*/ 1479 h 2357"/>
                <a:gd name="T8" fmla="*/ 0 60000 65536"/>
                <a:gd name="T9" fmla="*/ 0 60000 65536"/>
                <a:gd name="T10" fmla="*/ 0 60000 65536"/>
                <a:gd name="T11" fmla="*/ 0 60000 65536"/>
                <a:gd name="T12" fmla="*/ 0 w 4407"/>
                <a:gd name="T13" fmla="*/ 0 h 2357"/>
                <a:gd name="T14" fmla="*/ 4407 w 4407"/>
                <a:gd name="T15" fmla="*/ 2357 h 2357"/>
              </a:gdLst>
              <a:ahLst/>
              <a:cxnLst>
                <a:cxn ang="T8">
                  <a:pos x="T0" y="T1"/>
                </a:cxn>
                <a:cxn ang="T9">
                  <a:pos x="T2" y="T3"/>
                </a:cxn>
                <a:cxn ang="T10">
                  <a:pos x="T4" y="T5"/>
                </a:cxn>
                <a:cxn ang="T11">
                  <a:pos x="T6" y="T7"/>
                </a:cxn>
              </a:cxnLst>
              <a:rect l="T12" t="T13" r="T14" b="T15"/>
              <a:pathLst>
                <a:path w="4407" h="2357">
                  <a:moveTo>
                    <a:pt x="0" y="0"/>
                  </a:moveTo>
                  <a:lnTo>
                    <a:pt x="471" y="0"/>
                  </a:lnTo>
                  <a:lnTo>
                    <a:pt x="471" y="2261"/>
                  </a:lnTo>
                  <a:lnTo>
                    <a:pt x="4407" y="2357"/>
                  </a:lnTo>
                </a:path>
              </a:pathLst>
            </a:custGeom>
            <a:noFill/>
            <a:ln w="76200">
              <a:solidFill>
                <a:schemeClr val="tx1"/>
              </a:solidFill>
              <a:round/>
              <a:headEnd type="none" w="lg" len="med"/>
              <a:tailEnd type="none" w="lg" len="med"/>
            </a:ln>
          </p:spPr>
          <p:txBody>
            <a:bodyPr anchor="ctr">
              <a:spAutoFit/>
            </a:bodyPr>
            <a:lstStyle/>
            <a:p>
              <a:endParaRPr lang="en-US"/>
            </a:p>
          </p:txBody>
        </p:sp>
        <p:sp>
          <p:nvSpPr>
            <p:cNvPr id="101391" name="Line 15"/>
            <p:cNvSpPr>
              <a:spLocks noChangeShapeType="1"/>
            </p:cNvSpPr>
            <p:nvPr/>
          </p:nvSpPr>
          <p:spPr bwMode="auto">
            <a:xfrm>
              <a:off x="2191" y="1296"/>
              <a:ext cx="3070"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grpSp>
          <p:nvGrpSpPr>
            <p:cNvPr id="3" name="Group 16"/>
            <p:cNvGrpSpPr>
              <a:grpSpLocks/>
            </p:cNvGrpSpPr>
            <p:nvPr/>
          </p:nvGrpSpPr>
          <p:grpSpPr bwMode="auto">
            <a:xfrm>
              <a:off x="2879" y="1298"/>
              <a:ext cx="1930" cy="1288"/>
              <a:chOff x="1561" y="1187"/>
              <a:chExt cx="3006" cy="1763"/>
            </a:xfrm>
          </p:grpSpPr>
          <p:sp>
            <p:nvSpPr>
              <p:cNvPr id="101396" name="Rectangle 17" descr="Wide upward diagonal"/>
              <p:cNvSpPr>
                <a:spLocks noChangeArrowheads="1"/>
              </p:cNvSpPr>
              <p:nvPr/>
            </p:nvSpPr>
            <p:spPr bwMode="auto">
              <a:xfrm>
                <a:off x="1561" y="1187"/>
                <a:ext cx="56" cy="1763"/>
              </a:xfrm>
              <a:prstGeom prst="rect">
                <a:avLst/>
              </a:prstGeom>
              <a:pattFill prst="wdUpDiag">
                <a:fgClr>
                  <a:schemeClr val="accent1"/>
                </a:fgClr>
                <a:bgClr>
                  <a:schemeClr val="tx1"/>
                </a:bgClr>
              </a:pattFill>
              <a:ln w="12700">
                <a:solidFill>
                  <a:schemeClr val="tx1"/>
                </a:solidFill>
                <a:miter lim="800000"/>
                <a:headEnd type="none" w="lg" len="med"/>
                <a:tailEnd type="none" w="lg" len="med"/>
              </a:ln>
            </p:spPr>
            <p:txBody>
              <a:bodyPr wrap="none" anchor="ctr">
                <a:spAutoFit/>
              </a:bodyPr>
              <a:lstStyle/>
              <a:p>
                <a:endParaRPr lang="en-US"/>
              </a:p>
            </p:txBody>
          </p:sp>
          <p:sp>
            <p:nvSpPr>
              <p:cNvPr id="101397" name="Rectangle 18" descr="Wide upward diagonal"/>
              <p:cNvSpPr>
                <a:spLocks noChangeArrowheads="1"/>
              </p:cNvSpPr>
              <p:nvPr/>
            </p:nvSpPr>
            <p:spPr bwMode="auto">
              <a:xfrm>
                <a:off x="3036" y="1187"/>
                <a:ext cx="56" cy="1763"/>
              </a:xfrm>
              <a:prstGeom prst="rect">
                <a:avLst/>
              </a:prstGeom>
              <a:pattFill prst="wdUpDiag">
                <a:fgClr>
                  <a:schemeClr val="accent1"/>
                </a:fgClr>
                <a:bgClr>
                  <a:schemeClr val="tx1"/>
                </a:bgClr>
              </a:pattFill>
              <a:ln w="12700">
                <a:solidFill>
                  <a:schemeClr val="tx1"/>
                </a:solidFill>
                <a:miter lim="800000"/>
                <a:headEnd type="none" w="lg" len="med"/>
                <a:tailEnd type="none" w="lg" len="med"/>
              </a:ln>
            </p:spPr>
            <p:txBody>
              <a:bodyPr wrap="none" anchor="ctr">
                <a:spAutoFit/>
              </a:bodyPr>
              <a:lstStyle/>
              <a:p>
                <a:endParaRPr lang="en-US"/>
              </a:p>
            </p:txBody>
          </p:sp>
          <p:sp>
            <p:nvSpPr>
              <p:cNvPr id="101398" name="Rectangle 19" descr="Wide upward diagonal"/>
              <p:cNvSpPr>
                <a:spLocks noChangeArrowheads="1"/>
              </p:cNvSpPr>
              <p:nvPr/>
            </p:nvSpPr>
            <p:spPr bwMode="auto">
              <a:xfrm>
                <a:off x="4511" y="1187"/>
                <a:ext cx="56" cy="1763"/>
              </a:xfrm>
              <a:prstGeom prst="rect">
                <a:avLst/>
              </a:prstGeom>
              <a:pattFill prst="wdUpDiag">
                <a:fgClr>
                  <a:schemeClr val="accent1"/>
                </a:fgClr>
                <a:bgClr>
                  <a:schemeClr val="tx1"/>
                </a:bgClr>
              </a:pattFill>
              <a:ln w="12700">
                <a:solidFill>
                  <a:schemeClr val="tx1"/>
                </a:solidFill>
                <a:miter lim="800000"/>
                <a:headEnd type="none" w="lg" len="med"/>
                <a:tailEnd type="none" w="lg" len="med"/>
              </a:ln>
            </p:spPr>
            <p:txBody>
              <a:bodyPr wrap="none" anchor="ctr">
                <a:spAutoFit/>
              </a:bodyPr>
              <a:lstStyle/>
              <a:p>
                <a:endParaRPr lang="en-US"/>
              </a:p>
            </p:txBody>
          </p:sp>
        </p:grpSp>
        <p:sp>
          <p:nvSpPr>
            <p:cNvPr id="101393" name="Rectangle 20" descr="Wide upward diagonal"/>
            <p:cNvSpPr>
              <a:spLocks noChangeArrowheads="1"/>
            </p:cNvSpPr>
            <p:nvPr/>
          </p:nvSpPr>
          <p:spPr bwMode="auto">
            <a:xfrm>
              <a:off x="3340" y="1903"/>
              <a:ext cx="36" cy="1131"/>
            </a:xfrm>
            <a:prstGeom prst="rect">
              <a:avLst/>
            </a:prstGeom>
            <a:pattFill prst="wdUpDiag">
              <a:fgClr>
                <a:schemeClr val="accent1"/>
              </a:fgClr>
              <a:bgClr>
                <a:schemeClr val="tx1"/>
              </a:bgClr>
            </a:pattFill>
            <a:ln w="12700">
              <a:solidFill>
                <a:schemeClr val="tx1"/>
              </a:solidFill>
              <a:miter lim="800000"/>
              <a:headEnd type="none" w="lg" len="med"/>
              <a:tailEnd type="none" w="lg" len="med"/>
            </a:ln>
          </p:spPr>
          <p:txBody>
            <a:bodyPr wrap="none" anchor="ctr">
              <a:spAutoFit/>
            </a:bodyPr>
            <a:lstStyle/>
            <a:p>
              <a:endParaRPr lang="en-US"/>
            </a:p>
          </p:txBody>
        </p:sp>
        <p:sp>
          <p:nvSpPr>
            <p:cNvPr id="101394" name="Rectangle 21" descr="Wide upward diagonal"/>
            <p:cNvSpPr>
              <a:spLocks noChangeArrowheads="1"/>
            </p:cNvSpPr>
            <p:nvPr/>
          </p:nvSpPr>
          <p:spPr bwMode="auto">
            <a:xfrm>
              <a:off x="4287" y="1926"/>
              <a:ext cx="36" cy="1131"/>
            </a:xfrm>
            <a:prstGeom prst="rect">
              <a:avLst/>
            </a:prstGeom>
            <a:pattFill prst="wdUpDiag">
              <a:fgClr>
                <a:schemeClr val="accent1"/>
              </a:fgClr>
              <a:bgClr>
                <a:schemeClr val="tx1"/>
              </a:bgClr>
            </a:pattFill>
            <a:ln w="12700">
              <a:solidFill>
                <a:schemeClr val="tx1"/>
              </a:solidFill>
              <a:miter lim="800000"/>
              <a:headEnd type="none" w="lg" len="med"/>
              <a:tailEnd type="none" w="lg" len="med"/>
            </a:ln>
          </p:spPr>
          <p:txBody>
            <a:bodyPr wrap="none" anchor="ctr">
              <a:spAutoFit/>
            </a:bodyPr>
            <a:lstStyle/>
            <a:p>
              <a:endParaRPr lang="en-US"/>
            </a:p>
          </p:txBody>
        </p:sp>
        <p:sp>
          <p:nvSpPr>
            <p:cNvPr id="101395" name="Rectangle 22" descr="Wide upward diagonal"/>
            <p:cNvSpPr>
              <a:spLocks noChangeArrowheads="1"/>
            </p:cNvSpPr>
            <p:nvPr/>
          </p:nvSpPr>
          <p:spPr bwMode="auto">
            <a:xfrm>
              <a:off x="5234" y="1943"/>
              <a:ext cx="35" cy="1132"/>
            </a:xfrm>
            <a:prstGeom prst="rect">
              <a:avLst/>
            </a:prstGeom>
            <a:pattFill prst="wdUpDiag">
              <a:fgClr>
                <a:schemeClr val="accent1"/>
              </a:fgClr>
              <a:bgClr>
                <a:schemeClr val="tx1"/>
              </a:bgClr>
            </a:pattFill>
            <a:ln w="12700">
              <a:solidFill>
                <a:schemeClr val="tx1"/>
              </a:solidFill>
              <a:miter lim="800000"/>
              <a:headEnd type="none" w="lg" len="med"/>
              <a:tailEnd type="none" w="lg" len="med"/>
            </a:ln>
          </p:spPr>
          <p:txBody>
            <a:bodyPr wrap="none" anchor="ctr">
              <a:spAutoFit/>
            </a:bodyPr>
            <a:lstStyle/>
            <a:p>
              <a:endParaRPr lang="en-US"/>
            </a:p>
          </p:txBody>
        </p:sp>
      </p:grpSp>
      <p:pic>
        <p:nvPicPr>
          <p:cNvPr id="414722" name="Picture 2"/>
          <p:cNvPicPr>
            <a:picLocks noChangeAspect="1" noChangeArrowheads="1"/>
          </p:cNvPicPr>
          <p:nvPr/>
        </p:nvPicPr>
        <p:blipFill>
          <a:blip r:embed="rId5" cstate="screen"/>
          <a:srcRect/>
          <a:stretch>
            <a:fillRect/>
          </a:stretch>
        </p:blipFill>
        <p:spPr bwMode="auto">
          <a:xfrm>
            <a:off x="4012033" y="4913184"/>
            <a:ext cx="4116858" cy="132663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repeatCount="indefinite" fill="hold" grpId="0" nodeType="withEffect">
                                  <p:stCondLst>
                                    <p:cond delay="0"/>
                                  </p:stCondLst>
                                  <p:childTnLst>
                                    <p:animMotion origin="layout" path="M 0.0 7.40741E-7 C -0.01094 0.00393 -0.0625 -0.02593 -0.06597 0.02315 C -0.06944 0.07222 0.00069 0.0213 0.00278 0.07407 C 0.00486 0.12685 -0.05885 0.10255 -0.07431 0.11389 C -0.08802 0.12546 -0.07865 0.13727 -0.07986 0.14352 " pathEditMode="relative" rAng="0" ptsTypes="assaa">
                                      <p:cBhvr>
                                        <p:cTn id="6" dur="5000" fill="hold"/>
                                        <p:tgtEl>
                                          <p:spTgt spid="184327"/>
                                        </p:tgtEl>
                                        <p:attrNameLst>
                                          <p:attrName>ppt_x</p:attrName>
                                          <p:attrName>ppt_y</p:attrName>
                                        </p:attrNameLst>
                                      </p:cBhvr>
                                      <p:rCtr x="-42" y="5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2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 name="Picture 1"/>
          <p:cNvPicPr>
            <a:picLocks noChangeAspect="1" noChangeArrowheads="1"/>
          </p:cNvPicPr>
          <p:nvPr/>
        </p:nvPicPr>
        <p:blipFill>
          <a:blip r:embed="rId3" cstate="print"/>
          <a:srcRect l="11905" t="45714" r="24286" b="22286"/>
          <a:stretch>
            <a:fillRect/>
          </a:stretch>
        </p:blipFill>
        <p:spPr bwMode="auto">
          <a:xfrm>
            <a:off x="762000" y="2438400"/>
            <a:ext cx="7696200" cy="2412242"/>
          </a:xfrm>
          <a:prstGeom prst="rect">
            <a:avLst/>
          </a:prstGeom>
          <a:noFill/>
          <a:ln w="9525">
            <a:noFill/>
            <a:miter lim="800000"/>
            <a:headEnd/>
            <a:tailEnd/>
          </a:ln>
        </p:spPr>
      </p:pic>
      <p:sp>
        <p:nvSpPr>
          <p:cNvPr id="61444" name="Rectangle 4"/>
          <p:cNvSpPr>
            <a:spLocks noGrp="1" noChangeArrowheads="1"/>
          </p:cNvSpPr>
          <p:nvPr>
            <p:ph type="title"/>
          </p:nvPr>
        </p:nvSpPr>
        <p:spPr>
          <a:effectLst/>
        </p:spPr>
        <p:txBody>
          <a:bodyPr/>
          <a:lstStyle/>
          <a:p>
            <a:r>
              <a:rPr lang="en-US" dirty="0" smtClean="0"/>
              <a:t>Side View</a:t>
            </a:r>
            <a:endParaRPr lang="en-US" dirty="0"/>
          </a:p>
        </p:txBody>
      </p:sp>
      <p:sp>
        <p:nvSpPr>
          <p:cNvPr id="61499" name="Rectangle 59"/>
          <p:cNvSpPr>
            <a:spLocks noChangeArrowheads="1"/>
          </p:cNvSpPr>
          <p:nvPr/>
        </p:nvSpPr>
        <p:spPr bwMode="auto">
          <a:xfrm>
            <a:off x="3276600" y="2133600"/>
            <a:ext cx="1862241" cy="461665"/>
          </a:xfrm>
          <a:prstGeom prst="rect">
            <a:avLst/>
          </a:prstGeom>
          <a:noFill/>
          <a:ln w="12700">
            <a:noFill/>
            <a:miter lim="800000"/>
            <a:headEnd type="none" w="lg" len="med"/>
            <a:tailEnd type="none" w="lg" len="med"/>
          </a:ln>
          <a:effectLst/>
        </p:spPr>
        <p:txBody>
          <a:bodyPr wrap="none">
            <a:spAutoFit/>
          </a:bodyPr>
          <a:lstStyle/>
          <a:p>
            <a:r>
              <a:rPr lang="en-US" sz="2400" dirty="0" smtClean="0"/>
              <a:t>Upper baffles</a:t>
            </a:r>
            <a:endParaRPr lang="en-US" sz="2400" dirty="0"/>
          </a:p>
        </p:txBody>
      </p:sp>
      <p:sp>
        <p:nvSpPr>
          <p:cNvPr id="61500" name="Line 60"/>
          <p:cNvSpPr>
            <a:spLocks noChangeShapeType="1"/>
          </p:cNvSpPr>
          <p:nvPr/>
        </p:nvSpPr>
        <p:spPr bwMode="auto">
          <a:xfrm flipH="1">
            <a:off x="3505200" y="2567725"/>
            <a:ext cx="457200" cy="285750"/>
          </a:xfrm>
          <a:prstGeom prst="line">
            <a:avLst/>
          </a:prstGeom>
          <a:noFill/>
          <a:ln w="12700">
            <a:solidFill>
              <a:schemeClr val="tx1"/>
            </a:solidFill>
            <a:round/>
            <a:headEnd type="none" w="lg" len="med"/>
            <a:tailEnd type="triangle" w="lg" len="med"/>
          </a:ln>
          <a:effectLst/>
        </p:spPr>
        <p:txBody>
          <a:bodyPr wrap="none" anchor="ctr">
            <a:spAutoFit/>
          </a:bodyPr>
          <a:lstStyle/>
          <a:p>
            <a:endParaRPr lang="en-US"/>
          </a:p>
        </p:txBody>
      </p:sp>
      <p:sp>
        <p:nvSpPr>
          <p:cNvPr id="61501" name="Line 61"/>
          <p:cNvSpPr>
            <a:spLocks noChangeShapeType="1"/>
          </p:cNvSpPr>
          <p:nvPr/>
        </p:nvSpPr>
        <p:spPr bwMode="auto">
          <a:xfrm>
            <a:off x="4267200" y="2558200"/>
            <a:ext cx="361950" cy="304800"/>
          </a:xfrm>
          <a:prstGeom prst="line">
            <a:avLst/>
          </a:prstGeom>
          <a:noFill/>
          <a:ln w="12700">
            <a:solidFill>
              <a:schemeClr val="tx1"/>
            </a:solidFill>
            <a:round/>
            <a:headEnd type="none" w="lg" len="med"/>
            <a:tailEnd type="triangle" w="lg" len="med"/>
          </a:ln>
          <a:effectLst/>
        </p:spPr>
        <p:txBody>
          <a:bodyPr anchor="ctr">
            <a:spAutoFit/>
          </a:bodyPr>
          <a:lstStyle/>
          <a:p>
            <a:endParaRPr lang="en-US"/>
          </a:p>
        </p:txBody>
      </p:sp>
      <p:sp>
        <p:nvSpPr>
          <p:cNvPr id="61502" name="Rectangle 62"/>
          <p:cNvSpPr>
            <a:spLocks noChangeArrowheads="1"/>
          </p:cNvSpPr>
          <p:nvPr/>
        </p:nvSpPr>
        <p:spPr bwMode="auto">
          <a:xfrm>
            <a:off x="5105400" y="4739425"/>
            <a:ext cx="1895904" cy="461665"/>
          </a:xfrm>
          <a:prstGeom prst="rect">
            <a:avLst/>
          </a:prstGeom>
          <a:noFill/>
          <a:ln w="12700">
            <a:noFill/>
            <a:miter lim="800000"/>
            <a:headEnd type="none" w="lg" len="med"/>
            <a:tailEnd type="none" w="lg" len="med"/>
          </a:ln>
          <a:effectLst/>
        </p:spPr>
        <p:txBody>
          <a:bodyPr wrap="none">
            <a:spAutoFit/>
          </a:bodyPr>
          <a:lstStyle/>
          <a:p>
            <a:r>
              <a:rPr lang="en-US" sz="2400" dirty="0" smtClean="0"/>
              <a:t>Lower baffles</a:t>
            </a:r>
            <a:endParaRPr lang="en-US" sz="2400" dirty="0"/>
          </a:p>
        </p:txBody>
      </p:sp>
      <p:sp>
        <p:nvSpPr>
          <p:cNvPr id="61503" name="Line 63"/>
          <p:cNvSpPr>
            <a:spLocks noChangeShapeType="1"/>
          </p:cNvSpPr>
          <p:nvPr/>
        </p:nvSpPr>
        <p:spPr bwMode="auto">
          <a:xfrm flipH="1" flipV="1">
            <a:off x="5257800" y="4271113"/>
            <a:ext cx="571500" cy="485775"/>
          </a:xfrm>
          <a:prstGeom prst="line">
            <a:avLst/>
          </a:prstGeom>
          <a:noFill/>
          <a:ln w="12700">
            <a:solidFill>
              <a:schemeClr val="tx1"/>
            </a:solidFill>
            <a:round/>
            <a:headEnd type="none" w="lg" len="med"/>
            <a:tailEnd type="triangle" w="lg" len="med"/>
          </a:ln>
          <a:effectLst/>
        </p:spPr>
        <p:txBody>
          <a:bodyPr anchor="ctr">
            <a:spAutoFit/>
          </a:bodyPr>
          <a:lstStyle/>
          <a:p>
            <a:endParaRPr lang="en-US"/>
          </a:p>
        </p:txBody>
      </p:sp>
      <p:sp>
        <p:nvSpPr>
          <p:cNvPr id="61504" name="Line 64"/>
          <p:cNvSpPr>
            <a:spLocks noChangeShapeType="1"/>
          </p:cNvSpPr>
          <p:nvPr/>
        </p:nvSpPr>
        <p:spPr bwMode="auto">
          <a:xfrm flipV="1">
            <a:off x="6096537" y="4261588"/>
            <a:ext cx="276225" cy="514350"/>
          </a:xfrm>
          <a:prstGeom prst="line">
            <a:avLst/>
          </a:prstGeom>
          <a:noFill/>
          <a:ln w="12700">
            <a:solidFill>
              <a:schemeClr val="tx1"/>
            </a:solidFill>
            <a:round/>
            <a:headEnd type="none" w="lg" len="med"/>
            <a:tailEnd type="triangle" w="lg" len="med"/>
          </a:ln>
          <a:effectLst/>
        </p:spPr>
        <p:txBody>
          <a:bodyPr anchor="ctr">
            <a:spAutoFit/>
          </a:bodyPr>
          <a:lstStyle/>
          <a:p>
            <a:endParaRPr lang="en-US"/>
          </a:p>
        </p:txBody>
      </p:sp>
      <p:sp>
        <p:nvSpPr>
          <p:cNvPr id="14" name="Line 60"/>
          <p:cNvSpPr>
            <a:spLocks noChangeShapeType="1"/>
          </p:cNvSpPr>
          <p:nvPr/>
        </p:nvSpPr>
        <p:spPr bwMode="auto">
          <a:xfrm flipV="1">
            <a:off x="2514600" y="4572000"/>
            <a:ext cx="304800" cy="685800"/>
          </a:xfrm>
          <a:prstGeom prst="line">
            <a:avLst/>
          </a:prstGeom>
          <a:noFill/>
          <a:ln w="12700">
            <a:solidFill>
              <a:schemeClr val="tx1"/>
            </a:solidFill>
            <a:round/>
            <a:headEnd type="none" w="lg" len="med"/>
            <a:tailEnd type="triangle" w="lg" len="med"/>
          </a:ln>
          <a:effectLst/>
        </p:spPr>
        <p:txBody>
          <a:bodyPr wrap="square" anchor="ctr">
            <a:spAutoFit/>
          </a:bodyPr>
          <a:lstStyle/>
          <a:p>
            <a:endParaRPr lang="en-US"/>
          </a:p>
        </p:txBody>
      </p:sp>
      <p:sp>
        <p:nvSpPr>
          <p:cNvPr id="15" name="Line 60"/>
          <p:cNvSpPr>
            <a:spLocks noChangeShapeType="1"/>
          </p:cNvSpPr>
          <p:nvPr/>
        </p:nvSpPr>
        <p:spPr bwMode="auto">
          <a:xfrm flipH="1" flipV="1">
            <a:off x="1676400" y="4572000"/>
            <a:ext cx="228600" cy="685800"/>
          </a:xfrm>
          <a:prstGeom prst="line">
            <a:avLst/>
          </a:prstGeom>
          <a:noFill/>
          <a:ln w="12700">
            <a:solidFill>
              <a:schemeClr val="tx1"/>
            </a:solidFill>
            <a:round/>
            <a:headEnd type="none" w="lg" len="med"/>
            <a:tailEnd type="triangle" w="lg" len="med"/>
          </a:ln>
          <a:effectLst/>
        </p:spPr>
        <p:txBody>
          <a:bodyPr wrap="square" anchor="ctr">
            <a:spAutoFit/>
          </a:bodyPr>
          <a:lstStyle/>
          <a:p>
            <a:endParaRPr lang="en-US"/>
          </a:p>
        </p:txBody>
      </p:sp>
      <p:sp>
        <p:nvSpPr>
          <p:cNvPr id="16" name="Rectangle 59"/>
          <p:cNvSpPr>
            <a:spLocks noChangeArrowheads="1"/>
          </p:cNvSpPr>
          <p:nvPr/>
        </p:nvSpPr>
        <p:spPr bwMode="auto">
          <a:xfrm>
            <a:off x="1371600" y="5177135"/>
            <a:ext cx="1577804" cy="461665"/>
          </a:xfrm>
          <a:prstGeom prst="rect">
            <a:avLst/>
          </a:prstGeom>
          <a:noFill/>
          <a:ln w="12700">
            <a:noFill/>
            <a:miter lim="800000"/>
            <a:headEnd type="none" w="lg" len="med"/>
            <a:tailEnd type="none" w="lg" len="med"/>
          </a:ln>
          <a:effectLst/>
        </p:spPr>
        <p:txBody>
          <a:bodyPr wrap="none">
            <a:spAutoFit/>
          </a:bodyPr>
          <a:lstStyle/>
          <a:p>
            <a:r>
              <a:rPr lang="en-US" sz="2400" dirty="0" smtClean="0"/>
              <a:t>Drain ports</a:t>
            </a:r>
            <a:endParaRPr lang="en-US" sz="2400"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3" name="Picture 1"/>
          <p:cNvPicPr>
            <a:picLocks noChangeAspect="1" noChangeArrowheads="1"/>
          </p:cNvPicPr>
          <p:nvPr/>
        </p:nvPicPr>
        <p:blipFill>
          <a:blip r:embed="rId3" cstate="print"/>
          <a:srcRect l="30952" t="18286" r="30476" b="12381"/>
          <a:stretch>
            <a:fillRect/>
          </a:stretch>
        </p:blipFill>
        <p:spPr bwMode="auto">
          <a:xfrm>
            <a:off x="2209800" y="1219200"/>
            <a:ext cx="4343400" cy="4879622"/>
          </a:xfrm>
          <a:prstGeom prst="rect">
            <a:avLst/>
          </a:prstGeom>
          <a:noFill/>
          <a:ln w="9525">
            <a:noFill/>
            <a:miter lim="800000"/>
            <a:headEnd/>
            <a:tailEnd/>
          </a:ln>
        </p:spPr>
      </p:pic>
      <p:sp>
        <p:nvSpPr>
          <p:cNvPr id="56322" name="Rectangle 2"/>
          <p:cNvSpPr>
            <a:spLocks noGrp="1" noChangeArrowheads="1"/>
          </p:cNvSpPr>
          <p:nvPr>
            <p:ph type="title"/>
          </p:nvPr>
        </p:nvSpPr>
        <p:spPr>
          <a:xfrm>
            <a:off x="457200" y="76200"/>
            <a:ext cx="8229600" cy="1143000"/>
          </a:xfrm>
        </p:spPr>
        <p:txBody>
          <a:bodyPr/>
          <a:lstStyle/>
          <a:p>
            <a:r>
              <a:rPr lang="en-US" dirty="0" err="1" smtClean="0"/>
              <a:t>Flocculator</a:t>
            </a:r>
            <a:r>
              <a:rPr lang="en-US" dirty="0" smtClean="0"/>
              <a:t> Geometry</a:t>
            </a:r>
            <a:endParaRPr lang="en-US" dirty="0"/>
          </a:p>
        </p:txBody>
      </p:sp>
      <p:sp>
        <p:nvSpPr>
          <p:cNvPr id="56325" name="Text Box 5"/>
          <p:cNvSpPr txBox="1">
            <a:spLocks noChangeArrowheads="1"/>
          </p:cNvSpPr>
          <p:nvPr/>
        </p:nvSpPr>
        <p:spPr bwMode="auto">
          <a:xfrm>
            <a:off x="5410200" y="2286000"/>
            <a:ext cx="1518364" cy="523220"/>
          </a:xfrm>
          <a:prstGeom prst="rect">
            <a:avLst/>
          </a:prstGeom>
          <a:noFill/>
          <a:ln w="12700">
            <a:noFill/>
            <a:miter lim="800000"/>
            <a:headEnd type="none" w="lg" len="med"/>
            <a:tailEnd type="none" w="lg" len="med"/>
          </a:ln>
          <a:effectLst/>
        </p:spPr>
        <p:txBody>
          <a:bodyPr wrap="none">
            <a:spAutoFit/>
          </a:bodyPr>
          <a:lstStyle/>
          <a:p>
            <a:r>
              <a:rPr lang="en-US" dirty="0" smtClean="0"/>
              <a:t>Channels</a:t>
            </a:r>
            <a:endParaRPr lang="en-US" dirty="0"/>
          </a:p>
        </p:txBody>
      </p:sp>
      <p:sp>
        <p:nvSpPr>
          <p:cNvPr id="56326" name="Text Box 6"/>
          <p:cNvSpPr txBox="1">
            <a:spLocks noChangeArrowheads="1"/>
          </p:cNvSpPr>
          <p:nvPr/>
        </p:nvSpPr>
        <p:spPr bwMode="auto">
          <a:xfrm>
            <a:off x="5486400" y="5791200"/>
            <a:ext cx="2201180" cy="523220"/>
          </a:xfrm>
          <a:prstGeom prst="rect">
            <a:avLst/>
          </a:prstGeom>
          <a:noFill/>
          <a:ln w="12700">
            <a:noFill/>
            <a:miter lim="800000"/>
            <a:headEnd type="none" w="lg" len="med"/>
            <a:tailEnd type="none" w="lg" len="med"/>
          </a:ln>
          <a:effectLst/>
        </p:spPr>
        <p:txBody>
          <a:bodyPr wrap="none">
            <a:spAutoFit/>
          </a:bodyPr>
          <a:lstStyle/>
          <a:p>
            <a:r>
              <a:rPr lang="en-US" dirty="0" smtClean="0"/>
              <a:t>Upper Baffles</a:t>
            </a:r>
            <a:endParaRPr lang="en-US" dirty="0"/>
          </a:p>
        </p:txBody>
      </p:sp>
      <p:sp>
        <p:nvSpPr>
          <p:cNvPr id="56327" name="Text Box 7"/>
          <p:cNvSpPr txBox="1">
            <a:spLocks noChangeArrowheads="1"/>
          </p:cNvSpPr>
          <p:nvPr/>
        </p:nvSpPr>
        <p:spPr bwMode="auto">
          <a:xfrm>
            <a:off x="6248400" y="2743200"/>
            <a:ext cx="1441450" cy="1384995"/>
          </a:xfrm>
          <a:prstGeom prst="rect">
            <a:avLst/>
          </a:prstGeom>
          <a:noFill/>
          <a:ln w="12700">
            <a:noFill/>
            <a:miter lim="800000"/>
            <a:headEnd type="none" w="lg" len="med"/>
            <a:tailEnd type="none" w="lg" len="med"/>
          </a:ln>
          <a:effectLst/>
        </p:spPr>
        <p:txBody>
          <a:bodyPr>
            <a:spAutoFit/>
          </a:bodyPr>
          <a:lstStyle/>
          <a:p>
            <a:r>
              <a:rPr lang="en-US" dirty="0" smtClean="0"/>
              <a:t>Ports between channels</a:t>
            </a:r>
            <a:endParaRPr lang="en-US" dirty="0"/>
          </a:p>
        </p:txBody>
      </p:sp>
      <p:sp>
        <p:nvSpPr>
          <p:cNvPr id="56328" name="Text Box 8"/>
          <p:cNvSpPr txBox="1">
            <a:spLocks noChangeArrowheads="1"/>
          </p:cNvSpPr>
          <p:nvPr/>
        </p:nvSpPr>
        <p:spPr bwMode="auto">
          <a:xfrm>
            <a:off x="773480" y="1066800"/>
            <a:ext cx="5017720" cy="523220"/>
          </a:xfrm>
          <a:prstGeom prst="rect">
            <a:avLst/>
          </a:prstGeom>
          <a:noFill/>
          <a:ln w="12700">
            <a:noFill/>
            <a:miter lim="800000"/>
            <a:headEnd type="none" w="lg" len="med"/>
            <a:tailEnd type="none" w="lg" len="med"/>
          </a:ln>
          <a:effectLst/>
        </p:spPr>
        <p:txBody>
          <a:bodyPr wrap="none">
            <a:spAutoFit/>
          </a:bodyPr>
          <a:lstStyle/>
          <a:p>
            <a:r>
              <a:rPr lang="en-US" dirty="0" smtClean="0"/>
              <a:t>Rapid mix orifice (not yet drawn)</a:t>
            </a:r>
            <a:endParaRPr lang="en-US" dirty="0"/>
          </a:p>
        </p:txBody>
      </p:sp>
      <p:sp>
        <p:nvSpPr>
          <p:cNvPr id="56329" name="Text Box 9"/>
          <p:cNvSpPr txBox="1">
            <a:spLocks noChangeArrowheads="1"/>
          </p:cNvSpPr>
          <p:nvPr/>
        </p:nvSpPr>
        <p:spPr bwMode="auto">
          <a:xfrm>
            <a:off x="6324600" y="5029200"/>
            <a:ext cx="2241255" cy="523220"/>
          </a:xfrm>
          <a:prstGeom prst="rect">
            <a:avLst/>
          </a:prstGeom>
          <a:noFill/>
          <a:ln w="12700">
            <a:noFill/>
            <a:miter lim="800000"/>
            <a:headEnd type="none" w="lg" len="med"/>
            <a:tailEnd type="none" w="lg" len="med"/>
          </a:ln>
          <a:effectLst/>
        </p:spPr>
        <p:txBody>
          <a:bodyPr wrap="none">
            <a:spAutoFit/>
          </a:bodyPr>
          <a:lstStyle/>
          <a:p>
            <a:r>
              <a:rPr lang="en-US" dirty="0" smtClean="0"/>
              <a:t>Lower Baffles</a:t>
            </a:r>
            <a:endParaRPr lang="en-US" dirty="0"/>
          </a:p>
        </p:txBody>
      </p:sp>
      <p:sp>
        <p:nvSpPr>
          <p:cNvPr id="56330" name="Line 10"/>
          <p:cNvSpPr>
            <a:spLocks noChangeShapeType="1"/>
          </p:cNvSpPr>
          <p:nvPr/>
        </p:nvSpPr>
        <p:spPr bwMode="auto">
          <a:xfrm flipH="1" flipV="1">
            <a:off x="5562600" y="4800600"/>
            <a:ext cx="195462" cy="1036925"/>
          </a:xfrm>
          <a:prstGeom prst="line">
            <a:avLst/>
          </a:prstGeom>
          <a:noFill/>
          <a:ln w="28575">
            <a:solidFill>
              <a:schemeClr val="tx1">
                <a:lumMod val="95000"/>
                <a:lumOff val="5000"/>
              </a:schemeClr>
            </a:solidFill>
            <a:round/>
            <a:headEnd type="none" w="lg" len="med"/>
            <a:tailEnd type="triangle" w="lg" len="med"/>
          </a:ln>
          <a:effectLst/>
        </p:spPr>
        <p:txBody>
          <a:bodyPr wrap="square" anchor="ctr">
            <a:spAutoFit/>
          </a:bodyPr>
          <a:lstStyle/>
          <a:p>
            <a:endParaRPr lang="en-US"/>
          </a:p>
        </p:txBody>
      </p:sp>
      <p:sp>
        <p:nvSpPr>
          <p:cNvPr id="56331" name="Line 11"/>
          <p:cNvSpPr>
            <a:spLocks noChangeShapeType="1"/>
          </p:cNvSpPr>
          <p:nvPr/>
        </p:nvSpPr>
        <p:spPr bwMode="auto">
          <a:xfrm flipH="1" flipV="1">
            <a:off x="4876800" y="4953000"/>
            <a:ext cx="869950" cy="914400"/>
          </a:xfrm>
          <a:prstGeom prst="line">
            <a:avLst/>
          </a:prstGeom>
          <a:noFill/>
          <a:ln w="28575">
            <a:solidFill>
              <a:schemeClr val="tx1">
                <a:lumMod val="95000"/>
                <a:lumOff val="5000"/>
              </a:schemeClr>
            </a:solidFill>
            <a:round/>
            <a:headEnd type="none" w="lg" len="med"/>
            <a:tailEnd type="triangle" w="lg" len="med"/>
          </a:ln>
          <a:effectLst/>
        </p:spPr>
        <p:txBody>
          <a:bodyPr anchor="ctr">
            <a:spAutoFit/>
          </a:bodyPr>
          <a:lstStyle/>
          <a:p>
            <a:endParaRPr lang="en-US"/>
          </a:p>
        </p:txBody>
      </p:sp>
      <p:sp>
        <p:nvSpPr>
          <p:cNvPr id="56332" name="Line 12"/>
          <p:cNvSpPr>
            <a:spLocks noChangeShapeType="1"/>
          </p:cNvSpPr>
          <p:nvPr/>
        </p:nvSpPr>
        <p:spPr bwMode="auto">
          <a:xfrm flipH="1" flipV="1">
            <a:off x="4114800" y="5105400"/>
            <a:ext cx="1608626" cy="776430"/>
          </a:xfrm>
          <a:prstGeom prst="line">
            <a:avLst/>
          </a:prstGeom>
          <a:noFill/>
          <a:ln w="28575">
            <a:solidFill>
              <a:schemeClr val="tx1">
                <a:lumMod val="95000"/>
                <a:lumOff val="5000"/>
              </a:schemeClr>
            </a:solidFill>
            <a:round/>
            <a:headEnd type="none" w="lg" len="med"/>
            <a:tailEnd type="triangle" w="lg" len="med"/>
          </a:ln>
          <a:effectLst/>
        </p:spPr>
        <p:txBody>
          <a:bodyPr wrap="square" anchor="ctr">
            <a:spAutoFit/>
          </a:bodyPr>
          <a:lstStyle/>
          <a:p>
            <a:endParaRPr lang="en-US"/>
          </a:p>
        </p:txBody>
      </p:sp>
      <p:sp>
        <p:nvSpPr>
          <p:cNvPr id="56333" name="Line 13"/>
          <p:cNvSpPr>
            <a:spLocks noChangeShapeType="1"/>
          </p:cNvSpPr>
          <p:nvPr/>
        </p:nvSpPr>
        <p:spPr bwMode="auto">
          <a:xfrm flipH="1" flipV="1">
            <a:off x="5486400" y="3733799"/>
            <a:ext cx="1219200" cy="1371600"/>
          </a:xfrm>
          <a:prstGeom prst="line">
            <a:avLst/>
          </a:prstGeom>
          <a:noFill/>
          <a:ln w="28575">
            <a:solidFill>
              <a:schemeClr val="tx1">
                <a:lumMod val="95000"/>
                <a:lumOff val="5000"/>
              </a:schemeClr>
            </a:solidFill>
            <a:round/>
            <a:headEnd type="none" w="lg" len="med"/>
            <a:tailEnd type="triangle" w="lg" len="med"/>
          </a:ln>
          <a:effectLst/>
        </p:spPr>
        <p:txBody>
          <a:bodyPr wrap="square" anchor="ctr">
            <a:spAutoFit/>
          </a:bodyPr>
          <a:lstStyle/>
          <a:p>
            <a:endParaRPr lang="en-US"/>
          </a:p>
        </p:txBody>
      </p:sp>
      <p:sp>
        <p:nvSpPr>
          <p:cNvPr id="56334" name="Line 14"/>
          <p:cNvSpPr>
            <a:spLocks noChangeShapeType="1"/>
          </p:cNvSpPr>
          <p:nvPr/>
        </p:nvSpPr>
        <p:spPr bwMode="auto">
          <a:xfrm flipH="1" flipV="1">
            <a:off x="4876799" y="3962400"/>
            <a:ext cx="1828800" cy="1143000"/>
          </a:xfrm>
          <a:prstGeom prst="line">
            <a:avLst/>
          </a:prstGeom>
          <a:noFill/>
          <a:ln w="28575">
            <a:solidFill>
              <a:schemeClr val="tx1">
                <a:lumMod val="95000"/>
                <a:lumOff val="5000"/>
              </a:schemeClr>
            </a:solidFill>
            <a:round/>
            <a:headEnd type="none" w="lg" len="med"/>
            <a:tailEnd type="triangle" w="lg" len="med"/>
          </a:ln>
          <a:effectLst/>
        </p:spPr>
        <p:txBody>
          <a:bodyPr wrap="square" anchor="ctr">
            <a:spAutoFit/>
          </a:bodyPr>
          <a:lstStyle/>
          <a:p>
            <a:endParaRPr lang="en-US"/>
          </a:p>
        </p:txBody>
      </p:sp>
      <p:sp>
        <p:nvSpPr>
          <p:cNvPr id="56335" name="Line 15"/>
          <p:cNvSpPr>
            <a:spLocks noChangeShapeType="1"/>
          </p:cNvSpPr>
          <p:nvPr/>
        </p:nvSpPr>
        <p:spPr bwMode="auto">
          <a:xfrm flipH="1" flipV="1">
            <a:off x="4267199" y="4190999"/>
            <a:ext cx="2438400" cy="914400"/>
          </a:xfrm>
          <a:prstGeom prst="line">
            <a:avLst/>
          </a:prstGeom>
          <a:noFill/>
          <a:ln w="28575">
            <a:solidFill>
              <a:schemeClr val="tx1">
                <a:lumMod val="95000"/>
                <a:lumOff val="5000"/>
              </a:schemeClr>
            </a:solidFill>
            <a:round/>
            <a:headEnd type="none" w="lg" len="med"/>
            <a:tailEnd type="triangle" w="lg" len="med"/>
          </a:ln>
          <a:effectLst/>
        </p:spPr>
        <p:txBody>
          <a:bodyPr wrap="square" anchor="ctr">
            <a:spAutoFit/>
          </a:bodyPr>
          <a:lstStyle/>
          <a:p>
            <a:endParaRPr lang="en-US"/>
          </a:p>
        </p:txBody>
      </p:sp>
      <p:sp>
        <p:nvSpPr>
          <p:cNvPr id="56338" name="Text Box 18"/>
          <p:cNvSpPr txBox="1">
            <a:spLocks noChangeArrowheads="1"/>
          </p:cNvSpPr>
          <p:nvPr/>
        </p:nvSpPr>
        <p:spPr bwMode="auto">
          <a:xfrm>
            <a:off x="1399575" y="6222510"/>
            <a:ext cx="6465231" cy="523220"/>
          </a:xfrm>
          <a:prstGeom prst="rect">
            <a:avLst/>
          </a:prstGeom>
          <a:noFill/>
          <a:ln w="12700">
            <a:noFill/>
            <a:miter lim="800000"/>
            <a:headEnd type="none" w="lg" len="med"/>
            <a:tailEnd type="none" w="lg" len="med"/>
          </a:ln>
          <a:effectLst/>
        </p:spPr>
        <p:txBody>
          <a:bodyPr wrap="none">
            <a:spAutoFit/>
          </a:bodyPr>
          <a:lstStyle/>
          <a:p>
            <a:r>
              <a:rPr lang="en-US" dirty="0" smtClean="0"/>
              <a:t>Exit to sedimentation tank entrance channel</a:t>
            </a:r>
            <a:endParaRPr lang="en-US" dirty="0"/>
          </a:p>
        </p:txBody>
      </p:sp>
      <p:sp>
        <p:nvSpPr>
          <p:cNvPr id="56339" name="Line 19"/>
          <p:cNvSpPr>
            <a:spLocks noChangeShapeType="1"/>
          </p:cNvSpPr>
          <p:nvPr/>
        </p:nvSpPr>
        <p:spPr bwMode="auto">
          <a:xfrm flipH="1">
            <a:off x="5562600" y="3200400"/>
            <a:ext cx="616708" cy="353349"/>
          </a:xfrm>
          <a:prstGeom prst="line">
            <a:avLst/>
          </a:prstGeom>
          <a:noFill/>
          <a:ln w="28575">
            <a:solidFill>
              <a:schemeClr val="tx1">
                <a:lumMod val="95000"/>
                <a:lumOff val="5000"/>
              </a:schemeClr>
            </a:solidFill>
            <a:round/>
            <a:headEnd type="none" w="lg" len="med"/>
            <a:tailEnd type="triangle" w="lg" len="med"/>
          </a:ln>
          <a:effectLst/>
        </p:spPr>
        <p:txBody>
          <a:bodyPr wrap="square" anchor="ctr">
            <a:spAutoFit/>
          </a:bodyPr>
          <a:lstStyle/>
          <a:p>
            <a:endParaRPr lang="en-US"/>
          </a:p>
        </p:txBody>
      </p:sp>
      <p:sp>
        <p:nvSpPr>
          <p:cNvPr id="56340" name="Line 20"/>
          <p:cNvSpPr>
            <a:spLocks noChangeShapeType="1"/>
          </p:cNvSpPr>
          <p:nvPr/>
        </p:nvSpPr>
        <p:spPr bwMode="auto">
          <a:xfrm>
            <a:off x="3962400" y="1302823"/>
            <a:ext cx="725510" cy="369332"/>
          </a:xfrm>
          <a:custGeom>
            <a:avLst/>
            <a:gdLst>
              <a:gd name="connsiteX0" fmla="*/ 0 w 746125"/>
              <a:gd name="connsiteY0" fmla="*/ 0 h 100012"/>
              <a:gd name="connsiteX1" fmla="*/ 746125 w 746125"/>
              <a:gd name="connsiteY1" fmla="*/ 100012 h 100012"/>
              <a:gd name="connsiteX0" fmla="*/ 0 w 746125"/>
              <a:gd name="connsiteY0" fmla="*/ 13299 h 113311"/>
              <a:gd name="connsiteX1" fmla="*/ 725510 w 746125"/>
              <a:gd name="connsiteY1" fmla="*/ 0 h 113311"/>
              <a:gd name="connsiteX2" fmla="*/ 746125 w 746125"/>
              <a:gd name="connsiteY2" fmla="*/ 113311 h 113311"/>
              <a:gd name="connsiteX0" fmla="*/ 0 w 821076"/>
              <a:gd name="connsiteY0" fmla="*/ 13299 h 652957"/>
              <a:gd name="connsiteX1" fmla="*/ 725510 w 821076"/>
              <a:gd name="connsiteY1" fmla="*/ 0 h 652957"/>
              <a:gd name="connsiteX2" fmla="*/ 821076 w 821076"/>
              <a:gd name="connsiteY2" fmla="*/ 652957 h 652957"/>
              <a:gd name="connsiteX0" fmla="*/ 0 w 821076"/>
              <a:gd name="connsiteY0" fmla="*/ 13299 h 652957"/>
              <a:gd name="connsiteX1" fmla="*/ 725510 w 821076"/>
              <a:gd name="connsiteY1" fmla="*/ 0 h 652957"/>
              <a:gd name="connsiteX2" fmla="*/ 821076 w 821076"/>
              <a:gd name="connsiteY2" fmla="*/ 652957 h 652957"/>
              <a:gd name="connsiteX0" fmla="*/ 0 w 725510"/>
              <a:gd name="connsiteY0" fmla="*/ 13299 h 536578"/>
              <a:gd name="connsiteX1" fmla="*/ 725510 w 725510"/>
              <a:gd name="connsiteY1" fmla="*/ 0 h 536578"/>
              <a:gd name="connsiteX2" fmla="*/ 688073 w 725510"/>
              <a:gd name="connsiteY2" fmla="*/ 536578 h 536578"/>
            </a:gdLst>
            <a:ahLst/>
            <a:cxnLst>
              <a:cxn ang="0">
                <a:pos x="connsiteX0" y="connsiteY0"/>
              </a:cxn>
              <a:cxn ang="0">
                <a:pos x="connsiteX1" y="connsiteY1"/>
              </a:cxn>
              <a:cxn ang="0">
                <a:pos x="connsiteX2" y="connsiteY2"/>
              </a:cxn>
            </a:cxnLst>
            <a:rect l="l" t="t" r="r" b="b"/>
            <a:pathLst>
              <a:path w="725510" h="536578">
                <a:moveTo>
                  <a:pt x="0" y="13299"/>
                </a:moveTo>
                <a:lnTo>
                  <a:pt x="725510" y="0"/>
                </a:lnTo>
                <a:lnTo>
                  <a:pt x="688073" y="536578"/>
                </a:lnTo>
              </a:path>
            </a:pathLst>
          </a:custGeom>
          <a:noFill/>
          <a:ln w="28575">
            <a:solidFill>
              <a:schemeClr val="tx1">
                <a:lumMod val="95000"/>
                <a:lumOff val="5000"/>
              </a:schemeClr>
            </a:solidFill>
            <a:round/>
            <a:headEnd type="none" w="lg" len="med"/>
            <a:tailEnd type="triangle" w="lg" len="med"/>
          </a:ln>
          <a:effectLst/>
        </p:spPr>
        <p:txBody>
          <a:bodyPr wrap="square" anchor="ctr">
            <a:spAutoFit/>
          </a:bodyPr>
          <a:lstStyle/>
          <a:p>
            <a:endParaRPr lang="en-US"/>
          </a:p>
        </p:txBody>
      </p:sp>
      <p:sp>
        <p:nvSpPr>
          <p:cNvPr id="20" name="Line 15"/>
          <p:cNvSpPr>
            <a:spLocks noChangeShapeType="1"/>
          </p:cNvSpPr>
          <p:nvPr/>
        </p:nvSpPr>
        <p:spPr bwMode="auto">
          <a:xfrm flipV="1">
            <a:off x="3810000" y="5638800"/>
            <a:ext cx="304799" cy="609600"/>
          </a:xfrm>
          <a:prstGeom prst="line">
            <a:avLst/>
          </a:prstGeom>
          <a:noFill/>
          <a:ln w="28575">
            <a:solidFill>
              <a:schemeClr val="tx1">
                <a:lumMod val="95000"/>
                <a:lumOff val="5000"/>
              </a:schemeClr>
            </a:solidFill>
            <a:round/>
            <a:headEnd type="none" w="lg" len="med"/>
            <a:tailEnd type="triangle" w="lg" len="med"/>
          </a:ln>
          <a:effectLst/>
        </p:spPr>
        <p:txBody>
          <a:bodyPr wrap="square" anchor="ctr">
            <a:spAutoFit/>
          </a:bodyPr>
          <a:lstStyle/>
          <a:p>
            <a:endParaRPr 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2"/>
          <p:cNvSpPr>
            <a:spLocks noGrp="1" noChangeArrowheads="1"/>
          </p:cNvSpPr>
          <p:nvPr>
            <p:ph type="title"/>
          </p:nvPr>
        </p:nvSpPr>
        <p:spPr/>
        <p:txBody>
          <a:bodyPr/>
          <a:lstStyle/>
          <a:p>
            <a:pPr>
              <a:defRPr/>
            </a:pPr>
            <a:r>
              <a:rPr lang="en-US" sz="4000" dirty="0" smtClean="0"/>
              <a:t> Using Hydraulic </a:t>
            </a:r>
            <a:r>
              <a:rPr lang="en-US" sz="4000" dirty="0" err="1" smtClean="0"/>
              <a:t>Flocculators</a:t>
            </a:r>
            <a:endParaRPr lang="en-US" sz="4000" dirty="0" smtClean="0"/>
          </a:p>
        </p:txBody>
      </p:sp>
      <p:sp>
        <p:nvSpPr>
          <p:cNvPr id="104451" name="Rectangle 3"/>
          <p:cNvSpPr>
            <a:spLocks noGrp="1" noChangeArrowheads="1"/>
          </p:cNvSpPr>
          <p:nvPr>
            <p:ph idx="1"/>
          </p:nvPr>
        </p:nvSpPr>
        <p:spPr>
          <a:xfrm>
            <a:off x="685800" y="1981200"/>
            <a:ext cx="8229600" cy="4876800"/>
          </a:xfrm>
        </p:spPr>
        <p:txBody>
          <a:bodyPr/>
          <a:lstStyle/>
          <a:p>
            <a:pPr>
              <a:lnSpc>
                <a:spcPct val="90000"/>
              </a:lnSpc>
            </a:pPr>
            <a:r>
              <a:rPr lang="en-US" sz="2400" dirty="0" smtClean="0"/>
              <a:t>Mechanical </a:t>
            </a:r>
            <a:r>
              <a:rPr lang="en-US" sz="2400" dirty="0" err="1" smtClean="0"/>
              <a:t>flocculators</a:t>
            </a:r>
            <a:r>
              <a:rPr lang="en-US" sz="2400" dirty="0" smtClean="0"/>
              <a:t> are presumed to have more operation flexibility (variable speed motor driving a slow mixing unit)</a:t>
            </a:r>
          </a:p>
          <a:p>
            <a:pPr>
              <a:lnSpc>
                <a:spcPct val="90000"/>
              </a:lnSpc>
            </a:pPr>
            <a:endParaRPr lang="en-US" sz="2400" dirty="0" smtClean="0"/>
          </a:p>
          <a:p>
            <a:pPr>
              <a:lnSpc>
                <a:spcPct val="90000"/>
              </a:lnSpc>
            </a:pPr>
            <a:r>
              <a:rPr lang="en-US" sz="2400" dirty="0" smtClean="0"/>
              <a:t>Poor documentation of design approach for hydraulic </a:t>
            </a:r>
            <a:r>
              <a:rPr lang="en-US" sz="2400" dirty="0" err="1" smtClean="0"/>
              <a:t>flocculators</a:t>
            </a:r>
            <a:endParaRPr lang="en-US" sz="2400" dirty="0" smtClean="0"/>
          </a:p>
          <a:p>
            <a:pPr>
              <a:lnSpc>
                <a:spcPct val="90000"/>
              </a:lnSpc>
            </a:pPr>
            <a:endParaRPr lang="en-US" sz="2400" dirty="0" smtClean="0"/>
          </a:p>
          <a:p>
            <a:pPr>
              <a:lnSpc>
                <a:spcPct val="90000"/>
              </a:lnSpc>
            </a:pPr>
            <a:r>
              <a:rPr lang="en-US" sz="2400" dirty="0" smtClean="0"/>
              <a:t>Prior to AguaClara we didn’t have a design algorithm based on the fundamental physics</a:t>
            </a:r>
          </a:p>
          <a:p>
            <a:pPr>
              <a:lnSpc>
                <a:spcPct val="90000"/>
              </a:lnSpc>
            </a:pPr>
            <a:endParaRPr lang="en-US" sz="2400" dirty="0" smtClean="0"/>
          </a:p>
          <a:p>
            <a:pPr>
              <a:lnSpc>
                <a:spcPct val="90000"/>
              </a:lnSpc>
            </a:pPr>
            <a:r>
              <a:rPr lang="en-US" sz="2400" dirty="0" smtClean="0"/>
              <a:t>If the model doesn’t capture the physics, then it won’t scale correctly</a:t>
            </a:r>
          </a:p>
          <a:p>
            <a:pPr>
              <a:lnSpc>
                <a:spcPct val="90000"/>
              </a:lnSpc>
            </a:pPr>
            <a:endParaRPr lang="en-US" sz="24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04451">
                                            <p:txEl>
                                              <p:pRg st="0" end="0"/>
                                            </p:txEl>
                                          </p:spTgt>
                                        </p:tgtEl>
                                        <p:attrNameLst>
                                          <p:attrName>style.visibility</p:attrName>
                                        </p:attrNameLst>
                                      </p:cBhvr>
                                      <p:to>
                                        <p:strVal val="visible"/>
                                      </p:to>
                                    </p:set>
                                    <p:animEffect transition="in" filter="wipe(down)">
                                      <p:cBhvr>
                                        <p:cTn id="7" dur="500"/>
                                        <p:tgtEl>
                                          <p:spTgt spid="10445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04451">
                                            <p:txEl>
                                              <p:pRg st="2" end="2"/>
                                            </p:txEl>
                                          </p:spTgt>
                                        </p:tgtEl>
                                        <p:attrNameLst>
                                          <p:attrName>style.visibility</p:attrName>
                                        </p:attrNameLst>
                                      </p:cBhvr>
                                      <p:to>
                                        <p:strVal val="visible"/>
                                      </p:to>
                                    </p:set>
                                    <p:animEffect transition="in" filter="wipe(down)">
                                      <p:cBhvr>
                                        <p:cTn id="12" dur="500"/>
                                        <p:tgtEl>
                                          <p:spTgt spid="104451">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04451">
                                            <p:txEl>
                                              <p:pRg st="4" end="4"/>
                                            </p:txEl>
                                          </p:spTgt>
                                        </p:tgtEl>
                                        <p:attrNameLst>
                                          <p:attrName>style.visibility</p:attrName>
                                        </p:attrNameLst>
                                      </p:cBhvr>
                                      <p:to>
                                        <p:strVal val="visible"/>
                                      </p:to>
                                    </p:set>
                                    <p:animEffect transition="in" filter="wipe(down)">
                                      <p:cBhvr>
                                        <p:cTn id="17" dur="500"/>
                                        <p:tgtEl>
                                          <p:spTgt spid="104451">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104451">
                                            <p:txEl>
                                              <p:pRg st="6" end="6"/>
                                            </p:txEl>
                                          </p:spTgt>
                                        </p:tgtEl>
                                        <p:attrNameLst>
                                          <p:attrName>style.visibility</p:attrName>
                                        </p:attrNameLst>
                                      </p:cBhvr>
                                      <p:to>
                                        <p:strVal val="visible"/>
                                      </p:to>
                                    </p:set>
                                    <p:animEffect transition="in" filter="wipe(down)">
                                      <p:cBhvr>
                                        <p:cTn id="22" dur="500"/>
                                        <p:tgtEl>
                                          <p:spTgt spid="104451">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451"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p:txBody>
          <a:bodyPr/>
          <a:lstStyle/>
          <a:p>
            <a:r>
              <a:rPr lang="en-US" dirty="0" smtClean="0"/>
              <a:t>Flocculation Theory</a:t>
            </a:r>
            <a:endParaRPr lang="en-US" dirty="0"/>
          </a:p>
        </p:txBody>
      </p:sp>
      <p:sp>
        <p:nvSpPr>
          <p:cNvPr id="72707" name="Rectangle 3"/>
          <p:cNvSpPr>
            <a:spLocks noGrp="1" noChangeArrowheads="1"/>
          </p:cNvSpPr>
          <p:nvPr>
            <p:ph idx="1"/>
          </p:nvPr>
        </p:nvSpPr>
        <p:spPr/>
        <p:txBody>
          <a:bodyPr/>
          <a:lstStyle/>
          <a:p>
            <a:r>
              <a:rPr lang="en-US" sz="2800" dirty="0" smtClean="0"/>
              <a:t>Flocs are transported to collide with each other by Brownian motion, viscous shear, and turbulent eddies.</a:t>
            </a:r>
          </a:p>
          <a:p>
            <a:r>
              <a:rPr lang="en-US" sz="2800" dirty="0" smtClean="0"/>
              <a:t>Flocs grow in size with each collision</a:t>
            </a:r>
          </a:p>
          <a:p>
            <a:r>
              <a:rPr lang="en-US" sz="2800" dirty="0" smtClean="0"/>
              <a:t>Larger flocs are more vulnerable to breakage due to the fluid forces of drag and shear</a:t>
            </a:r>
          </a:p>
          <a:p>
            <a:r>
              <a:rPr lang="en-US" sz="2800" dirty="0" smtClean="0"/>
              <a:t>Turbulence results when the water changes direction as it flows around each baffle</a:t>
            </a:r>
          </a:p>
        </p:txBody>
      </p:sp>
      <p:grpSp>
        <p:nvGrpSpPr>
          <p:cNvPr id="2" name="Group 4"/>
          <p:cNvGrpSpPr/>
          <p:nvPr/>
        </p:nvGrpSpPr>
        <p:grpSpPr>
          <a:xfrm>
            <a:off x="6871371" y="4661929"/>
            <a:ext cx="2092325" cy="1847850"/>
            <a:chOff x="5783263" y="2073275"/>
            <a:chExt cx="2092325" cy="1847850"/>
          </a:xfrm>
        </p:grpSpPr>
        <p:grpSp>
          <p:nvGrpSpPr>
            <p:cNvPr id="3" name="Group 3"/>
            <p:cNvGrpSpPr>
              <a:grpSpLocks/>
            </p:cNvGrpSpPr>
            <p:nvPr/>
          </p:nvGrpSpPr>
          <p:grpSpPr bwMode="auto">
            <a:xfrm>
              <a:off x="6048374" y="2551113"/>
              <a:ext cx="1574798" cy="889000"/>
              <a:chOff x="832" y="1888"/>
              <a:chExt cx="808" cy="328"/>
            </a:xfrm>
          </p:grpSpPr>
          <p:sp>
            <p:nvSpPr>
              <p:cNvPr id="137" name="AutoShape 4"/>
              <p:cNvSpPr>
                <a:spLocks noChangeArrowheads="1"/>
              </p:cNvSpPr>
              <p:nvPr/>
            </p:nvSpPr>
            <p:spPr bwMode="auto">
              <a:xfrm>
                <a:off x="832" y="2112"/>
                <a:ext cx="712" cy="104"/>
              </a:xfrm>
              <a:prstGeom prst="octagon">
                <a:avLst>
                  <a:gd name="adj" fmla="val 50000"/>
                </a:avLst>
              </a:prstGeom>
              <a:solidFill>
                <a:srgbClr val="663300">
                  <a:alpha val="20000"/>
                </a:srgbClr>
              </a:solidFill>
              <a:ln w="12700" algn="ctr">
                <a:solidFill>
                  <a:schemeClr val="tx2"/>
                </a:solidFill>
                <a:miter lim="800000"/>
                <a:headEnd type="none" w="lg" len="med"/>
                <a:tailEnd type="none" w="lg" len="med"/>
              </a:ln>
            </p:spPr>
            <p:txBody>
              <a:bodyPr anchor="ctr">
                <a:spAutoFit/>
              </a:bodyPr>
              <a:lstStyle/>
              <a:p>
                <a:endParaRPr lang="en-US"/>
              </a:p>
            </p:txBody>
          </p:sp>
          <p:sp>
            <p:nvSpPr>
              <p:cNvPr id="138" name="AutoShape 5"/>
              <p:cNvSpPr>
                <a:spLocks noChangeArrowheads="1"/>
              </p:cNvSpPr>
              <p:nvPr/>
            </p:nvSpPr>
            <p:spPr bwMode="auto">
              <a:xfrm>
                <a:off x="880" y="2000"/>
                <a:ext cx="712" cy="104"/>
              </a:xfrm>
              <a:prstGeom prst="octagon">
                <a:avLst>
                  <a:gd name="adj" fmla="val 50000"/>
                </a:avLst>
              </a:prstGeom>
              <a:solidFill>
                <a:srgbClr val="663300">
                  <a:alpha val="20000"/>
                </a:srgbClr>
              </a:solidFill>
              <a:ln w="12700" algn="ctr">
                <a:solidFill>
                  <a:schemeClr val="tx2"/>
                </a:solidFill>
                <a:miter lim="800000"/>
                <a:headEnd type="none" w="lg" len="med"/>
                <a:tailEnd type="none" w="lg" len="med"/>
              </a:ln>
            </p:spPr>
            <p:txBody>
              <a:bodyPr anchor="ctr">
                <a:spAutoFit/>
              </a:bodyPr>
              <a:lstStyle/>
              <a:p>
                <a:endParaRPr lang="en-US"/>
              </a:p>
            </p:txBody>
          </p:sp>
          <p:sp>
            <p:nvSpPr>
              <p:cNvPr id="139" name="AutoShape 6"/>
              <p:cNvSpPr>
                <a:spLocks noChangeArrowheads="1"/>
              </p:cNvSpPr>
              <p:nvPr/>
            </p:nvSpPr>
            <p:spPr bwMode="auto">
              <a:xfrm>
                <a:off x="928" y="1888"/>
                <a:ext cx="712" cy="104"/>
              </a:xfrm>
              <a:prstGeom prst="octagon">
                <a:avLst>
                  <a:gd name="adj" fmla="val 50000"/>
                </a:avLst>
              </a:prstGeom>
              <a:solidFill>
                <a:srgbClr val="663300">
                  <a:alpha val="20000"/>
                </a:srgbClr>
              </a:solidFill>
              <a:ln w="12700" algn="ctr">
                <a:solidFill>
                  <a:schemeClr val="tx2"/>
                </a:solidFill>
                <a:miter lim="800000"/>
                <a:headEnd type="none" w="lg" len="med"/>
                <a:tailEnd type="none" w="lg" len="med"/>
              </a:ln>
            </p:spPr>
            <p:txBody>
              <a:bodyPr anchor="ctr">
                <a:spAutoFit/>
              </a:bodyPr>
              <a:lstStyle/>
              <a:p>
                <a:endParaRPr lang="en-US"/>
              </a:p>
            </p:txBody>
          </p:sp>
        </p:grpSp>
        <p:grpSp>
          <p:nvGrpSpPr>
            <p:cNvPr id="4" name="Group 7"/>
            <p:cNvGrpSpPr>
              <a:grpSpLocks/>
            </p:cNvGrpSpPr>
            <p:nvPr/>
          </p:nvGrpSpPr>
          <p:grpSpPr bwMode="auto">
            <a:xfrm>
              <a:off x="6246813" y="2224087"/>
              <a:ext cx="279400" cy="203198"/>
              <a:chOff x="2947" y="1568"/>
              <a:chExt cx="1416" cy="1176"/>
            </a:xfrm>
          </p:grpSpPr>
          <p:sp>
            <p:nvSpPr>
              <p:cNvPr id="133" name="Freeform 8"/>
              <p:cNvSpPr>
                <a:spLocks/>
              </p:cNvSpPr>
              <p:nvPr/>
            </p:nvSpPr>
            <p:spPr bwMode="auto">
              <a:xfrm>
                <a:off x="3023" y="1606"/>
                <a:ext cx="1061" cy="952"/>
              </a:xfrm>
              <a:custGeom>
                <a:avLst/>
                <a:gdLst>
                  <a:gd name="T0" fmla="*/ 0 w 1061"/>
                  <a:gd name="T1" fmla="*/ 0 h 952"/>
                  <a:gd name="T2" fmla="*/ 344 w 1061"/>
                  <a:gd name="T3" fmla="*/ 520 h 952"/>
                  <a:gd name="T4" fmla="*/ 952 w 1061"/>
                  <a:gd name="T5" fmla="*/ 368 h 952"/>
                  <a:gd name="T6" fmla="*/ 1000 w 1061"/>
                  <a:gd name="T7" fmla="*/ 584 h 952"/>
                  <a:gd name="T8" fmla="*/ 736 w 1061"/>
                  <a:gd name="T9" fmla="*/ 696 h 952"/>
                  <a:gd name="T10" fmla="*/ 664 w 1061"/>
                  <a:gd name="T11" fmla="*/ 952 h 952"/>
                  <a:gd name="T12" fmla="*/ 0 60000 65536"/>
                  <a:gd name="T13" fmla="*/ 0 60000 65536"/>
                  <a:gd name="T14" fmla="*/ 0 60000 65536"/>
                  <a:gd name="T15" fmla="*/ 0 60000 65536"/>
                  <a:gd name="T16" fmla="*/ 0 60000 65536"/>
                  <a:gd name="T17" fmla="*/ 0 60000 65536"/>
                  <a:gd name="T18" fmla="*/ 0 w 1061"/>
                  <a:gd name="T19" fmla="*/ 0 h 952"/>
                  <a:gd name="T20" fmla="*/ 1061 w 1061"/>
                  <a:gd name="T21" fmla="*/ 952 h 952"/>
                </a:gdLst>
                <a:ahLst/>
                <a:cxnLst>
                  <a:cxn ang="T12">
                    <a:pos x="T0" y="T1"/>
                  </a:cxn>
                  <a:cxn ang="T13">
                    <a:pos x="T2" y="T3"/>
                  </a:cxn>
                  <a:cxn ang="T14">
                    <a:pos x="T4" y="T5"/>
                  </a:cxn>
                  <a:cxn ang="T15">
                    <a:pos x="T6" y="T7"/>
                  </a:cxn>
                  <a:cxn ang="T16">
                    <a:pos x="T8" y="T9"/>
                  </a:cxn>
                  <a:cxn ang="T17">
                    <a:pos x="T10" y="T11"/>
                  </a:cxn>
                </a:cxnLst>
                <a:rect l="T18" t="T19" r="T20" b="T21"/>
                <a:pathLst>
                  <a:path w="1061" h="952">
                    <a:moveTo>
                      <a:pt x="0" y="0"/>
                    </a:moveTo>
                    <a:cubicBezTo>
                      <a:pt x="92" y="229"/>
                      <a:pt x="185" y="459"/>
                      <a:pt x="344" y="520"/>
                    </a:cubicBezTo>
                    <a:cubicBezTo>
                      <a:pt x="503" y="581"/>
                      <a:pt x="843" y="357"/>
                      <a:pt x="952" y="368"/>
                    </a:cubicBezTo>
                    <a:cubicBezTo>
                      <a:pt x="1061" y="379"/>
                      <a:pt x="1036" y="529"/>
                      <a:pt x="1000" y="584"/>
                    </a:cubicBezTo>
                    <a:cubicBezTo>
                      <a:pt x="964" y="639"/>
                      <a:pt x="792" y="635"/>
                      <a:pt x="736" y="696"/>
                    </a:cubicBezTo>
                    <a:cubicBezTo>
                      <a:pt x="680" y="757"/>
                      <a:pt x="672" y="854"/>
                      <a:pt x="664" y="95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134" name="Freeform 9"/>
              <p:cNvSpPr>
                <a:spLocks/>
              </p:cNvSpPr>
              <p:nvPr/>
            </p:nvSpPr>
            <p:spPr bwMode="auto">
              <a:xfrm>
                <a:off x="3064" y="1600"/>
                <a:ext cx="1299" cy="984"/>
              </a:xfrm>
              <a:custGeom>
                <a:avLst/>
                <a:gdLst>
                  <a:gd name="T0" fmla="*/ 0 w 1299"/>
                  <a:gd name="T1" fmla="*/ 984 h 984"/>
                  <a:gd name="T2" fmla="*/ 464 w 1299"/>
                  <a:gd name="T3" fmla="*/ 640 h 984"/>
                  <a:gd name="T4" fmla="*/ 216 w 1299"/>
                  <a:gd name="T5" fmla="*/ 400 h 984"/>
                  <a:gd name="T6" fmla="*/ 336 w 1299"/>
                  <a:gd name="T7" fmla="*/ 144 h 984"/>
                  <a:gd name="T8" fmla="*/ 520 w 1299"/>
                  <a:gd name="T9" fmla="*/ 224 h 984"/>
                  <a:gd name="T10" fmla="*/ 1184 w 1299"/>
                  <a:gd name="T11" fmla="*/ 144 h 984"/>
                  <a:gd name="T12" fmla="*/ 1208 w 1299"/>
                  <a:gd name="T13" fmla="*/ 0 h 984"/>
                  <a:gd name="T14" fmla="*/ 0 60000 65536"/>
                  <a:gd name="T15" fmla="*/ 0 60000 65536"/>
                  <a:gd name="T16" fmla="*/ 0 60000 65536"/>
                  <a:gd name="T17" fmla="*/ 0 60000 65536"/>
                  <a:gd name="T18" fmla="*/ 0 60000 65536"/>
                  <a:gd name="T19" fmla="*/ 0 60000 65536"/>
                  <a:gd name="T20" fmla="*/ 0 60000 65536"/>
                  <a:gd name="T21" fmla="*/ 0 w 1299"/>
                  <a:gd name="T22" fmla="*/ 0 h 984"/>
                  <a:gd name="T23" fmla="*/ 1299 w 1299"/>
                  <a:gd name="T24" fmla="*/ 984 h 98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99" h="984">
                    <a:moveTo>
                      <a:pt x="0" y="984"/>
                    </a:moveTo>
                    <a:cubicBezTo>
                      <a:pt x="214" y="860"/>
                      <a:pt x="428" y="737"/>
                      <a:pt x="464" y="640"/>
                    </a:cubicBezTo>
                    <a:cubicBezTo>
                      <a:pt x="500" y="543"/>
                      <a:pt x="237" y="483"/>
                      <a:pt x="216" y="400"/>
                    </a:cubicBezTo>
                    <a:cubicBezTo>
                      <a:pt x="195" y="317"/>
                      <a:pt x="285" y="173"/>
                      <a:pt x="336" y="144"/>
                    </a:cubicBezTo>
                    <a:cubicBezTo>
                      <a:pt x="387" y="115"/>
                      <a:pt x="379" y="224"/>
                      <a:pt x="520" y="224"/>
                    </a:cubicBezTo>
                    <a:cubicBezTo>
                      <a:pt x="661" y="224"/>
                      <a:pt x="1069" y="181"/>
                      <a:pt x="1184" y="144"/>
                    </a:cubicBezTo>
                    <a:cubicBezTo>
                      <a:pt x="1299" y="107"/>
                      <a:pt x="1253" y="53"/>
                      <a:pt x="1208" y="0"/>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135" name="Freeform 10"/>
              <p:cNvSpPr>
                <a:spLocks/>
              </p:cNvSpPr>
              <p:nvPr/>
            </p:nvSpPr>
            <p:spPr bwMode="auto">
              <a:xfrm>
                <a:off x="3040" y="1672"/>
                <a:ext cx="1139" cy="963"/>
              </a:xfrm>
              <a:custGeom>
                <a:avLst/>
                <a:gdLst>
                  <a:gd name="T0" fmla="*/ 0 w 1139"/>
                  <a:gd name="T1" fmla="*/ 464 h 963"/>
                  <a:gd name="T2" fmla="*/ 208 w 1139"/>
                  <a:gd name="T3" fmla="*/ 32 h 963"/>
                  <a:gd name="T4" fmla="*/ 408 w 1139"/>
                  <a:gd name="T5" fmla="*/ 272 h 963"/>
                  <a:gd name="T6" fmla="*/ 600 w 1139"/>
                  <a:gd name="T7" fmla="*/ 248 h 963"/>
                  <a:gd name="T8" fmla="*/ 808 w 1139"/>
                  <a:gd name="T9" fmla="*/ 136 h 963"/>
                  <a:gd name="T10" fmla="*/ 1096 w 1139"/>
                  <a:gd name="T11" fmla="*/ 376 h 963"/>
                  <a:gd name="T12" fmla="*/ 1064 w 1139"/>
                  <a:gd name="T13" fmla="*/ 488 h 963"/>
                  <a:gd name="T14" fmla="*/ 784 w 1139"/>
                  <a:gd name="T15" fmla="*/ 912 h 963"/>
                  <a:gd name="T16" fmla="*/ 488 w 1139"/>
                  <a:gd name="T17" fmla="*/ 792 h 96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39"/>
                  <a:gd name="T28" fmla="*/ 0 h 963"/>
                  <a:gd name="T29" fmla="*/ 1139 w 1139"/>
                  <a:gd name="T30" fmla="*/ 963 h 96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39" h="963">
                    <a:moveTo>
                      <a:pt x="0" y="464"/>
                    </a:moveTo>
                    <a:cubicBezTo>
                      <a:pt x="70" y="264"/>
                      <a:pt x="140" y="64"/>
                      <a:pt x="208" y="32"/>
                    </a:cubicBezTo>
                    <a:cubicBezTo>
                      <a:pt x="276" y="0"/>
                      <a:pt x="343" y="236"/>
                      <a:pt x="408" y="272"/>
                    </a:cubicBezTo>
                    <a:cubicBezTo>
                      <a:pt x="473" y="308"/>
                      <a:pt x="533" y="271"/>
                      <a:pt x="600" y="248"/>
                    </a:cubicBezTo>
                    <a:cubicBezTo>
                      <a:pt x="667" y="225"/>
                      <a:pt x="725" y="115"/>
                      <a:pt x="808" y="136"/>
                    </a:cubicBezTo>
                    <a:cubicBezTo>
                      <a:pt x="891" y="157"/>
                      <a:pt x="1053" y="317"/>
                      <a:pt x="1096" y="376"/>
                    </a:cubicBezTo>
                    <a:cubicBezTo>
                      <a:pt x="1139" y="435"/>
                      <a:pt x="1116" y="399"/>
                      <a:pt x="1064" y="488"/>
                    </a:cubicBezTo>
                    <a:cubicBezTo>
                      <a:pt x="1012" y="577"/>
                      <a:pt x="880" y="861"/>
                      <a:pt x="784" y="912"/>
                    </a:cubicBezTo>
                    <a:cubicBezTo>
                      <a:pt x="688" y="963"/>
                      <a:pt x="588" y="877"/>
                      <a:pt x="488" y="79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136" name="Freeform 11"/>
              <p:cNvSpPr>
                <a:spLocks/>
              </p:cNvSpPr>
              <p:nvPr/>
            </p:nvSpPr>
            <p:spPr bwMode="auto">
              <a:xfrm>
                <a:off x="2947" y="1568"/>
                <a:ext cx="964" cy="1176"/>
              </a:xfrm>
              <a:custGeom>
                <a:avLst/>
                <a:gdLst>
                  <a:gd name="T0" fmla="*/ 793 w 580"/>
                  <a:gd name="T1" fmla="*/ 1176 h 1408"/>
                  <a:gd name="T2" fmla="*/ 912 w 580"/>
                  <a:gd name="T3" fmla="*/ 688 h 1408"/>
                  <a:gd name="T4" fmla="*/ 487 w 580"/>
                  <a:gd name="T5" fmla="*/ 595 h 1408"/>
                  <a:gd name="T6" fmla="*/ 8 w 580"/>
                  <a:gd name="T7" fmla="*/ 301 h 1408"/>
                  <a:gd name="T8" fmla="*/ 434 w 580"/>
                  <a:gd name="T9" fmla="*/ 0 h 1408"/>
                  <a:gd name="T10" fmla="*/ 0 60000 65536"/>
                  <a:gd name="T11" fmla="*/ 0 60000 65536"/>
                  <a:gd name="T12" fmla="*/ 0 60000 65536"/>
                  <a:gd name="T13" fmla="*/ 0 60000 65536"/>
                  <a:gd name="T14" fmla="*/ 0 60000 65536"/>
                  <a:gd name="T15" fmla="*/ 0 w 580"/>
                  <a:gd name="T16" fmla="*/ 0 h 1408"/>
                  <a:gd name="T17" fmla="*/ 580 w 580"/>
                  <a:gd name="T18" fmla="*/ 1408 h 1408"/>
                </a:gdLst>
                <a:ahLst/>
                <a:cxnLst>
                  <a:cxn ang="T10">
                    <a:pos x="T0" y="T1"/>
                  </a:cxn>
                  <a:cxn ang="T11">
                    <a:pos x="T2" y="T3"/>
                  </a:cxn>
                  <a:cxn ang="T12">
                    <a:pos x="T4" y="T5"/>
                  </a:cxn>
                  <a:cxn ang="T13">
                    <a:pos x="T6" y="T7"/>
                  </a:cxn>
                  <a:cxn ang="T14">
                    <a:pos x="T8" y="T9"/>
                  </a:cxn>
                </a:cxnLst>
                <a:rect l="T15" t="T16" r="T17" b="T18"/>
                <a:pathLst>
                  <a:path w="580" h="1408">
                    <a:moveTo>
                      <a:pt x="477" y="1408"/>
                    </a:moveTo>
                    <a:cubicBezTo>
                      <a:pt x="528" y="1174"/>
                      <a:pt x="580" y="940"/>
                      <a:pt x="549" y="824"/>
                    </a:cubicBezTo>
                    <a:cubicBezTo>
                      <a:pt x="518" y="708"/>
                      <a:pt x="384" y="789"/>
                      <a:pt x="293" y="712"/>
                    </a:cubicBezTo>
                    <a:cubicBezTo>
                      <a:pt x="202" y="635"/>
                      <a:pt x="10" y="479"/>
                      <a:pt x="5" y="360"/>
                    </a:cubicBezTo>
                    <a:cubicBezTo>
                      <a:pt x="0" y="241"/>
                      <a:pt x="130" y="120"/>
                      <a:pt x="261" y="0"/>
                    </a:cubicBezTo>
                  </a:path>
                </a:pathLst>
              </a:custGeom>
              <a:noFill/>
              <a:ln w="12700">
                <a:solidFill>
                  <a:schemeClr val="accent1"/>
                </a:solidFill>
                <a:round/>
                <a:headEnd type="none" w="lg" len="med"/>
                <a:tailEnd type="none" w="lg" len="med"/>
              </a:ln>
            </p:spPr>
            <p:txBody>
              <a:bodyPr>
                <a:spAutoFit/>
              </a:bodyPr>
              <a:lstStyle/>
              <a:p>
                <a:endParaRPr lang="en-US"/>
              </a:p>
            </p:txBody>
          </p:sp>
        </p:grpSp>
        <p:grpSp>
          <p:nvGrpSpPr>
            <p:cNvPr id="5" name="Group 12"/>
            <p:cNvGrpSpPr>
              <a:grpSpLocks/>
            </p:cNvGrpSpPr>
            <p:nvPr/>
          </p:nvGrpSpPr>
          <p:grpSpPr bwMode="auto">
            <a:xfrm rot="2888698">
              <a:off x="6751641" y="2160586"/>
              <a:ext cx="279400" cy="203198"/>
              <a:chOff x="2947" y="1568"/>
              <a:chExt cx="1416" cy="1176"/>
            </a:xfrm>
          </p:grpSpPr>
          <p:sp>
            <p:nvSpPr>
              <p:cNvPr id="129" name="Freeform 13"/>
              <p:cNvSpPr>
                <a:spLocks/>
              </p:cNvSpPr>
              <p:nvPr/>
            </p:nvSpPr>
            <p:spPr bwMode="auto">
              <a:xfrm>
                <a:off x="3023" y="1606"/>
                <a:ext cx="1061" cy="952"/>
              </a:xfrm>
              <a:custGeom>
                <a:avLst/>
                <a:gdLst>
                  <a:gd name="T0" fmla="*/ 0 w 1061"/>
                  <a:gd name="T1" fmla="*/ 0 h 952"/>
                  <a:gd name="T2" fmla="*/ 344 w 1061"/>
                  <a:gd name="T3" fmla="*/ 520 h 952"/>
                  <a:gd name="T4" fmla="*/ 952 w 1061"/>
                  <a:gd name="T5" fmla="*/ 368 h 952"/>
                  <a:gd name="T6" fmla="*/ 1000 w 1061"/>
                  <a:gd name="T7" fmla="*/ 584 h 952"/>
                  <a:gd name="T8" fmla="*/ 736 w 1061"/>
                  <a:gd name="T9" fmla="*/ 696 h 952"/>
                  <a:gd name="T10" fmla="*/ 664 w 1061"/>
                  <a:gd name="T11" fmla="*/ 952 h 952"/>
                  <a:gd name="T12" fmla="*/ 0 60000 65536"/>
                  <a:gd name="T13" fmla="*/ 0 60000 65536"/>
                  <a:gd name="T14" fmla="*/ 0 60000 65536"/>
                  <a:gd name="T15" fmla="*/ 0 60000 65536"/>
                  <a:gd name="T16" fmla="*/ 0 60000 65536"/>
                  <a:gd name="T17" fmla="*/ 0 60000 65536"/>
                  <a:gd name="T18" fmla="*/ 0 w 1061"/>
                  <a:gd name="T19" fmla="*/ 0 h 952"/>
                  <a:gd name="T20" fmla="*/ 1061 w 1061"/>
                  <a:gd name="T21" fmla="*/ 952 h 952"/>
                </a:gdLst>
                <a:ahLst/>
                <a:cxnLst>
                  <a:cxn ang="T12">
                    <a:pos x="T0" y="T1"/>
                  </a:cxn>
                  <a:cxn ang="T13">
                    <a:pos x="T2" y="T3"/>
                  </a:cxn>
                  <a:cxn ang="T14">
                    <a:pos x="T4" y="T5"/>
                  </a:cxn>
                  <a:cxn ang="T15">
                    <a:pos x="T6" y="T7"/>
                  </a:cxn>
                  <a:cxn ang="T16">
                    <a:pos x="T8" y="T9"/>
                  </a:cxn>
                  <a:cxn ang="T17">
                    <a:pos x="T10" y="T11"/>
                  </a:cxn>
                </a:cxnLst>
                <a:rect l="T18" t="T19" r="T20" b="T21"/>
                <a:pathLst>
                  <a:path w="1061" h="952">
                    <a:moveTo>
                      <a:pt x="0" y="0"/>
                    </a:moveTo>
                    <a:cubicBezTo>
                      <a:pt x="92" y="229"/>
                      <a:pt x="185" y="459"/>
                      <a:pt x="344" y="520"/>
                    </a:cubicBezTo>
                    <a:cubicBezTo>
                      <a:pt x="503" y="581"/>
                      <a:pt x="843" y="357"/>
                      <a:pt x="952" y="368"/>
                    </a:cubicBezTo>
                    <a:cubicBezTo>
                      <a:pt x="1061" y="379"/>
                      <a:pt x="1036" y="529"/>
                      <a:pt x="1000" y="584"/>
                    </a:cubicBezTo>
                    <a:cubicBezTo>
                      <a:pt x="964" y="639"/>
                      <a:pt x="792" y="635"/>
                      <a:pt x="736" y="696"/>
                    </a:cubicBezTo>
                    <a:cubicBezTo>
                      <a:pt x="680" y="757"/>
                      <a:pt x="672" y="854"/>
                      <a:pt x="664" y="95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130" name="Freeform 14"/>
              <p:cNvSpPr>
                <a:spLocks/>
              </p:cNvSpPr>
              <p:nvPr/>
            </p:nvSpPr>
            <p:spPr bwMode="auto">
              <a:xfrm>
                <a:off x="3064" y="1600"/>
                <a:ext cx="1299" cy="984"/>
              </a:xfrm>
              <a:custGeom>
                <a:avLst/>
                <a:gdLst>
                  <a:gd name="T0" fmla="*/ 0 w 1299"/>
                  <a:gd name="T1" fmla="*/ 984 h 984"/>
                  <a:gd name="T2" fmla="*/ 464 w 1299"/>
                  <a:gd name="T3" fmla="*/ 640 h 984"/>
                  <a:gd name="T4" fmla="*/ 216 w 1299"/>
                  <a:gd name="T5" fmla="*/ 400 h 984"/>
                  <a:gd name="T6" fmla="*/ 336 w 1299"/>
                  <a:gd name="T7" fmla="*/ 144 h 984"/>
                  <a:gd name="T8" fmla="*/ 520 w 1299"/>
                  <a:gd name="T9" fmla="*/ 224 h 984"/>
                  <a:gd name="T10" fmla="*/ 1184 w 1299"/>
                  <a:gd name="T11" fmla="*/ 144 h 984"/>
                  <a:gd name="T12" fmla="*/ 1208 w 1299"/>
                  <a:gd name="T13" fmla="*/ 0 h 984"/>
                  <a:gd name="T14" fmla="*/ 0 60000 65536"/>
                  <a:gd name="T15" fmla="*/ 0 60000 65536"/>
                  <a:gd name="T16" fmla="*/ 0 60000 65536"/>
                  <a:gd name="T17" fmla="*/ 0 60000 65536"/>
                  <a:gd name="T18" fmla="*/ 0 60000 65536"/>
                  <a:gd name="T19" fmla="*/ 0 60000 65536"/>
                  <a:gd name="T20" fmla="*/ 0 60000 65536"/>
                  <a:gd name="T21" fmla="*/ 0 w 1299"/>
                  <a:gd name="T22" fmla="*/ 0 h 984"/>
                  <a:gd name="T23" fmla="*/ 1299 w 1299"/>
                  <a:gd name="T24" fmla="*/ 984 h 98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99" h="984">
                    <a:moveTo>
                      <a:pt x="0" y="984"/>
                    </a:moveTo>
                    <a:cubicBezTo>
                      <a:pt x="214" y="860"/>
                      <a:pt x="428" y="737"/>
                      <a:pt x="464" y="640"/>
                    </a:cubicBezTo>
                    <a:cubicBezTo>
                      <a:pt x="500" y="543"/>
                      <a:pt x="237" y="483"/>
                      <a:pt x="216" y="400"/>
                    </a:cubicBezTo>
                    <a:cubicBezTo>
                      <a:pt x="195" y="317"/>
                      <a:pt x="285" y="173"/>
                      <a:pt x="336" y="144"/>
                    </a:cubicBezTo>
                    <a:cubicBezTo>
                      <a:pt x="387" y="115"/>
                      <a:pt x="379" y="224"/>
                      <a:pt x="520" y="224"/>
                    </a:cubicBezTo>
                    <a:cubicBezTo>
                      <a:pt x="661" y="224"/>
                      <a:pt x="1069" y="181"/>
                      <a:pt x="1184" y="144"/>
                    </a:cubicBezTo>
                    <a:cubicBezTo>
                      <a:pt x="1299" y="107"/>
                      <a:pt x="1253" y="53"/>
                      <a:pt x="1208" y="0"/>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131" name="Freeform 15"/>
              <p:cNvSpPr>
                <a:spLocks/>
              </p:cNvSpPr>
              <p:nvPr/>
            </p:nvSpPr>
            <p:spPr bwMode="auto">
              <a:xfrm>
                <a:off x="3040" y="1672"/>
                <a:ext cx="1139" cy="963"/>
              </a:xfrm>
              <a:custGeom>
                <a:avLst/>
                <a:gdLst>
                  <a:gd name="T0" fmla="*/ 0 w 1139"/>
                  <a:gd name="T1" fmla="*/ 464 h 963"/>
                  <a:gd name="T2" fmla="*/ 208 w 1139"/>
                  <a:gd name="T3" fmla="*/ 32 h 963"/>
                  <a:gd name="T4" fmla="*/ 408 w 1139"/>
                  <a:gd name="T5" fmla="*/ 272 h 963"/>
                  <a:gd name="T6" fmla="*/ 600 w 1139"/>
                  <a:gd name="T7" fmla="*/ 248 h 963"/>
                  <a:gd name="T8" fmla="*/ 808 w 1139"/>
                  <a:gd name="T9" fmla="*/ 136 h 963"/>
                  <a:gd name="T10" fmla="*/ 1096 w 1139"/>
                  <a:gd name="T11" fmla="*/ 376 h 963"/>
                  <a:gd name="T12" fmla="*/ 1064 w 1139"/>
                  <a:gd name="T13" fmla="*/ 488 h 963"/>
                  <a:gd name="T14" fmla="*/ 784 w 1139"/>
                  <a:gd name="T15" fmla="*/ 912 h 963"/>
                  <a:gd name="T16" fmla="*/ 488 w 1139"/>
                  <a:gd name="T17" fmla="*/ 792 h 96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39"/>
                  <a:gd name="T28" fmla="*/ 0 h 963"/>
                  <a:gd name="T29" fmla="*/ 1139 w 1139"/>
                  <a:gd name="T30" fmla="*/ 963 h 96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39" h="963">
                    <a:moveTo>
                      <a:pt x="0" y="464"/>
                    </a:moveTo>
                    <a:cubicBezTo>
                      <a:pt x="70" y="264"/>
                      <a:pt x="140" y="64"/>
                      <a:pt x="208" y="32"/>
                    </a:cubicBezTo>
                    <a:cubicBezTo>
                      <a:pt x="276" y="0"/>
                      <a:pt x="343" y="236"/>
                      <a:pt x="408" y="272"/>
                    </a:cubicBezTo>
                    <a:cubicBezTo>
                      <a:pt x="473" y="308"/>
                      <a:pt x="533" y="271"/>
                      <a:pt x="600" y="248"/>
                    </a:cubicBezTo>
                    <a:cubicBezTo>
                      <a:pt x="667" y="225"/>
                      <a:pt x="725" y="115"/>
                      <a:pt x="808" y="136"/>
                    </a:cubicBezTo>
                    <a:cubicBezTo>
                      <a:pt x="891" y="157"/>
                      <a:pt x="1053" y="317"/>
                      <a:pt x="1096" y="376"/>
                    </a:cubicBezTo>
                    <a:cubicBezTo>
                      <a:pt x="1139" y="435"/>
                      <a:pt x="1116" y="399"/>
                      <a:pt x="1064" y="488"/>
                    </a:cubicBezTo>
                    <a:cubicBezTo>
                      <a:pt x="1012" y="577"/>
                      <a:pt x="880" y="861"/>
                      <a:pt x="784" y="912"/>
                    </a:cubicBezTo>
                    <a:cubicBezTo>
                      <a:pt x="688" y="963"/>
                      <a:pt x="588" y="877"/>
                      <a:pt x="488" y="79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132" name="Freeform 16"/>
              <p:cNvSpPr>
                <a:spLocks/>
              </p:cNvSpPr>
              <p:nvPr/>
            </p:nvSpPr>
            <p:spPr bwMode="auto">
              <a:xfrm>
                <a:off x="2947" y="1568"/>
                <a:ext cx="964" cy="1176"/>
              </a:xfrm>
              <a:custGeom>
                <a:avLst/>
                <a:gdLst>
                  <a:gd name="T0" fmla="*/ 793 w 580"/>
                  <a:gd name="T1" fmla="*/ 1176 h 1408"/>
                  <a:gd name="T2" fmla="*/ 912 w 580"/>
                  <a:gd name="T3" fmla="*/ 688 h 1408"/>
                  <a:gd name="T4" fmla="*/ 487 w 580"/>
                  <a:gd name="T5" fmla="*/ 595 h 1408"/>
                  <a:gd name="T6" fmla="*/ 8 w 580"/>
                  <a:gd name="T7" fmla="*/ 301 h 1408"/>
                  <a:gd name="T8" fmla="*/ 434 w 580"/>
                  <a:gd name="T9" fmla="*/ 0 h 1408"/>
                  <a:gd name="T10" fmla="*/ 0 60000 65536"/>
                  <a:gd name="T11" fmla="*/ 0 60000 65536"/>
                  <a:gd name="T12" fmla="*/ 0 60000 65536"/>
                  <a:gd name="T13" fmla="*/ 0 60000 65536"/>
                  <a:gd name="T14" fmla="*/ 0 60000 65536"/>
                  <a:gd name="T15" fmla="*/ 0 w 580"/>
                  <a:gd name="T16" fmla="*/ 0 h 1408"/>
                  <a:gd name="T17" fmla="*/ 580 w 580"/>
                  <a:gd name="T18" fmla="*/ 1408 h 1408"/>
                </a:gdLst>
                <a:ahLst/>
                <a:cxnLst>
                  <a:cxn ang="T10">
                    <a:pos x="T0" y="T1"/>
                  </a:cxn>
                  <a:cxn ang="T11">
                    <a:pos x="T2" y="T3"/>
                  </a:cxn>
                  <a:cxn ang="T12">
                    <a:pos x="T4" y="T5"/>
                  </a:cxn>
                  <a:cxn ang="T13">
                    <a:pos x="T6" y="T7"/>
                  </a:cxn>
                  <a:cxn ang="T14">
                    <a:pos x="T8" y="T9"/>
                  </a:cxn>
                </a:cxnLst>
                <a:rect l="T15" t="T16" r="T17" b="T18"/>
                <a:pathLst>
                  <a:path w="580" h="1408">
                    <a:moveTo>
                      <a:pt x="477" y="1408"/>
                    </a:moveTo>
                    <a:cubicBezTo>
                      <a:pt x="528" y="1174"/>
                      <a:pt x="580" y="940"/>
                      <a:pt x="549" y="824"/>
                    </a:cubicBezTo>
                    <a:cubicBezTo>
                      <a:pt x="518" y="708"/>
                      <a:pt x="384" y="789"/>
                      <a:pt x="293" y="712"/>
                    </a:cubicBezTo>
                    <a:cubicBezTo>
                      <a:pt x="202" y="635"/>
                      <a:pt x="10" y="479"/>
                      <a:pt x="5" y="360"/>
                    </a:cubicBezTo>
                    <a:cubicBezTo>
                      <a:pt x="0" y="241"/>
                      <a:pt x="130" y="120"/>
                      <a:pt x="261" y="0"/>
                    </a:cubicBezTo>
                  </a:path>
                </a:pathLst>
              </a:custGeom>
              <a:noFill/>
              <a:ln w="12700">
                <a:solidFill>
                  <a:schemeClr val="accent1"/>
                </a:solidFill>
                <a:round/>
                <a:headEnd type="none" w="lg" len="med"/>
                <a:tailEnd type="none" w="lg" len="med"/>
              </a:ln>
            </p:spPr>
            <p:txBody>
              <a:bodyPr>
                <a:spAutoFit/>
              </a:bodyPr>
              <a:lstStyle/>
              <a:p>
                <a:endParaRPr lang="en-US"/>
              </a:p>
            </p:txBody>
          </p:sp>
        </p:grpSp>
        <p:grpSp>
          <p:nvGrpSpPr>
            <p:cNvPr id="6" name="Group 17"/>
            <p:cNvGrpSpPr>
              <a:grpSpLocks/>
            </p:cNvGrpSpPr>
            <p:nvPr/>
          </p:nvGrpSpPr>
          <p:grpSpPr bwMode="auto">
            <a:xfrm rot="-10037302">
              <a:off x="6738937" y="2335217"/>
              <a:ext cx="279400" cy="203198"/>
              <a:chOff x="2947" y="1568"/>
              <a:chExt cx="1416" cy="1176"/>
            </a:xfrm>
          </p:grpSpPr>
          <p:sp>
            <p:nvSpPr>
              <p:cNvPr id="125" name="Freeform 18"/>
              <p:cNvSpPr>
                <a:spLocks/>
              </p:cNvSpPr>
              <p:nvPr/>
            </p:nvSpPr>
            <p:spPr bwMode="auto">
              <a:xfrm>
                <a:off x="3023" y="1606"/>
                <a:ext cx="1061" cy="952"/>
              </a:xfrm>
              <a:custGeom>
                <a:avLst/>
                <a:gdLst>
                  <a:gd name="T0" fmla="*/ 0 w 1061"/>
                  <a:gd name="T1" fmla="*/ 0 h 952"/>
                  <a:gd name="T2" fmla="*/ 344 w 1061"/>
                  <a:gd name="T3" fmla="*/ 520 h 952"/>
                  <a:gd name="T4" fmla="*/ 952 w 1061"/>
                  <a:gd name="T5" fmla="*/ 368 h 952"/>
                  <a:gd name="T6" fmla="*/ 1000 w 1061"/>
                  <a:gd name="T7" fmla="*/ 584 h 952"/>
                  <a:gd name="T8" fmla="*/ 736 w 1061"/>
                  <a:gd name="T9" fmla="*/ 696 h 952"/>
                  <a:gd name="T10" fmla="*/ 664 w 1061"/>
                  <a:gd name="T11" fmla="*/ 952 h 952"/>
                  <a:gd name="T12" fmla="*/ 0 60000 65536"/>
                  <a:gd name="T13" fmla="*/ 0 60000 65536"/>
                  <a:gd name="T14" fmla="*/ 0 60000 65536"/>
                  <a:gd name="T15" fmla="*/ 0 60000 65536"/>
                  <a:gd name="T16" fmla="*/ 0 60000 65536"/>
                  <a:gd name="T17" fmla="*/ 0 60000 65536"/>
                  <a:gd name="T18" fmla="*/ 0 w 1061"/>
                  <a:gd name="T19" fmla="*/ 0 h 952"/>
                  <a:gd name="T20" fmla="*/ 1061 w 1061"/>
                  <a:gd name="T21" fmla="*/ 952 h 952"/>
                </a:gdLst>
                <a:ahLst/>
                <a:cxnLst>
                  <a:cxn ang="T12">
                    <a:pos x="T0" y="T1"/>
                  </a:cxn>
                  <a:cxn ang="T13">
                    <a:pos x="T2" y="T3"/>
                  </a:cxn>
                  <a:cxn ang="T14">
                    <a:pos x="T4" y="T5"/>
                  </a:cxn>
                  <a:cxn ang="T15">
                    <a:pos x="T6" y="T7"/>
                  </a:cxn>
                  <a:cxn ang="T16">
                    <a:pos x="T8" y="T9"/>
                  </a:cxn>
                  <a:cxn ang="T17">
                    <a:pos x="T10" y="T11"/>
                  </a:cxn>
                </a:cxnLst>
                <a:rect l="T18" t="T19" r="T20" b="T21"/>
                <a:pathLst>
                  <a:path w="1061" h="952">
                    <a:moveTo>
                      <a:pt x="0" y="0"/>
                    </a:moveTo>
                    <a:cubicBezTo>
                      <a:pt x="92" y="229"/>
                      <a:pt x="185" y="459"/>
                      <a:pt x="344" y="520"/>
                    </a:cubicBezTo>
                    <a:cubicBezTo>
                      <a:pt x="503" y="581"/>
                      <a:pt x="843" y="357"/>
                      <a:pt x="952" y="368"/>
                    </a:cubicBezTo>
                    <a:cubicBezTo>
                      <a:pt x="1061" y="379"/>
                      <a:pt x="1036" y="529"/>
                      <a:pt x="1000" y="584"/>
                    </a:cubicBezTo>
                    <a:cubicBezTo>
                      <a:pt x="964" y="639"/>
                      <a:pt x="792" y="635"/>
                      <a:pt x="736" y="696"/>
                    </a:cubicBezTo>
                    <a:cubicBezTo>
                      <a:pt x="680" y="757"/>
                      <a:pt x="672" y="854"/>
                      <a:pt x="664" y="95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126" name="Freeform 19"/>
              <p:cNvSpPr>
                <a:spLocks/>
              </p:cNvSpPr>
              <p:nvPr/>
            </p:nvSpPr>
            <p:spPr bwMode="auto">
              <a:xfrm>
                <a:off x="3064" y="1600"/>
                <a:ext cx="1299" cy="984"/>
              </a:xfrm>
              <a:custGeom>
                <a:avLst/>
                <a:gdLst>
                  <a:gd name="T0" fmla="*/ 0 w 1299"/>
                  <a:gd name="T1" fmla="*/ 984 h 984"/>
                  <a:gd name="T2" fmla="*/ 464 w 1299"/>
                  <a:gd name="T3" fmla="*/ 640 h 984"/>
                  <a:gd name="T4" fmla="*/ 216 w 1299"/>
                  <a:gd name="T5" fmla="*/ 400 h 984"/>
                  <a:gd name="T6" fmla="*/ 336 w 1299"/>
                  <a:gd name="T7" fmla="*/ 144 h 984"/>
                  <a:gd name="T8" fmla="*/ 520 w 1299"/>
                  <a:gd name="T9" fmla="*/ 224 h 984"/>
                  <a:gd name="T10" fmla="*/ 1184 w 1299"/>
                  <a:gd name="T11" fmla="*/ 144 h 984"/>
                  <a:gd name="T12" fmla="*/ 1208 w 1299"/>
                  <a:gd name="T13" fmla="*/ 0 h 984"/>
                  <a:gd name="T14" fmla="*/ 0 60000 65536"/>
                  <a:gd name="T15" fmla="*/ 0 60000 65536"/>
                  <a:gd name="T16" fmla="*/ 0 60000 65536"/>
                  <a:gd name="T17" fmla="*/ 0 60000 65536"/>
                  <a:gd name="T18" fmla="*/ 0 60000 65536"/>
                  <a:gd name="T19" fmla="*/ 0 60000 65536"/>
                  <a:gd name="T20" fmla="*/ 0 60000 65536"/>
                  <a:gd name="T21" fmla="*/ 0 w 1299"/>
                  <a:gd name="T22" fmla="*/ 0 h 984"/>
                  <a:gd name="T23" fmla="*/ 1299 w 1299"/>
                  <a:gd name="T24" fmla="*/ 984 h 98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99" h="984">
                    <a:moveTo>
                      <a:pt x="0" y="984"/>
                    </a:moveTo>
                    <a:cubicBezTo>
                      <a:pt x="214" y="860"/>
                      <a:pt x="428" y="737"/>
                      <a:pt x="464" y="640"/>
                    </a:cubicBezTo>
                    <a:cubicBezTo>
                      <a:pt x="500" y="543"/>
                      <a:pt x="237" y="483"/>
                      <a:pt x="216" y="400"/>
                    </a:cubicBezTo>
                    <a:cubicBezTo>
                      <a:pt x="195" y="317"/>
                      <a:pt x="285" y="173"/>
                      <a:pt x="336" y="144"/>
                    </a:cubicBezTo>
                    <a:cubicBezTo>
                      <a:pt x="387" y="115"/>
                      <a:pt x="379" y="224"/>
                      <a:pt x="520" y="224"/>
                    </a:cubicBezTo>
                    <a:cubicBezTo>
                      <a:pt x="661" y="224"/>
                      <a:pt x="1069" y="181"/>
                      <a:pt x="1184" y="144"/>
                    </a:cubicBezTo>
                    <a:cubicBezTo>
                      <a:pt x="1299" y="107"/>
                      <a:pt x="1253" y="53"/>
                      <a:pt x="1208" y="0"/>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127" name="Freeform 20"/>
              <p:cNvSpPr>
                <a:spLocks/>
              </p:cNvSpPr>
              <p:nvPr/>
            </p:nvSpPr>
            <p:spPr bwMode="auto">
              <a:xfrm>
                <a:off x="3040" y="1672"/>
                <a:ext cx="1139" cy="963"/>
              </a:xfrm>
              <a:custGeom>
                <a:avLst/>
                <a:gdLst>
                  <a:gd name="T0" fmla="*/ 0 w 1139"/>
                  <a:gd name="T1" fmla="*/ 464 h 963"/>
                  <a:gd name="T2" fmla="*/ 208 w 1139"/>
                  <a:gd name="T3" fmla="*/ 32 h 963"/>
                  <a:gd name="T4" fmla="*/ 408 w 1139"/>
                  <a:gd name="T5" fmla="*/ 272 h 963"/>
                  <a:gd name="T6" fmla="*/ 600 w 1139"/>
                  <a:gd name="T7" fmla="*/ 248 h 963"/>
                  <a:gd name="T8" fmla="*/ 808 w 1139"/>
                  <a:gd name="T9" fmla="*/ 136 h 963"/>
                  <a:gd name="T10" fmla="*/ 1096 w 1139"/>
                  <a:gd name="T11" fmla="*/ 376 h 963"/>
                  <a:gd name="T12" fmla="*/ 1064 w 1139"/>
                  <a:gd name="T13" fmla="*/ 488 h 963"/>
                  <a:gd name="T14" fmla="*/ 784 w 1139"/>
                  <a:gd name="T15" fmla="*/ 912 h 963"/>
                  <a:gd name="T16" fmla="*/ 488 w 1139"/>
                  <a:gd name="T17" fmla="*/ 792 h 96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39"/>
                  <a:gd name="T28" fmla="*/ 0 h 963"/>
                  <a:gd name="T29" fmla="*/ 1139 w 1139"/>
                  <a:gd name="T30" fmla="*/ 963 h 96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39" h="963">
                    <a:moveTo>
                      <a:pt x="0" y="464"/>
                    </a:moveTo>
                    <a:cubicBezTo>
                      <a:pt x="70" y="264"/>
                      <a:pt x="140" y="64"/>
                      <a:pt x="208" y="32"/>
                    </a:cubicBezTo>
                    <a:cubicBezTo>
                      <a:pt x="276" y="0"/>
                      <a:pt x="343" y="236"/>
                      <a:pt x="408" y="272"/>
                    </a:cubicBezTo>
                    <a:cubicBezTo>
                      <a:pt x="473" y="308"/>
                      <a:pt x="533" y="271"/>
                      <a:pt x="600" y="248"/>
                    </a:cubicBezTo>
                    <a:cubicBezTo>
                      <a:pt x="667" y="225"/>
                      <a:pt x="725" y="115"/>
                      <a:pt x="808" y="136"/>
                    </a:cubicBezTo>
                    <a:cubicBezTo>
                      <a:pt x="891" y="157"/>
                      <a:pt x="1053" y="317"/>
                      <a:pt x="1096" y="376"/>
                    </a:cubicBezTo>
                    <a:cubicBezTo>
                      <a:pt x="1139" y="435"/>
                      <a:pt x="1116" y="399"/>
                      <a:pt x="1064" y="488"/>
                    </a:cubicBezTo>
                    <a:cubicBezTo>
                      <a:pt x="1012" y="577"/>
                      <a:pt x="880" y="861"/>
                      <a:pt x="784" y="912"/>
                    </a:cubicBezTo>
                    <a:cubicBezTo>
                      <a:pt x="688" y="963"/>
                      <a:pt x="588" y="877"/>
                      <a:pt x="488" y="79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128" name="Freeform 21"/>
              <p:cNvSpPr>
                <a:spLocks/>
              </p:cNvSpPr>
              <p:nvPr/>
            </p:nvSpPr>
            <p:spPr bwMode="auto">
              <a:xfrm>
                <a:off x="2947" y="1568"/>
                <a:ext cx="964" cy="1176"/>
              </a:xfrm>
              <a:custGeom>
                <a:avLst/>
                <a:gdLst>
                  <a:gd name="T0" fmla="*/ 793 w 580"/>
                  <a:gd name="T1" fmla="*/ 1176 h 1408"/>
                  <a:gd name="T2" fmla="*/ 912 w 580"/>
                  <a:gd name="T3" fmla="*/ 688 h 1408"/>
                  <a:gd name="T4" fmla="*/ 487 w 580"/>
                  <a:gd name="T5" fmla="*/ 595 h 1408"/>
                  <a:gd name="T6" fmla="*/ 8 w 580"/>
                  <a:gd name="T7" fmla="*/ 301 h 1408"/>
                  <a:gd name="T8" fmla="*/ 434 w 580"/>
                  <a:gd name="T9" fmla="*/ 0 h 1408"/>
                  <a:gd name="T10" fmla="*/ 0 60000 65536"/>
                  <a:gd name="T11" fmla="*/ 0 60000 65536"/>
                  <a:gd name="T12" fmla="*/ 0 60000 65536"/>
                  <a:gd name="T13" fmla="*/ 0 60000 65536"/>
                  <a:gd name="T14" fmla="*/ 0 60000 65536"/>
                  <a:gd name="T15" fmla="*/ 0 w 580"/>
                  <a:gd name="T16" fmla="*/ 0 h 1408"/>
                  <a:gd name="T17" fmla="*/ 580 w 580"/>
                  <a:gd name="T18" fmla="*/ 1408 h 1408"/>
                </a:gdLst>
                <a:ahLst/>
                <a:cxnLst>
                  <a:cxn ang="T10">
                    <a:pos x="T0" y="T1"/>
                  </a:cxn>
                  <a:cxn ang="T11">
                    <a:pos x="T2" y="T3"/>
                  </a:cxn>
                  <a:cxn ang="T12">
                    <a:pos x="T4" y="T5"/>
                  </a:cxn>
                  <a:cxn ang="T13">
                    <a:pos x="T6" y="T7"/>
                  </a:cxn>
                  <a:cxn ang="T14">
                    <a:pos x="T8" y="T9"/>
                  </a:cxn>
                </a:cxnLst>
                <a:rect l="T15" t="T16" r="T17" b="T18"/>
                <a:pathLst>
                  <a:path w="580" h="1408">
                    <a:moveTo>
                      <a:pt x="477" y="1408"/>
                    </a:moveTo>
                    <a:cubicBezTo>
                      <a:pt x="528" y="1174"/>
                      <a:pt x="580" y="940"/>
                      <a:pt x="549" y="824"/>
                    </a:cubicBezTo>
                    <a:cubicBezTo>
                      <a:pt x="518" y="708"/>
                      <a:pt x="384" y="789"/>
                      <a:pt x="293" y="712"/>
                    </a:cubicBezTo>
                    <a:cubicBezTo>
                      <a:pt x="202" y="635"/>
                      <a:pt x="10" y="479"/>
                      <a:pt x="5" y="360"/>
                    </a:cubicBezTo>
                    <a:cubicBezTo>
                      <a:pt x="0" y="241"/>
                      <a:pt x="130" y="120"/>
                      <a:pt x="261" y="0"/>
                    </a:cubicBezTo>
                  </a:path>
                </a:pathLst>
              </a:custGeom>
              <a:noFill/>
              <a:ln w="12700">
                <a:solidFill>
                  <a:schemeClr val="accent1"/>
                </a:solidFill>
                <a:round/>
                <a:headEnd type="none" w="lg" len="med"/>
                <a:tailEnd type="none" w="lg" len="med"/>
              </a:ln>
            </p:spPr>
            <p:txBody>
              <a:bodyPr>
                <a:spAutoFit/>
              </a:bodyPr>
              <a:lstStyle/>
              <a:p>
                <a:endParaRPr lang="en-US"/>
              </a:p>
            </p:txBody>
          </p:sp>
        </p:grpSp>
        <p:grpSp>
          <p:nvGrpSpPr>
            <p:cNvPr id="7" name="Group 22"/>
            <p:cNvGrpSpPr>
              <a:grpSpLocks/>
            </p:cNvGrpSpPr>
            <p:nvPr/>
          </p:nvGrpSpPr>
          <p:grpSpPr bwMode="auto">
            <a:xfrm rot="4156306">
              <a:off x="6891342" y="2347912"/>
              <a:ext cx="279400" cy="203198"/>
              <a:chOff x="2947" y="1568"/>
              <a:chExt cx="1416" cy="1176"/>
            </a:xfrm>
          </p:grpSpPr>
          <p:sp>
            <p:nvSpPr>
              <p:cNvPr id="121" name="Freeform 23"/>
              <p:cNvSpPr>
                <a:spLocks/>
              </p:cNvSpPr>
              <p:nvPr/>
            </p:nvSpPr>
            <p:spPr bwMode="auto">
              <a:xfrm>
                <a:off x="3023" y="1606"/>
                <a:ext cx="1061" cy="952"/>
              </a:xfrm>
              <a:custGeom>
                <a:avLst/>
                <a:gdLst>
                  <a:gd name="T0" fmla="*/ 0 w 1061"/>
                  <a:gd name="T1" fmla="*/ 0 h 952"/>
                  <a:gd name="T2" fmla="*/ 344 w 1061"/>
                  <a:gd name="T3" fmla="*/ 520 h 952"/>
                  <a:gd name="T4" fmla="*/ 952 w 1061"/>
                  <a:gd name="T5" fmla="*/ 368 h 952"/>
                  <a:gd name="T6" fmla="*/ 1000 w 1061"/>
                  <a:gd name="T7" fmla="*/ 584 h 952"/>
                  <a:gd name="T8" fmla="*/ 736 w 1061"/>
                  <a:gd name="T9" fmla="*/ 696 h 952"/>
                  <a:gd name="T10" fmla="*/ 664 w 1061"/>
                  <a:gd name="T11" fmla="*/ 952 h 952"/>
                  <a:gd name="T12" fmla="*/ 0 60000 65536"/>
                  <a:gd name="T13" fmla="*/ 0 60000 65536"/>
                  <a:gd name="T14" fmla="*/ 0 60000 65536"/>
                  <a:gd name="T15" fmla="*/ 0 60000 65536"/>
                  <a:gd name="T16" fmla="*/ 0 60000 65536"/>
                  <a:gd name="T17" fmla="*/ 0 60000 65536"/>
                  <a:gd name="T18" fmla="*/ 0 w 1061"/>
                  <a:gd name="T19" fmla="*/ 0 h 952"/>
                  <a:gd name="T20" fmla="*/ 1061 w 1061"/>
                  <a:gd name="T21" fmla="*/ 952 h 952"/>
                </a:gdLst>
                <a:ahLst/>
                <a:cxnLst>
                  <a:cxn ang="T12">
                    <a:pos x="T0" y="T1"/>
                  </a:cxn>
                  <a:cxn ang="T13">
                    <a:pos x="T2" y="T3"/>
                  </a:cxn>
                  <a:cxn ang="T14">
                    <a:pos x="T4" y="T5"/>
                  </a:cxn>
                  <a:cxn ang="T15">
                    <a:pos x="T6" y="T7"/>
                  </a:cxn>
                  <a:cxn ang="T16">
                    <a:pos x="T8" y="T9"/>
                  </a:cxn>
                  <a:cxn ang="T17">
                    <a:pos x="T10" y="T11"/>
                  </a:cxn>
                </a:cxnLst>
                <a:rect l="T18" t="T19" r="T20" b="T21"/>
                <a:pathLst>
                  <a:path w="1061" h="952">
                    <a:moveTo>
                      <a:pt x="0" y="0"/>
                    </a:moveTo>
                    <a:cubicBezTo>
                      <a:pt x="92" y="229"/>
                      <a:pt x="185" y="459"/>
                      <a:pt x="344" y="520"/>
                    </a:cubicBezTo>
                    <a:cubicBezTo>
                      <a:pt x="503" y="581"/>
                      <a:pt x="843" y="357"/>
                      <a:pt x="952" y="368"/>
                    </a:cubicBezTo>
                    <a:cubicBezTo>
                      <a:pt x="1061" y="379"/>
                      <a:pt x="1036" y="529"/>
                      <a:pt x="1000" y="584"/>
                    </a:cubicBezTo>
                    <a:cubicBezTo>
                      <a:pt x="964" y="639"/>
                      <a:pt x="792" y="635"/>
                      <a:pt x="736" y="696"/>
                    </a:cubicBezTo>
                    <a:cubicBezTo>
                      <a:pt x="680" y="757"/>
                      <a:pt x="672" y="854"/>
                      <a:pt x="664" y="95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122" name="Freeform 24"/>
              <p:cNvSpPr>
                <a:spLocks/>
              </p:cNvSpPr>
              <p:nvPr/>
            </p:nvSpPr>
            <p:spPr bwMode="auto">
              <a:xfrm>
                <a:off x="3064" y="1600"/>
                <a:ext cx="1299" cy="984"/>
              </a:xfrm>
              <a:custGeom>
                <a:avLst/>
                <a:gdLst>
                  <a:gd name="T0" fmla="*/ 0 w 1299"/>
                  <a:gd name="T1" fmla="*/ 984 h 984"/>
                  <a:gd name="T2" fmla="*/ 464 w 1299"/>
                  <a:gd name="T3" fmla="*/ 640 h 984"/>
                  <a:gd name="T4" fmla="*/ 216 w 1299"/>
                  <a:gd name="T5" fmla="*/ 400 h 984"/>
                  <a:gd name="T6" fmla="*/ 336 w 1299"/>
                  <a:gd name="T7" fmla="*/ 144 h 984"/>
                  <a:gd name="T8" fmla="*/ 520 w 1299"/>
                  <a:gd name="T9" fmla="*/ 224 h 984"/>
                  <a:gd name="T10" fmla="*/ 1184 w 1299"/>
                  <a:gd name="T11" fmla="*/ 144 h 984"/>
                  <a:gd name="T12" fmla="*/ 1208 w 1299"/>
                  <a:gd name="T13" fmla="*/ 0 h 984"/>
                  <a:gd name="T14" fmla="*/ 0 60000 65536"/>
                  <a:gd name="T15" fmla="*/ 0 60000 65536"/>
                  <a:gd name="T16" fmla="*/ 0 60000 65536"/>
                  <a:gd name="T17" fmla="*/ 0 60000 65536"/>
                  <a:gd name="T18" fmla="*/ 0 60000 65536"/>
                  <a:gd name="T19" fmla="*/ 0 60000 65536"/>
                  <a:gd name="T20" fmla="*/ 0 60000 65536"/>
                  <a:gd name="T21" fmla="*/ 0 w 1299"/>
                  <a:gd name="T22" fmla="*/ 0 h 984"/>
                  <a:gd name="T23" fmla="*/ 1299 w 1299"/>
                  <a:gd name="T24" fmla="*/ 984 h 98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99" h="984">
                    <a:moveTo>
                      <a:pt x="0" y="984"/>
                    </a:moveTo>
                    <a:cubicBezTo>
                      <a:pt x="214" y="860"/>
                      <a:pt x="428" y="737"/>
                      <a:pt x="464" y="640"/>
                    </a:cubicBezTo>
                    <a:cubicBezTo>
                      <a:pt x="500" y="543"/>
                      <a:pt x="237" y="483"/>
                      <a:pt x="216" y="400"/>
                    </a:cubicBezTo>
                    <a:cubicBezTo>
                      <a:pt x="195" y="317"/>
                      <a:pt x="285" y="173"/>
                      <a:pt x="336" y="144"/>
                    </a:cubicBezTo>
                    <a:cubicBezTo>
                      <a:pt x="387" y="115"/>
                      <a:pt x="379" y="224"/>
                      <a:pt x="520" y="224"/>
                    </a:cubicBezTo>
                    <a:cubicBezTo>
                      <a:pt x="661" y="224"/>
                      <a:pt x="1069" y="181"/>
                      <a:pt x="1184" y="144"/>
                    </a:cubicBezTo>
                    <a:cubicBezTo>
                      <a:pt x="1299" y="107"/>
                      <a:pt x="1253" y="53"/>
                      <a:pt x="1208" y="0"/>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123" name="Freeform 25"/>
              <p:cNvSpPr>
                <a:spLocks/>
              </p:cNvSpPr>
              <p:nvPr/>
            </p:nvSpPr>
            <p:spPr bwMode="auto">
              <a:xfrm>
                <a:off x="3040" y="1672"/>
                <a:ext cx="1139" cy="963"/>
              </a:xfrm>
              <a:custGeom>
                <a:avLst/>
                <a:gdLst>
                  <a:gd name="T0" fmla="*/ 0 w 1139"/>
                  <a:gd name="T1" fmla="*/ 464 h 963"/>
                  <a:gd name="T2" fmla="*/ 208 w 1139"/>
                  <a:gd name="T3" fmla="*/ 32 h 963"/>
                  <a:gd name="T4" fmla="*/ 408 w 1139"/>
                  <a:gd name="T5" fmla="*/ 272 h 963"/>
                  <a:gd name="T6" fmla="*/ 600 w 1139"/>
                  <a:gd name="T7" fmla="*/ 248 h 963"/>
                  <a:gd name="T8" fmla="*/ 808 w 1139"/>
                  <a:gd name="T9" fmla="*/ 136 h 963"/>
                  <a:gd name="T10" fmla="*/ 1096 w 1139"/>
                  <a:gd name="T11" fmla="*/ 376 h 963"/>
                  <a:gd name="T12" fmla="*/ 1064 w 1139"/>
                  <a:gd name="T13" fmla="*/ 488 h 963"/>
                  <a:gd name="T14" fmla="*/ 784 w 1139"/>
                  <a:gd name="T15" fmla="*/ 912 h 963"/>
                  <a:gd name="T16" fmla="*/ 488 w 1139"/>
                  <a:gd name="T17" fmla="*/ 792 h 96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39"/>
                  <a:gd name="T28" fmla="*/ 0 h 963"/>
                  <a:gd name="T29" fmla="*/ 1139 w 1139"/>
                  <a:gd name="T30" fmla="*/ 963 h 96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39" h="963">
                    <a:moveTo>
                      <a:pt x="0" y="464"/>
                    </a:moveTo>
                    <a:cubicBezTo>
                      <a:pt x="70" y="264"/>
                      <a:pt x="140" y="64"/>
                      <a:pt x="208" y="32"/>
                    </a:cubicBezTo>
                    <a:cubicBezTo>
                      <a:pt x="276" y="0"/>
                      <a:pt x="343" y="236"/>
                      <a:pt x="408" y="272"/>
                    </a:cubicBezTo>
                    <a:cubicBezTo>
                      <a:pt x="473" y="308"/>
                      <a:pt x="533" y="271"/>
                      <a:pt x="600" y="248"/>
                    </a:cubicBezTo>
                    <a:cubicBezTo>
                      <a:pt x="667" y="225"/>
                      <a:pt x="725" y="115"/>
                      <a:pt x="808" y="136"/>
                    </a:cubicBezTo>
                    <a:cubicBezTo>
                      <a:pt x="891" y="157"/>
                      <a:pt x="1053" y="317"/>
                      <a:pt x="1096" y="376"/>
                    </a:cubicBezTo>
                    <a:cubicBezTo>
                      <a:pt x="1139" y="435"/>
                      <a:pt x="1116" y="399"/>
                      <a:pt x="1064" y="488"/>
                    </a:cubicBezTo>
                    <a:cubicBezTo>
                      <a:pt x="1012" y="577"/>
                      <a:pt x="880" y="861"/>
                      <a:pt x="784" y="912"/>
                    </a:cubicBezTo>
                    <a:cubicBezTo>
                      <a:pt x="688" y="963"/>
                      <a:pt x="588" y="877"/>
                      <a:pt x="488" y="79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124" name="Freeform 26"/>
              <p:cNvSpPr>
                <a:spLocks/>
              </p:cNvSpPr>
              <p:nvPr/>
            </p:nvSpPr>
            <p:spPr bwMode="auto">
              <a:xfrm>
                <a:off x="2947" y="1568"/>
                <a:ext cx="964" cy="1176"/>
              </a:xfrm>
              <a:custGeom>
                <a:avLst/>
                <a:gdLst>
                  <a:gd name="T0" fmla="*/ 793 w 580"/>
                  <a:gd name="T1" fmla="*/ 1176 h 1408"/>
                  <a:gd name="T2" fmla="*/ 912 w 580"/>
                  <a:gd name="T3" fmla="*/ 688 h 1408"/>
                  <a:gd name="T4" fmla="*/ 487 w 580"/>
                  <a:gd name="T5" fmla="*/ 595 h 1408"/>
                  <a:gd name="T6" fmla="*/ 8 w 580"/>
                  <a:gd name="T7" fmla="*/ 301 h 1408"/>
                  <a:gd name="T8" fmla="*/ 434 w 580"/>
                  <a:gd name="T9" fmla="*/ 0 h 1408"/>
                  <a:gd name="T10" fmla="*/ 0 60000 65536"/>
                  <a:gd name="T11" fmla="*/ 0 60000 65536"/>
                  <a:gd name="T12" fmla="*/ 0 60000 65536"/>
                  <a:gd name="T13" fmla="*/ 0 60000 65536"/>
                  <a:gd name="T14" fmla="*/ 0 60000 65536"/>
                  <a:gd name="T15" fmla="*/ 0 w 580"/>
                  <a:gd name="T16" fmla="*/ 0 h 1408"/>
                  <a:gd name="T17" fmla="*/ 580 w 580"/>
                  <a:gd name="T18" fmla="*/ 1408 h 1408"/>
                </a:gdLst>
                <a:ahLst/>
                <a:cxnLst>
                  <a:cxn ang="T10">
                    <a:pos x="T0" y="T1"/>
                  </a:cxn>
                  <a:cxn ang="T11">
                    <a:pos x="T2" y="T3"/>
                  </a:cxn>
                  <a:cxn ang="T12">
                    <a:pos x="T4" y="T5"/>
                  </a:cxn>
                  <a:cxn ang="T13">
                    <a:pos x="T6" y="T7"/>
                  </a:cxn>
                  <a:cxn ang="T14">
                    <a:pos x="T8" y="T9"/>
                  </a:cxn>
                </a:cxnLst>
                <a:rect l="T15" t="T16" r="T17" b="T18"/>
                <a:pathLst>
                  <a:path w="580" h="1408">
                    <a:moveTo>
                      <a:pt x="477" y="1408"/>
                    </a:moveTo>
                    <a:cubicBezTo>
                      <a:pt x="528" y="1174"/>
                      <a:pt x="580" y="940"/>
                      <a:pt x="549" y="824"/>
                    </a:cubicBezTo>
                    <a:cubicBezTo>
                      <a:pt x="518" y="708"/>
                      <a:pt x="384" y="789"/>
                      <a:pt x="293" y="712"/>
                    </a:cubicBezTo>
                    <a:cubicBezTo>
                      <a:pt x="202" y="635"/>
                      <a:pt x="10" y="479"/>
                      <a:pt x="5" y="360"/>
                    </a:cubicBezTo>
                    <a:cubicBezTo>
                      <a:pt x="0" y="241"/>
                      <a:pt x="130" y="120"/>
                      <a:pt x="261" y="0"/>
                    </a:cubicBezTo>
                  </a:path>
                </a:pathLst>
              </a:custGeom>
              <a:noFill/>
              <a:ln w="12700">
                <a:solidFill>
                  <a:schemeClr val="accent1"/>
                </a:solidFill>
                <a:round/>
                <a:headEnd type="none" w="lg" len="med"/>
                <a:tailEnd type="none" w="lg" len="med"/>
              </a:ln>
            </p:spPr>
            <p:txBody>
              <a:bodyPr>
                <a:spAutoFit/>
              </a:bodyPr>
              <a:lstStyle/>
              <a:p>
                <a:endParaRPr lang="en-US"/>
              </a:p>
            </p:txBody>
          </p:sp>
        </p:grpSp>
        <p:grpSp>
          <p:nvGrpSpPr>
            <p:cNvPr id="8" name="Group 27"/>
            <p:cNvGrpSpPr>
              <a:grpSpLocks/>
            </p:cNvGrpSpPr>
            <p:nvPr/>
          </p:nvGrpSpPr>
          <p:grpSpPr bwMode="auto">
            <a:xfrm rot="8157244">
              <a:off x="7405690" y="2233616"/>
              <a:ext cx="279400" cy="203198"/>
              <a:chOff x="2947" y="1568"/>
              <a:chExt cx="1416" cy="1176"/>
            </a:xfrm>
          </p:grpSpPr>
          <p:sp>
            <p:nvSpPr>
              <p:cNvPr id="117" name="Freeform 28"/>
              <p:cNvSpPr>
                <a:spLocks/>
              </p:cNvSpPr>
              <p:nvPr/>
            </p:nvSpPr>
            <p:spPr bwMode="auto">
              <a:xfrm>
                <a:off x="3023" y="1606"/>
                <a:ext cx="1061" cy="952"/>
              </a:xfrm>
              <a:custGeom>
                <a:avLst/>
                <a:gdLst>
                  <a:gd name="T0" fmla="*/ 0 w 1061"/>
                  <a:gd name="T1" fmla="*/ 0 h 952"/>
                  <a:gd name="T2" fmla="*/ 344 w 1061"/>
                  <a:gd name="T3" fmla="*/ 520 h 952"/>
                  <a:gd name="T4" fmla="*/ 952 w 1061"/>
                  <a:gd name="T5" fmla="*/ 368 h 952"/>
                  <a:gd name="T6" fmla="*/ 1000 w 1061"/>
                  <a:gd name="T7" fmla="*/ 584 h 952"/>
                  <a:gd name="T8" fmla="*/ 736 w 1061"/>
                  <a:gd name="T9" fmla="*/ 696 h 952"/>
                  <a:gd name="T10" fmla="*/ 664 w 1061"/>
                  <a:gd name="T11" fmla="*/ 952 h 952"/>
                  <a:gd name="T12" fmla="*/ 0 60000 65536"/>
                  <a:gd name="T13" fmla="*/ 0 60000 65536"/>
                  <a:gd name="T14" fmla="*/ 0 60000 65536"/>
                  <a:gd name="T15" fmla="*/ 0 60000 65536"/>
                  <a:gd name="T16" fmla="*/ 0 60000 65536"/>
                  <a:gd name="T17" fmla="*/ 0 60000 65536"/>
                  <a:gd name="T18" fmla="*/ 0 w 1061"/>
                  <a:gd name="T19" fmla="*/ 0 h 952"/>
                  <a:gd name="T20" fmla="*/ 1061 w 1061"/>
                  <a:gd name="T21" fmla="*/ 952 h 952"/>
                </a:gdLst>
                <a:ahLst/>
                <a:cxnLst>
                  <a:cxn ang="T12">
                    <a:pos x="T0" y="T1"/>
                  </a:cxn>
                  <a:cxn ang="T13">
                    <a:pos x="T2" y="T3"/>
                  </a:cxn>
                  <a:cxn ang="T14">
                    <a:pos x="T4" y="T5"/>
                  </a:cxn>
                  <a:cxn ang="T15">
                    <a:pos x="T6" y="T7"/>
                  </a:cxn>
                  <a:cxn ang="T16">
                    <a:pos x="T8" y="T9"/>
                  </a:cxn>
                  <a:cxn ang="T17">
                    <a:pos x="T10" y="T11"/>
                  </a:cxn>
                </a:cxnLst>
                <a:rect l="T18" t="T19" r="T20" b="T21"/>
                <a:pathLst>
                  <a:path w="1061" h="952">
                    <a:moveTo>
                      <a:pt x="0" y="0"/>
                    </a:moveTo>
                    <a:cubicBezTo>
                      <a:pt x="92" y="229"/>
                      <a:pt x="185" y="459"/>
                      <a:pt x="344" y="520"/>
                    </a:cubicBezTo>
                    <a:cubicBezTo>
                      <a:pt x="503" y="581"/>
                      <a:pt x="843" y="357"/>
                      <a:pt x="952" y="368"/>
                    </a:cubicBezTo>
                    <a:cubicBezTo>
                      <a:pt x="1061" y="379"/>
                      <a:pt x="1036" y="529"/>
                      <a:pt x="1000" y="584"/>
                    </a:cubicBezTo>
                    <a:cubicBezTo>
                      <a:pt x="964" y="639"/>
                      <a:pt x="792" y="635"/>
                      <a:pt x="736" y="696"/>
                    </a:cubicBezTo>
                    <a:cubicBezTo>
                      <a:pt x="680" y="757"/>
                      <a:pt x="672" y="854"/>
                      <a:pt x="664" y="95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118" name="Freeform 29"/>
              <p:cNvSpPr>
                <a:spLocks/>
              </p:cNvSpPr>
              <p:nvPr/>
            </p:nvSpPr>
            <p:spPr bwMode="auto">
              <a:xfrm>
                <a:off x="3064" y="1600"/>
                <a:ext cx="1299" cy="984"/>
              </a:xfrm>
              <a:custGeom>
                <a:avLst/>
                <a:gdLst>
                  <a:gd name="T0" fmla="*/ 0 w 1299"/>
                  <a:gd name="T1" fmla="*/ 984 h 984"/>
                  <a:gd name="T2" fmla="*/ 464 w 1299"/>
                  <a:gd name="T3" fmla="*/ 640 h 984"/>
                  <a:gd name="T4" fmla="*/ 216 w 1299"/>
                  <a:gd name="T5" fmla="*/ 400 h 984"/>
                  <a:gd name="T6" fmla="*/ 336 w 1299"/>
                  <a:gd name="T7" fmla="*/ 144 h 984"/>
                  <a:gd name="T8" fmla="*/ 520 w 1299"/>
                  <a:gd name="T9" fmla="*/ 224 h 984"/>
                  <a:gd name="T10" fmla="*/ 1184 w 1299"/>
                  <a:gd name="T11" fmla="*/ 144 h 984"/>
                  <a:gd name="T12" fmla="*/ 1208 w 1299"/>
                  <a:gd name="T13" fmla="*/ 0 h 984"/>
                  <a:gd name="T14" fmla="*/ 0 60000 65536"/>
                  <a:gd name="T15" fmla="*/ 0 60000 65536"/>
                  <a:gd name="T16" fmla="*/ 0 60000 65536"/>
                  <a:gd name="T17" fmla="*/ 0 60000 65536"/>
                  <a:gd name="T18" fmla="*/ 0 60000 65536"/>
                  <a:gd name="T19" fmla="*/ 0 60000 65536"/>
                  <a:gd name="T20" fmla="*/ 0 60000 65536"/>
                  <a:gd name="T21" fmla="*/ 0 w 1299"/>
                  <a:gd name="T22" fmla="*/ 0 h 984"/>
                  <a:gd name="T23" fmla="*/ 1299 w 1299"/>
                  <a:gd name="T24" fmla="*/ 984 h 98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99" h="984">
                    <a:moveTo>
                      <a:pt x="0" y="984"/>
                    </a:moveTo>
                    <a:cubicBezTo>
                      <a:pt x="214" y="860"/>
                      <a:pt x="428" y="737"/>
                      <a:pt x="464" y="640"/>
                    </a:cubicBezTo>
                    <a:cubicBezTo>
                      <a:pt x="500" y="543"/>
                      <a:pt x="237" y="483"/>
                      <a:pt x="216" y="400"/>
                    </a:cubicBezTo>
                    <a:cubicBezTo>
                      <a:pt x="195" y="317"/>
                      <a:pt x="285" y="173"/>
                      <a:pt x="336" y="144"/>
                    </a:cubicBezTo>
                    <a:cubicBezTo>
                      <a:pt x="387" y="115"/>
                      <a:pt x="379" y="224"/>
                      <a:pt x="520" y="224"/>
                    </a:cubicBezTo>
                    <a:cubicBezTo>
                      <a:pt x="661" y="224"/>
                      <a:pt x="1069" y="181"/>
                      <a:pt x="1184" y="144"/>
                    </a:cubicBezTo>
                    <a:cubicBezTo>
                      <a:pt x="1299" y="107"/>
                      <a:pt x="1253" y="53"/>
                      <a:pt x="1208" y="0"/>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119" name="Freeform 30"/>
              <p:cNvSpPr>
                <a:spLocks/>
              </p:cNvSpPr>
              <p:nvPr/>
            </p:nvSpPr>
            <p:spPr bwMode="auto">
              <a:xfrm>
                <a:off x="3040" y="1672"/>
                <a:ext cx="1139" cy="963"/>
              </a:xfrm>
              <a:custGeom>
                <a:avLst/>
                <a:gdLst>
                  <a:gd name="T0" fmla="*/ 0 w 1139"/>
                  <a:gd name="T1" fmla="*/ 464 h 963"/>
                  <a:gd name="T2" fmla="*/ 208 w 1139"/>
                  <a:gd name="T3" fmla="*/ 32 h 963"/>
                  <a:gd name="T4" fmla="*/ 408 w 1139"/>
                  <a:gd name="T5" fmla="*/ 272 h 963"/>
                  <a:gd name="T6" fmla="*/ 600 w 1139"/>
                  <a:gd name="T7" fmla="*/ 248 h 963"/>
                  <a:gd name="T8" fmla="*/ 808 w 1139"/>
                  <a:gd name="T9" fmla="*/ 136 h 963"/>
                  <a:gd name="T10" fmla="*/ 1096 w 1139"/>
                  <a:gd name="T11" fmla="*/ 376 h 963"/>
                  <a:gd name="T12" fmla="*/ 1064 w 1139"/>
                  <a:gd name="T13" fmla="*/ 488 h 963"/>
                  <a:gd name="T14" fmla="*/ 784 w 1139"/>
                  <a:gd name="T15" fmla="*/ 912 h 963"/>
                  <a:gd name="T16" fmla="*/ 488 w 1139"/>
                  <a:gd name="T17" fmla="*/ 792 h 96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39"/>
                  <a:gd name="T28" fmla="*/ 0 h 963"/>
                  <a:gd name="T29" fmla="*/ 1139 w 1139"/>
                  <a:gd name="T30" fmla="*/ 963 h 96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39" h="963">
                    <a:moveTo>
                      <a:pt x="0" y="464"/>
                    </a:moveTo>
                    <a:cubicBezTo>
                      <a:pt x="70" y="264"/>
                      <a:pt x="140" y="64"/>
                      <a:pt x="208" y="32"/>
                    </a:cubicBezTo>
                    <a:cubicBezTo>
                      <a:pt x="276" y="0"/>
                      <a:pt x="343" y="236"/>
                      <a:pt x="408" y="272"/>
                    </a:cubicBezTo>
                    <a:cubicBezTo>
                      <a:pt x="473" y="308"/>
                      <a:pt x="533" y="271"/>
                      <a:pt x="600" y="248"/>
                    </a:cubicBezTo>
                    <a:cubicBezTo>
                      <a:pt x="667" y="225"/>
                      <a:pt x="725" y="115"/>
                      <a:pt x="808" y="136"/>
                    </a:cubicBezTo>
                    <a:cubicBezTo>
                      <a:pt x="891" y="157"/>
                      <a:pt x="1053" y="317"/>
                      <a:pt x="1096" y="376"/>
                    </a:cubicBezTo>
                    <a:cubicBezTo>
                      <a:pt x="1139" y="435"/>
                      <a:pt x="1116" y="399"/>
                      <a:pt x="1064" y="488"/>
                    </a:cubicBezTo>
                    <a:cubicBezTo>
                      <a:pt x="1012" y="577"/>
                      <a:pt x="880" y="861"/>
                      <a:pt x="784" y="912"/>
                    </a:cubicBezTo>
                    <a:cubicBezTo>
                      <a:pt x="688" y="963"/>
                      <a:pt x="588" y="877"/>
                      <a:pt x="488" y="79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120" name="Freeform 31"/>
              <p:cNvSpPr>
                <a:spLocks/>
              </p:cNvSpPr>
              <p:nvPr/>
            </p:nvSpPr>
            <p:spPr bwMode="auto">
              <a:xfrm>
                <a:off x="2947" y="1568"/>
                <a:ext cx="964" cy="1176"/>
              </a:xfrm>
              <a:custGeom>
                <a:avLst/>
                <a:gdLst>
                  <a:gd name="T0" fmla="*/ 793 w 580"/>
                  <a:gd name="T1" fmla="*/ 1176 h 1408"/>
                  <a:gd name="T2" fmla="*/ 912 w 580"/>
                  <a:gd name="T3" fmla="*/ 688 h 1408"/>
                  <a:gd name="T4" fmla="*/ 487 w 580"/>
                  <a:gd name="T5" fmla="*/ 595 h 1408"/>
                  <a:gd name="T6" fmla="*/ 8 w 580"/>
                  <a:gd name="T7" fmla="*/ 301 h 1408"/>
                  <a:gd name="T8" fmla="*/ 434 w 580"/>
                  <a:gd name="T9" fmla="*/ 0 h 1408"/>
                  <a:gd name="T10" fmla="*/ 0 60000 65536"/>
                  <a:gd name="T11" fmla="*/ 0 60000 65536"/>
                  <a:gd name="T12" fmla="*/ 0 60000 65536"/>
                  <a:gd name="T13" fmla="*/ 0 60000 65536"/>
                  <a:gd name="T14" fmla="*/ 0 60000 65536"/>
                  <a:gd name="T15" fmla="*/ 0 w 580"/>
                  <a:gd name="T16" fmla="*/ 0 h 1408"/>
                  <a:gd name="T17" fmla="*/ 580 w 580"/>
                  <a:gd name="T18" fmla="*/ 1408 h 1408"/>
                </a:gdLst>
                <a:ahLst/>
                <a:cxnLst>
                  <a:cxn ang="T10">
                    <a:pos x="T0" y="T1"/>
                  </a:cxn>
                  <a:cxn ang="T11">
                    <a:pos x="T2" y="T3"/>
                  </a:cxn>
                  <a:cxn ang="T12">
                    <a:pos x="T4" y="T5"/>
                  </a:cxn>
                  <a:cxn ang="T13">
                    <a:pos x="T6" y="T7"/>
                  </a:cxn>
                  <a:cxn ang="T14">
                    <a:pos x="T8" y="T9"/>
                  </a:cxn>
                </a:cxnLst>
                <a:rect l="T15" t="T16" r="T17" b="T18"/>
                <a:pathLst>
                  <a:path w="580" h="1408">
                    <a:moveTo>
                      <a:pt x="477" y="1408"/>
                    </a:moveTo>
                    <a:cubicBezTo>
                      <a:pt x="528" y="1174"/>
                      <a:pt x="580" y="940"/>
                      <a:pt x="549" y="824"/>
                    </a:cubicBezTo>
                    <a:cubicBezTo>
                      <a:pt x="518" y="708"/>
                      <a:pt x="384" y="789"/>
                      <a:pt x="293" y="712"/>
                    </a:cubicBezTo>
                    <a:cubicBezTo>
                      <a:pt x="202" y="635"/>
                      <a:pt x="10" y="479"/>
                      <a:pt x="5" y="360"/>
                    </a:cubicBezTo>
                    <a:cubicBezTo>
                      <a:pt x="0" y="241"/>
                      <a:pt x="130" y="120"/>
                      <a:pt x="261" y="0"/>
                    </a:cubicBezTo>
                  </a:path>
                </a:pathLst>
              </a:custGeom>
              <a:noFill/>
              <a:ln w="12700">
                <a:solidFill>
                  <a:schemeClr val="accent1"/>
                </a:solidFill>
                <a:round/>
                <a:headEnd type="none" w="lg" len="med"/>
                <a:tailEnd type="none" w="lg" len="med"/>
              </a:ln>
            </p:spPr>
            <p:txBody>
              <a:bodyPr>
                <a:spAutoFit/>
              </a:bodyPr>
              <a:lstStyle/>
              <a:p>
                <a:endParaRPr lang="en-US"/>
              </a:p>
            </p:txBody>
          </p:sp>
        </p:grpSp>
        <p:grpSp>
          <p:nvGrpSpPr>
            <p:cNvPr id="9" name="Group 32"/>
            <p:cNvGrpSpPr>
              <a:grpSpLocks/>
            </p:cNvGrpSpPr>
            <p:nvPr/>
          </p:nvGrpSpPr>
          <p:grpSpPr bwMode="auto">
            <a:xfrm rot="-1264929">
              <a:off x="7277100" y="2386011"/>
              <a:ext cx="279400" cy="203198"/>
              <a:chOff x="2947" y="1568"/>
              <a:chExt cx="1416" cy="1176"/>
            </a:xfrm>
          </p:grpSpPr>
          <p:sp>
            <p:nvSpPr>
              <p:cNvPr id="113" name="Freeform 33"/>
              <p:cNvSpPr>
                <a:spLocks/>
              </p:cNvSpPr>
              <p:nvPr/>
            </p:nvSpPr>
            <p:spPr bwMode="auto">
              <a:xfrm>
                <a:off x="3023" y="1606"/>
                <a:ext cx="1061" cy="952"/>
              </a:xfrm>
              <a:custGeom>
                <a:avLst/>
                <a:gdLst>
                  <a:gd name="T0" fmla="*/ 0 w 1061"/>
                  <a:gd name="T1" fmla="*/ 0 h 952"/>
                  <a:gd name="T2" fmla="*/ 344 w 1061"/>
                  <a:gd name="T3" fmla="*/ 520 h 952"/>
                  <a:gd name="T4" fmla="*/ 952 w 1061"/>
                  <a:gd name="T5" fmla="*/ 368 h 952"/>
                  <a:gd name="T6" fmla="*/ 1000 w 1061"/>
                  <a:gd name="T7" fmla="*/ 584 h 952"/>
                  <a:gd name="T8" fmla="*/ 736 w 1061"/>
                  <a:gd name="T9" fmla="*/ 696 h 952"/>
                  <a:gd name="T10" fmla="*/ 664 w 1061"/>
                  <a:gd name="T11" fmla="*/ 952 h 952"/>
                  <a:gd name="T12" fmla="*/ 0 60000 65536"/>
                  <a:gd name="T13" fmla="*/ 0 60000 65536"/>
                  <a:gd name="T14" fmla="*/ 0 60000 65536"/>
                  <a:gd name="T15" fmla="*/ 0 60000 65536"/>
                  <a:gd name="T16" fmla="*/ 0 60000 65536"/>
                  <a:gd name="T17" fmla="*/ 0 60000 65536"/>
                  <a:gd name="T18" fmla="*/ 0 w 1061"/>
                  <a:gd name="T19" fmla="*/ 0 h 952"/>
                  <a:gd name="T20" fmla="*/ 1061 w 1061"/>
                  <a:gd name="T21" fmla="*/ 952 h 952"/>
                </a:gdLst>
                <a:ahLst/>
                <a:cxnLst>
                  <a:cxn ang="T12">
                    <a:pos x="T0" y="T1"/>
                  </a:cxn>
                  <a:cxn ang="T13">
                    <a:pos x="T2" y="T3"/>
                  </a:cxn>
                  <a:cxn ang="T14">
                    <a:pos x="T4" y="T5"/>
                  </a:cxn>
                  <a:cxn ang="T15">
                    <a:pos x="T6" y="T7"/>
                  </a:cxn>
                  <a:cxn ang="T16">
                    <a:pos x="T8" y="T9"/>
                  </a:cxn>
                  <a:cxn ang="T17">
                    <a:pos x="T10" y="T11"/>
                  </a:cxn>
                </a:cxnLst>
                <a:rect l="T18" t="T19" r="T20" b="T21"/>
                <a:pathLst>
                  <a:path w="1061" h="952">
                    <a:moveTo>
                      <a:pt x="0" y="0"/>
                    </a:moveTo>
                    <a:cubicBezTo>
                      <a:pt x="92" y="229"/>
                      <a:pt x="185" y="459"/>
                      <a:pt x="344" y="520"/>
                    </a:cubicBezTo>
                    <a:cubicBezTo>
                      <a:pt x="503" y="581"/>
                      <a:pt x="843" y="357"/>
                      <a:pt x="952" y="368"/>
                    </a:cubicBezTo>
                    <a:cubicBezTo>
                      <a:pt x="1061" y="379"/>
                      <a:pt x="1036" y="529"/>
                      <a:pt x="1000" y="584"/>
                    </a:cubicBezTo>
                    <a:cubicBezTo>
                      <a:pt x="964" y="639"/>
                      <a:pt x="792" y="635"/>
                      <a:pt x="736" y="696"/>
                    </a:cubicBezTo>
                    <a:cubicBezTo>
                      <a:pt x="680" y="757"/>
                      <a:pt x="672" y="854"/>
                      <a:pt x="664" y="95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114" name="Freeform 34"/>
              <p:cNvSpPr>
                <a:spLocks/>
              </p:cNvSpPr>
              <p:nvPr/>
            </p:nvSpPr>
            <p:spPr bwMode="auto">
              <a:xfrm>
                <a:off x="3064" y="1600"/>
                <a:ext cx="1299" cy="984"/>
              </a:xfrm>
              <a:custGeom>
                <a:avLst/>
                <a:gdLst>
                  <a:gd name="T0" fmla="*/ 0 w 1299"/>
                  <a:gd name="T1" fmla="*/ 984 h 984"/>
                  <a:gd name="T2" fmla="*/ 464 w 1299"/>
                  <a:gd name="T3" fmla="*/ 640 h 984"/>
                  <a:gd name="T4" fmla="*/ 216 w 1299"/>
                  <a:gd name="T5" fmla="*/ 400 h 984"/>
                  <a:gd name="T6" fmla="*/ 336 w 1299"/>
                  <a:gd name="T7" fmla="*/ 144 h 984"/>
                  <a:gd name="T8" fmla="*/ 520 w 1299"/>
                  <a:gd name="T9" fmla="*/ 224 h 984"/>
                  <a:gd name="T10" fmla="*/ 1184 w 1299"/>
                  <a:gd name="T11" fmla="*/ 144 h 984"/>
                  <a:gd name="T12" fmla="*/ 1208 w 1299"/>
                  <a:gd name="T13" fmla="*/ 0 h 984"/>
                  <a:gd name="T14" fmla="*/ 0 60000 65536"/>
                  <a:gd name="T15" fmla="*/ 0 60000 65536"/>
                  <a:gd name="T16" fmla="*/ 0 60000 65536"/>
                  <a:gd name="T17" fmla="*/ 0 60000 65536"/>
                  <a:gd name="T18" fmla="*/ 0 60000 65536"/>
                  <a:gd name="T19" fmla="*/ 0 60000 65536"/>
                  <a:gd name="T20" fmla="*/ 0 60000 65536"/>
                  <a:gd name="T21" fmla="*/ 0 w 1299"/>
                  <a:gd name="T22" fmla="*/ 0 h 984"/>
                  <a:gd name="T23" fmla="*/ 1299 w 1299"/>
                  <a:gd name="T24" fmla="*/ 984 h 98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99" h="984">
                    <a:moveTo>
                      <a:pt x="0" y="984"/>
                    </a:moveTo>
                    <a:cubicBezTo>
                      <a:pt x="214" y="860"/>
                      <a:pt x="428" y="737"/>
                      <a:pt x="464" y="640"/>
                    </a:cubicBezTo>
                    <a:cubicBezTo>
                      <a:pt x="500" y="543"/>
                      <a:pt x="237" y="483"/>
                      <a:pt x="216" y="400"/>
                    </a:cubicBezTo>
                    <a:cubicBezTo>
                      <a:pt x="195" y="317"/>
                      <a:pt x="285" y="173"/>
                      <a:pt x="336" y="144"/>
                    </a:cubicBezTo>
                    <a:cubicBezTo>
                      <a:pt x="387" y="115"/>
                      <a:pt x="379" y="224"/>
                      <a:pt x="520" y="224"/>
                    </a:cubicBezTo>
                    <a:cubicBezTo>
                      <a:pt x="661" y="224"/>
                      <a:pt x="1069" y="181"/>
                      <a:pt x="1184" y="144"/>
                    </a:cubicBezTo>
                    <a:cubicBezTo>
                      <a:pt x="1299" y="107"/>
                      <a:pt x="1253" y="53"/>
                      <a:pt x="1208" y="0"/>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115" name="Freeform 35"/>
              <p:cNvSpPr>
                <a:spLocks/>
              </p:cNvSpPr>
              <p:nvPr/>
            </p:nvSpPr>
            <p:spPr bwMode="auto">
              <a:xfrm>
                <a:off x="3040" y="1672"/>
                <a:ext cx="1139" cy="963"/>
              </a:xfrm>
              <a:custGeom>
                <a:avLst/>
                <a:gdLst>
                  <a:gd name="T0" fmla="*/ 0 w 1139"/>
                  <a:gd name="T1" fmla="*/ 464 h 963"/>
                  <a:gd name="T2" fmla="*/ 208 w 1139"/>
                  <a:gd name="T3" fmla="*/ 32 h 963"/>
                  <a:gd name="T4" fmla="*/ 408 w 1139"/>
                  <a:gd name="T5" fmla="*/ 272 h 963"/>
                  <a:gd name="T6" fmla="*/ 600 w 1139"/>
                  <a:gd name="T7" fmla="*/ 248 h 963"/>
                  <a:gd name="T8" fmla="*/ 808 w 1139"/>
                  <a:gd name="T9" fmla="*/ 136 h 963"/>
                  <a:gd name="T10" fmla="*/ 1096 w 1139"/>
                  <a:gd name="T11" fmla="*/ 376 h 963"/>
                  <a:gd name="T12" fmla="*/ 1064 w 1139"/>
                  <a:gd name="T13" fmla="*/ 488 h 963"/>
                  <a:gd name="T14" fmla="*/ 784 w 1139"/>
                  <a:gd name="T15" fmla="*/ 912 h 963"/>
                  <a:gd name="T16" fmla="*/ 488 w 1139"/>
                  <a:gd name="T17" fmla="*/ 792 h 96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39"/>
                  <a:gd name="T28" fmla="*/ 0 h 963"/>
                  <a:gd name="T29" fmla="*/ 1139 w 1139"/>
                  <a:gd name="T30" fmla="*/ 963 h 96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39" h="963">
                    <a:moveTo>
                      <a:pt x="0" y="464"/>
                    </a:moveTo>
                    <a:cubicBezTo>
                      <a:pt x="70" y="264"/>
                      <a:pt x="140" y="64"/>
                      <a:pt x="208" y="32"/>
                    </a:cubicBezTo>
                    <a:cubicBezTo>
                      <a:pt x="276" y="0"/>
                      <a:pt x="343" y="236"/>
                      <a:pt x="408" y="272"/>
                    </a:cubicBezTo>
                    <a:cubicBezTo>
                      <a:pt x="473" y="308"/>
                      <a:pt x="533" y="271"/>
                      <a:pt x="600" y="248"/>
                    </a:cubicBezTo>
                    <a:cubicBezTo>
                      <a:pt x="667" y="225"/>
                      <a:pt x="725" y="115"/>
                      <a:pt x="808" y="136"/>
                    </a:cubicBezTo>
                    <a:cubicBezTo>
                      <a:pt x="891" y="157"/>
                      <a:pt x="1053" y="317"/>
                      <a:pt x="1096" y="376"/>
                    </a:cubicBezTo>
                    <a:cubicBezTo>
                      <a:pt x="1139" y="435"/>
                      <a:pt x="1116" y="399"/>
                      <a:pt x="1064" y="488"/>
                    </a:cubicBezTo>
                    <a:cubicBezTo>
                      <a:pt x="1012" y="577"/>
                      <a:pt x="880" y="861"/>
                      <a:pt x="784" y="912"/>
                    </a:cubicBezTo>
                    <a:cubicBezTo>
                      <a:pt x="688" y="963"/>
                      <a:pt x="588" y="877"/>
                      <a:pt x="488" y="79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116" name="Freeform 36"/>
              <p:cNvSpPr>
                <a:spLocks/>
              </p:cNvSpPr>
              <p:nvPr/>
            </p:nvSpPr>
            <p:spPr bwMode="auto">
              <a:xfrm>
                <a:off x="2947" y="1568"/>
                <a:ext cx="964" cy="1176"/>
              </a:xfrm>
              <a:custGeom>
                <a:avLst/>
                <a:gdLst>
                  <a:gd name="T0" fmla="*/ 793 w 580"/>
                  <a:gd name="T1" fmla="*/ 1176 h 1408"/>
                  <a:gd name="T2" fmla="*/ 912 w 580"/>
                  <a:gd name="T3" fmla="*/ 688 h 1408"/>
                  <a:gd name="T4" fmla="*/ 487 w 580"/>
                  <a:gd name="T5" fmla="*/ 595 h 1408"/>
                  <a:gd name="T6" fmla="*/ 8 w 580"/>
                  <a:gd name="T7" fmla="*/ 301 h 1408"/>
                  <a:gd name="T8" fmla="*/ 434 w 580"/>
                  <a:gd name="T9" fmla="*/ 0 h 1408"/>
                  <a:gd name="T10" fmla="*/ 0 60000 65536"/>
                  <a:gd name="T11" fmla="*/ 0 60000 65536"/>
                  <a:gd name="T12" fmla="*/ 0 60000 65536"/>
                  <a:gd name="T13" fmla="*/ 0 60000 65536"/>
                  <a:gd name="T14" fmla="*/ 0 60000 65536"/>
                  <a:gd name="T15" fmla="*/ 0 w 580"/>
                  <a:gd name="T16" fmla="*/ 0 h 1408"/>
                  <a:gd name="T17" fmla="*/ 580 w 580"/>
                  <a:gd name="T18" fmla="*/ 1408 h 1408"/>
                </a:gdLst>
                <a:ahLst/>
                <a:cxnLst>
                  <a:cxn ang="T10">
                    <a:pos x="T0" y="T1"/>
                  </a:cxn>
                  <a:cxn ang="T11">
                    <a:pos x="T2" y="T3"/>
                  </a:cxn>
                  <a:cxn ang="T12">
                    <a:pos x="T4" y="T5"/>
                  </a:cxn>
                  <a:cxn ang="T13">
                    <a:pos x="T6" y="T7"/>
                  </a:cxn>
                  <a:cxn ang="T14">
                    <a:pos x="T8" y="T9"/>
                  </a:cxn>
                </a:cxnLst>
                <a:rect l="T15" t="T16" r="T17" b="T18"/>
                <a:pathLst>
                  <a:path w="580" h="1408">
                    <a:moveTo>
                      <a:pt x="477" y="1408"/>
                    </a:moveTo>
                    <a:cubicBezTo>
                      <a:pt x="528" y="1174"/>
                      <a:pt x="580" y="940"/>
                      <a:pt x="549" y="824"/>
                    </a:cubicBezTo>
                    <a:cubicBezTo>
                      <a:pt x="518" y="708"/>
                      <a:pt x="384" y="789"/>
                      <a:pt x="293" y="712"/>
                    </a:cubicBezTo>
                    <a:cubicBezTo>
                      <a:pt x="202" y="635"/>
                      <a:pt x="10" y="479"/>
                      <a:pt x="5" y="360"/>
                    </a:cubicBezTo>
                    <a:cubicBezTo>
                      <a:pt x="0" y="241"/>
                      <a:pt x="130" y="120"/>
                      <a:pt x="261" y="0"/>
                    </a:cubicBezTo>
                  </a:path>
                </a:pathLst>
              </a:custGeom>
              <a:noFill/>
              <a:ln w="12700">
                <a:solidFill>
                  <a:schemeClr val="accent1"/>
                </a:solidFill>
                <a:round/>
                <a:headEnd type="none" w="lg" len="med"/>
                <a:tailEnd type="none" w="lg" len="med"/>
              </a:ln>
            </p:spPr>
            <p:txBody>
              <a:bodyPr>
                <a:spAutoFit/>
              </a:bodyPr>
              <a:lstStyle/>
              <a:p>
                <a:endParaRPr lang="en-US"/>
              </a:p>
            </p:txBody>
          </p:sp>
        </p:grpSp>
        <p:grpSp>
          <p:nvGrpSpPr>
            <p:cNvPr id="10" name="Group 37"/>
            <p:cNvGrpSpPr>
              <a:grpSpLocks/>
            </p:cNvGrpSpPr>
            <p:nvPr/>
          </p:nvGrpSpPr>
          <p:grpSpPr bwMode="auto">
            <a:xfrm rot="-5400000" flipH="1" flipV="1">
              <a:off x="6173791" y="3419475"/>
              <a:ext cx="279400" cy="203198"/>
              <a:chOff x="2947" y="1568"/>
              <a:chExt cx="1416" cy="1176"/>
            </a:xfrm>
          </p:grpSpPr>
          <p:sp>
            <p:nvSpPr>
              <p:cNvPr id="109" name="Freeform 38"/>
              <p:cNvSpPr>
                <a:spLocks/>
              </p:cNvSpPr>
              <p:nvPr/>
            </p:nvSpPr>
            <p:spPr bwMode="auto">
              <a:xfrm>
                <a:off x="3023" y="1606"/>
                <a:ext cx="1061" cy="952"/>
              </a:xfrm>
              <a:custGeom>
                <a:avLst/>
                <a:gdLst>
                  <a:gd name="T0" fmla="*/ 0 w 1061"/>
                  <a:gd name="T1" fmla="*/ 0 h 952"/>
                  <a:gd name="T2" fmla="*/ 344 w 1061"/>
                  <a:gd name="T3" fmla="*/ 520 h 952"/>
                  <a:gd name="T4" fmla="*/ 952 w 1061"/>
                  <a:gd name="T5" fmla="*/ 368 h 952"/>
                  <a:gd name="T6" fmla="*/ 1000 w 1061"/>
                  <a:gd name="T7" fmla="*/ 584 h 952"/>
                  <a:gd name="T8" fmla="*/ 736 w 1061"/>
                  <a:gd name="T9" fmla="*/ 696 h 952"/>
                  <a:gd name="T10" fmla="*/ 664 w 1061"/>
                  <a:gd name="T11" fmla="*/ 952 h 952"/>
                  <a:gd name="T12" fmla="*/ 0 60000 65536"/>
                  <a:gd name="T13" fmla="*/ 0 60000 65536"/>
                  <a:gd name="T14" fmla="*/ 0 60000 65536"/>
                  <a:gd name="T15" fmla="*/ 0 60000 65536"/>
                  <a:gd name="T16" fmla="*/ 0 60000 65536"/>
                  <a:gd name="T17" fmla="*/ 0 60000 65536"/>
                  <a:gd name="T18" fmla="*/ 0 w 1061"/>
                  <a:gd name="T19" fmla="*/ 0 h 952"/>
                  <a:gd name="T20" fmla="*/ 1061 w 1061"/>
                  <a:gd name="T21" fmla="*/ 952 h 952"/>
                </a:gdLst>
                <a:ahLst/>
                <a:cxnLst>
                  <a:cxn ang="T12">
                    <a:pos x="T0" y="T1"/>
                  </a:cxn>
                  <a:cxn ang="T13">
                    <a:pos x="T2" y="T3"/>
                  </a:cxn>
                  <a:cxn ang="T14">
                    <a:pos x="T4" y="T5"/>
                  </a:cxn>
                  <a:cxn ang="T15">
                    <a:pos x="T6" y="T7"/>
                  </a:cxn>
                  <a:cxn ang="T16">
                    <a:pos x="T8" y="T9"/>
                  </a:cxn>
                  <a:cxn ang="T17">
                    <a:pos x="T10" y="T11"/>
                  </a:cxn>
                </a:cxnLst>
                <a:rect l="T18" t="T19" r="T20" b="T21"/>
                <a:pathLst>
                  <a:path w="1061" h="952">
                    <a:moveTo>
                      <a:pt x="0" y="0"/>
                    </a:moveTo>
                    <a:cubicBezTo>
                      <a:pt x="92" y="229"/>
                      <a:pt x="185" y="459"/>
                      <a:pt x="344" y="520"/>
                    </a:cubicBezTo>
                    <a:cubicBezTo>
                      <a:pt x="503" y="581"/>
                      <a:pt x="843" y="357"/>
                      <a:pt x="952" y="368"/>
                    </a:cubicBezTo>
                    <a:cubicBezTo>
                      <a:pt x="1061" y="379"/>
                      <a:pt x="1036" y="529"/>
                      <a:pt x="1000" y="584"/>
                    </a:cubicBezTo>
                    <a:cubicBezTo>
                      <a:pt x="964" y="639"/>
                      <a:pt x="792" y="635"/>
                      <a:pt x="736" y="696"/>
                    </a:cubicBezTo>
                    <a:cubicBezTo>
                      <a:pt x="680" y="757"/>
                      <a:pt x="672" y="854"/>
                      <a:pt x="664" y="95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110" name="Freeform 39"/>
              <p:cNvSpPr>
                <a:spLocks/>
              </p:cNvSpPr>
              <p:nvPr/>
            </p:nvSpPr>
            <p:spPr bwMode="auto">
              <a:xfrm>
                <a:off x="3064" y="1600"/>
                <a:ext cx="1299" cy="984"/>
              </a:xfrm>
              <a:custGeom>
                <a:avLst/>
                <a:gdLst>
                  <a:gd name="T0" fmla="*/ 0 w 1299"/>
                  <a:gd name="T1" fmla="*/ 984 h 984"/>
                  <a:gd name="T2" fmla="*/ 464 w 1299"/>
                  <a:gd name="T3" fmla="*/ 640 h 984"/>
                  <a:gd name="T4" fmla="*/ 216 w 1299"/>
                  <a:gd name="T5" fmla="*/ 400 h 984"/>
                  <a:gd name="T6" fmla="*/ 336 w 1299"/>
                  <a:gd name="T7" fmla="*/ 144 h 984"/>
                  <a:gd name="T8" fmla="*/ 520 w 1299"/>
                  <a:gd name="T9" fmla="*/ 224 h 984"/>
                  <a:gd name="T10" fmla="*/ 1184 w 1299"/>
                  <a:gd name="T11" fmla="*/ 144 h 984"/>
                  <a:gd name="T12" fmla="*/ 1208 w 1299"/>
                  <a:gd name="T13" fmla="*/ 0 h 984"/>
                  <a:gd name="T14" fmla="*/ 0 60000 65536"/>
                  <a:gd name="T15" fmla="*/ 0 60000 65536"/>
                  <a:gd name="T16" fmla="*/ 0 60000 65536"/>
                  <a:gd name="T17" fmla="*/ 0 60000 65536"/>
                  <a:gd name="T18" fmla="*/ 0 60000 65536"/>
                  <a:gd name="T19" fmla="*/ 0 60000 65536"/>
                  <a:gd name="T20" fmla="*/ 0 60000 65536"/>
                  <a:gd name="T21" fmla="*/ 0 w 1299"/>
                  <a:gd name="T22" fmla="*/ 0 h 984"/>
                  <a:gd name="T23" fmla="*/ 1299 w 1299"/>
                  <a:gd name="T24" fmla="*/ 984 h 98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99" h="984">
                    <a:moveTo>
                      <a:pt x="0" y="984"/>
                    </a:moveTo>
                    <a:cubicBezTo>
                      <a:pt x="214" y="860"/>
                      <a:pt x="428" y="737"/>
                      <a:pt x="464" y="640"/>
                    </a:cubicBezTo>
                    <a:cubicBezTo>
                      <a:pt x="500" y="543"/>
                      <a:pt x="237" y="483"/>
                      <a:pt x="216" y="400"/>
                    </a:cubicBezTo>
                    <a:cubicBezTo>
                      <a:pt x="195" y="317"/>
                      <a:pt x="285" y="173"/>
                      <a:pt x="336" y="144"/>
                    </a:cubicBezTo>
                    <a:cubicBezTo>
                      <a:pt x="387" y="115"/>
                      <a:pt x="379" y="224"/>
                      <a:pt x="520" y="224"/>
                    </a:cubicBezTo>
                    <a:cubicBezTo>
                      <a:pt x="661" y="224"/>
                      <a:pt x="1069" y="181"/>
                      <a:pt x="1184" y="144"/>
                    </a:cubicBezTo>
                    <a:cubicBezTo>
                      <a:pt x="1299" y="107"/>
                      <a:pt x="1253" y="53"/>
                      <a:pt x="1208" y="0"/>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111" name="Freeform 40"/>
              <p:cNvSpPr>
                <a:spLocks/>
              </p:cNvSpPr>
              <p:nvPr/>
            </p:nvSpPr>
            <p:spPr bwMode="auto">
              <a:xfrm>
                <a:off x="3040" y="1672"/>
                <a:ext cx="1139" cy="963"/>
              </a:xfrm>
              <a:custGeom>
                <a:avLst/>
                <a:gdLst>
                  <a:gd name="T0" fmla="*/ 0 w 1139"/>
                  <a:gd name="T1" fmla="*/ 464 h 963"/>
                  <a:gd name="T2" fmla="*/ 208 w 1139"/>
                  <a:gd name="T3" fmla="*/ 32 h 963"/>
                  <a:gd name="T4" fmla="*/ 408 w 1139"/>
                  <a:gd name="T5" fmla="*/ 272 h 963"/>
                  <a:gd name="T6" fmla="*/ 600 w 1139"/>
                  <a:gd name="T7" fmla="*/ 248 h 963"/>
                  <a:gd name="T8" fmla="*/ 808 w 1139"/>
                  <a:gd name="T9" fmla="*/ 136 h 963"/>
                  <a:gd name="T10" fmla="*/ 1096 w 1139"/>
                  <a:gd name="T11" fmla="*/ 376 h 963"/>
                  <a:gd name="T12" fmla="*/ 1064 w 1139"/>
                  <a:gd name="T13" fmla="*/ 488 h 963"/>
                  <a:gd name="T14" fmla="*/ 784 w 1139"/>
                  <a:gd name="T15" fmla="*/ 912 h 963"/>
                  <a:gd name="T16" fmla="*/ 488 w 1139"/>
                  <a:gd name="T17" fmla="*/ 792 h 96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39"/>
                  <a:gd name="T28" fmla="*/ 0 h 963"/>
                  <a:gd name="T29" fmla="*/ 1139 w 1139"/>
                  <a:gd name="T30" fmla="*/ 963 h 96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39" h="963">
                    <a:moveTo>
                      <a:pt x="0" y="464"/>
                    </a:moveTo>
                    <a:cubicBezTo>
                      <a:pt x="70" y="264"/>
                      <a:pt x="140" y="64"/>
                      <a:pt x="208" y="32"/>
                    </a:cubicBezTo>
                    <a:cubicBezTo>
                      <a:pt x="276" y="0"/>
                      <a:pt x="343" y="236"/>
                      <a:pt x="408" y="272"/>
                    </a:cubicBezTo>
                    <a:cubicBezTo>
                      <a:pt x="473" y="308"/>
                      <a:pt x="533" y="271"/>
                      <a:pt x="600" y="248"/>
                    </a:cubicBezTo>
                    <a:cubicBezTo>
                      <a:pt x="667" y="225"/>
                      <a:pt x="725" y="115"/>
                      <a:pt x="808" y="136"/>
                    </a:cubicBezTo>
                    <a:cubicBezTo>
                      <a:pt x="891" y="157"/>
                      <a:pt x="1053" y="317"/>
                      <a:pt x="1096" y="376"/>
                    </a:cubicBezTo>
                    <a:cubicBezTo>
                      <a:pt x="1139" y="435"/>
                      <a:pt x="1116" y="399"/>
                      <a:pt x="1064" y="488"/>
                    </a:cubicBezTo>
                    <a:cubicBezTo>
                      <a:pt x="1012" y="577"/>
                      <a:pt x="880" y="861"/>
                      <a:pt x="784" y="912"/>
                    </a:cubicBezTo>
                    <a:cubicBezTo>
                      <a:pt x="688" y="963"/>
                      <a:pt x="588" y="877"/>
                      <a:pt x="488" y="79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112" name="Freeform 41"/>
              <p:cNvSpPr>
                <a:spLocks/>
              </p:cNvSpPr>
              <p:nvPr/>
            </p:nvSpPr>
            <p:spPr bwMode="auto">
              <a:xfrm>
                <a:off x="2947" y="1568"/>
                <a:ext cx="964" cy="1176"/>
              </a:xfrm>
              <a:custGeom>
                <a:avLst/>
                <a:gdLst>
                  <a:gd name="T0" fmla="*/ 793 w 580"/>
                  <a:gd name="T1" fmla="*/ 1176 h 1408"/>
                  <a:gd name="T2" fmla="*/ 912 w 580"/>
                  <a:gd name="T3" fmla="*/ 688 h 1408"/>
                  <a:gd name="T4" fmla="*/ 487 w 580"/>
                  <a:gd name="T5" fmla="*/ 595 h 1408"/>
                  <a:gd name="T6" fmla="*/ 8 w 580"/>
                  <a:gd name="T7" fmla="*/ 301 h 1408"/>
                  <a:gd name="T8" fmla="*/ 434 w 580"/>
                  <a:gd name="T9" fmla="*/ 0 h 1408"/>
                  <a:gd name="T10" fmla="*/ 0 60000 65536"/>
                  <a:gd name="T11" fmla="*/ 0 60000 65536"/>
                  <a:gd name="T12" fmla="*/ 0 60000 65536"/>
                  <a:gd name="T13" fmla="*/ 0 60000 65536"/>
                  <a:gd name="T14" fmla="*/ 0 60000 65536"/>
                  <a:gd name="T15" fmla="*/ 0 w 580"/>
                  <a:gd name="T16" fmla="*/ 0 h 1408"/>
                  <a:gd name="T17" fmla="*/ 580 w 580"/>
                  <a:gd name="T18" fmla="*/ 1408 h 1408"/>
                </a:gdLst>
                <a:ahLst/>
                <a:cxnLst>
                  <a:cxn ang="T10">
                    <a:pos x="T0" y="T1"/>
                  </a:cxn>
                  <a:cxn ang="T11">
                    <a:pos x="T2" y="T3"/>
                  </a:cxn>
                  <a:cxn ang="T12">
                    <a:pos x="T4" y="T5"/>
                  </a:cxn>
                  <a:cxn ang="T13">
                    <a:pos x="T6" y="T7"/>
                  </a:cxn>
                  <a:cxn ang="T14">
                    <a:pos x="T8" y="T9"/>
                  </a:cxn>
                </a:cxnLst>
                <a:rect l="T15" t="T16" r="T17" b="T18"/>
                <a:pathLst>
                  <a:path w="580" h="1408">
                    <a:moveTo>
                      <a:pt x="477" y="1408"/>
                    </a:moveTo>
                    <a:cubicBezTo>
                      <a:pt x="528" y="1174"/>
                      <a:pt x="580" y="940"/>
                      <a:pt x="549" y="824"/>
                    </a:cubicBezTo>
                    <a:cubicBezTo>
                      <a:pt x="518" y="708"/>
                      <a:pt x="384" y="789"/>
                      <a:pt x="293" y="712"/>
                    </a:cubicBezTo>
                    <a:cubicBezTo>
                      <a:pt x="202" y="635"/>
                      <a:pt x="10" y="479"/>
                      <a:pt x="5" y="360"/>
                    </a:cubicBezTo>
                    <a:cubicBezTo>
                      <a:pt x="0" y="241"/>
                      <a:pt x="130" y="120"/>
                      <a:pt x="261" y="0"/>
                    </a:cubicBezTo>
                  </a:path>
                </a:pathLst>
              </a:custGeom>
              <a:noFill/>
              <a:ln w="12700">
                <a:solidFill>
                  <a:schemeClr val="accent1"/>
                </a:solidFill>
                <a:round/>
                <a:headEnd type="none" w="lg" len="med"/>
                <a:tailEnd type="none" w="lg" len="med"/>
              </a:ln>
            </p:spPr>
            <p:txBody>
              <a:bodyPr>
                <a:spAutoFit/>
              </a:bodyPr>
              <a:lstStyle/>
              <a:p>
                <a:endParaRPr lang="en-US"/>
              </a:p>
            </p:txBody>
          </p:sp>
        </p:grpSp>
        <p:grpSp>
          <p:nvGrpSpPr>
            <p:cNvPr id="11" name="Group 42"/>
            <p:cNvGrpSpPr>
              <a:grpSpLocks/>
            </p:cNvGrpSpPr>
            <p:nvPr/>
          </p:nvGrpSpPr>
          <p:grpSpPr bwMode="auto">
            <a:xfrm rot="-2511302" flipH="1" flipV="1">
              <a:off x="7059615" y="3717930"/>
              <a:ext cx="279400" cy="203198"/>
              <a:chOff x="2947" y="1568"/>
              <a:chExt cx="1416" cy="1176"/>
            </a:xfrm>
          </p:grpSpPr>
          <p:sp>
            <p:nvSpPr>
              <p:cNvPr id="105" name="Freeform 43"/>
              <p:cNvSpPr>
                <a:spLocks/>
              </p:cNvSpPr>
              <p:nvPr/>
            </p:nvSpPr>
            <p:spPr bwMode="auto">
              <a:xfrm>
                <a:off x="3023" y="1606"/>
                <a:ext cx="1061" cy="952"/>
              </a:xfrm>
              <a:custGeom>
                <a:avLst/>
                <a:gdLst>
                  <a:gd name="T0" fmla="*/ 0 w 1061"/>
                  <a:gd name="T1" fmla="*/ 0 h 952"/>
                  <a:gd name="T2" fmla="*/ 344 w 1061"/>
                  <a:gd name="T3" fmla="*/ 520 h 952"/>
                  <a:gd name="T4" fmla="*/ 952 w 1061"/>
                  <a:gd name="T5" fmla="*/ 368 h 952"/>
                  <a:gd name="T6" fmla="*/ 1000 w 1061"/>
                  <a:gd name="T7" fmla="*/ 584 h 952"/>
                  <a:gd name="T8" fmla="*/ 736 w 1061"/>
                  <a:gd name="T9" fmla="*/ 696 h 952"/>
                  <a:gd name="T10" fmla="*/ 664 w 1061"/>
                  <a:gd name="T11" fmla="*/ 952 h 952"/>
                  <a:gd name="T12" fmla="*/ 0 60000 65536"/>
                  <a:gd name="T13" fmla="*/ 0 60000 65536"/>
                  <a:gd name="T14" fmla="*/ 0 60000 65536"/>
                  <a:gd name="T15" fmla="*/ 0 60000 65536"/>
                  <a:gd name="T16" fmla="*/ 0 60000 65536"/>
                  <a:gd name="T17" fmla="*/ 0 60000 65536"/>
                  <a:gd name="T18" fmla="*/ 0 w 1061"/>
                  <a:gd name="T19" fmla="*/ 0 h 952"/>
                  <a:gd name="T20" fmla="*/ 1061 w 1061"/>
                  <a:gd name="T21" fmla="*/ 952 h 952"/>
                </a:gdLst>
                <a:ahLst/>
                <a:cxnLst>
                  <a:cxn ang="T12">
                    <a:pos x="T0" y="T1"/>
                  </a:cxn>
                  <a:cxn ang="T13">
                    <a:pos x="T2" y="T3"/>
                  </a:cxn>
                  <a:cxn ang="T14">
                    <a:pos x="T4" y="T5"/>
                  </a:cxn>
                  <a:cxn ang="T15">
                    <a:pos x="T6" y="T7"/>
                  </a:cxn>
                  <a:cxn ang="T16">
                    <a:pos x="T8" y="T9"/>
                  </a:cxn>
                  <a:cxn ang="T17">
                    <a:pos x="T10" y="T11"/>
                  </a:cxn>
                </a:cxnLst>
                <a:rect l="T18" t="T19" r="T20" b="T21"/>
                <a:pathLst>
                  <a:path w="1061" h="952">
                    <a:moveTo>
                      <a:pt x="0" y="0"/>
                    </a:moveTo>
                    <a:cubicBezTo>
                      <a:pt x="92" y="229"/>
                      <a:pt x="185" y="459"/>
                      <a:pt x="344" y="520"/>
                    </a:cubicBezTo>
                    <a:cubicBezTo>
                      <a:pt x="503" y="581"/>
                      <a:pt x="843" y="357"/>
                      <a:pt x="952" y="368"/>
                    </a:cubicBezTo>
                    <a:cubicBezTo>
                      <a:pt x="1061" y="379"/>
                      <a:pt x="1036" y="529"/>
                      <a:pt x="1000" y="584"/>
                    </a:cubicBezTo>
                    <a:cubicBezTo>
                      <a:pt x="964" y="639"/>
                      <a:pt x="792" y="635"/>
                      <a:pt x="736" y="696"/>
                    </a:cubicBezTo>
                    <a:cubicBezTo>
                      <a:pt x="680" y="757"/>
                      <a:pt x="672" y="854"/>
                      <a:pt x="664" y="95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106" name="Freeform 44"/>
              <p:cNvSpPr>
                <a:spLocks/>
              </p:cNvSpPr>
              <p:nvPr/>
            </p:nvSpPr>
            <p:spPr bwMode="auto">
              <a:xfrm>
                <a:off x="3064" y="1600"/>
                <a:ext cx="1299" cy="984"/>
              </a:xfrm>
              <a:custGeom>
                <a:avLst/>
                <a:gdLst>
                  <a:gd name="T0" fmla="*/ 0 w 1299"/>
                  <a:gd name="T1" fmla="*/ 984 h 984"/>
                  <a:gd name="T2" fmla="*/ 464 w 1299"/>
                  <a:gd name="T3" fmla="*/ 640 h 984"/>
                  <a:gd name="T4" fmla="*/ 216 w 1299"/>
                  <a:gd name="T5" fmla="*/ 400 h 984"/>
                  <a:gd name="T6" fmla="*/ 336 w 1299"/>
                  <a:gd name="T7" fmla="*/ 144 h 984"/>
                  <a:gd name="T8" fmla="*/ 520 w 1299"/>
                  <a:gd name="T9" fmla="*/ 224 h 984"/>
                  <a:gd name="T10" fmla="*/ 1184 w 1299"/>
                  <a:gd name="T11" fmla="*/ 144 h 984"/>
                  <a:gd name="T12" fmla="*/ 1208 w 1299"/>
                  <a:gd name="T13" fmla="*/ 0 h 984"/>
                  <a:gd name="T14" fmla="*/ 0 60000 65536"/>
                  <a:gd name="T15" fmla="*/ 0 60000 65536"/>
                  <a:gd name="T16" fmla="*/ 0 60000 65536"/>
                  <a:gd name="T17" fmla="*/ 0 60000 65536"/>
                  <a:gd name="T18" fmla="*/ 0 60000 65536"/>
                  <a:gd name="T19" fmla="*/ 0 60000 65536"/>
                  <a:gd name="T20" fmla="*/ 0 60000 65536"/>
                  <a:gd name="T21" fmla="*/ 0 w 1299"/>
                  <a:gd name="T22" fmla="*/ 0 h 984"/>
                  <a:gd name="T23" fmla="*/ 1299 w 1299"/>
                  <a:gd name="T24" fmla="*/ 984 h 98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99" h="984">
                    <a:moveTo>
                      <a:pt x="0" y="984"/>
                    </a:moveTo>
                    <a:cubicBezTo>
                      <a:pt x="214" y="860"/>
                      <a:pt x="428" y="737"/>
                      <a:pt x="464" y="640"/>
                    </a:cubicBezTo>
                    <a:cubicBezTo>
                      <a:pt x="500" y="543"/>
                      <a:pt x="237" y="483"/>
                      <a:pt x="216" y="400"/>
                    </a:cubicBezTo>
                    <a:cubicBezTo>
                      <a:pt x="195" y="317"/>
                      <a:pt x="285" y="173"/>
                      <a:pt x="336" y="144"/>
                    </a:cubicBezTo>
                    <a:cubicBezTo>
                      <a:pt x="387" y="115"/>
                      <a:pt x="379" y="224"/>
                      <a:pt x="520" y="224"/>
                    </a:cubicBezTo>
                    <a:cubicBezTo>
                      <a:pt x="661" y="224"/>
                      <a:pt x="1069" y="181"/>
                      <a:pt x="1184" y="144"/>
                    </a:cubicBezTo>
                    <a:cubicBezTo>
                      <a:pt x="1299" y="107"/>
                      <a:pt x="1253" y="53"/>
                      <a:pt x="1208" y="0"/>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107" name="Freeform 45"/>
              <p:cNvSpPr>
                <a:spLocks/>
              </p:cNvSpPr>
              <p:nvPr/>
            </p:nvSpPr>
            <p:spPr bwMode="auto">
              <a:xfrm>
                <a:off x="3040" y="1672"/>
                <a:ext cx="1139" cy="963"/>
              </a:xfrm>
              <a:custGeom>
                <a:avLst/>
                <a:gdLst>
                  <a:gd name="T0" fmla="*/ 0 w 1139"/>
                  <a:gd name="T1" fmla="*/ 464 h 963"/>
                  <a:gd name="T2" fmla="*/ 208 w 1139"/>
                  <a:gd name="T3" fmla="*/ 32 h 963"/>
                  <a:gd name="T4" fmla="*/ 408 w 1139"/>
                  <a:gd name="T5" fmla="*/ 272 h 963"/>
                  <a:gd name="T6" fmla="*/ 600 w 1139"/>
                  <a:gd name="T7" fmla="*/ 248 h 963"/>
                  <a:gd name="T8" fmla="*/ 808 w 1139"/>
                  <a:gd name="T9" fmla="*/ 136 h 963"/>
                  <a:gd name="T10" fmla="*/ 1096 w 1139"/>
                  <a:gd name="T11" fmla="*/ 376 h 963"/>
                  <a:gd name="T12" fmla="*/ 1064 w 1139"/>
                  <a:gd name="T13" fmla="*/ 488 h 963"/>
                  <a:gd name="T14" fmla="*/ 784 w 1139"/>
                  <a:gd name="T15" fmla="*/ 912 h 963"/>
                  <a:gd name="T16" fmla="*/ 488 w 1139"/>
                  <a:gd name="T17" fmla="*/ 792 h 96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39"/>
                  <a:gd name="T28" fmla="*/ 0 h 963"/>
                  <a:gd name="T29" fmla="*/ 1139 w 1139"/>
                  <a:gd name="T30" fmla="*/ 963 h 96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39" h="963">
                    <a:moveTo>
                      <a:pt x="0" y="464"/>
                    </a:moveTo>
                    <a:cubicBezTo>
                      <a:pt x="70" y="264"/>
                      <a:pt x="140" y="64"/>
                      <a:pt x="208" y="32"/>
                    </a:cubicBezTo>
                    <a:cubicBezTo>
                      <a:pt x="276" y="0"/>
                      <a:pt x="343" y="236"/>
                      <a:pt x="408" y="272"/>
                    </a:cubicBezTo>
                    <a:cubicBezTo>
                      <a:pt x="473" y="308"/>
                      <a:pt x="533" y="271"/>
                      <a:pt x="600" y="248"/>
                    </a:cubicBezTo>
                    <a:cubicBezTo>
                      <a:pt x="667" y="225"/>
                      <a:pt x="725" y="115"/>
                      <a:pt x="808" y="136"/>
                    </a:cubicBezTo>
                    <a:cubicBezTo>
                      <a:pt x="891" y="157"/>
                      <a:pt x="1053" y="317"/>
                      <a:pt x="1096" y="376"/>
                    </a:cubicBezTo>
                    <a:cubicBezTo>
                      <a:pt x="1139" y="435"/>
                      <a:pt x="1116" y="399"/>
                      <a:pt x="1064" y="488"/>
                    </a:cubicBezTo>
                    <a:cubicBezTo>
                      <a:pt x="1012" y="577"/>
                      <a:pt x="880" y="861"/>
                      <a:pt x="784" y="912"/>
                    </a:cubicBezTo>
                    <a:cubicBezTo>
                      <a:pt x="688" y="963"/>
                      <a:pt x="588" y="877"/>
                      <a:pt x="488" y="79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108" name="Freeform 46"/>
              <p:cNvSpPr>
                <a:spLocks/>
              </p:cNvSpPr>
              <p:nvPr/>
            </p:nvSpPr>
            <p:spPr bwMode="auto">
              <a:xfrm>
                <a:off x="2947" y="1568"/>
                <a:ext cx="964" cy="1176"/>
              </a:xfrm>
              <a:custGeom>
                <a:avLst/>
                <a:gdLst>
                  <a:gd name="T0" fmla="*/ 793 w 580"/>
                  <a:gd name="T1" fmla="*/ 1176 h 1408"/>
                  <a:gd name="T2" fmla="*/ 912 w 580"/>
                  <a:gd name="T3" fmla="*/ 688 h 1408"/>
                  <a:gd name="T4" fmla="*/ 487 w 580"/>
                  <a:gd name="T5" fmla="*/ 595 h 1408"/>
                  <a:gd name="T6" fmla="*/ 8 w 580"/>
                  <a:gd name="T7" fmla="*/ 301 h 1408"/>
                  <a:gd name="T8" fmla="*/ 434 w 580"/>
                  <a:gd name="T9" fmla="*/ 0 h 1408"/>
                  <a:gd name="T10" fmla="*/ 0 60000 65536"/>
                  <a:gd name="T11" fmla="*/ 0 60000 65536"/>
                  <a:gd name="T12" fmla="*/ 0 60000 65536"/>
                  <a:gd name="T13" fmla="*/ 0 60000 65536"/>
                  <a:gd name="T14" fmla="*/ 0 60000 65536"/>
                  <a:gd name="T15" fmla="*/ 0 w 580"/>
                  <a:gd name="T16" fmla="*/ 0 h 1408"/>
                  <a:gd name="T17" fmla="*/ 580 w 580"/>
                  <a:gd name="T18" fmla="*/ 1408 h 1408"/>
                </a:gdLst>
                <a:ahLst/>
                <a:cxnLst>
                  <a:cxn ang="T10">
                    <a:pos x="T0" y="T1"/>
                  </a:cxn>
                  <a:cxn ang="T11">
                    <a:pos x="T2" y="T3"/>
                  </a:cxn>
                  <a:cxn ang="T12">
                    <a:pos x="T4" y="T5"/>
                  </a:cxn>
                  <a:cxn ang="T13">
                    <a:pos x="T6" y="T7"/>
                  </a:cxn>
                  <a:cxn ang="T14">
                    <a:pos x="T8" y="T9"/>
                  </a:cxn>
                </a:cxnLst>
                <a:rect l="T15" t="T16" r="T17" b="T18"/>
                <a:pathLst>
                  <a:path w="580" h="1408">
                    <a:moveTo>
                      <a:pt x="477" y="1408"/>
                    </a:moveTo>
                    <a:cubicBezTo>
                      <a:pt x="528" y="1174"/>
                      <a:pt x="580" y="940"/>
                      <a:pt x="549" y="824"/>
                    </a:cubicBezTo>
                    <a:cubicBezTo>
                      <a:pt x="518" y="708"/>
                      <a:pt x="384" y="789"/>
                      <a:pt x="293" y="712"/>
                    </a:cubicBezTo>
                    <a:cubicBezTo>
                      <a:pt x="202" y="635"/>
                      <a:pt x="10" y="479"/>
                      <a:pt x="5" y="360"/>
                    </a:cubicBezTo>
                    <a:cubicBezTo>
                      <a:pt x="0" y="241"/>
                      <a:pt x="130" y="120"/>
                      <a:pt x="261" y="0"/>
                    </a:cubicBezTo>
                  </a:path>
                </a:pathLst>
              </a:custGeom>
              <a:noFill/>
              <a:ln w="12700">
                <a:solidFill>
                  <a:schemeClr val="accent1"/>
                </a:solidFill>
                <a:round/>
                <a:headEnd type="none" w="lg" len="med"/>
                <a:tailEnd type="none" w="lg" len="med"/>
              </a:ln>
            </p:spPr>
            <p:txBody>
              <a:bodyPr>
                <a:spAutoFit/>
              </a:bodyPr>
              <a:lstStyle/>
              <a:p>
                <a:endParaRPr lang="en-US"/>
              </a:p>
            </p:txBody>
          </p:sp>
        </p:grpSp>
        <p:grpSp>
          <p:nvGrpSpPr>
            <p:cNvPr id="12" name="Group 47"/>
            <p:cNvGrpSpPr>
              <a:grpSpLocks/>
            </p:cNvGrpSpPr>
            <p:nvPr/>
          </p:nvGrpSpPr>
          <p:grpSpPr bwMode="auto">
            <a:xfrm rot="6162698" flipH="1" flipV="1">
              <a:off x="7100884" y="3575051"/>
              <a:ext cx="279400" cy="203198"/>
              <a:chOff x="2947" y="1568"/>
              <a:chExt cx="1416" cy="1176"/>
            </a:xfrm>
          </p:grpSpPr>
          <p:sp>
            <p:nvSpPr>
              <p:cNvPr id="101" name="Freeform 48"/>
              <p:cNvSpPr>
                <a:spLocks/>
              </p:cNvSpPr>
              <p:nvPr/>
            </p:nvSpPr>
            <p:spPr bwMode="auto">
              <a:xfrm>
                <a:off x="3023" y="1606"/>
                <a:ext cx="1061" cy="952"/>
              </a:xfrm>
              <a:custGeom>
                <a:avLst/>
                <a:gdLst>
                  <a:gd name="T0" fmla="*/ 0 w 1061"/>
                  <a:gd name="T1" fmla="*/ 0 h 952"/>
                  <a:gd name="T2" fmla="*/ 344 w 1061"/>
                  <a:gd name="T3" fmla="*/ 520 h 952"/>
                  <a:gd name="T4" fmla="*/ 952 w 1061"/>
                  <a:gd name="T5" fmla="*/ 368 h 952"/>
                  <a:gd name="T6" fmla="*/ 1000 w 1061"/>
                  <a:gd name="T7" fmla="*/ 584 h 952"/>
                  <a:gd name="T8" fmla="*/ 736 w 1061"/>
                  <a:gd name="T9" fmla="*/ 696 h 952"/>
                  <a:gd name="T10" fmla="*/ 664 w 1061"/>
                  <a:gd name="T11" fmla="*/ 952 h 952"/>
                  <a:gd name="T12" fmla="*/ 0 60000 65536"/>
                  <a:gd name="T13" fmla="*/ 0 60000 65536"/>
                  <a:gd name="T14" fmla="*/ 0 60000 65536"/>
                  <a:gd name="T15" fmla="*/ 0 60000 65536"/>
                  <a:gd name="T16" fmla="*/ 0 60000 65536"/>
                  <a:gd name="T17" fmla="*/ 0 60000 65536"/>
                  <a:gd name="T18" fmla="*/ 0 w 1061"/>
                  <a:gd name="T19" fmla="*/ 0 h 952"/>
                  <a:gd name="T20" fmla="*/ 1061 w 1061"/>
                  <a:gd name="T21" fmla="*/ 952 h 952"/>
                </a:gdLst>
                <a:ahLst/>
                <a:cxnLst>
                  <a:cxn ang="T12">
                    <a:pos x="T0" y="T1"/>
                  </a:cxn>
                  <a:cxn ang="T13">
                    <a:pos x="T2" y="T3"/>
                  </a:cxn>
                  <a:cxn ang="T14">
                    <a:pos x="T4" y="T5"/>
                  </a:cxn>
                  <a:cxn ang="T15">
                    <a:pos x="T6" y="T7"/>
                  </a:cxn>
                  <a:cxn ang="T16">
                    <a:pos x="T8" y="T9"/>
                  </a:cxn>
                  <a:cxn ang="T17">
                    <a:pos x="T10" y="T11"/>
                  </a:cxn>
                </a:cxnLst>
                <a:rect l="T18" t="T19" r="T20" b="T21"/>
                <a:pathLst>
                  <a:path w="1061" h="952">
                    <a:moveTo>
                      <a:pt x="0" y="0"/>
                    </a:moveTo>
                    <a:cubicBezTo>
                      <a:pt x="92" y="229"/>
                      <a:pt x="185" y="459"/>
                      <a:pt x="344" y="520"/>
                    </a:cubicBezTo>
                    <a:cubicBezTo>
                      <a:pt x="503" y="581"/>
                      <a:pt x="843" y="357"/>
                      <a:pt x="952" y="368"/>
                    </a:cubicBezTo>
                    <a:cubicBezTo>
                      <a:pt x="1061" y="379"/>
                      <a:pt x="1036" y="529"/>
                      <a:pt x="1000" y="584"/>
                    </a:cubicBezTo>
                    <a:cubicBezTo>
                      <a:pt x="964" y="639"/>
                      <a:pt x="792" y="635"/>
                      <a:pt x="736" y="696"/>
                    </a:cubicBezTo>
                    <a:cubicBezTo>
                      <a:pt x="680" y="757"/>
                      <a:pt x="672" y="854"/>
                      <a:pt x="664" y="95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102" name="Freeform 49"/>
              <p:cNvSpPr>
                <a:spLocks/>
              </p:cNvSpPr>
              <p:nvPr/>
            </p:nvSpPr>
            <p:spPr bwMode="auto">
              <a:xfrm>
                <a:off x="3064" y="1600"/>
                <a:ext cx="1299" cy="984"/>
              </a:xfrm>
              <a:custGeom>
                <a:avLst/>
                <a:gdLst>
                  <a:gd name="T0" fmla="*/ 0 w 1299"/>
                  <a:gd name="T1" fmla="*/ 984 h 984"/>
                  <a:gd name="T2" fmla="*/ 464 w 1299"/>
                  <a:gd name="T3" fmla="*/ 640 h 984"/>
                  <a:gd name="T4" fmla="*/ 216 w 1299"/>
                  <a:gd name="T5" fmla="*/ 400 h 984"/>
                  <a:gd name="T6" fmla="*/ 336 w 1299"/>
                  <a:gd name="T7" fmla="*/ 144 h 984"/>
                  <a:gd name="T8" fmla="*/ 520 w 1299"/>
                  <a:gd name="T9" fmla="*/ 224 h 984"/>
                  <a:gd name="T10" fmla="*/ 1184 w 1299"/>
                  <a:gd name="T11" fmla="*/ 144 h 984"/>
                  <a:gd name="T12" fmla="*/ 1208 w 1299"/>
                  <a:gd name="T13" fmla="*/ 0 h 984"/>
                  <a:gd name="T14" fmla="*/ 0 60000 65536"/>
                  <a:gd name="T15" fmla="*/ 0 60000 65536"/>
                  <a:gd name="T16" fmla="*/ 0 60000 65536"/>
                  <a:gd name="T17" fmla="*/ 0 60000 65536"/>
                  <a:gd name="T18" fmla="*/ 0 60000 65536"/>
                  <a:gd name="T19" fmla="*/ 0 60000 65536"/>
                  <a:gd name="T20" fmla="*/ 0 60000 65536"/>
                  <a:gd name="T21" fmla="*/ 0 w 1299"/>
                  <a:gd name="T22" fmla="*/ 0 h 984"/>
                  <a:gd name="T23" fmla="*/ 1299 w 1299"/>
                  <a:gd name="T24" fmla="*/ 984 h 98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99" h="984">
                    <a:moveTo>
                      <a:pt x="0" y="984"/>
                    </a:moveTo>
                    <a:cubicBezTo>
                      <a:pt x="214" y="860"/>
                      <a:pt x="428" y="737"/>
                      <a:pt x="464" y="640"/>
                    </a:cubicBezTo>
                    <a:cubicBezTo>
                      <a:pt x="500" y="543"/>
                      <a:pt x="237" y="483"/>
                      <a:pt x="216" y="400"/>
                    </a:cubicBezTo>
                    <a:cubicBezTo>
                      <a:pt x="195" y="317"/>
                      <a:pt x="285" y="173"/>
                      <a:pt x="336" y="144"/>
                    </a:cubicBezTo>
                    <a:cubicBezTo>
                      <a:pt x="387" y="115"/>
                      <a:pt x="379" y="224"/>
                      <a:pt x="520" y="224"/>
                    </a:cubicBezTo>
                    <a:cubicBezTo>
                      <a:pt x="661" y="224"/>
                      <a:pt x="1069" y="181"/>
                      <a:pt x="1184" y="144"/>
                    </a:cubicBezTo>
                    <a:cubicBezTo>
                      <a:pt x="1299" y="107"/>
                      <a:pt x="1253" y="53"/>
                      <a:pt x="1208" y="0"/>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103" name="Freeform 50"/>
              <p:cNvSpPr>
                <a:spLocks/>
              </p:cNvSpPr>
              <p:nvPr/>
            </p:nvSpPr>
            <p:spPr bwMode="auto">
              <a:xfrm>
                <a:off x="3040" y="1672"/>
                <a:ext cx="1139" cy="963"/>
              </a:xfrm>
              <a:custGeom>
                <a:avLst/>
                <a:gdLst>
                  <a:gd name="T0" fmla="*/ 0 w 1139"/>
                  <a:gd name="T1" fmla="*/ 464 h 963"/>
                  <a:gd name="T2" fmla="*/ 208 w 1139"/>
                  <a:gd name="T3" fmla="*/ 32 h 963"/>
                  <a:gd name="T4" fmla="*/ 408 w 1139"/>
                  <a:gd name="T5" fmla="*/ 272 h 963"/>
                  <a:gd name="T6" fmla="*/ 600 w 1139"/>
                  <a:gd name="T7" fmla="*/ 248 h 963"/>
                  <a:gd name="T8" fmla="*/ 808 w 1139"/>
                  <a:gd name="T9" fmla="*/ 136 h 963"/>
                  <a:gd name="T10" fmla="*/ 1096 w 1139"/>
                  <a:gd name="T11" fmla="*/ 376 h 963"/>
                  <a:gd name="T12" fmla="*/ 1064 w 1139"/>
                  <a:gd name="T13" fmla="*/ 488 h 963"/>
                  <a:gd name="T14" fmla="*/ 784 w 1139"/>
                  <a:gd name="T15" fmla="*/ 912 h 963"/>
                  <a:gd name="T16" fmla="*/ 488 w 1139"/>
                  <a:gd name="T17" fmla="*/ 792 h 96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39"/>
                  <a:gd name="T28" fmla="*/ 0 h 963"/>
                  <a:gd name="T29" fmla="*/ 1139 w 1139"/>
                  <a:gd name="T30" fmla="*/ 963 h 96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39" h="963">
                    <a:moveTo>
                      <a:pt x="0" y="464"/>
                    </a:moveTo>
                    <a:cubicBezTo>
                      <a:pt x="70" y="264"/>
                      <a:pt x="140" y="64"/>
                      <a:pt x="208" y="32"/>
                    </a:cubicBezTo>
                    <a:cubicBezTo>
                      <a:pt x="276" y="0"/>
                      <a:pt x="343" y="236"/>
                      <a:pt x="408" y="272"/>
                    </a:cubicBezTo>
                    <a:cubicBezTo>
                      <a:pt x="473" y="308"/>
                      <a:pt x="533" y="271"/>
                      <a:pt x="600" y="248"/>
                    </a:cubicBezTo>
                    <a:cubicBezTo>
                      <a:pt x="667" y="225"/>
                      <a:pt x="725" y="115"/>
                      <a:pt x="808" y="136"/>
                    </a:cubicBezTo>
                    <a:cubicBezTo>
                      <a:pt x="891" y="157"/>
                      <a:pt x="1053" y="317"/>
                      <a:pt x="1096" y="376"/>
                    </a:cubicBezTo>
                    <a:cubicBezTo>
                      <a:pt x="1139" y="435"/>
                      <a:pt x="1116" y="399"/>
                      <a:pt x="1064" y="488"/>
                    </a:cubicBezTo>
                    <a:cubicBezTo>
                      <a:pt x="1012" y="577"/>
                      <a:pt x="880" y="861"/>
                      <a:pt x="784" y="912"/>
                    </a:cubicBezTo>
                    <a:cubicBezTo>
                      <a:pt x="688" y="963"/>
                      <a:pt x="588" y="877"/>
                      <a:pt x="488" y="79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104" name="Freeform 51"/>
              <p:cNvSpPr>
                <a:spLocks/>
              </p:cNvSpPr>
              <p:nvPr/>
            </p:nvSpPr>
            <p:spPr bwMode="auto">
              <a:xfrm>
                <a:off x="2947" y="1568"/>
                <a:ext cx="964" cy="1176"/>
              </a:xfrm>
              <a:custGeom>
                <a:avLst/>
                <a:gdLst>
                  <a:gd name="T0" fmla="*/ 793 w 580"/>
                  <a:gd name="T1" fmla="*/ 1176 h 1408"/>
                  <a:gd name="T2" fmla="*/ 912 w 580"/>
                  <a:gd name="T3" fmla="*/ 688 h 1408"/>
                  <a:gd name="T4" fmla="*/ 487 w 580"/>
                  <a:gd name="T5" fmla="*/ 595 h 1408"/>
                  <a:gd name="T6" fmla="*/ 8 w 580"/>
                  <a:gd name="T7" fmla="*/ 301 h 1408"/>
                  <a:gd name="T8" fmla="*/ 434 w 580"/>
                  <a:gd name="T9" fmla="*/ 0 h 1408"/>
                  <a:gd name="T10" fmla="*/ 0 60000 65536"/>
                  <a:gd name="T11" fmla="*/ 0 60000 65536"/>
                  <a:gd name="T12" fmla="*/ 0 60000 65536"/>
                  <a:gd name="T13" fmla="*/ 0 60000 65536"/>
                  <a:gd name="T14" fmla="*/ 0 60000 65536"/>
                  <a:gd name="T15" fmla="*/ 0 w 580"/>
                  <a:gd name="T16" fmla="*/ 0 h 1408"/>
                  <a:gd name="T17" fmla="*/ 580 w 580"/>
                  <a:gd name="T18" fmla="*/ 1408 h 1408"/>
                </a:gdLst>
                <a:ahLst/>
                <a:cxnLst>
                  <a:cxn ang="T10">
                    <a:pos x="T0" y="T1"/>
                  </a:cxn>
                  <a:cxn ang="T11">
                    <a:pos x="T2" y="T3"/>
                  </a:cxn>
                  <a:cxn ang="T12">
                    <a:pos x="T4" y="T5"/>
                  </a:cxn>
                  <a:cxn ang="T13">
                    <a:pos x="T6" y="T7"/>
                  </a:cxn>
                  <a:cxn ang="T14">
                    <a:pos x="T8" y="T9"/>
                  </a:cxn>
                </a:cxnLst>
                <a:rect l="T15" t="T16" r="T17" b="T18"/>
                <a:pathLst>
                  <a:path w="580" h="1408">
                    <a:moveTo>
                      <a:pt x="477" y="1408"/>
                    </a:moveTo>
                    <a:cubicBezTo>
                      <a:pt x="528" y="1174"/>
                      <a:pt x="580" y="940"/>
                      <a:pt x="549" y="824"/>
                    </a:cubicBezTo>
                    <a:cubicBezTo>
                      <a:pt x="518" y="708"/>
                      <a:pt x="384" y="789"/>
                      <a:pt x="293" y="712"/>
                    </a:cubicBezTo>
                    <a:cubicBezTo>
                      <a:pt x="202" y="635"/>
                      <a:pt x="10" y="479"/>
                      <a:pt x="5" y="360"/>
                    </a:cubicBezTo>
                    <a:cubicBezTo>
                      <a:pt x="0" y="241"/>
                      <a:pt x="130" y="120"/>
                      <a:pt x="261" y="0"/>
                    </a:cubicBezTo>
                  </a:path>
                </a:pathLst>
              </a:custGeom>
              <a:noFill/>
              <a:ln w="12700">
                <a:solidFill>
                  <a:schemeClr val="accent1"/>
                </a:solidFill>
                <a:round/>
                <a:headEnd type="none" w="lg" len="med"/>
                <a:tailEnd type="none" w="lg" len="med"/>
              </a:ln>
            </p:spPr>
            <p:txBody>
              <a:bodyPr>
                <a:spAutoFit/>
              </a:bodyPr>
              <a:lstStyle/>
              <a:p>
                <a:endParaRPr lang="en-US"/>
              </a:p>
            </p:txBody>
          </p:sp>
        </p:grpSp>
        <p:grpSp>
          <p:nvGrpSpPr>
            <p:cNvPr id="13" name="Group 52"/>
            <p:cNvGrpSpPr>
              <a:grpSpLocks/>
            </p:cNvGrpSpPr>
            <p:nvPr/>
          </p:nvGrpSpPr>
          <p:grpSpPr bwMode="auto">
            <a:xfrm rot="-1243694" flipH="1" flipV="1">
              <a:off x="6151564" y="3536955"/>
              <a:ext cx="279400" cy="203198"/>
              <a:chOff x="2947" y="1568"/>
              <a:chExt cx="1416" cy="1176"/>
            </a:xfrm>
          </p:grpSpPr>
          <p:sp>
            <p:nvSpPr>
              <p:cNvPr id="97" name="Freeform 53"/>
              <p:cNvSpPr>
                <a:spLocks/>
              </p:cNvSpPr>
              <p:nvPr/>
            </p:nvSpPr>
            <p:spPr bwMode="auto">
              <a:xfrm>
                <a:off x="3023" y="1606"/>
                <a:ext cx="1061" cy="952"/>
              </a:xfrm>
              <a:custGeom>
                <a:avLst/>
                <a:gdLst>
                  <a:gd name="T0" fmla="*/ 0 w 1061"/>
                  <a:gd name="T1" fmla="*/ 0 h 952"/>
                  <a:gd name="T2" fmla="*/ 344 w 1061"/>
                  <a:gd name="T3" fmla="*/ 520 h 952"/>
                  <a:gd name="T4" fmla="*/ 952 w 1061"/>
                  <a:gd name="T5" fmla="*/ 368 h 952"/>
                  <a:gd name="T6" fmla="*/ 1000 w 1061"/>
                  <a:gd name="T7" fmla="*/ 584 h 952"/>
                  <a:gd name="T8" fmla="*/ 736 w 1061"/>
                  <a:gd name="T9" fmla="*/ 696 h 952"/>
                  <a:gd name="T10" fmla="*/ 664 w 1061"/>
                  <a:gd name="T11" fmla="*/ 952 h 952"/>
                  <a:gd name="T12" fmla="*/ 0 60000 65536"/>
                  <a:gd name="T13" fmla="*/ 0 60000 65536"/>
                  <a:gd name="T14" fmla="*/ 0 60000 65536"/>
                  <a:gd name="T15" fmla="*/ 0 60000 65536"/>
                  <a:gd name="T16" fmla="*/ 0 60000 65536"/>
                  <a:gd name="T17" fmla="*/ 0 60000 65536"/>
                  <a:gd name="T18" fmla="*/ 0 w 1061"/>
                  <a:gd name="T19" fmla="*/ 0 h 952"/>
                  <a:gd name="T20" fmla="*/ 1061 w 1061"/>
                  <a:gd name="T21" fmla="*/ 952 h 952"/>
                </a:gdLst>
                <a:ahLst/>
                <a:cxnLst>
                  <a:cxn ang="T12">
                    <a:pos x="T0" y="T1"/>
                  </a:cxn>
                  <a:cxn ang="T13">
                    <a:pos x="T2" y="T3"/>
                  </a:cxn>
                  <a:cxn ang="T14">
                    <a:pos x="T4" y="T5"/>
                  </a:cxn>
                  <a:cxn ang="T15">
                    <a:pos x="T6" y="T7"/>
                  </a:cxn>
                  <a:cxn ang="T16">
                    <a:pos x="T8" y="T9"/>
                  </a:cxn>
                  <a:cxn ang="T17">
                    <a:pos x="T10" y="T11"/>
                  </a:cxn>
                </a:cxnLst>
                <a:rect l="T18" t="T19" r="T20" b="T21"/>
                <a:pathLst>
                  <a:path w="1061" h="952">
                    <a:moveTo>
                      <a:pt x="0" y="0"/>
                    </a:moveTo>
                    <a:cubicBezTo>
                      <a:pt x="92" y="229"/>
                      <a:pt x="185" y="459"/>
                      <a:pt x="344" y="520"/>
                    </a:cubicBezTo>
                    <a:cubicBezTo>
                      <a:pt x="503" y="581"/>
                      <a:pt x="843" y="357"/>
                      <a:pt x="952" y="368"/>
                    </a:cubicBezTo>
                    <a:cubicBezTo>
                      <a:pt x="1061" y="379"/>
                      <a:pt x="1036" y="529"/>
                      <a:pt x="1000" y="584"/>
                    </a:cubicBezTo>
                    <a:cubicBezTo>
                      <a:pt x="964" y="639"/>
                      <a:pt x="792" y="635"/>
                      <a:pt x="736" y="696"/>
                    </a:cubicBezTo>
                    <a:cubicBezTo>
                      <a:pt x="680" y="757"/>
                      <a:pt x="672" y="854"/>
                      <a:pt x="664" y="95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98" name="Freeform 54"/>
              <p:cNvSpPr>
                <a:spLocks/>
              </p:cNvSpPr>
              <p:nvPr/>
            </p:nvSpPr>
            <p:spPr bwMode="auto">
              <a:xfrm>
                <a:off x="3064" y="1600"/>
                <a:ext cx="1299" cy="984"/>
              </a:xfrm>
              <a:custGeom>
                <a:avLst/>
                <a:gdLst>
                  <a:gd name="T0" fmla="*/ 0 w 1299"/>
                  <a:gd name="T1" fmla="*/ 984 h 984"/>
                  <a:gd name="T2" fmla="*/ 464 w 1299"/>
                  <a:gd name="T3" fmla="*/ 640 h 984"/>
                  <a:gd name="T4" fmla="*/ 216 w 1299"/>
                  <a:gd name="T5" fmla="*/ 400 h 984"/>
                  <a:gd name="T6" fmla="*/ 336 w 1299"/>
                  <a:gd name="T7" fmla="*/ 144 h 984"/>
                  <a:gd name="T8" fmla="*/ 520 w 1299"/>
                  <a:gd name="T9" fmla="*/ 224 h 984"/>
                  <a:gd name="T10" fmla="*/ 1184 w 1299"/>
                  <a:gd name="T11" fmla="*/ 144 h 984"/>
                  <a:gd name="T12" fmla="*/ 1208 w 1299"/>
                  <a:gd name="T13" fmla="*/ 0 h 984"/>
                  <a:gd name="T14" fmla="*/ 0 60000 65536"/>
                  <a:gd name="T15" fmla="*/ 0 60000 65536"/>
                  <a:gd name="T16" fmla="*/ 0 60000 65536"/>
                  <a:gd name="T17" fmla="*/ 0 60000 65536"/>
                  <a:gd name="T18" fmla="*/ 0 60000 65536"/>
                  <a:gd name="T19" fmla="*/ 0 60000 65536"/>
                  <a:gd name="T20" fmla="*/ 0 60000 65536"/>
                  <a:gd name="T21" fmla="*/ 0 w 1299"/>
                  <a:gd name="T22" fmla="*/ 0 h 984"/>
                  <a:gd name="T23" fmla="*/ 1299 w 1299"/>
                  <a:gd name="T24" fmla="*/ 984 h 98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99" h="984">
                    <a:moveTo>
                      <a:pt x="0" y="984"/>
                    </a:moveTo>
                    <a:cubicBezTo>
                      <a:pt x="214" y="860"/>
                      <a:pt x="428" y="737"/>
                      <a:pt x="464" y="640"/>
                    </a:cubicBezTo>
                    <a:cubicBezTo>
                      <a:pt x="500" y="543"/>
                      <a:pt x="237" y="483"/>
                      <a:pt x="216" y="400"/>
                    </a:cubicBezTo>
                    <a:cubicBezTo>
                      <a:pt x="195" y="317"/>
                      <a:pt x="285" y="173"/>
                      <a:pt x="336" y="144"/>
                    </a:cubicBezTo>
                    <a:cubicBezTo>
                      <a:pt x="387" y="115"/>
                      <a:pt x="379" y="224"/>
                      <a:pt x="520" y="224"/>
                    </a:cubicBezTo>
                    <a:cubicBezTo>
                      <a:pt x="661" y="224"/>
                      <a:pt x="1069" y="181"/>
                      <a:pt x="1184" y="144"/>
                    </a:cubicBezTo>
                    <a:cubicBezTo>
                      <a:pt x="1299" y="107"/>
                      <a:pt x="1253" y="53"/>
                      <a:pt x="1208" y="0"/>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99" name="Freeform 55"/>
              <p:cNvSpPr>
                <a:spLocks/>
              </p:cNvSpPr>
              <p:nvPr/>
            </p:nvSpPr>
            <p:spPr bwMode="auto">
              <a:xfrm>
                <a:off x="3040" y="1672"/>
                <a:ext cx="1139" cy="963"/>
              </a:xfrm>
              <a:custGeom>
                <a:avLst/>
                <a:gdLst>
                  <a:gd name="T0" fmla="*/ 0 w 1139"/>
                  <a:gd name="T1" fmla="*/ 464 h 963"/>
                  <a:gd name="T2" fmla="*/ 208 w 1139"/>
                  <a:gd name="T3" fmla="*/ 32 h 963"/>
                  <a:gd name="T4" fmla="*/ 408 w 1139"/>
                  <a:gd name="T5" fmla="*/ 272 h 963"/>
                  <a:gd name="T6" fmla="*/ 600 w 1139"/>
                  <a:gd name="T7" fmla="*/ 248 h 963"/>
                  <a:gd name="T8" fmla="*/ 808 w 1139"/>
                  <a:gd name="T9" fmla="*/ 136 h 963"/>
                  <a:gd name="T10" fmla="*/ 1096 w 1139"/>
                  <a:gd name="T11" fmla="*/ 376 h 963"/>
                  <a:gd name="T12" fmla="*/ 1064 w 1139"/>
                  <a:gd name="T13" fmla="*/ 488 h 963"/>
                  <a:gd name="T14" fmla="*/ 784 w 1139"/>
                  <a:gd name="T15" fmla="*/ 912 h 963"/>
                  <a:gd name="T16" fmla="*/ 488 w 1139"/>
                  <a:gd name="T17" fmla="*/ 792 h 96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39"/>
                  <a:gd name="T28" fmla="*/ 0 h 963"/>
                  <a:gd name="T29" fmla="*/ 1139 w 1139"/>
                  <a:gd name="T30" fmla="*/ 963 h 96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39" h="963">
                    <a:moveTo>
                      <a:pt x="0" y="464"/>
                    </a:moveTo>
                    <a:cubicBezTo>
                      <a:pt x="70" y="264"/>
                      <a:pt x="140" y="64"/>
                      <a:pt x="208" y="32"/>
                    </a:cubicBezTo>
                    <a:cubicBezTo>
                      <a:pt x="276" y="0"/>
                      <a:pt x="343" y="236"/>
                      <a:pt x="408" y="272"/>
                    </a:cubicBezTo>
                    <a:cubicBezTo>
                      <a:pt x="473" y="308"/>
                      <a:pt x="533" y="271"/>
                      <a:pt x="600" y="248"/>
                    </a:cubicBezTo>
                    <a:cubicBezTo>
                      <a:pt x="667" y="225"/>
                      <a:pt x="725" y="115"/>
                      <a:pt x="808" y="136"/>
                    </a:cubicBezTo>
                    <a:cubicBezTo>
                      <a:pt x="891" y="157"/>
                      <a:pt x="1053" y="317"/>
                      <a:pt x="1096" y="376"/>
                    </a:cubicBezTo>
                    <a:cubicBezTo>
                      <a:pt x="1139" y="435"/>
                      <a:pt x="1116" y="399"/>
                      <a:pt x="1064" y="488"/>
                    </a:cubicBezTo>
                    <a:cubicBezTo>
                      <a:pt x="1012" y="577"/>
                      <a:pt x="880" y="861"/>
                      <a:pt x="784" y="912"/>
                    </a:cubicBezTo>
                    <a:cubicBezTo>
                      <a:pt x="688" y="963"/>
                      <a:pt x="588" y="877"/>
                      <a:pt x="488" y="79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100" name="Freeform 56"/>
              <p:cNvSpPr>
                <a:spLocks/>
              </p:cNvSpPr>
              <p:nvPr/>
            </p:nvSpPr>
            <p:spPr bwMode="auto">
              <a:xfrm>
                <a:off x="2947" y="1568"/>
                <a:ext cx="964" cy="1176"/>
              </a:xfrm>
              <a:custGeom>
                <a:avLst/>
                <a:gdLst>
                  <a:gd name="T0" fmla="*/ 793 w 580"/>
                  <a:gd name="T1" fmla="*/ 1176 h 1408"/>
                  <a:gd name="T2" fmla="*/ 912 w 580"/>
                  <a:gd name="T3" fmla="*/ 688 h 1408"/>
                  <a:gd name="T4" fmla="*/ 487 w 580"/>
                  <a:gd name="T5" fmla="*/ 595 h 1408"/>
                  <a:gd name="T6" fmla="*/ 8 w 580"/>
                  <a:gd name="T7" fmla="*/ 301 h 1408"/>
                  <a:gd name="T8" fmla="*/ 434 w 580"/>
                  <a:gd name="T9" fmla="*/ 0 h 1408"/>
                  <a:gd name="T10" fmla="*/ 0 60000 65536"/>
                  <a:gd name="T11" fmla="*/ 0 60000 65536"/>
                  <a:gd name="T12" fmla="*/ 0 60000 65536"/>
                  <a:gd name="T13" fmla="*/ 0 60000 65536"/>
                  <a:gd name="T14" fmla="*/ 0 60000 65536"/>
                  <a:gd name="T15" fmla="*/ 0 w 580"/>
                  <a:gd name="T16" fmla="*/ 0 h 1408"/>
                  <a:gd name="T17" fmla="*/ 580 w 580"/>
                  <a:gd name="T18" fmla="*/ 1408 h 1408"/>
                </a:gdLst>
                <a:ahLst/>
                <a:cxnLst>
                  <a:cxn ang="T10">
                    <a:pos x="T0" y="T1"/>
                  </a:cxn>
                  <a:cxn ang="T11">
                    <a:pos x="T2" y="T3"/>
                  </a:cxn>
                  <a:cxn ang="T12">
                    <a:pos x="T4" y="T5"/>
                  </a:cxn>
                  <a:cxn ang="T13">
                    <a:pos x="T6" y="T7"/>
                  </a:cxn>
                  <a:cxn ang="T14">
                    <a:pos x="T8" y="T9"/>
                  </a:cxn>
                </a:cxnLst>
                <a:rect l="T15" t="T16" r="T17" b="T18"/>
                <a:pathLst>
                  <a:path w="580" h="1408">
                    <a:moveTo>
                      <a:pt x="477" y="1408"/>
                    </a:moveTo>
                    <a:cubicBezTo>
                      <a:pt x="528" y="1174"/>
                      <a:pt x="580" y="940"/>
                      <a:pt x="549" y="824"/>
                    </a:cubicBezTo>
                    <a:cubicBezTo>
                      <a:pt x="518" y="708"/>
                      <a:pt x="384" y="789"/>
                      <a:pt x="293" y="712"/>
                    </a:cubicBezTo>
                    <a:cubicBezTo>
                      <a:pt x="202" y="635"/>
                      <a:pt x="10" y="479"/>
                      <a:pt x="5" y="360"/>
                    </a:cubicBezTo>
                    <a:cubicBezTo>
                      <a:pt x="0" y="241"/>
                      <a:pt x="130" y="120"/>
                      <a:pt x="261" y="0"/>
                    </a:cubicBezTo>
                  </a:path>
                </a:pathLst>
              </a:custGeom>
              <a:noFill/>
              <a:ln w="12700">
                <a:solidFill>
                  <a:schemeClr val="accent1"/>
                </a:solidFill>
                <a:round/>
                <a:headEnd type="none" w="lg" len="med"/>
                <a:tailEnd type="none" w="lg" len="med"/>
              </a:ln>
            </p:spPr>
            <p:txBody>
              <a:bodyPr>
                <a:spAutoFit/>
              </a:bodyPr>
              <a:lstStyle/>
              <a:p>
                <a:endParaRPr lang="en-US"/>
              </a:p>
            </p:txBody>
          </p:sp>
        </p:grpSp>
        <p:grpSp>
          <p:nvGrpSpPr>
            <p:cNvPr id="14" name="Group 57"/>
            <p:cNvGrpSpPr>
              <a:grpSpLocks/>
            </p:cNvGrpSpPr>
            <p:nvPr/>
          </p:nvGrpSpPr>
          <p:grpSpPr bwMode="auto">
            <a:xfrm rot="2757244" flipH="1" flipV="1">
              <a:off x="6624636" y="3390902"/>
              <a:ext cx="279400" cy="203198"/>
              <a:chOff x="2947" y="1568"/>
              <a:chExt cx="1416" cy="1176"/>
            </a:xfrm>
          </p:grpSpPr>
          <p:sp>
            <p:nvSpPr>
              <p:cNvPr id="93" name="Freeform 58"/>
              <p:cNvSpPr>
                <a:spLocks/>
              </p:cNvSpPr>
              <p:nvPr/>
            </p:nvSpPr>
            <p:spPr bwMode="auto">
              <a:xfrm>
                <a:off x="3023" y="1606"/>
                <a:ext cx="1061" cy="952"/>
              </a:xfrm>
              <a:custGeom>
                <a:avLst/>
                <a:gdLst>
                  <a:gd name="T0" fmla="*/ 0 w 1061"/>
                  <a:gd name="T1" fmla="*/ 0 h 952"/>
                  <a:gd name="T2" fmla="*/ 344 w 1061"/>
                  <a:gd name="T3" fmla="*/ 520 h 952"/>
                  <a:gd name="T4" fmla="*/ 952 w 1061"/>
                  <a:gd name="T5" fmla="*/ 368 h 952"/>
                  <a:gd name="T6" fmla="*/ 1000 w 1061"/>
                  <a:gd name="T7" fmla="*/ 584 h 952"/>
                  <a:gd name="T8" fmla="*/ 736 w 1061"/>
                  <a:gd name="T9" fmla="*/ 696 h 952"/>
                  <a:gd name="T10" fmla="*/ 664 w 1061"/>
                  <a:gd name="T11" fmla="*/ 952 h 952"/>
                  <a:gd name="T12" fmla="*/ 0 60000 65536"/>
                  <a:gd name="T13" fmla="*/ 0 60000 65536"/>
                  <a:gd name="T14" fmla="*/ 0 60000 65536"/>
                  <a:gd name="T15" fmla="*/ 0 60000 65536"/>
                  <a:gd name="T16" fmla="*/ 0 60000 65536"/>
                  <a:gd name="T17" fmla="*/ 0 60000 65536"/>
                  <a:gd name="T18" fmla="*/ 0 w 1061"/>
                  <a:gd name="T19" fmla="*/ 0 h 952"/>
                  <a:gd name="T20" fmla="*/ 1061 w 1061"/>
                  <a:gd name="T21" fmla="*/ 952 h 952"/>
                </a:gdLst>
                <a:ahLst/>
                <a:cxnLst>
                  <a:cxn ang="T12">
                    <a:pos x="T0" y="T1"/>
                  </a:cxn>
                  <a:cxn ang="T13">
                    <a:pos x="T2" y="T3"/>
                  </a:cxn>
                  <a:cxn ang="T14">
                    <a:pos x="T4" y="T5"/>
                  </a:cxn>
                  <a:cxn ang="T15">
                    <a:pos x="T6" y="T7"/>
                  </a:cxn>
                  <a:cxn ang="T16">
                    <a:pos x="T8" y="T9"/>
                  </a:cxn>
                  <a:cxn ang="T17">
                    <a:pos x="T10" y="T11"/>
                  </a:cxn>
                </a:cxnLst>
                <a:rect l="T18" t="T19" r="T20" b="T21"/>
                <a:pathLst>
                  <a:path w="1061" h="952">
                    <a:moveTo>
                      <a:pt x="0" y="0"/>
                    </a:moveTo>
                    <a:cubicBezTo>
                      <a:pt x="92" y="229"/>
                      <a:pt x="185" y="459"/>
                      <a:pt x="344" y="520"/>
                    </a:cubicBezTo>
                    <a:cubicBezTo>
                      <a:pt x="503" y="581"/>
                      <a:pt x="843" y="357"/>
                      <a:pt x="952" y="368"/>
                    </a:cubicBezTo>
                    <a:cubicBezTo>
                      <a:pt x="1061" y="379"/>
                      <a:pt x="1036" y="529"/>
                      <a:pt x="1000" y="584"/>
                    </a:cubicBezTo>
                    <a:cubicBezTo>
                      <a:pt x="964" y="639"/>
                      <a:pt x="792" y="635"/>
                      <a:pt x="736" y="696"/>
                    </a:cubicBezTo>
                    <a:cubicBezTo>
                      <a:pt x="680" y="757"/>
                      <a:pt x="672" y="854"/>
                      <a:pt x="664" y="95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94" name="Freeform 59"/>
              <p:cNvSpPr>
                <a:spLocks/>
              </p:cNvSpPr>
              <p:nvPr/>
            </p:nvSpPr>
            <p:spPr bwMode="auto">
              <a:xfrm>
                <a:off x="3064" y="1600"/>
                <a:ext cx="1299" cy="984"/>
              </a:xfrm>
              <a:custGeom>
                <a:avLst/>
                <a:gdLst>
                  <a:gd name="T0" fmla="*/ 0 w 1299"/>
                  <a:gd name="T1" fmla="*/ 984 h 984"/>
                  <a:gd name="T2" fmla="*/ 464 w 1299"/>
                  <a:gd name="T3" fmla="*/ 640 h 984"/>
                  <a:gd name="T4" fmla="*/ 216 w 1299"/>
                  <a:gd name="T5" fmla="*/ 400 h 984"/>
                  <a:gd name="T6" fmla="*/ 336 w 1299"/>
                  <a:gd name="T7" fmla="*/ 144 h 984"/>
                  <a:gd name="T8" fmla="*/ 520 w 1299"/>
                  <a:gd name="T9" fmla="*/ 224 h 984"/>
                  <a:gd name="T10" fmla="*/ 1184 w 1299"/>
                  <a:gd name="T11" fmla="*/ 144 h 984"/>
                  <a:gd name="T12" fmla="*/ 1208 w 1299"/>
                  <a:gd name="T13" fmla="*/ 0 h 984"/>
                  <a:gd name="T14" fmla="*/ 0 60000 65536"/>
                  <a:gd name="T15" fmla="*/ 0 60000 65536"/>
                  <a:gd name="T16" fmla="*/ 0 60000 65536"/>
                  <a:gd name="T17" fmla="*/ 0 60000 65536"/>
                  <a:gd name="T18" fmla="*/ 0 60000 65536"/>
                  <a:gd name="T19" fmla="*/ 0 60000 65536"/>
                  <a:gd name="T20" fmla="*/ 0 60000 65536"/>
                  <a:gd name="T21" fmla="*/ 0 w 1299"/>
                  <a:gd name="T22" fmla="*/ 0 h 984"/>
                  <a:gd name="T23" fmla="*/ 1299 w 1299"/>
                  <a:gd name="T24" fmla="*/ 984 h 98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99" h="984">
                    <a:moveTo>
                      <a:pt x="0" y="984"/>
                    </a:moveTo>
                    <a:cubicBezTo>
                      <a:pt x="214" y="860"/>
                      <a:pt x="428" y="737"/>
                      <a:pt x="464" y="640"/>
                    </a:cubicBezTo>
                    <a:cubicBezTo>
                      <a:pt x="500" y="543"/>
                      <a:pt x="237" y="483"/>
                      <a:pt x="216" y="400"/>
                    </a:cubicBezTo>
                    <a:cubicBezTo>
                      <a:pt x="195" y="317"/>
                      <a:pt x="285" y="173"/>
                      <a:pt x="336" y="144"/>
                    </a:cubicBezTo>
                    <a:cubicBezTo>
                      <a:pt x="387" y="115"/>
                      <a:pt x="379" y="224"/>
                      <a:pt x="520" y="224"/>
                    </a:cubicBezTo>
                    <a:cubicBezTo>
                      <a:pt x="661" y="224"/>
                      <a:pt x="1069" y="181"/>
                      <a:pt x="1184" y="144"/>
                    </a:cubicBezTo>
                    <a:cubicBezTo>
                      <a:pt x="1299" y="107"/>
                      <a:pt x="1253" y="53"/>
                      <a:pt x="1208" y="0"/>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95" name="Freeform 60"/>
              <p:cNvSpPr>
                <a:spLocks/>
              </p:cNvSpPr>
              <p:nvPr/>
            </p:nvSpPr>
            <p:spPr bwMode="auto">
              <a:xfrm>
                <a:off x="3040" y="1672"/>
                <a:ext cx="1139" cy="963"/>
              </a:xfrm>
              <a:custGeom>
                <a:avLst/>
                <a:gdLst>
                  <a:gd name="T0" fmla="*/ 0 w 1139"/>
                  <a:gd name="T1" fmla="*/ 464 h 963"/>
                  <a:gd name="T2" fmla="*/ 208 w 1139"/>
                  <a:gd name="T3" fmla="*/ 32 h 963"/>
                  <a:gd name="T4" fmla="*/ 408 w 1139"/>
                  <a:gd name="T5" fmla="*/ 272 h 963"/>
                  <a:gd name="T6" fmla="*/ 600 w 1139"/>
                  <a:gd name="T7" fmla="*/ 248 h 963"/>
                  <a:gd name="T8" fmla="*/ 808 w 1139"/>
                  <a:gd name="T9" fmla="*/ 136 h 963"/>
                  <a:gd name="T10" fmla="*/ 1096 w 1139"/>
                  <a:gd name="T11" fmla="*/ 376 h 963"/>
                  <a:gd name="T12" fmla="*/ 1064 w 1139"/>
                  <a:gd name="T13" fmla="*/ 488 h 963"/>
                  <a:gd name="T14" fmla="*/ 784 w 1139"/>
                  <a:gd name="T15" fmla="*/ 912 h 963"/>
                  <a:gd name="T16" fmla="*/ 488 w 1139"/>
                  <a:gd name="T17" fmla="*/ 792 h 96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39"/>
                  <a:gd name="T28" fmla="*/ 0 h 963"/>
                  <a:gd name="T29" fmla="*/ 1139 w 1139"/>
                  <a:gd name="T30" fmla="*/ 963 h 96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39" h="963">
                    <a:moveTo>
                      <a:pt x="0" y="464"/>
                    </a:moveTo>
                    <a:cubicBezTo>
                      <a:pt x="70" y="264"/>
                      <a:pt x="140" y="64"/>
                      <a:pt x="208" y="32"/>
                    </a:cubicBezTo>
                    <a:cubicBezTo>
                      <a:pt x="276" y="0"/>
                      <a:pt x="343" y="236"/>
                      <a:pt x="408" y="272"/>
                    </a:cubicBezTo>
                    <a:cubicBezTo>
                      <a:pt x="473" y="308"/>
                      <a:pt x="533" y="271"/>
                      <a:pt x="600" y="248"/>
                    </a:cubicBezTo>
                    <a:cubicBezTo>
                      <a:pt x="667" y="225"/>
                      <a:pt x="725" y="115"/>
                      <a:pt x="808" y="136"/>
                    </a:cubicBezTo>
                    <a:cubicBezTo>
                      <a:pt x="891" y="157"/>
                      <a:pt x="1053" y="317"/>
                      <a:pt x="1096" y="376"/>
                    </a:cubicBezTo>
                    <a:cubicBezTo>
                      <a:pt x="1139" y="435"/>
                      <a:pt x="1116" y="399"/>
                      <a:pt x="1064" y="488"/>
                    </a:cubicBezTo>
                    <a:cubicBezTo>
                      <a:pt x="1012" y="577"/>
                      <a:pt x="880" y="861"/>
                      <a:pt x="784" y="912"/>
                    </a:cubicBezTo>
                    <a:cubicBezTo>
                      <a:pt x="688" y="963"/>
                      <a:pt x="588" y="877"/>
                      <a:pt x="488" y="79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96" name="Freeform 61"/>
              <p:cNvSpPr>
                <a:spLocks/>
              </p:cNvSpPr>
              <p:nvPr/>
            </p:nvSpPr>
            <p:spPr bwMode="auto">
              <a:xfrm>
                <a:off x="2947" y="1568"/>
                <a:ext cx="964" cy="1176"/>
              </a:xfrm>
              <a:custGeom>
                <a:avLst/>
                <a:gdLst>
                  <a:gd name="T0" fmla="*/ 793 w 580"/>
                  <a:gd name="T1" fmla="*/ 1176 h 1408"/>
                  <a:gd name="T2" fmla="*/ 912 w 580"/>
                  <a:gd name="T3" fmla="*/ 688 h 1408"/>
                  <a:gd name="T4" fmla="*/ 487 w 580"/>
                  <a:gd name="T5" fmla="*/ 595 h 1408"/>
                  <a:gd name="T6" fmla="*/ 8 w 580"/>
                  <a:gd name="T7" fmla="*/ 301 h 1408"/>
                  <a:gd name="T8" fmla="*/ 434 w 580"/>
                  <a:gd name="T9" fmla="*/ 0 h 1408"/>
                  <a:gd name="T10" fmla="*/ 0 60000 65536"/>
                  <a:gd name="T11" fmla="*/ 0 60000 65536"/>
                  <a:gd name="T12" fmla="*/ 0 60000 65536"/>
                  <a:gd name="T13" fmla="*/ 0 60000 65536"/>
                  <a:gd name="T14" fmla="*/ 0 60000 65536"/>
                  <a:gd name="T15" fmla="*/ 0 w 580"/>
                  <a:gd name="T16" fmla="*/ 0 h 1408"/>
                  <a:gd name="T17" fmla="*/ 580 w 580"/>
                  <a:gd name="T18" fmla="*/ 1408 h 1408"/>
                </a:gdLst>
                <a:ahLst/>
                <a:cxnLst>
                  <a:cxn ang="T10">
                    <a:pos x="T0" y="T1"/>
                  </a:cxn>
                  <a:cxn ang="T11">
                    <a:pos x="T2" y="T3"/>
                  </a:cxn>
                  <a:cxn ang="T12">
                    <a:pos x="T4" y="T5"/>
                  </a:cxn>
                  <a:cxn ang="T13">
                    <a:pos x="T6" y="T7"/>
                  </a:cxn>
                  <a:cxn ang="T14">
                    <a:pos x="T8" y="T9"/>
                  </a:cxn>
                </a:cxnLst>
                <a:rect l="T15" t="T16" r="T17" b="T18"/>
                <a:pathLst>
                  <a:path w="580" h="1408">
                    <a:moveTo>
                      <a:pt x="477" y="1408"/>
                    </a:moveTo>
                    <a:cubicBezTo>
                      <a:pt x="528" y="1174"/>
                      <a:pt x="580" y="940"/>
                      <a:pt x="549" y="824"/>
                    </a:cubicBezTo>
                    <a:cubicBezTo>
                      <a:pt x="518" y="708"/>
                      <a:pt x="384" y="789"/>
                      <a:pt x="293" y="712"/>
                    </a:cubicBezTo>
                    <a:cubicBezTo>
                      <a:pt x="202" y="635"/>
                      <a:pt x="10" y="479"/>
                      <a:pt x="5" y="360"/>
                    </a:cubicBezTo>
                    <a:cubicBezTo>
                      <a:pt x="0" y="241"/>
                      <a:pt x="130" y="120"/>
                      <a:pt x="261" y="0"/>
                    </a:cubicBezTo>
                  </a:path>
                </a:pathLst>
              </a:custGeom>
              <a:noFill/>
              <a:ln w="12700">
                <a:solidFill>
                  <a:schemeClr val="accent1"/>
                </a:solidFill>
                <a:round/>
                <a:headEnd type="none" w="lg" len="med"/>
                <a:tailEnd type="none" w="lg" len="med"/>
              </a:ln>
            </p:spPr>
            <p:txBody>
              <a:bodyPr>
                <a:spAutoFit/>
              </a:bodyPr>
              <a:lstStyle/>
              <a:p>
                <a:endParaRPr lang="en-US"/>
              </a:p>
            </p:txBody>
          </p:sp>
        </p:grpSp>
        <p:grpSp>
          <p:nvGrpSpPr>
            <p:cNvPr id="15" name="Group 62"/>
            <p:cNvGrpSpPr>
              <a:grpSpLocks/>
            </p:cNvGrpSpPr>
            <p:nvPr/>
          </p:nvGrpSpPr>
          <p:grpSpPr bwMode="auto">
            <a:xfrm rot="-6664929" flipH="1" flipV="1">
              <a:off x="7000878" y="3457575"/>
              <a:ext cx="279400" cy="203198"/>
              <a:chOff x="2947" y="1568"/>
              <a:chExt cx="1416" cy="1176"/>
            </a:xfrm>
          </p:grpSpPr>
          <p:sp>
            <p:nvSpPr>
              <p:cNvPr id="89" name="Freeform 63"/>
              <p:cNvSpPr>
                <a:spLocks/>
              </p:cNvSpPr>
              <p:nvPr/>
            </p:nvSpPr>
            <p:spPr bwMode="auto">
              <a:xfrm>
                <a:off x="3023" y="1606"/>
                <a:ext cx="1061" cy="952"/>
              </a:xfrm>
              <a:custGeom>
                <a:avLst/>
                <a:gdLst>
                  <a:gd name="T0" fmla="*/ 0 w 1061"/>
                  <a:gd name="T1" fmla="*/ 0 h 952"/>
                  <a:gd name="T2" fmla="*/ 344 w 1061"/>
                  <a:gd name="T3" fmla="*/ 520 h 952"/>
                  <a:gd name="T4" fmla="*/ 952 w 1061"/>
                  <a:gd name="T5" fmla="*/ 368 h 952"/>
                  <a:gd name="T6" fmla="*/ 1000 w 1061"/>
                  <a:gd name="T7" fmla="*/ 584 h 952"/>
                  <a:gd name="T8" fmla="*/ 736 w 1061"/>
                  <a:gd name="T9" fmla="*/ 696 h 952"/>
                  <a:gd name="T10" fmla="*/ 664 w 1061"/>
                  <a:gd name="T11" fmla="*/ 952 h 952"/>
                  <a:gd name="T12" fmla="*/ 0 60000 65536"/>
                  <a:gd name="T13" fmla="*/ 0 60000 65536"/>
                  <a:gd name="T14" fmla="*/ 0 60000 65536"/>
                  <a:gd name="T15" fmla="*/ 0 60000 65536"/>
                  <a:gd name="T16" fmla="*/ 0 60000 65536"/>
                  <a:gd name="T17" fmla="*/ 0 60000 65536"/>
                  <a:gd name="T18" fmla="*/ 0 w 1061"/>
                  <a:gd name="T19" fmla="*/ 0 h 952"/>
                  <a:gd name="T20" fmla="*/ 1061 w 1061"/>
                  <a:gd name="T21" fmla="*/ 952 h 952"/>
                </a:gdLst>
                <a:ahLst/>
                <a:cxnLst>
                  <a:cxn ang="T12">
                    <a:pos x="T0" y="T1"/>
                  </a:cxn>
                  <a:cxn ang="T13">
                    <a:pos x="T2" y="T3"/>
                  </a:cxn>
                  <a:cxn ang="T14">
                    <a:pos x="T4" y="T5"/>
                  </a:cxn>
                  <a:cxn ang="T15">
                    <a:pos x="T6" y="T7"/>
                  </a:cxn>
                  <a:cxn ang="T16">
                    <a:pos x="T8" y="T9"/>
                  </a:cxn>
                  <a:cxn ang="T17">
                    <a:pos x="T10" y="T11"/>
                  </a:cxn>
                </a:cxnLst>
                <a:rect l="T18" t="T19" r="T20" b="T21"/>
                <a:pathLst>
                  <a:path w="1061" h="952">
                    <a:moveTo>
                      <a:pt x="0" y="0"/>
                    </a:moveTo>
                    <a:cubicBezTo>
                      <a:pt x="92" y="229"/>
                      <a:pt x="185" y="459"/>
                      <a:pt x="344" y="520"/>
                    </a:cubicBezTo>
                    <a:cubicBezTo>
                      <a:pt x="503" y="581"/>
                      <a:pt x="843" y="357"/>
                      <a:pt x="952" y="368"/>
                    </a:cubicBezTo>
                    <a:cubicBezTo>
                      <a:pt x="1061" y="379"/>
                      <a:pt x="1036" y="529"/>
                      <a:pt x="1000" y="584"/>
                    </a:cubicBezTo>
                    <a:cubicBezTo>
                      <a:pt x="964" y="639"/>
                      <a:pt x="792" y="635"/>
                      <a:pt x="736" y="696"/>
                    </a:cubicBezTo>
                    <a:cubicBezTo>
                      <a:pt x="680" y="757"/>
                      <a:pt x="672" y="854"/>
                      <a:pt x="664" y="95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90" name="Freeform 64"/>
              <p:cNvSpPr>
                <a:spLocks/>
              </p:cNvSpPr>
              <p:nvPr/>
            </p:nvSpPr>
            <p:spPr bwMode="auto">
              <a:xfrm>
                <a:off x="3064" y="1600"/>
                <a:ext cx="1299" cy="984"/>
              </a:xfrm>
              <a:custGeom>
                <a:avLst/>
                <a:gdLst>
                  <a:gd name="T0" fmla="*/ 0 w 1299"/>
                  <a:gd name="T1" fmla="*/ 984 h 984"/>
                  <a:gd name="T2" fmla="*/ 464 w 1299"/>
                  <a:gd name="T3" fmla="*/ 640 h 984"/>
                  <a:gd name="T4" fmla="*/ 216 w 1299"/>
                  <a:gd name="T5" fmla="*/ 400 h 984"/>
                  <a:gd name="T6" fmla="*/ 336 w 1299"/>
                  <a:gd name="T7" fmla="*/ 144 h 984"/>
                  <a:gd name="T8" fmla="*/ 520 w 1299"/>
                  <a:gd name="T9" fmla="*/ 224 h 984"/>
                  <a:gd name="T10" fmla="*/ 1184 w 1299"/>
                  <a:gd name="T11" fmla="*/ 144 h 984"/>
                  <a:gd name="T12" fmla="*/ 1208 w 1299"/>
                  <a:gd name="T13" fmla="*/ 0 h 984"/>
                  <a:gd name="T14" fmla="*/ 0 60000 65536"/>
                  <a:gd name="T15" fmla="*/ 0 60000 65536"/>
                  <a:gd name="T16" fmla="*/ 0 60000 65536"/>
                  <a:gd name="T17" fmla="*/ 0 60000 65536"/>
                  <a:gd name="T18" fmla="*/ 0 60000 65536"/>
                  <a:gd name="T19" fmla="*/ 0 60000 65536"/>
                  <a:gd name="T20" fmla="*/ 0 60000 65536"/>
                  <a:gd name="T21" fmla="*/ 0 w 1299"/>
                  <a:gd name="T22" fmla="*/ 0 h 984"/>
                  <a:gd name="T23" fmla="*/ 1299 w 1299"/>
                  <a:gd name="T24" fmla="*/ 984 h 98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99" h="984">
                    <a:moveTo>
                      <a:pt x="0" y="984"/>
                    </a:moveTo>
                    <a:cubicBezTo>
                      <a:pt x="214" y="860"/>
                      <a:pt x="428" y="737"/>
                      <a:pt x="464" y="640"/>
                    </a:cubicBezTo>
                    <a:cubicBezTo>
                      <a:pt x="500" y="543"/>
                      <a:pt x="237" y="483"/>
                      <a:pt x="216" y="400"/>
                    </a:cubicBezTo>
                    <a:cubicBezTo>
                      <a:pt x="195" y="317"/>
                      <a:pt x="285" y="173"/>
                      <a:pt x="336" y="144"/>
                    </a:cubicBezTo>
                    <a:cubicBezTo>
                      <a:pt x="387" y="115"/>
                      <a:pt x="379" y="224"/>
                      <a:pt x="520" y="224"/>
                    </a:cubicBezTo>
                    <a:cubicBezTo>
                      <a:pt x="661" y="224"/>
                      <a:pt x="1069" y="181"/>
                      <a:pt x="1184" y="144"/>
                    </a:cubicBezTo>
                    <a:cubicBezTo>
                      <a:pt x="1299" y="107"/>
                      <a:pt x="1253" y="53"/>
                      <a:pt x="1208" y="0"/>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91" name="Freeform 65"/>
              <p:cNvSpPr>
                <a:spLocks/>
              </p:cNvSpPr>
              <p:nvPr/>
            </p:nvSpPr>
            <p:spPr bwMode="auto">
              <a:xfrm>
                <a:off x="3040" y="1672"/>
                <a:ext cx="1139" cy="963"/>
              </a:xfrm>
              <a:custGeom>
                <a:avLst/>
                <a:gdLst>
                  <a:gd name="T0" fmla="*/ 0 w 1139"/>
                  <a:gd name="T1" fmla="*/ 464 h 963"/>
                  <a:gd name="T2" fmla="*/ 208 w 1139"/>
                  <a:gd name="T3" fmla="*/ 32 h 963"/>
                  <a:gd name="T4" fmla="*/ 408 w 1139"/>
                  <a:gd name="T5" fmla="*/ 272 h 963"/>
                  <a:gd name="T6" fmla="*/ 600 w 1139"/>
                  <a:gd name="T7" fmla="*/ 248 h 963"/>
                  <a:gd name="T8" fmla="*/ 808 w 1139"/>
                  <a:gd name="T9" fmla="*/ 136 h 963"/>
                  <a:gd name="T10" fmla="*/ 1096 w 1139"/>
                  <a:gd name="T11" fmla="*/ 376 h 963"/>
                  <a:gd name="T12" fmla="*/ 1064 w 1139"/>
                  <a:gd name="T13" fmla="*/ 488 h 963"/>
                  <a:gd name="T14" fmla="*/ 784 w 1139"/>
                  <a:gd name="T15" fmla="*/ 912 h 963"/>
                  <a:gd name="T16" fmla="*/ 488 w 1139"/>
                  <a:gd name="T17" fmla="*/ 792 h 96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39"/>
                  <a:gd name="T28" fmla="*/ 0 h 963"/>
                  <a:gd name="T29" fmla="*/ 1139 w 1139"/>
                  <a:gd name="T30" fmla="*/ 963 h 96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39" h="963">
                    <a:moveTo>
                      <a:pt x="0" y="464"/>
                    </a:moveTo>
                    <a:cubicBezTo>
                      <a:pt x="70" y="264"/>
                      <a:pt x="140" y="64"/>
                      <a:pt x="208" y="32"/>
                    </a:cubicBezTo>
                    <a:cubicBezTo>
                      <a:pt x="276" y="0"/>
                      <a:pt x="343" y="236"/>
                      <a:pt x="408" y="272"/>
                    </a:cubicBezTo>
                    <a:cubicBezTo>
                      <a:pt x="473" y="308"/>
                      <a:pt x="533" y="271"/>
                      <a:pt x="600" y="248"/>
                    </a:cubicBezTo>
                    <a:cubicBezTo>
                      <a:pt x="667" y="225"/>
                      <a:pt x="725" y="115"/>
                      <a:pt x="808" y="136"/>
                    </a:cubicBezTo>
                    <a:cubicBezTo>
                      <a:pt x="891" y="157"/>
                      <a:pt x="1053" y="317"/>
                      <a:pt x="1096" y="376"/>
                    </a:cubicBezTo>
                    <a:cubicBezTo>
                      <a:pt x="1139" y="435"/>
                      <a:pt x="1116" y="399"/>
                      <a:pt x="1064" y="488"/>
                    </a:cubicBezTo>
                    <a:cubicBezTo>
                      <a:pt x="1012" y="577"/>
                      <a:pt x="880" y="861"/>
                      <a:pt x="784" y="912"/>
                    </a:cubicBezTo>
                    <a:cubicBezTo>
                      <a:pt x="688" y="963"/>
                      <a:pt x="588" y="877"/>
                      <a:pt x="488" y="79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92" name="Freeform 66"/>
              <p:cNvSpPr>
                <a:spLocks/>
              </p:cNvSpPr>
              <p:nvPr/>
            </p:nvSpPr>
            <p:spPr bwMode="auto">
              <a:xfrm>
                <a:off x="2947" y="1568"/>
                <a:ext cx="964" cy="1176"/>
              </a:xfrm>
              <a:custGeom>
                <a:avLst/>
                <a:gdLst>
                  <a:gd name="T0" fmla="*/ 793 w 580"/>
                  <a:gd name="T1" fmla="*/ 1176 h 1408"/>
                  <a:gd name="T2" fmla="*/ 912 w 580"/>
                  <a:gd name="T3" fmla="*/ 688 h 1408"/>
                  <a:gd name="T4" fmla="*/ 487 w 580"/>
                  <a:gd name="T5" fmla="*/ 595 h 1408"/>
                  <a:gd name="T6" fmla="*/ 8 w 580"/>
                  <a:gd name="T7" fmla="*/ 301 h 1408"/>
                  <a:gd name="T8" fmla="*/ 434 w 580"/>
                  <a:gd name="T9" fmla="*/ 0 h 1408"/>
                  <a:gd name="T10" fmla="*/ 0 60000 65536"/>
                  <a:gd name="T11" fmla="*/ 0 60000 65536"/>
                  <a:gd name="T12" fmla="*/ 0 60000 65536"/>
                  <a:gd name="T13" fmla="*/ 0 60000 65536"/>
                  <a:gd name="T14" fmla="*/ 0 60000 65536"/>
                  <a:gd name="T15" fmla="*/ 0 w 580"/>
                  <a:gd name="T16" fmla="*/ 0 h 1408"/>
                  <a:gd name="T17" fmla="*/ 580 w 580"/>
                  <a:gd name="T18" fmla="*/ 1408 h 1408"/>
                </a:gdLst>
                <a:ahLst/>
                <a:cxnLst>
                  <a:cxn ang="T10">
                    <a:pos x="T0" y="T1"/>
                  </a:cxn>
                  <a:cxn ang="T11">
                    <a:pos x="T2" y="T3"/>
                  </a:cxn>
                  <a:cxn ang="T12">
                    <a:pos x="T4" y="T5"/>
                  </a:cxn>
                  <a:cxn ang="T13">
                    <a:pos x="T6" y="T7"/>
                  </a:cxn>
                  <a:cxn ang="T14">
                    <a:pos x="T8" y="T9"/>
                  </a:cxn>
                </a:cxnLst>
                <a:rect l="T15" t="T16" r="T17" b="T18"/>
                <a:pathLst>
                  <a:path w="580" h="1408">
                    <a:moveTo>
                      <a:pt x="477" y="1408"/>
                    </a:moveTo>
                    <a:cubicBezTo>
                      <a:pt x="528" y="1174"/>
                      <a:pt x="580" y="940"/>
                      <a:pt x="549" y="824"/>
                    </a:cubicBezTo>
                    <a:cubicBezTo>
                      <a:pt x="518" y="708"/>
                      <a:pt x="384" y="789"/>
                      <a:pt x="293" y="712"/>
                    </a:cubicBezTo>
                    <a:cubicBezTo>
                      <a:pt x="202" y="635"/>
                      <a:pt x="10" y="479"/>
                      <a:pt x="5" y="360"/>
                    </a:cubicBezTo>
                    <a:cubicBezTo>
                      <a:pt x="0" y="241"/>
                      <a:pt x="130" y="120"/>
                      <a:pt x="261" y="0"/>
                    </a:cubicBezTo>
                  </a:path>
                </a:pathLst>
              </a:custGeom>
              <a:noFill/>
              <a:ln w="12700">
                <a:solidFill>
                  <a:schemeClr val="accent1"/>
                </a:solidFill>
                <a:round/>
                <a:headEnd type="none" w="lg" len="med"/>
                <a:tailEnd type="none" w="lg" len="med"/>
              </a:ln>
            </p:spPr>
            <p:txBody>
              <a:bodyPr>
                <a:spAutoFit/>
              </a:bodyPr>
              <a:lstStyle/>
              <a:p>
                <a:endParaRPr lang="en-US"/>
              </a:p>
            </p:txBody>
          </p:sp>
        </p:grpSp>
        <p:grpSp>
          <p:nvGrpSpPr>
            <p:cNvPr id="16" name="Group 67"/>
            <p:cNvGrpSpPr>
              <a:grpSpLocks/>
            </p:cNvGrpSpPr>
            <p:nvPr/>
          </p:nvGrpSpPr>
          <p:grpSpPr bwMode="auto">
            <a:xfrm rot="-9620791" flipH="1" flipV="1">
              <a:off x="5783263" y="3413123"/>
              <a:ext cx="279400" cy="203198"/>
              <a:chOff x="2947" y="1568"/>
              <a:chExt cx="1416" cy="1176"/>
            </a:xfrm>
          </p:grpSpPr>
          <p:sp>
            <p:nvSpPr>
              <p:cNvPr id="85" name="Freeform 68"/>
              <p:cNvSpPr>
                <a:spLocks/>
              </p:cNvSpPr>
              <p:nvPr/>
            </p:nvSpPr>
            <p:spPr bwMode="auto">
              <a:xfrm>
                <a:off x="3023" y="1606"/>
                <a:ext cx="1061" cy="952"/>
              </a:xfrm>
              <a:custGeom>
                <a:avLst/>
                <a:gdLst>
                  <a:gd name="T0" fmla="*/ 0 w 1061"/>
                  <a:gd name="T1" fmla="*/ 0 h 952"/>
                  <a:gd name="T2" fmla="*/ 344 w 1061"/>
                  <a:gd name="T3" fmla="*/ 520 h 952"/>
                  <a:gd name="T4" fmla="*/ 952 w 1061"/>
                  <a:gd name="T5" fmla="*/ 368 h 952"/>
                  <a:gd name="T6" fmla="*/ 1000 w 1061"/>
                  <a:gd name="T7" fmla="*/ 584 h 952"/>
                  <a:gd name="T8" fmla="*/ 736 w 1061"/>
                  <a:gd name="T9" fmla="*/ 696 h 952"/>
                  <a:gd name="T10" fmla="*/ 664 w 1061"/>
                  <a:gd name="T11" fmla="*/ 952 h 952"/>
                  <a:gd name="T12" fmla="*/ 0 60000 65536"/>
                  <a:gd name="T13" fmla="*/ 0 60000 65536"/>
                  <a:gd name="T14" fmla="*/ 0 60000 65536"/>
                  <a:gd name="T15" fmla="*/ 0 60000 65536"/>
                  <a:gd name="T16" fmla="*/ 0 60000 65536"/>
                  <a:gd name="T17" fmla="*/ 0 60000 65536"/>
                  <a:gd name="T18" fmla="*/ 0 w 1061"/>
                  <a:gd name="T19" fmla="*/ 0 h 952"/>
                  <a:gd name="T20" fmla="*/ 1061 w 1061"/>
                  <a:gd name="T21" fmla="*/ 952 h 952"/>
                </a:gdLst>
                <a:ahLst/>
                <a:cxnLst>
                  <a:cxn ang="T12">
                    <a:pos x="T0" y="T1"/>
                  </a:cxn>
                  <a:cxn ang="T13">
                    <a:pos x="T2" y="T3"/>
                  </a:cxn>
                  <a:cxn ang="T14">
                    <a:pos x="T4" y="T5"/>
                  </a:cxn>
                  <a:cxn ang="T15">
                    <a:pos x="T6" y="T7"/>
                  </a:cxn>
                  <a:cxn ang="T16">
                    <a:pos x="T8" y="T9"/>
                  </a:cxn>
                  <a:cxn ang="T17">
                    <a:pos x="T10" y="T11"/>
                  </a:cxn>
                </a:cxnLst>
                <a:rect l="T18" t="T19" r="T20" b="T21"/>
                <a:pathLst>
                  <a:path w="1061" h="952">
                    <a:moveTo>
                      <a:pt x="0" y="0"/>
                    </a:moveTo>
                    <a:cubicBezTo>
                      <a:pt x="92" y="229"/>
                      <a:pt x="185" y="459"/>
                      <a:pt x="344" y="520"/>
                    </a:cubicBezTo>
                    <a:cubicBezTo>
                      <a:pt x="503" y="581"/>
                      <a:pt x="843" y="357"/>
                      <a:pt x="952" y="368"/>
                    </a:cubicBezTo>
                    <a:cubicBezTo>
                      <a:pt x="1061" y="379"/>
                      <a:pt x="1036" y="529"/>
                      <a:pt x="1000" y="584"/>
                    </a:cubicBezTo>
                    <a:cubicBezTo>
                      <a:pt x="964" y="639"/>
                      <a:pt x="792" y="635"/>
                      <a:pt x="736" y="696"/>
                    </a:cubicBezTo>
                    <a:cubicBezTo>
                      <a:pt x="680" y="757"/>
                      <a:pt x="672" y="854"/>
                      <a:pt x="664" y="95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86" name="Freeform 69"/>
              <p:cNvSpPr>
                <a:spLocks/>
              </p:cNvSpPr>
              <p:nvPr/>
            </p:nvSpPr>
            <p:spPr bwMode="auto">
              <a:xfrm>
                <a:off x="3064" y="1600"/>
                <a:ext cx="1299" cy="984"/>
              </a:xfrm>
              <a:custGeom>
                <a:avLst/>
                <a:gdLst>
                  <a:gd name="T0" fmla="*/ 0 w 1299"/>
                  <a:gd name="T1" fmla="*/ 984 h 984"/>
                  <a:gd name="T2" fmla="*/ 464 w 1299"/>
                  <a:gd name="T3" fmla="*/ 640 h 984"/>
                  <a:gd name="T4" fmla="*/ 216 w 1299"/>
                  <a:gd name="T5" fmla="*/ 400 h 984"/>
                  <a:gd name="T6" fmla="*/ 336 w 1299"/>
                  <a:gd name="T7" fmla="*/ 144 h 984"/>
                  <a:gd name="T8" fmla="*/ 520 w 1299"/>
                  <a:gd name="T9" fmla="*/ 224 h 984"/>
                  <a:gd name="T10" fmla="*/ 1184 w 1299"/>
                  <a:gd name="T11" fmla="*/ 144 h 984"/>
                  <a:gd name="T12" fmla="*/ 1208 w 1299"/>
                  <a:gd name="T13" fmla="*/ 0 h 984"/>
                  <a:gd name="T14" fmla="*/ 0 60000 65536"/>
                  <a:gd name="T15" fmla="*/ 0 60000 65536"/>
                  <a:gd name="T16" fmla="*/ 0 60000 65536"/>
                  <a:gd name="T17" fmla="*/ 0 60000 65536"/>
                  <a:gd name="T18" fmla="*/ 0 60000 65536"/>
                  <a:gd name="T19" fmla="*/ 0 60000 65536"/>
                  <a:gd name="T20" fmla="*/ 0 60000 65536"/>
                  <a:gd name="T21" fmla="*/ 0 w 1299"/>
                  <a:gd name="T22" fmla="*/ 0 h 984"/>
                  <a:gd name="T23" fmla="*/ 1299 w 1299"/>
                  <a:gd name="T24" fmla="*/ 984 h 98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99" h="984">
                    <a:moveTo>
                      <a:pt x="0" y="984"/>
                    </a:moveTo>
                    <a:cubicBezTo>
                      <a:pt x="214" y="860"/>
                      <a:pt x="428" y="737"/>
                      <a:pt x="464" y="640"/>
                    </a:cubicBezTo>
                    <a:cubicBezTo>
                      <a:pt x="500" y="543"/>
                      <a:pt x="237" y="483"/>
                      <a:pt x="216" y="400"/>
                    </a:cubicBezTo>
                    <a:cubicBezTo>
                      <a:pt x="195" y="317"/>
                      <a:pt x="285" y="173"/>
                      <a:pt x="336" y="144"/>
                    </a:cubicBezTo>
                    <a:cubicBezTo>
                      <a:pt x="387" y="115"/>
                      <a:pt x="379" y="224"/>
                      <a:pt x="520" y="224"/>
                    </a:cubicBezTo>
                    <a:cubicBezTo>
                      <a:pt x="661" y="224"/>
                      <a:pt x="1069" y="181"/>
                      <a:pt x="1184" y="144"/>
                    </a:cubicBezTo>
                    <a:cubicBezTo>
                      <a:pt x="1299" y="107"/>
                      <a:pt x="1253" y="53"/>
                      <a:pt x="1208" y="0"/>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87" name="Freeform 70"/>
              <p:cNvSpPr>
                <a:spLocks/>
              </p:cNvSpPr>
              <p:nvPr/>
            </p:nvSpPr>
            <p:spPr bwMode="auto">
              <a:xfrm>
                <a:off x="3040" y="1672"/>
                <a:ext cx="1139" cy="963"/>
              </a:xfrm>
              <a:custGeom>
                <a:avLst/>
                <a:gdLst>
                  <a:gd name="T0" fmla="*/ 0 w 1139"/>
                  <a:gd name="T1" fmla="*/ 464 h 963"/>
                  <a:gd name="T2" fmla="*/ 208 w 1139"/>
                  <a:gd name="T3" fmla="*/ 32 h 963"/>
                  <a:gd name="T4" fmla="*/ 408 w 1139"/>
                  <a:gd name="T5" fmla="*/ 272 h 963"/>
                  <a:gd name="T6" fmla="*/ 600 w 1139"/>
                  <a:gd name="T7" fmla="*/ 248 h 963"/>
                  <a:gd name="T8" fmla="*/ 808 w 1139"/>
                  <a:gd name="T9" fmla="*/ 136 h 963"/>
                  <a:gd name="T10" fmla="*/ 1096 w 1139"/>
                  <a:gd name="T11" fmla="*/ 376 h 963"/>
                  <a:gd name="T12" fmla="*/ 1064 w 1139"/>
                  <a:gd name="T13" fmla="*/ 488 h 963"/>
                  <a:gd name="T14" fmla="*/ 784 w 1139"/>
                  <a:gd name="T15" fmla="*/ 912 h 963"/>
                  <a:gd name="T16" fmla="*/ 488 w 1139"/>
                  <a:gd name="T17" fmla="*/ 792 h 96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39"/>
                  <a:gd name="T28" fmla="*/ 0 h 963"/>
                  <a:gd name="T29" fmla="*/ 1139 w 1139"/>
                  <a:gd name="T30" fmla="*/ 963 h 96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39" h="963">
                    <a:moveTo>
                      <a:pt x="0" y="464"/>
                    </a:moveTo>
                    <a:cubicBezTo>
                      <a:pt x="70" y="264"/>
                      <a:pt x="140" y="64"/>
                      <a:pt x="208" y="32"/>
                    </a:cubicBezTo>
                    <a:cubicBezTo>
                      <a:pt x="276" y="0"/>
                      <a:pt x="343" y="236"/>
                      <a:pt x="408" y="272"/>
                    </a:cubicBezTo>
                    <a:cubicBezTo>
                      <a:pt x="473" y="308"/>
                      <a:pt x="533" y="271"/>
                      <a:pt x="600" y="248"/>
                    </a:cubicBezTo>
                    <a:cubicBezTo>
                      <a:pt x="667" y="225"/>
                      <a:pt x="725" y="115"/>
                      <a:pt x="808" y="136"/>
                    </a:cubicBezTo>
                    <a:cubicBezTo>
                      <a:pt x="891" y="157"/>
                      <a:pt x="1053" y="317"/>
                      <a:pt x="1096" y="376"/>
                    </a:cubicBezTo>
                    <a:cubicBezTo>
                      <a:pt x="1139" y="435"/>
                      <a:pt x="1116" y="399"/>
                      <a:pt x="1064" y="488"/>
                    </a:cubicBezTo>
                    <a:cubicBezTo>
                      <a:pt x="1012" y="577"/>
                      <a:pt x="880" y="861"/>
                      <a:pt x="784" y="912"/>
                    </a:cubicBezTo>
                    <a:cubicBezTo>
                      <a:pt x="688" y="963"/>
                      <a:pt x="588" y="877"/>
                      <a:pt x="488" y="79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88" name="Freeform 71"/>
              <p:cNvSpPr>
                <a:spLocks/>
              </p:cNvSpPr>
              <p:nvPr/>
            </p:nvSpPr>
            <p:spPr bwMode="auto">
              <a:xfrm>
                <a:off x="2947" y="1568"/>
                <a:ext cx="964" cy="1176"/>
              </a:xfrm>
              <a:custGeom>
                <a:avLst/>
                <a:gdLst>
                  <a:gd name="T0" fmla="*/ 793 w 580"/>
                  <a:gd name="T1" fmla="*/ 1176 h 1408"/>
                  <a:gd name="T2" fmla="*/ 912 w 580"/>
                  <a:gd name="T3" fmla="*/ 688 h 1408"/>
                  <a:gd name="T4" fmla="*/ 487 w 580"/>
                  <a:gd name="T5" fmla="*/ 595 h 1408"/>
                  <a:gd name="T6" fmla="*/ 8 w 580"/>
                  <a:gd name="T7" fmla="*/ 301 h 1408"/>
                  <a:gd name="T8" fmla="*/ 434 w 580"/>
                  <a:gd name="T9" fmla="*/ 0 h 1408"/>
                  <a:gd name="T10" fmla="*/ 0 60000 65536"/>
                  <a:gd name="T11" fmla="*/ 0 60000 65536"/>
                  <a:gd name="T12" fmla="*/ 0 60000 65536"/>
                  <a:gd name="T13" fmla="*/ 0 60000 65536"/>
                  <a:gd name="T14" fmla="*/ 0 60000 65536"/>
                  <a:gd name="T15" fmla="*/ 0 w 580"/>
                  <a:gd name="T16" fmla="*/ 0 h 1408"/>
                  <a:gd name="T17" fmla="*/ 580 w 580"/>
                  <a:gd name="T18" fmla="*/ 1408 h 1408"/>
                </a:gdLst>
                <a:ahLst/>
                <a:cxnLst>
                  <a:cxn ang="T10">
                    <a:pos x="T0" y="T1"/>
                  </a:cxn>
                  <a:cxn ang="T11">
                    <a:pos x="T2" y="T3"/>
                  </a:cxn>
                  <a:cxn ang="T12">
                    <a:pos x="T4" y="T5"/>
                  </a:cxn>
                  <a:cxn ang="T13">
                    <a:pos x="T6" y="T7"/>
                  </a:cxn>
                  <a:cxn ang="T14">
                    <a:pos x="T8" y="T9"/>
                  </a:cxn>
                </a:cxnLst>
                <a:rect l="T15" t="T16" r="T17" b="T18"/>
                <a:pathLst>
                  <a:path w="580" h="1408">
                    <a:moveTo>
                      <a:pt x="477" y="1408"/>
                    </a:moveTo>
                    <a:cubicBezTo>
                      <a:pt x="528" y="1174"/>
                      <a:pt x="580" y="940"/>
                      <a:pt x="549" y="824"/>
                    </a:cubicBezTo>
                    <a:cubicBezTo>
                      <a:pt x="518" y="708"/>
                      <a:pt x="384" y="789"/>
                      <a:pt x="293" y="712"/>
                    </a:cubicBezTo>
                    <a:cubicBezTo>
                      <a:pt x="202" y="635"/>
                      <a:pt x="10" y="479"/>
                      <a:pt x="5" y="360"/>
                    </a:cubicBezTo>
                    <a:cubicBezTo>
                      <a:pt x="0" y="241"/>
                      <a:pt x="130" y="120"/>
                      <a:pt x="261" y="0"/>
                    </a:cubicBezTo>
                  </a:path>
                </a:pathLst>
              </a:custGeom>
              <a:noFill/>
              <a:ln w="12700">
                <a:solidFill>
                  <a:schemeClr val="accent1"/>
                </a:solidFill>
                <a:round/>
                <a:headEnd type="none" w="lg" len="med"/>
                <a:tailEnd type="none" w="lg" len="med"/>
              </a:ln>
            </p:spPr>
            <p:txBody>
              <a:bodyPr>
                <a:spAutoFit/>
              </a:bodyPr>
              <a:lstStyle/>
              <a:p>
                <a:endParaRPr lang="en-US"/>
              </a:p>
            </p:txBody>
          </p:sp>
        </p:grpSp>
        <p:grpSp>
          <p:nvGrpSpPr>
            <p:cNvPr id="17" name="Group 77"/>
            <p:cNvGrpSpPr>
              <a:grpSpLocks/>
            </p:cNvGrpSpPr>
            <p:nvPr/>
          </p:nvGrpSpPr>
          <p:grpSpPr bwMode="auto">
            <a:xfrm rot="1941908" flipH="1" flipV="1">
              <a:off x="5999159" y="2962279"/>
              <a:ext cx="279400" cy="203198"/>
              <a:chOff x="2947" y="1568"/>
              <a:chExt cx="1416" cy="1176"/>
            </a:xfrm>
          </p:grpSpPr>
          <p:sp>
            <p:nvSpPr>
              <p:cNvPr id="81" name="Freeform 78"/>
              <p:cNvSpPr>
                <a:spLocks/>
              </p:cNvSpPr>
              <p:nvPr/>
            </p:nvSpPr>
            <p:spPr bwMode="auto">
              <a:xfrm>
                <a:off x="3023" y="1606"/>
                <a:ext cx="1061" cy="952"/>
              </a:xfrm>
              <a:custGeom>
                <a:avLst/>
                <a:gdLst>
                  <a:gd name="T0" fmla="*/ 0 w 1061"/>
                  <a:gd name="T1" fmla="*/ 0 h 952"/>
                  <a:gd name="T2" fmla="*/ 344 w 1061"/>
                  <a:gd name="T3" fmla="*/ 520 h 952"/>
                  <a:gd name="T4" fmla="*/ 952 w 1061"/>
                  <a:gd name="T5" fmla="*/ 368 h 952"/>
                  <a:gd name="T6" fmla="*/ 1000 w 1061"/>
                  <a:gd name="T7" fmla="*/ 584 h 952"/>
                  <a:gd name="T8" fmla="*/ 736 w 1061"/>
                  <a:gd name="T9" fmla="*/ 696 h 952"/>
                  <a:gd name="T10" fmla="*/ 664 w 1061"/>
                  <a:gd name="T11" fmla="*/ 952 h 952"/>
                  <a:gd name="T12" fmla="*/ 0 60000 65536"/>
                  <a:gd name="T13" fmla="*/ 0 60000 65536"/>
                  <a:gd name="T14" fmla="*/ 0 60000 65536"/>
                  <a:gd name="T15" fmla="*/ 0 60000 65536"/>
                  <a:gd name="T16" fmla="*/ 0 60000 65536"/>
                  <a:gd name="T17" fmla="*/ 0 60000 65536"/>
                  <a:gd name="T18" fmla="*/ 0 w 1061"/>
                  <a:gd name="T19" fmla="*/ 0 h 952"/>
                  <a:gd name="T20" fmla="*/ 1061 w 1061"/>
                  <a:gd name="T21" fmla="*/ 952 h 952"/>
                </a:gdLst>
                <a:ahLst/>
                <a:cxnLst>
                  <a:cxn ang="T12">
                    <a:pos x="T0" y="T1"/>
                  </a:cxn>
                  <a:cxn ang="T13">
                    <a:pos x="T2" y="T3"/>
                  </a:cxn>
                  <a:cxn ang="T14">
                    <a:pos x="T4" y="T5"/>
                  </a:cxn>
                  <a:cxn ang="T15">
                    <a:pos x="T6" y="T7"/>
                  </a:cxn>
                  <a:cxn ang="T16">
                    <a:pos x="T8" y="T9"/>
                  </a:cxn>
                  <a:cxn ang="T17">
                    <a:pos x="T10" y="T11"/>
                  </a:cxn>
                </a:cxnLst>
                <a:rect l="T18" t="T19" r="T20" b="T21"/>
                <a:pathLst>
                  <a:path w="1061" h="952">
                    <a:moveTo>
                      <a:pt x="0" y="0"/>
                    </a:moveTo>
                    <a:cubicBezTo>
                      <a:pt x="92" y="229"/>
                      <a:pt x="185" y="459"/>
                      <a:pt x="344" y="520"/>
                    </a:cubicBezTo>
                    <a:cubicBezTo>
                      <a:pt x="503" y="581"/>
                      <a:pt x="843" y="357"/>
                      <a:pt x="952" y="368"/>
                    </a:cubicBezTo>
                    <a:cubicBezTo>
                      <a:pt x="1061" y="379"/>
                      <a:pt x="1036" y="529"/>
                      <a:pt x="1000" y="584"/>
                    </a:cubicBezTo>
                    <a:cubicBezTo>
                      <a:pt x="964" y="639"/>
                      <a:pt x="792" y="635"/>
                      <a:pt x="736" y="696"/>
                    </a:cubicBezTo>
                    <a:cubicBezTo>
                      <a:pt x="680" y="757"/>
                      <a:pt x="672" y="854"/>
                      <a:pt x="664" y="95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82" name="Freeform 79"/>
              <p:cNvSpPr>
                <a:spLocks/>
              </p:cNvSpPr>
              <p:nvPr/>
            </p:nvSpPr>
            <p:spPr bwMode="auto">
              <a:xfrm>
                <a:off x="3064" y="1600"/>
                <a:ext cx="1299" cy="984"/>
              </a:xfrm>
              <a:custGeom>
                <a:avLst/>
                <a:gdLst>
                  <a:gd name="T0" fmla="*/ 0 w 1299"/>
                  <a:gd name="T1" fmla="*/ 984 h 984"/>
                  <a:gd name="T2" fmla="*/ 464 w 1299"/>
                  <a:gd name="T3" fmla="*/ 640 h 984"/>
                  <a:gd name="T4" fmla="*/ 216 w 1299"/>
                  <a:gd name="T5" fmla="*/ 400 h 984"/>
                  <a:gd name="T6" fmla="*/ 336 w 1299"/>
                  <a:gd name="T7" fmla="*/ 144 h 984"/>
                  <a:gd name="T8" fmla="*/ 520 w 1299"/>
                  <a:gd name="T9" fmla="*/ 224 h 984"/>
                  <a:gd name="T10" fmla="*/ 1184 w 1299"/>
                  <a:gd name="T11" fmla="*/ 144 h 984"/>
                  <a:gd name="T12" fmla="*/ 1208 w 1299"/>
                  <a:gd name="T13" fmla="*/ 0 h 984"/>
                  <a:gd name="T14" fmla="*/ 0 60000 65536"/>
                  <a:gd name="T15" fmla="*/ 0 60000 65536"/>
                  <a:gd name="T16" fmla="*/ 0 60000 65536"/>
                  <a:gd name="T17" fmla="*/ 0 60000 65536"/>
                  <a:gd name="T18" fmla="*/ 0 60000 65536"/>
                  <a:gd name="T19" fmla="*/ 0 60000 65536"/>
                  <a:gd name="T20" fmla="*/ 0 60000 65536"/>
                  <a:gd name="T21" fmla="*/ 0 w 1299"/>
                  <a:gd name="T22" fmla="*/ 0 h 984"/>
                  <a:gd name="T23" fmla="*/ 1299 w 1299"/>
                  <a:gd name="T24" fmla="*/ 984 h 98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99" h="984">
                    <a:moveTo>
                      <a:pt x="0" y="984"/>
                    </a:moveTo>
                    <a:cubicBezTo>
                      <a:pt x="214" y="860"/>
                      <a:pt x="428" y="737"/>
                      <a:pt x="464" y="640"/>
                    </a:cubicBezTo>
                    <a:cubicBezTo>
                      <a:pt x="500" y="543"/>
                      <a:pt x="237" y="483"/>
                      <a:pt x="216" y="400"/>
                    </a:cubicBezTo>
                    <a:cubicBezTo>
                      <a:pt x="195" y="317"/>
                      <a:pt x="285" y="173"/>
                      <a:pt x="336" y="144"/>
                    </a:cubicBezTo>
                    <a:cubicBezTo>
                      <a:pt x="387" y="115"/>
                      <a:pt x="379" y="224"/>
                      <a:pt x="520" y="224"/>
                    </a:cubicBezTo>
                    <a:cubicBezTo>
                      <a:pt x="661" y="224"/>
                      <a:pt x="1069" y="181"/>
                      <a:pt x="1184" y="144"/>
                    </a:cubicBezTo>
                    <a:cubicBezTo>
                      <a:pt x="1299" y="107"/>
                      <a:pt x="1253" y="53"/>
                      <a:pt x="1208" y="0"/>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83" name="Freeform 80"/>
              <p:cNvSpPr>
                <a:spLocks/>
              </p:cNvSpPr>
              <p:nvPr/>
            </p:nvSpPr>
            <p:spPr bwMode="auto">
              <a:xfrm>
                <a:off x="3040" y="1672"/>
                <a:ext cx="1139" cy="963"/>
              </a:xfrm>
              <a:custGeom>
                <a:avLst/>
                <a:gdLst>
                  <a:gd name="T0" fmla="*/ 0 w 1139"/>
                  <a:gd name="T1" fmla="*/ 464 h 963"/>
                  <a:gd name="T2" fmla="*/ 208 w 1139"/>
                  <a:gd name="T3" fmla="*/ 32 h 963"/>
                  <a:gd name="T4" fmla="*/ 408 w 1139"/>
                  <a:gd name="T5" fmla="*/ 272 h 963"/>
                  <a:gd name="T6" fmla="*/ 600 w 1139"/>
                  <a:gd name="T7" fmla="*/ 248 h 963"/>
                  <a:gd name="T8" fmla="*/ 808 w 1139"/>
                  <a:gd name="T9" fmla="*/ 136 h 963"/>
                  <a:gd name="T10" fmla="*/ 1096 w 1139"/>
                  <a:gd name="T11" fmla="*/ 376 h 963"/>
                  <a:gd name="T12" fmla="*/ 1064 w 1139"/>
                  <a:gd name="T13" fmla="*/ 488 h 963"/>
                  <a:gd name="T14" fmla="*/ 784 w 1139"/>
                  <a:gd name="T15" fmla="*/ 912 h 963"/>
                  <a:gd name="T16" fmla="*/ 488 w 1139"/>
                  <a:gd name="T17" fmla="*/ 792 h 96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39"/>
                  <a:gd name="T28" fmla="*/ 0 h 963"/>
                  <a:gd name="T29" fmla="*/ 1139 w 1139"/>
                  <a:gd name="T30" fmla="*/ 963 h 96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39" h="963">
                    <a:moveTo>
                      <a:pt x="0" y="464"/>
                    </a:moveTo>
                    <a:cubicBezTo>
                      <a:pt x="70" y="264"/>
                      <a:pt x="140" y="64"/>
                      <a:pt x="208" y="32"/>
                    </a:cubicBezTo>
                    <a:cubicBezTo>
                      <a:pt x="276" y="0"/>
                      <a:pt x="343" y="236"/>
                      <a:pt x="408" y="272"/>
                    </a:cubicBezTo>
                    <a:cubicBezTo>
                      <a:pt x="473" y="308"/>
                      <a:pt x="533" y="271"/>
                      <a:pt x="600" y="248"/>
                    </a:cubicBezTo>
                    <a:cubicBezTo>
                      <a:pt x="667" y="225"/>
                      <a:pt x="725" y="115"/>
                      <a:pt x="808" y="136"/>
                    </a:cubicBezTo>
                    <a:cubicBezTo>
                      <a:pt x="891" y="157"/>
                      <a:pt x="1053" y="317"/>
                      <a:pt x="1096" y="376"/>
                    </a:cubicBezTo>
                    <a:cubicBezTo>
                      <a:pt x="1139" y="435"/>
                      <a:pt x="1116" y="399"/>
                      <a:pt x="1064" y="488"/>
                    </a:cubicBezTo>
                    <a:cubicBezTo>
                      <a:pt x="1012" y="577"/>
                      <a:pt x="880" y="861"/>
                      <a:pt x="784" y="912"/>
                    </a:cubicBezTo>
                    <a:cubicBezTo>
                      <a:pt x="688" y="963"/>
                      <a:pt x="588" y="877"/>
                      <a:pt x="488" y="79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84" name="Freeform 81"/>
              <p:cNvSpPr>
                <a:spLocks/>
              </p:cNvSpPr>
              <p:nvPr/>
            </p:nvSpPr>
            <p:spPr bwMode="auto">
              <a:xfrm>
                <a:off x="2947" y="1568"/>
                <a:ext cx="964" cy="1176"/>
              </a:xfrm>
              <a:custGeom>
                <a:avLst/>
                <a:gdLst>
                  <a:gd name="T0" fmla="*/ 793 w 580"/>
                  <a:gd name="T1" fmla="*/ 1176 h 1408"/>
                  <a:gd name="T2" fmla="*/ 912 w 580"/>
                  <a:gd name="T3" fmla="*/ 688 h 1408"/>
                  <a:gd name="T4" fmla="*/ 487 w 580"/>
                  <a:gd name="T5" fmla="*/ 595 h 1408"/>
                  <a:gd name="T6" fmla="*/ 8 w 580"/>
                  <a:gd name="T7" fmla="*/ 301 h 1408"/>
                  <a:gd name="T8" fmla="*/ 434 w 580"/>
                  <a:gd name="T9" fmla="*/ 0 h 1408"/>
                  <a:gd name="T10" fmla="*/ 0 60000 65536"/>
                  <a:gd name="T11" fmla="*/ 0 60000 65536"/>
                  <a:gd name="T12" fmla="*/ 0 60000 65536"/>
                  <a:gd name="T13" fmla="*/ 0 60000 65536"/>
                  <a:gd name="T14" fmla="*/ 0 60000 65536"/>
                  <a:gd name="T15" fmla="*/ 0 w 580"/>
                  <a:gd name="T16" fmla="*/ 0 h 1408"/>
                  <a:gd name="T17" fmla="*/ 580 w 580"/>
                  <a:gd name="T18" fmla="*/ 1408 h 1408"/>
                </a:gdLst>
                <a:ahLst/>
                <a:cxnLst>
                  <a:cxn ang="T10">
                    <a:pos x="T0" y="T1"/>
                  </a:cxn>
                  <a:cxn ang="T11">
                    <a:pos x="T2" y="T3"/>
                  </a:cxn>
                  <a:cxn ang="T12">
                    <a:pos x="T4" y="T5"/>
                  </a:cxn>
                  <a:cxn ang="T13">
                    <a:pos x="T6" y="T7"/>
                  </a:cxn>
                  <a:cxn ang="T14">
                    <a:pos x="T8" y="T9"/>
                  </a:cxn>
                </a:cxnLst>
                <a:rect l="T15" t="T16" r="T17" b="T18"/>
                <a:pathLst>
                  <a:path w="580" h="1408">
                    <a:moveTo>
                      <a:pt x="477" y="1408"/>
                    </a:moveTo>
                    <a:cubicBezTo>
                      <a:pt x="528" y="1174"/>
                      <a:pt x="580" y="940"/>
                      <a:pt x="549" y="824"/>
                    </a:cubicBezTo>
                    <a:cubicBezTo>
                      <a:pt x="518" y="708"/>
                      <a:pt x="384" y="789"/>
                      <a:pt x="293" y="712"/>
                    </a:cubicBezTo>
                    <a:cubicBezTo>
                      <a:pt x="202" y="635"/>
                      <a:pt x="10" y="479"/>
                      <a:pt x="5" y="360"/>
                    </a:cubicBezTo>
                    <a:cubicBezTo>
                      <a:pt x="0" y="241"/>
                      <a:pt x="130" y="120"/>
                      <a:pt x="261" y="0"/>
                    </a:cubicBezTo>
                  </a:path>
                </a:pathLst>
              </a:custGeom>
              <a:noFill/>
              <a:ln w="12700">
                <a:solidFill>
                  <a:schemeClr val="accent1"/>
                </a:solidFill>
                <a:round/>
                <a:headEnd type="none" w="lg" len="med"/>
                <a:tailEnd type="none" w="lg" len="med"/>
              </a:ln>
            </p:spPr>
            <p:txBody>
              <a:bodyPr>
                <a:spAutoFit/>
              </a:bodyPr>
              <a:lstStyle/>
              <a:p>
                <a:endParaRPr lang="en-US"/>
              </a:p>
            </p:txBody>
          </p:sp>
        </p:grpSp>
        <p:grpSp>
          <p:nvGrpSpPr>
            <p:cNvPr id="18" name="Group 82"/>
            <p:cNvGrpSpPr>
              <a:grpSpLocks/>
            </p:cNvGrpSpPr>
            <p:nvPr/>
          </p:nvGrpSpPr>
          <p:grpSpPr bwMode="auto">
            <a:xfrm rot="-5464484" flipH="1" flipV="1">
              <a:off x="5878517" y="2941640"/>
              <a:ext cx="279400" cy="203198"/>
              <a:chOff x="2947" y="1568"/>
              <a:chExt cx="1416" cy="1176"/>
            </a:xfrm>
          </p:grpSpPr>
          <p:sp>
            <p:nvSpPr>
              <p:cNvPr id="77" name="Freeform 83"/>
              <p:cNvSpPr>
                <a:spLocks/>
              </p:cNvSpPr>
              <p:nvPr/>
            </p:nvSpPr>
            <p:spPr bwMode="auto">
              <a:xfrm>
                <a:off x="3023" y="1606"/>
                <a:ext cx="1061" cy="952"/>
              </a:xfrm>
              <a:custGeom>
                <a:avLst/>
                <a:gdLst>
                  <a:gd name="T0" fmla="*/ 0 w 1061"/>
                  <a:gd name="T1" fmla="*/ 0 h 952"/>
                  <a:gd name="T2" fmla="*/ 344 w 1061"/>
                  <a:gd name="T3" fmla="*/ 520 h 952"/>
                  <a:gd name="T4" fmla="*/ 952 w 1061"/>
                  <a:gd name="T5" fmla="*/ 368 h 952"/>
                  <a:gd name="T6" fmla="*/ 1000 w 1061"/>
                  <a:gd name="T7" fmla="*/ 584 h 952"/>
                  <a:gd name="T8" fmla="*/ 736 w 1061"/>
                  <a:gd name="T9" fmla="*/ 696 h 952"/>
                  <a:gd name="T10" fmla="*/ 664 w 1061"/>
                  <a:gd name="T11" fmla="*/ 952 h 952"/>
                  <a:gd name="T12" fmla="*/ 0 60000 65536"/>
                  <a:gd name="T13" fmla="*/ 0 60000 65536"/>
                  <a:gd name="T14" fmla="*/ 0 60000 65536"/>
                  <a:gd name="T15" fmla="*/ 0 60000 65536"/>
                  <a:gd name="T16" fmla="*/ 0 60000 65536"/>
                  <a:gd name="T17" fmla="*/ 0 60000 65536"/>
                  <a:gd name="T18" fmla="*/ 0 w 1061"/>
                  <a:gd name="T19" fmla="*/ 0 h 952"/>
                  <a:gd name="T20" fmla="*/ 1061 w 1061"/>
                  <a:gd name="T21" fmla="*/ 952 h 952"/>
                </a:gdLst>
                <a:ahLst/>
                <a:cxnLst>
                  <a:cxn ang="T12">
                    <a:pos x="T0" y="T1"/>
                  </a:cxn>
                  <a:cxn ang="T13">
                    <a:pos x="T2" y="T3"/>
                  </a:cxn>
                  <a:cxn ang="T14">
                    <a:pos x="T4" y="T5"/>
                  </a:cxn>
                  <a:cxn ang="T15">
                    <a:pos x="T6" y="T7"/>
                  </a:cxn>
                  <a:cxn ang="T16">
                    <a:pos x="T8" y="T9"/>
                  </a:cxn>
                  <a:cxn ang="T17">
                    <a:pos x="T10" y="T11"/>
                  </a:cxn>
                </a:cxnLst>
                <a:rect l="T18" t="T19" r="T20" b="T21"/>
                <a:pathLst>
                  <a:path w="1061" h="952">
                    <a:moveTo>
                      <a:pt x="0" y="0"/>
                    </a:moveTo>
                    <a:cubicBezTo>
                      <a:pt x="92" y="229"/>
                      <a:pt x="185" y="459"/>
                      <a:pt x="344" y="520"/>
                    </a:cubicBezTo>
                    <a:cubicBezTo>
                      <a:pt x="503" y="581"/>
                      <a:pt x="843" y="357"/>
                      <a:pt x="952" y="368"/>
                    </a:cubicBezTo>
                    <a:cubicBezTo>
                      <a:pt x="1061" y="379"/>
                      <a:pt x="1036" y="529"/>
                      <a:pt x="1000" y="584"/>
                    </a:cubicBezTo>
                    <a:cubicBezTo>
                      <a:pt x="964" y="639"/>
                      <a:pt x="792" y="635"/>
                      <a:pt x="736" y="696"/>
                    </a:cubicBezTo>
                    <a:cubicBezTo>
                      <a:pt x="680" y="757"/>
                      <a:pt x="672" y="854"/>
                      <a:pt x="664" y="95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78" name="Freeform 84"/>
              <p:cNvSpPr>
                <a:spLocks/>
              </p:cNvSpPr>
              <p:nvPr/>
            </p:nvSpPr>
            <p:spPr bwMode="auto">
              <a:xfrm>
                <a:off x="3064" y="1600"/>
                <a:ext cx="1299" cy="984"/>
              </a:xfrm>
              <a:custGeom>
                <a:avLst/>
                <a:gdLst>
                  <a:gd name="T0" fmla="*/ 0 w 1299"/>
                  <a:gd name="T1" fmla="*/ 984 h 984"/>
                  <a:gd name="T2" fmla="*/ 464 w 1299"/>
                  <a:gd name="T3" fmla="*/ 640 h 984"/>
                  <a:gd name="T4" fmla="*/ 216 w 1299"/>
                  <a:gd name="T5" fmla="*/ 400 h 984"/>
                  <a:gd name="T6" fmla="*/ 336 w 1299"/>
                  <a:gd name="T7" fmla="*/ 144 h 984"/>
                  <a:gd name="T8" fmla="*/ 520 w 1299"/>
                  <a:gd name="T9" fmla="*/ 224 h 984"/>
                  <a:gd name="T10" fmla="*/ 1184 w 1299"/>
                  <a:gd name="T11" fmla="*/ 144 h 984"/>
                  <a:gd name="T12" fmla="*/ 1208 w 1299"/>
                  <a:gd name="T13" fmla="*/ 0 h 984"/>
                  <a:gd name="T14" fmla="*/ 0 60000 65536"/>
                  <a:gd name="T15" fmla="*/ 0 60000 65536"/>
                  <a:gd name="T16" fmla="*/ 0 60000 65536"/>
                  <a:gd name="T17" fmla="*/ 0 60000 65536"/>
                  <a:gd name="T18" fmla="*/ 0 60000 65536"/>
                  <a:gd name="T19" fmla="*/ 0 60000 65536"/>
                  <a:gd name="T20" fmla="*/ 0 60000 65536"/>
                  <a:gd name="T21" fmla="*/ 0 w 1299"/>
                  <a:gd name="T22" fmla="*/ 0 h 984"/>
                  <a:gd name="T23" fmla="*/ 1299 w 1299"/>
                  <a:gd name="T24" fmla="*/ 984 h 98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99" h="984">
                    <a:moveTo>
                      <a:pt x="0" y="984"/>
                    </a:moveTo>
                    <a:cubicBezTo>
                      <a:pt x="214" y="860"/>
                      <a:pt x="428" y="737"/>
                      <a:pt x="464" y="640"/>
                    </a:cubicBezTo>
                    <a:cubicBezTo>
                      <a:pt x="500" y="543"/>
                      <a:pt x="237" y="483"/>
                      <a:pt x="216" y="400"/>
                    </a:cubicBezTo>
                    <a:cubicBezTo>
                      <a:pt x="195" y="317"/>
                      <a:pt x="285" y="173"/>
                      <a:pt x="336" y="144"/>
                    </a:cubicBezTo>
                    <a:cubicBezTo>
                      <a:pt x="387" y="115"/>
                      <a:pt x="379" y="224"/>
                      <a:pt x="520" y="224"/>
                    </a:cubicBezTo>
                    <a:cubicBezTo>
                      <a:pt x="661" y="224"/>
                      <a:pt x="1069" y="181"/>
                      <a:pt x="1184" y="144"/>
                    </a:cubicBezTo>
                    <a:cubicBezTo>
                      <a:pt x="1299" y="107"/>
                      <a:pt x="1253" y="53"/>
                      <a:pt x="1208" y="0"/>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79" name="Freeform 85"/>
              <p:cNvSpPr>
                <a:spLocks/>
              </p:cNvSpPr>
              <p:nvPr/>
            </p:nvSpPr>
            <p:spPr bwMode="auto">
              <a:xfrm>
                <a:off x="3040" y="1672"/>
                <a:ext cx="1139" cy="963"/>
              </a:xfrm>
              <a:custGeom>
                <a:avLst/>
                <a:gdLst>
                  <a:gd name="T0" fmla="*/ 0 w 1139"/>
                  <a:gd name="T1" fmla="*/ 464 h 963"/>
                  <a:gd name="T2" fmla="*/ 208 w 1139"/>
                  <a:gd name="T3" fmla="*/ 32 h 963"/>
                  <a:gd name="T4" fmla="*/ 408 w 1139"/>
                  <a:gd name="T5" fmla="*/ 272 h 963"/>
                  <a:gd name="T6" fmla="*/ 600 w 1139"/>
                  <a:gd name="T7" fmla="*/ 248 h 963"/>
                  <a:gd name="T8" fmla="*/ 808 w 1139"/>
                  <a:gd name="T9" fmla="*/ 136 h 963"/>
                  <a:gd name="T10" fmla="*/ 1096 w 1139"/>
                  <a:gd name="T11" fmla="*/ 376 h 963"/>
                  <a:gd name="T12" fmla="*/ 1064 w 1139"/>
                  <a:gd name="T13" fmla="*/ 488 h 963"/>
                  <a:gd name="T14" fmla="*/ 784 w 1139"/>
                  <a:gd name="T15" fmla="*/ 912 h 963"/>
                  <a:gd name="T16" fmla="*/ 488 w 1139"/>
                  <a:gd name="T17" fmla="*/ 792 h 96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39"/>
                  <a:gd name="T28" fmla="*/ 0 h 963"/>
                  <a:gd name="T29" fmla="*/ 1139 w 1139"/>
                  <a:gd name="T30" fmla="*/ 963 h 96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39" h="963">
                    <a:moveTo>
                      <a:pt x="0" y="464"/>
                    </a:moveTo>
                    <a:cubicBezTo>
                      <a:pt x="70" y="264"/>
                      <a:pt x="140" y="64"/>
                      <a:pt x="208" y="32"/>
                    </a:cubicBezTo>
                    <a:cubicBezTo>
                      <a:pt x="276" y="0"/>
                      <a:pt x="343" y="236"/>
                      <a:pt x="408" y="272"/>
                    </a:cubicBezTo>
                    <a:cubicBezTo>
                      <a:pt x="473" y="308"/>
                      <a:pt x="533" y="271"/>
                      <a:pt x="600" y="248"/>
                    </a:cubicBezTo>
                    <a:cubicBezTo>
                      <a:pt x="667" y="225"/>
                      <a:pt x="725" y="115"/>
                      <a:pt x="808" y="136"/>
                    </a:cubicBezTo>
                    <a:cubicBezTo>
                      <a:pt x="891" y="157"/>
                      <a:pt x="1053" y="317"/>
                      <a:pt x="1096" y="376"/>
                    </a:cubicBezTo>
                    <a:cubicBezTo>
                      <a:pt x="1139" y="435"/>
                      <a:pt x="1116" y="399"/>
                      <a:pt x="1064" y="488"/>
                    </a:cubicBezTo>
                    <a:cubicBezTo>
                      <a:pt x="1012" y="577"/>
                      <a:pt x="880" y="861"/>
                      <a:pt x="784" y="912"/>
                    </a:cubicBezTo>
                    <a:cubicBezTo>
                      <a:pt x="688" y="963"/>
                      <a:pt x="588" y="877"/>
                      <a:pt x="488" y="79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80" name="Freeform 86"/>
              <p:cNvSpPr>
                <a:spLocks/>
              </p:cNvSpPr>
              <p:nvPr/>
            </p:nvSpPr>
            <p:spPr bwMode="auto">
              <a:xfrm>
                <a:off x="2947" y="1568"/>
                <a:ext cx="964" cy="1176"/>
              </a:xfrm>
              <a:custGeom>
                <a:avLst/>
                <a:gdLst>
                  <a:gd name="T0" fmla="*/ 793 w 580"/>
                  <a:gd name="T1" fmla="*/ 1176 h 1408"/>
                  <a:gd name="T2" fmla="*/ 912 w 580"/>
                  <a:gd name="T3" fmla="*/ 688 h 1408"/>
                  <a:gd name="T4" fmla="*/ 487 w 580"/>
                  <a:gd name="T5" fmla="*/ 595 h 1408"/>
                  <a:gd name="T6" fmla="*/ 8 w 580"/>
                  <a:gd name="T7" fmla="*/ 301 h 1408"/>
                  <a:gd name="T8" fmla="*/ 434 w 580"/>
                  <a:gd name="T9" fmla="*/ 0 h 1408"/>
                  <a:gd name="T10" fmla="*/ 0 60000 65536"/>
                  <a:gd name="T11" fmla="*/ 0 60000 65536"/>
                  <a:gd name="T12" fmla="*/ 0 60000 65536"/>
                  <a:gd name="T13" fmla="*/ 0 60000 65536"/>
                  <a:gd name="T14" fmla="*/ 0 60000 65536"/>
                  <a:gd name="T15" fmla="*/ 0 w 580"/>
                  <a:gd name="T16" fmla="*/ 0 h 1408"/>
                  <a:gd name="T17" fmla="*/ 580 w 580"/>
                  <a:gd name="T18" fmla="*/ 1408 h 1408"/>
                </a:gdLst>
                <a:ahLst/>
                <a:cxnLst>
                  <a:cxn ang="T10">
                    <a:pos x="T0" y="T1"/>
                  </a:cxn>
                  <a:cxn ang="T11">
                    <a:pos x="T2" y="T3"/>
                  </a:cxn>
                  <a:cxn ang="T12">
                    <a:pos x="T4" y="T5"/>
                  </a:cxn>
                  <a:cxn ang="T13">
                    <a:pos x="T6" y="T7"/>
                  </a:cxn>
                  <a:cxn ang="T14">
                    <a:pos x="T8" y="T9"/>
                  </a:cxn>
                </a:cxnLst>
                <a:rect l="T15" t="T16" r="T17" b="T18"/>
                <a:pathLst>
                  <a:path w="580" h="1408">
                    <a:moveTo>
                      <a:pt x="477" y="1408"/>
                    </a:moveTo>
                    <a:cubicBezTo>
                      <a:pt x="528" y="1174"/>
                      <a:pt x="580" y="940"/>
                      <a:pt x="549" y="824"/>
                    </a:cubicBezTo>
                    <a:cubicBezTo>
                      <a:pt x="518" y="708"/>
                      <a:pt x="384" y="789"/>
                      <a:pt x="293" y="712"/>
                    </a:cubicBezTo>
                    <a:cubicBezTo>
                      <a:pt x="202" y="635"/>
                      <a:pt x="10" y="479"/>
                      <a:pt x="5" y="360"/>
                    </a:cubicBezTo>
                    <a:cubicBezTo>
                      <a:pt x="0" y="241"/>
                      <a:pt x="130" y="120"/>
                      <a:pt x="261" y="0"/>
                    </a:cubicBezTo>
                  </a:path>
                </a:pathLst>
              </a:custGeom>
              <a:noFill/>
              <a:ln w="12700">
                <a:solidFill>
                  <a:schemeClr val="accent1"/>
                </a:solidFill>
                <a:round/>
                <a:headEnd type="none" w="lg" len="med"/>
                <a:tailEnd type="none" w="lg" len="med"/>
              </a:ln>
            </p:spPr>
            <p:txBody>
              <a:bodyPr>
                <a:spAutoFit/>
              </a:bodyPr>
              <a:lstStyle/>
              <a:p>
                <a:endParaRPr lang="en-US"/>
              </a:p>
            </p:txBody>
          </p:sp>
        </p:grpSp>
        <p:grpSp>
          <p:nvGrpSpPr>
            <p:cNvPr id="19" name="Group 87"/>
            <p:cNvGrpSpPr>
              <a:grpSpLocks/>
            </p:cNvGrpSpPr>
            <p:nvPr/>
          </p:nvGrpSpPr>
          <p:grpSpPr bwMode="auto">
            <a:xfrm rot="-1463546" flipH="1" flipV="1">
              <a:off x="6088064" y="2682881"/>
              <a:ext cx="279400" cy="203198"/>
              <a:chOff x="2947" y="1568"/>
              <a:chExt cx="1416" cy="1176"/>
            </a:xfrm>
          </p:grpSpPr>
          <p:sp>
            <p:nvSpPr>
              <p:cNvPr id="73" name="Freeform 88"/>
              <p:cNvSpPr>
                <a:spLocks/>
              </p:cNvSpPr>
              <p:nvPr/>
            </p:nvSpPr>
            <p:spPr bwMode="auto">
              <a:xfrm>
                <a:off x="3023" y="1606"/>
                <a:ext cx="1061" cy="952"/>
              </a:xfrm>
              <a:custGeom>
                <a:avLst/>
                <a:gdLst>
                  <a:gd name="T0" fmla="*/ 0 w 1061"/>
                  <a:gd name="T1" fmla="*/ 0 h 952"/>
                  <a:gd name="T2" fmla="*/ 344 w 1061"/>
                  <a:gd name="T3" fmla="*/ 520 h 952"/>
                  <a:gd name="T4" fmla="*/ 952 w 1061"/>
                  <a:gd name="T5" fmla="*/ 368 h 952"/>
                  <a:gd name="T6" fmla="*/ 1000 w 1061"/>
                  <a:gd name="T7" fmla="*/ 584 h 952"/>
                  <a:gd name="T8" fmla="*/ 736 w 1061"/>
                  <a:gd name="T9" fmla="*/ 696 h 952"/>
                  <a:gd name="T10" fmla="*/ 664 w 1061"/>
                  <a:gd name="T11" fmla="*/ 952 h 952"/>
                  <a:gd name="T12" fmla="*/ 0 60000 65536"/>
                  <a:gd name="T13" fmla="*/ 0 60000 65536"/>
                  <a:gd name="T14" fmla="*/ 0 60000 65536"/>
                  <a:gd name="T15" fmla="*/ 0 60000 65536"/>
                  <a:gd name="T16" fmla="*/ 0 60000 65536"/>
                  <a:gd name="T17" fmla="*/ 0 60000 65536"/>
                  <a:gd name="T18" fmla="*/ 0 w 1061"/>
                  <a:gd name="T19" fmla="*/ 0 h 952"/>
                  <a:gd name="T20" fmla="*/ 1061 w 1061"/>
                  <a:gd name="T21" fmla="*/ 952 h 952"/>
                </a:gdLst>
                <a:ahLst/>
                <a:cxnLst>
                  <a:cxn ang="T12">
                    <a:pos x="T0" y="T1"/>
                  </a:cxn>
                  <a:cxn ang="T13">
                    <a:pos x="T2" y="T3"/>
                  </a:cxn>
                  <a:cxn ang="T14">
                    <a:pos x="T4" y="T5"/>
                  </a:cxn>
                  <a:cxn ang="T15">
                    <a:pos x="T6" y="T7"/>
                  </a:cxn>
                  <a:cxn ang="T16">
                    <a:pos x="T8" y="T9"/>
                  </a:cxn>
                  <a:cxn ang="T17">
                    <a:pos x="T10" y="T11"/>
                  </a:cxn>
                </a:cxnLst>
                <a:rect l="T18" t="T19" r="T20" b="T21"/>
                <a:pathLst>
                  <a:path w="1061" h="952">
                    <a:moveTo>
                      <a:pt x="0" y="0"/>
                    </a:moveTo>
                    <a:cubicBezTo>
                      <a:pt x="92" y="229"/>
                      <a:pt x="185" y="459"/>
                      <a:pt x="344" y="520"/>
                    </a:cubicBezTo>
                    <a:cubicBezTo>
                      <a:pt x="503" y="581"/>
                      <a:pt x="843" y="357"/>
                      <a:pt x="952" y="368"/>
                    </a:cubicBezTo>
                    <a:cubicBezTo>
                      <a:pt x="1061" y="379"/>
                      <a:pt x="1036" y="529"/>
                      <a:pt x="1000" y="584"/>
                    </a:cubicBezTo>
                    <a:cubicBezTo>
                      <a:pt x="964" y="639"/>
                      <a:pt x="792" y="635"/>
                      <a:pt x="736" y="696"/>
                    </a:cubicBezTo>
                    <a:cubicBezTo>
                      <a:pt x="680" y="757"/>
                      <a:pt x="672" y="854"/>
                      <a:pt x="664" y="95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74" name="Freeform 89"/>
              <p:cNvSpPr>
                <a:spLocks/>
              </p:cNvSpPr>
              <p:nvPr/>
            </p:nvSpPr>
            <p:spPr bwMode="auto">
              <a:xfrm>
                <a:off x="3064" y="1600"/>
                <a:ext cx="1299" cy="984"/>
              </a:xfrm>
              <a:custGeom>
                <a:avLst/>
                <a:gdLst>
                  <a:gd name="T0" fmla="*/ 0 w 1299"/>
                  <a:gd name="T1" fmla="*/ 984 h 984"/>
                  <a:gd name="T2" fmla="*/ 464 w 1299"/>
                  <a:gd name="T3" fmla="*/ 640 h 984"/>
                  <a:gd name="T4" fmla="*/ 216 w 1299"/>
                  <a:gd name="T5" fmla="*/ 400 h 984"/>
                  <a:gd name="T6" fmla="*/ 336 w 1299"/>
                  <a:gd name="T7" fmla="*/ 144 h 984"/>
                  <a:gd name="T8" fmla="*/ 520 w 1299"/>
                  <a:gd name="T9" fmla="*/ 224 h 984"/>
                  <a:gd name="T10" fmla="*/ 1184 w 1299"/>
                  <a:gd name="T11" fmla="*/ 144 h 984"/>
                  <a:gd name="T12" fmla="*/ 1208 w 1299"/>
                  <a:gd name="T13" fmla="*/ 0 h 984"/>
                  <a:gd name="T14" fmla="*/ 0 60000 65536"/>
                  <a:gd name="T15" fmla="*/ 0 60000 65536"/>
                  <a:gd name="T16" fmla="*/ 0 60000 65536"/>
                  <a:gd name="T17" fmla="*/ 0 60000 65536"/>
                  <a:gd name="T18" fmla="*/ 0 60000 65536"/>
                  <a:gd name="T19" fmla="*/ 0 60000 65536"/>
                  <a:gd name="T20" fmla="*/ 0 60000 65536"/>
                  <a:gd name="T21" fmla="*/ 0 w 1299"/>
                  <a:gd name="T22" fmla="*/ 0 h 984"/>
                  <a:gd name="T23" fmla="*/ 1299 w 1299"/>
                  <a:gd name="T24" fmla="*/ 984 h 98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99" h="984">
                    <a:moveTo>
                      <a:pt x="0" y="984"/>
                    </a:moveTo>
                    <a:cubicBezTo>
                      <a:pt x="214" y="860"/>
                      <a:pt x="428" y="737"/>
                      <a:pt x="464" y="640"/>
                    </a:cubicBezTo>
                    <a:cubicBezTo>
                      <a:pt x="500" y="543"/>
                      <a:pt x="237" y="483"/>
                      <a:pt x="216" y="400"/>
                    </a:cubicBezTo>
                    <a:cubicBezTo>
                      <a:pt x="195" y="317"/>
                      <a:pt x="285" y="173"/>
                      <a:pt x="336" y="144"/>
                    </a:cubicBezTo>
                    <a:cubicBezTo>
                      <a:pt x="387" y="115"/>
                      <a:pt x="379" y="224"/>
                      <a:pt x="520" y="224"/>
                    </a:cubicBezTo>
                    <a:cubicBezTo>
                      <a:pt x="661" y="224"/>
                      <a:pt x="1069" y="181"/>
                      <a:pt x="1184" y="144"/>
                    </a:cubicBezTo>
                    <a:cubicBezTo>
                      <a:pt x="1299" y="107"/>
                      <a:pt x="1253" y="53"/>
                      <a:pt x="1208" y="0"/>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75" name="Freeform 90"/>
              <p:cNvSpPr>
                <a:spLocks/>
              </p:cNvSpPr>
              <p:nvPr/>
            </p:nvSpPr>
            <p:spPr bwMode="auto">
              <a:xfrm>
                <a:off x="3040" y="1672"/>
                <a:ext cx="1139" cy="963"/>
              </a:xfrm>
              <a:custGeom>
                <a:avLst/>
                <a:gdLst>
                  <a:gd name="T0" fmla="*/ 0 w 1139"/>
                  <a:gd name="T1" fmla="*/ 464 h 963"/>
                  <a:gd name="T2" fmla="*/ 208 w 1139"/>
                  <a:gd name="T3" fmla="*/ 32 h 963"/>
                  <a:gd name="T4" fmla="*/ 408 w 1139"/>
                  <a:gd name="T5" fmla="*/ 272 h 963"/>
                  <a:gd name="T6" fmla="*/ 600 w 1139"/>
                  <a:gd name="T7" fmla="*/ 248 h 963"/>
                  <a:gd name="T8" fmla="*/ 808 w 1139"/>
                  <a:gd name="T9" fmla="*/ 136 h 963"/>
                  <a:gd name="T10" fmla="*/ 1096 w 1139"/>
                  <a:gd name="T11" fmla="*/ 376 h 963"/>
                  <a:gd name="T12" fmla="*/ 1064 w 1139"/>
                  <a:gd name="T13" fmla="*/ 488 h 963"/>
                  <a:gd name="T14" fmla="*/ 784 w 1139"/>
                  <a:gd name="T15" fmla="*/ 912 h 963"/>
                  <a:gd name="T16" fmla="*/ 488 w 1139"/>
                  <a:gd name="T17" fmla="*/ 792 h 96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39"/>
                  <a:gd name="T28" fmla="*/ 0 h 963"/>
                  <a:gd name="T29" fmla="*/ 1139 w 1139"/>
                  <a:gd name="T30" fmla="*/ 963 h 96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39" h="963">
                    <a:moveTo>
                      <a:pt x="0" y="464"/>
                    </a:moveTo>
                    <a:cubicBezTo>
                      <a:pt x="70" y="264"/>
                      <a:pt x="140" y="64"/>
                      <a:pt x="208" y="32"/>
                    </a:cubicBezTo>
                    <a:cubicBezTo>
                      <a:pt x="276" y="0"/>
                      <a:pt x="343" y="236"/>
                      <a:pt x="408" y="272"/>
                    </a:cubicBezTo>
                    <a:cubicBezTo>
                      <a:pt x="473" y="308"/>
                      <a:pt x="533" y="271"/>
                      <a:pt x="600" y="248"/>
                    </a:cubicBezTo>
                    <a:cubicBezTo>
                      <a:pt x="667" y="225"/>
                      <a:pt x="725" y="115"/>
                      <a:pt x="808" y="136"/>
                    </a:cubicBezTo>
                    <a:cubicBezTo>
                      <a:pt x="891" y="157"/>
                      <a:pt x="1053" y="317"/>
                      <a:pt x="1096" y="376"/>
                    </a:cubicBezTo>
                    <a:cubicBezTo>
                      <a:pt x="1139" y="435"/>
                      <a:pt x="1116" y="399"/>
                      <a:pt x="1064" y="488"/>
                    </a:cubicBezTo>
                    <a:cubicBezTo>
                      <a:pt x="1012" y="577"/>
                      <a:pt x="880" y="861"/>
                      <a:pt x="784" y="912"/>
                    </a:cubicBezTo>
                    <a:cubicBezTo>
                      <a:pt x="688" y="963"/>
                      <a:pt x="588" y="877"/>
                      <a:pt x="488" y="79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76" name="Freeform 91"/>
              <p:cNvSpPr>
                <a:spLocks/>
              </p:cNvSpPr>
              <p:nvPr/>
            </p:nvSpPr>
            <p:spPr bwMode="auto">
              <a:xfrm>
                <a:off x="2947" y="1568"/>
                <a:ext cx="964" cy="1176"/>
              </a:xfrm>
              <a:custGeom>
                <a:avLst/>
                <a:gdLst>
                  <a:gd name="T0" fmla="*/ 793 w 580"/>
                  <a:gd name="T1" fmla="*/ 1176 h 1408"/>
                  <a:gd name="T2" fmla="*/ 912 w 580"/>
                  <a:gd name="T3" fmla="*/ 688 h 1408"/>
                  <a:gd name="T4" fmla="*/ 487 w 580"/>
                  <a:gd name="T5" fmla="*/ 595 h 1408"/>
                  <a:gd name="T6" fmla="*/ 8 w 580"/>
                  <a:gd name="T7" fmla="*/ 301 h 1408"/>
                  <a:gd name="T8" fmla="*/ 434 w 580"/>
                  <a:gd name="T9" fmla="*/ 0 h 1408"/>
                  <a:gd name="T10" fmla="*/ 0 60000 65536"/>
                  <a:gd name="T11" fmla="*/ 0 60000 65536"/>
                  <a:gd name="T12" fmla="*/ 0 60000 65536"/>
                  <a:gd name="T13" fmla="*/ 0 60000 65536"/>
                  <a:gd name="T14" fmla="*/ 0 60000 65536"/>
                  <a:gd name="T15" fmla="*/ 0 w 580"/>
                  <a:gd name="T16" fmla="*/ 0 h 1408"/>
                  <a:gd name="T17" fmla="*/ 580 w 580"/>
                  <a:gd name="T18" fmla="*/ 1408 h 1408"/>
                </a:gdLst>
                <a:ahLst/>
                <a:cxnLst>
                  <a:cxn ang="T10">
                    <a:pos x="T0" y="T1"/>
                  </a:cxn>
                  <a:cxn ang="T11">
                    <a:pos x="T2" y="T3"/>
                  </a:cxn>
                  <a:cxn ang="T12">
                    <a:pos x="T4" y="T5"/>
                  </a:cxn>
                  <a:cxn ang="T13">
                    <a:pos x="T6" y="T7"/>
                  </a:cxn>
                  <a:cxn ang="T14">
                    <a:pos x="T8" y="T9"/>
                  </a:cxn>
                </a:cxnLst>
                <a:rect l="T15" t="T16" r="T17" b="T18"/>
                <a:pathLst>
                  <a:path w="580" h="1408">
                    <a:moveTo>
                      <a:pt x="477" y="1408"/>
                    </a:moveTo>
                    <a:cubicBezTo>
                      <a:pt x="528" y="1174"/>
                      <a:pt x="580" y="940"/>
                      <a:pt x="549" y="824"/>
                    </a:cubicBezTo>
                    <a:cubicBezTo>
                      <a:pt x="518" y="708"/>
                      <a:pt x="384" y="789"/>
                      <a:pt x="293" y="712"/>
                    </a:cubicBezTo>
                    <a:cubicBezTo>
                      <a:pt x="202" y="635"/>
                      <a:pt x="10" y="479"/>
                      <a:pt x="5" y="360"/>
                    </a:cubicBezTo>
                    <a:cubicBezTo>
                      <a:pt x="0" y="241"/>
                      <a:pt x="130" y="120"/>
                      <a:pt x="261" y="0"/>
                    </a:cubicBezTo>
                  </a:path>
                </a:pathLst>
              </a:custGeom>
              <a:noFill/>
              <a:ln w="12700">
                <a:solidFill>
                  <a:schemeClr val="accent1"/>
                </a:solidFill>
                <a:round/>
                <a:headEnd type="none" w="lg" len="med"/>
                <a:tailEnd type="none" w="lg" len="med"/>
              </a:ln>
            </p:spPr>
            <p:txBody>
              <a:bodyPr>
                <a:spAutoFit/>
              </a:bodyPr>
              <a:lstStyle/>
              <a:p>
                <a:endParaRPr lang="en-US"/>
              </a:p>
            </p:txBody>
          </p:sp>
        </p:grpSp>
        <p:grpSp>
          <p:nvGrpSpPr>
            <p:cNvPr id="20" name="Group 92"/>
            <p:cNvGrpSpPr>
              <a:grpSpLocks/>
            </p:cNvGrpSpPr>
            <p:nvPr/>
          </p:nvGrpSpPr>
          <p:grpSpPr bwMode="auto">
            <a:xfrm rot="10714280" flipH="1" flipV="1">
              <a:off x="6189663" y="2101847"/>
              <a:ext cx="279400" cy="203198"/>
              <a:chOff x="2947" y="1568"/>
              <a:chExt cx="1416" cy="1176"/>
            </a:xfrm>
          </p:grpSpPr>
          <p:sp>
            <p:nvSpPr>
              <p:cNvPr id="69" name="Freeform 93"/>
              <p:cNvSpPr>
                <a:spLocks/>
              </p:cNvSpPr>
              <p:nvPr/>
            </p:nvSpPr>
            <p:spPr bwMode="auto">
              <a:xfrm>
                <a:off x="3023" y="1606"/>
                <a:ext cx="1061" cy="952"/>
              </a:xfrm>
              <a:custGeom>
                <a:avLst/>
                <a:gdLst>
                  <a:gd name="T0" fmla="*/ 0 w 1061"/>
                  <a:gd name="T1" fmla="*/ 0 h 952"/>
                  <a:gd name="T2" fmla="*/ 344 w 1061"/>
                  <a:gd name="T3" fmla="*/ 520 h 952"/>
                  <a:gd name="T4" fmla="*/ 952 w 1061"/>
                  <a:gd name="T5" fmla="*/ 368 h 952"/>
                  <a:gd name="T6" fmla="*/ 1000 w 1061"/>
                  <a:gd name="T7" fmla="*/ 584 h 952"/>
                  <a:gd name="T8" fmla="*/ 736 w 1061"/>
                  <a:gd name="T9" fmla="*/ 696 h 952"/>
                  <a:gd name="T10" fmla="*/ 664 w 1061"/>
                  <a:gd name="T11" fmla="*/ 952 h 952"/>
                  <a:gd name="T12" fmla="*/ 0 60000 65536"/>
                  <a:gd name="T13" fmla="*/ 0 60000 65536"/>
                  <a:gd name="T14" fmla="*/ 0 60000 65536"/>
                  <a:gd name="T15" fmla="*/ 0 60000 65536"/>
                  <a:gd name="T16" fmla="*/ 0 60000 65536"/>
                  <a:gd name="T17" fmla="*/ 0 60000 65536"/>
                  <a:gd name="T18" fmla="*/ 0 w 1061"/>
                  <a:gd name="T19" fmla="*/ 0 h 952"/>
                  <a:gd name="T20" fmla="*/ 1061 w 1061"/>
                  <a:gd name="T21" fmla="*/ 952 h 952"/>
                </a:gdLst>
                <a:ahLst/>
                <a:cxnLst>
                  <a:cxn ang="T12">
                    <a:pos x="T0" y="T1"/>
                  </a:cxn>
                  <a:cxn ang="T13">
                    <a:pos x="T2" y="T3"/>
                  </a:cxn>
                  <a:cxn ang="T14">
                    <a:pos x="T4" y="T5"/>
                  </a:cxn>
                  <a:cxn ang="T15">
                    <a:pos x="T6" y="T7"/>
                  </a:cxn>
                  <a:cxn ang="T16">
                    <a:pos x="T8" y="T9"/>
                  </a:cxn>
                  <a:cxn ang="T17">
                    <a:pos x="T10" y="T11"/>
                  </a:cxn>
                </a:cxnLst>
                <a:rect l="T18" t="T19" r="T20" b="T21"/>
                <a:pathLst>
                  <a:path w="1061" h="952">
                    <a:moveTo>
                      <a:pt x="0" y="0"/>
                    </a:moveTo>
                    <a:cubicBezTo>
                      <a:pt x="92" y="229"/>
                      <a:pt x="185" y="459"/>
                      <a:pt x="344" y="520"/>
                    </a:cubicBezTo>
                    <a:cubicBezTo>
                      <a:pt x="503" y="581"/>
                      <a:pt x="843" y="357"/>
                      <a:pt x="952" y="368"/>
                    </a:cubicBezTo>
                    <a:cubicBezTo>
                      <a:pt x="1061" y="379"/>
                      <a:pt x="1036" y="529"/>
                      <a:pt x="1000" y="584"/>
                    </a:cubicBezTo>
                    <a:cubicBezTo>
                      <a:pt x="964" y="639"/>
                      <a:pt x="792" y="635"/>
                      <a:pt x="736" y="696"/>
                    </a:cubicBezTo>
                    <a:cubicBezTo>
                      <a:pt x="680" y="757"/>
                      <a:pt x="672" y="854"/>
                      <a:pt x="664" y="95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70" name="Freeform 94"/>
              <p:cNvSpPr>
                <a:spLocks/>
              </p:cNvSpPr>
              <p:nvPr/>
            </p:nvSpPr>
            <p:spPr bwMode="auto">
              <a:xfrm>
                <a:off x="3064" y="1600"/>
                <a:ext cx="1299" cy="984"/>
              </a:xfrm>
              <a:custGeom>
                <a:avLst/>
                <a:gdLst>
                  <a:gd name="T0" fmla="*/ 0 w 1299"/>
                  <a:gd name="T1" fmla="*/ 984 h 984"/>
                  <a:gd name="T2" fmla="*/ 464 w 1299"/>
                  <a:gd name="T3" fmla="*/ 640 h 984"/>
                  <a:gd name="T4" fmla="*/ 216 w 1299"/>
                  <a:gd name="T5" fmla="*/ 400 h 984"/>
                  <a:gd name="T6" fmla="*/ 336 w 1299"/>
                  <a:gd name="T7" fmla="*/ 144 h 984"/>
                  <a:gd name="T8" fmla="*/ 520 w 1299"/>
                  <a:gd name="T9" fmla="*/ 224 h 984"/>
                  <a:gd name="T10" fmla="*/ 1184 w 1299"/>
                  <a:gd name="T11" fmla="*/ 144 h 984"/>
                  <a:gd name="T12" fmla="*/ 1208 w 1299"/>
                  <a:gd name="T13" fmla="*/ 0 h 984"/>
                  <a:gd name="T14" fmla="*/ 0 60000 65536"/>
                  <a:gd name="T15" fmla="*/ 0 60000 65536"/>
                  <a:gd name="T16" fmla="*/ 0 60000 65536"/>
                  <a:gd name="T17" fmla="*/ 0 60000 65536"/>
                  <a:gd name="T18" fmla="*/ 0 60000 65536"/>
                  <a:gd name="T19" fmla="*/ 0 60000 65536"/>
                  <a:gd name="T20" fmla="*/ 0 60000 65536"/>
                  <a:gd name="T21" fmla="*/ 0 w 1299"/>
                  <a:gd name="T22" fmla="*/ 0 h 984"/>
                  <a:gd name="T23" fmla="*/ 1299 w 1299"/>
                  <a:gd name="T24" fmla="*/ 984 h 98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99" h="984">
                    <a:moveTo>
                      <a:pt x="0" y="984"/>
                    </a:moveTo>
                    <a:cubicBezTo>
                      <a:pt x="214" y="860"/>
                      <a:pt x="428" y="737"/>
                      <a:pt x="464" y="640"/>
                    </a:cubicBezTo>
                    <a:cubicBezTo>
                      <a:pt x="500" y="543"/>
                      <a:pt x="237" y="483"/>
                      <a:pt x="216" y="400"/>
                    </a:cubicBezTo>
                    <a:cubicBezTo>
                      <a:pt x="195" y="317"/>
                      <a:pt x="285" y="173"/>
                      <a:pt x="336" y="144"/>
                    </a:cubicBezTo>
                    <a:cubicBezTo>
                      <a:pt x="387" y="115"/>
                      <a:pt x="379" y="224"/>
                      <a:pt x="520" y="224"/>
                    </a:cubicBezTo>
                    <a:cubicBezTo>
                      <a:pt x="661" y="224"/>
                      <a:pt x="1069" y="181"/>
                      <a:pt x="1184" y="144"/>
                    </a:cubicBezTo>
                    <a:cubicBezTo>
                      <a:pt x="1299" y="107"/>
                      <a:pt x="1253" y="53"/>
                      <a:pt x="1208" y="0"/>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71" name="Freeform 95"/>
              <p:cNvSpPr>
                <a:spLocks/>
              </p:cNvSpPr>
              <p:nvPr/>
            </p:nvSpPr>
            <p:spPr bwMode="auto">
              <a:xfrm>
                <a:off x="3040" y="1672"/>
                <a:ext cx="1139" cy="963"/>
              </a:xfrm>
              <a:custGeom>
                <a:avLst/>
                <a:gdLst>
                  <a:gd name="T0" fmla="*/ 0 w 1139"/>
                  <a:gd name="T1" fmla="*/ 464 h 963"/>
                  <a:gd name="T2" fmla="*/ 208 w 1139"/>
                  <a:gd name="T3" fmla="*/ 32 h 963"/>
                  <a:gd name="T4" fmla="*/ 408 w 1139"/>
                  <a:gd name="T5" fmla="*/ 272 h 963"/>
                  <a:gd name="T6" fmla="*/ 600 w 1139"/>
                  <a:gd name="T7" fmla="*/ 248 h 963"/>
                  <a:gd name="T8" fmla="*/ 808 w 1139"/>
                  <a:gd name="T9" fmla="*/ 136 h 963"/>
                  <a:gd name="T10" fmla="*/ 1096 w 1139"/>
                  <a:gd name="T11" fmla="*/ 376 h 963"/>
                  <a:gd name="T12" fmla="*/ 1064 w 1139"/>
                  <a:gd name="T13" fmla="*/ 488 h 963"/>
                  <a:gd name="T14" fmla="*/ 784 w 1139"/>
                  <a:gd name="T15" fmla="*/ 912 h 963"/>
                  <a:gd name="T16" fmla="*/ 488 w 1139"/>
                  <a:gd name="T17" fmla="*/ 792 h 96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39"/>
                  <a:gd name="T28" fmla="*/ 0 h 963"/>
                  <a:gd name="T29" fmla="*/ 1139 w 1139"/>
                  <a:gd name="T30" fmla="*/ 963 h 96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39" h="963">
                    <a:moveTo>
                      <a:pt x="0" y="464"/>
                    </a:moveTo>
                    <a:cubicBezTo>
                      <a:pt x="70" y="264"/>
                      <a:pt x="140" y="64"/>
                      <a:pt x="208" y="32"/>
                    </a:cubicBezTo>
                    <a:cubicBezTo>
                      <a:pt x="276" y="0"/>
                      <a:pt x="343" y="236"/>
                      <a:pt x="408" y="272"/>
                    </a:cubicBezTo>
                    <a:cubicBezTo>
                      <a:pt x="473" y="308"/>
                      <a:pt x="533" y="271"/>
                      <a:pt x="600" y="248"/>
                    </a:cubicBezTo>
                    <a:cubicBezTo>
                      <a:pt x="667" y="225"/>
                      <a:pt x="725" y="115"/>
                      <a:pt x="808" y="136"/>
                    </a:cubicBezTo>
                    <a:cubicBezTo>
                      <a:pt x="891" y="157"/>
                      <a:pt x="1053" y="317"/>
                      <a:pt x="1096" y="376"/>
                    </a:cubicBezTo>
                    <a:cubicBezTo>
                      <a:pt x="1139" y="435"/>
                      <a:pt x="1116" y="399"/>
                      <a:pt x="1064" y="488"/>
                    </a:cubicBezTo>
                    <a:cubicBezTo>
                      <a:pt x="1012" y="577"/>
                      <a:pt x="880" y="861"/>
                      <a:pt x="784" y="912"/>
                    </a:cubicBezTo>
                    <a:cubicBezTo>
                      <a:pt x="688" y="963"/>
                      <a:pt x="588" y="877"/>
                      <a:pt x="488" y="79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72" name="Freeform 96"/>
              <p:cNvSpPr>
                <a:spLocks/>
              </p:cNvSpPr>
              <p:nvPr/>
            </p:nvSpPr>
            <p:spPr bwMode="auto">
              <a:xfrm>
                <a:off x="2947" y="1568"/>
                <a:ext cx="964" cy="1176"/>
              </a:xfrm>
              <a:custGeom>
                <a:avLst/>
                <a:gdLst>
                  <a:gd name="T0" fmla="*/ 793 w 580"/>
                  <a:gd name="T1" fmla="*/ 1176 h 1408"/>
                  <a:gd name="T2" fmla="*/ 912 w 580"/>
                  <a:gd name="T3" fmla="*/ 688 h 1408"/>
                  <a:gd name="T4" fmla="*/ 487 w 580"/>
                  <a:gd name="T5" fmla="*/ 595 h 1408"/>
                  <a:gd name="T6" fmla="*/ 8 w 580"/>
                  <a:gd name="T7" fmla="*/ 301 h 1408"/>
                  <a:gd name="T8" fmla="*/ 434 w 580"/>
                  <a:gd name="T9" fmla="*/ 0 h 1408"/>
                  <a:gd name="T10" fmla="*/ 0 60000 65536"/>
                  <a:gd name="T11" fmla="*/ 0 60000 65536"/>
                  <a:gd name="T12" fmla="*/ 0 60000 65536"/>
                  <a:gd name="T13" fmla="*/ 0 60000 65536"/>
                  <a:gd name="T14" fmla="*/ 0 60000 65536"/>
                  <a:gd name="T15" fmla="*/ 0 w 580"/>
                  <a:gd name="T16" fmla="*/ 0 h 1408"/>
                  <a:gd name="T17" fmla="*/ 580 w 580"/>
                  <a:gd name="T18" fmla="*/ 1408 h 1408"/>
                </a:gdLst>
                <a:ahLst/>
                <a:cxnLst>
                  <a:cxn ang="T10">
                    <a:pos x="T0" y="T1"/>
                  </a:cxn>
                  <a:cxn ang="T11">
                    <a:pos x="T2" y="T3"/>
                  </a:cxn>
                  <a:cxn ang="T12">
                    <a:pos x="T4" y="T5"/>
                  </a:cxn>
                  <a:cxn ang="T13">
                    <a:pos x="T6" y="T7"/>
                  </a:cxn>
                  <a:cxn ang="T14">
                    <a:pos x="T8" y="T9"/>
                  </a:cxn>
                </a:cxnLst>
                <a:rect l="T15" t="T16" r="T17" b="T18"/>
                <a:pathLst>
                  <a:path w="580" h="1408">
                    <a:moveTo>
                      <a:pt x="477" y="1408"/>
                    </a:moveTo>
                    <a:cubicBezTo>
                      <a:pt x="528" y="1174"/>
                      <a:pt x="580" y="940"/>
                      <a:pt x="549" y="824"/>
                    </a:cubicBezTo>
                    <a:cubicBezTo>
                      <a:pt x="518" y="708"/>
                      <a:pt x="384" y="789"/>
                      <a:pt x="293" y="712"/>
                    </a:cubicBezTo>
                    <a:cubicBezTo>
                      <a:pt x="202" y="635"/>
                      <a:pt x="10" y="479"/>
                      <a:pt x="5" y="360"/>
                    </a:cubicBezTo>
                    <a:cubicBezTo>
                      <a:pt x="0" y="241"/>
                      <a:pt x="130" y="120"/>
                      <a:pt x="261" y="0"/>
                    </a:cubicBezTo>
                  </a:path>
                </a:pathLst>
              </a:custGeom>
              <a:noFill/>
              <a:ln w="12700">
                <a:solidFill>
                  <a:schemeClr val="accent1"/>
                </a:solidFill>
                <a:round/>
                <a:headEnd type="none" w="lg" len="med"/>
                <a:tailEnd type="none" w="lg" len="med"/>
              </a:ln>
            </p:spPr>
            <p:txBody>
              <a:bodyPr>
                <a:spAutoFit/>
              </a:bodyPr>
              <a:lstStyle/>
              <a:p>
                <a:endParaRPr lang="en-US"/>
              </a:p>
            </p:txBody>
          </p:sp>
        </p:grpSp>
        <p:grpSp>
          <p:nvGrpSpPr>
            <p:cNvPr id="21" name="Group 97"/>
            <p:cNvGrpSpPr>
              <a:grpSpLocks/>
            </p:cNvGrpSpPr>
            <p:nvPr/>
          </p:nvGrpSpPr>
          <p:grpSpPr bwMode="auto">
            <a:xfrm rot="15020791" flipV="1">
              <a:off x="5934077" y="3343275"/>
              <a:ext cx="279400" cy="203198"/>
              <a:chOff x="2947" y="1568"/>
              <a:chExt cx="1416" cy="1176"/>
            </a:xfrm>
          </p:grpSpPr>
          <p:sp>
            <p:nvSpPr>
              <p:cNvPr id="65" name="Freeform 98"/>
              <p:cNvSpPr>
                <a:spLocks/>
              </p:cNvSpPr>
              <p:nvPr/>
            </p:nvSpPr>
            <p:spPr bwMode="auto">
              <a:xfrm>
                <a:off x="3023" y="1606"/>
                <a:ext cx="1061" cy="952"/>
              </a:xfrm>
              <a:custGeom>
                <a:avLst/>
                <a:gdLst>
                  <a:gd name="T0" fmla="*/ 0 w 1061"/>
                  <a:gd name="T1" fmla="*/ 0 h 952"/>
                  <a:gd name="T2" fmla="*/ 344 w 1061"/>
                  <a:gd name="T3" fmla="*/ 520 h 952"/>
                  <a:gd name="T4" fmla="*/ 952 w 1061"/>
                  <a:gd name="T5" fmla="*/ 368 h 952"/>
                  <a:gd name="T6" fmla="*/ 1000 w 1061"/>
                  <a:gd name="T7" fmla="*/ 584 h 952"/>
                  <a:gd name="T8" fmla="*/ 736 w 1061"/>
                  <a:gd name="T9" fmla="*/ 696 h 952"/>
                  <a:gd name="T10" fmla="*/ 664 w 1061"/>
                  <a:gd name="T11" fmla="*/ 952 h 952"/>
                  <a:gd name="T12" fmla="*/ 0 60000 65536"/>
                  <a:gd name="T13" fmla="*/ 0 60000 65536"/>
                  <a:gd name="T14" fmla="*/ 0 60000 65536"/>
                  <a:gd name="T15" fmla="*/ 0 60000 65536"/>
                  <a:gd name="T16" fmla="*/ 0 60000 65536"/>
                  <a:gd name="T17" fmla="*/ 0 60000 65536"/>
                  <a:gd name="T18" fmla="*/ 0 w 1061"/>
                  <a:gd name="T19" fmla="*/ 0 h 952"/>
                  <a:gd name="T20" fmla="*/ 1061 w 1061"/>
                  <a:gd name="T21" fmla="*/ 952 h 952"/>
                </a:gdLst>
                <a:ahLst/>
                <a:cxnLst>
                  <a:cxn ang="T12">
                    <a:pos x="T0" y="T1"/>
                  </a:cxn>
                  <a:cxn ang="T13">
                    <a:pos x="T2" y="T3"/>
                  </a:cxn>
                  <a:cxn ang="T14">
                    <a:pos x="T4" y="T5"/>
                  </a:cxn>
                  <a:cxn ang="T15">
                    <a:pos x="T6" y="T7"/>
                  </a:cxn>
                  <a:cxn ang="T16">
                    <a:pos x="T8" y="T9"/>
                  </a:cxn>
                  <a:cxn ang="T17">
                    <a:pos x="T10" y="T11"/>
                  </a:cxn>
                </a:cxnLst>
                <a:rect l="T18" t="T19" r="T20" b="T21"/>
                <a:pathLst>
                  <a:path w="1061" h="952">
                    <a:moveTo>
                      <a:pt x="0" y="0"/>
                    </a:moveTo>
                    <a:cubicBezTo>
                      <a:pt x="92" y="229"/>
                      <a:pt x="185" y="459"/>
                      <a:pt x="344" y="520"/>
                    </a:cubicBezTo>
                    <a:cubicBezTo>
                      <a:pt x="503" y="581"/>
                      <a:pt x="843" y="357"/>
                      <a:pt x="952" y="368"/>
                    </a:cubicBezTo>
                    <a:cubicBezTo>
                      <a:pt x="1061" y="379"/>
                      <a:pt x="1036" y="529"/>
                      <a:pt x="1000" y="584"/>
                    </a:cubicBezTo>
                    <a:cubicBezTo>
                      <a:pt x="964" y="639"/>
                      <a:pt x="792" y="635"/>
                      <a:pt x="736" y="696"/>
                    </a:cubicBezTo>
                    <a:cubicBezTo>
                      <a:pt x="680" y="757"/>
                      <a:pt x="672" y="854"/>
                      <a:pt x="664" y="95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66" name="Freeform 99"/>
              <p:cNvSpPr>
                <a:spLocks/>
              </p:cNvSpPr>
              <p:nvPr/>
            </p:nvSpPr>
            <p:spPr bwMode="auto">
              <a:xfrm>
                <a:off x="3064" y="1600"/>
                <a:ext cx="1299" cy="984"/>
              </a:xfrm>
              <a:custGeom>
                <a:avLst/>
                <a:gdLst>
                  <a:gd name="T0" fmla="*/ 0 w 1299"/>
                  <a:gd name="T1" fmla="*/ 984 h 984"/>
                  <a:gd name="T2" fmla="*/ 464 w 1299"/>
                  <a:gd name="T3" fmla="*/ 640 h 984"/>
                  <a:gd name="T4" fmla="*/ 216 w 1299"/>
                  <a:gd name="T5" fmla="*/ 400 h 984"/>
                  <a:gd name="T6" fmla="*/ 336 w 1299"/>
                  <a:gd name="T7" fmla="*/ 144 h 984"/>
                  <a:gd name="T8" fmla="*/ 520 w 1299"/>
                  <a:gd name="T9" fmla="*/ 224 h 984"/>
                  <a:gd name="T10" fmla="*/ 1184 w 1299"/>
                  <a:gd name="T11" fmla="*/ 144 h 984"/>
                  <a:gd name="T12" fmla="*/ 1208 w 1299"/>
                  <a:gd name="T13" fmla="*/ 0 h 984"/>
                  <a:gd name="T14" fmla="*/ 0 60000 65536"/>
                  <a:gd name="T15" fmla="*/ 0 60000 65536"/>
                  <a:gd name="T16" fmla="*/ 0 60000 65536"/>
                  <a:gd name="T17" fmla="*/ 0 60000 65536"/>
                  <a:gd name="T18" fmla="*/ 0 60000 65536"/>
                  <a:gd name="T19" fmla="*/ 0 60000 65536"/>
                  <a:gd name="T20" fmla="*/ 0 60000 65536"/>
                  <a:gd name="T21" fmla="*/ 0 w 1299"/>
                  <a:gd name="T22" fmla="*/ 0 h 984"/>
                  <a:gd name="T23" fmla="*/ 1299 w 1299"/>
                  <a:gd name="T24" fmla="*/ 984 h 98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99" h="984">
                    <a:moveTo>
                      <a:pt x="0" y="984"/>
                    </a:moveTo>
                    <a:cubicBezTo>
                      <a:pt x="214" y="860"/>
                      <a:pt x="428" y="737"/>
                      <a:pt x="464" y="640"/>
                    </a:cubicBezTo>
                    <a:cubicBezTo>
                      <a:pt x="500" y="543"/>
                      <a:pt x="237" y="483"/>
                      <a:pt x="216" y="400"/>
                    </a:cubicBezTo>
                    <a:cubicBezTo>
                      <a:pt x="195" y="317"/>
                      <a:pt x="285" y="173"/>
                      <a:pt x="336" y="144"/>
                    </a:cubicBezTo>
                    <a:cubicBezTo>
                      <a:pt x="387" y="115"/>
                      <a:pt x="379" y="224"/>
                      <a:pt x="520" y="224"/>
                    </a:cubicBezTo>
                    <a:cubicBezTo>
                      <a:pt x="661" y="224"/>
                      <a:pt x="1069" y="181"/>
                      <a:pt x="1184" y="144"/>
                    </a:cubicBezTo>
                    <a:cubicBezTo>
                      <a:pt x="1299" y="107"/>
                      <a:pt x="1253" y="53"/>
                      <a:pt x="1208" y="0"/>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67" name="Freeform 100"/>
              <p:cNvSpPr>
                <a:spLocks/>
              </p:cNvSpPr>
              <p:nvPr/>
            </p:nvSpPr>
            <p:spPr bwMode="auto">
              <a:xfrm>
                <a:off x="3040" y="1672"/>
                <a:ext cx="1139" cy="963"/>
              </a:xfrm>
              <a:custGeom>
                <a:avLst/>
                <a:gdLst>
                  <a:gd name="T0" fmla="*/ 0 w 1139"/>
                  <a:gd name="T1" fmla="*/ 464 h 963"/>
                  <a:gd name="T2" fmla="*/ 208 w 1139"/>
                  <a:gd name="T3" fmla="*/ 32 h 963"/>
                  <a:gd name="T4" fmla="*/ 408 w 1139"/>
                  <a:gd name="T5" fmla="*/ 272 h 963"/>
                  <a:gd name="T6" fmla="*/ 600 w 1139"/>
                  <a:gd name="T7" fmla="*/ 248 h 963"/>
                  <a:gd name="T8" fmla="*/ 808 w 1139"/>
                  <a:gd name="T9" fmla="*/ 136 h 963"/>
                  <a:gd name="T10" fmla="*/ 1096 w 1139"/>
                  <a:gd name="T11" fmla="*/ 376 h 963"/>
                  <a:gd name="T12" fmla="*/ 1064 w 1139"/>
                  <a:gd name="T13" fmla="*/ 488 h 963"/>
                  <a:gd name="T14" fmla="*/ 784 w 1139"/>
                  <a:gd name="T15" fmla="*/ 912 h 963"/>
                  <a:gd name="T16" fmla="*/ 488 w 1139"/>
                  <a:gd name="T17" fmla="*/ 792 h 96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39"/>
                  <a:gd name="T28" fmla="*/ 0 h 963"/>
                  <a:gd name="T29" fmla="*/ 1139 w 1139"/>
                  <a:gd name="T30" fmla="*/ 963 h 96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39" h="963">
                    <a:moveTo>
                      <a:pt x="0" y="464"/>
                    </a:moveTo>
                    <a:cubicBezTo>
                      <a:pt x="70" y="264"/>
                      <a:pt x="140" y="64"/>
                      <a:pt x="208" y="32"/>
                    </a:cubicBezTo>
                    <a:cubicBezTo>
                      <a:pt x="276" y="0"/>
                      <a:pt x="343" y="236"/>
                      <a:pt x="408" y="272"/>
                    </a:cubicBezTo>
                    <a:cubicBezTo>
                      <a:pt x="473" y="308"/>
                      <a:pt x="533" y="271"/>
                      <a:pt x="600" y="248"/>
                    </a:cubicBezTo>
                    <a:cubicBezTo>
                      <a:pt x="667" y="225"/>
                      <a:pt x="725" y="115"/>
                      <a:pt x="808" y="136"/>
                    </a:cubicBezTo>
                    <a:cubicBezTo>
                      <a:pt x="891" y="157"/>
                      <a:pt x="1053" y="317"/>
                      <a:pt x="1096" y="376"/>
                    </a:cubicBezTo>
                    <a:cubicBezTo>
                      <a:pt x="1139" y="435"/>
                      <a:pt x="1116" y="399"/>
                      <a:pt x="1064" y="488"/>
                    </a:cubicBezTo>
                    <a:cubicBezTo>
                      <a:pt x="1012" y="577"/>
                      <a:pt x="880" y="861"/>
                      <a:pt x="784" y="912"/>
                    </a:cubicBezTo>
                    <a:cubicBezTo>
                      <a:pt x="688" y="963"/>
                      <a:pt x="588" y="877"/>
                      <a:pt x="488" y="79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68" name="Freeform 101"/>
              <p:cNvSpPr>
                <a:spLocks/>
              </p:cNvSpPr>
              <p:nvPr/>
            </p:nvSpPr>
            <p:spPr bwMode="auto">
              <a:xfrm>
                <a:off x="2947" y="1568"/>
                <a:ext cx="964" cy="1176"/>
              </a:xfrm>
              <a:custGeom>
                <a:avLst/>
                <a:gdLst>
                  <a:gd name="T0" fmla="*/ 793 w 580"/>
                  <a:gd name="T1" fmla="*/ 1176 h 1408"/>
                  <a:gd name="T2" fmla="*/ 912 w 580"/>
                  <a:gd name="T3" fmla="*/ 688 h 1408"/>
                  <a:gd name="T4" fmla="*/ 487 w 580"/>
                  <a:gd name="T5" fmla="*/ 595 h 1408"/>
                  <a:gd name="T6" fmla="*/ 8 w 580"/>
                  <a:gd name="T7" fmla="*/ 301 h 1408"/>
                  <a:gd name="T8" fmla="*/ 434 w 580"/>
                  <a:gd name="T9" fmla="*/ 0 h 1408"/>
                  <a:gd name="T10" fmla="*/ 0 60000 65536"/>
                  <a:gd name="T11" fmla="*/ 0 60000 65536"/>
                  <a:gd name="T12" fmla="*/ 0 60000 65536"/>
                  <a:gd name="T13" fmla="*/ 0 60000 65536"/>
                  <a:gd name="T14" fmla="*/ 0 60000 65536"/>
                  <a:gd name="T15" fmla="*/ 0 w 580"/>
                  <a:gd name="T16" fmla="*/ 0 h 1408"/>
                  <a:gd name="T17" fmla="*/ 580 w 580"/>
                  <a:gd name="T18" fmla="*/ 1408 h 1408"/>
                </a:gdLst>
                <a:ahLst/>
                <a:cxnLst>
                  <a:cxn ang="T10">
                    <a:pos x="T0" y="T1"/>
                  </a:cxn>
                  <a:cxn ang="T11">
                    <a:pos x="T2" y="T3"/>
                  </a:cxn>
                  <a:cxn ang="T12">
                    <a:pos x="T4" y="T5"/>
                  </a:cxn>
                  <a:cxn ang="T13">
                    <a:pos x="T6" y="T7"/>
                  </a:cxn>
                  <a:cxn ang="T14">
                    <a:pos x="T8" y="T9"/>
                  </a:cxn>
                </a:cxnLst>
                <a:rect l="T15" t="T16" r="T17" b="T18"/>
                <a:pathLst>
                  <a:path w="580" h="1408">
                    <a:moveTo>
                      <a:pt x="477" y="1408"/>
                    </a:moveTo>
                    <a:cubicBezTo>
                      <a:pt x="528" y="1174"/>
                      <a:pt x="580" y="940"/>
                      <a:pt x="549" y="824"/>
                    </a:cubicBezTo>
                    <a:cubicBezTo>
                      <a:pt x="518" y="708"/>
                      <a:pt x="384" y="789"/>
                      <a:pt x="293" y="712"/>
                    </a:cubicBezTo>
                    <a:cubicBezTo>
                      <a:pt x="202" y="635"/>
                      <a:pt x="10" y="479"/>
                      <a:pt x="5" y="360"/>
                    </a:cubicBezTo>
                    <a:cubicBezTo>
                      <a:pt x="0" y="241"/>
                      <a:pt x="130" y="120"/>
                      <a:pt x="261" y="0"/>
                    </a:cubicBezTo>
                  </a:path>
                </a:pathLst>
              </a:custGeom>
              <a:noFill/>
              <a:ln w="12700">
                <a:solidFill>
                  <a:schemeClr val="accent1"/>
                </a:solidFill>
                <a:round/>
                <a:headEnd type="none" w="lg" len="med"/>
                <a:tailEnd type="none" w="lg" len="med"/>
              </a:ln>
            </p:spPr>
            <p:txBody>
              <a:bodyPr>
                <a:spAutoFit/>
              </a:bodyPr>
              <a:lstStyle/>
              <a:p>
                <a:endParaRPr lang="en-US"/>
              </a:p>
            </p:txBody>
          </p:sp>
        </p:grpSp>
        <p:grpSp>
          <p:nvGrpSpPr>
            <p:cNvPr id="22" name="Group 102"/>
            <p:cNvGrpSpPr>
              <a:grpSpLocks/>
            </p:cNvGrpSpPr>
            <p:nvPr/>
          </p:nvGrpSpPr>
          <p:grpSpPr bwMode="auto">
            <a:xfrm rot="1941908" flipH="1" flipV="1">
              <a:off x="6203946" y="2343154"/>
              <a:ext cx="279400" cy="203198"/>
              <a:chOff x="2947" y="1568"/>
              <a:chExt cx="1416" cy="1176"/>
            </a:xfrm>
          </p:grpSpPr>
          <p:sp>
            <p:nvSpPr>
              <p:cNvPr id="61" name="Freeform 103"/>
              <p:cNvSpPr>
                <a:spLocks/>
              </p:cNvSpPr>
              <p:nvPr/>
            </p:nvSpPr>
            <p:spPr bwMode="auto">
              <a:xfrm>
                <a:off x="3023" y="1606"/>
                <a:ext cx="1061" cy="952"/>
              </a:xfrm>
              <a:custGeom>
                <a:avLst/>
                <a:gdLst>
                  <a:gd name="T0" fmla="*/ 0 w 1061"/>
                  <a:gd name="T1" fmla="*/ 0 h 952"/>
                  <a:gd name="T2" fmla="*/ 344 w 1061"/>
                  <a:gd name="T3" fmla="*/ 520 h 952"/>
                  <a:gd name="T4" fmla="*/ 952 w 1061"/>
                  <a:gd name="T5" fmla="*/ 368 h 952"/>
                  <a:gd name="T6" fmla="*/ 1000 w 1061"/>
                  <a:gd name="T7" fmla="*/ 584 h 952"/>
                  <a:gd name="T8" fmla="*/ 736 w 1061"/>
                  <a:gd name="T9" fmla="*/ 696 h 952"/>
                  <a:gd name="T10" fmla="*/ 664 w 1061"/>
                  <a:gd name="T11" fmla="*/ 952 h 952"/>
                  <a:gd name="T12" fmla="*/ 0 60000 65536"/>
                  <a:gd name="T13" fmla="*/ 0 60000 65536"/>
                  <a:gd name="T14" fmla="*/ 0 60000 65536"/>
                  <a:gd name="T15" fmla="*/ 0 60000 65536"/>
                  <a:gd name="T16" fmla="*/ 0 60000 65536"/>
                  <a:gd name="T17" fmla="*/ 0 60000 65536"/>
                  <a:gd name="T18" fmla="*/ 0 w 1061"/>
                  <a:gd name="T19" fmla="*/ 0 h 952"/>
                  <a:gd name="T20" fmla="*/ 1061 w 1061"/>
                  <a:gd name="T21" fmla="*/ 952 h 952"/>
                </a:gdLst>
                <a:ahLst/>
                <a:cxnLst>
                  <a:cxn ang="T12">
                    <a:pos x="T0" y="T1"/>
                  </a:cxn>
                  <a:cxn ang="T13">
                    <a:pos x="T2" y="T3"/>
                  </a:cxn>
                  <a:cxn ang="T14">
                    <a:pos x="T4" y="T5"/>
                  </a:cxn>
                  <a:cxn ang="T15">
                    <a:pos x="T6" y="T7"/>
                  </a:cxn>
                  <a:cxn ang="T16">
                    <a:pos x="T8" y="T9"/>
                  </a:cxn>
                  <a:cxn ang="T17">
                    <a:pos x="T10" y="T11"/>
                  </a:cxn>
                </a:cxnLst>
                <a:rect l="T18" t="T19" r="T20" b="T21"/>
                <a:pathLst>
                  <a:path w="1061" h="952">
                    <a:moveTo>
                      <a:pt x="0" y="0"/>
                    </a:moveTo>
                    <a:cubicBezTo>
                      <a:pt x="92" y="229"/>
                      <a:pt x="185" y="459"/>
                      <a:pt x="344" y="520"/>
                    </a:cubicBezTo>
                    <a:cubicBezTo>
                      <a:pt x="503" y="581"/>
                      <a:pt x="843" y="357"/>
                      <a:pt x="952" y="368"/>
                    </a:cubicBezTo>
                    <a:cubicBezTo>
                      <a:pt x="1061" y="379"/>
                      <a:pt x="1036" y="529"/>
                      <a:pt x="1000" y="584"/>
                    </a:cubicBezTo>
                    <a:cubicBezTo>
                      <a:pt x="964" y="639"/>
                      <a:pt x="792" y="635"/>
                      <a:pt x="736" y="696"/>
                    </a:cubicBezTo>
                    <a:cubicBezTo>
                      <a:pt x="680" y="757"/>
                      <a:pt x="672" y="854"/>
                      <a:pt x="664" y="95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62" name="Freeform 104"/>
              <p:cNvSpPr>
                <a:spLocks/>
              </p:cNvSpPr>
              <p:nvPr/>
            </p:nvSpPr>
            <p:spPr bwMode="auto">
              <a:xfrm>
                <a:off x="3064" y="1600"/>
                <a:ext cx="1299" cy="984"/>
              </a:xfrm>
              <a:custGeom>
                <a:avLst/>
                <a:gdLst>
                  <a:gd name="T0" fmla="*/ 0 w 1299"/>
                  <a:gd name="T1" fmla="*/ 984 h 984"/>
                  <a:gd name="T2" fmla="*/ 464 w 1299"/>
                  <a:gd name="T3" fmla="*/ 640 h 984"/>
                  <a:gd name="T4" fmla="*/ 216 w 1299"/>
                  <a:gd name="T5" fmla="*/ 400 h 984"/>
                  <a:gd name="T6" fmla="*/ 336 w 1299"/>
                  <a:gd name="T7" fmla="*/ 144 h 984"/>
                  <a:gd name="T8" fmla="*/ 520 w 1299"/>
                  <a:gd name="T9" fmla="*/ 224 h 984"/>
                  <a:gd name="T10" fmla="*/ 1184 w 1299"/>
                  <a:gd name="T11" fmla="*/ 144 h 984"/>
                  <a:gd name="T12" fmla="*/ 1208 w 1299"/>
                  <a:gd name="T13" fmla="*/ 0 h 984"/>
                  <a:gd name="T14" fmla="*/ 0 60000 65536"/>
                  <a:gd name="T15" fmla="*/ 0 60000 65536"/>
                  <a:gd name="T16" fmla="*/ 0 60000 65536"/>
                  <a:gd name="T17" fmla="*/ 0 60000 65536"/>
                  <a:gd name="T18" fmla="*/ 0 60000 65536"/>
                  <a:gd name="T19" fmla="*/ 0 60000 65536"/>
                  <a:gd name="T20" fmla="*/ 0 60000 65536"/>
                  <a:gd name="T21" fmla="*/ 0 w 1299"/>
                  <a:gd name="T22" fmla="*/ 0 h 984"/>
                  <a:gd name="T23" fmla="*/ 1299 w 1299"/>
                  <a:gd name="T24" fmla="*/ 984 h 98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99" h="984">
                    <a:moveTo>
                      <a:pt x="0" y="984"/>
                    </a:moveTo>
                    <a:cubicBezTo>
                      <a:pt x="214" y="860"/>
                      <a:pt x="428" y="737"/>
                      <a:pt x="464" y="640"/>
                    </a:cubicBezTo>
                    <a:cubicBezTo>
                      <a:pt x="500" y="543"/>
                      <a:pt x="237" y="483"/>
                      <a:pt x="216" y="400"/>
                    </a:cubicBezTo>
                    <a:cubicBezTo>
                      <a:pt x="195" y="317"/>
                      <a:pt x="285" y="173"/>
                      <a:pt x="336" y="144"/>
                    </a:cubicBezTo>
                    <a:cubicBezTo>
                      <a:pt x="387" y="115"/>
                      <a:pt x="379" y="224"/>
                      <a:pt x="520" y="224"/>
                    </a:cubicBezTo>
                    <a:cubicBezTo>
                      <a:pt x="661" y="224"/>
                      <a:pt x="1069" y="181"/>
                      <a:pt x="1184" y="144"/>
                    </a:cubicBezTo>
                    <a:cubicBezTo>
                      <a:pt x="1299" y="107"/>
                      <a:pt x="1253" y="53"/>
                      <a:pt x="1208" y="0"/>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63" name="Freeform 105"/>
              <p:cNvSpPr>
                <a:spLocks/>
              </p:cNvSpPr>
              <p:nvPr/>
            </p:nvSpPr>
            <p:spPr bwMode="auto">
              <a:xfrm>
                <a:off x="3040" y="1672"/>
                <a:ext cx="1139" cy="963"/>
              </a:xfrm>
              <a:custGeom>
                <a:avLst/>
                <a:gdLst>
                  <a:gd name="T0" fmla="*/ 0 w 1139"/>
                  <a:gd name="T1" fmla="*/ 464 h 963"/>
                  <a:gd name="T2" fmla="*/ 208 w 1139"/>
                  <a:gd name="T3" fmla="*/ 32 h 963"/>
                  <a:gd name="T4" fmla="*/ 408 w 1139"/>
                  <a:gd name="T5" fmla="*/ 272 h 963"/>
                  <a:gd name="T6" fmla="*/ 600 w 1139"/>
                  <a:gd name="T7" fmla="*/ 248 h 963"/>
                  <a:gd name="T8" fmla="*/ 808 w 1139"/>
                  <a:gd name="T9" fmla="*/ 136 h 963"/>
                  <a:gd name="T10" fmla="*/ 1096 w 1139"/>
                  <a:gd name="T11" fmla="*/ 376 h 963"/>
                  <a:gd name="T12" fmla="*/ 1064 w 1139"/>
                  <a:gd name="T13" fmla="*/ 488 h 963"/>
                  <a:gd name="T14" fmla="*/ 784 w 1139"/>
                  <a:gd name="T15" fmla="*/ 912 h 963"/>
                  <a:gd name="T16" fmla="*/ 488 w 1139"/>
                  <a:gd name="T17" fmla="*/ 792 h 96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39"/>
                  <a:gd name="T28" fmla="*/ 0 h 963"/>
                  <a:gd name="T29" fmla="*/ 1139 w 1139"/>
                  <a:gd name="T30" fmla="*/ 963 h 96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39" h="963">
                    <a:moveTo>
                      <a:pt x="0" y="464"/>
                    </a:moveTo>
                    <a:cubicBezTo>
                      <a:pt x="70" y="264"/>
                      <a:pt x="140" y="64"/>
                      <a:pt x="208" y="32"/>
                    </a:cubicBezTo>
                    <a:cubicBezTo>
                      <a:pt x="276" y="0"/>
                      <a:pt x="343" y="236"/>
                      <a:pt x="408" y="272"/>
                    </a:cubicBezTo>
                    <a:cubicBezTo>
                      <a:pt x="473" y="308"/>
                      <a:pt x="533" y="271"/>
                      <a:pt x="600" y="248"/>
                    </a:cubicBezTo>
                    <a:cubicBezTo>
                      <a:pt x="667" y="225"/>
                      <a:pt x="725" y="115"/>
                      <a:pt x="808" y="136"/>
                    </a:cubicBezTo>
                    <a:cubicBezTo>
                      <a:pt x="891" y="157"/>
                      <a:pt x="1053" y="317"/>
                      <a:pt x="1096" y="376"/>
                    </a:cubicBezTo>
                    <a:cubicBezTo>
                      <a:pt x="1139" y="435"/>
                      <a:pt x="1116" y="399"/>
                      <a:pt x="1064" y="488"/>
                    </a:cubicBezTo>
                    <a:cubicBezTo>
                      <a:pt x="1012" y="577"/>
                      <a:pt x="880" y="861"/>
                      <a:pt x="784" y="912"/>
                    </a:cubicBezTo>
                    <a:cubicBezTo>
                      <a:pt x="688" y="963"/>
                      <a:pt x="588" y="877"/>
                      <a:pt x="488" y="79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64" name="Freeform 106"/>
              <p:cNvSpPr>
                <a:spLocks/>
              </p:cNvSpPr>
              <p:nvPr/>
            </p:nvSpPr>
            <p:spPr bwMode="auto">
              <a:xfrm>
                <a:off x="2947" y="1568"/>
                <a:ext cx="964" cy="1176"/>
              </a:xfrm>
              <a:custGeom>
                <a:avLst/>
                <a:gdLst>
                  <a:gd name="T0" fmla="*/ 793 w 580"/>
                  <a:gd name="T1" fmla="*/ 1176 h 1408"/>
                  <a:gd name="T2" fmla="*/ 912 w 580"/>
                  <a:gd name="T3" fmla="*/ 688 h 1408"/>
                  <a:gd name="T4" fmla="*/ 487 w 580"/>
                  <a:gd name="T5" fmla="*/ 595 h 1408"/>
                  <a:gd name="T6" fmla="*/ 8 w 580"/>
                  <a:gd name="T7" fmla="*/ 301 h 1408"/>
                  <a:gd name="T8" fmla="*/ 434 w 580"/>
                  <a:gd name="T9" fmla="*/ 0 h 1408"/>
                  <a:gd name="T10" fmla="*/ 0 60000 65536"/>
                  <a:gd name="T11" fmla="*/ 0 60000 65536"/>
                  <a:gd name="T12" fmla="*/ 0 60000 65536"/>
                  <a:gd name="T13" fmla="*/ 0 60000 65536"/>
                  <a:gd name="T14" fmla="*/ 0 60000 65536"/>
                  <a:gd name="T15" fmla="*/ 0 w 580"/>
                  <a:gd name="T16" fmla="*/ 0 h 1408"/>
                  <a:gd name="T17" fmla="*/ 580 w 580"/>
                  <a:gd name="T18" fmla="*/ 1408 h 1408"/>
                </a:gdLst>
                <a:ahLst/>
                <a:cxnLst>
                  <a:cxn ang="T10">
                    <a:pos x="T0" y="T1"/>
                  </a:cxn>
                  <a:cxn ang="T11">
                    <a:pos x="T2" y="T3"/>
                  </a:cxn>
                  <a:cxn ang="T12">
                    <a:pos x="T4" y="T5"/>
                  </a:cxn>
                  <a:cxn ang="T13">
                    <a:pos x="T6" y="T7"/>
                  </a:cxn>
                  <a:cxn ang="T14">
                    <a:pos x="T8" y="T9"/>
                  </a:cxn>
                </a:cxnLst>
                <a:rect l="T15" t="T16" r="T17" b="T18"/>
                <a:pathLst>
                  <a:path w="580" h="1408">
                    <a:moveTo>
                      <a:pt x="477" y="1408"/>
                    </a:moveTo>
                    <a:cubicBezTo>
                      <a:pt x="528" y="1174"/>
                      <a:pt x="580" y="940"/>
                      <a:pt x="549" y="824"/>
                    </a:cubicBezTo>
                    <a:cubicBezTo>
                      <a:pt x="518" y="708"/>
                      <a:pt x="384" y="789"/>
                      <a:pt x="293" y="712"/>
                    </a:cubicBezTo>
                    <a:cubicBezTo>
                      <a:pt x="202" y="635"/>
                      <a:pt x="10" y="479"/>
                      <a:pt x="5" y="360"/>
                    </a:cubicBezTo>
                    <a:cubicBezTo>
                      <a:pt x="0" y="241"/>
                      <a:pt x="130" y="120"/>
                      <a:pt x="261" y="0"/>
                    </a:cubicBezTo>
                  </a:path>
                </a:pathLst>
              </a:custGeom>
              <a:noFill/>
              <a:ln w="12700">
                <a:solidFill>
                  <a:schemeClr val="accent1"/>
                </a:solidFill>
                <a:round/>
                <a:headEnd type="none" w="lg" len="med"/>
                <a:tailEnd type="none" w="lg" len="med"/>
              </a:ln>
            </p:spPr>
            <p:txBody>
              <a:bodyPr>
                <a:spAutoFit/>
              </a:bodyPr>
              <a:lstStyle/>
              <a:p>
                <a:endParaRPr lang="en-US"/>
              </a:p>
            </p:txBody>
          </p:sp>
        </p:grpSp>
        <p:grpSp>
          <p:nvGrpSpPr>
            <p:cNvPr id="23" name="Group 107"/>
            <p:cNvGrpSpPr>
              <a:grpSpLocks/>
            </p:cNvGrpSpPr>
            <p:nvPr/>
          </p:nvGrpSpPr>
          <p:grpSpPr bwMode="auto">
            <a:xfrm rot="2888698">
              <a:off x="7469191" y="2473323"/>
              <a:ext cx="279400" cy="203198"/>
              <a:chOff x="2947" y="1568"/>
              <a:chExt cx="1416" cy="1176"/>
            </a:xfrm>
          </p:grpSpPr>
          <p:sp>
            <p:nvSpPr>
              <p:cNvPr id="57" name="Freeform 108"/>
              <p:cNvSpPr>
                <a:spLocks/>
              </p:cNvSpPr>
              <p:nvPr/>
            </p:nvSpPr>
            <p:spPr bwMode="auto">
              <a:xfrm>
                <a:off x="3023" y="1606"/>
                <a:ext cx="1061" cy="952"/>
              </a:xfrm>
              <a:custGeom>
                <a:avLst/>
                <a:gdLst>
                  <a:gd name="T0" fmla="*/ 0 w 1061"/>
                  <a:gd name="T1" fmla="*/ 0 h 952"/>
                  <a:gd name="T2" fmla="*/ 344 w 1061"/>
                  <a:gd name="T3" fmla="*/ 520 h 952"/>
                  <a:gd name="T4" fmla="*/ 952 w 1061"/>
                  <a:gd name="T5" fmla="*/ 368 h 952"/>
                  <a:gd name="T6" fmla="*/ 1000 w 1061"/>
                  <a:gd name="T7" fmla="*/ 584 h 952"/>
                  <a:gd name="T8" fmla="*/ 736 w 1061"/>
                  <a:gd name="T9" fmla="*/ 696 h 952"/>
                  <a:gd name="T10" fmla="*/ 664 w 1061"/>
                  <a:gd name="T11" fmla="*/ 952 h 952"/>
                  <a:gd name="T12" fmla="*/ 0 60000 65536"/>
                  <a:gd name="T13" fmla="*/ 0 60000 65536"/>
                  <a:gd name="T14" fmla="*/ 0 60000 65536"/>
                  <a:gd name="T15" fmla="*/ 0 60000 65536"/>
                  <a:gd name="T16" fmla="*/ 0 60000 65536"/>
                  <a:gd name="T17" fmla="*/ 0 60000 65536"/>
                  <a:gd name="T18" fmla="*/ 0 w 1061"/>
                  <a:gd name="T19" fmla="*/ 0 h 952"/>
                  <a:gd name="T20" fmla="*/ 1061 w 1061"/>
                  <a:gd name="T21" fmla="*/ 952 h 952"/>
                </a:gdLst>
                <a:ahLst/>
                <a:cxnLst>
                  <a:cxn ang="T12">
                    <a:pos x="T0" y="T1"/>
                  </a:cxn>
                  <a:cxn ang="T13">
                    <a:pos x="T2" y="T3"/>
                  </a:cxn>
                  <a:cxn ang="T14">
                    <a:pos x="T4" y="T5"/>
                  </a:cxn>
                  <a:cxn ang="T15">
                    <a:pos x="T6" y="T7"/>
                  </a:cxn>
                  <a:cxn ang="T16">
                    <a:pos x="T8" y="T9"/>
                  </a:cxn>
                  <a:cxn ang="T17">
                    <a:pos x="T10" y="T11"/>
                  </a:cxn>
                </a:cxnLst>
                <a:rect l="T18" t="T19" r="T20" b="T21"/>
                <a:pathLst>
                  <a:path w="1061" h="952">
                    <a:moveTo>
                      <a:pt x="0" y="0"/>
                    </a:moveTo>
                    <a:cubicBezTo>
                      <a:pt x="92" y="229"/>
                      <a:pt x="185" y="459"/>
                      <a:pt x="344" y="520"/>
                    </a:cubicBezTo>
                    <a:cubicBezTo>
                      <a:pt x="503" y="581"/>
                      <a:pt x="843" y="357"/>
                      <a:pt x="952" y="368"/>
                    </a:cubicBezTo>
                    <a:cubicBezTo>
                      <a:pt x="1061" y="379"/>
                      <a:pt x="1036" y="529"/>
                      <a:pt x="1000" y="584"/>
                    </a:cubicBezTo>
                    <a:cubicBezTo>
                      <a:pt x="964" y="639"/>
                      <a:pt x="792" y="635"/>
                      <a:pt x="736" y="696"/>
                    </a:cubicBezTo>
                    <a:cubicBezTo>
                      <a:pt x="680" y="757"/>
                      <a:pt x="672" y="854"/>
                      <a:pt x="664" y="95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58" name="Freeform 109"/>
              <p:cNvSpPr>
                <a:spLocks/>
              </p:cNvSpPr>
              <p:nvPr/>
            </p:nvSpPr>
            <p:spPr bwMode="auto">
              <a:xfrm>
                <a:off x="3064" y="1600"/>
                <a:ext cx="1299" cy="984"/>
              </a:xfrm>
              <a:custGeom>
                <a:avLst/>
                <a:gdLst>
                  <a:gd name="T0" fmla="*/ 0 w 1299"/>
                  <a:gd name="T1" fmla="*/ 984 h 984"/>
                  <a:gd name="T2" fmla="*/ 464 w 1299"/>
                  <a:gd name="T3" fmla="*/ 640 h 984"/>
                  <a:gd name="T4" fmla="*/ 216 w 1299"/>
                  <a:gd name="T5" fmla="*/ 400 h 984"/>
                  <a:gd name="T6" fmla="*/ 336 w 1299"/>
                  <a:gd name="T7" fmla="*/ 144 h 984"/>
                  <a:gd name="T8" fmla="*/ 520 w 1299"/>
                  <a:gd name="T9" fmla="*/ 224 h 984"/>
                  <a:gd name="T10" fmla="*/ 1184 w 1299"/>
                  <a:gd name="T11" fmla="*/ 144 h 984"/>
                  <a:gd name="T12" fmla="*/ 1208 w 1299"/>
                  <a:gd name="T13" fmla="*/ 0 h 984"/>
                  <a:gd name="T14" fmla="*/ 0 60000 65536"/>
                  <a:gd name="T15" fmla="*/ 0 60000 65536"/>
                  <a:gd name="T16" fmla="*/ 0 60000 65536"/>
                  <a:gd name="T17" fmla="*/ 0 60000 65536"/>
                  <a:gd name="T18" fmla="*/ 0 60000 65536"/>
                  <a:gd name="T19" fmla="*/ 0 60000 65536"/>
                  <a:gd name="T20" fmla="*/ 0 60000 65536"/>
                  <a:gd name="T21" fmla="*/ 0 w 1299"/>
                  <a:gd name="T22" fmla="*/ 0 h 984"/>
                  <a:gd name="T23" fmla="*/ 1299 w 1299"/>
                  <a:gd name="T24" fmla="*/ 984 h 98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99" h="984">
                    <a:moveTo>
                      <a:pt x="0" y="984"/>
                    </a:moveTo>
                    <a:cubicBezTo>
                      <a:pt x="214" y="860"/>
                      <a:pt x="428" y="737"/>
                      <a:pt x="464" y="640"/>
                    </a:cubicBezTo>
                    <a:cubicBezTo>
                      <a:pt x="500" y="543"/>
                      <a:pt x="237" y="483"/>
                      <a:pt x="216" y="400"/>
                    </a:cubicBezTo>
                    <a:cubicBezTo>
                      <a:pt x="195" y="317"/>
                      <a:pt x="285" y="173"/>
                      <a:pt x="336" y="144"/>
                    </a:cubicBezTo>
                    <a:cubicBezTo>
                      <a:pt x="387" y="115"/>
                      <a:pt x="379" y="224"/>
                      <a:pt x="520" y="224"/>
                    </a:cubicBezTo>
                    <a:cubicBezTo>
                      <a:pt x="661" y="224"/>
                      <a:pt x="1069" y="181"/>
                      <a:pt x="1184" y="144"/>
                    </a:cubicBezTo>
                    <a:cubicBezTo>
                      <a:pt x="1299" y="107"/>
                      <a:pt x="1253" y="53"/>
                      <a:pt x="1208" y="0"/>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59" name="Freeform 110"/>
              <p:cNvSpPr>
                <a:spLocks/>
              </p:cNvSpPr>
              <p:nvPr/>
            </p:nvSpPr>
            <p:spPr bwMode="auto">
              <a:xfrm>
                <a:off x="3040" y="1672"/>
                <a:ext cx="1139" cy="963"/>
              </a:xfrm>
              <a:custGeom>
                <a:avLst/>
                <a:gdLst>
                  <a:gd name="T0" fmla="*/ 0 w 1139"/>
                  <a:gd name="T1" fmla="*/ 464 h 963"/>
                  <a:gd name="T2" fmla="*/ 208 w 1139"/>
                  <a:gd name="T3" fmla="*/ 32 h 963"/>
                  <a:gd name="T4" fmla="*/ 408 w 1139"/>
                  <a:gd name="T5" fmla="*/ 272 h 963"/>
                  <a:gd name="T6" fmla="*/ 600 w 1139"/>
                  <a:gd name="T7" fmla="*/ 248 h 963"/>
                  <a:gd name="T8" fmla="*/ 808 w 1139"/>
                  <a:gd name="T9" fmla="*/ 136 h 963"/>
                  <a:gd name="T10" fmla="*/ 1096 w 1139"/>
                  <a:gd name="T11" fmla="*/ 376 h 963"/>
                  <a:gd name="T12" fmla="*/ 1064 w 1139"/>
                  <a:gd name="T13" fmla="*/ 488 h 963"/>
                  <a:gd name="T14" fmla="*/ 784 w 1139"/>
                  <a:gd name="T15" fmla="*/ 912 h 963"/>
                  <a:gd name="T16" fmla="*/ 488 w 1139"/>
                  <a:gd name="T17" fmla="*/ 792 h 96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39"/>
                  <a:gd name="T28" fmla="*/ 0 h 963"/>
                  <a:gd name="T29" fmla="*/ 1139 w 1139"/>
                  <a:gd name="T30" fmla="*/ 963 h 96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39" h="963">
                    <a:moveTo>
                      <a:pt x="0" y="464"/>
                    </a:moveTo>
                    <a:cubicBezTo>
                      <a:pt x="70" y="264"/>
                      <a:pt x="140" y="64"/>
                      <a:pt x="208" y="32"/>
                    </a:cubicBezTo>
                    <a:cubicBezTo>
                      <a:pt x="276" y="0"/>
                      <a:pt x="343" y="236"/>
                      <a:pt x="408" y="272"/>
                    </a:cubicBezTo>
                    <a:cubicBezTo>
                      <a:pt x="473" y="308"/>
                      <a:pt x="533" y="271"/>
                      <a:pt x="600" y="248"/>
                    </a:cubicBezTo>
                    <a:cubicBezTo>
                      <a:pt x="667" y="225"/>
                      <a:pt x="725" y="115"/>
                      <a:pt x="808" y="136"/>
                    </a:cubicBezTo>
                    <a:cubicBezTo>
                      <a:pt x="891" y="157"/>
                      <a:pt x="1053" y="317"/>
                      <a:pt x="1096" y="376"/>
                    </a:cubicBezTo>
                    <a:cubicBezTo>
                      <a:pt x="1139" y="435"/>
                      <a:pt x="1116" y="399"/>
                      <a:pt x="1064" y="488"/>
                    </a:cubicBezTo>
                    <a:cubicBezTo>
                      <a:pt x="1012" y="577"/>
                      <a:pt x="880" y="861"/>
                      <a:pt x="784" y="912"/>
                    </a:cubicBezTo>
                    <a:cubicBezTo>
                      <a:pt x="688" y="963"/>
                      <a:pt x="588" y="877"/>
                      <a:pt x="488" y="79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60" name="Freeform 111"/>
              <p:cNvSpPr>
                <a:spLocks/>
              </p:cNvSpPr>
              <p:nvPr/>
            </p:nvSpPr>
            <p:spPr bwMode="auto">
              <a:xfrm>
                <a:off x="2947" y="1568"/>
                <a:ext cx="964" cy="1176"/>
              </a:xfrm>
              <a:custGeom>
                <a:avLst/>
                <a:gdLst>
                  <a:gd name="T0" fmla="*/ 793 w 580"/>
                  <a:gd name="T1" fmla="*/ 1176 h 1408"/>
                  <a:gd name="T2" fmla="*/ 912 w 580"/>
                  <a:gd name="T3" fmla="*/ 688 h 1408"/>
                  <a:gd name="T4" fmla="*/ 487 w 580"/>
                  <a:gd name="T5" fmla="*/ 595 h 1408"/>
                  <a:gd name="T6" fmla="*/ 8 w 580"/>
                  <a:gd name="T7" fmla="*/ 301 h 1408"/>
                  <a:gd name="T8" fmla="*/ 434 w 580"/>
                  <a:gd name="T9" fmla="*/ 0 h 1408"/>
                  <a:gd name="T10" fmla="*/ 0 60000 65536"/>
                  <a:gd name="T11" fmla="*/ 0 60000 65536"/>
                  <a:gd name="T12" fmla="*/ 0 60000 65536"/>
                  <a:gd name="T13" fmla="*/ 0 60000 65536"/>
                  <a:gd name="T14" fmla="*/ 0 60000 65536"/>
                  <a:gd name="T15" fmla="*/ 0 w 580"/>
                  <a:gd name="T16" fmla="*/ 0 h 1408"/>
                  <a:gd name="T17" fmla="*/ 580 w 580"/>
                  <a:gd name="T18" fmla="*/ 1408 h 1408"/>
                </a:gdLst>
                <a:ahLst/>
                <a:cxnLst>
                  <a:cxn ang="T10">
                    <a:pos x="T0" y="T1"/>
                  </a:cxn>
                  <a:cxn ang="T11">
                    <a:pos x="T2" y="T3"/>
                  </a:cxn>
                  <a:cxn ang="T12">
                    <a:pos x="T4" y="T5"/>
                  </a:cxn>
                  <a:cxn ang="T13">
                    <a:pos x="T6" y="T7"/>
                  </a:cxn>
                  <a:cxn ang="T14">
                    <a:pos x="T8" y="T9"/>
                  </a:cxn>
                </a:cxnLst>
                <a:rect l="T15" t="T16" r="T17" b="T18"/>
                <a:pathLst>
                  <a:path w="580" h="1408">
                    <a:moveTo>
                      <a:pt x="477" y="1408"/>
                    </a:moveTo>
                    <a:cubicBezTo>
                      <a:pt x="528" y="1174"/>
                      <a:pt x="580" y="940"/>
                      <a:pt x="549" y="824"/>
                    </a:cubicBezTo>
                    <a:cubicBezTo>
                      <a:pt x="518" y="708"/>
                      <a:pt x="384" y="789"/>
                      <a:pt x="293" y="712"/>
                    </a:cubicBezTo>
                    <a:cubicBezTo>
                      <a:pt x="202" y="635"/>
                      <a:pt x="10" y="479"/>
                      <a:pt x="5" y="360"/>
                    </a:cubicBezTo>
                    <a:cubicBezTo>
                      <a:pt x="0" y="241"/>
                      <a:pt x="130" y="120"/>
                      <a:pt x="261" y="0"/>
                    </a:cubicBezTo>
                  </a:path>
                </a:pathLst>
              </a:custGeom>
              <a:noFill/>
              <a:ln w="12700">
                <a:solidFill>
                  <a:schemeClr val="accent1"/>
                </a:solidFill>
                <a:round/>
                <a:headEnd type="none" w="lg" len="med"/>
                <a:tailEnd type="none" w="lg" len="med"/>
              </a:ln>
            </p:spPr>
            <p:txBody>
              <a:bodyPr>
                <a:spAutoFit/>
              </a:bodyPr>
              <a:lstStyle/>
              <a:p>
                <a:endParaRPr lang="en-US"/>
              </a:p>
            </p:txBody>
          </p:sp>
        </p:grpSp>
        <p:grpSp>
          <p:nvGrpSpPr>
            <p:cNvPr id="24" name="Group 112"/>
            <p:cNvGrpSpPr>
              <a:grpSpLocks/>
            </p:cNvGrpSpPr>
            <p:nvPr/>
          </p:nvGrpSpPr>
          <p:grpSpPr bwMode="auto">
            <a:xfrm rot="1941908" flipH="1" flipV="1">
              <a:off x="7499346" y="2657479"/>
              <a:ext cx="279400" cy="203198"/>
              <a:chOff x="2947" y="1568"/>
              <a:chExt cx="1416" cy="1176"/>
            </a:xfrm>
          </p:grpSpPr>
          <p:sp>
            <p:nvSpPr>
              <p:cNvPr id="53" name="Freeform 113"/>
              <p:cNvSpPr>
                <a:spLocks/>
              </p:cNvSpPr>
              <p:nvPr/>
            </p:nvSpPr>
            <p:spPr bwMode="auto">
              <a:xfrm>
                <a:off x="3023" y="1606"/>
                <a:ext cx="1061" cy="952"/>
              </a:xfrm>
              <a:custGeom>
                <a:avLst/>
                <a:gdLst>
                  <a:gd name="T0" fmla="*/ 0 w 1061"/>
                  <a:gd name="T1" fmla="*/ 0 h 952"/>
                  <a:gd name="T2" fmla="*/ 344 w 1061"/>
                  <a:gd name="T3" fmla="*/ 520 h 952"/>
                  <a:gd name="T4" fmla="*/ 952 w 1061"/>
                  <a:gd name="T5" fmla="*/ 368 h 952"/>
                  <a:gd name="T6" fmla="*/ 1000 w 1061"/>
                  <a:gd name="T7" fmla="*/ 584 h 952"/>
                  <a:gd name="T8" fmla="*/ 736 w 1061"/>
                  <a:gd name="T9" fmla="*/ 696 h 952"/>
                  <a:gd name="T10" fmla="*/ 664 w 1061"/>
                  <a:gd name="T11" fmla="*/ 952 h 952"/>
                  <a:gd name="T12" fmla="*/ 0 60000 65536"/>
                  <a:gd name="T13" fmla="*/ 0 60000 65536"/>
                  <a:gd name="T14" fmla="*/ 0 60000 65536"/>
                  <a:gd name="T15" fmla="*/ 0 60000 65536"/>
                  <a:gd name="T16" fmla="*/ 0 60000 65536"/>
                  <a:gd name="T17" fmla="*/ 0 60000 65536"/>
                  <a:gd name="T18" fmla="*/ 0 w 1061"/>
                  <a:gd name="T19" fmla="*/ 0 h 952"/>
                  <a:gd name="T20" fmla="*/ 1061 w 1061"/>
                  <a:gd name="T21" fmla="*/ 952 h 952"/>
                </a:gdLst>
                <a:ahLst/>
                <a:cxnLst>
                  <a:cxn ang="T12">
                    <a:pos x="T0" y="T1"/>
                  </a:cxn>
                  <a:cxn ang="T13">
                    <a:pos x="T2" y="T3"/>
                  </a:cxn>
                  <a:cxn ang="T14">
                    <a:pos x="T4" y="T5"/>
                  </a:cxn>
                  <a:cxn ang="T15">
                    <a:pos x="T6" y="T7"/>
                  </a:cxn>
                  <a:cxn ang="T16">
                    <a:pos x="T8" y="T9"/>
                  </a:cxn>
                  <a:cxn ang="T17">
                    <a:pos x="T10" y="T11"/>
                  </a:cxn>
                </a:cxnLst>
                <a:rect l="T18" t="T19" r="T20" b="T21"/>
                <a:pathLst>
                  <a:path w="1061" h="952">
                    <a:moveTo>
                      <a:pt x="0" y="0"/>
                    </a:moveTo>
                    <a:cubicBezTo>
                      <a:pt x="92" y="229"/>
                      <a:pt x="185" y="459"/>
                      <a:pt x="344" y="520"/>
                    </a:cubicBezTo>
                    <a:cubicBezTo>
                      <a:pt x="503" y="581"/>
                      <a:pt x="843" y="357"/>
                      <a:pt x="952" y="368"/>
                    </a:cubicBezTo>
                    <a:cubicBezTo>
                      <a:pt x="1061" y="379"/>
                      <a:pt x="1036" y="529"/>
                      <a:pt x="1000" y="584"/>
                    </a:cubicBezTo>
                    <a:cubicBezTo>
                      <a:pt x="964" y="639"/>
                      <a:pt x="792" y="635"/>
                      <a:pt x="736" y="696"/>
                    </a:cubicBezTo>
                    <a:cubicBezTo>
                      <a:pt x="680" y="757"/>
                      <a:pt x="672" y="854"/>
                      <a:pt x="664" y="95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54" name="Freeform 114"/>
              <p:cNvSpPr>
                <a:spLocks/>
              </p:cNvSpPr>
              <p:nvPr/>
            </p:nvSpPr>
            <p:spPr bwMode="auto">
              <a:xfrm>
                <a:off x="3064" y="1600"/>
                <a:ext cx="1299" cy="984"/>
              </a:xfrm>
              <a:custGeom>
                <a:avLst/>
                <a:gdLst>
                  <a:gd name="T0" fmla="*/ 0 w 1299"/>
                  <a:gd name="T1" fmla="*/ 984 h 984"/>
                  <a:gd name="T2" fmla="*/ 464 w 1299"/>
                  <a:gd name="T3" fmla="*/ 640 h 984"/>
                  <a:gd name="T4" fmla="*/ 216 w 1299"/>
                  <a:gd name="T5" fmla="*/ 400 h 984"/>
                  <a:gd name="T6" fmla="*/ 336 w 1299"/>
                  <a:gd name="T7" fmla="*/ 144 h 984"/>
                  <a:gd name="T8" fmla="*/ 520 w 1299"/>
                  <a:gd name="T9" fmla="*/ 224 h 984"/>
                  <a:gd name="T10" fmla="*/ 1184 w 1299"/>
                  <a:gd name="T11" fmla="*/ 144 h 984"/>
                  <a:gd name="T12" fmla="*/ 1208 w 1299"/>
                  <a:gd name="T13" fmla="*/ 0 h 984"/>
                  <a:gd name="T14" fmla="*/ 0 60000 65536"/>
                  <a:gd name="T15" fmla="*/ 0 60000 65536"/>
                  <a:gd name="T16" fmla="*/ 0 60000 65536"/>
                  <a:gd name="T17" fmla="*/ 0 60000 65536"/>
                  <a:gd name="T18" fmla="*/ 0 60000 65536"/>
                  <a:gd name="T19" fmla="*/ 0 60000 65536"/>
                  <a:gd name="T20" fmla="*/ 0 60000 65536"/>
                  <a:gd name="T21" fmla="*/ 0 w 1299"/>
                  <a:gd name="T22" fmla="*/ 0 h 984"/>
                  <a:gd name="T23" fmla="*/ 1299 w 1299"/>
                  <a:gd name="T24" fmla="*/ 984 h 98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99" h="984">
                    <a:moveTo>
                      <a:pt x="0" y="984"/>
                    </a:moveTo>
                    <a:cubicBezTo>
                      <a:pt x="214" y="860"/>
                      <a:pt x="428" y="737"/>
                      <a:pt x="464" y="640"/>
                    </a:cubicBezTo>
                    <a:cubicBezTo>
                      <a:pt x="500" y="543"/>
                      <a:pt x="237" y="483"/>
                      <a:pt x="216" y="400"/>
                    </a:cubicBezTo>
                    <a:cubicBezTo>
                      <a:pt x="195" y="317"/>
                      <a:pt x="285" y="173"/>
                      <a:pt x="336" y="144"/>
                    </a:cubicBezTo>
                    <a:cubicBezTo>
                      <a:pt x="387" y="115"/>
                      <a:pt x="379" y="224"/>
                      <a:pt x="520" y="224"/>
                    </a:cubicBezTo>
                    <a:cubicBezTo>
                      <a:pt x="661" y="224"/>
                      <a:pt x="1069" y="181"/>
                      <a:pt x="1184" y="144"/>
                    </a:cubicBezTo>
                    <a:cubicBezTo>
                      <a:pt x="1299" y="107"/>
                      <a:pt x="1253" y="53"/>
                      <a:pt x="1208" y="0"/>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55" name="Freeform 115"/>
              <p:cNvSpPr>
                <a:spLocks/>
              </p:cNvSpPr>
              <p:nvPr/>
            </p:nvSpPr>
            <p:spPr bwMode="auto">
              <a:xfrm>
                <a:off x="3040" y="1672"/>
                <a:ext cx="1139" cy="963"/>
              </a:xfrm>
              <a:custGeom>
                <a:avLst/>
                <a:gdLst>
                  <a:gd name="T0" fmla="*/ 0 w 1139"/>
                  <a:gd name="T1" fmla="*/ 464 h 963"/>
                  <a:gd name="T2" fmla="*/ 208 w 1139"/>
                  <a:gd name="T3" fmla="*/ 32 h 963"/>
                  <a:gd name="T4" fmla="*/ 408 w 1139"/>
                  <a:gd name="T5" fmla="*/ 272 h 963"/>
                  <a:gd name="T6" fmla="*/ 600 w 1139"/>
                  <a:gd name="T7" fmla="*/ 248 h 963"/>
                  <a:gd name="T8" fmla="*/ 808 w 1139"/>
                  <a:gd name="T9" fmla="*/ 136 h 963"/>
                  <a:gd name="T10" fmla="*/ 1096 w 1139"/>
                  <a:gd name="T11" fmla="*/ 376 h 963"/>
                  <a:gd name="T12" fmla="*/ 1064 w 1139"/>
                  <a:gd name="T13" fmla="*/ 488 h 963"/>
                  <a:gd name="T14" fmla="*/ 784 w 1139"/>
                  <a:gd name="T15" fmla="*/ 912 h 963"/>
                  <a:gd name="T16" fmla="*/ 488 w 1139"/>
                  <a:gd name="T17" fmla="*/ 792 h 96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39"/>
                  <a:gd name="T28" fmla="*/ 0 h 963"/>
                  <a:gd name="T29" fmla="*/ 1139 w 1139"/>
                  <a:gd name="T30" fmla="*/ 963 h 96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39" h="963">
                    <a:moveTo>
                      <a:pt x="0" y="464"/>
                    </a:moveTo>
                    <a:cubicBezTo>
                      <a:pt x="70" y="264"/>
                      <a:pt x="140" y="64"/>
                      <a:pt x="208" y="32"/>
                    </a:cubicBezTo>
                    <a:cubicBezTo>
                      <a:pt x="276" y="0"/>
                      <a:pt x="343" y="236"/>
                      <a:pt x="408" y="272"/>
                    </a:cubicBezTo>
                    <a:cubicBezTo>
                      <a:pt x="473" y="308"/>
                      <a:pt x="533" y="271"/>
                      <a:pt x="600" y="248"/>
                    </a:cubicBezTo>
                    <a:cubicBezTo>
                      <a:pt x="667" y="225"/>
                      <a:pt x="725" y="115"/>
                      <a:pt x="808" y="136"/>
                    </a:cubicBezTo>
                    <a:cubicBezTo>
                      <a:pt x="891" y="157"/>
                      <a:pt x="1053" y="317"/>
                      <a:pt x="1096" y="376"/>
                    </a:cubicBezTo>
                    <a:cubicBezTo>
                      <a:pt x="1139" y="435"/>
                      <a:pt x="1116" y="399"/>
                      <a:pt x="1064" y="488"/>
                    </a:cubicBezTo>
                    <a:cubicBezTo>
                      <a:pt x="1012" y="577"/>
                      <a:pt x="880" y="861"/>
                      <a:pt x="784" y="912"/>
                    </a:cubicBezTo>
                    <a:cubicBezTo>
                      <a:pt x="688" y="963"/>
                      <a:pt x="588" y="877"/>
                      <a:pt x="488" y="79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56" name="Freeform 116"/>
              <p:cNvSpPr>
                <a:spLocks/>
              </p:cNvSpPr>
              <p:nvPr/>
            </p:nvSpPr>
            <p:spPr bwMode="auto">
              <a:xfrm>
                <a:off x="2947" y="1568"/>
                <a:ext cx="964" cy="1176"/>
              </a:xfrm>
              <a:custGeom>
                <a:avLst/>
                <a:gdLst>
                  <a:gd name="T0" fmla="*/ 793 w 580"/>
                  <a:gd name="T1" fmla="*/ 1176 h 1408"/>
                  <a:gd name="T2" fmla="*/ 912 w 580"/>
                  <a:gd name="T3" fmla="*/ 688 h 1408"/>
                  <a:gd name="T4" fmla="*/ 487 w 580"/>
                  <a:gd name="T5" fmla="*/ 595 h 1408"/>
                  <a:gd name="T6" fmla="*/ 8 w 580"/>
                  <a:gd name="T7" fmla="*/ 301 h 1408"/>
                  <a:gd name="T8" fmla="*/ 434 w 580"/>
                  <a:gd name="T9" fmla="*/ 0 h 1408"/>
                  <a:gd name="T10" fmla="*/ 0 60000 65536"/>
                  <a:gd name="T11" fmla="*/ 0 60000 65536"/>
                  <a:gd name="T12" fmla="*/ 0 60000 65536"/>
                  <a:gd name="T13" fmla="*/ 0 60000 65536"/>
                  <a:gd name="T14" fmla="*/ 0 60000 65536"/>
                  <a:gd name="T15" fmla="*/ 0 w 580"/>
                  <a:gd name="T16" fmla="*/ 0 h 1408"/>
                  <a:gd name="T17" fmla="*/ 580 w 580"/>
                  <a:gd name="T18" fmla="*/ 1408 h 1408"/>
                </a:gdLst>
                <a:ahLst/>
                <a:cxnLst>
                  <a:cxn ang="T10">
                    <a:pos x="T0" y="T1"/>
                  </a:cxn>
                  <a:cxn ang="T11">
                    <a:pos x="T2" y="T3"/>
                  </a:cxn>
                  <a:cxn ang="T12">
                    <a:pos x="T4" y="T5"/>
                  </a:cxn>
                  <a:cxn ang="T13">
                    <a:pos x="T6" y="T7"/>
                  </a:cxn>
                  <a:cxn ang="T14">
                    <a:pos x="T8" y="T9"/>
                  </a:cxn>
                </a:cxnLst>
                <a:rect l="T15" t="T16" r="T17" b="T18"/>
                <a:pathLst>
                  <a:path w="580" h="1408">
                    <a:moveTo>
                      <a:pt x="477" y="1408"/>
                    </a:moveTo>
                    <a:cubicBezTo>
                      <a:pt x="528" y="1174"/>
                      <a:pt x="580" y="940"/>
                      <a:pt x="549" y="824"/>
                    </a:cubicBezTo>
                    <a:cubicBezTo>
                      <a:pt x="518" y="708"/>
                      <a:pt x="384" y="789"/>
                      <a:pt x="293" y="712"/>
                    </a:cubicBezTo>
                    <a:cubicBezTo>
                      <a:pt x="202" y="635"/>
                      <a:pt x="10" y="479"/>
                      <a:pt x="5" y="360"/>
                    </a:cubicBezTo>
                    <a:cubicBezTo>
                      <a:pt x="0" y="241"/>
                      <a:pt x="130" y="120"/>
                      <a:pt x="261" y="0"/>
                    </a:cubicBezTo>
                  </a:path>
                </a:pathLst>
              </a:custGeom>
              <a:noFill/>
              <a:ln w="12700">
                <a:solidFill>
                  <a:schemeClr val="accent1"/>
                </a:solidFill>
                <a:round/>
                <a:headEnd type="none" w="lg" len="med"/>
                <a:tailEnd type="none" w="lg" len="med"/>
              </a:ln>
            </p:spPr>
            <p:txBody>
              <a:bodyPr>
                <a:spAutoFit/>
              </a:bodyPr>
              <a:lstStyle/>
              <a:p>
                <a:endParaRPr lang="en-US"/>
              </a:p>
            </p:txBody>
          </p:sp>
        </p:grpSp>
        <p:grpSp>
          <p:nvGrpSpPr>
            <p:cNvPr id="25" name="Group 117"/>
            <p:cNvGrpSpPr>
              <a:grpSpLocks/>
            </p:cNvGrpSpPr>
            <p:nvPr/>
          </p:nvGrpSpPr>
          <p:grpSpPr bwMode="auto">
            <a:xfrm rot="-1463546" flipH="1" flipV="1">
              <a:off x="7529514" y="2073281"/>
              <a:ext cx="279400" cy="203198"/>
              <a:chOff x="2947" y="1568"/>
              <a:chExt cx="1416" cy="1176"/>
            </a:xfrm>
          </p:grpSpPr>
          <p:sp>
            <p:nvSpPr>
              <p:cNvPr id="49" name="Freeform 118"/>
              <p:cNvSpPr>
                <a:spLocks/>
              </p:cNvSpPr>
              <p:nvPr/>
            </p:nvSpPr>
            <p:spPr bwMode="auto">
              <a:xfrm>
                <a:off x="3023" y="1606"/>
                <a:ext cx="1061" cy="952"/>
              </a:xfrm>
              <a:custGeom>
                <a:avLst/>
                <a:gdLst>
                  <a:gd name="T0" fmla="*/ 0 w 1061"/>
                  <a:gd name="T1" fmla="*/ 0 h 952"/>
                  <a:gd name="T2" fmla="*/ 344 w 1061"/>
                  <a:gd name="T3" fmla="*/ 520 h 952"/>
                  <a:gd name="T4" fmla="*/ 952 w 1061"/>
                  <a:gd name="T5" fmla="*/ 368 h 952"/>
                  <a:gd name="T6" fmla="*/ 1000 w 1061"/>
                  <a:gd name="T7" fmla="*/ 584 h 952"/>
                  <a:gd name="T8" fmla="*/ 736 w 1061"/>
                  <a:gd name="T9" fmla="*/ 696 h 952"/>
                  <a:gd name="T10" fmla="*/ 664 w 1061"/>
                  <a:gd name="T11" fmla="*/ 952 h 952"/>
                  <a:gd name="T12" fmla="*/ 0 60000 65536"/>
                  <a:gd name="T13" fmla="*/ 0 60000 65536"/>
                  <a:gd name="T14" fmla="*/ 0 60000 65536"/>
                  <a:gd name="T15" fmla="*/ 0 60000 65536"/>
                  <a:gd name="T16" fmla="*/ 0 60000 65536"/>
                  <a:gd name="T17" fmla="*/ 0 60000 65536"/>
                  <a:gd name="T18" fmla="*/ 0 w 1061"/>
                  <a:gd name="T19" fmla="*/ 0 h 952"/>
                  <a:gd name="T20" fmla="*/ 1061 w 1061"/>
                  <a:gd name="T21" fmla="*/ 952 h 952"/>
                </a:gdLst>
                <a:ahLst/>
                <a:cxnLst>
                  <a:cxn ang="T12">
                    <a:pos x="T0" y="T1"/>
                  </a:cxn>
                  <a:cxn ang="T13">
                    <a:pos x="T2" y="T3"/>
                  </a:cxn>
                  <a:cxn ang="T14">
                    <a:pos x="T4" y="T5"/>
                  </a:cxn>
                  <a:cxn ang="T15">
                    <a:pos x="T6" y="T7"/>
                  </a:cxn>
                  <a:cxn ang="T16">
                    <a:pos x="T8" y="T9"/>
                  </a:cxn>
                  <a:cxn ang="T17">
                    <a:pos x="T10" y="T11"/>
                  </a:cxn>
                </a:cxnLst>
                <a:rect l="T18" t="T19" r="T20" b="T21"/>
                <a:pathLst>
                  <a:path w="1061" h="952">
                    <a:moveTo>
                      <a:pt x="0" y="0"/>
                    </a:moveTo>
                    <a:cubicBezTo>
                      <a:pt x="92" y="229"/>
                      <a:pt x="185" y="459"/>
                      <a:pt x="344" y="520"/>
                    </a:cubicBezTo>
                    <a:cubicBezTo>
                      <a:pt x="503" y="581"/>
                      <a:pt x="843" y="357"/>
                      <a:pt x="952" y="368"/>
                    </a:cubicBezTo>
                    <a:cubicBezTo>
                      <a:pt x="1061" y="379"/>
                      <a:pt x="1036" y="529"/>
                      <a:pt x="1000" y="584"/>
                    </a:cubicBezTo>
                    <a:cubicBezTo>
                      <a:pt x="964" y="639"/>
                      <a:pt x="792" y="635"/>
                      <a:pt x="736" y="696"/>
                    </a:cubicBezTo>
                    <a:cubicBezTo>
                      <a:pt x="680" y="757"/>
                      <a:pt x="672" y="854"/>
                      <a:pt x="664" y="95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50" name="Freeform 119"/>
              <p:cNvSpPr>
                <a:spLocks/>
              </p:cNvSpPr>
              <p:nvPr/>
            </p:nvSpPr>
            <p:spPr bwMode="auto">
              <a:xfrm>
                <a:off x="3064" y="1600"/>
                <a:ext cx="1299" cy="984"/>
              </a:xfrm>
              <a:custGeom>
                <a:avLst/>
                <a:gdLst>
                  <a:gd name="T0" fmla="*/ 0 w 1299"/>
                  <a:gd name="T1" fmla="*/ 984 h 984"/>
                  <a:gd name="T2" fmla="*/ 464 w 1299"/>
                  <a:gd name="T3" fmla="*/ 640 h 984"/>
                  <a:gd name="T4" fmla="*/ 216 w 1299"/>
                  <a:gd name="T5" fmla="*/ 400 h 984"/>
                  <a:gd name="T6" fmla="*/ 336 w 1299"/>
                  <a:gd name="T7" fmla="*/ 144 h 984"/>
                  <a:gd name="T8" fmla="*/ 520 w 1299"/>
                  <a:gd name="T9" fmla="*/ 224 h 984"/>
                  <a:gd name="T10" fmla="*/ 1184 w 1299"/>
                  <a:gd name="T11" fmla="*/ 144 h 984"/>
                  <a:gd name="T12" fmla="*/ 1208 w 1299"/>
                  <a:gd name="T13" fmla="*/ 0 h 984"/>
                  <a:gd name="T14" fmla="*/ 0 60000 65536"/>
                  <a:gd name="T15" fmla="*/ 0 60000 65536"/>
                  <a:gd name="T16" fmla="*/ 0 60000 65536"/>
                  <a:gd name="T17" fmla="*/ 0 60000 65536"/>
                  <a:gd name="T18" fmla="*/ 0 60000 65536"/>
                  <a:gd name="T19" fmla="*/ 0 60000 65536"/>
                  <a:gd name="T20" fmla="*/ 0 60000 65536"/>
                  <a:gd name="T21" fmla="*/ 0 w 1299"/>
                  <a:gd name="T22" fmla="*/ 0 h 984"/>
                  <a:gd name="T23" fmla="*/ 1299 w 1299"/>
                  <a:gd name="T24" fmla="*/ 984 h 98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99" h="984">
                    <a:moveTo>
                      <a:pt x="0" y="984"/>
                    </a:moveTo>
                    <a:cubicBezTo>
                      <a:pt x="214" y="860"/>
                      <a:pt x="428" y="737"/>
                      <a:pt x="464" y="640"/>
                    </a:cubicBezTo>
                    <a:cubicBezTo>
                      <a:pt x="500" y="543"/>
                      <a:pt x="237" y="483"/>
                      <a:pt x="216" y="400"/>
                    </a:cubicBezTo>
                    <a:cubicBezTo>
                      <a:pt x="195" y="317"/>
                      <a:pt x="285" y="173"/>
                      <a:pt x="336" y="144"/>
                    </a:cubicBezTo>
                    <a:cubicBezTo>
                      <a:pt x="387" y="115"/>
                      <a:pt x="379" y="224"/>
                      <a:pt x="520" y="224"/>
                    </a:cubicBezTo>
                    <a:cubicBezTo>
                      <a:pt x="661" y="224"/>
                      <a:pt x="1069" y="181"/>
                      <a:pt x="1184" y="144"/>
                    </a:cubicBezTo>
                    <a:cubicBezTo>
                      <a:pt x="1299" y="107"/>
                      <a:pt x="1253" y="53"/>
                      <a:pt x="1208" y="0"/>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51" name="Freeform 120"/>
              <p:cNvSpPr>
                <a:spLocks/>
              </p:cNvSpPr>
              <p:nvPr/>
            </p:nvSpPr>
            <p:spPr bwMode="auto">
              <a:xfrm>
                <a:off x="3040" y="1672"/>
                <a:ext cx="1139" cy="963"/>
              </a:xfrm>
              <a:custGeom>
                <a:avLst/>
                <a:gdLst>
                  <a:gd name="T0" fmla="*/ 0 w 1139"/>
                  <a:gd name="T1" fmla="*/ 464 h 963"/>
                  <a:gd name="T2" fmla="*/ 208 w 1139"/>
                  <a:gd name="T3" fmla="*/ 32 h 963"/>
                  <a:gd name="T4" fmla="*/ 408 w 1139"/>
                  <a:gd name="T5" fmla="*/ 272 h 963"/>
                  <a:gd name="T6" fmla="*/ 600 w 1139"/>
                  <a:gd name="T7" fmla="*/ 248 h 963"/>
                  <a:gd name="T8" fmla="*/ 808 w 1139"/>
                  <a:gd name="T9" fmla="*/ 136 h 963"/>
                  <a:gd name="T10" fmla="*/ 1096 w 1139"/>
                  <a:gd name="T11" fmla="*/ 376 h 963"/>
                  <a:gd name="T12" fmla="*/ 1064 w 1139"/>
                  <a:gd name="T13" fmla="*/ 488 h 963"/>
                  <a:gd name="T14" fmla="*/ 784 w 1139"/>
                  <a:gd name="T15" fmla="*/ 912 h 963"/>
                  <a:gd name="T16" fmla="*/ 488 w 1139"/>
                  <a:gd name="T17" fmla="*/ 792 h 96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39"/>
                  <a:gd name="T28" fmla="*/ 0 h 963"/>
                  <a:gd name="T29" fmla="*/ 1139 w 1139"/>
                  <a:gd name="T30" fmla="*/ 963 h 96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39" h="963">
                    <a:moveTo>
                      <a:pt x="0" y="464"/>
                    </a:moveTo>
                    <a:cubicBezTo>
                      <a:pt x="70" y="264"/>
                      <a:pt x="140" y="64"/>
                      <a:pt x="208" y="32"/>
                    </a:cubicBezTo>
                    <a:cubicBezTo>
                      <a:pt x="276" y="0"/>
                      <a:pt x="343" y="236"/>
                      <a:pt x="408" y="272"/>
                    </a:cubicBezTo>
                    <a:cubicBezTo>
                      <a:pt x="473" y="308"/>
                      <a:pt x="533" y="271"/>
                      <a:pt x="600" y="248"/>
                    </a:cubicBezTo>
                    <a:cubicBezTo>
                      <a:pt x="667" y="225"/>
                      <a:pt x="725" y="115"/>
                      <a:pt x="808" y="136"/>
                    </a:cubicBezTo>
                    <a:cubicBezTo>
                      <a:pt x="891" y="157"/>
                      <a:pt x="1053" y="317"/>
                      <a:pt x="1096" y="376"/>
                    </a:cubicBezTo>
                    <a:cubicBezTo>
                      <a:pt x="1139" y="435"/>
                      <a:pt x="1116" y="399"/>
                      <a:pt x="1064" y="488"/>
                    </a:cubicBezTo>
                    <a:cubicBezTo>
                      <a:pt x="1012" y="577"/>
                      <a:pt x="880" y="861"/>
                      <a:pt x="784" y="912"/>
                    </a:cubicBezTo>
                    <a:cubicBezTo>
                      <a:pt x="688" y="963"/>
                      <a:pt x="588" y="877"/>
                      <a:pt x="488" y="79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52" name="Freeform 121"/>
              <p:cNvSpPr>
                <a:spLocks/>
              </p:cNvSpPr>
              <p:nvPr/>
            </p:nvSpPr>
            <p:spPr bwMode="auto">
              <a:xfrm>
                <a:off x="2947" y="1568"/>
                <a:ext cx="964" cy="1176"/>
              </a:xfrm>
              <a:custGeom>
                <a:avLst/>
                <a:gdLst>
                  <a:gd name="T0" fmla="*/ 793 w 580"/>
                  <a:gd name="T1" fmla="*/ 1176 h 1408"/>
                  <a:gd name="T2" fmla="*/ 912 w 580"/>
                  <a:gd name="T3" fmla="*/ 688 h 1408"/>
                  <a:gd name="T4" fmla="*/ 487 w 580"/>
                  <a:gd name="T5" fmla="*/ 595 h 1408"/>
                  <a:gd name="T6" fmla="*/ 8 w 580"/>
                  <a:gd name="T7" fmla="*/ 301 h 1408"/>
                  <a:gd name="T8" fmla="*/ 434 w 580"/>
                  <a:gd name="T9" fmla="*/ 0 h 1408"/>
                  <a:gd name="T10" fmla="*/ 0 60000 65536"/>
                  <a:gd name="T11" fmla="*/ 0 60000 65536"/>
                  <a:gd name="T12" fmla="*/ 0 60000 65536"/>
                  <a:gd name="T13" fmla="*/ 0 60000 65536"/>
                  <a:gd name="T14" fmla="*/ 0 60000 65536"/>
                  <a:gd name="T15" fmla="*/ 0 w 580"/>
                  <a:gd name="T16" fmla="*/ 0 h 1408"/>
                  <a:gd name="T17" fmla="*/ 580 w 580"/>
                  <a:gd name="T18" fmla="*/ 1408 h 1408"/>
                </a:gdLst>
                <a:ahLst/>
                <a:cxnLst>
                  <a:cxn ang="T10">
                    <a:pos x="T0" y="T1"/>
                  </a:cxn>
                  <a:cxn ang="T11">
                    <a:pos x="T2" y="T3"/>
                  </a:cxn>
                  <a:cxn ang="T12">
                    <a:pos x="T4" y="T5"/>
                  </a:cxn>
                  <a:cxn ang="T13">
                    <a:pos x="T6" y="T7"/>
                  </a:cxn>
                  <a:cxn ang="T14">
                    <a:pos x="T8" y="T9"/>
                  </a:cxn>
                </a:cxnLst>
                <a:rect l="T15" t="T16" r="T17" b="T18"/>
                <a:pathLst>
                  <a:path w="580" h="1408">
                    <a:moveTo>
                      <a:pt x="477" y="1408"/>
                    </a:moveTo>
                    <a:cubicBezTo>
                      <a:pt x="528" y="1174"/>
                      <a:pt x="580" y="940"/>
                      <a:pt x="549" y="824"/>
                    </a:cubicBezTo>
                    <a:cubicBezTo>
                      <a:pt x="518" y="708"/>
                      <a:pt x="384" y="789"/>
                      <a:pt x="293" y="712"/>
                    </a:cubicBezTo>
                    <a:cubicBezTo>
                      <a:pt x="202" y="635"/>
                      <a:pt x="10" y="479"/>
                      <a:pt x="5" y="360"/>
                    </a:cubicBezTo>
                    <a:cubicBezTo>
                      <a:pt x="0" y="241"/>
                      <a:pt x="130" y="120"/>
                      <a:pt x="261" y="0"/>
                    </a:cubicBezTo>
                  </a:path>
                </a:pathLst>
              </a:custGeom>
              <a:noFill/>
              <a:ln w="12700">
                <a:solidFill>
                  <a:schemeClr val="accent1"/>
                </a:solidFill>
                <a:round/>
                <a:headEnd type="none" w="lg" len="med"/>
                <a:tailEnd type="none" w="lg" len="med"/>
              </a:ln>
            </p:spPr>
            <p:txBody>
              <a:bodyPr>
                <a:spAutoFit/>
              </a:bodyPr>
              <a:lstStyle/>
              <a:p>
                <a:endParaRPr lang="en-US"/>
              </a:p>
            </p:txBody>
          </p:sp>
        </p:grpSp>
        <p:grpSp>
          <p:nvGrpSpPr>
            <p:cNvPr id="26" name="Group 122"/>
            <p:cNvGrpSpPr>
              <a:grpSpLocks/>
            </p:cNvGrpSpPr>
            <p:nvPr/>
          </p:nvGrpSpPr>
          <p:grpSpPr bwMode="auto">
            <a:xfrm rot="1941908" flipH="1" flipV="1">
              <a:off x="7475534" y="2905129"/>
              <a:ext cx="279400" cy="203198"/>
              <a:chOff x="2947" y="1568"/>
              <a:chExt cx="1416" cy="1176"/>
            </a:xfrm>
          </p:grpSpPr>
          <p:sp>
            <p:nvSpPr>
              <p:cNvPr id="45" name="Freeform 123"/>
              <p:cNvSpPr>
                <a:spLocks/>
              </p:cNvSpPr>
              <p:nvPr/>
            </p:nvSpPr>
            <p:spPr bwMode="auto">
              <a:xfrm>
                <a:off x="3023" y="1606"/>
                <a:ext cx="1061" cy="952"/>
              </a:xfrm>
              <a:custGeom>
                <a:avLst/>
                <a:gdLst>
                  <a:gd name="T0" fmla="*/ 0 w 1061"/>
                  <a:gd name="T1" fmla="*/ 0 h 952"/>
                  <a:gd name="T2" fmla="*/ 344 w 1061"/>
                  <a:gd name="T3" fmla="*/ 520 h 952"/>
                  <a:gd name="T4" fmla="*/ 952 w 1061"/>
                  <a:gd name="T5" fmla="*/ 368 h 952"/>
                  <a:gd name="T6" fmla="*/ 1000 w 1061"/>
                  <a:gd name="T7" fmla="*/ 584 h 952"/>
                  <a:gd name="T8" fmla="*/ 736 w 1061"/>
                  <a:gd name="T9" fmla="*/ 696 h 952"/>
                  <a:gd name="T10" fmla="*/ 664 w 1061"/>
                  <a:gd name="T11" fmla="*/ 952 h 952"/>
                  <a:gd name="T12" fmla="*/ 0 60000 65536"/>
                  <a:gd name="T13" fmla="*/ 0 60000 65536"/>
                  <a:gd name="T14" fmla="*/ 0 60000 65536"/>
                  <a:gd name="T15" fmla="*/ 0 60000 65536"/>
                  <a:gd name="T16" fmla="*/ 0 60000 65536"/>
                  <a:gd name="T17" fmla="*/ 0 60000 65536"/>
                  <a:gd name="T18" fmla="*/ 0 w 1061"/>
                  <a:gd name="T19" fmla="*/ 0 h 952"/>
                  <a:gd name="T20" fmla="*/ 1061 w 1061"/>
                  <a:gd name="T21" fmla="*/ 952 h 952"/>
                </a:gdLst>
                <a:ahLst/>
                <a:cxnLst>
                  <a:cxn ang="T12">
                    <a:pos x="T0" y="T1"/>
                  </a:cxn>
                  <a:cxn ang="T13">
                    <a:pos x="T2" y="T3"/>
                  </a:cxn>
                  <a:cxn ang="T14">
                    <a:pos x="T4" y="T5"/>
                  </a:cxn>
                  <a:cxn ang="T15">
                    <a:pos x="T6" y="T7"/>
                  </a:cxn>
                  <a:cxn ang="T16">
                    <a:pos x="T8" y="T9"/>
                  </a:cxn>
                  <a:cxn ang="T17">
                    <a:pos x="T10" y="T11"/>
                  </a:cxn>
                </a:cxnLst>
                <a:rect l="T18" t="T19" r="T20" b="T21"/>
                <a:pathLst>
                  <a:path w="1061" h="952">
                    <a:moveTo>
                      <a:pt x="0" y="0"/>
                    </a:moveTo>
                    <a:cubicBezTo>
                      <a:pt x="92" y="229"/>
                      <a:pt x="185" y="459"/>
                      <a:pt x="344" y="520"/>
                    </a:cubicBezTo>
                    <a:cubicBezTo>
                      <a:pt x="503" y="581"/>
                      <a:pt x="843" y="357"/>
                      <a:pt x="952" y="368"/>
                    </a:cubicBezTo>
                    <a:cubicBezTo>
                      <a:pt x="1061" y="379"/>
                      <a:pt x="1036" y="529"/>
                      <a:pt x="1000" y="584"/>
                    </a:cubicBezTo>
                    <a:cubicBezTo>
                      <a:pt x="964" y="639"/>
                      <a:pt x="792" y="635"/>
                      <a:pt x="736" y="696"/>
                    </a:cubicBezTo>
                    <a:cubicBezTo>
                      <a:pt x="680" y="757"/>
                      <a:pt x="672" y="854"/>
                      <a:pt x="664" y="95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46" name="Freeform 124"/>
              <p:cNvSpPr>
                <a:spLocks/>
              </p:cNvSpPr>
              <p:nvPr/>
            </p:nvSpPr>
            <p:spPr bwMode="auto">
              <a:xfrm>
                <a:off x="3064" y="1600"/>
                <a:ext cx="1299" cy="984"/>
              </a:xfrm>
              <a:custGeom>
                <a:avLst/>
                <a:gdLst>
                  <a:gd name="T0" fmla="*/ 0 w 1299"/>
                  <a:gd name="T1" fmla="*/ 984 h 984"/>
                  <a:gd name="T2" fmla="*/ 464 w 1299"/>
                  <a:gd name="T3" fmla="*/ 640 h 984"/>
                  <a:gd name="T4" fmla="*/ 216 w 1299"/>
                  <a:gd name="T5" fmla="*/ 400 h 984"/>
                  <a:gd name="T6" fmla="*/ 336 w 1299"/>
                  <a:gd name="T7" fmla="*/ 144 h 984"/>
                  <a:gd name="T8" fmla="*/ 520 w 1299"/>
                  <a:gd name="T9" fmla="*/ 224 h 984"/>
                  <a:gd name="T10" fmla="*/ 1184 w 1299"/>
                  <a:gd name="T11" fmla="*/ 144 h 984"/>
                  <a:gd name="T12" fmla="*/ 1208 w 1299"/>
                  <a:gd name="T13" fmla="*/ 0 h 984"/>
                  <a:gd name="T14" fmla="*/ 0 60000 65536"/>
                  <a:gd name="T15" fmla="*/ 0 60000 65536"/>
                  <a:gd name="T16" fmla="*/ 0 60000 65536"/>
                  <a:gd name="T17" fmla="*/ 0 60000 65536"/>
                  <a:gd name="T18" fmla="*/ 0 60000 65536"/>
                  <a:gd name="T19" fmla="*/ 0 60000 65536"/>
                  <a:gd name="T20" fmla="*/ 0 60000 65536"/>
                  <a:gd name="T21" fmla="*/ 0 w 1299"/>
                  <a:gd name="T22" fmla="*/ 0 h 984"/>
                  <a:gd name="T23" fmla="*/ 1299 w 1299"/>
                  <a:gd name="T24" fmla="*/ 984 h 98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99" h="984">
                    <a:moveTo>
                      <a:pt x="0" y="984"/>
                    </a:moveTo>
                    <a:cubicBezTo>
                      <a:pt x="214" y="860"/>
                      <a:pt x="428" y="737"/>
                      <a:pt x="464" y="640"/>
                    </a:cubicBezTo>
                    <a:cubicBezTo>
                      <a:pt x="500" y="543"/>
                      <a:pt x="237" y="483"/>
                      <a:pt x="216" y="400"/>
                    </a:cubicBezTo>
                    <a:cubicBezTo>
                      <a:pt x="195" y="317"/>
                      <a:pt x="285" y="173"/>
                      <a:pt x="336" y="144"/>
                    </a:cubicBezTo>
                    <a:cubicBezTo>
                      <a:pt x="387" y="115"/>
                      <a:pt x="379" y="224"/>
                      <a:pt x="520" y="224"/>
                    </a:cubicBezTo>
                    <a:cubicBezTo>
                      <a:pt x="661" y="224"/>
                      <a:pt x="1069" y="181"/>
                      <a:pt x="1184" y="144"/>
                    </a:cubicBezTo>
                    <a:cubicBezTo>
                      <a:pt x="1299" y="107"/>
                      <a:pt x="1253" y="53"/>
                      <a:pt x="1208" y="0"/>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47" name="Freeform 125"/>
              <p:cNvSpPr>
                <a:spLocks/>
              </p:cNvSpPr>
              <p:nvPr/>
            </p:nvSpPr>
            <p:spPr bwMode="auto">
              <a:xfrm>
                <a:off x="3040" y="1672"/>
                <a:ext cx="1139" cy="963"/>
              </a:xfrm>
              <a:custGeom>
                <a:avLst/>
                <a:gdLst>
                  <a:gd name="T0" fmla="*/ 0 w 1139"/>
                  <a:gd name="T1" fmla="*/ 464 h 963"/>
                  <a:gd name="T2" fmla="*/ 208 w 1139"/>
                  <a:gd name="T3" fmla="*/ 32 h 963"/>
                  <a:gd name="T4" fmla="*/ 408 w 1139"/>
                  <a:gd name="T5" fmla="*/ 272 h 963"/>
                  <a:gd name="T6" fmla="*/ 600 w 1139"/>
                  <a:gd name="T7" fmla="*/ 248 h 963"/>
                  <a:gd name="T8" fmla="*/ 808 w 1139"/>
                  <a:gd name="T9" fmla="*/ 136 h 963"/>
                  <a:gd name="T10" fmla="*/ 1096 w 1139"/>
                  <a:gd name="T11" fmla="*/ 376 h 963"/>
                  <a:gd name="T12" fmla="*/ 1064 w 1139"/>
                  <a:gd name="T13" fmla="*/ 488 h 963"/>
                  <a:gd name="T14" fmla="*/ 784 w 1139"/>
                  <a:gd name="T15" fmla="*/ 912 h 963"/>
                  <a:gd name="T16" fmla="*/ 488 w 1139"/>
                  <a:gd name="T17" fmla="*/ 792 h 96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39"/>
                  <a:gd name="T28" fmla="*/ 0 h 963"/>
                  <a:gd name="T29" fmla="*/ 1139 w 1139"/>
                  <a:gd name="T30" fmla="*/ 963 h 96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39" h="963">
                    <a:moveTo>
                      <a:pt x="0" y="464"/>
                    </a:moveTo>
                    <a:cubicBezTo>
                      <a:pt x="70" y="264"/>
                      <a:pt x="140" y="64"/>
                      <a:pt x="208" y="32"/>
                    </a:cubicBezTo>
                    <a:cubicBezTo>
                      <a:pt x="276" y="0"/>
                      <a:pt x="343" y="236"/>
                      <a:pt x="408" y="272"/>
                    </a:cubicBezTo>
                    <a:cubicBezTo>
                      <a:pt x="473" y="308"/>
                      <a:pt x="533" y="271"/>
                      <a:pt x="600" y="248"/>
                    </a:cubicBezTo>
                    <a:cubicBezTo>
                      <a:pt x="667" y="225"/>
                      <a:pt x="725" y="115"/>
                      <a:pt x="808" y="136"/>
                    </a:cubicBezTo>
                    <a:cubicBezTo>
                      <a:pt x="891" y="157"/>
                      <a:pt x="1053" y="317"/>
                      <a:pt x="1096" y="376"/>
                    </a:cubicBezTo>
                    <a:cubicBezTo>
                      <a:pt x="1139" y="435"/>
                      <a:pt x="1116" y="399"/>
                      <a:pt x="1064" y="488"/>
                    </a:cubicBezTo>
                    <a:cubicBezTo>
                      <a:pt x="1012" y="577"/>
                      <a:pt x="880" y="861"/>
                      <a:pt x="784" y="912"/>
                    </a:cubicBezTo>
                    <a:cubicBezTo>
                      <a:pt x="688" y="963"/>
                      <a:pt x="588" y="877"/>
                      <a:pt x="488" y="79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48" name="Freeform 126"/>
              <p:cNvSpPr>
                <a:spLocks/>
              </p:cNvSpPr>
              <p:nvPr/>
            </p:nvSpPr>
            <p:spPr bwMode="auto">
              <a:xfrm>
                <a:off x="2947" y="1568"/>
                <a:ext cx="964" cy="1176"/>
              </a:xfrm>
              <a:custGeom>
                <a:avLst/>
                <a:gdLst>
                  <a:gd name="T0" fmla="*/ 793 w 580"/>
                  <a:gd name="T1" fmla="*/ 1176 h 1408"/>
                  <a:gd name="T2" fmla="*/ 912 w 580"/>
                  <a:gd name="T3" fmla="*/ 688 h 1408"/>
                  <a:gd name="T4" fmla="*/ 487 w 580"/>
                  <a:gd name="T5" fmla="*/ 595 h 1408"/>
                  <a:gd name="T6" fmla="*/ 8 w 580"/>
                  <a:gd name="T7" fmla="*/ 301 h 1408"/>
                  <a:gd name="T8" fmla="*/ 434 w 580"/>
                  <a:gd name="T9" fmla="*/ 0 h 1408"/>
                  <a:gd name="T10" fmla="*/ 0 60000 65536"/>
                  <a:gd name="T11" fmla="*/ 0 60000 65536"/>
                  <a:gd name="T12" fmla="*/ 0 60000 65536"/>
                  <a:gd name="T13" fmla="*/ 0 60000 65536"/>
                  <a:gd name="T14" fmla="*/ 0 60000 65536"/>
                  <a:gd name="T15" fmla="*/ 0 w 580"/>
                  <a:gd name="T16" fmla="*/ 0 h 1408"/>
                  <a:gd name="T17" fmla="*/ 580 w 580"/>
                  <a:gd name="T18" fmla="*/ 1408 h 1408"/>
                </a:gdLst>
                <a:ahLst/>
                <a:cxnLst>
                  <a:cxn ang="T10">
                    <a:pos x="T0" y="T1"/>
                  </a:cxn>
                  <a:cxn ang="T11">
                    <a:pos x="T2" y="T3"/>
                  </a:cxn>
                  <a:cxn ang="T12">
                    <a:pos x="T4" y="T5"/>
                  </a:cxn>
                  <a:cxn ang="T13">
                    <a:pos x="T6" y="T7"/>
                  </a:cxn>
                  <a:cxn ang="T14">
                    <a:pos x="T8" y="T9"/>
                  </a:cxn>
                </a:cxnLst>
                <a:rect l="T15" t="T16" r="T17" b="T18"/>
                <a:pathLst>
                  <a:path w="580" h="1408">
                    <a:moveTo>
                      <a:pt x="477" y="1408"/>
                    </a:moveTo>
                    <a:cubicBezTo>
                      <a:pt x="528" y="1174"/>
                      <a:pt x="580" y="940"/>
                      <a:pt x="549" y="824"/>
                    </a:cubicBezTo>
                    <a:cubicBezTo>
                      <a:pt x="518" y="708"/>
                      <a:pt x="384" y="789"/>
                      <a:pt x="293" y="712"/>
                    </a:cubicBezTo>
                    <a:cubicBezTo>
                      <a:pt x="202" y="635"/>
                      <a:pt x="10" y="479"/>
                      <a:pt x="5" y="360"/>
                    </a:cubicBezTo>
                    <a:cubicBezTo>
                      <a:pt x="0" y="241"/>
                      <a:pt x="130" y="120"/>
                      <a:pt x="261" y="0"/>
                    </a:cubicBezTo>
                  </a:path>
                </a:pathLst>
              </a:custGeom>
              <a:noFill/>
              <a:ln w="12700">
                <a:solidFill>
                  <a:schemeClr val="accent1"/>
                </a:solidFill>
                <a:round/>
                <a:headEnd type="none" w="lg" len="med"/>
                <a:tailEnd type="none" w="lg" len="med"/>
              </a:ln>
            </p:spPr>
            <p:txBody>
              <a:bodyPr>
                <a:spAutoFit/>
              </a:bodyPr>
              <a:lstStyle/>
              <a:p>
                <a:endParaRPr lang="en-US"/>
              </a:p>
            </p:txBody>
          </p:sp>
        </p:grpSp>
        <p:grpSp>
          <p:nvGrpSpPr>
            <p:cNvPr id="27" name="Group 127"/>
            <p:cNvGrpSpPr>
              <a:grpSpLocks/>
            </p:cNvGrpSpPr>
            <p:nvPr/>
          </p:nvGrpSpPr>
          <p:grpSpPr bwMode="auto">
            <a:xfrm rot="-6732093" flipH="1" flipV="1">
              <a:off x="7296154" y="3121025"/>
              <a:ext cx="279400" cy="203198"/>
              <a:chOff x="2947" y="1568"/>
              <a:chExt cx="1416" cy="1176"/>
            </a:xfrm>
          </p:grpSpPr>
          <p:sp>
            <p:nvSpPr>
              <p:cNvPr id="41" name="Freeform 128"/>
              <p:cNvSpPr>
                <a:spLocks/>
              </p:cNvSpPr>
              <p:nvPr/>
            </p:nvSpPr>
            <p:spPr bwMode="auto">
              <a:xfrm>
                <a:off x="3023" y="1606"/>
                <a:ext cx="1061" cy="952"/>
              </a:xfrm>
              <a:custGeom>
                <a:avLst/>
                <a:gdLst>
                  <a:gd name="T0" fmla="*/ 0 w 1061"/>
                  <a:gd name="T1" fmla="*/ 0 h 952"/>
                  <a:gd name="T2" fmla="*/ 344 w 1061"/>
                  <a:gd name="T3" fmla="*/ 520 h 952"/>
                  <a:gd name="T4" fmla="*/ 952 w 1061"/>
                  <a:gd name="T5" fmla="*/ 368 h 952"/>
                  <a:gd name="T6" fmla="*/ 1000 w 1061"/>
                  <a:gd name="T7" fmla="*/ 584 h 952"/>
                  <a:gd name="T8" fmla="*/ 736 w 1061"/>
                  <a:gd name="T9" fmla="*/ 696 h 952"/>
                  <a:gd name="T10" fmla="*/ 664 w 1061"/>
                  <a:gd name="T11" fmla="*/ 952 h 952"/>
                  <a:gd name="T12" fmla="*/ 0 60000 65536"/>
                  <a:gd name="T13" fmla="*/ 0 60000 65536"/>
                  <a:gd name="T14" fmla="*/ 0 60000 65536"/>
                  <a:gd name="T15" fmla="*/ 0 60000 65536"/>
                  <a:gd name="T16" fmla="*/ 0 60000 65536"/>
                  <a:gd name="T17" fmla="*/ 0 60000 65536"/>
                  <a:gd name="T18" fmla="*/ 0 w 1061"/>
                  <a:gd name="T19" fmla="*/ 0 h 952"/>
                  <a:gd name="T20" fmla="*/ 1061 w 1061"/>
                  <a:gd name="T21" fmla="*/ 952 h 952"/>
                </a:gdLst>
                <a:ahLst/>
                <a:cxnLst>
                  <a:cxn ang="T12">
                    <a:pos x="T0" y="T1"/>
                  </a:cxn>
                  <a:cxn ang="T13">
                    <a:pos x="T2" y="T3"/>
                  </a:cxn>
                  <a:cxn ang="T14">
                    <a:pos x="T4" y="T5"/>
                  </a:cxn>
                  <a:cxn ang="T15">
                    <a:pos x="T6" y="T7"/>
                  </a:cxn>
                  <a:cxn ang="T16">
                    <a:pos x="T8" y="T9"/>
                  </a:cxn>
                  <a:cxn ang="T17">
                    <a:pos x="T10" y="T11"/>
                  </a:cxn>
                </a:cxnLst>
                <a:rect l="T18" t="T19" r="T20" b="T21"/>
                <a:pathLst>
                  <a:path w="1061" h="952">
                    <a:moveTo>
                      <a:pt x="0" y="0"/>
                    </a:moveTo>
                    <a:cubicBezTo>
                      <a:pt x="92" y="229"/>
                      <a:pt x="185" y="459"/>
                      <a:pt x="344" y="520"/>
                    </a:cubicBezTo>
                    <a:cubicBezTo>
                      <a:pt x="503" y="581"/>
                      <a:pt x="843" y="357"/>
                      <a:pt x="952" y="368"/>
                    </a:cubicBezTo>
                    <a:cubicBezTo>
                      <a:pt x="1061" y="379"/>
                      <a:pt x="1036" y="529"/>
                      <a:pt x="1000" y="584"/>
                    </a:cubicBezTo>
                    <a:cubicBezTo>
                      <a:pt x="964" y="639"/>
                      <a:pt x="792" y="635"/>
                      <a:pt x="736" y="696"/>
                    </a:cubicBezTo>
                    <a:cubicBezTo>
                      <a:pt x="680" y="757"/>
                      <a:pt x="672" y="854"/>
                      <a:pt x="664" y="95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42" name="Freeform 129"/>
              <p:cNvSpPr>
                <a:spLocks/>
              </p:cNvSpPr>
              <p:nvPr/>
            </p:nvSpPr>
            <p:spPr bwMode="auto">
              <a:xfrm>
                <a:off x="3064" y="1600"/>
                <a:ext cx="1299" cy="984"/>
              </a:xfrm>
              <a:custGeom>
                <a:avLst/>
                <a:gdLst>
                  <a:gd name="T0" fmla="*/ 0 w 1299"/>
                  <a:gd name="T1" fmla="*/ 984 h 984"/>
                  <a:gd name="T2" fmla="*/ 464 w 1299"/>
                  <a:gd name="T3" fmla="*/ 640 h 984"/>
                  <a:gd name="T4" fmla="*/ 216 w 1299"/>
                  <a:gd name="T5" fmla="*/ 400 h 984"/>
                  <a:gd name="T6" fmla="*/ 336 w 1299"/>
                  <a:gd name="T7" fmla="*/ 144 h 984"/>
                  <a:gd name="T8" fmla="*/ 520 w 1299"/>
                  <a:gd name="T9" fmla="*/ 224 h 984"/>
                  <a:gd name="T10" fmla="*/ 1184 w 1299"/>
                  <a:gd name="T11" fmla="*/ 144 h 984"/>
                  <a:gd name="T12" fmla="*/ 1208 w 1299"/>
                  <a:gd name="T13" fmla="*/ 0 h 984"/>
                  <a:gd name="T14" fmla="*/ 0 60000 65536"/>
                  <a:gd name="T15" fmla="*/ 0 60000 65536"/>
                  <a:gd name="T16" fmla="*/ 0 60000 65536"/>
                  <a:gd name="T17" fmla="*/ 0 60000 65536"/>
                  <a:gd name="T18" fmla="*/ 0 60000 65536"/>
                  <a:gd name="T19" fmla="*/ 0 60000 65536"/>
                  <a:gd name="T20" fmla="*/ 0 60000 65536"/>
                  <a:gd name="T21" fmla="*/ 0 w 1299"/>
                  <a:gd name="T22" fmla="*/ 0 h 984"/>
                  <a:gd name="T23" fmla="*/ 1299 w 1299"/>
                  <a:gd name="T24" fmla="*/ 984 h 98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99" h="984">
                    <a:moveTo>
                      <a:pt x="0" y="984"/>
                    </a:moveTo>
                    <a:cubicBezTo>
                      <a:pt x="214" y="860"/>
                      <a:pt x="428" y="737"/>
                      <a:pt x="464" y="640"/>
                    </a:cubicBezTo>
                    <a:cubicBezTo>
                      <a:pt x="500" y="543"/>
                      <a:pt x="237" y="483"/>
                      <a:pt x="216" y="400"/>
                    </a:cubicBezTo>
                    <a:cubicBezTo>
                      <a:pt x="195" y="317"/>
                      <a:pt x="285" y="173"/>
                      <a:pt x="336" y="144"/>
                    </a:cubicBezTo>
                    <a:cubicBezTo>
                      <a:pt x="387" y="115"/>
                      <a:pt x="379" y="224"/>
                      <a:pt x="520" y="224"/>
                    </a:cubicBezTo>
                    <a:cubicBezTo>
                      <a:pt x="661" y="224"/>
                      <a:pt x="1069" y="181"/>
                      <a:pt x="1184" y="144"/>
                    </a:cubicBezTo>
                    <a:cubicBezTo>
                      <a:pt x="1299" y="107"/>
                      <a:pt x="1253" y="53"/>
                      <a:pt x="1208" y="0"/>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43" name="Freeform 130"/>
              <p:cNvSpPr>
                <a:spLocks/>
              </p:cNvSpPr>
              <p:nvPr/>
            </p:nvSpPr>
            <p:spPr bwMode="auto">
              <a:xfrm>
                <a:off x="3040" y="1672"/>
                <a:ext cx="1139" cy="963"/>
              </a:xfrm>
              <a:custGeom>
                <a:avLst/>
                <a:gdLst>
                  <a:gd name="T0" fmla="*/ 0 w 1139"/>
                  <a:gd name="T1" fmla="*/ 464 h 963"/>
                  <a:gd name="T2" fmla="*/ 208 w 1139"/>
                  <a:gd name="T3" fmla="*/ 32 h 963"/>
                  <a:gd name="T4" fmla="*/ 408 w 1139"/>
                  <a:gd name="T5" fmla="*/ 272 h 963"/>
                  <a:gd name="T6" fmla="*/ 600 w 1139"/>
                  <a:gd name="T7" fmla="*/ 248 h 963"/>
                  <a:gd name="T8" fmla="*/ 808 w 1139"/>
                  <a:gd name="T9" fmla="*/ 136 h 963"/>
                  <a:gd name="T10" fmla="*/ 1096 w 1139"/>
                  <a:gd name="T11" fmla="*/ 376 h 963"/>
                  <a:gd name="T12" fmla="*/ 1064 w 1139"/>
                  <a:gd name="T13" fmla="*/ 488 h 963"/>
                  <a:gd name="T14" fmla="*/ 784 w 1139"/>
                  <a:gd name="T15" fmla="*/ 912 h 963"/>
                  <a:gd name="T16" fmla="*/ 488 w 1139"/>
                  <a:gd name="T17" fmla="*/ 792 h 96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39"/>
                  <a:gd name="T28" fmla="*/ 0 h 963"/>
                  <a:gd name="T29" fmla="*/ 1139 w 1139"/>
                  <a:gd name="T30" fmla="*/ 963 h 96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39" h="963">
                    <a:moveTo>
                      <a:pt x="0" y="464"/>
                    </a:moveTo>
                    <a:cubicBezTo>
                      <a:pt x="70" y="264"/>
                      <a:pt x="140" y="64"/>
                      <a:pt x="208" y="32"/>
                    </a:cubicBezTo>
                    <a:cubicBezTo>
                      <a:pt x="276" y="0"/>
                      <a:pt x="343" y="236"/>
                      <a:pt x="408" y="272"/>
                    </a:cubicBezTo>
                    <a:cubicBezTo>
                      <a:pt x="473" y="308"/>
                      <a:pt x="533" y="271"/>
                      <a:pt x="600" y="248"/>
                    </a:cubicBezTo>
                    <a:cubicBezTo>
                      <a:pt x="667" y="225"/>
                      <a:pt x="725" y="115"/>
                      <a:pt x="808" y="136"/>
                    </a:cubicBezTo>
                    <a:cubicBezTo>
                      <a:pt x="891" y="157"/>
                      <a:pt x="1053" y="317"/>
                      <a:pt x="1096" y="376"/>
                    </a:cubicBezTo>
                    <a:cubicBezTo>
                      <a:pt x="1139" y="435"/>
                      <a:pt x="1116" y="399"/>
                      <a:pt x="1064" y="488"/>
                    </a:cubicBezTo>
                    <a:cubicBezTo>
                      <a:pt x="1012" y="577"/>
                      <a:pt x="880" y="861"/>
                      <a:pt x="784" y="912"/>
                    </a:cubicBezTo>
                    <a:cubicBezTo>
                      <a:pt x="688" y="963"/>
                      <a:pt x="588" y="877"/>
                      <a:pt x="488" y="79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44" name="Freeform 131"/>
              <p:cNvSpPr>
                <a:spLocks/>
              </p:cNvSpPr>
              <p:nvPr/>
            </p:nvSpPr>
            <p:spPr bwMode="auto">
              <a:xfrm>
                <a:off x="2947" y="1568"/>
                <a:ext cx="964" cy="1176"/>
              </a:xfrm>
              <a:custGeom>
                <a:avLst/>
                <a:gdLst>
                  <a:gd name="T0" fmla="*/ 793 w 580"/>
                  <a:gd name="T1" fmla="*/ 1176 h 1408"/>
                  <a:gd name="T2" fmla="*/ 912 w 580"/>
                  <a:gd name="T3" fmla="*/ 688 h 1408"/>
                  <a:gd name="T4" fmla="*/ 487 w 580"/>
                  <a:gd name="T5" fmla="*/ 595 h 1408"/>
                  <a:gd name="T6" fmla="*/ 8 w 580"/>
                  <a:gd name="T7" fmla="*/ 301 h 1408"/>
                  <a:gd name="T8" fmla="*/ 434 w 580"/>
                  <a:gd name="T9" fmla="*/ 0 h 1408"/>
                  <a:gd name="T10" fmla="*/ 0 60000 65536"/>
                  <a:gd name="T11" fmla="*/ 0 60000 65536"/>
                  <a:gd name="T12" fmla="*/ 0 60000 65536"/>
                  <a:gd name="T13" fmla="*/ 0 60000 65536"/>
                  <a:gd name="T14" fmla="*/ 0 60000 65536"/>
                  <a:gd name="T15" fmla="*/ 0 w 580"/>
                  <a:gd name="T16" fmla="*/ 0 h 1408"/>
                  <a:gd name="T17" fmla="*/ 580 w 580"/>
                  <a:gd name="T18" fmla="*/ 1408 h 1408"/>
                </a:gdLst>
                <a:ahLst/>
                <a:cxnLst>
                  <a:cxn ang="T10">
                    <a:pos x="T0" y="T1"/>
                  </a:cxn>
                  <a:cxn ang="T11">
                    <a:pos x="T2" y="T3"/>
                  </a:cxn>
                  <a:cxn ang="T12">
                    <a:pos x="T4" y="T5"/>
                  </a:cxn>
                  <a:cxn ang="T13">
                    <a:pos x="T6" y="T7"/>
                  </a:cxn>
                  <a:cxn ang="T14">
                    <a:pos x="T8" y="T9"/>
                  </a:cxn>
                </a:cxnLst>
                <a:rect l="T15" t="T16" r="T17" b="T18"/>
                <a:pathLst>
                  <a:path w="580" h="1408">
                    <a:moveTo>
                      <a:pt x="477" y="1408"/>
                    </a:moveTo>
                    <a:cubicBezTo>
                      <a:pt x="528" y="1174"/>
                      <a:pt x="580" y="940"/>
                      <a:pt x="549" y="824"/>
                    </a:cubicBezTo>
                    <a:cubicBezTo>
                      <a:pt x="518" y="708"/>
                      <a:pt x="384" y="789"/>
                      <a:pt x="293" y="712"/>
                    </a:cubicBezTo>
                    <a:cubicBezTo>
                      <a:pt x="202" y="635"/>
                      <a:pt x="10" y="479"/>
                      <a:pt x="5" y="360"/>
                    </a:cubicBezTo>
                    <a:cubicBezTo>
                      <a:pt x="0" y="241"/>
                      <a:pt x="130" y="120"/>
                      <a:pt x="261" y="0"/>
                    </a:cubicBezTo>
                  </a:path>
                </a:pathLst>
              </a:custGeom>
              <a:noFill/>
              <a:ln w="12700">
                <a:solidFill>
                  <a:schemeClr val="accent1"/>
                </a:solidFill>
                <a:round/>
                <a:headEnd type="none" w="lg" len="med"/>
                <a:tailEnd type="none" w="lg" len="med"/>
              </a:ln>
            </p:spPr>
            <p:txBody>
              <a:bodyPr>
                <a:spAutoFit/>
              </a:bodyPr>
              <a:lstStyle/>
              <a:p>
                <a:endParaRPr lang="en-US"/>
              </a:p>
            </p:txBody>
          </p:sp>
        </p:grpSp>
        <p:grpSp>
          <p:nvGrpSpPr>
            <p:cNvPr id="28" name="Group 132"/>
            <p:cNvGrpSpPr>
              <a:grpSpLocks/>
            </p:cNvGrpSpPr>
            <p:nvPr/>
          </p:nvGrpSpPr>
          <p:grpSpPr bwMode="auto">
            <a:xfrm rot="-9620791" flipH="1" flipV="1">
              <a:off x="7596188" y="3052761"/>
              <a:ext cx="279400" cy="203198"/>
              <a:chOff x="2947" y="1568"/>
              <a:chExt cx="1416" cy="1176"/>
            </a:xfrm>
          </p:grpSpPr>
          <p:sp>
            <p:nvSpPr>
              <p:cNvPr id="37" name="Freeform 133"/>
              <p:cNvSpPr>
                <a:spLocks/>
              </p:cNvSpPr>
              <p:nvPr/>
            </p:nvSpPr>
            <p:spPr bwMode="auto">
              <a:xfrm>
                <a:off x="3023" y="1606"/>
                <a:ext cx="1061" cy="952"/>
              </a:xfrm>
              <a:custGeom>
                <a:avLst/>
                <a:gdLst>
                  <a:gd name="T0" fmla="*/ 0 w 1061"/>
                  <a:gd name="T1" fmla="*/ 0 h 952"/>
                  <a:gd name="T2" fmla="*/ 344 w 1061"/>
                  <a:gd name="T3" fmla="*/ 520 h 952"/>
                  <a:gd name="T4" fmla="*/ 952 w 1061"/>
                  <a:gd name="T5" fmla="*/ 368 h 952"/>
                  <a:gd name="T6" fmla="*/ 1000 w 1061"/>
                  <a:gd name="T7" fmla="*/ 584 h 952"/>
                  <a:gd name="T8" fmla="*/ 736 w 1061"/>
                  <a:gd name="T9" fmla="*/ 696 h 952"/>
                  <a:gd name="T10" fmla="*/ 664 w 1061"/>
                  <a:gd name="T11" fmla="*/ 952 h 952"/>
                  <a:gd name="T12" fmla="*/ 0 60000 65536"/>
                  <a:gd name="T13" fmla="*/ 0 60000 65536"/>
                  <a:gd name="T14" fmla="*/ 0 60000 65536"/>
                  <a:gd name="T15" fmla="*/ 0 60000 65536"/>
                  <a:gd name="T16" fmla="*/ 0 60000 65536"/>
                  <a:gd name="T17" fmla="*/ 0 60000 65536"/>
                  <a:gd name="T18" fmla="*/ 0 w 1061"/>
                  <a:gd name="T19" fmla="*/ 0 h 952"/>
                  <a:gd name="T20" fmla="*/ 1061 w 1061"/>
                  <a:gd name="T21" fmla="*/ 952 h 952"/>
                </a:gdLst>
                <a:ahLst/>
                <a:cxnLst>
                  <a:cxn ang="T12">
                    <a:pos x="T0" y="T1"/>
                  </a:cxn>
                  <a:cxn ang="T13">
                    <a:pos x="T2" y="T3"/>
                  </a:cxn>
                  <a:cxn ang="T14">
                    <a:pos x="T4" y="T5"/>
                  </a:cxn>
                  <a:cxn ang="T15">
                    <a:pos x="T6" y="T7"/>
                  </a:cxn>
                  <a:cxn ang="T16">
                    <a:pos x="T8" y="T9"/>
                  </a:cxn>
                  <a:cxn ang="T17">
                    <a:pos x="T10" y="T11"/>
                  </a:cxn>
                </a:cxnLst>
                <a:rect l="T18" t="T19" r="T20" b="T21"/>
                <a:pathLst>
                  <a:path w="1061" h="952">
                    <a:moveTo>
                      <a:pt x="0" y="0"/>
                    </a:moveTo>
                    <a:cubicBezTo>
                      <a:pt x="92" y="229"/>
                      <a:pt x="185" y="459"/>
                      <a:pt x="344" y="520"/>
                    </a:cubicBezTo>
                    <a:cubicBezTo>
                      <a:pt x="503" y="581"/>
                      <a:pt x="843" y="357"/>
                      <a:pt x="952" y="368"/>
                    </a:cubicBezTo>
                    <a:cubicBezTo>
                      <a:pt x="1061" y="379"/>
                      <a:pt x="1036" y="529"/>
                      <a:pt x="1000" y="584"/>
                    </a:cubicBezTo>
                    <a:cubicBezTo>
                      <a:pt x="964" y="639"/>
                      <a:pt x="792" y="635"/>
                      <a:pt x="736" y="696"/>
                    </a:cubicBezTo>
                    <a:cubicBezTo>
                      <a:pt x="680" y="757"/>
                      <a:pt x="672" y="854"/>
                      <a:pt x="664" y="95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38" name="Freeform 134"/>
              <p:cNvSpPr>
                <a:spLocks/>
              </p:cNvSpPr>
              <p:nvPr/>
            </p:nvSpPr>
            <p:spPr bwMode="auto">
              <a:xfrm>
                <a:off x="3064" y="1600"/>
                <a:ext cx="1299" cy="984"/>
              </a:xfrm>
              <a:custGeom>
                <a:avLst/>
                <a:gdLst>
                  <a:gd name="T0" fmla="*/ 0 w 1299"/>
                  <a:gd name="T1" fmla="*/ 984 h 984"/>
                  <a:gd name="T2" fmla="*/ 464 w 1299"/>
                  <a:gd name="T3" fmla="*/ 640 h 984"/>
                  <a:gd name="T4" fmla="*/ 216 w 1299"/>
                  <a:gd name="T5" fmla="*/ 400 h 984"/>
                  <a:gd name="T6" fmla="*/ 336 w 1299"/>
                  <a:gd name="T7" fmla="*/ 144 h 984"/>
                  <a:gd name="T8" fmla="*/ 520 w 1299"/>
                  <a:gd name="T9" fmla="*/ 224 h 984"/>
                  <a:gd name="T10" fmla="*/ 1184 w 1299"/>
                  <a:gd name="T11" fmla="*/ 144 h 984"/>
                  <a:gd name="T12" fmla="*/ 1208 w 1299"/>
                  <a:gd name="T13" fmla="*/ 0 h 984"/>
                  <a:gd name="T14" fmla="*/ 0 60000 65536"/>
                  <a:gd name="T15" fmla="*/ 0 60000 65536"/>
                  <a:gd name="T16" fmla="*/ 0 60000 65536"/>
                  <a:gd name="T17" fmla="*/ 0 60000 65536"/>
                  <a:gd name="T18" fmla="*/ 0 60000 65536"/>
                  <a:gd name="T19" fmla="*/ 0 60000 65536"/>
                  <a:gd name="T20" fmla="*/ 0 60000 65536"/>
                  <a:gd name="T21" fmla="*/ 0 w 1299"/>
                  <a:gd name="T22" fmla="*/ 0 h 984"/>
                  <a:gd name="T23" fmla="*/ 1299 w 1299"/>
                  <a:gd name="T24" fmla="*/ 984 h 98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99" h="984">
                    <a:moveTo>
                      <a:pt x="0" y="984"/>
                    </a:moveTo>
                    <a:cubicBezTo>
                      <a:pt x="214" y="860"/>
                      <a:pt x="428" y="737"/>
                      <a:pt x="464" y="640"/>
                    </a:cubicBezTo>
                    <a:cubicBezTo>
                      <a:pt x="500" y="543"/>
                      <a:pt x="237" y="483"/>
                      <a:pt x="216" y="400"/>
                    </a:cubicBezTo>
                    <a:cubicBezTo>
                      <a:pt x="195" y="317"/>
                      <a:pt x="285" y="173"/>
                      <a:pt x="336" y="144"/>
                    </a:cubicBezTo>
                    <a:cubicBezTo>
                      <a:pt x="387" y="115"/>
                      <a:pt x="379" y="224"/>
                      <a:pt x="520" y="224"/>
                    </a:cubicBezTo>
                    <a:cubicBezTo>
                      <a:pt x="661" y="224"/>
                      <a:pt x="1069" y="181"/>
                      <a:pt x="1184" y="144"/>
                    </a:cubicBezTo>
                    <a:cubicBezTo>
                      <a:pt x="1299" y="107"/>
                      <a:pt x="1253" y="53"/>
                      <a:pt x="1208" y="0"/>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39" name="Freeform 135"/>
              <p:cNvSpPr>
                <a:spLocks/>
              </p:cNvSpPr>
              <p:nvPr/>
            </p:nvSpPr>
            <p:spPr bwMode="auto">
              <a:xfrm>
                <a:off x="3040" y="1672"/>
                <a:ext cx="1139" cy="963"/>
              </a:xfrm>
              <a:custGeom>
                <a:avLst/>
                <a:gdLst>
                  <a:gd name="T0" fmla="*/ 0 w 1139"/>
                  <a:gd name="T1" fmla="*/ 464 h 963"/>
                  <a:gd name="T2" fmla="*/ 208 w 1139"/>
                  <a:gd name="T3" fmla="*/ 32 h 963"/>
                  <a:gd name="T4" fmla="*/ 408 w 1139"/>
                  <a:gd name="T5" fmla="*/ 272 h 963"/>
                  <a:gd name="T6" fmla="*/ 600 w 1139"/>
                  <a:gd name="T7" fmla="*/ 248 h 963"/>
                  <a:gd name="T8" fmla="*/ 808 w 1139"/>
                  <a:gd name="T9" fmla="*/ 136 h 963"/>
                  <a:gd name="T10" fmla="*/ 1096 w 1139"/>
                  <a:gd name="T11" fmla="*/ 376 h 963"/>
                  <a:gd name="T12" fmla="*/ 1064 w 1139"/>
                  <a:gd name="T13" fmla="*/ 488 h 963"/>
                  <a:gd name="T14" fmla="*/ 784 w 1139"/>
                  <a:gd name="T15" fmla="*/ 912 h 963"/>
                  <a:gd name="T16" fmla="*/ 488 w 1139"/>
                  <a:gd name="T17" fmla="*/ 792 h 96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39"/>
                  <a:gd name="T28" fmla="*/ 0 h 963"/>
                  <a:gd name="T29" fmla="*/ 1139 w 1139"/>
                  <a:gd name="T30" fmla="*/ 963 h 96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39" h="963">
                    <a:moveTo>
                      <a:pt x="0" y="464"/>
                    </a:moveTo>
                    <a:cubicBezTo>
                      <a:pt x="70" y="264"/>
                      <a:pt x="140" y="64"/>
                      <a:pt x="208" y="32"/>
                    </a:cubicBezTo>
                    <a:cubicBezTo>
                      <a:pt x="276" y="0"/>
                      <a:pt x="343" y="236"/>
                      <a:pt x="408" y="272"/>
                    </a:cubicBezTo>
                    <a:cubicBezTo>
                      <a:pt x="473" y="308"/>
                      <a:pt x="533" y="271"/>
                      <a:pt x="600" y="248"/>
                    </a:cubicBezTo>
                    <a:cubicBezTo>
                      <a:pt x="667" y="225"/>
                      <a:pt x="725" y="115"/>
                      <a:pt x="808" y="136"/>
                    </a:cubicBezTo>
                    <a:cubicBezTo>
                      <a:pt x="891" y="157"/>
                      <a:pt x="1053" y="317"/>
                      <a:pt x="1096" y="376"/>
                    </a:cubicBezTo>
                    <a:cubicBezTo>
                      <a:pt x="1139" y="435"/>
                      <a:pt x="1116" y="399"/>
                      <a:pt x="1064" y="488"/>
                    </a:cubicBezTo>
                    <a:cubicBezTo>
                      <a:pt x="1012" y="577"/>
                      <a:pt x="880" y="861"/>
                      <a:pt x="784" y="912"/>
                    </a:cubicBezTo>
                    <a:cubicBezTo>
                      <a:pt x="688" y="963"/>
                      <a:pt x="588" y="877"/>
                      <a:pt x="488" y="79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40" name="Freeform 136"/>
              <p:cNvSpPr>
                <a:spLocks/>
              </p:cNvSpPr>
              <p:nvPr/>
            </p:nvSpPr>
            <p:spPr bwMode="auto">
              <a:xfrm>
                <a:off x="2947" y="1568"/>
                <a:ext cx="964" cy="1176"/>
              </a:xfrm>
              <a:custGeom>
                <a:avLst/>
                <a:gdLst>
                  <a:gd name="T0" fmla="*/ 793 w 580"/>
                  <a:gd name="T1" fmla="*/ 1176 h 1408"/>
                  <a:gd name="T2" fmla="*/ 912 w 580"/>
                  <a:gd name="T3" fmla="*/ 688 h 1408"/>
                  <a:gd name="T4" fmla="*/ 487 w 580"/>
                  <a:gd name="T5" fmla="*/ 595 h 1408"/>
                  <a:gd name="T6" fmla="*/ 8 w 580"/>
                  <a:gd name="T7" fmla="*/ 301 h 1408"/>
                  <a:gd name="T8" fmla="*/ 434 w 580"/>
                  <a:gd name="T9" fmla="*/ 0 h 1408"/>
                  <a:gd name="T10" fmla="*/ 0 60000 65536"/>
                  <a:gd name="T11" fmla="*/ 0 60000 65536"/>
                  <a:gd name="T12" fmla="*/ 0 60000 65536"/>
                  <a:gd name="T13" fmla="*/ 0 60000 65536"/>
                  <a:gd name="T14" fmla="*/ 0 60000 65536"/>
                  <a:gd name="T15" fmla="*/ 0 w 580"/>
                  <a:gd name="T16" fmla="*/ 0 h 1408"/>
                  <a:gd name="T17" fmla="*/ 580 w 580"/>
                  <a:gd name="T18" fmla="*/ 1408 h 1408"/>
                </a:gdLst>
                <a:ahLst/>
                <a:cxnLst>
                  <a:cxn ang="T10">
                    <a:pos x="T0" y="T1"/>
                  </a:cxn>
                  <a:cxn ang="T11">
                    <a:pos x="T2" y="T3"/>
                  </a:cxn>
                  <a:cxn ang="T12">
                    <a:pos x="T4" y="T5"/>
                  </a:cxn>
                  <a:cxn ang="T13">
                    <a:pos x="T6" y="T7"/>
                  </a:cxn>
                  <a:cxn ang="T14">
                    <a:pos x="T8" y="T9"/>
                  </a:cxn>
                </a:cxnLst>
                <a:rect l="T15" t="T16" r="T17" b="T18"/>
                <a:pathLst>
                  <a:path w="580" h="1408">
                    <a:moveTo>
                      <a:pt x="477" y="1408"/>
                    </a:moveTo>
                    <a:cubicBezTo>
                      <a:pt x="528" y="1174"/>
                      <a:pt x="580" y="940"/>
                      <a:pt x="549" y="824"/>
                    </a:cubicBezTo>
                    <a:cubicBezTo>
                      <a:pt x="518" y="708"/>
                      <a:pt x="384" y="789"/>
                      <a:pt x="293" y="712"/>
                    </a:cubicBezTo>
                    <a:cubicBezTo>
                      <a:pt x="202" y="635"/>
                      <a:pt x="10" y="479"/>
                      <a:pt x="5" y="360"/>
                    </a:cubicBezTo>
                    <a:cubicBezTo>
                      <a:pt x="0" y="241"/>
                      <a:pt x="130" y="120"/>
                      <a:pt x="261" y="0"/>
                    </a:cubicBezTo>
                  </a:path>
                </a:pathLst>
              </a:custGeom>
              <a:noFill/>
              <a:ln w="12700">
                <a:solidFill>
                  <a:schemeClr val="accent1"/>
                </a:solidFill>
                <a:round/>
                <a:headEnd type="none" w="lg" len="med"/>
                <a:tailEnd type="none" w="lg" len="med"/>
              </a:ln>
            </p:spPr>
            <p:txBody>
              <a:bodyPr>
                <a:spAutoFit/>
              </a:bodyPr>
              <a:lstStyle/>
              <a:p>
                <a:endParaRPr lang="en-US"/>
              </a:p>
            </p:txBody>
          </p:sp>
        </p:grpSp>
        <p:grpSp>
          <p:nvGrpSpPr>
            <p:cNvPr id="29" name="Group 137"/>
            <p:cNvGrpSpPr>
              <a:grpSpLocks/>
            </p:cNvGrpSpPr>
            <p:nvPr/>
          </p:nvGrpSpPr>
          <p:grpSpPr bwMode="auto">
            <a:xfrm rot="6162698" flipH="1" flipV="1">
              <a:off x="7181846" y="3421064"/>
              <a:ext cx="279400" cy="203198"/>
              <a:chOff x="2947" y="1568"/>
              <a:chExt cx="1416" cy="1176"/>
            </a:xfrm>
          </p:grpSpPr>
          <p:sp>
            <p:nvSpPr>
              <p:cNvPr id="33" name="Freeform 138"/>
              <p:cNvSpPr>
                <a:spLocks/>
              </p:cNvSpPr>
              <p:nvPr/>
            </p:nvSpPr>
            <p:spPr bwMode="auto">
              <a:xfrm>
                <a:off x="3023" y="1606"/>
                <a:ext cx="1061" cy="952"/>
              </a:xfrm>
              <a:custGeom>
                <a:avLst/>
                <a:gdLst>
                  <a:gd name="T0" fmla="*/ 0 w 1061"/>
                  <a:gd name="T1" fmla="*/ 0 h 952"/>
                  <a:gd name="T2" fmla="*/ 344 w 1061"/>
                  <a:gd name="T3" fmla="*/ 520 h 952"/>
                  <a:gd name="T4" fmla="*/ 952 w 1061"/>
                  <a:gd name="T5" fmla="*/ 368 h 952"/>
                  <a:gd name="T6" fmla="*/ 1000 w 1061"/>
                  <a:gd name="T7" fmla="*/ 584 h 952"/>
                  <a:gd name="T8" fmla="*/ 736 w 1061"/>
                  <a:gd name="T9" fmla="*/ 696 h 952"/>
                  <a:gd name="T10" fmla="*/ 664 w 1061"/>
                  <a:gd name="T11" fmla="*/ 952 h 952"/>
                  <a:gd name="T12" fmla="*/ 0 60000 65536"/>
                  <a:gd name="T13" fmla="*/ 0 60000 65536"/>
                  <a:gd name="T14" fmla="*/ 0 60000 65536"/>
                  <a:gd name="T15" fmla="*/ 0 60000 65536"/>
                  <a:gd name="T16" fmla="*/ 0 60000 65536"/>
                  <a:gd name="T17" fmla="*/ 0 60000 65536"/>
                  <a:gd name="T18" fmla="*/ 0 w 1061"/>
                  <a:gd name="T19" fmla="*/ 0 h 952"/>
                  <a:gd name="T20" fmla="*/ 1061 w 1061"/>
                  <a:gd name="T21" fmla="*/ 952 h 952"/>
                </a:gdLst>
                <a:ahLst/>
                <a:cxnLst>
                  <a:cxn ang="T12">
                    <a:pos x="T0" y="T1"/>
                  </a:cxn>
                  <a:cxn ang="T13">
                    <a:pos x="T2" y="T3"/>
                  </a:cxn>
                  <a:cxn ang="T14">
                    <a:pos x="T4" y="T5"/>
                  </a:cxn>
                  <a:cxn ang="T15">
                    <a:pos x="T6" y="T7"/>
                  </a:cxn>
                  <a:cxn ang="T16">
                    <a:pos x="T8" y="T9"/>
                  </a:cxn>
                  <a:cxn ang="T17">
                    <a:pos x="T10" y="T11"/>
                  </a:cxn>
                </a:cxnLst>
                <a:rect l="T18" t="T19" r="T20" b="T21"/>
                <a:pathLst>
                  <a:path w="1061" h="952">
                    <a:moveTo>
                      <a:pt x="0" y="0"/>
                    </a:moveTo>
                    <a:cubicBezTo>
                      <a:pt x="92" y="229"/>
                      <a:pt x="185" y="459"/>
                      <a:pt x="344" y="520"/>
                    </a:cubicBezTo>
                    <a:cubicBezTo>
                      <a:pt x="503" y="581"/>
                      <a:pt x="843" y="357"/>
                      <a:pt x="952" y="368"/>
                    </a:cubicBezTo>
                    <a:cubicBezTo>
                      <a:pt x="1061" y="379"/>
                      <a:pt x="1036" y="529"/>
                      <a:pt x="1000" y="584"/>
                    </a:cubicBezTo>
                    <a:cubicBezTo>
                      <a:pt x="964" y="639"/>
                      <a:pt x="792" y="635"/>
                      <a:pt x="736" y="696"/>
                    </a:cubicBezTo>
                    <a:cubicBezTo>
                      <a:pt x="680" y="757"/>
                      <a:pt x="672" y="854"/>
                      <a:pt x="664" y="95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34" name="Freeform 139"/>
              <p:cNvSpPr>
                <a:spLocks/>
              </p:cNvSpPr>
              <p:nvPr/>
            </p:nvSpPr>
            <p:spPr bwMode="auto">
              <a:xfrm>
                <a:off x="3064" y="1600"/>
                <a:ext cx="1299" cy="984"/>
              </a:xfrm>
              <a:custGeom>
                <a:avLst/>
                <a:gdLst>
                  <a:gd name="T0" fmla="*/ 0 w 1299"/>
                  <a:gd name="T1" fmla="*/ 984 h 984"/>
                  <a:gd name="T2" fmla="*/ 464 w 1299"/>
                  <a:gd name="T3" fmla="*/ 640 h 984"/>
                  <a:gd name="T4" fmla="*/ 216 w 1299"/>
                  <a:gd name="T5" fmla="*/ 400 h 984"/>
                  <a:gd name="T6" fmla="*/ 336 w 1299"/>
                  <a:gd name="T7" fmla="*/ 144 h 984"/>
                  <a:gd name="T8" fmla="*/ 520 w 1299"/>
                  <a:gd name="T9" fmla="*/ 224 h 984"/>
                  <a:gd name="T10" fmla="*/ 1184 w 1299"/>
                  <a:gd name="T11" fmla="*/ 144 h 984"/>
                  <a:gd name="T12" fmla="*/ 1208 w 1299"/>
                  <a:gd name="T13" fmla="*/ 0 h 984"/>
                  <a:gd name="T14" fmla="*/ 0 60000 65536"/>
                  <a:gd name="T15" fmla="*/ 0 60000 65536"/>
                  <a:gd name="T16" fmla="*/ 0 60000 65536"/>
                  <a:gd name="T17" fmla="*/ 0 60000 65536"/>
                  <a:gd name="T18" fmla="*/ 0 60000 65536"/>
                  <a:gd name="T19" fmla="*/ 0 60000 65536"/>
                  <a:gd name="T20" fmla="*/ 0 60000 65536"/>
                  <a:gd name="T21" fmla="*/ 0 w 1299"/>
                  <a:gd name="T22" fmla="*/ 0 h 984"/>
                  <a:gd name="T23" fmla="*/ 1299 w 1299"/>
                  <a:gd name="T24" fmla="*/ 984 h 98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99" h="984">
                    <a:moveTo>
                      <a:pt x="0" y="984"/>
                    </a:moveTo>
                    <a:cubicBezTo>
                      <a:pt x="214" y="860"/>
                      <a:pt x="428" y="737"/>
                      <a:pt x="464" y="640"/>
                    </a:cubicBezTo>
                    <a:cubicBezTo>
                      <a:pt x="500" y="543"/>
                      <a:pt x="237" y="483"/>
                      <a:pt x="216" y="400"/>
                    </a:cubicBezTo>
                    <a:cubicBezTo>
                      <a:pt x="195" y="317"/>
                      <a:pt x="285" y="173"/>
                      <a:pt x="336" y="144"/>
                    </a:cubicBezTo>
                    <a:cubicBezTo>
                      <a:pt x="387" y="115"/>
                      <a:pt x="379" y="224"/>
                      <a:pt x="520" y="224"/>
                    </a:cubicBezTo>
                    <a:cubicBezTo>
                      <a:pt x="661" y="224"/>
                      <a:pt x="1069" y="181"/>
                      <a:pt x="1184" y="144"/>
                    </a:cubicBezTo>
                    <a:cubicBezTo>
                      <a:pt x="1299" y="107"/>
                      <a:pt x="1253" y="53"/>
                      <a:pt x="1208" y="0"/>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35" name="Freeform 140"/>
              <p:cNvSpPr>
                <a:spLocks/>
              </p:cNvSpPr>
              <p:nvPr/>
            </p:nvSpPr>
            <p:spPr bwMode="auto">
              <a:xfrm>
                <a:off x="3040" y="1672"/>
                <a:ext cx="1139" cy="963"/>
              </a:xfrm>
              <a:custGeom>
                <a:avLst/>
                <a:gdLst>
                  <a:gd name="T0" fmla="*/ 0 w 1139"/>
                  <a:gd name="T1" fmla="*/ 464 h 963"/>
                  <a:gd name="T2" fmla="*/ 208 w 1139"/>
                  <a:gd name="T3" fmla="*/ 32 h 963"/>
                  <a:gd name="T4" fmla="*/ 408 w 1139"/>
                  <a:gd name="T5" fmla="*/ 272 h 963"/>
                  <a:gd name="T6" fmla="*/ 600 w 1139"/>
                  <a:gd name="T7" fmla="*/ 248 h 963"/>
                  <a:gd name="T8" fmla="*/ 808 w 1139"/>
                  <a:gd name="T9" fmla="*/ 136 h 963"/>
                  <a:gd name="T10" fmla="*/ 1096 w 1139"/>
                  <a:gd name="T11" fmla="*/ 376 h 963"/>
                  <a:gd name="T12" fmla="*/ 1064 w 1139"/>
                  <a:gd name="T13" fmla="*/ 488 h 963"/>
                  <a:gd name="T14" fmla="*/ 784 w 1139"/>
                  <a:gd name="T15" fmla="*/ 912 h 963"/>
                  <a:gd name="T16" fmla="*/ 488 w 1139"/>
                  <a:gd name="T17" fmla="*/ 792 h 96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39"/>
                  <a:gd name="T28" fmla="*/ 0 h 963"/>
                  <a:gd name="T29" fmla="*/ 1139 w 1139"/>
                  <a:gd name="T30" fmla="*/ 963 h 96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39" h="963">
                    <a:moveTo>
                      <a:pt x="0" y="464"/>
                    </a:moveTo>
                    <a:cubicBezTo>
                      <a:pt x="70" y="264"/>
                      <a:pt x="140" y="64"/>
                      <a:pt x="208" y="32"/>
                    </a:cubicBezTo>
                    <a:cubicBezTo>
                      <a:pt x="276" y="0"/>
                      <a:pt x="343" y="236"/>
                      <a:pt x="408" y="272"/>
                    </a:cubicBezTo>
                    <a:cubicBezTo>
                      <a:pt x="473" y="308"/>
                      <a:pt x="533" y="271"/>
                      <a:pt x="600" y="248"/>
                    </a:cubicBezTo>
                    <a:cubicBezTo>
                      <a:pt x="667" y="225"/>
                      <a:pt x="725" y="115"/>
                      <a:pt x="808" y="136"/>
                    </a:cubicBezTo>
                    <a:cubicBezTo>
                      <a:pt x="891" y="157"/>
                      <a:pt x="1053" y="317"/>
                      <a:pt x="1096" y="376"/>
                    </a:cubicBezTo>
                    <a:cubicBezTo>
                      <a:pt x="1139" y="435"/>
                      <a:pt x="1116" y="399"/>
                      <a:pt x="1064" y="488"/>
                    </a:cubicBezTo>
                    <a:cubicBezTo>
                      <a:pt x="1012" y="577"/>
                      <a:pt x="880" y="861"/>
                      <a:pt x="784" y="912"/>
                    </a:cubicBezTo>
                    <a:cubicBezTo>
                      <a:pt x="688" y="963"/>
                      <a:pt x="588" y="877"/>
                      <a:pt x="488" y="79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36" name="Freeform 141"/>
              <p:cNvSpPr>
                <a:spLocks/>
              </p:cNvSpPr>
              <p:nvPr/>
            </p:nvSpPr>
            <p:spPr bwMode="auto">
              <a:xfrm>
                <a:off x="2947" y="1568"/>
                <a:ext cx="964" cy="1176"/>
              </a:xfrm>
              <a:custGeom>
                <a:avLst/>
                <a:gdLst>
                  <a:gd name="T0" fmla="*/ 793 w 580"/>
                  <a:gd name="T1" fmla="*/ 1176 h 1408"/>
                  <a:gd name="T2" fmla="*/ 912 w 580"/>
                  <a:gd name="T3" fmla="*/ 688 h 1408"/>
                  <a:gd name="T4" fmla="*/ 487 w 580"/>
                  <a:gd name="T5" fmla="*/ 595 h 1408"/>
                  <a:gd name="T6" fmla="*/ 8 w 580"/>
                  <a:gd name="T7" fmla="*/ 301 h 1408"/>
                  <a:gd name="T8" fmla="*/ 434 w 580"/>
                  <a:gd name="T9" fmla="*/ 0 h 1408"/>
                  <a:gd name="T10" fmla="*/ 0 60000 65536"/>
                  <a:gd name="T11" fmla="*/ 0 60000 65536"/>
                  <a:gd name="T12" fmla="*/ 0 60000 65536"/>
                  <a:gd name="T13" fmla="*/ 0 60000 65536"/>
                  <a:gd name="T14" fmla="*/ 0 60000 65536"/>
                  <a:gd name="T15" fmla="*/ 0 w 580"/>
                  <a:gd name="T16" fmla="*/ 0 h 1408"/>
                  <a:gd name="T17" fmla="*/ 580 w 580"/>
                  <a:gd name="T18" fmla="*/ 1408 h 1408"/>
                </a:gdLst>
                <a:ahLst/>
                <a:cxnLst>
                  <a:cxn ang="T10">
                    <a:pos x="T0" y="T1"/>
                  </a:cxn>
                  <a:cxn ang="T11">
                    <a:pos x="T2" y="T3"/>
                  </a:cxn>
                  <a:cxn ang="T12">
                    <a:pos x="T4" y="T5"/>
                  </a:cxn>
                  <a:cxn ang="T13">
                    <a:pos x="T6" y="T7"/>
                  </a:cxn>
                  <a:cxn ang="T14">
                    <a:pos x="T8" y="T9"/>
                  </a:cxn>
                </a:cxnLst>
                <a:rect l="T15" t="T16" r="T17" b="T18"/>
                <a:pathLst>
                  <a:path w="580" h="1408">
                    <a:moveTo>
                      <a:pt x="477" y="1408"/>
                    </a:moveTo>
                    <a:cubicBezTo>
                      <a:pt x="528" y="1174"/>
                      <a:pt x="580" y="940"/>
                      <a:pt x="549" y="824"/>
                    </a:cubicBezTo>
                    <a:cubicBezTo>
                      <a:pt x="518" y="708"/>
                      <a:pt x="384" y="789"/>
                      <a:pt x="293" y="712"/>
                    </a:cubicBezTo>
                    <a:cubicBezTo>
                      <a:pt x="202" y="635"/>
                      <a:pt x="10" y="479"/>
                      <a:pt x="5" y="360"/>
                    </a:cubicBezTo>
                    <a:cubicBezTo>
                      <a:pt x="0" y="241"/>
                      <a:pt x="130" y="120"/>
                      <a:pt x="261" y="0"/>
                    </a:cubicBezTo>
                  </a:path>
                </a:pathLst>
              </a:custGeom>
              <a:noFill/>
              <a:ln w="12700">
                <a:solidFill>
                  <a:schemeClr val="accent1"/>
                </a:solidFill>
                <a:round/>
                <a:headEnd type="none" w="lg" len="med"/>
                <a:tailEnd type="none" w="lg" len="med"/>
              </a:ln>
            </p:spPr>
            <p:txBody>
              <a:bodyPr>
                <a:spAutoFit/>
              </a:bodyPr>
              <a:lstStyle/>
              <a:p>
                <a:endParaRPr lang="en-US"/>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2707">
                                            <p:txEl>
                                              <p:pRg st="0" end="0"/>
                                            </p:txEl>
                                          </p:spTgt>
                                        </p:tgtEl>
                                        <p:attrNameLst>
                                          <p:attrName>style.visibility</p:attrName>
                                        </p:attrNameLst>
                                      </p:cBhvr>
                                      <p:to>
                                        <p:strVal val="visible"/>
                                      </p:to>
                                    </p:set>
                                    <p:animEffect transition="in" filter="wipe(down)">
                                      <p:cBhvr>
                                        <p:cTn id="7" dur="500"/>
                                        <p:tgtEl>
                                          <p:spTgt spid="7270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72707">
                                            <p:txEl>
                                              <p:pRg st="1" end="1"/>
                                            </p:txEl>
                                          </p:spTgt>
                                        </p:tgtEl>
                                        <p:attrNameLst>
                                          <p:attrName>style.visibility</p:attrName>
                                        </p:attrNameLst>
                                      </p:cBhvr>
                                      <p:to>
                                        <p:strVal val="visible"/>
                                      </p:to>
                                    </p:set>
                                    <p:animEffect transition="in" filter="wipe(down)">
                                      <p:cBhvr>
                                        <p:cTn id="12" dur="500"/>
                                        <p:tgtEl>
                                          <p:spTgt spid="7270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72707">
                                            <p:txEl>
                                              <p:pRg st="2" end="2"/>
                                            </p:txEl>
                                          </p:spTgt>
                                        </p:tgtEl>
                                        <p:attrNameLst>
                                          <p:attrName>style.visibility</p:attrName>
                                        </p:attrNameLst>
                                      </p:cBhvr>
                                      <p:to>
                                        <p:strVal val="visible"/>
                                      </p:to>
                                    </p:set>
                                    <p:animEffect transition="in" filter="wipe(down)">
                                      <p:cBhvr>
                                        <p:cTn id="17" dur="500"/>
                                        <p:tgtEl>
                                          <p:spTgt spid="7270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72707">
                                            <p:txEl>
                                              <p:pRg st="3" end="3"/>
                                            </p:txEl>
                                          </p:spTgt>
                                        </p:tgtEl>
                                        <p:attrNameLst>
                                          <p:attrName>style.visibility</p:attrName>
                                        </p:attrNameLst>
                                      </p:cBhvr>
                                      <p:to>
                                        <p:strVal val="visible"/>
                                      </p:to>
                                    </p:set>
                                    <p:animEffect transition="in" filter="wipe(down)">
                                      <p:cBhvr>
                                        <p:cTn id="22" dur="500"/>
                                        <p:tgtEl>
                                          <p:spTgt spid="7270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707"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p:txBody>
          <a:bodyPr>
            <a:normAutofit fontScale="90000"/>
          </a:bodyPr>
          <a:lstStyle/>
          <a:p>
            <a:r>
              <a:rPr lang="en-US" dirty="0" smtClean="0"/>
              <a:t>Flocculation Capacity: Collision Potential</a:t>
            </a:r>
            <a:endParaRPr lang="en-US" dirty="0"/>
          </a:p>
        </p:txBody>
      </p:sp>
      <p:sp>
        <p:nvSpPr>
          <p:cNvPr id="83971" name="Rectangle 3"/>
          <p:cNvSpPr>
            <a:spLocks noGrp="1" noChangeArrowheads="1"/>
          </p:cNvSpPr>
          <p:nvPr>
            <p:ph idx="1"/>
          </p:nvPr>
        </p:nvSpPr>
        <p:spPr>
          <a:xfrm>
            <a:off x="878983" y="2006958"/>
            <a:ext cx="7772400" cy="4114800"/>
          </a:xfrm>
        </p:spPr>
        <p:txBody>
          <a:bodyPr>
            <a:normAutofit lnSpcReduction="10000"/>
          </a:bodyPr>
          <a:lstStyle/>
          <a:p>
            <a:r>
              <a:rPr lang="en-US" sz="2800" dirty="0" smtClean="0"/>
              <a:t>The capacity of a flocculator is based on its ability to make collisions between </a:t>
            </a:r>
            <a:r>
              <a:rPr lang="en-US" sz="2800" dirty="0" err="1" smtClean="0"/>
              <a:t>flocs</a:t>
            </a:r>
            <a:endParaRPr lang="en-US" sz="2800" dirty="0" smtClean="0"/>
          </a:p>
          <a:p>
            <a:pPr>
              <a:buNone/>
            </a:pPr>
            <a:endParaRPr lang="en-US" sz="2800" dirty="0" smtClean="0"/>
          </a:p>
          <a:p>
            <a:r>
              <a:rPr lang="en-US" sz="2800" dirty="0" smtClean="0"/>
              <a:t>This design system is the result of years of investigation by the </a:t>
            </a:r>
            <a:r>
              <a:rPr lang="en-US" sz="2800" dirty="0" err="1" smtClean="0"/>
              <a:t>AguaClara</a:t>
            </a:r>
            <a:r>
              <a:rPr lang="en-US" sz="2800" dirty="0" smtClean="0"/>
              <a:t> team</a:t>
            </a:r>
          </a:p>
          <a:p>
            <a:endParaRPr lang="en-US" sz="2800" dirty="0" smtClean="0"/>
          </a:p>
          <a:p>
            <a:r>
              <a:rPr lang="en-US" sz="2800" dirty="0" smtClean="0"/>
              <a:t>It is much easier to flocculate high turbidity suspensions than it is to flocculate low turbidity suspensions</a:t>
            </a:r>
          </a:p>
          <a:p>
            <a:pPr>
              <a:buNone/>
            </a:pPr>
            <a:endParaRPr lang="en-US" sz="2800" dirty="0" smtClean="0"/>
          </a:p>
        </p:txBody>
      </p:sp>
      <p:pic>
        <p:nvPicPr>
          <p:cNvPr id="649219" name="Picture 3"/>
          <p:cNvPicPr>
            <a:picLocks noChangeAspect="1" noChangeArrowheads="1"/>
          </p:cNvPicPr>
          <p:nvPr/>
        </p:nvPicPr>
        <p:blipFill>
          <a:blip r:embed="rId3" cstate="print"/>
          <a:srcRect/>
          <a:stretch>
            <a:fillRect/>
          </a:stretch>
        </p:blipFill>
        <p:spPr bwMode="auto">
          <a:xfrm>
            <a:off x="0" y="4295775"/>
            <a:ext cx="828675" cy="2562225"/>
          </a:xfrm>
          <a:prstGeom prst="rect">
            <a:avLst/>
          </a:prstGeom>
          <a:noFill/>
          <a:ln w="9525">
            <a:noFill/>
            <a:miter lim="800000"/>
            <a:headEnd/>
            <a:tailEnd/>
          </a:ln>
        </p:spPr>
      </p:pic>
      <p:pic>
        <p:nvPicPr>
          <p:cNvPr id="649220" name="Picture 4"/>
          <p:cNvPicPr>
            <a:picLocks noChangeAspect="1" noChangeArrowheads="1"/>
          </p:cNvPicPr>
          <p:nvPr/>
        </p:nvPicPr>
        <p:blipFill>
          <a:blip r:embed="rId4" cstate="print"/>
          <a:srcRect/>
          <a:stretch>
            <a:fillRect/>
          </a:stretch>
        </p:blipFill>
        <p:spPr bwMode="auto">
          <a:xfrm>
            <a:off x="8222780" y="4288665"/>
            <a:ext cx="921219" cy="256933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ChangeArrowheads="1"/>
          </p:cNvSpPr>
          <p:nvPr>
            <p:ph type="title"/>
          </p:nvPr>
        </p:nvSpPr>
        <p:spPr/>
        <p:txBody>
          <a:bodyPr/>
          <a:lstStyle/>
          <a:p>
            <a:r>
              <a:rPr lang="en-US" sz="4000" dirty="0" smtClean="0"/>
              <a:t>How do we quantify turbulence?</a:t>
            </a:r>
            <a:endParaRPr lang="en-US" sz="4000" dirty="0"/>
          </a:p>
        </p:txBody>
      </p:sp>
      <p:sp>
        <p:nvSpPr>
          <p:cNvPr id="105475" name="Rectangle 3"/>
          <p:cNvSpPr>
            <a:spLocks noGrp="1" noChangeArrowheads="1"/>
          </p:cNvSpPr>
          <p:nvPr>
            <p:ph idx="1"/>
          </p:nvPr>
        </p:nvSpPr>
        <p:spPr/>
        <p:txBody>
          <a:bodyPr/>
          <a:lstStyle/>
          <a:p>
            <a:r>
              <a:rPr lang="en-US" dirty="0" smtClean="0"/>
              <a:t>The energy dissipation rate, </a:t>
            </a:r>
            <a:r>
              <a:rPr lang="en-US" dirty="0" smtClean="0">
                <a:latin typeface="Symbol" pitchFamily="18" charset="2"/>
              </a:rPr>
              <a:t>e,</a:t>
            </a:r>
            <a:r>
              <a:rPr lang="en-US" dirty="0" smtClean="0"/>
              <a:t> is a measure of the turbulence</a:t>
            </a:r>
          </a:p>
          <a:p>
            <a:r>
              <a:rPr lang="en-US" dirty="0" smtClean="0"/>
              <a:t>It is in the regions of maximum </a:t>
            </a:r>
            <a:r>
              <a:rPr lang="en-US" dirty="0" smtClean="0">
                <a:latin typeface="Symbol" pitchFamily="18" charset="2"/>
              </a:rPr>
              <a:t>e</a:t>
            </a:r>
            <a:r>
              <a:rPr lang="en-US" dirty="0" smtClean="0"/>
              <a:t> where the flocs are most likely to break, but also collide</a:t>
            </a:r>
            <a:endParaRPr lang="en-US" dirty="0"/>
          </a:p>
        </p:txBody>
      </p:sp>
      <p:grpSp>
        <p:nvGrpSpPr>
          <p:cNvPr id="2" name="Group 26"/>
          <p:cNvGrpSpPr/>
          <p:nvPr/>
        </p:nvGrpSpPr>
        <p:grpSpPr>
          <a:xfrm>
            <a:off x="798513" y="3076575"/>
            <a:ext cx="8345487" cy="3683000"/>
            <a:chOff x="798513" y="3076575"/>
            <a:chExt cx="8345487" cy="3683000"/>
          </a:xfrm>
        </p:grpSpPr>
        <p:grpSp>
          <p:nvGrpSpPr>
            <p:cNvPr id="3" name="Group 30"/>
            <p:cNvGrpSpPr>
              <a:grpSpLocks/>
            </p:cNvGrpSpPr>
            <p:nvPr/>
          </p:nvGrpSpPr>
          <p:grpSpPr bwMode="auto">
            <a:xfrm>
              <a:off x="906463" y="5362575"/>
              <a:ext cx="7056437" cy="1289050"/>
              <a:chOff x="661" y="2928"/>
              <a:chExt cx="4445" cy="812"/>
            </a:xfrm>
          </p:grpSpPr>
          <p:sp>
            <p:nvSpPr>
              <p:cNvPr id="105479" name="Rectangle 7"/>
              <p:cNvSpPr>
                <a:spLocks noChangeArrowheads="1"/>
              </p:cNvSpPr>
              <p:nvPr/>
            </p:nvSpPr>
            <p:spPr bwMode="auto">
              <a:xfrm>
                <a:off x="664" y="3167"/>
                <a:ext cx="4429" cy="330"/>
              </a:xfrm>
              <a:prstGeom prst="rect">
                <a:avLst/>
              </a:prstGeom>
              <a:solidFill>
                <a:srgbClr val="69FF7B"/>
              </a:solidFill>
              <a:ln w="12700">
                <a:solidFill>
                  <a:schemeClr val="tx1"/>
                </a:solidFill>
                <a:miter lim="800000"/>
                <a:headEnd type="none" w="lg" len="med"/>
                <a:tailEnd type="none" w="lg" len="med"/>
              </a:ln>
              <a:effectLst/>
            </p:spPr>
            <p:txBody>
              <a:bodyPr anchor="ctr">
                <a:spAutoFit/>
              </a:bodyPr>
              <a:lstStyle/>
              <a:p>
                <a:endParaRPr lang="en-US"/>
              </a:p>
            </p:txBody>
          </p:sp>
          <p:grpSp>
            <p:nvGrpSpPr>
              <p:cNvPr id="4" name="Group 19"/>
              <p:cNvGrpSpPr>
                <a:grpSpLocks/>
              </p:cNvGrpSpPr>
              <p:nvPr/>
            </p:nvGrpSpPr>
            <p:grpSpPr bwMode="auto">
              <a:xfrm>
                <a:off x="943" y="2928"/>
                <a:ext cx="4163" cy="812"/>
                <a:chOff x="943" y="2928"/>
                <a:chExt cx="4163" cy="812"/>
              </a:xfrm>
            </p:grpSpPr>
            <p:pic>
              <p:nvPicPr>
                <p:cNvPr id="105482" name="Picture 3"/>
                <p:cNvPicPr>
                  <a:picLocks noChangeAspect="1" noChangeArrowheads="1"/>
                </p:cNvPicPr>
                <p:nvPr/>
              </p:nvPicPr>
              <p:blipFill>
                <a:blip r:embed="rId3" cstate="screen"/>
                <a:srcRect/>
                <a:stretch>
                  <a:fillRect/>
                </a:stretch>
              </p:blipFill>
              <p:spPr bwMode="auto">
                <a:xfrm>
                  <a:off x="943" y="2928"/>
                  <a:ext cx="257" cy="812"/>
                </a:xfrm>
                <a:prstGeom prst="rect">
                  <a:avLst/>
                </a:prstGeom>
                <a:noFill/>
                <a:ln w="1">
                  <a:noFill/>
                  <a:miter lim="800000"/>
                  <a:headEnd/>
                  <a:tailEnd/>
                </a:ln>
              </p:spPr>
            </p:pic>
            <p:pic>
              <p:nvPicPr>
                <p:cNvPr id="105484" name="Picture 3"/>
                <p:cNvPicPr>
                  <a:picLocks noChangeAspect="1" noChangeArrowheads="1"/>
                </p:cNvPicPr>
                <p:nvPr/>
              </p:nvPicPr>
              <p:blipFill>
                <a:blip r:embed="rId3" cstate="screen"/>
                <a:srcRect/>
                <a:stretch>
                  <a:fillRect/>
                </a:stretch>
              </p:blipFill>
              <p:spPr bwMode="auto">
                <a:xfrm>
                  <a:off x="1501" y="2928"/>
                  <a:ext cx="257" cy="812"/>
                </a:xfrm>
                <a:prstGeom prst="rect">
                  <a:avLst/>
                </a:prstGeom>
                <a:noFill/>
                <a:ln w="1">
                  <a:noFill/>
                  <a:miter lim="800000"/>
                  <a:headEnd/>
                  <a:tailEnd/>
                </a:ln>
              </p:spPr>
            </p:pic>
            <p:pic>
              <p:nvPicPr>
                <p:cNvPr id="105485" name="Picture 3"/>
                <p:cNvPicPr>
                  <a:picLocks noChangeAspect="1" noChangeArrowheads="1"/>
                </p:cNvPicPr>
                <p:nvPr/>
              </p:nvPicPr>
              <p:blipFill>
                <a:blip r:embed="rId3" cstate="screen"/>
                <a:srcRect/>
                <a:stretch>
                  <a:fillRect/>
                </a:stretch>
              </p:blipFill>
              <p:spPr bwMode="auto">
                <a:xfrm>
                  <a:off x="2059" y="2928"/>
                  <a:ext cx="257" cy="812"/>
                </a:xfrm>
                <a:prstGeom prst="rect">
                  <a:avLst/>
                </a:prstGeom>
                <a:noFill/>
                <a:ln w="1">
                  <a:noFill/>
                  <a:miter lim="800000"/>
                  <a:headEnd/>
                  <a:tailEnd/>
                </a:ln>
              </p:spPr>
            </p:pic>
            <p:pic>
              <p:nvPicPr>
                <p:cNvPr id="105486" name="Picture 3"/>
                <p:cNvPicPr>
                  <a:picLocks noChangeAspect="1" noChangeArrowheads="1"/>
                </p:cNvPicPr>
                <p:nvPr/>
              </p:nvPicPr>
              <p:blipFill>
                <a:blip r:embed="rId3" cstate="screen"/>
                <a:srcRect/>
                <a:stretch>
                  <a:fillRect/>
                </a:stretch>
              </p:blipFill>
              <p:spPr bwMode="auto">
                <a:xfrm>
                  <a:off x="2617" y="2928"/>
                  <a:ext cx="257" cy="812"/>
                </a:xfrm>
                <a:prstGeom prst="rect">
                  <a:avLst/>
                </a:prstGeom>
                <a:noFill/>
                <a:ln w="1">
                  <a:noFill/>
                  <a:miter lim="800000"/>
                  <a:headEnd/>
                  <a:tailEnd/>
                </a:ln>
              </p:spPr>
            </p:pic>
            <p:pic>
              <p:nvPicPr>
                <p:cNvPr id="105487" name="Picture 3"/>
                <p:cNvPicPr>
                  <a:picLocks noChangeAspect="1" noChangeArrowheads="1"/>
                </p:cNvPicPr>
                <p:nvPr/>
              </p:nvPicPr>
              <p:blipFill>
                <a:blip r:embed="rId3" cstate="screen"/>
                <a:srcRect/>
                <a:stretch>
                  <a:fillRect/>
                </a:stretch>
              </p:blipFill>
              <p:spPr bwMode="auto">
                <a:xfrm>
                  <a:off x="3175" y="2928"/>
                  <a:ext cx="257" cy="812"/>
                </a:xfrm>
                <a:prstGeom prst="rect">
                  <a:avLst/>
                </a:prstGeom>
                <a:noFill/>
                <a:ln w="1">
                  <a:noFill/>
                  <a:miter lim="800000"/>
                  <a:headEnd/>
                  <a:tailEnd/>
                </a:ln>
              </p:spPr>
            </p:pic>
            <p:pic>
              <p:nvPicPr>
                <p:cNvPr id="105488" name="Picture 3"/>
                <p:cNvPicPr>
                  <a:picLocks noChangeAspect="1" noChangeArrowheads="1"/>
                </p:cNvPicPr>
                <p:nvPr/>
              </p:nvPicPr>
              <p:blipFill>
                <a:blip r:embed="rId3" cstate="screen"/>
                <a:srcRect/>
                <a:stretch>
                  <a:fillRect/>
                </a:stretch>
              </p:blipFill>
              <p:spPr bwMode="auto">
                <a:xfrm>
                  <a:off x="3733" y="2928"/>
                  <a:ext cx="257" cy="812"/>
                </a:xfrm>
                <a:prstGeom prst="rect">
                  <a:avLst/>
                </a:prstGeom>
                <a:noFill/>
                <a:ln w="1">
                  <a:noFill/>
                  <a:miter lim="800000"/>
                  <a:headEnd/>
                  <a:tailEnd/>
                </a:ln>
              </p:spPr>
            </p:pic>
            <p:pic>
              <p:nvPicPr>
                <p:cNvPr id="105489" name="Picture 3"/>
                <p:cNvPicPr>
                  <a:picLocks noChangeAspect="1" noChangeArrowheads="1"/>
                </p:cNvPicPr>
                <p:nvPr/>
              </p:nvPicPr>
              <p:blipFill>
                <a:blip r:embed="rId3" cstate="screen"/>
                <a:srcRect/>
                <a:stretch>
                  <a:fillRect/>
                </a:stretch>
              </p:blipFill>
              <p:spPr bwMode="auto">
                <a:xfrm>
                  <a:off x="4291" y="2928"/>
                  <a:ext cx="257" cy="812"/>
                </a:xfrm>
                <a:prstGeom prst="rect">
                  <a:avLst/>
                </a:prstGeom>
                <a:noFill/>
                <a:ln w="1">
                  <a:noFill/>
                  <a:miter lim="800000"/>
                  <a:headEnd/>
                  <a:tailEnd/>
                </a:ln>
              </p:spPr>
            </p:pic>
            <p:pic>
              <p:nvPicPr>
                <p:cNvPr id="105490" name="Picture 3"/>
                <p:cNvPicPr>
                  <a:picLocks noChangeAspect="1" noChangeArrowheads="1"/>
                </p:cNvPicPr>
                <p:nvPr/>
              </p:nvPicPr>
              <p:blipFill>
                <a:blip r:embed="rId3" cstate="screen"/>
                <a:srcRect/>
                <a:stretch>
                  <a:fillRect/>
                </a:stretch>
              </p:blipFill>
              <p:spPr bwMode="auto">
                <a:xfrm>
                  <a:off x="4849" y="2928"/>
                  <a:ext cx="257" cy="812"/>
                </a:xfrm>
                <a:prstGeom prst="rect">
                  <a:avLst/>
                </a:prstGeom>
                <a:noFill/>
                <a:ln w="1">
                  <a:noFill/>
                  <a:miter lim="800000"/>
                  <a:headEnd/>
                  <a:tailEnd/>
                </a:ln>
              </p:spPr>
            </p:pic>
          </p:grpSp>
          <p:grpSp>
            <p:nvGrpSpPr>
              <p:cNvPr id="5" name="Group 20"/>
              <p:cNvGrpSpPr>
                <a:grpSpLocks/>
              </p:cNvGrpSpPr>
              <p:nvPr/>
            </p:nvGrpSpPr>
            <p:grpSpPr bwMode="auto">
              <a:xfrm flipV="1">
                <a:off x="661" y="2928"/>
                <a:ext cx="4163" cy="812"/>
                <a:chOff x="943" y="2928"/>
                <a:chExt cx="4163" cy="812"/>
              </a:xfrm>
            </p:grpSpPr>
            <p:pic>
              <p:nvPicPr>
                <p:cNvPr id="105493" name="Picture 3"/>
                <p:cNvPicPr>
                  <a:picLocks noChangeAspect="1" noChangeArrowheads="1"/>
                </p:cNvPicPr>
                <p:nvPr/>
              </p:nvPicPr>
              <p:blipFill>
                <a:blip r:embed="rId3" cstate="screen"/>
                <a:srcRect/>
                <a:stretch>
                  <a:fillRect/>
                </a:stretch>
              </p:blipFill>
              <p:spPr bwMode="auto">
                <a:xfrm>
                  <a:off x="943" y="2928"/>
                  <a:ext cx="257" cy="812"/>
                </a:xfrm>
                <a:prstGeom prst="rect">
                  <a:avLst/>
                </a:prstGeom>
                <a:noFill/>
                <a:ln w="1">
                  <a:noFill/>
                  <a:miter lim="800000"/>
                  <a:headEnd/>
                  <a:tailEnd/>
                </a:ln>
              </p:spPr>
            </p:pic>
            <p:pic>
              <p:nvPicPr>
                <p:cNvPr id="105494" name="Picture 3"/>
                <p:cNvPicPr>
                  <a:picLocks noChangeAspect="1" noChangeArrowheads="1"/>
                </p:cNvPicPr>
                <p:nvPr/>
              </p:nvPicPr>
              <p:blipFill>
                <a:blip r:embed="rId3" cstate="screen"/>
                <a:srcRect/>
                <a:stretch>
                  <a:fillRect/>
                </a:stretch>
              </p:blipFill>
              <p:spPr bwMode="auto">
                <a:xfrm>
                  <a:off x="1501" y="2928"/>
                  <a:ext cx="257" cy="812"/>
                </a:xfrm>
                <a:prstGeom prst="rect">
                  <a:avLst/>
                </a:prstGeom>
                <a:noFill/>
                <a:ln w="1">
                  <a:noFill/>
                  <a:miter lim="800000"/>
                  <a:headEnd/>
                  <a:tailEnd/>
                </a:ln>
              </p:spPr>
            </p:pic>
            <p:pic>
              <p:nvPicPr>
                <p:cNvPr id="105495" name="Picture 3"/>
                <p:cNvPicPr>
                  <a:picLocks noChangeAspect="1" noChangeArrowheads="1"/>
                </p:cNvPicPr>
                <p:nvPr/>
              </p:nvPicPr>
              <p:blipFill>
                <a:blip r:embed="rId3" cstate="screen"/>
                <a:srcRect/>
                <a:stretch>
                  <a:fillRect/>
                </a:stretch>
              </p:blipFill>
              <p:spPr bwMode="auto">
                <a:xfrm>
                  <a:off x="2059" y="2928"/>
                  <a:ext cx="257" cy="812"/>
                </a:xfrm>
                <a:prstGeom prst="rect">
                  <a:avLst/>
                </a:prstGeom>
                <a:noFill/>
                <a:ln w="1">
                  <a:noFill/>
                  <a:miter lim="800000"/>
                  <a:headEnd/>
                  <a:tailEnd/>
                </a:ln>
              </p:spPr>
            </p:pic>
            <p:pic>
              <p:nvPicPr>
                <p:cNvPr id="105496" name="Picture 3"/>
                <p:cNvPicPr>
                  <a:picLocks noChangeAspect="1" noChangeArrowheads="1"/>
                </p:cNvPicPr>
                <p:nvPr/>
              </p:nvPicPr>
              <p:blipFill>
                <a:blip r:embed="rId3" cstate="screen"/>
                <a:srcRect/>
                <a:stretch>
                  <a:fillRect/>
                </a:stretch>
              </p:blipFill>
              <p:spPr bwMode="auto">
                <a:xfrm>
                  <a:off x="2617" y="2928"/>
                  <a:ext cx="257" cy="812"/>
                </a:xfrm>
                <a:prstGeom prst="rect">
                  <a:avLst/>
                </a:prstGeom>
                <a:noFill/>
                <a:ln w="1">
                  <a:noFill/>
                  <a:miter lim="800000"/>
                  <a:headEnd/>
                  <a:tailEnd/>
                </a:ln>
              </p:spPr>
            </p:pic>
            <p:pic>
              <p:nvPicPr>
                <p:cNvPr id="105497" name="Picture 3"/>
                <p:cNvPicPr>
                  <a:picLocks noChangeAspect="1" noChangeArrowheads="1"/>
                </p:cNvPicPr>
                <p:nvPr/>
              </p:nvPicPr>
              <p:blipFill>
                <a:blip r:embed="rId3" cstate="screen"/>
                <a:srcRect/>
                <a:stretch>
                  <a:fillRect/>
                </a:stretch>
              </p:blipFill>
              <p:spPr bwMode="auto">
                <a:xfrm>
                  <a:off x="3175" y="2928"/>
                  <a:ext cx="257" cy="812"/>
                </a:xfrm>
                <a:prstGeom prst="rect">
                  <a:avLst/>
                </a:prstGeom>
                <a:noFill/>
                <a:ln w="1">
                  <a:noFill/>
                  <a:miter lim="800000"/>
                  <a:headEnd/>
                  <a:tailEnd/>
                </a:ln>
              </p:spPr>
            </p:pic>
            <p:pic>
              <p:nvPicPr>
                <p:cNvPr id="105498" name="Picture 3"/>
                <p:cNvPicPr>
                  <a:picLocks noChangeAspect="1" noChangeArrowheads="1"/>
                </p:cNvPicPr>
                <p:nvPr/>
              </p:nvPicPr>
              <p:blipFill>
                <a:blip r:embed="rId3" cstate="screen"/>
                <a:srcRect/>
                <a:stretch>
                  <a:fillRect/>
                </a:stretch>
              </p:blipFill>
              <p:spPr bwMode="auto">
                <a:xfrm>
                  <a:off x="3733" y="2928"/>
                  <a:ext cx="257" cy="812"/>
                </a:xfrm>
                <a:prstGeom prst="rect">
                  <a:avLst/>
                </a:prstGeom>
                <a:noFill/>
                <a:ln w="1">
                  <a:noFill/>
                  <a:miter lim="800000"/>
                  <a:headEnd/>
                  <a:tailEnd/>
                </a:ln>
              </p:spPr>
            </p:pic>
            <p:pic>
              <p:nvPicPr>
                <p:cNvPr id="105499" name="Picture 3"/>
                <p:cNvPicPr>
                  <a:picLocks noChangeAspect="1" noChangeArrowheads="1"/>
                </p:cNvPicPr>
                <p:nvPr/>
              </p:nvPicPr>
              <p:blipFill>
                <a:blip r:embed="rId3" cstate="screen"/>
                <a:srcRect/>
                <a:stretch>
                  <a:fillRect/>
                </a:stretch>
              </p:blipFill>
              <p:spPr bwMode="auto">
                <a:xfrm>
                  <a:off x="4291" y="2928"/>
                  <a:ext cx="257" cy="812"/>
                </a:xfrm>
                <a:prstGeom prst="rect">
                  <a:avLst/>
                </a:prstGeom>
                <a:noFill/>
                <a:ln w="1">
                  <a:noFill/>
                  <a:miter lim="800000"/>
                  <a:headEnd/>
                  <a:tailEnd/>
                </a:ln>
              </p:spPr>
            </p:pic>
            <p:pic>
              <p:nvPicPr>
                <p:cNvPr id="105500" name="Picture 3"/>
                <p:cNvPicPr>
                  <a:picLocks noChangeAspect="1" noChangeArrowheads="1"/>
                </p:cNvPicPr>
                <p:nvPr/>
              </p:nvPicPr>
              <p:blipFill>
                <a:blip r:embed="rId3" cstate="screen"/>
                <a:srcRect/>
                <a:stretch>
                  <a:fillRect/>
                </a:stretch>
              </p:blipFill>
              <p:spPr bwMode="auto">
                <a:xfrm>
                  <a:off x="4849" y="2928"/>
                  <a:ext cx="257" cy="812"/>
                </a:xfrm>
                <a:prstGeom prst="rect">
                  <a:avLst/>
                </a:prstGeom>
                <a:noFill/>
                <a:ln w="1">
                  <a:noFill/>
                  <a:miter lim="800000"/>
                  <a:headEnd/>
                  <a:tailEnd/>
                </a:ln>
              </p:spPr>
            </p:pic>
          </p:grpSp>
        </p:grpSp>
        <p:pic>
          <p:nvPicPr>
            <p:cNvPr id="105483" name="Picture 3"/>
            <p:cNvPicPr>
              <a:picLocks noChangeAspect="1" noChangeArrowheads="1"/>
            </p:cNvPicPr>
            <p:nvPr/>
          </p:nvPicPr>
          <p:blipFill>
            <a:blip r:embed="rId4" cstate="screen"/>
            <a:srcRect/>
            <a:stretch>
              <a:fillRect/>
            </a:stretch>
          </p:blipFill>
          <p:spPr bwMode="auto">
            <a:xfrm>
              <a:off x="8313738" y="3076575"/>
              <a:ext cx="830262" cy="3643313"/>
            </a:xfrm>
            <a:prstGeom prst="rect">
              <a:avLst/>
            </a:prstGeom>
            <a:noFill/>
            <a:ln w="1">
              <a:noFill/>
              <a:miter lim="800000"/>
              <a:headEnd/>
              <a:tailEnd/>
            </a:ln>
          </p:spPr>
        </p:pic>
        <p:pic>
          <p:nvPicPr>
            <p:cNvPr id="105480" name="Picture 8" descr="50 Lps 2 bays-Model side"/>
            <p:cNvPicPr>
              <a:picLocks noChangeAspect="1" noChangeArrowheads="1"/>
            </p:cNvPicPr>
            <p:nvPr/>
          </p:nvPicPr>
          <p:blipFill>
            <a:blip r:embed="rId5" cstate="screen">
              <a:clrChange>
                <a:clrFrom>
                  <a:srgbClr val="FFFFFF"/>
                </a:clrFrom>
                <a:clrTo>
                  <a:srgbClr val="FFFFFF">
                    <a:alpha val="0"/>
                  </a:srgbClr>
                </a:clrTo>
              </a:clrChange>
              <a:lum bright="-100000"/>
            </a:blip>
            <a:srcRect t="68666"/>
            <a:stretch>
              <a:fillRect/>
            </a:stretch>
          </p:blipFill>
          <p:spPr bwMode="auto">
            <a:xfrm>
              <a:off x="798513" y="5051425"/>
              <a:ext cx="7270750" cy="1708150"/>
            </a:xfrm>
            <a:prstGeom prst="rect">
              <a:avLst/>
            </a:prstGeom>
            <a:noFill/>
          </p:spPr>
        </p:pic>
      </p:grpSp>
      <p:sp>
        <p:nvSpPr>
          <p:cNvPr id="105501" name="Text Box 29"/>
          <p:cNvSpPr txBox="1">
            <a:spLocks noChangeArrowheads="1"/>
          </p:cNvSpPr>
          <p:nvPr/>
        </p:nvSpPr>
        <p:spPr bwMode="auto">
          <a:xfrm>
            <a:off x="8348663" y="2767013"/>
            <a:ext cx="795337" cy="336550"/>
          </a:xfrm>
          <a:prstGeom prst="rect">
            <a:avLst/>
          </a:prstGeom>
          <a:noFill/>
          <a:ln w="12700">
            <a:noFill/>
            <a:miter lim="800000"/>
            <a:headEnd type="none" w="lg" len="med"/>
            <a:tailEnd type="none" w="lg" len="med"/>
          </a:ln>
          <a:effectLst/>
        </p:spPr>
        <p:txBody>
          <a:bodyPr wrap="none">
            <a:spAutoFit/>
          </a:bodyPr>
          <a:lstStyle/>
          <a:p>
            <a:r>
              <a:rPr lang="en-US" sz="1600" smtClean="0"/>
              <a:t>mW/kg</a:t>
            </a:r>
            <a:endParaRPr lang="en-US" sz="160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Chemical Storage Tank</a:t>
            </a:r>
            <a:endParaRPr lang="en-US" dirty="0"/>
          </a:p>
        </p:txBody>
      </p:sp>
      <p:sp>
        <p:nvSpPr>
          <p:cNvPr id="3" name="Content Placeholder 2"/>
          <p:cNvSpPr>
            <a:spLocks noGrp="1"/>
          </p:cNvSpPr>
          <p:nvPr>
            <p:ph idx="1"/>
          </p:nvPr>
        </p:nvSpPr>
        <p:spPr>
          <a:xfrm>
            <a:off x="457200" y="1600201"/>
            <a:ext cx="7924800" cy="1676400"/>
          </a:xfrm>
        </p:spPr>
        <p:txBody>
          <a:bodyPr>
            <a:normAutofit fontScale="70000" lnSpcReduction="20000"/>
          </a:bodyPr>
          <a:lstStyle/>
          <a:p>
            <a:r>
              <a:rPr lang="en-US" dirty="0" smtClean="0"/>
              <a:t>What is it?</a:t>
            </a:r>
          </a:p>
          <a:p>
            <a:pPr lvl="1"/>
            <a:r>
              <a:rPr lang="en-US" dirty="0" smtClean="0"/>
              <a:t>Stores Alum used in the plant</a:t>
            </a:r>
          </a:p>
          <a:p>
            <a:r>
              <a:rPr lang="en-US" dirty="0" smtClean="0"/>
              <a:t>Task 1: Add ability for the user to input stock concentration, max alum dose, and minimum tank duration to calculate the size of the tanks </a:t>
            </a:r>
          </a:p>
          <a:p>
            <a:endParaRPr lang="en-US" dirty="0"/>
          </a:p>
        </p:txBody>
      </p:sp>
      <p:pic>
        <p:nvPicPr>
          <p:cNvPr id="6" name="Picture 3"/>
          <p:cNvPicPr>
            <a:picLocks noChangeAspect="1" noChangeArrowheads="1"/>
          </p:cNvPicPr>
          <p:nvPr/>
        </p:nvPicPr>
        <p:blipFill>
          <a:blip r:embed="rId3" cstate="print"/>
          <a:srcRect/>
          <a:stretch>
            <a:fillRect/>
          </a:stretch>
        </p:blipFill>
        <p:spPr bwMode="auto">
          <a:xfrm>
            <a:off x="2362200" y="3124200"/>
            <a:ext cx="3759200" cy="2819400"/>
          </a:xfrm>
          <a:prstGeom prst="rect">
            <a:avLst/>
          </a:prstGeom>
          <a:noFill/>
          <a:ln w="9525">
            <a:noFill/>
            <a:miter lim="800000"/>
            <a:headEnd/>
            <a:tailEnd/>
          </a:ln>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6" name="Rectangle 4"/>
          <p:cNvSpPr>
            <a:spLocks noGrp="1" noChangeArrowheads="1"/>
          </p:cNvSpPr>
          <p:nvPr>
            <p:ph type="title"/>
          </p:nvPr>
        </p:nvSpPr>
        <p:spPr/>
        <p:txBody>
          <a:bodyPr>
            <a:normAutofit fontScale="90000"/>
          </a:bodyPr>
          <a:lstStyle/>
          <a:p>
            <a:pPr>
              <a:defRPr/>
            </a:pPr>
            <a:r>
              <a:rPr lang="en-US" dirty="0" smtClean="0"/>
              <a:t>An interesting design</a:t>
            </a:r>
            <a:br>
              <a:rPr lang="en-US" dirty="0" smtClean="0"/>
            </a:br>
            <a:r>
              <a:rPr lang="en-US" dirty="0" smtClean="0"/>
              <a:t>No this wasn’t AguaClara…</a:t>
            </a:r>
          </a:p>
        </p:txBody>
      </p:sp>
      <p:pic>
        <p:nvPicPr>
          <p:cNvPr id="139267" name="Picture 5"/>
          <p:cNvPicPr>
            <a:picLocks noChangeAspect="1" noChangeArrowheads="1"/>
          </p:cNvPicPr>
          <p:nvPr/>
        </p:nvPicPr>
        <p:blipFill>
          <a:blip r:embed="rId3" cstate="screen"/>
          <a:srcRect/>
          <a:stretch>
            <a:fillRect/>
          </a:stretch>
        </p:blipFill>
        <p:spPr bwMode="auto">
          <a:xfrm>
            <a:off x="1296648" y="1782679"/>
            <a:ext cx="6333345" cy="5075321"/>
          </a:xfrm>
          <a:prstGeom prst="rect">
            <a:avLst/>
          </a:prstGeom>
          <a:noFill/>
          <a:ln w="12700">
            <a:noFill/>
            <a:miter lim="800000"/>
            <a:headEnd type="none" w="lg" len="med"/>
            <a:tailEnd type="none" w="lg" len="me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Few Reflections</a:t>
            </a:r>
            <a:endParaRPr lang="en-US" dirty="0"/>
          </a:p>
        </p:txBody>
      </p:sp>
      <p:sp>
        <p:nvSpPr>
          <p:cNvPr id="3" name="Content Placeholder 2"/>
          <p:cNvSpPr>
            <a:spLocks noGrp="1"/>
          </p:cNvSpPr>
          <p:nvPr>
            <p:ph idx="1"/>
          </p:nvPr>
        </p:nvSpPr>
        <p:spPr>
          <a:xfrm>
            <a:off x="228600" y="1524000"/>
            <a:ext cx="7772400" cy="4700016"/>
          </a:xfrm>
        </p:spPr>
        <p:txBody>
          <a:bodyPr>
            <a:normAutofit/>
          </a:bodyPr>
          <a:lstStyle/>
          <a:p>
            <a:r>
              <a:rPr lang="en-US" dirty="0" smtClean="0"/>
              <a:t>The collision potential depends primarily on the </a:t>
            </a:r>
            <a:r>
              <a:rPr lang="en-US" dirty="0" err="1" smtClean="0"/>
              <a:t>flocculator</a:t>
            </a:r>
            <a:r>
              <a:rPr lang="en-US" dirty="0" smtClean="0"/>
              <a:t> geometry</a:t>
            </a:r>
          </a:p>
          <a:p>
            <a:r>
              <a:rPr lang="en-US" dirty="0" smtClean="0"/>
              <a:t>We can design a </a:t>
            </a:r>
            <a:r>
              <a:rPr lang="en-US" dirty="0" err="1" smtClean="0"/>
              <a:t>flocculator</a:t>
            </a:r>
            <a:r>
              <a:rPr lang="en-US" dirty="0" smtClean="0"/>
              <a:t> for the maximum flow rate and be fairly confident that the </a:t>
            </a:r>
            <a:r>
              <a:rPr lang="en-US" dirty="0" err="1" smtClean="0"/>
              <a:t>flocculator</a:t>
            </a:r>
            <a:r>
              <a:rPr lang="en-US" dirty="0" smtClean="0"/>
              <a:t> will also work for lower flow rates.</a:t>
            </a:r>
          </a:p>
          <a:p>
            <a:r>
              <a:rPr lang="en-US" dirty="0" smtClean="0"/>
              <a:t>We also need to use the constraint that we not break the </a:t>
            </a:r>
            <a:r>
              <a:rPr lang="en-US" dirty="0" err="1" smtClean="0"/>
              <a:t>flocs</a:t>
            </a:r>
            <a:endParaRPr lang="en-US" dirty="0" smtClean="0"/>
          </a:p>
          <a:p>
            <a:endParaRPr lang="en-US" dirty="0" smtClean="0"/>
          </a:p>
        </p:txBody>
      </p:sp>
      <p:pic>
        <p:nvPicPr>
          <p:cNvPr id="4" name="Picture 343"/>
          <p:cNvPicPr>
            <a:picLocks noChangeArrowheads="1"/>
          </p:cNvPicPr>
          <p:nvPr/>
        </p:nvPicPr>
        <p:blipFill>
          <a:blip r:embed="rId4" cstate="screen"/>
          <a:srcRect/>
          <a:stretch>
            <a:fillRect/>
          </a:stretch>
        </p:blipFill>
        <p:spPr bwMode="auto">
          <a:xfrm>
            <a:off x="8529412" y="877824"/>
            <a:ext cx="651164" cy="6016191"/>
          </a:xfrm>
          <a:prstGeom prst="rect">
            <a:avLst/>
          </a:prstGeom>
          <a:noFill/>
          <a:ln w="0">
            <a:noFill/>
            <a:miter lim="800000"/>
            <a:headEnd/>
            <a:tailEnd/>
          </a:ln>
        </p:spPr>
      </p:pic>
      <p:graphicFrame>
        <p:nvGraphicFramePr>
          <p:cNvPr id="729090" name="Object 2"/>
          <p:cNvGraphicFramePr>
            <a:graphicFrameLocks noChangeAspect="1"/>
          </p:cNvGraphicFramePr>
          <p:nvPr/>
        </p:nvGraphicFramePr>
        <p:xfrm>
          <a:off x="8622030" y="1959493"/>
          <a:ext cx="497586" cy="383276"/>
        </p:xfrm>
        <a:graphic>
          <a:graphicData uri="http://schemas.openxmlformats.org/presentationml/2006/ole">
            <p:oleObj spid="_x0000_s1026" name="Equation" r:id="rId5" imgW="495000" imgH="38088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r>
              <a:rPr lang="en-US" dirty="0" smtClean="0"/>
              <a:t>Design Optimization</a:t>
            </a:r>
            <a:endParaRPr lang="en-US" dirty="0"/>
          </a:p>
        </p:txBody>
      </p:sp>
      <p:sp>
        <p:nvSpPr>
          <p:cNvPr id="68611" name="Rectangle 3"/>
          <p:cNvSpPr>
            <a:spLocks noGrp="1" noChangeArrowheads="1"/>
          </p:cNvSpPr>
          <p:nvPr>
            <p:ph idx="1"/>
          </p:nvPr>
        </p:nvSpPr>
        <p:spPr>
          <a:xfrm>
            <a:off x="0" y="1981200"/>
            <a:ext cx="5657850" cy="4114800"/>
          </a:xfrm>
        </p:spPr>
        <p:txBody>
          <a:bodyPr>
            <a:normAutofit/>
          </a:bodyPr>
          <a:lstStyle/>
          <a:p>
            <a:pPr>
              <a:lnSpc>
                <a:spcPct val="80000"/>
              </a:lnSpc>
            </a:pPr>
            <a:r>
              <a:rPr lang="en-US" sz="2800" dirty="0" smtClean="0"/>
              <a:t>The length of the flocculator channels matches the length of the sedimentation tank</a:t>
            </a:r>
          </a:p>
          <a:p>
            <a:pPr>
              <a:lnSpc>
                <a:spcPct val="80000"/>
              </a:lnSpc>
            </a:pPr>
            <a:r>
              <a:rPr lang="en-US" sz="2800" dirty="0" smtClean="0"/>
              <a:t>The height of the water at the end of the flocculator is equal to the height of water in the sedimentation tank</a:t>
            </a:r>
          </a:p>
          <a:p>
            <a:pPr>
              <a:lnSpc>
                <a:spcPct val="80000"/>
              </a:lnSpc>
            </a:pPr>
            <a:r>
              <a:rPr lang="en-US" sz="2800" dirty="0" smtClean="0"/>
              <a:t>Width of the flocculation channel?</a:t>
            </a:r>
          </a:p>
          <a:p>
            <a:pPr lvl="1">
              <a:lnSpc>
                <a:spcPct val="80000"/>
              </a:lnSpc>
            </a:pPr>
            <a:r>
              <a:rPr lang="en-US" sz="2400" dirty="0" smtClean="0"/>
              <a:t>Minimum</a:t>
            </a:r>
          </a:p>
          <a:p>
            <a:pPr lvl="1">
              <a:lnSpc>
                <a:spcPct val="80000"/>
              </a:lnSpc>
            </a:pPr>
            <a:r>
              <a:rPr lang="en-US" sz="2400" dirty="0" smtClean="0"/>
              <a:t>Material limitations (polycarbonate sheets)</a:t>
            </a:r>
          </a:p>
        </p:txBody>
      </p:sp>
      <p:pic>
        <p:nvPicPr>
          <p:cNvPr id="68612" name="Picture 4" descr="50 Lps 2 bays-Model sed+floc top"/>
          <p:cNvPicPr>
            <a:picLocks noChangeAspect="1" noChangeArrowheads="1"/>
          </p:cNvPicPr>
          <p:nvPr/>
        </p:nvPicPr>
        <p:blipFill>
          <a:blip r:embed="rId3" cstate="screen">
            <a:clrChange>
              <a:clrFrom>
                <a:srgbClr val="FFFFFF"/>
              </a:clrFrom>
              <a:clrTo>
                <a:srgbClr val="FFFFFF">
                  <a:alpha val="0"/>
                </a:srgbClr>
              </a:clrTo>
            </a:clrChange>
            <a:lum bright="-40000"/>
          </a:blip>
          <a:srcRect l="29312" t="35750" r="29562" b="166"/>
          <a:stretch>
            <a:fillRect/>
          </a:stretch>
        </p:blipFill>
        <p:spPr bwMode="auto">
          <a:xfrm>
            <a:off x="5554663" y="1971675"/>
            <a:ext cx="3341687" cy="3905250"/>
          </a:xfrm>
          <a:prstGeom prst="rect">
            <a:avLst/>
          </a:prstGeom>
          <a:noFill/>
        </p:spPr>
      </p:pic>
      <p:sp>
        <p:nvSpPr>
          <p:cNvPr id="68613" name="Text Box 5"/>
          <p:cNvSpPr txBox="1">
            <a:spLocks noChangeArrowheads="1"/>
          </p:cNvSpPr>
          <p:nvPr/>
        </p:nvSpPr>
        <p:spPr bwMode="auto">
          <a:xfrm>
            <a:off x="6080125" y="5867400"/>
            <a:ext cx="1577483" cy="523220"/>
          </a:xfrm>
          <a:prstGeom prst="rect">
            <a:avLst/>
          </a:prstGeom>
          <a:noFill/>
          <a:ln w="12700">
            <a:noFill/>
            <a:miter lim="800000"/>
            <a:headEnd type="none" w="lg" len="med"/>
            <a:tailEnd type="none" w="lg" len="med"/>
          </a:ln>
          <a:effectLst/>
        </p:spPr>
        <p:txBody>
          <a:bodyPr wrap="none">
            <a:spAutoFit/>
          </a:bodyPr>
          <a:lstStyle/>
          <a:p>
            <a:r>
              <a:rPr lang="en-US" dirty="0" smtClean="0"/>
              <a:t>Top View</a:t>
            </a:r>
            <a:endParaRPr lang="en-US" dirty="0"/>
          </a:p>
        </p:txBody>
      </p:sp>
      <p:sp>
        <p:nvSpPr>
          <p:cNvPr id="68614" name="Text Box 6"/>
          <p:cNvSpPr txBox="1">
            <a:spLocks noChangeArrowheads="1"/>
          </p:cNvSpPr>
          <p:nvPr/>
        </p:nvSpPr>
        <p:spPr bwMode="auto">
          <a:xfrm>
            <a:off x="6032500" y="4086225"/>
            <a:ext cx="2255746" cy="523220"/>
          </a:xfrm>
          <a:prstGeom prst="rect">
            <a:avLst/>
          </a:prstGeom>
          <a:solidFill>
            <a:schemeClr val="bg1"/>
          </a:solidFill>
          <a:ln w="12700">
            <a:noFill/>
            <a:miter lim="800000"/>
            <a:headEnd type="none" w="lg" len="med"/>
            <a:tailEnd type="none" w="lg" len="med"/>
          </a:ln>
          <a:effectLst/>
        </p:spPr>
        <p:txBody>
          <a:bodyPr wrap="none">
            <a:spAutoFit/>
          </a:bodyPr>
          <a:lstStyle/>
          <a:p>
            <a:r>
              <a:rPr lang="en-US" dirty="0" smtClean="0"/>
              <a:t>Sedimentation</a:t>
            </a:r>
            <a:endParaRPr lang="en-US" dirty="0"/>
          </a:p>
        </p:txBody>
      </p:sp>
      <p:sp>
        <p:nvSpPr>
          <p:cNvPr id="68615" name="Text Box 7"/>
          <p:cNvSpPr txBox="1">
            <a:spLocks noChangeArrowheads="1"/>
          </p:cNvSpPr>
          <p:nvPr/>
        </p:nvSpPr>
        <p:spPr bwMode="auto">
          <a:xfrm>
            <a:off x="6137275" y="2371725"/>
            <a:ext cx="1976823" cy="523220"/>
          </a:xfrm>
          <a:prstGeom prst="rect">
            <a:avLst/>
          </a:prstGeom>
          <a:solidFill>
            <a:schemeClr val="bg1"/>
          </a:solidFill>
          <a:ln w="12700">
            <a:noFill/>
            <a:miter lim="800000"/>
            <a:headEnd type="none" w="lg" len="med"/>
            <a:tailEnd type="none" w="lg" len="med"/>
          </a:ln>
          <a:effectLst/>
        </p:spPr>
        <p:txBody>
          <a:bodyPr wrap="none">
            <a:spAutoFit/>
          </a:bodyPr>
          <a:lstStyle/>
          <a:p>
            <a:r>
              <a:rPr lang="en-US" dirty="0" smtClean="0"/>
              <a:t>Flocculation</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8611">
                                            <p:txEl>
                                              <p:pRg st="0" end="0"/>
                                            </p:txEl>
                                          </p:spTgt>
                                        </p:tgtEl>
                                        <p:attrNameLst>
                                          <p:attrName>style.visibility</p:attrName>
                                        </p:attrNameLst>
                                      </p:cBhvr>
                                      <p:to>
                                        <p:strVal val="visible"/>
                                      </p:to>
                                    </p:set>
                                    <p:animEffect transition="in" filter="wipe(down)">
                                      <p:cBhvr>
                                        <p:cTn id="7" dur="500"/>
                                        <p:tgtEl>
                                          <p:spTgt spid="6861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68611">
                                            <p:txEl>
                                              <p:pRg st="1" end="1"/>
                                            </p:txEl>
                                          </p:spTgt>
                                        </p:tgtEl>
                                        <p:attrNameLst>
                                          <p:attrName>style.visibility</p:attrName>
                                        </p:attrNameLst>
                                      </p:cBhvr>
                                      <p:to>
                                        <p:strVal val="visible"/>
                                      </p:to>
                                    </p:set>
                                    <p:animEffect transition="in" filter="wipe(down)">
                                      <p:cBhvr>
                                        <p:cTn id="12" dur="500"/>
                                        <p:tgtEl>
                                          <p:spTgt spid="6861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68611">
                                            <p:txEl>
                                              <p:pRg st="2" end="2"/>
                                            </p:txEl>
                                          </p:spTgt>
                                        </p:tgtEl>
                                        <p:attrNameLst>
                                          <p:attrName>style.visibility</p:attrName>
                                        </p:attrNameLst>
                                      </p:cBhvr>
                                      <p:to>
                                        <p:strVal val="visible"/>
                                      </p:to>
                                    </p:set>
                                    <p:animEffect transition="in" filter="wipe(down)">
                                      <p:cBhvr>
                                        <p:cTn id="17" dur="500"/>
                                        <p:tgtEl>
                                          <p:spTgt spid="68611">
                                            <p:txEl>
                                              <p:pRg st="2" end="2"/>
                                            </p:txEl>
                                          </p:spTgt>
                                        </p:tgtEl>
                                      </p:cBhvr>
                                    </p:animEffect>
                                  </p:childTnLst>
                                </p:cTn>
                              </p:par>
                              <p:par>
                                <p:cTn id="18" presetID="22" presetClass="entr" presetSubtype="4" fill="hold" grpId="0" nodeType="withEffect">
                                  <p:stCondLst>
                                    <p:cond delay="0"/>
                                  </p:stCondLst>
                                  <p:childTnLst>
                                    <p:set>
                                      <p:cBhvr>
                                        <p:cTn id="19" dur="1" fill="hold">
                                          <p:stCondLst>
                                            <p:cond delay="0"/>
                                          </p:stCondLst>
                                        </p:cTn>
                                        <p:tgtEl>
                                          <p:spTgt spid="68611">
                                            <p:txEl>
                                              <p:pRg st="3" end="3"/>
                                            </p:txEl>
                                          </p:spTgt>
                                        </p:tgtEl>
                                        <p:attrNameLst>
                                          <p:attrName>style.visibility</p:attrName>
                                        </p:attrNameLst>
                                      </p:cBhvr>
                                      <p:to>
                                        <p:strVal val="visible"/>
                                      </p:to>
                                    </p:set>
                                    <p:animEffect transition="in" filter="wipe(down)">
                                      <p:cBhvr>
                                        <p:cTn id="20" dur="500"/>
                                        <p:tgtEl>
                                          <p:spTgt spid="68611">
                                            <p:txEl>
                                              <p:pRg st="3" end="3"/>
                                            </p:txEl>
                                          </p:spTgt>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68611">
                                            <p:txEl>
                                              <p:pRg st="4" end="4"/>
                                            </p:txEl>
                                          </p:spTgt>
                                        </p:tgtEl>
                                        <p:attrNameLst>
                                          <p:attrName>style.visibility</p:attrName>
                                        </p:attrNameLst>
                                      </p:cBhvr>
                                      <p:to>
                                        <p:strVal val="visible"/>
                                      </p:to>
                                    </p:set>
                                    <p:animEffect transition="in" filter="wipe(down)">
                                      <p:cBhvr>
                                        <p:cTn id="23" dur="500"/>
                                        <p:tgtEl>
                                          <p:spTgt spid="6861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611"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a:xfrm>
            <a:off x="685800" y="304800"/>
            <a:ext cx="7015766" cy="1143000"/>
          </a:xfrm>
        </p:spPr>
        <p:txBody>
          <a:bodyPr>
            <a:normAutofit fontScale="90000"/>
          </a:bodyPr>
          <a:lstStyle/>
          <a:p>
            <a:r>
              <a:rPr lang="en-US" sz="4000" dirty="0" smtClean="0"/>
              <a:t>The Need for Non-Optimal Designs</a:t>
            </a:r>
            <a:endParaRPr lang="en-US" sz="4000" dirty="0"/>
          </a:p>
        </p:txBody>
      </p:sp>
      <p:sp>
        <p:nvSpPr>
          <p:cNvPr id="88067" name="Rectangle 3"/>
          <p:cNvSpPr>
            <a:spLocks noGrp="1" noChangeArrowheads="1"/>
          </p:cNvSpPr>
          <p:nvPr>
            <p:ph idx="1"/>
          </p:nvPr>
        </p:nvSpPr>
        <p:spPr/>
        <p:txBody>
          <a:bodyPr/>
          <a:lstStyle/>
          <a:p>
            <a:pPr>
              <a:lnSpc>
                <a:spcPct val="90000"/>
              </a:lnSpc>
            </a:pPr>
            <a:r>
              <a:rPr lang="en-US" sz="2800" dirty="0" smtClean="0"/>
              <a:t>For small plants the width of the channel will be determined by the need to construct the channel using humans (45 cm) </a:t>
            </a:r>
          </a:p>
          <a:p>
            <a:pPr>
              <a:lnSpc>
                <a:spcPct val="90000"/>
              </a:lnSpc>
            </a:pPr>
            <a:r>
              <a:rPr lang="en-US" sz="2800" dirty="0" smtClean="0"/>
              <a:t>The space between baffles will be determined by the flow rate, but the height is determined by sedimentation</a:t>
            </a:r>
          </a:p>
          <a:p>
            <a:pPr>
              <a:lnSpc>
                <a:spcPct val="90000"/>
              </a:lnSpc>
            </a:pPr>
            <a:r>
              <a:rPr lang="en-US" sz="2800" dirty="0" smtClean="0"/>
              <a:t>Small plants will need longer residence time and more baffles to achieve adequate flocculation</a:t>
            </a:r>
            <a:endParaRPr 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8067">
                                            <p:txEl>
                                              <p:pRg st="0" end="0"/>
                                            </p:txEl>
                                          </p:spTgt>
                                        </p:tgtEl>
                                        <p:attrNameLst>
                                          <p:attrName>style.visibility</p:attrName>
                                        </p:attrNameLst>
                                      </p:cBhvr>
                                      <p:to>
                                        <p:strVal val="visible"/>
                                      </p:to>
                                    </p:set>
                                    <p:animEffect transition="in" filter="wipe(down)">
                                      <p:cBhvr>
                                        <p:cTn id="7" dur="500"/>
                                        <p:tgtEl>
                                          <p:spTgt spid="8806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88067">
                                            <p:txEl>
                                              <p:pRg st="1" end="1"/>
                                            </p:txEl>
                                          </p:spTgt>
                                        </p:tgtEl>
                                        <p:attrNameLst>
                                          <p:attrName>style.visibility</p:attrName>
                                        </p:attrNameLst>
                                      </p:cBhvr>
                                      <p:to>
                                        <p:strVal val="visible"/>
                                      </p:to>
                                    </p:set>
                                    <p:animEffect transition="in" filter="wipe(down)">
                                      <p:cBhvr>
                                        <p:cTn id="12" dur="500"/>
                                        <p:tgtEl>
                                          <p:spTgt spid="8806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88067">
                                            <p:txEl>
                                              <p:pRg st="2" end="2"/>
                                            </p:txEl>
                                          </p:spTgt>
                                        </p:tgtEl>
                                        <p:attrNameLst>
                                          <p:attrName>style.visibility</p:attrName>
                                        </p:attrNameLst>
                                      </p:cBhvr>
                                      <p:to>
                                        <p:strVal val="visible"/>
                                      </p:to>
                                    </p:set>
                                    <p:animEffect transition="in" filter="wipe(down)">
                                      <p:cBhvr>
                                        <p:cTn id="17" dur="500"/>
                                        <p:tgtEl>
                                          <p:spTgt spid="8806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067"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76200"/>
            <a:ext cx="7772400" cy="1470025"/>
          </a:xfrm>
        </p:spPr>
        <p:txBody>
          <a:bodyPr/>
          <a:lstStyle/>
          <a:p>
            <a:r>
              <a:rPr lang="en-US" dirty="0" smtClean="0"/>
              <a:t>Horizontal vs. Vertical Water Flow in the </a:t>
            </a:r>
            <a:r>
              <a:rPr lang="en-US" dirty="0" err="1" smtClean="0"/>
              <a:t>Flocculators</a:t>
            </a:r>
            <a:endParaRPr lang="en-US" dirty="0"/>
          </a:p>
        </p:txBody>
      </p:sp>
      <p:sp>
        <p:nvSpPr>
          <p:cNvPr id="27" name="Rectangle 59"/>
          <p:cNvSpPr>
            <a:spLocks noChangeArrowheads="1"/>
          </p:cNvSpPr>
          <p:nvPr/>
        </p:nvSpPr>
        <p:spPr bwMode="auto">
          <a:xfrm>
            <a:off x="1009606" y="1524000"/>
            <a:ext cx="2571794" cy="461665"/>
          </a:xfrm>
          <a:prstGeom prst="rect">
            <a:avLst/>
          </a:prstGeom>
          <a:noFill/>
          <a:ln w="12700">
            <a:noFill/>
            <a:miter lim="800000"/>
            <a:headEnd type="none" w="lg" len="med"/>
            <a:tailEnd type="none" w="lg" len="med"/>
          </a:ln>
          <a:effectLst/>
        </p:spPr>
        <p:txBody>
          <a:bodyPr wrap="none">
            <a:spAutoFit/>
          </a:bodyPr>
          <a:lstStyle/>
          <a:p>
            <a:r>
              <a:rPr lang="en-US" sz="2400" dirty="0" smtClean="0"/>
              <a:t>Vertical Flocculator</a:t>
            </a:r>
            <a:endParaRPr lang="en-US" sz="2400" dirty="0"/>
          </a:p>
        </p:txBody>
      </p:sp>
      <p:sp>
        <p:nvSpPr>
          <p:cNvPr id="28" name="Rectangle 59"/>
          <p:cNvSpPr>
            <a:spLocks noChangeArrowheads="1"/>
          </p:cNvSpPr>
          <p:nvPr/>
        </p:nvSpPr>
        <p:spPr bwMode="auto">
          <a:xfrm>
            <a:off x="5334000" y="1524000"/>
            <a:ext cx="2999475" cy="461665"/>
          </a:xfrm>
          <a:prstGeom prst="rect">
            <a:avLst/>
          </a:prstGeom>
          <a:noFill/>
          <a:ln w="12700">
            <a:noFill/>
            <a:miter lim="800000"/>
            <a:headEnd type="none" w="lg" len="med"/>
            <a:tailEnd type="none" w="lg" len="med"/>
          </a:ln>
          <a:effectLst/>
        </p:spPr>
        <p:txBody>
          <a:bodyPr wrap="none">
            <a:spAutoFit/>
          </a:bodyPr>
          <a:lstStyle/>
          <a:p>
            <a:r>
              <a:rPr lang="en-US" sz="2400" dirty="0" smtClean="0"/>
              <a:t>Horizontal Flocculator</a:t>
            </a:r>
            <a:endParaRPr lang="en-US" sz="2400" dirty="0"/>
          </a:p>
        </p:txBody>
      </p:sp>
      <p:pic>
        <p:nvPicPr>
          <p:cNvPr id="25" name="Picture 2"/>
          <p:cNvPicPr>
            <a:picLocks noChangeAspect="1" noChangeArrowheads="1"/>
          </p:cNvPicPr>
          <p:nvPr/>
        </p:nvPicPr>
        <p:blipFill>
          <a:blip r:embed="rId3" cstate="print"/>
          <a:srcRect/>
          <a:stretch>
            <a:fillRect/>
          </a:stretch>
        </p:blipFill>
        <p:spPr bwMode="auto">
          <a:xfrm>
            <a:off x="0" y="1981200"/>
            <a:ext cx="4461831" cy="4114800"/>
          </a:xfrm>
          <a:prstGeom prst="rect">
            <a:avLst/>
          </a:prstGeom>
          <a:noFill/>
          <a:ln w="9525">
            <a:noFill/>
            <a:miter lim="800000"/>
            <a:headEnd/>
            <a:tailEnd/>
          </a:ln>
        </p:spPr>
      </p:pic>
      <p:pic>
        <p:nvPicPr>
          <p:cNvPr id="26" name="Picture 25"/>
          <p:cNvPicPr>
            <a:picLocks noChangeAspect="1" noChangeArrowheads="1"/>
          </p:cNvPicPr>
          <p:nvPr/>
        </p:nvPicPr>
        <p:blipFill>
          <a:blip r:embed="rId4" cstate="print"/>
          <a:srcRect/>
          <a:stretch>
            <a:fillRect/>
          </a:stretch>
        </p:blipFill>
        <p:spPr bwMode="auto">
          <a:xfrm>
            <a:off x="4343400" y="1981200"/>
            <a:ext cx="4800600" cy="4114799"/>
          </a:xfrm>
          <a:prstGeom prst="rect">
            <a:avLst/>
          </a:prstGeom>
          <a:noFill/>
          <a:ln w="9525">
            <a:noFill/>
            <a:miter lim="800000"/>
            <a:headEnd/>
            <a:tailEnd/>
          </a:ln>
        </p:spPr>
      </p:pic>
      <p:sp>
        <p:nvSpPr>
          <p:cNvPr id="34" name="Rectangle 59"/>
          <p:cNvSpPr>
            <a:spLocks noChangeArrowheads="1"/>
          </p:cNvSpPr>
          <p:nvPr/>
        </p:nvSpPr>
        <p:spPr bwMode="auto">
          <a:xfrm>
            <a:off x="0" y="6027003"/>
            <a:ext cx="4401590" cy="707886"/>
          </a:xfrm>
          <a:prstGeom prst="rect">
            <a:avLst/>
          </a:prstGeom>
          <a:noFill/>
          <a:ln w="12700">
            <a:noFill/>
            <a:miter lim="800000"/>
            <a:headEnd type="none" w="lg" len="med"/>
            <a:tailEnd type="none" w="lg" len="med"/>
          </a:ln>
          <a:effectLst/>
        </p:spPr>
        <p:txBody>
          <a:bodyPr wrap="none">
            <a:spAutoFit/>
          </a:bodyPr>
          <a:lstStyle/>
          <a:p>
            <a:pPr algn="ctr"/>
            <a:r>
              <a:rPr lang="en-US" sz="2000" dirty="0" smtClean="0"/>
              <a:t>Low Flow Rates</a:t>
            </a:r>
          </a:p>
          <a:p>
            <a:pPr algn="ctr"/>
            <a:r>
              <a:rPr lang="en-US" sz="2000" dirty="0" smtClean="0"/>
              <a:t>Need ports on each lower baffle to drain</a:t>
            </a:r>
            <a:endParaRPr lang="en-US" sz="2000" dirty="0"/>
          </a:p>
        </p:txBody>
      </p:sp>
      <p:sp>
        <p:nvSpPr>
          <p:cNvPr id="35" name="Rectangle 59"/>
          <p:cNvSpPr>
            <a:spLocks noChangeArrowheads="1"/>
          </p:cNvSpPr>
          <p:nvPr/>
        </p:nvSpPr>
        <p:spPr bwMode="auto">
          <a:xfrm>
            <a:off x="6248400" y="6019800"/>
            <a:ext cx="1842427" cy="707886"/>
          </a:xfrm>
          <a:prstGeom prst="rect">
            <a:avLst/>
          </a:prstGeom>
          <a:noFill/>
          <a:ln w="12700">
            <a:noFill/>
            <a:miter lim="800000"/>
            <a:headEnd type="none" w="lg" len="med"/>
            <a:tailEnd type="none" w="lg" len="med"/>
          </a:ln>
          <a:effectLst/>
        </p:spPr>
        <p:txBody>
          <a:bodyPr wrap="none">
            <a:spAutoFit/>
          </a:bodyPr>
          <a:lstStyle/>
          <a:p>
            <a:pPr algn="ctr"/>
            <a:r>
              <a:rPr lang="en-US" sz="2000" dirty="0" smtClean="0"/>
              <a:t>High Flow Rates</a:t>
            </a:r>
          </a:p>
          <a:p>
            <a:pPr algn="ctr"/>
            <a:r>
              <a:rPr lang="en-US" sz="2000" dirty="0" smtClean="0"/>
              <a:t>Easier to drain</a:t>
            </a:r>
            <a:endParaRPr lang="en-US" sz="2000"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Flocculation Tank Height</a:t>
            </a:r>
            <a:endParaRPr lang="en-US" dirty="0"/>
          </a:p>
        </p:txBody>
      </p:sp>
      <p:sp>
        <p:nvSpPr>
          <p:cNvPr id="3" name="Content Placeholder 2"/>
          <p:cNvSpPr>
            <a:spLocks noGrp="1"/>
          </p:cNvSpPr>
          <p:nvPr>
            <p:ph idx="1"/>
          </p:nvPr>
        </p:nvSpPr>
        <p:spPr>
          <a:xfrm>
            <a:off x="304800" y="3276600"/>
            <a:ext cx="8382000" cy="5105400"/>
          </a:xfrm>
        </p:spPr>
        <p:txBody>
          <a:bodyPr>
            <a:normAutofit/>
          </a:bodyPr>
          <a:lstStyle/>
          <a:p>
            <a:pPr algn="ctr">
              <a:buNone/>
            </a:pPr>
            <a:r>
              <a:rPr lang="en-US" sz="2800" dirty="0" smtClean="0"/>
              <a:t>In our current plants, the flocculation tanks are as deep as the sedimentation tank.</a:t>
            </a:r>
          </a:p>
          <a:p>
            <a:pPr algn="ctr">
              <a:buNone/>
            </a:pPr>
            <a:r>
              <a:rPr lang="en-US" sz="2800" dirty="0" smtClean="0"/>
              <a:t>The important constraint is that the water level at the end of the </a:t>
            </a:r>
            <a:r>
              <a:rPr lang="en-US" sz="2800" dirty="0" err="1" smtClean="0"/>
              <a:t>flocculator</a:t>
            </a:r>
            <a:r>
              <a:rPr lang="en-US" sz="2800" dirty="0" smtClean="0"/>
              <a:t> is the same as the water height in the inlet channel of the sedimentation tank so that there is no head loss.</a:t>
            </a:r>
          </a:p>
        </p:txBody>
      </p:sp>
      <p:sp>
        <p:nvSpPr>
          <p:cNvPr id="6" name="Rectangle 5"/>
          <p:cNvSpPr/>
          <p:nvPr/>
        </p:nvSpPr>
        <p:spPr>
          <a:xfrm>
            <a:off x="2133600" y="1295400"/>
            <a:ext cx="2362200" cy="1676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4495800" y="1295400"/>
            <a:ext cx="2362200" cy="1676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p:cNvSpPr txBox="1"/>
          <p:nvPr/>
        </p:nvSpPr>
        <p:spPr>
          <a:xfrm>
            <a:off x="2438400" y="1611868"/>
            <a:ext cx="2057400" cy="369332"/>
          </a:xfrm>
          <a:prstGeom prst="rect">
            <a:avLst/>
          </a:prstGeom>
          <a:noFill/>
        </p:spPr>
        <p:txBody>
          <a:bodyPr wrap="square" rtlCol="0">
            <a:spAutoFit/>
          </a:bodyPr>
          <a:lstStyle/>
          <a:p>
            <a:r>
              <a:rPr lang="en-US" dirty="0" smtClean="0">
                <a:solidFill>
                  <a:schemeClr val="bg1"/>
                </a:solidFill>
              </a:rPr>
              <a:t>Flocculation Tank</a:t>
            </a:r>
            <a:endParaRPr lang="en-US" dirty="0">
              <a:solidFill>
                <a:schemeClr val="bg1"/>
              </a:solidFill>
            </a:endParaRPr>
          </a:p>
        </p:txBody>
      </p:sp>
      <p:sp>
        <p:nvSpPr>
          <p:cNvPr id="9" name="TextBox 8"/>
          <p:cNvSpPr txBox="1"/>
          <p:nvPr/>
        </p:nvSpPr>
        <p:spPr>
          <a:xfrm>
            <a:off x="4648200" y="1611868"/>
            <a:ext cx="2251364" cy="954107"/>
          </a:xfrm>
          <a:prstGeom prst="rect">
            <a:avLst/>
          </a:prstGeom>
          <a:noFill/>
        </p:spPr>
        <p:txBody>
          <a:bodyPr wrap="square" rtlCol="0">
            <a:spAutoFit/>
          </a:bodyPr>
          <a:lstStyle/>
          <a:p>
            <a:r>
              <a:rPr lang="en-US" dirty="0" smtClean="0">
                <a:solidFill>
                  <a:schemeClr val="bg1"/>
                </a:solidFill>
              </a:rPr>
              <a:t>Sedimentation Tank</a:t>
            </a:r>
            <a:endParaRPr lang="en-US" dirty="0">
              <a:solidFill>
                <a:schemeClr val="bg1"/>
              </a:solidFill>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Flocculation Tank Height</a:t>
            </a:r>
            <a:endParaRPr lang="en-US" dirty="0"/>
          </a:p>
        </p:txBody>
      </p:sp>
      <p:sp>
        <p:nvSpPr>
          <p:cNvPr id="3" name="Content Placeholder 2"/>
          <p:cNvSpPr>
            <a:spLocks noGrp="1"/>
          </p:cNvSpPr>
          <p:nvPr>
            <p:ph idx="1"/>
          </p:nvPr>
        </p:nvSpPr>
        <p:spPr>
          <a:xfrm>
            <a:off x="0" y="1524000"/>
            <a:ext cx="9144000" cy="3048000"/>
          </a:xfrm>
        </p:spPr>
        <p:txBody>
          <a:bodyPr>
            <a:normAutofit lnSpcReduction="10000"/>
          </a:bodyPr>
          <a:lstStyle/>
          <a:p>
            <a:pPr>
              <a:buNone/>
            </a:pPr>
            <a:r>
              <a:rPr lang="en-US" sz="2800" dirty="0" smtClean="0"/>
              <a:t>Since Horizontal Flocculators are easier to drain, we want to build them for smaller flow rates.</a:t>
            </a:r>
            <a:endParaRPr lang="en-US" sz="2800" dirty="0"/>
          </a:p>
          <a:p>
            <a:pPr>
              <a:buNone/>
            </a:pPr>
            <a:r>
              <a:rPr lang="en-US" sz="2800" dirty="0" smtClean="0"/>
              <a:t>Thus, we are creating an algorithm to make the height of the </a:t>
            </a:r>
            <a:r>
              <a:rPr lang="en-US" sz="2800" dirty="0" err="1" smtClean="0"/>
              <a:t>floc</a:t>
            </a:r>
            <a:r>
              <a:rPr lang="en-US" sz="2800" dirty="0" smtClean="0"/>
              <a:t> tank shorter than the </a:t>
            </a:r>
            <a:r>
              <a:rPr lang="en-US" sz="2800" dirty="0" err="1" smtClean="0"/>
              <a:t>sed</a:t>
            </a:r>
            <a:r>
              <a:rPr lang="en-US" sz="2800" dirty="0" smtClean="0"/>
              <a:t> tank, but the water level needs to be the same where they meet.</a:t>
            </a:r>
          </a:p>
          <a:p>
            <a:pPr>
              <a:buNone/>
            </a:pPr>
            <a:r>
              <a:rPr lang="en-US" sz="2800" dirty="0" smtClean="0"/>
              <a:t>Since we have been excavating into the ground recently, this is a feasible approach.</a:t>
            </a:r>
          </a:p>
          <a:p>
            <a:pPr algn="ctr">
              <a:buNone/>
            </a:pPr>
            <a:endParaRPr lang="en-US" sz="2400" dirty="0" smtClean="0"/>
          </a:p>
        </p:txBody>
      </p:sp>
      <p:sp>
        <p:nvSpPr>
          <p:cNvPr id="6" name="Rectangle 5"/>
          <p:cNvSpPr/>
          <p:nvPr/>
        </p:nvSpPr>
        <p:spPr>
          <a:xfrm>
            <a:off x="4876800" y="4800600"/>
            <a:ext cx="23622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1752600" y="4800600"/>
            <a:ext cx="31242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p:cNvSpPr txBox="1"/>
          <p:nvPr/>
        </p:nvSpPr>
        <p:spPr>
          <a:xfrm>
            <a:off x="2438400" y="4888468"/>
            <a:ext cx="2057400" cy="369332"/>
          </a:xfrm>
          <a:prstGeom prst="rect">
            <a:avLst/>
          </a:prstGeom>
          <a:noFill/>
        </p:spPr>
        <p:txBody>
          <a:bodyPr wrap="square" rtlCol="0">
            <a:spAutoFit/>
          </a:bodyPr>
          <a:lstStyle/>
          <a:p>
            <a:r>
              <a:rPr lang="en-US" dirty="0" smtClean="0">
                <a:solidFill>
                  <a:schemeClr val="bg1"/>
                </a:solidFill>
              </a:rPr>
              <a:t>Flocculation Tank</a:t>
            </a:r>
            <a:endParaRPr lang="en-US" dirty="0">
              <a:solidFill>
                <a:schemeClr val="bg1"/>
              </a:solidFill>
            </a:endParaRPr>
          </a:p>
        </p:txBody>
      </p:sp>
      <p:sp>
        <p:nvSpPr>
          <p:cNvPr id="9" name="TextBox 8"/>
          <p:cNvSpPr txBox="1"/>
          <p:nvPr/>
        </p:nvSpPr>
        <p:spPr>
          <a:xfrm>
            <a:off x="4989576" y="4876800"/>
            <a:ext cx="2478024" cy="954107"/>
          </a:xfrm>
          <a:prstGeom prst="rect">
            <a:avLst/>
          </a:prstGeom>
          <a:noFill/>
        </p:spPr>
        <p:txBody>
          <a:bodyPr wrap="square" rtlCol="0">
            <a:spAutoFit/>
          </a:bodyPr>
          <a:lstStyle/>
          <a:p>
            <a:r>
              <a:rPr lang="en-US" dirty="0" smtClean="0">
                <a:solidFill>
                  <a:schemeClr val="bg1"/>
                </a:solidFill>
              </a:rPr>
              <a:t>Sedimentation Tank</a:t>
            </a:r>
            <a:endParaRPr lang="en-US" dirty="0">
              <a:solidFill>
                <a:schemeClr val="bg1"/>
              </a:solidFill>
            </a:endParaRPr>
          </a:p>
        </p:txBody>
      </p:sp>
      <p:cxnSp>
        <p:nvCxnSpPr>
          <p:cNvPr id="15" name="Straight Connector 14"/>
          <p:cNvCxnSpPr/>
          <p:nvPr/>
        </p:nvCxnSpPr>
        <p:spPr>
          <a:xfrm>
            <a:off x="304800" y="5103812"/>
            <a:ext cx="1447800" cy="1588"/>
          </a:xfrm>
          <a:prstGeom prst="line">
            <a:avLst/>
          </a:prstGeom>
          <a:ln>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7239000" y="5103812"/>
            <a:ext cx="1447800" cy="1588"/>
          </a:xfrm>
          <a:prstGeom prst="line">
            <a:avLst/>
          </a:prstGeom>
          <a:ln>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457200" y="5867400"/>
            <a:ext cx="2057400" cy="369332"/>
          </a:xfrm>
          <a:prstGeom prst="rect">
            <a:avLst/>
          </a:prstGeom>
          <a:noFill/>
        </p:spPr>
        <p:txBody>
          <a:bodyPr wrap="square" rtlCol="0">
            <a:spAutoFit/>
          </a:bodyPr>
          <a:lstStyle/>
          <a:p>
            <a:r>
              <a:rPr lang="en-US" dirty="0" smtClean="0">
                <a:solidFill>
                  <a:schemeClr val="accent6">
                    <a:lumMod val="50000"/>
                  </a:schemeClr>
                </a:solidFill>
              </a:rPr>
              <a:t>Ground</a:t>
            </a:r>
            <a:endParaRPr lang="en-US" dirty="0">
              <a:solidFill>
                <a:schemeClr val="accent6">
                  <a:lumMod val="50000"/>
                </a:schemeClr>
              </a:solidFill>
            </a:endParaRPr>
          </a:p>
        </p:txBody>
      </p:sp>
      <p:sp>
        <p:nvSpPr>
          <p:cNvPr id="19" name="TextBox 18"/>
          <p:cNvSpPr txBox="1"/>
          <p:nvPr/>
        </p:nvSpPr>
        <p:spPr>
          <a:xfrm>
            <a:off x="2286000" y="5486400"/>
            <a:ext cx="2057400" cy="646331"/>
          </a:xfrm>
          <a:prstGeom prst="rect">
            <a:avLst/>
          </a:prstGeom>
          <a:noFill/>
        </p:spPr>
        <p:txBody>
          <a:bodyPr wrap="square" rtlCol="0">
            <a:spAutoFit/>
          </a:bodyPr>
          <a:lstStyle/>
          <a:p>
            <a:pPr algn="ctr"/>
            <a:r>
              <a:rPr lang="en-US" dirty="0" smtClean="0">
                <a:solidFill>
                  <a:schemeClr val="accent6">
                    <a:lumMod val="50000"/>
                  </a:schemeClr>
                </a:solidFill>
              </a:rPr>
              <a:t>Excavate less for shallow </a:t>
            </a:r>
            <a:r>
              <a:rPr lang="en-US" dirty="0" err="1" smtClean="0">
                <a:solidFill>
                  <a:schemeClr val="accent6">
                    <a:lumMod val="50000"/>
                  </a:schemeClr>
                </a:solidFill>
              </a:rPr>
              <a:t>floc</a:t>
            </a:r>
            <a:r>
              <a:rPr lang="en-US" dirty="0" smtClean="0">
                <a:solidFill>
                  <a:schemeClr val="accent6">
                    <a:lumMod val="50000"/>
                  </a:schemeClr>
                </a:solidFill>
              </a:rPr>
              <a:t> tank</a:t>
            </a:r>
            <a:endParaRPr lang="en-US" dirty="0">
              <a:solidFill>
                <a:schemeClr val="accent6">
                  <a:lumMod val="50000"/>
                </a:schemeClr>
              </a:solidFill>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457200" y="152400"/>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smtClean="0">
                <a:latin typeface="+mj-lt"/>
                <a:ea typeface="+mj-ea"/>
                <a:cs typeface="+mj-cs"/>
              </a:rPr>
              <a:t>Inlet Channel</a:t>
            </a:r>
            <a:endParaRPr kumimoji="0" lang="en-US" sz="4400" b="0" i="0" u="none" strike="noStrike" kern="1200" cap="none" spc="0" normalizeH="0" baseline="0" noProof="0" dirty="0" smtClean="0">
              <a:ln>
                <a:noFill/>
              </a:ln>
              <a:solidFill>
                <a:schemeClr val="tx1"/>
              </a:solidFill>
              <a:effectLst/>
              <a:uLnTx/>
              <a:uFillTx/>
              <a:latin typeface="+mj-lt"/>
              <a:ea typeface="+mj-ea"/>
              <a:cs typeface="+mj-cs"/>
            </a:endParaRPr>
          </a:p>
        </p:txBody>
      </p:sp>
      <p:sp>
        <p:nvSpPr>
          <p:cNvPr id="6" name="TextBox 5"/>
          <p:cNvSpPr txBox="1"/>
          <p:nvPr/>
        </p:nvSpPr>
        <p:spPr>
          <a:xfrm>
            <a:off x="0" y="4191000"/>
            <a:ext cx="4876800" cy="646331"/>
          </a:xfrm>
          <a:prstGeom prst="rect">
            <a:avLst/>
          </a:prstGeom>
          <a:noFill/>
        </p:spPr>
        <p:txBody>
          <a:bodyPr wrap="square" rtlCol="0">
            <a:spAutoFit/>
          </a:bodyPr>
          <a:lstStyle/>
          <a:p>
            <a:r>
              <a:rPr lang="en-US" dirty="0" smtClean="0"/>
              <a:t>Will run along the inlet end of the sedimentation tanks.</a:t>
            </a:r>
            <a:endParaRPr lang="en-US" dirty="0"/>
          </a:p>
        </p:txBody>
      </p:sp>
      <p:sp>
        <p:nvSpPr>
          <p:cNvPr id="7" name="TextBox 6"/>
          <p:cNvSpPr txBox="1"/>
          <p:nvPr/>
        </p:nvSpPr>
        <p:spPr>
          <a:xfrm>
            <a:off x="0" y="5105400"/>
            <a:ext cx="4648200" cy="923330"/>
          </a:xfrm>
          <a:prstGeom prst="rect">
            <a:avLst/>
          </a:prstGeom>
          <a:noFill/>
        </p:spPr>
        <p:txBody>
          <a:bodyPr wrap="square" rtlCol="0">
            <a:spAutoFit/>
          </a:bodyPr>
          <a:lstStyle/>
          <a:p>
            <a:r>
              <a:rPr lang="en-US" dirty="0" smtClean="0"/>
              <a:t>Must be wide enough to fit </a:t>
            </a:r>
            <a:r>
              <a:rPr lang="en-US" dirty="0"/>
              <a:t>the coupling of the manifold entrance pipe. </a:t>
            </a:r>
            <a:r>
              <a:rPr lang="en-US" dirty="0" smtClean="0"/>
              <a:t>and to avoid </a:t>
            </a:r>
            <a:r>
              <a:rPr lang="en-US" dirty="0" err="1" smtClean="0"/>
              <a:t>floc</a:t>
            </a:r>
            <a:r>
              <a:rPr lang="en-US" dirty="0" smtClean="0"/>
              <a:t> break-up</a:t>
            </a:r>
            <a:endParaRPr lang="en-US" dirty="0"/>
          </a:p>
        </p:txBody>
      </p:sp>
      <p:sp>
        <p:nvSpPr>
          <p:cNvPr id="8" name="TextBox 7"/>
          <p:cNvSpPr txBox="1"/>
          <p:nvPr/>
        </p:nvSpPr>
        <p:spPr>
          <a:xfrm>
            <a:off x="5105400" y="4191000"/>
            <a:ext cx="3733800" cy="2308324"/>
          </a:xfrm>
          <a:prstGeom prst="rect">
            <a:avLst/>
          </a:prstGeom>
          <a:noFill/>
        </p:spPr>
        <p:txBody>
          <a:bodyPr wrap="square" rtlCol="0">
            <a:spAutoFit/>
          </a:bodyPr>
          <a:lstStyle/>
          <a:p>
            <a:r>
              <a:rPr lang="en-US" dirty="0" smtClean="0"/>
              <a:t>2 possible configurations:</a:t>
            </a:r>
          </a:p>
          <a:p>
            <a:endParaRPr lang="en-US" dirty="0" smtClean="0"/>
          </a:p>
          <a:p>
            <a:pPr>
              <a:buFont typeface="Arial" pitchFamily="34" charset="0"/>
              <a:buChar char="•"/>
            </a:pPr>
            <a:r>
              <a:rPr lang="en-US" dirty="0" smtClean="0"/>
              <a:t> Parallel weir: in this case, the channel is wider</a:t>
            </a:r>
          </a:p>
          <a:p>
            <a:endParaRPr lang="en-US" dirty="0" smtClean="0"/>
          </a:p>
          <a:p>
            <a:pPr>
              <a:buFont typeface="Arial" pitchFamily="34" charset="0"/>
              <a:buChar char="•"/>
            </a:pPr>
            <a:r>
              <a:rPr lang="en-US" dirty="0" smtClean="0"/>
              <a:t> Perpendicular weir:  must be placed so it can handle the entire flow of the plant.</a:t>
            </a:r>
            <a:endParaRPr lang="en-US" dirty="0"/>
          </a:p>
        </p:txBody>
      </p:sp>
      <p:pic>
        <p:nvPicPr>
          <p:cNvPr id="1026" name="Picture 2" descr="C:\Documents and Settings\design\Desktop\inlet channel.bmp"/>
          <p:cNvPicPr>
            <a:picLocks noChangeAspect="1" noChangeArrowheads="1"/>
          </p:cNvPicPr>
          <p:nvPr/>
        </p:nvPicPr>
        <p:blipFill>
          <a:blip r:embed="rId3" cstate="print"/>
          <a:srcRect/>
          <a:stretch>
            <a:fillRect/>
          </a:stretch>
        </p:blipFill>
        <p:spPr bwMode="auto">
          <a:xfrm>
            <a:off x="1919288" y="1066800"/>
            <a:ext cx="5305425" cy="2752725"/>
          </a:xfrm>
          <a:prstGeom prst="rect">
            <a:avLst/>
          </a:prstGeom>
          <a:noFill/>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457200" y="274638"/>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smtClean="0">
                <a:latin typeface="+mj-lt"/>
                <a:ea typeface="+mj-ea"/>
                <a:cs typeface="+mj-cs"/>
              </a:rPr>
              <a:t>Inlet Channel</a:t>
            </a:r>
            <a:endParaRPr kumimoji="0" lang="en-US" sz="4400" b="0" i="0" u="none" strike="noStrike" kern="1200" cap="none" spc="0" normalizeH="0" baseline="0" noProof="0" dirty="0" smtClean="0">
              <a:ln>
                <a:noFill/>
              </a:ln>
              <a:solidFill>
                <a:schemeClr val="tx1"/>
              </a:solidFill>
              <a:effectLst/>
              <a:uLnTx/>
              <a:uFillTx/>
              <a:latin typeface="+mj-lt"/>
              <a:ea typeface="+mj-ea"/>
              <a:cs typeface="+mj-cs"/>
            </a:endParaRPr>
          </a:p>
        </p:txBody>
      </p:sp>
      <p:pic>
        <p:nvPicPr>
          <p:cNvPr id="5" name="Picture 4"/>
          <p:cNvPicPr>
            <a:picLocks noChangeAspect="1" noChangeArrowheads="1"/>
          </p:cNvPicPr>
          <p:nvPr/>
        </p:nvPicPr>
        <p:blipFill>
          <a:blip r:embed="rId3" cstate="print"/>
          <a:srcRect/>
          <a:stretch>
            <a:fillRect/>
          </a:stretch>
        </p:blipFill>
        <p:spPr bwMode="auto">
          <a:xfrm>
            <a:off x="3810000" y="2895600"/>
            <a:ext cx="1800225" cy="2879725"/>
          </a:xfrm>
          <a:prstGeom prst="rect">
            <a:avLst/>
          </a:prstGeom>
          <a:noFill/>
          <a:ln w="9525">
            <a:noFill/>
            <a:miter lim="800000"/>
            <a:headEnd/>
            <a:tailEnd/>
          </a:ln>
        </p:spPr>
      </p:pic>
      <p:cxnSp>
        <p:nvCxnSpPr>
          <p:cNvPr id="6" name="Straight Arrow Connector 5"/>
          <p:cNvCxnSpPr/>
          <p:nvPr/>
        </p:nvCxnSpPr>
        <p:spPr>
          <a:xfrm>
            <a:off x="3581400" y="3352800"/>
            <a:ext cx="990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 name="TextBox 8"/>
          <p:cNvSpPr txBox="1">
            <a:spLocks noChangeArrowheads="1"/>
          </p:cNvSpPr>
          <p:nvPr/>
        </p:nvSpPr>
        <p:spPr bwMode="auto">
          <a:xfrm>
            <a:off x="2133600" y="3200400"/>
            <a:ext cx="1524000" cy="307975"/>
          </a:xfrm>
          <a:prstGeom prst="rect">
            <a:avLst/>
          </a:prstGeom>
          <a:noFill/>
          <a:ln w="9525">
            <a:noFill/>
            <a:miter lim="800000"/>
            <a:headEnd/>
            <a:tailEnd/>
          </a:ln>
        </p:spPr>
        <p:txBody>
          <a:bodyPr>
            <a:spAutoFit/>
          </a:bodyPr>
          <a:lstStyle/>
          <a:p>
            <a:r>
              <a:rPr lang="en-US" sz="1400"/>
              <a:t>Pipe to let air out</a:t>
            </a:r>
          </a:p>
        </p:txBody>
      </p:sp>
      <p:cxnSp>
        <p:nvCxnSpPr>
          <p:cNvPr id="8" name="Straight Arrow Connector 7"/>
          <p:cNvCxnSpPr/>
          <p:nvPr/>
        </p:nvCxnSpPr>
        <p:spPr>
          <a:xfrm rot="10800000">
            <a:off x="5334000" y="5105400"/>
            <a:ext cx="1219200" cy="76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 name="TextBox 13"/>
          <p:cNvSpPr txBox="1">
            <a:spLocks noChangeArrowheads="1"/>
          </p:cNvSpPr>
          <p:nvPr/>
        </p:nvSpPr>
        <p:spPr bwMode="auto">
          <a:xfrm>
            <a:off x="6705600" y="5105400"/>
            <a:ext cx="1371600" cy="738188"/>
          </a:xfrm>
          <a:prstGeom prst="rect">
            <a:avLst/>
          </a:prstGeom>
          <a:noFill/>
          <a:ln w="9525">
            <a:noFill/>
            <a:miter lim="800000"/>
            <a:headEnd/>
            <a:tailEnd/>
          </a:ln>
        </p:spPr>
        <p:txBody>
          <a:bodyPr>
            <a:spAutoFit/>
          </a:bodyPr>
          <a:lstStyle/>
          <a:p>
            <a:r>
              <a:rPr lang="en-US" sz="1400" dirty="0"/>
              <a:t>Pipe fits into coupling in </a:t>
            </a:r>
            <a:r>
              <a:rPr lang="en-US" sz="1400" dirty="0" err="1"/>
              <a:t>sed</a:t>
            </a:r>
            <a:r>
              <a:rPr lang="en-US" sz="1400" dirty="0"/>
              <a:t> inlet </a:t>
            </a:r>
            <a:r>
              <a:rPr lang="en-US" sz="1400" dirty="0" smtClean="0"/>
              <a:t>coupling</a:t>
            </a:r>
            <a:endParaRPr lang="en-US" sz="1400" dirty="0"/>
          </a:p>
        </p:txBody>
      </p:sp>
      <p:cxnSp>
        <p:nvCxnSpPr>
          <p:cNvPr id="10" name="Straight Arrow Connector 9"/>
          <p:cNvCxnSpPr/>
          <p:nvPr/>
        </p:nvCxnSpPr>
        <p:spPr>
          <a:xfrm flipV="1">
            <a:off x="2971800" y="4114800"/>
            <a:ext cx="1143000" cy="228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1" name="TextBox 16"/>
          <p:cNvSpPr txBox="1">
            <a:spLocks noChangeArrowheads="1"/>
          </p:cNvSpPr>
          <p:nvPr/>
        </p:nvSpPr>
        <p:spPr bwMode="auto">
          <a:xfrm>
            <a:off x="1752600" y="4267200"/>
            <a:ext cx="1524000" cy="307975"/>
          </a:xfrm>
          <a:prstGeom prst="rect">
            <a:avLst/>
          </a:prstGeom>
          <a:noFill/>
          <a:ln w="9525">
            <a:noFill/>
            <a:miter lim="800000"/>
            <a:headEnd/>
            <a:tailEnd/>
          </a:ln>
        </p:spPr>
        <p:txBody>
          <a:bodyPr>
            <a:spAutoFit/>
          </a:bodyPr>
          <a:lstStyle/>
          <a:p>
            <a:r>
              <a:rPr lang="en-US" sz="1400"/>
              <a:t>Cap to cover pipe</a:t>
            </a:r>
          </a:p>
        </p:txBody>
      </p:sp>
      <p:sp>
        <p:nvSpPr>
          <p:cNvPr id="12" name="TextBox 11"/>
          <p:cNvSpPr txBox="1"/>
          <p:nvPr/>
        </p:nvSpPr>
        <p:spPr>
          <a:xfrm>
            <a:off x="457200" y="1600200"/>
            <a:ext cx="6019800" cy="369332"/>
          </a:xfrm>
          <a:prstGeom prst="rect">
            <a:avLst/>
          </a:prstGeom>
          <a:noFill/>
        </p:spPr>
        <p:txBody>
          <a:bodyPr wrap="square" rtlCol="0">
            <a:spAutoFit/>
          </a:bodyPr>
          <a:lstStyle/>
          <a:p>
            <a:r>
              <a:rPr lang="en-US" dirty="0" smtClean="0"/>
              <a:t>Stopping the flow of water into the sedimentation tank.</a:t>
            </a:r>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800925" y="228600"/>
            <a:ext cx="3352800" cy="1200329"/>
          </a:xfrm>
          <a:prstGeom prst="rect">
            <a:avLst/>
          </a:prstGeom>
          <a:noFill/>
        </p:spPr>
        <p:txBody>
          <a:bodyPr wrap="square" rtlCol="0">
            <a:spAutoFit/>
          </a:bodyPr>
          <a:lstStyle/>
          <a:p>
            <a:pPr algn="ctr"/>
            <a:r>
              <a:rPr lang="es-ES_tradnl" sz="3600" dirty="0" err="1" smtClean="0"/>
              <a:t>Initial</a:t>
            </a:r>
            <a:r>
              <a:rPr lang="es-ES_tradnl" sz="3600" dirty="0" smtClean="0"/>
              <a:t> </a:t>
            </a:r>
            <a:r>
              <a:rPr lang="es-ES_tradnl" sz="3600" dirty="0" err="1" smtClean="0"/>
              <a:t>Design</a:t>
            </a:r>
            <a:endParaRPr lang="es-ES_tradnl" sz="3600" dirty="0" smtClean="0"/>
          </a:p>
          <a:p>
            <a:pPr algn="ctr"/>
            <a:r>
              <a:rPr lang="es-ES_tradnl" sz="3600" dirty="0" err="1" smtClean="0"/>
              <a:t>Problems</a:t>
            </a:r>
            <a:endParaRPr lang="en-US" sz="3600" dirty="0"/>
          </a:p>
        </p:txBody>
      </p:sp>
      <p:grpSp>
        <p:nvGrpSpPr>
          <p:cNvPr id="2" name="Group 12"/>
          <p:cNvGrpSpPr/>
          <p:nvPr/>
        </p:nvGrpSpPr>
        <p:grpSpPr>
          <a:xfrm>
            <a:off x="2057400" y="1371600"/>
            <a:ext cx="4839851" cy="1283732"/>
            <a:chOff x="457200" y="1752600"/>
            <a:chExt cx="4839851" cy="1283732"/>
          </a:xfrm>
        </p:grpSpPr>
        <p:sp>
          <p:nvSpPr>
            <p:cNvPr id="6" name="TextBox 5"/>
            <p:cNvSpPr txBox="1"/>
            <p:nvPr/>
          </p:nvSpPr>
          <p:spPr>
            <a:xfrm>
              <a:off x="457200" y="1752600"/>
              <a:ext cx="3880871" cy="369332"/>
            </a:xfrm>
            <a:prstGeom prst="rect">
              <a:avLst/>
            </a:prstGeom>
            <a:noFill/>
          </p:spPr>
          <p:txBody>
            <a:bodyPr wrap="none" rtlCol="0">
              <a:spAutoFit/>
            </a:bodyPr>
            <a:lstStyle/>
            <a:p>
              <a:r>
                <a:rPr lang="en-US" dirty="0" smtClean="0"/>
                <a:t>Velocity inside inlet manifolds very low </a:t>
              </a:r>
              <a:endParaRPr lang="en-US" dirty="0"/>
            </a:p>
          </p:txBody>
        </p:sp>
        <p:cxnSp>
          <p:nvCxnSpPr>
            <p:cNvPr id="7" name="Straight Arrow Connector 6"/>
            <p:cNvCxnSpPr/>
            <p:nvPr/>
          </p:nvCxnSpPr>
          <p:spPr>
            <a:xfrm rot="5400000">
              <a:off x="1867694" y="2323306"/>
              <a:ext cx="5334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457200" y="2667000"/>
              <a:ext cx="4839851" cy="369332"/>
            </a:xfrm>
            <a:prstGeom prst="rect">
              <a:avLst/>
            </a:prstGeom>
            <a:noFill/>
          </p:spPr>
          <p:txBody>
            <a:bodyPr wrap="none" rtlCol="0">
              <a:spAutoFit/>
            </a:bodyPr>
            <a:lstStyle/>
            <a:p>
              <a:r>
                <a:rPr lang="en-US" dirty="0" smtClean="0"/>
                <a:t>Flocs settle inside manifold (NOT IN SED TANK!!!) </a:t>
              </a:r>
              <a:endParaRPr lang="en-US" dirty="0"/>
            </a:p>
          </p:txBody>
        </p:sp>
      </p:grpSp>
      <p:pic>
        <p:nvPicPr>
          <p:cNvPr id="9" name="Picture 4" descr="IMGP5753"/>
          <p:cNvPicPr>
            <a:picLocks noChangeAspect="1" noChangeArrowheads="1"/>
          </p:cNvPicPr>
          <p:nvPr/>
        </p:nvPicPr>
        <p:blipFill>
          <a:blip r:embed="rId3" cstate="print"/>
          <a:srcRect r="20104"/>
          <a:stretch>
            <a:fillRect/>
          </a:stretch>
        </p:blipFill>
        <p:spPr>
          <a:xfrm>
            <a:off x="609600" y="3048000"/>
            <a:ext cx="3124200" cy="2932553"/>
          </a:xfrm>
          <a:prstGeom prst="rect">
            <a:avLst/>
          </a:prstGeom>
          <a:noFill/>
          <a:ln/>
        </p:spPr>
      </p:pic>
      <p:pic>
        <p:nvPicPr>
          <p:cNvPr id="10" name="Picture 4" descr="IMGP6686"/>
          <p:cNvPicPr>
            <a:picLocks noChangeAspect="1" noChangeArrowheads="1"/>
          </p:cNvPicPr>
          <p:nvPr/>
        </p:nvPicPr>
        <p:blipFill>
          <a:blip r:embed="rId4" cstate="print"/>
          <a:srcRect/>
          <a:stretch>
            <a:fillRect/>
          </a:stretch>
        </p:blipFill>
        <p:spPr bwMode="auto">
          <a:xfrm>
            <a:off x="4953000" y="2971800"/>
            <a:ext cx="2514600" cy="3352800"/>
          </a:xfrm>
          <a:prstGeom prst="rect">
            <a:avLst/>
          </a:prstGeom>
          <a:noFill/>
        </p:spPr>
      </p:pic>
      <p:cxnSp>
        <p:nvCxnSpPr>
          <p:cNvPr id="11" name="Straight Arrow Connector 10"/>
          <p:cNvCxnSpPr/>
          <p:nvPr/>
        </p:nvCxnSpPr>
        <p:spPr>
          <a:xfrm>
            <a:off x="2971800" y="2590800"/>
            <a:ext cx="3048000" cy="205740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Chemical Storage Tank</a:t>
            </a:r>
            <a:endParaRPr lang="en-US" dirty="0"/>
          </a:p>
        </p:txBody>
      </p:sp>
      <p:sp>
        <p:nvSpPr>
          <p:cNvPr id="3" name="Content Placeholder 2"/>
          <p:cNvSpPr>
            <a:spLocks noGrp="1"/>
          </p:cNvSpPr>
          <p:nvPr>
            <p:ph idx="1"/>
          </p:nvPr>
        </p:nvSpPr>
        <p:spPr>
          <a:xfrm>
            <a:off x="457200" y="1600201"/>
            <a:ext cx="7010400" cy="761999"/>
          </a:xfrm>
        </p:spPr>
        <p:txBody>
          <a:bodyPr>
            <a:normAutofit fontScale="70000" lnSpcReduction="20000"/>
          </a:bodyPr>
          <a:lstStyle/>
          <a:p>
            <a:r>
              <a:rPr lang="en-US" dirty="0" smtClean="0"/>
              <a:t>Task 2: Draw chemical storage tank at correct elevation</a:t>
            </a:r>
            <a:br>
              <a:rPr lang="en-US" dirty="0" smtClean="0"/>
            </a:br>
            <a:endParaRPr lang="en-US" dirty="0" smtClean="0"/>
          </a:p>
          <a:p>
            <a:endParaRPr lang="en-US" dirty="0"/>
          </a:p>
        </p:txBody>
      </p:sp>
      <p:pic>
        <p:nvPicPr>
          <p:cNvPr id="5" name="Picture 3"/>
          <p:cNvPicPr>
            <a:picLocks noChangeAspect="1" noChangeArrowheads="1"/>
          </p:cNvPicPr>
          <p:nvPr/>
        </p:nvPicPr>
        <p:blipFill>
          <a:blip r:embed="rId3" cstate="print"/>
          <a:srcRect/>
          <a:stretch>
            <a:fillRect/>
          </a:stretch>
        </p:blipFill>
        <p:spPr bwMode="auto">
          <a:xfrm>
            <a:off x="2362200" y="2438400"/>
            <a:ext cx="4267200" cy="3200400"/>
          </a:xfrm>
          <a:prstGeom prst="rect">
            <a:avLst/>
          </a:prstGeom>
          <a:noFill/>
          <a:ln w="9525">
            <a:noFill/>
            <a:miter lim="800000"/>
            <a:headEnd/>
            <a:tailEnd/>
          </a:ln>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895600" y="228600"/>
            <a:ext cx="3352800" cy="1200329"/>
          </a:xfrm>
          <a:prstGeom prst="rect">
            <a:avLst/>
          </a:prstGeom>
          <a:noFill/>
        </p:spPr>
        <p:txBody>
          <a:bodyPr wrap="square" rtlCol="0">
            <a:spAutoFit/>
          </a:bodyPr>
          <a:lstStyle/>
          <a:p>
            <a:pPr algn="ctr"/>
            <a:r>
              <a:rPr lang="es-ES_tradnl" sz="3600" dirty="0" err="1" smtClean="0"/>
              <a:t>Solution</a:t>
            </a:r>
            <a:endParaRPr lang="es-ES_tradnl" sz="3600" dirty="0" smtClean="0"/>
          </a:p>
          <a:p>
            <a:pPr algn="ctr"/>
            <a:r>
              <a:rPr lang="es-ES_tradnl" sz="3600" dirty="0" err="1" smtClean="0"/>
              <a:t>Inlet</a:t>
            </a:r>
            <a:r>
              <a:rPr lang="es-ES_tradnl" sz="3600" dirty="0" smtClean="0"/>
              <a:t> </a:t>
            </a:r>
            <a:r>
              <a:rPr lang="es-ES_tradnl" sz="3600" dirty="0" err="1" smtClean="0"/>
              <a:t>Manifold</a:t>
            </a:r>
            <a:endParaRPr lang="en-US" sz="3600" dirty="0"/>
          </a:p>
        </p:txBody>
      </p:sp>
      <p:pic>
        <p:nvPicPr>
          <p:cNvPr id="5" name="Picture 4" descr="In_Mannifold_c.png"/>
          <p:cNvPicPr>
            <a:picLocks noChangeAspect="1"/>
          </p:cNvPicPr>
          <p:nvPr/>
        </p:nvPicPr>
        <p:blipFill>
          <a:blip r:embed="rId3" cstate="print"/>
          <a:stretch>
            <a:fillRect/>
          </a:stretch>
        </p:blipFill>
        <p:spPr>
          <a:xfrm>
            <a:off x="609600" y="1828800"/>
            <a:ext cx="2971800" cy="1911573"/>
          </a:xfrm>
          <a:prstGeom prst="rect">
            <a:avLst/>
          </a:prstGeom>
        </p:spPr>
      </p:pic>
      <p:sp>
        <p:nvSpPr>
          <p:cNvPr id="6" name="TextBox 5"/>
          <p:cNvSpPr txBox="1"/>
          <p:nvPr/>
        </p:nvSpPr>
        <p:spPr>
          <a:xfrm>
            <a:off x="685800" y="1295400"/>
            <a:ext cx="2275110" cy="369332"/>
          </a:xfrm>
          <a:prstGeom prst="rect">
            <a:avLst/>
          </a:prstGeom>
          <a:noFill/>
        </p:spPr>
        <p:txBody>
          <a:bodyPr wrap="none" rtlCol="0">
            <a:spAutoFit/>
          </a:bodyPr>
          <a:lstStyle/>
          <a:p>
            <a:r>
              <a:rPr lang="en-US" dirty="0" smtClean="0"/>
              <a:t>Circular Inlet Manifold</a:t>
            </a:r>
            <a:endParaRPr lang="en-US" dirty="0"/>
          </a:p>
        </p:txBody>
      </p:sp>
      <p:pic>
        <p:nvPicPr>
          <p:cNvPr id="7" name="Picture 6" descr="In_Mannifold_c_isometric.png"/>
          <p:cNvPicPr>
            <a:picLocks noChangeAspect="1"/>
          </p:cNvPicPr>
          <p:nvPr/>
        </p:nvPicPr>
        <p:blipFill>
          <a:blip r:embed="rId4" cstate="print"/>
          <a:stretch>
            <a:fillRect/>
          </a:stretch>
        </p:blipFill>
        <p:spPr>
          <a:xfrm>
            <a:off x="3962400" y="1752600"/>
            <a:ext cx="2438400" cy="2015794"/>
          </a:xfrm>
          <a:prstGeom prst="rect">
            <a:avLst/>
          </a:prstGeom>
        </p:spPr>
      </p:pic>
      <p:sp>
        <p:nvSpPr>
          <p:cNvPr id="8" name="TextBox 7"/>
          <p:cNvSpPr txBox="1"/>
          <p:nvPr/>
        </p:nvSpPr>
        <p:spPr>
          <a:xfrm>
            <a:off x="6629400" y="1828800"/>
            <a:ext cx="2286000" cy="1200329"/>
          </a:xfrm>
          <a:prstGeom prst="rect">
            <a:avLst/>
          </a:prstGeom>
          <a:noFill/>
        </p:spPr>
        <p:txBody>
          <a:bodyPr wrap="square" rtlCol="0">
            <a:spAutoFit/>
          </a:bodyPr>
          <a:lstStyle/>
          <a:p>
            <a:pPr>
              <a:buFont typeface="Arial" charset="0"/>
              <a:buChar char="•"/>
            </a:pPr>
            <a:r>
              <a:rPr lang="en-US" dirty="0" smtClean="0"/>
              <a:t> You buy it, then taper it and drill it </a:t>
            </a:r>
          </a:p>
          <a:p>
            <a:pPr>
              <a:buFont typeface="Arial" charset="0"/>
              <a:buChar char="•"/>
            </a:pPr>
            <a:r>
              <a:rPr lang="en-US" dirty="0" smtClean="0"/>
              <a:t> Can replace it easily</a:t>
            </a:r>
          </a:p>
          <a:p>
            <a:pPr>
              <a:buFont typeface="Arial" charset="0"/>
              <a:buChar char="•"/>
            </a:pPr>
            <a:endParaRPr lang="en-US" dirty="0"/>
          </a:p>
        </p:txBody>
      </p:sp>
      <p:sp>
        <p:nvSpPr>
          <p:cNvPr id="9" name="TextBox 8"/>
          <p:cNvSpPr txBox="1"/>
          <p:nvPr/>
        </p:nvSpPr>
        <p:spPr>
          <a:xfrm>
            <a:off x="381000" y="3886200"/>
            <a:ext cx="1440010" cy="461665"/>
          </a:xfrm>
          <a:prstGeom prst="rect">
            <a:avLst/>
          </a:prstGeom>
          <a:noFill/>
        </p:spPr>
        <p:txBody>
          <a:bodyPr wrap="none" rtlCol="0">
            <a:spAutoFit/>
          </a:bodyPr>
          <a:lstStyle/>
          <a:p>
            <a:r>
              <a:rPr lang="en-US" sz="2400" dirty="0" smtClean="0"/>
              <a:t>Objective </a:t>
            </a:r>
            <a:endParaRPr lang="en-US" sz="2400" dirty="0"/>
          </a:p>
        </p:txBody>
      </p:sp>
      <p:sp>
        <p:nvSpPr>
          <p:cNvPr id="10" name="TextBox 9"/>
          <p:cNvSpPr txBox="1"/>
          <p:nvPr/>
        </p:nvSpPr>
        <p:spPr>
          <a:xfrm>
            <a:off x="381000" y="4343400"/>
            <a:ext cx="2358210" cy="461665"/>
          </a:xfrm>
          <a:prstGeom prst="rect">
            <a:avLst/>
          </a:prstGeom>
          <a:noFill/>
        </p:spPr>
        <p:txBody>
          <a:bodyPr wrap="none" rtlCol="0">
            <a:spAutoFit/>
          </a:bodyPr>
          <a:lstStyle/>
          <a:p>
            <a:r>
              <a:rPr lang="en-US" sz="2400" dirty="0" smtClean="0"/>
              <a:t>Increase Velocity </a:t>
            </a:r>
            <a:endParaRPr lang="en-US" sz="2400" dirty="0"/>
          </a:p>
        </p:txBody>
      </p:sp>
      <p:cxnSp>
        <p:nvCxnSpPr>
          <p:cNvPr id="11" name="Straight Arrow Connector 10"/>
          <p:cNvCxnSpPr/>
          <p:nvPr/>
        </p:nvCxnSpPr>
        <p:spPr>
          <a:xfrm flipV="1">
            <a:off x="2667000" y="4572000"/>
            <a:ext cx="689790" cy="64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3429000" y="4343400"/>
            <a:ext cx="3352800" cy="830997"/>
          </a:xfrm>
          <a:prstGeom prst="rect">
            <a:avLst/>
          </a:prstGeom>
          <a:noFill/>
        </p:spPr>
        <p:txBody>
          <a:bodyPr wrap="square" rtlCol="0">
            <a:spAutoFit/>
          </a:bodyPr>
          <a:lstStyle/>
          <a:p>
            <a:r>
              <a:rPr lang="en-US" sz="2400" dirty="0" smtClean="0"/>
              <a:t>Prevent floc settling inside inlet manifold</a:t>
            </a:r>
            <a:endParaRPr lang="en-US" sz="2400" dirty="0"/>
          </a:p>
        </p:txBody>
      </p:sp>
      <p:sp>
        <p:nvSpPr>
          <p:cNvPr id="13" name="TextBox 12"/>
          <p:cNvSpPr txBox="1"/>
          <p:nvPr/>
        </p:nvSpPr>
        <p:spPr>
          <a:xfrm>
            <a:off x="381000" y="5029200"/>
            <a:ext cx="1421351" cy="461665"/>
          </a:xfrm>
          <a:prstGeom prst="rect">
            <a:avLst/>
          </a:prstGeom>
          <a:noFill/>
        </p:spPr>
        <p:txBody>
          <a:bodyPr wrap="none" rtlCol="0">
            <a:spAutoFit/>
          </a:bodyPr>
          <a:lstStyle/>
          <a:p>
            <a:r>
              <a:rPr lang="en-US" sz="2400" dirty="0" err="1" smtClean="0"/>
              <a:t>Contraint</a:t>
            </a:r>
            <a:r>
              <a:rPr lang="en-US" sz="2400" dirty="0" smtClean="0"/>
              <a:t> </a:t>
            </a:r>
            <a:endParaRPr lang="en-US" sz="2400" dirty="0"/>
          </a:p>
        </p:txBody>
      </p:sp>
      <p:cxnSp>
        <p:nvCxnSpPr>
          <p:cNvPr id="14" name="Straight Arrow Connector 13"/>
          <p:cNvCxnSpPr/>
          <p:nvPr/>
        </p:nvCxnSpPr>
        <p:spPr>
          <a:xfrm>
            <a:off x="3352800" y="5867400"/>
            <a:ext cx="7620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4191000" y="5562600"/>
            <a:ext cx="1676400" cy="830997"/>
          </a:xfrm>
          <a:prstGeom prst="rect">
            <a:avLst/>
          </a:prstGeom>
          <a:noFill/>
        </p:spPr>
        <p:txBody>
          <a:bodyPr wrap="square" rtlCol="0">
            <a:spAutoFit/>
          </a:bodyPr>
          <a:lstStyle/>
          <a:p>
            <a:r>
              <a:rPr lang="en-US" sz="2400" dirty="0" smtClean="0"/>
              <a:t>Prevent floc breakup</a:t>
            </a:r>
            <a:endParaRPr lang="en-US" sz="2400" dirty="0"/>
          </a:p>
        </p:txBody>
      </p:sp>
      <p:sp>
        <p:nvSpPr>
          <p:cNvPr id="16" name="Rectangle 15"/>
          <p:cNvSpPr/>
          <p:nvPr/>
        </p:nvSpPr>
        <p:spPr>
          <a:xfrm>
            <a:off x="381000" y="5638800"/>
            <a:ext cx="3105017" cy="461665"/>
          </a:xfrm>
          <a:prstGeom prst="rect">
            <a:avLst/>
          </a:prstGeom>
        </p:spPr>
        <p:txBody>
          <a:bodyPr wrap="none">
            <a:spAutoFit/>
          </a:bodyPr>
          <a:lstStyle/>
          <a:p>
            <a:r>
              <a:rPr lang="en-US" sz="2400" dirty="0" smtClean="0"/>
              <a:t>Low energy dissipation </a:t>
            </a:r>
            <a:endParaRPr lang="en-US" sz="2400" dirty="0"/>
          </a:p>
        </p:txBody>
      </p:sp>
      <p:sp>
        <p:nvSpPr>
          <p:cNvPr id="17" name="Right Brace 16"/>
          <p:cNvSpPr/>
          <p:nvPr/>
        </p:nvSpPr>
        <p:spPr>
          <a:xfrm>
            <a:off x="6019800" y="4419600"/>
            <a:ext cx="304800" cy="182880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TextBox 17"/>
          <p:cNvSpPr txBox="1"/>
          <p:nvPr/>
        </p:nvSpPr>
        <p:spPr>
          <a:xfrm>
            <a:off x="6248400" y="4572000"/>
            <a:ext cx="2715644" cy="1477328"/>
          </a:xfrm>
          <a:prstGeom prst="rect">
            <a:avLst/>
          </a:prstGeom>
          <a:noFill/>
        </p:spPr>
        <p:txBody>
          <a:bodyPr wrap="square" rtlCol="0">
            <a:spAutoFit/>
          </a:bodyPr>
          <a:lstStyle/>
          <a:p>
            <a:r>
              <a:rPr lang="en-US" dirty="0" err="1" smtClean="0"/>
              <a:t>V.Scour</a:t>
            </a:r>
            <a:r>
              <a:rPr lang="en-US" dirty="0" smtClean="0"/>
              <a:t>= 0.15 m/s</a:t>
            </a:r>
          </a:p>
          <a:p>
            <a:endParaRPr lang="en-US" dirty="0"/>
          </a:p>
          <a:p>
            <a:endParaRPr lang="en-US" dirty="0" smtClean="0"/>
          </a:p>
          <a:p>
            <a:endParaRPr lang="en-US" dirty="0" smtClean="0"/>
          </a:p>
          <a:p>
            <a:r>
              <a:rPr lang="en-US" dirty="0" smtClean="0"/>
              <a:t>ED= 7.089 </a:t>
            </a:r>
            <a:r>
              <a:rPr lang="en-US" dirty="0" err="1" smtClean="0"/>
              <a:t>mW</a:t>
            </a:r>
            <a:r>
              <a:rPr lang="en-US" dirty="0" smtClean="0"/>
              <a:t>/kg</a:t>
            </a:r>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895600" y="228600"/>
            <a:ext cx="3352800" cy="646331"/>
          </a:xfrm>
          <a:prstGeom prst="rect">
            <a:avLst/>
          </a:prstGeom>
          <a:noFill/>
        </p:spPr>
        <p:txBody>
          <a:bodyPr wrap="square" rtlCol="0">
            <a:spAutoFit/>
          </a:bodyPr>
          <a:lstStyle/>
          <a:p>
            <a:pPr algn="ctr"/>
            <a:r>
              <a:rPr lang="es-ES_tradnl" sz="3600" dirty="0" smtClean="0"/>
              <a:t>Final </a:t>
            </a:r>
            <a:r>
              <a:rPr lang="es-ES_tradnl" sz="3600" dirty="0" err="1" smtClean="0"/>
              <a:t>Design</a:t>
            </a:r>
            <a:endParaRPr lang="en-US" sz="3600" dirty="0"/>
          </a:p>
        </p:txBody>
      </p:sp>
      <p:pic>
        <p:nvPicPr>
          <p:cNvPr id="5" name="Picture 4" descr="Sed_Tank_Isometric_con.png"/>
          <p:cNvPicPr>
            <a:picLocks noChangeAspect="1"/>
          </p:cNvPicPr>
          <p:nvPr/>
        </p:nvPicPr>
        <p:blipFill>
          <a:blip r:embed="rId3" cstate="print"/>
          <a:stretch>
            <a:fillRect/>
          </a:stretch>
        </p:blipFill>
        <p:spPr>
          <a:xfrm>
            <a:off x="304800" y="1371600"/>
            <a:ext cx="3962400" cy="3394184"/>
          </a:xfrm>
          <a:prstGeom prst="rect">
            <a:avLst/>
          </a:prstGeom>
        </p:spPr>
      </p:pic>
      <p:pic>
        <p:nvPicPr>
          <p:cNvPr id="6" name="Picture 5" descr="Sed_Tank_Side_con.png"/>
          <p:cNvPicPr>
            <a:picLocks noChangeAspect="1"/>
          </p:cNvPicPr>
          <p:nvPr/>
        </p:nvPicPr>
        <p:blipFill>
          <a:blip r:embed="rId4" cstate="print"/>
          <a:stretch>
            <a:fillRect/>
          </a:stretch>
        </p:blipFill>
        <p:spPr>
          <a:xfrm>
            <a:off x="4495800" y="1371600"/>
            <a:ext cx="4282916" cy="2971800"/>
          </a:xfrm>
          <a:prstGeom prst="rect">
            <a:avLst/>
          </a:prstGeom>
        </p:spPr>
      </p:pic>
      <p:sp>
        <p:nvSpPr>
          <p:cNvPr id="7" name="TextBox 6"/>
          <p:cNvSpPr txBox="1"/>
          <p:nvPr/>
        </p:nvSpPr>
        <p:spPr>
          <a:xfrm>
            <a:off x="0" y="5410200"/>
            <a:ext cx="5029200" cy="369332"/>
          </a:xfrm>
          <a:prstGeom prst="rect">
            <a:avLst/>
          </a:prstGeom>
          <a:noFill/>
        </p:spPr>
        <p:txBody>
          <a:bodyPr wrap="square" rtlCol="0">
            <a:spAutoFit/>
          </a:bodyPr>
          <a:lstStyle/>
          <a:p>
            <a:r>
              <a:rPr lang="en-US" dirty="0" smtClean="0"/>
              <a:t>New Design for the drain cover and the inlet slopes.</a:t>
            </a:r>
          </a:p>
        </p:txBody>
      </p:sp>
      <p:sp>
        <p:nvSpPr>
          <p:cNvPr id="8" name="TextBox 7"/>
          <p:cNvSpPr txBox="1"/>
          <p:nvPr/>
        </p:nvSpPr>
        <p:spPr>
          <a:xfrm>
            <a:off x="0" y="5929699"/>
            <a:ext cx="1447800" cy="369332"/>
          </a:xfrm>
          <a:prstGeom prst="rect">
            <a:avLst/>
          </a:prstGeom>
          <a:noFill/>
        </p:spPr>
        <p:txBody>
          <a:bodyPr wrap="square" rtlCol="0">
            <a:spAutoFit/>
          </a:bodyPr>
          <a:lstStyle/>
          <a:p>
            <a:r>
              <a:rPr lang="en-US" dirty="0" smtClean="0"/>
              <a:t>Removable</a:t>
            </a:r>
            <a:endParaRPr lang="en-US" dirty="0"/>
          </a:p>
        </p:txBody>
      </p:sp>
      <p:sp>
        <p:nvSpPr>
          <p:cNvPr id="9" name="TextBox 8"/>
          <p:cNvSpPr txBox="1"/>
          <p:nvPr/>
        </p:nvSpPr>
        <p:spPr>
          <a:xfrm>
            <a:off x="3733800" y="5929699"/>
            <a:ext cx="1676400" cy="369332"/>
          </a:xfrm>
          <a:prstGeom prst="rect">
            <a:avLst/>
          </a:prstGeom>
          <a:noFill/>
        </p:spPr>
        <p:txBody>
          <a:bodyPr wrap="square" rtlCol="0">
            <a:spAutoFit/>
          </a:bodyPr>
          <a:lstStyle/>
          <a:p>
            <a:r>
              <a:rPr lang="en-US" dirty="0" smtClean="0"/>
              <a:t>Easy to replace</a:t>
            </a:r>
            <a:endParaRPr lang="en-US" dirty="0"/>
          </a:p>
        </p:txBody>
      </p:sp>
      <p:sp>
        <p:nvSpPr>
          <p:cNvPr id="10" name="TextBox 9"/>
          <p:cNvSpPr txBox="1"/>
          <p:nvPr/>
        </p:nvSpPr>
        <p:spPr>
          <a:xfrm>
            <a:off x="6629400" y="5791200"/>
            <a:ext cx="2514600" cy="646331"/>
          </a:xfrm>
          <a:prstGeom prst="rect">
            <a:avLst/>
          </a:prstGeom>
          <a:noFill/>
        </p:spPr>
        <p:txBody>
          <a:bodyPr wrap="square" rtlCol="0">
            <a:spAutoFit/>
          </a:bodyPr>
          <a:lstStyle/>
          <a:p>
            <a:r>
              <a:rPr lang="en-US" dirty="0" smtClean="0"/>
              <a:t>Easy to handle for maintenance</a:t>
            </a:r>
            <a:endParaRPr lang="en-US" dirty="0"/>
          </a:p>
        </p:txBody>
      </p:sp>
      <p:sp>
        <p:nvSpPr>
          <p:cNvPr id="11" name="TextBox 10"/>
          <p:cNvSpPr txBox="1"/>
          <p:nvPr/>
        </p:nvSpPr>
        <p:spPr>
          <a:xfrm>
            <a:off x="6629400" y="4572000"/>
            <a:ext cx="2057400" cy="369332"/>
          </a:xfrm>
          <a:prstGeom prst="rect">
            <a:avLst/>
          </a:prstGeom>
          <a:noFill/>
        </p:spPr>
        <p:txBody>
          <a:bodyPr wrap="square" rtlCol="0">
            <a:spAutoFit/>
          </a:bodyPr>
          <a:lstStyle/>
          <a:p>
            <a:r>
              <a:rPr lang="en-US" dirty="0" err="1" smtClean="0"/>
              <a:t>Floc</a:t>
            </a:r>
            <a:r>
              <a:rPr lang="en-US" dirty="0" smtClean="0"/>
              <a:t> Blanket?</a:t>
            </a:r>
            <a:endParaRPr lang="en-US" dirty="0"/>
          </a:p>
        </p:txBody>
      </p:sp>
      <p:cxnSp>
        <p:nvCxnSpPr>
          <p:cNvPr id="12" name="Straight Arrow Connector 11"/>
          <p:cNvCxnSpPr>
            <a:stCxn id="11" idx="1"/>
          </p:cNvCxnSpPr>
          <p:nvPr/>
        </p:nvCxnSpPr>
        <p:spPr>
          <a:xfrm rot="10800000" flipH="1">
            <a:off x="6629400" y="3810000"/>
            <a:ext cx="1066800" cy="946666"/>
          </a:xfrm>
          <a:prstGeom prst="straightConnector1">
            <a:avLst/>
          </a:prstGeom>
          <a:ln w="19050">
            <a:solidFill>
              <a:schemeClr val="tx1"/>
            </a:solidFill>
            <a:headEnd type="none"/>
            <a:tailEnd type="stealth" w="lg" len="lg"/>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cstate="print"/>
          <a:srcRect/>
          <a:stretch>
            <a:fillRect/>
          </a:stretch>
        </p:blipFill>
        <p:spPr bwMode="auto">
          <a:xfrm>
            <a:off x="1676400" y="1981200"/>
            <a:ext cx="5429250" cy="2628900"/>
          </a:xfrm>
          <a:prstGeom prst="rect">
            <a:avLst/>
          </a:prstGeom>
          <a:noFill/>
          <a:ln w="9525">
            <a:noFill/>
            <a:miter lim="800000"/>
            <a:headEnd/>
            <a:tailEnd/>
          </a:ln>
        </p:spPr>
      </p:pic>
      <p:sp>
        <p:nvSpPr>
          <p:cNvPr id="6" name="TextBox 5"/>
          <p:cNvSpPr txBox="1"/>
          <p:nvPr/>
        </p:nvSpPr>
        <p:spPr>
          <a:xfrm>
            <a:off x="2895600" y="228600"/>
            <a:ext cx="3352800" cy="646331"/>
          </a:xfrm>
          <a:prstGeom prst="rect">
            <a:avLst/>
          </a:prstGeom>
          <a:noFill/>
        </p:spPr>
        <p:txBody>
          <a:bodyPr wrap="square" rtlCol="0">
            <a:spAutoFit/>
          </a:bodyPr>
          <a:lstStyle/>
          <a:p>
            <a:pPr algn="ctr"/>
            <a:r>
              <a:rPr lang="es-ES_tradnl" sz="3600" dirty="0" smtClean="0"/>
              <a:t>Actual </a:t>
            </a:r>
            <a:r>
              <a:rPr lang="es-ES_tradnl" sz="3600" dirty="0" err="1" smtClean="0"/>
              <a:t>Design</a:t>
            </a:r>
            <a:endParaRPr lang="en-US" sz="3600"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914400"/>
          </a:xfrm>
        </p:spPr>
        <p:txBody>
          <a:bodyPr>
            <a:normAutofit/>
          </a:bodyPr>
          <a:lstStyle/>
          <a:p>
            <a:r>
              <a:rPr lang="en-US" dirty="0" err="1" smtClean="0"/>
              <a:t>Pipeframe</a:t>
            </a:r>
            <a:r>
              <a:rPr lang="en-US" dirty="0" smtClean="0"/>
              <a:t> and Lamella  </a:t>
            </a:r>
            <a:endParaRPr lang="en-US" dirty="0"/>
          </a:p>
        </p:txBody>
      </p:sp>
      <p:sp>
        <p:nvSpPr>
          <p:cNvPr id="4" name="Content Placeholder 3"/>
          <p:cNvSpPr>
            <a:spLocks noGrp="1"/>
          </p:cNvSpPr>
          <p:nvPr>
            <p:ph idx="1"/>
          </p:nvPr>
        </p:nvSpPr>
        <p:spPr>
          <a:xfrm>
            <a:off x="457200" y="1752600"/>
            <a:ext cx="3429000" cy="4373563"/>
          </a:xfrm>
        </p:spPr>
        <p:txBody>
          <a:bodyPr>
            <a:normAutofit/>
          </a:bodyPr>
          <a:lstStyle/>
          <a:p>
            <a:r>
              <a:rPr lang="en-US" sz="2800" dirty="0" smtClean="0"/>
              <a:t>The pipe frame provides support for the lamella</a:t>
            </a:r>
          </a:p>
          <a:p>
            <a:pPr>
              <a:buNone/>
            </a:pPr>
            <a:endParaRPr lang="en-US" sz="2800" dirty="0" smtClean="0"/>
          </a:p>
          <a:p>
            <a:r>
              <a:rPr lang="en-US" sz="2800" dirty="0" smtClean="0"/>
              <a:t>Old design was a simple grid of pipes covering the whole sedimentation tank</a:t>
            </a:r>
          </a:p>
          <a:p>
            <a:endParaRPr lang="en-US" sz="2400" dirty="0" smtClean="0"/>
          </a:p>
          <a:p>
            <a:pPr>
              <a:buNone/>
            </a:pPr>
            <a:endParaRPr lang="en-US" sz="2800" dirty="0"/>
          </a:p>
          <a:p>
            <a:pPr>
              <a:buNone/>
            </a:pPr>
            <a:endParaRPr lang="en-US" sz="2800" dirty="0" smtClean="0"/>
          </a:p>
          <a:p>
            <a:pPr>
              <a:buNone/>
            </a:pPr>
            <a:endParaRPr lang="en-US" sz="2800" dirty="0"/>
          </a:p>
          <a:p>
            <a:pPr>
              <a:buNone/>
            </a:pPr>
            <a:endParaRPr lang="en-US" sz="2800" dirty="0" smtClean="0"/>
          </a:p>
          <a:p>
            <a:pPr>
              <a:buNone/>
            </a:pPr>
            <a:endParaRPr lang="en-US" sz="2800" dirty="0"/>
          </a:p>
        </p:txBody>
      </p:sp>
      <p:pic>
        <p:nvPicPr>
          <p:cNvPr id="1026" name="Picture 2"/>
          <p:cNvPicPr>
            <a:picLocks noChangeAspect="1" noChangeArrowheads="1"/>
          </p:cNvPicPr>
          <p:nvPr/>
        </p:nvPicPr>
        <p:blipFill>
          <a:blip r:embed="rId3" cstate="print"/>
          <a:srcRect/>
          <a:stretch>
            <a:fillRect/>
          </a:stretch>
        </p:blipFill>
        <p:spPr bwMode="auto">
          <a:xfrm>
            <a:off x="3886200" y="1905000"/>
            <a:ext cx="4724400" cy="3505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219200"/>
          </a:xfrm>
        </p:spPr>
        <p:txBody>
          <a:bodyPr/>
          <a:lstStyle/>
          <a:p>
            <a:r>
              <a:rPr lang="en-US" dirty="0" err="1" smtClean="0"/>
              <a:t>Pipeframe</a:t>
            </a:r>
            <a:r>
              <a:rPr lang="en-US" dirty="0" smtClean="0"/>
              <a:t> and Lamella</a:t>
            </a:r>
            <a:endParaRPr lang="en-US" dirty="0"/>
          </a:p>
        </p:txBody>
      </p:sp>
      <p:sp>
        <p:nvSpPr>
          <p:cNvPr id="3" name="Content Placeholder 2"/>
          <p:cNvSpPr>
            <a:spLocks noGrp="1"/>
          </p:cNvSpPr>
          <p:nvPr>
            <p:ph idx="1"/>
          </p:nvPr>
        </p:nvSpPr>
        <p:spPr>
          <a:xfrm>
            <a:off x="457200" y="1600200"/>
            <a:ext cx="4267200" cy="4525963"/>
          </a:xfrm>
        </p:spPr>
        <p:txBody>
          <a:bodyPr/>
          <a:lstStyle/>
          <a:p>
            <a:r>
              <a:rPr lang="en-US" dirty="0" smtClean="0"/>
              <a:t>New design covers one bay at a time.</a:t>
            </a:r>
          </a:p>
          <a:p>
            <a:r>
              <a:rPr lang="en-US" dirty="0" smtClean="0"/>
              <a:t>It wastes less pipe materials and also adds stability. </a:t>
            </a:r>
          </a:p>
          <a:p>
            <a:endParaRPr lang="en-US" dirty="0" smtClean="0"/>
          </a:p>
          <a:p>
            <a:endParaRPr lang="en-US" dirty="0"/>
          </a:p>
        </p:txBody>
      </p:sp>
      <p:pic>
        <p:nvPicPr>
          <p:cNvPr id="4" name="Picture 2"/>
          <p:cNvPicPr>
            <a:picLocks noChangeAspect="1" noChangeArrowheads="1"/>
          </p:cNvPicPr>
          <p:nvPr/>
        </p:nvPicPr>
        <p:blipFill>
          <a:blip r:embed="rId3" cstate="print"/>
          <a:srcRect/>
          <a:stretch>
            <a:fillRect/>
          </a:stretch>
        </p:blipFill>
        <p:spPr bwMode="auto">
          <a:xfrm>
            <a:off x="5105400" y="1447800"/>
            <a:ext cx="3733800" cy="4572000"/>
          </a:xfrm>
          <a:prstGeom prst="rect">
            <a:avLst/>
          </a:prstGeom>
          <a:noFill/>
          <a:ln w="9525">
            <a:noFill/>
            <a:miter lim="800000"/>
            <a:headEnd/>
            <a:tailEnd/>
          </a:ln>
        </p:spPr>
      </p:pic>
      <p:pic>
        <p:nvPicPr>
          <p:cNvPr id="2050" name="Picture 2"/>
          <p:cNvPicPr>
            <a:picLocks noChangeAspect="1" noChangeArrowheads="1"/>
          </p:cNvPicPr>
          <p:nvPr/>
        </p:nvPicPr>
        <p:blipFill>
          <a:blip r:embed="rId4" cstate="print"/>
          <a:srcRect/>
          <a:stretch>
            <a:fillRect/>
          </a:stretch>
        </p:blipFill>
        <p:spPr bwMode="auto">
          <a:xfrm>
            <a:off x="2286000" y="4419600"/>
            <a:ext cx="2282825" cy="17367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988" name="Rectangle 4"/>
          <p:cNvSpPr>
            <a:spLocks noGrp="1" noChangeArrowheads="1"/>
          </p:cNvSpPr>
          <p:nvPr>
            <p:ph type="title"/>
          </p:nvPr>
        </p:nvSpPr>
        <p:spPr/>
        <p:txBody>
          <a:bodyPr/>
          <a:lstStyle/>
          <a:p>
            <a:r>
              <a:rPr lang="en-US" dirty="0" smtClean="0"/>
              <a:t>Plate </a:t>
            </a:r>
            <a:r>
              <a:rPr lang="en-US" dirty="0" smtClean="0"/>
              <a:t>Settlers: Side View</a:t>
            </a:r>
            <a:endParaRPr lang="en-US" dirty="0"/>
          </a:p>
        </p:txBody>
      </p:sp>
      <p:pic>
        <p:nvPicPr>
          <p:cNvPr id="109570" name="Picture 2"/>
          <p:cNvPicPr>
            <a:picLocks noChangeAspect="1" noChangeArrowheads="1"/>
          </p:cNvPicPr>
          <p:nvPr/>
        </p:nvPicPr>
        <p:blipFill>
          <a:blip r:embed="rId3"/>
          <a:srcRect/>
          <a:stretch>
            <a:fillRect/>
          </a:stretch>
        </p:blipFill>
        <p:spPr bwMode="auto">
          <a:xfrm>
            <a:off x="609600" y="1143000"/>
            <a:ext cx="7965017" cy="527743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988" name="Rectangle 4"/>
          <p:cNvSpPr>
            <a:spLocks noGrp="1" noChangeArrowheads="1"/>
          </p:cNvSpPr>
          <p:nvPr>
            <p:ph type="title"/>
          </p:nvPr>
        </p:nvSpPr>
        <p:spPr/>
        <p:txBody>
          <a:bodyPr/>
          <a:lstStyle/>
          <a:p>
            <a:r>
              <a:rPr lang="en-US" dirty="0" smtClean="0"/>
              <a:t>Plate </a:t>
            </a:r>
            <a:r>
              <a:rPr lang="en-US" dirty="0" smtClean="0"/>
              <a:t>Settlers: Top View</a:t>
            </a:r>
            <a:endParaRPr lang="en-US" dirty="0"/>
          </a:p>
        </p:txBody>
      </p:sp>
      <p:sp>
        <p:nvSpPr>
          <p:cNvPr id="6" name="TextBox 5"/>
          <p:cNvSpPr txBox="1"/>
          <p:nvPr/>
        </p:nvSpPr>
        <p:spPr>
          <a:xfrm>
            <a:off x="6248400" y="6412468"/>
            <a:ext cx="2895600" cy="369332"/>
          </a:xfrm>
          <a:prstGeom prst="rect">
            <a:avLst/>
          </a:prstGeom>
          <a:noFill/>
        </p:spPr>
        <p:txBody>
          <a:bodyPr wrap="square" rtlCol="0">
            <a:spAutoFit/>
          </a:bodyPr>
          <a:lstStyle/>
          <a:p>
            <a:r>
              <a:rPr lang="en-US" dirty="0" smtClean="0"/>
              <a:t>Credit: Monroe Weber-Shirk</a:t>
            </a:r>
            <a:endParaRPr lang="en-US" dirty="0"/>
          </a:p>
        </p:txBody>
      </p:sp>
      <p:pic>
        <p:nvPicPr>
          <p:cNvPr id="8" name="Picture 2" descr="http://lh5.ggpht.com/_QuLPZg3XMcE/Sb7Q3LN-V9I/AAAAAAAAJMo/9bNPIyCop7g/s512/IMGP6155.JPG"/>
          <p:cNvPicPr>
            <a:picLocks noChangeAspect="1" noChangeArrowheads="1"/>
          </p:cNvPicPr>
          <p:nvPr/>
        </p:nvPicPr>
        <p:blipFill>
          <a:blip r:embed="rId3" cstate="print"/>
          <a:srcRect b="28070"/>
          <a:stretch>
            <a:fillRect/>
          </a:stretch>
        </p:blipFill>
        <p:spPr bwMode="auto">
          <a:xfrm>
            <a:off x="1905000" y="1143000"/>
            <a:ext cx="5328397" cy="5110275"/>
          </a:xfrm>
          <a:prstGeom prst="rect">
            <a:avLst/>
          </a:prstGeom>
          <a:noFill/>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Line 5"/>
          <p:cNvSpPr>
            <a:spLocks noChangeShapeType="1"/>
          </p:cNvSpPr>
          <p:nvPr/>
        </p:nvSpPr>
        <p:spPr bwMode="auto">
          <a:xfrm rot="1800000" flipV="1">
            <a:off x="3357563" y="1662246"/>
            <a:ext cx="0" cy="4286250"/>
          </a:xfrm>
          <a:prstGeom prst="line">
            <a:avLst/>
          </a:prstGeom>
          <a:noFill/>
          <a:ln w="152400">
            <a:solidFill>
              <a:schemeClr val="tx1"/>
            </a:solidFill>
            <a:round/>
            <a:headEnd type="none" w="lg" len="med"/>
            <a:tailEnd type="none" w="lg" len="med"/>
          </a:ln>
          <a:effectLst/>
        </p:spPr>
        <p:txBody>
          <a:bodyPr anchor="ctr">
            <a:spAutoFit/>
          </a:bodyPr>
          <a:lstStyle/>
          <a:p>
            <a:endParaRPr lang="en-US"/>
          </a:p>
        </p:txBody>
      </p:sp>
      <p:sp>
        <p:nvSpPr>
          <p:cNvPr id="5" name="Line 6"/>
          <p:cNvSpPr>
            <a:spLocks noChangeShapeType="1"/>
          </p:cNvSpPr>
          <p:nvPr/>
        </p:nvSpPr>
        <p:spPr bwMode="auto">
          <a:xfrm rot="1800000" flipV="1">
            <a:off x="4805363" y="1662246"/>
            <a:ext cx="0" cy="4286250"/>
          </a:xfrm>
          <a:prstGeom prst="line">
            <a:avLst/>
          </a:prstGeom>
          <a:noFill/>
          <a:ln w="152400">
            <a:solidFill>
              <a:schemeClr val="tx1"/>
            </a:solidFill>
            <a:round/>
            <a:headEnd type="none" w="lg" len="med"/>
            <a:tailEnd type="none" w="lg" len="med"/>
          </a:ln>
          <a:effectLst/>
        </p:spPr>
        <p:txBody>
          <a:bodyPr wrap="none" anchor="ctr">
            <a:spAutoFit/>
          </a:bodyPr>
          <a:lstStyle/>
          <a:p>
            <a:endParaRPr lang="en-US"/>
          </a:p>
        </p:txBody>
      </p:sp>
      <p:sp>
        <p:nvSpPr>
          <p:cNvPr id="777264" name="Freeform 48"/>
          <p:cNvSpPr>
            <a:spLocks/>
          </p:cNvSpPr>
          <p:nvPr/>
        </p:nvSpPr>
        <p:spPr bwMode="auto">
          <a:xfrm>
            <a:off x="3737711" y="3103696"/>
            <a:ext cx="1077181" cy="766273"/>
          </a:xfrm>
          <a:custGeom>
            <a:avLst/>
            <a:gdLst/>
            <a:ahLst/>
            <a:cxnLst>
              <a:cxn ang="0">
                <a:pos x="0" y="1550"/>
              </a:cxn>
              <a:cxn ang="0">
                <a:pos x="48" y="1399"/>
              </a:cxn>
              <a:cxn ang="0">
                <a:pos x="97" y="1255"/>
              </a:cxn>
              <a:cxn ang="0">
                <a:pos x="145" y="1120"/>
              </a:cxn>
              <a:cxn ang="0">
                <a:pos x="193" y="992"/>
              </a:cxn>
              <a:cxn ang="0">
                <a:pos x="241" y="872"/>
              </a:cxn>
              <a:cxn ang="0">
                <a:pos x="290" y="759"/>
              </a:cxn>
              <a:cxn ang="0">
                <a:pos x="338" y="655"/>
              </a:cxn>
              <a:cxn ang="0">
                <a:pos x="386" y="558"/>
              </a:cxn>
              <a:cxn ang="0">
                <a:pos x="434" y="469"/>
              </a:cxn>
              <a:cxn ang="0">
                <a:pos x="483" y="387"/>
              </a:cxn>
              <a:cxn ang="0">
                <a:pos x="531" y="314"/>
              </a:cxn>
              <a:cxn ang="0">
                <a:pos x="579" y="248"/>
              </a:cxn>
              <a:cxn ang="0">
                <a:pos x="628" y="190"/>
              </a:cxn>
              <a:cxn ang="0">
                <a:pos x="676" y="139"/>
              </a:cxn>
              <a:cxn ang="0">
                <a:pos x="724" y="97"/>
              </a:cxn>
              <a:cxn ang="0">
                <a:pos x="772" y="62"/>
              </a:cxn>
              <a:cxn ang="0">
                <a:pos x="821" y="35"/>
              </a:cxn>
              <a:cxn ang="0">
                <a:pos x="869" y="15"/>
              </a:cxn>
              <a:cxn ang="0">
                <a:pos x="917" y="4"/>
              </a:cxn>
              <a:cxn ang="0">
                <a:pos x="966" y="0"/>
              </a:cxn>
              <a:cxn ang="0">
                <a:pos x="1014" y="4"/>
              </a:cxn>
              <a:cxn ang="0">
                <a:pos x="1062" y="16"/>
              </a:cxn>
              <a:cxn ang="0">
                <a:pos x="1110" y="35"/>
              </a:cxn>
              <a:cxn ang="0">
                <a:pos x="1159" y="62"/>
              </a:cxn>
              <a:cxn ang="0">
                <a:pos x="1207" y="97"/>
              </a:cxn>
              <a:cxn ang="0">
                <a:pos x="1255" y="140"/>
              </a:cxn>
              <a:cxn ang="0">
                <a:pos x="1303" y="190"/>
              </a:cxn>
              <a:cxn ang="0">
                <a:pos x="1352" y="248"/>
              </a:cxn>
              <a:cxn ang="0">
                <a:pos x="1400" y="314"/>
              </a:cxn>
              <a:cxn ang="0">
                <a:pos x="1448" y="388"/>
              </a:cxn>
              <a:cxn ang="0">
                <a:pos x="1497" y="469"/>
              </a:cxn>
              <a:cxn ang="0">
                <a:pos x="1545" y="558"/>
              </a:cxn>
              <a:cxn ang="0">
                <a:pos x="1593" y="655"/>
              </a:cxn>
              <a:cxn ang="0">
                <a:pos x="1641" y="760"/>
              </a:cxn>
              <a:cxn ang="0">
                <a:pos x="1690" y="872"/>
              </a:cxn>
              <a:cxn ang="0">
                <a:pos x="1738" y="992"/>
              </a:cxn>
              <a:cxn ang="0">
                <a:pos x="1786" y="1120"/>
              </a:cxn>
              <a:cxn ang="0">
                <a:pos x="1834" y="1256"/>
              </a:cxn>
              <a:cxn ang="0">
                <a:pos x="1883" y="1399"/>
              </a:cxn>
              <a:cxn ang="0">
                <a:pos x="1931" y="1550"/>
              </a:cxn>
            </a:cxnLst>
            <a:rect l="0" t="0" r="r" b="b"/>
            <a:pathLst>
              <a:path w="1931" h="1550">
                <a:moveTo>
                  <a:pt x="0" y="1550"/>
                </a:moveTo>
                <a:lnTo>
                  <a:pt x="48" y="1399"/>
                </a:lnTo>
                <a:lnTo>
                  <a:pt x="97" y="1255"/>
                </a:lnTo>
                <a:lnTo>
                  <a:pt x="145" y="1120"/>
                </a:lnTo>
                <a:lnTo>
                  <a:pt x="193" y="992"/>
                </a:lnTo>
                <a:lnTo>
                  <a:pt x="241" y="872"/>
                </a:lnTo>
                <a:lnTo>
                  <a:pt x="290" y="759"/>
                </a:lnTo>
                <a:lnTo>
                  <a:pt x="338" y="655"/>
                </a:lnTo>
                <a:lnTo>
                  <a:pt x="386" y="558"/>
                </a:lnTo>
                <a:lnTo>
                  <a:pt x="434" y="469"/>
                </a:lnTo>
                <a:lnTo>
                  <a:pt x="483" y="387"/>
                </a:lnTo>
                <a:lnTo>
                  <a:pt x="531" y="314"/>
                </a:lnTo>
                <a:lnTo>
                  <a:pt x="579" y="248"/>
                </a:lnTo>
                <a:lnTo>
                  <a:pt x="628" y="190"/>
                </a:lnTo>
                <a:lnTo>
                  <a:pt x="676" y="139"/>
                </a:lnTo>
                <a:lnTo>
                  <a:pt x="724" y="97"/>
                </a:lnTo>
                <a:lnTo>
                  <a:pt x="772" y="62"/>
                </a:lnTo>
                <a:lnTo>
                  <a:pt x="821" y="35"/>
                </a:lnTo>
                <a:lnTo>
                  <a:pt x="869" y="15"/>
                </a:lnTo>
                <a:lnTo>
                  <a:pt x="917" y="4"/>
                </a:lnTo>
                <a:lnTo>
                  <a:pt x="966" y="0"/>
                </a:lnTo>
                <a:lnTo>
                  <a:pt x="1014" y="4"/>
                </a:lnTo>
                <a:lnTo>
                  <a:pt x="1062" y="16"/>
                </a:lnTo>
                <a:lnTo>
                  <a:pt x="1110" y="35"/>
                </a:lnTo>
                <a:lnTo>
                  <a:pt x="1159" y="62"/>
                </a:lnTo>
                <a:lnTo>
                  <a:pt x="1207" y="97"/>
                </a:lnTo>
                <a:lnTo>
                  <a:pt x="1255" y="140"/>
                </a:lnTo>
                <a:lnTo>
                  <a:pt x="1303" y="190"/>
                </a:lnTo>
                <a:lnTo>
                  <a:pt x="1352" y="248"/>
                </a:lnTo>
                <a:lnTo>
                  <a:pt x="1400" y="314"/>
                </a:lnTo>
                <a:lnTo>
                  <a:pt x="1448" y="388"/>
                </a:lnTo>
                <a:lnTo>
                  <a:pt x="1497" y="469"/>
                </a:lnTo>
                <a:lnTo>
                  <a:pt x="1545" y="558"/>
                </a:lnTo>
                <a:lnTo>
                  <a:pt x="1593" y="655"/>
                </a:lnTo>
                <a:lnTo>
                  <a:pt x="1641" y="760"/>
                </a:lnTo>
                <a:lnTo>
                  <a:pt x="1690" y="872"/>
                </a:lnTo>
                <a:lnTo>
                  <a:pt x="1738" y="992"/>
                </a:lnTo>
                <a:lnTo>
                  <a:pt x="1786" y="1120"/>
                </a:lnTo>
                <a:lnTo>
                  <a:pt x="1834" y="1256"/>
                </a:lnTo>
                <a:lnTo>
                  <a:pt x="1883" y="1399"/>
                </a:lnTo>
                <a:lnTo>
                  <a:pt x="1931" y="1550"/>
                </a:lnTo>
              </a:path>
            </a:pathLst>
          </a:custGeom>
          <a:noFill/>
          <a:ln w="38100" cap="rnd">
            <a:solidFill>
              <a:schemeClr val="accent1"/>
            </a:solidFill>
            <a:prstDash val="solid"/>
            <a:round/>
            <a:headEnd/>
            <a:tailEnd/>
          </a:ln>
          <a:scene3d>
            <a:camera prst="orthographicFront">
              <a:rot lat="0" lon="0" rev="19800000"/>
            </a:camera>
            <a:lightRig rig="threePt" dir="t"/>
          </a:scene3d>
        </p:spPr>
        <p:txBody>
          <a:bodyPr vert="horz" wrap="square" lIns="91440" tIns="45720" rIns="91440" bIns="45720" numCol="1" anchor="t" anchorCtr="0" compatLnSpc="1">
            <a:prstTxWarp prst="textNoShape">
              <a:avLst/>
            </a:prstTxWarp>
          </a:bodyPr>
          <a:lstStyle/>
          <a:p>
            <a:endParaRPr lang="en-US"/>
          </a:p>
        </p:txBody>
      </p:sp>
      <p:pic>
        <p:nvPicPr>
          <p:cNvPr id="329" name="Picture 56"/>
          <p:cNvPicPr>
            <a:picLocks noChangeAspect="1" noChangeArrowheads="1"/>
          </p:cNvPicPr>
          <p:nvPr/>
        </p:nvPicPr>
        <p:blipFill>
          <a:blip r:embed="rId3" cstate="print">
            <a:lum bright="-22000" contrast="54000"/>
          </a:blip>
          <a:srcRect/>
          <a:stretch>
            <a:fillRect/>
          </a:stretch>
        </p:blipFill>
        <p:spPr bwMode="auto">
          <a:xfrm>
            <a:off x="2653139" y="5497110"/>
            <a:ext cx="319637" cy="319637"/>
          </a:xfrm>
          <a:prstGeom prst="rect">
            <a:avLst/>
          </a:prstGeom>
          <a:noFill/>
          <a:ln w="9525">
            <a:noFill/>
            <a:miter lim="800000"/>
            <a:headEnd/>
            <a:tailEnd/>
          </a:ln>
          <a:effectLst/>
        </p:spPr>
      </p:pic>
      <p:sp>
        <p:nvSpPr>
          <p:cNvPr id="12" name="Rectangle 4"/>
          <p:cNvSpPr>
            <a:spLocks noGrp="1" noChangeArrowheads="1"/>
          </p:cNvSpPr>
          <p:nvPr>
            <p:ph type="title"/>
          </p:nvPr>
        </p:nvSpPr>
        <p:spPr>
          <a:xfrm>
            <a:off x="457200" y="274638"/>
            <a:ext cx="8229600" cy="1143000"/>
          </a:xfrm>
        </p:spPr>
        <p:txBody>
          <a:bodyPr>
            <a:normAutofit/>
          </a:bodyPr>
          <a:lstStyle/>
          <a:p>
            <a:r>
              <a:rPr lang="en-US" dirty="0" smtClean="0"/>
              <a:t>Example of Lamella Sedimentation</a:t>
            </a:r>
            <a:endParaRPr lang="en-US" dirty="0"/>
          </a:p>
        </p:txBody>
      </p:sp>
      <p:sp>
        <p:nvSpPr>
          <p:cNvPr id="13" name="TextBox 12"/>
          <p:cNvSpPr txBox="1"/>
          <p:nvPr/>
        </p:nvSpPr>
        <p:spPr>
          <a:xfrm>
            <a:off x="6019800" y="6248400"/>
            <a:ext cx="2895600" cy="369332"/>
          </a:xfrm>
          <a:prstGeom prst="rect">
            <a:avLst/>
          </a:prstGeom>
          <a:noFill/>
        </p:spPr>
        <p:txBody>
          <a:bodyPr wrap="square" rtlCol="0">
            <a:spAutoFit/>
          </a:bodyPr>
          <a:lstStyle/>
          <a:p>
            <a:r>
              <a:rPr lang="en-US" dirty="0" smtClean="0"/>
              <a:t>Credit: Monroe Weber-Shirk</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fill="hold" nodeType="clickEffect">
                                  <p:stCondLst>
                                    <p:cond delay="0"/>
                                  </p:stCondLst>
                                  <p:childTnLst>
                                    <p:animMotion origin="layout" path="M -2.22222E-6 -4.44444E-6 L 0.25382 -0.39745 " pathEditMode="relative" ptsTypes="AA">
                                      <p:cBhvr>
                                        <p:cTn id="6" dur="3000" fill="hold"/>
                                        <p:tgtEl>
                                          <p:spTgt spid="329"/>
                                        </p:tgtEl>
                                        <p:attrNameLst>
                                          <p:attrName>ppt_x</p:attrName>
                                          <p:attrName>ppt_y</p:attrName>
                                        </p:attrNameLst>
                                      </p:cBhvr>
                                    </p:animMotion>
                                  </p:childTnLst>
                                </p:cTn>
                              </p:par>
                            </p:childTnLst>
                          </p:cTn>
                        </p:par>
                        <p:par>
                          <p:cTn id="7" fill="hold">
                            <p:stCondLst>
                              <p:cond delay="3000"/>
                            </p:stCondLst>
                            <p:childTnLst>
                              <p:par>
                                <p:cTn id="8" presetID="8" presetClass="emph" presetSubtype="0" fill="hold" nodeType="afterEffect">
                                  <p:stCondLst>
                                    <p:cond delay="0"/>
                                  </p:stCondLst>
                                  <p:childTnLst>
                                    <p:animRot by="-60000000">
                                      <p:cBhvr>
                                        <p:cTn id="9" dur="3000" fill="hold"/>
                                        <p:tgtEl>
                                          <p:spTgt spid="329"/>
                                        </p:tgtEl>
                                        <p:attrNameLst>
                                          <p:attrName>r</p:attrName>
                                        </p:attrNameLst>
                                      </p:cBhvr>
                                    </p:animRot>
                                  </p:childTnLst>
                                </p:cTn>
                              </p:par>
                              <p:par>
                                <p:cTn id="10" presetID="0" presetClass="path" presetSubtype="0" fill="hold" nodeType="withEffect">
                                  <p:stCondLst>
                                    <p:cond delay="0"/>
                                  </p:stCondLst>
                                  <p:childTnLst>
                                    <p:animMotion origin="layout" path="M 0.25382 -0.39746 L 0.08073 -0.01412 " pathEditMode="relative" rAng="0" ptsTypes="AA">
                                      <p:cBhvr>
                                        <p:cTn id="11" dur="3000" fill="hold"/>
                                        <p:tgtEl>
                                          <p:spTgt spid="329"/>
                                        </p:tgtEl>
                                        <p:attrNameLst>
                                          <p:attrName>ppt_x</p:attrName>
                                          <p:attrName>ppt_y</p:attrName>
                                        </p:attrNameLst>
                                      </p:cBhvr>
                                      <p:rCtr x="-87" y="192"/>
                                    </p:animMotion>
                                  </p:childTnLst>
                                </p:cTn>
                              </p:par>
                            </p:childTnLst>
                          </p:cTn>
                        </p:par>
                        <p:par>
                          <p:cTn id="12" fill="hold">
                            <p:stCondLst>
                              <p:cond delay="6000"/>
                            </p:stCondLst>
                            <p:childTnLst>
                              <p:par>
                                <p:cTn id="13" presetID="42" presetClass="path" presetSubtype="0" fill="hold" nodeType="afterEffect">
                                  <p:stCondLst>
                                    <p:cond delay="0"/>
                                  </p:stCondLst>
                                  <p:childTnLst>
                                    <p:animMotion origin="layout" path="M 0.08073 -0.01412 L 0.08073 0.31921 " pathEditMode="relative" rAng="0" ptsTypes="AA">
                                      <p:cBhvr>
                                        <p:cTn id="14" dur="3000" fill="hold"/>
                                        <p:tgtEl>
                                          <p:spTgt spid="329"/>
                                        </p:tgtEl>
                                        <p:attrNameLst>
                                          <p:attrName>ppt_x</p:attrName>
                                          <p:attrName>ppt_y</p:attrName>
                                        </p:attrNameLst>
                                      </p:cBhvr>
                                      <p:rCtr x="0" y="167"/>
                                    </p:animMotion>
                                  </p:childTnLst>
                                </p:cTn>
                              </p:par>
                              <p:par>
                                <p:cTn id="15" presetID="8" presetClass="emph" presetSubtype="0" decel="50000" fill="hold" nodeType="withEffect">
                                  <p:stCondLst>
                                    <p:cond delay="0"/>
                                  </p:stCondLst>
                                  <p:childTnLst>
                                    <p:animRot by="-21600000">
                                      <p:cBhvr>
                                        <p:cTn id="16" dur="3000" fill="hold"/>
                                        <p:tgtEl>
                                          <p:spTgt spid="32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3"/>
          <p:cNvPicPr>
            <a:picLocks noChangeAspect="1" noChangeArrowheads="1"/>
          </p:cNvPicPr>
          <p:nvPr/>
        </p:nvPicPr>
        <p:blipFill>
          <a:blip r:embed="rId3" cstate="print"/>
          <a:srcRect/>
          <a:stretch>
            <a:fillRect/>
          </a:stretch>
        </p:blipFill>
        <p:spPr bwMode="auto">
          <a:xfrm>
            <a:off x="304800" y="1200150"/>
            <a:ext cx="4597400" cy="2762250"/>
          </a:xfrm>
          <a:prstGeom prst="rect">
            <a:avLst/>
          </a:prstGeom>
          <a:noFill/>
          <a:ln w="9525">
            <a:noFill/>
            <a:miter lim="800000"/>
            <a:headEnd/>
            <a:tailEnd/>
          </a:ln>
        </p:spPr>
      </p:pic>
      <p:pic>
        <p:nvPicPr>
          <p:cNvPr id="2051" name="Picture 2"/>
          <p:cNvPicPr>
            <a:picLocks noChangeAspect="1" noChangeArrowheads="1"/>
          </p:cNvPicPr>
          <p:nvPr/>
        </p:nvPicPr>
        <p:blipFill>
          <a:blip r:embed="rId4" cstate="print"/>
          <a:srcRect/>
          <a:stretch>
            <a:fillRect/>
          </a:stretch>
        </p:blipFill>
        <p:spPr bwMode="auto">
          <a:xfrm>
            <a:off x="3505200" y="4038600"/>
            <a:ext cx="5486400" cy="2673350"/>
          </a:xfrm>
          <a:prstGeom prst="rect">
            <a:avLst/>
          </a:prstGeom>
          <a:noFill/>
          <a:ln w="9525">
            <a:noFill/>
            <a:miter lim="800000"/>
            <a:headEnd/>
            <a:tailEnd/>
          </a:ln>
        </p:spPr>
      </p:pic>
      <p:sp>
        <p:nvSpPr>
          <p:cNvPr id="2052" name="Title 3"/>
          <p:cNvSpPr>
            <a:spLocks noGrp="1"/>
          </p:cNvSpPr>
          <p:nvPr>
            <p:ph type="title"/>
          </p:nvPr>
        </p:nvSpPr>
        <p:spPr>
          <a:xfrm>
            <a:off x="457200" y="152400"/>
            <a:ext cx="8229600" cy="1143000"/>
          </a:xfrm>
        </p:spPr>
        <p:txBody>
          <a:bodyPr/>
          <a:lstStyle/>
          <a:p>
            <a:pPr eaLnBrk="1" hangingPunct="1"/>
            <a:r>
              <a:rPr lang="en-US" smtClean="0"/>
              <a:t>The Launders</a:t>
            </a:r>
          </a:p>
        </p:txBody>
      </p:sp>
      <p:sp>
        <p:nvSpPr>
          <p:cNvPr id="2053" name="TextBox 4"/>
          <p:cNvSpPr txBox="1">
            <a:spLocks noChangeArrowheads="1"/>
          </p:cNvSpPr>
          <p:nvPr/>
        </p:nvSpPr>
        <p:spPr bwMode="auto">
          <a:xfrm>
            <a:off x="5410200" y="1447800"/>
            <a:ext cx="1295400" cy="369888"/>
          </a:xfrm>
          <a:prstGeom prst="rect">
            <a:avLst/>
          </a:prstGeom>
          <a:noFill/>
          <a:ln w="9525">
            <a:noFill/>
            <a:miter lim="800000"/>
            <a:headEnd/>
            <a:tailEnd/>
          </a:ln>
        </p:spPr>
        <p:txBody>
          <a:bodyPr>
            <a:spAutoFit/>
          </a:bodyPr>
          <a:lstStyle/>
          <a:p>
            <a:r>
              <a:rPr lang="en-US"/>
              <a:t>Launders</a:t>
            </a:r>
          </a:p>
        </p:txBody>
      </p:sp>
      <p:cxnSp>
        <p:nvCxnSpPr>
          <p:cNvPr id="6" name="Straight Arrow Connector 5"/>
          <p:cNvCxnSpPr/>
          <p:nvPr/>
        </p:nvCxnSpPr>
        <p:spPr>
          <a:xfrm rot="10800000" flipV="1">
            <a:off x="3962400" y="1676400"/>
            <a:ext cx="1371600" cy="762000"/>
          </a:xfrm>
          <a:prstGeom prst="straightConnector1">
            <a:avLst/>
          </a:prstGeom>
          <a:ln w="19050">
            <a:solidFill>
              <a:schemeClr val="tx1"/>
            </a:solidFill>
            <a:headEnd type="none"/>
            <a:tailEnd type="stealth" w="lg" len="lg"/>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rot="10800000" flipV="1">
            <a:off x="3962400" y="1676400"/>
            <a:ext cx="1371600" cy="304800"/>
          </a:xfrm>
          <a:prstGeom prst="straightConnector1">
            <a:avLst/>
          </a:prstGeom>
          <a:ln w="19050">
            <a:solidFill>
              <a:schemeClr val="tx1"/>
            </a:solidFill>
            <a:headEnd type="none"/>
            <a:tailEnd type="stealth" w="lg" len="lg"/>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rot="10800000" flipV="1">
            <a:off x="3581400" y="4114800"/>
            <a:ext cx="2438400" cy="685800"/>
          </a:xfrm>
          <a:prstGeom prst="straightConnector1">
            <a:avLst/>
          </a:prstGeom>
          <a:ln w="50800">
            <a:solidFill>
              <a:srgbClr val="00B0F0"/>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rot="16200000" flipV="1">
            <a:off x="4075113" y="5526087"/>
            <a:ext cx="1296988" cy="608013"/>
          </a:xfrm>
          <a:prstGeom prst="straightConnector1">
            <a:avLst/>
          </a:prstGeom>
          <a:ln w="50800">
            <a:solidFill>
              <a:srgbClr val="00B0F0"/>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5105400" y="5181600"/>
            <a:ext cx="2819400" cy="76200"/>
          </a:xfrm>
          <a:prstGeom prst="straightConnector1">
            <a:avLst/>
          </a:prstGeom>
          <a:ln w="50800">
            <a:solidFill>
              <a:srgbClr val="00B0F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5"/>
          <p:cNvPicPr>
            <a:picLocks noChangeAspect="1" noChangeArrowheads="1"/>
          </p:cNvPicPr>
          <p:nvPr/>
        </p:nvPicPr>
        <p:blipFill>
          <a:blip r:embed="rId3" cstate="print"/>
          <a:srcRect/>
          <a:stretch>
            <a:fillRect/>
          </a:stretch>
        </p:blipFill>
        <p:spPr bwMode="auto">
          <a:xfrm>
            <a:off x="533400" y="1828800"/>
            <a:ext cx="4791075" cy="3467100"/>
          </a:xfrm>
          <a:prstGeom prst="rect">
            <a:avLst/>
          </a:prstGeom>
          <a:noFill/>
          <a:ln w="9525">
            <a:noFill/>
            <a:miter lim="800000"/>
            <a:headEnd/>
            <a:tailEnd/>
          </a:ln>
        </p:spPr>
      </p:pic>
      <p:pic>
        <p:nvPicPr>
          <p:cNvPr id="3075" name="Picture 6"/>
          <p:cNvPicPr>
            <a:picLocks noChangeAspect="1" noChangeArrowheads="1"/>
          </p:cNvPicPr>
          <p:nvPr/>
        </p:nvPicPr>
        <p:blipFill>
          <a:blip r:embed="rId4" cstate="print"/>
          <a:srcRect/>
          <a:stretch>
            <a:fillRect/>
          </a:stretch>
        </p:blipFill>
        <p:spPr bwMode="auto">
          <a:xfrm>
            <a:off x="5638800" y="2057400"/>
            <a:ext cx="3348038" cy="3086100"/>
          </a:xfrm>
          <a:prstGeom prst="rect">
            <a:avLst/>
          </a:prstGeom>
          <a:noFill/>
          <a:ln w="9525">
            <a:noFill/>
            <a:miter lim="800000"/>
            <a:headEnd/>
            <a:tailEnd/>
          </a:ln>
        </p:spPr>
      </p:pic>
      <p:sp>
        <p:nvSpPr>
          <p:cNvPr id="3076" name="Title 6"/>
          <p:cNvSpPr>
            <a:spLocks noGrp="1"/>
          </p:cNvSpPr>
          <p:nvPr>
            <p:ph type="title"/>
          </p:nvPr>
        </p:nvSpPr>
        <p:spPr/>
        <p:txBody>
          <a:bodyPr/>
          <a:lstStyle/>
          <a:p>
            <a:pPr eaLnBrk="1" hangingPunct="1"/>
            <a:r>
              <a:rPr lang="en-US" smtClean="0"/>
              <a:t>Launder Coupling</a:t>
            </a:r>
          </a:p>
        </p:txBody>
      </p:sp>
      <p:sp>
        <p:nvSpPr>
          <p:cNvPr id="5" name="Oval 4"/>
          <p:cNvSpPr/>
          <p:nvPr/>
        </p:nvSpPr>
        <p:spPr>
          <a:xfrm>
            <a:off x="3352800" y="2514600"/>
            <a:ext cx="381000" cy="381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Chemical Storage Tank</a:t>
            </a:r>
            <a:endParaRPr lang="en-US" dirty="0"/>
          </a:p>
        </p:txBody>
      </p:sp>
      <p:sp>
        <p:nvSpPr>
          <p:cNvPr id="3" name="Content Placeholder 2"/>
          <p:cNvSpPr>
            <a:spLocks noGrp="1"/>
          </p:cNvSpPr>
          <p:nvPr>
            <p:ph idx="1"/>
          </p:nvPr>
        </p:nvSpPr>
        <p:spPr>
          <a:xfrm>
            <a:off x="457200" y="1600201"/>
            <a:ext cx="7315200" cy="1523999"/>
          </a:xfrm>
        </p:spPr>
        <p:txBody>
          <a:bodyPr>
            <a:normAutofit fontScale="62500" lnSpcReduction="20000"/>
          </a:bodyPr>
          <a:lstStyle/>
          <a:p>
            <a:r>
              <a:rPr lang="en-US" dirty="0" smtClean="0"/>
              <a:t>Task 3:Draw pipes connecting the storage tanks to the float valve using MathCAD and AutoCAD</a:t>
            </a:r>
          </a:p>
          <a:p>
            <a:pPr lvl="1"/>
            <a:r>
              <a:rPr lang="en-US" dirty="0" smtClean="0"/>
              <a:t>Include a T in a horizontal section of the line with a drain valve that can be used as a sediment trap to reduce the amount of sediment that gets to the float valve orifice</a:t>
            </a:r>
            <a:br>
              <a:rPr lang="en-US" dirty="0" smtClean="0"/>
            </a:br>
            <a:endParaRPr lang="en-US" dirty="0" smtClean="0"/>
          </a:p>
        </p:txBody>
      </p:sp>
      <p:pic>
        <p:nvPicPr>
          <p:cNvPr id="5" name="Picture 3"/>
          <p:cNvPicPr>
            <a:picLocks noChangeAspect="1" noChangeArrowheads="1"/>
          </p:cNvPicPr>
          <p:nvPr/>
        </p:nvPicPr>
        <p:blipFill>
          <a:blip r:embed="rId3" cstate="print"/>
          <a:srcRect/>
          <a:stretch>
            <a:fillRect/>
          </a:stretch>
        </p:blipFill>
        <p:spPr bwMode="auto">
          <a:xfrm>
            <a:off x="2590800" y="3124200"/>
            <a:ext cx="3759200" cy="2819400"/>
          </a:xfrm>
          <a:prstGeom prst="rect">
            <a:avLst/>
          </a:prstGeom>
          <a:noFill/>
          <a:ln w="9525">
            <a:noFill/>
            <a:miter lim="800000"/>
            <a:headEnd/>
            <a:tailEnd/>
          </a:ln>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s://confluence.cornell.edu/download/attachments/90766021/launder1.PNG"/>
          <p:cNvPicPr>
            <a:picLocks noChangeAspect="1" noChangeArrowheads="1"/>
          </p:cNvPicPr>
          <p:nvPr/>
        </p:nvPicPr>
        <p:blipFill>
          <a:blip r:embed="rId3" cstate="print"/>
          <a:srcRect/>
          <a:stretch>
            <a:fillRect/>
          </a:stretch>
        </p:blipFill>
        <p:spPr bwMode="auto">
          <a:xfrm>
            <a:off x="685800" y="1371600"/>
            <a:ext cx="3749675" cy="4686300"/>
          </a:xfrm>
          <a:prstGeom prst="rect">
            <a:avLst/>
          </a:prstGeom>
          <a:noFill/>
          <a:ln w="9525">
            <a:noFill/>
            <a:miter lim="800000"/>
            <a:headEnd/>
            <a:tailEnd/>
          </a:ln>
        </p:spPr>
      </p:pic>
      <p:pic>
        <p:nvPicPr>
          <p:cNvPr id="4099" name="Picture 3"/>
          <p:cNvPicPr>
            <a:picLocks noChangeAspect="1" noChangeArrowheads="1"/>
          </p:cNvPicPr>
          <p:nvPr/>
        </p:nvPicPr>
        <p:blipFill>
          <a:blip r:embed="rId4" cstate="print"/>
          <a:srcRect/>
          <a:stretch>
            <a:fillRect/>
          </a:stretch>
        </p:blipFill>
        <p:spPr bwMode="auto">
          <a:xfrm>
            <a:off x="5334000" y="1219200"/>
            <a:ext cx="3362325" cy="4867275"/>
          </a:xfrm>
          <a:prstGeom prst="rect">
            <a:avLst/>
          </a:prstGeom>
          <a:noFill/>
          <a:ln w="9525">
            <a:noFill/>
            <a:miter lim="800000"/>
            <a:headEnd/>
            <a:tailEnd/>
          </a:ln>
        </p:spPr>
      </p:pic>
      <p:sp>
        <p:nvSpPr>
          <p:cNvPr id="4100" name="Title 3"/>
          <p:cNvSpPr>
            <a:spLocks noGrp="1"/>
          </p:cNvSpPr>
          <p:nvPr>
            <p:ph type="title"/>
          </p:nvPr>
        </p:nvSpPr>
        <p:spPr/>
        <p:txBody>
          <a:bodyPr/>
          <a:lstStyle/>
          <a:p>
            <a:pPr eaLnBrk="1" hangingPunct="1"/>
            <a:r>
              <a:rPr lang="en-US" smtClean="0"/>
              <a:t>Old &amp; New Couplings</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2"/>
          <p:cNvSpPr>
            <a:spLocks noGrp="1"/>
          </p:cNvSpPr>
          <p:nvPr>
            <p:ph type="title"/>
          </p:nvPr>
        </p:nvSpPr>
        <p:spPr/>
        <p:txBody>
          <a:bodyPr/>
          <a:lstStyle/>
          <a:p>
            <a:pPr eaLnBrk="1" hangingPunct="1"/>
            <a:r>
              <a:rPr lang="en-US" smtClean="0"/>
              <a:t>Launders with Couplings!</a:t>
            </a:r>
          </a:p>
        </p:txBody>
      </p:sp>
      <p:grpSp>
        <p:nvGrpSpPr>
          <p:cNvPr id="2" name="Group 5"/>
          <p:cNvGrpSpPr>
            <a:grpSpLocks/>
          </p:cNvGrpSpPr>
          <p:nvPr/>
        </p:nvGrpSpPr>
        <p:grpSpPr bwMode="auto">
          <a:xfrm>
            <a:off x="457200" y="1295400"/>
            <a:ext cx="8197850" cy="4746625"/>
            <a:chOff x="228600" y="1585913"/>
            <a:chExt cx="8731250" cy="5055210"/>
          </a:xfrm>
        </p:grpSpPr>
        <p:pic>
          <p:nvPicPr>
            <p:cNvPr id="5125" name="Picture 2"/>
            <p:cNvPicPr>
              <a:picLocks noChangeAspect="1" noChangeArrowheads="1"/>
            </p:cNvPicPr>
            <p:nvPr/>
          </p:nvPicPr>
          <p:blipFill>
            <a:blip r:embed="rId3" cstate="print"/>
            <a:srcRect/>
            <a:stretch>
              <a:fillRect/>
            </a:stretch>
          </p:blipFill>
          <p:spPr bwMode="auto">
            <a:xfrm>
              <a:off x="228600" y="1585913"/>
              <a:ext cx="8731250" cy="4891087"/>
            </a:xfrm>
            <a:prstGeom prst="rect">
              <a:avLst/>
            </a:prstGeom>
            <a:noFill/>
            <a:ln w="9525">
              <a:noFill/>
              <a:miter lim="800000"/>
              <a:headEnd/>
              <a:tailEnd/>
            </a:ln>
          </p:spPr>
        </p:pic>
        <p:sp>
          <p:nvSpPr>
            <p:cNvPr id="5" name="Freeform 4"/>
            <p:cNvSpPr/>
            <p:nvPr/>
          </p:nvSpPr>
          <p:spPr>
            <a:xfrm>
              <a:off x="304686" y="4039127"/>
              <a:ext cx="4396059" cy="2601996"/>
            </a:xfrm>
            <a:custGeom>
              <a:avLst/>
              <a:gdLst>
                <a:gd name="connsiteX0" fmla="*/ 269631 w 4396154"/>
                <a:gd name="connsiteY0" fmla="*/ 0 h 2602523"/>
                <a:gd name="connsiteX1" fmla="*/ 4396154 w 4396154"/>
                <a:gd name="connsiteY1" fmla="*/ 2227385 h 2602523"/>
                <a:gd name="connsiteX2" fmla="*/ 3798277 w 4396154"/>
                <a:gd name="connsiteY2" fmla="*/ 2602523 h 2602523"/>
                <a:gd name="connsiteX3" fmla="*/ 0 w 4396154"/>
                <a:gd name="connsiteY3" fmla="*/ 422031 h 2602523"/>
                <a:gd name="connsiteX4" fmla="*/ 269631 w 4396154"/>
                <a:gd name="connsiteY4" fmla="*/ 0 h 26025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96154" h="2602523">
                  <a:moveTo>
                    <a:pt x="269631" y="0"/>
                  </a:moveTo>
                  <a:lnTo>
                    <a:pt x="4396154" y="2227385"/>
                  </a:lnTo>
                  <a:lnTo>
                    <a:pt x="3798277" y="2602523"/>
                  </a:lnTo>
                  <a:lnTo>
                    <a:pt x="0" y="422031"/>
                  </a:lnTo>
                  <a:lnTo>
                    <a:pt x="269631" y="0"/>
                  </a:lnTo>
                  <a:close/>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
        <p:nvSpPr>
          <p:cNvPr id="5124" name="TextBox 6"/>
          <p:cNvSpPr txBox="1">
            <a:spLocks noChangeArrowheads="1"/>
          </p:cNvSpPr>
          <p:nvPr/>
        </p:nvSpPr>
        <p:spPr bwMode="auto">
          <a:xfrm>
            <a:off x="533400" y="6030913"/>
            <a:ext cx="7924800" cy="369887"/>
          </a:xfrm>
          <a:prstGeom prst="rect">
            <a:avLst/>
          </a:prstGeom>
          <a:noFill/>
          <a:ln w="9525">
            <a:noFill/>
            <a:miter lim="800000"/>
            <a:headEnd/>
            <a:tailEnd/>
          </a:ln>
        </p:spPr>
        <p:txBody>
          <a:bodyPr>
            <a:spAutoFit/>
          </a:bodyPr>
          <a:lstStyle/>
          <a:p>
            <a:r>
              <a:rPr lang="en-US"/>
              <a:t>But what’s holding up the other end?</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pPr eaLnBrk="1" hangingPunct="1"/>
            <a:r>
              <a:rPr lang="en-US" smtClean="0"/>
              <a:t>Launder support</a:t>
            </a:r>
          </a:p>
        </p:txBody>
      </p:sp>
      <p:pic>
        <p:nvPicPr>
          <p:cNvPr id="6147" name="Content Placeholder 3" descr="Launderer_suport.jpg"/>
          <p:cNvPicPr>
            <a:picLocks noChangeAspect="1"/>
          </p:cNvPicPr>
          <p:nvPr/>
        </p:nvPicPr>
        <p:blipFill>
          <a:blip r:embed="rId3" cstate="print"/>
          <a:srcRect/>
          <a:stretch>
            <a:fillRect/>
          </a:stretch>
        </p:blipFill>
        <p:spPr bwMode="auto">
          <a:xfrm>
            <a:off x="4953000" y="1447800"/>
            <a:ext cx="3284538" cy="4754563"/>
          </a:xfrm>
          <a:prstGeom prst="rect">
            <a:avLst/>
          </a:prstGeom>
          <a:noFill/>
          <a:ln w="9525">
            <a:noFill/>
            <a:miter lim="800000"/>
            <a:headEnd/>
            <a:tailEnd/>
          </a:ln>
        </p:spPr>
      </p:pic>
      <p:pic>
        <p:nvPicPr>
          <p:cNvPr id="6148" name="Picture 3" descr="C:\Program Files\Microsoft Office\MEDIA\CAGCAT10\j0300520.gif"/>
          <p:cNvPicPr>
            <a:picLocks noChangeAspect="1" noChangeArrowheads="1" noCrop="1"/>
          </p:cNvPicPr>
          <p:nvPr/>
        </p:nvPicPr>
        <p:blipFill>
          <a:blip r:embed="rId4" cstate="print"/>
          <a:srcRect/>
          <a:stretch>
            <a:fillRect/>
          </a:stretch>
        </p:blipFill>
        <p:spPr bwMode="auto">
          <a:xfrm>
            <a:off x="762000" y="2209800"/>
            <a:ext cx="3544888" cy="304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Exit Channel</a:t>
            </a:r>
            <a:endParaRPr lang="en-US" dirty="0"/>
          </a:p>
        </p:txBody>
      </p:sp>
      <p:sp>
        <p:nvSpPr>
          <p:cNvPr id="5" name="TextBox 4"/>
          <p:cNvSpPr txBox="1"/>
          <p:nvPr/>
        </p:nvSpPr>
        <p:spPr>
          <a:xfrm>
            <a:off x="4191000" y="2743200"/>
            <a:ext cx="4572000" cy="646331"/>
          </a:xfrm>
          <a:prstGeom prst="rect">
            <a:avLst/>
          </a:prstGeom>
          <a:noFill/>
        </p:spPr>
        <p:txBody>
          <a:bodyPr wrap="square" rtlCol="0">
            <a:spAutoFit/>
          </a:bodyPr>
          <a:lstStyle/>
          <a:p>
            <a:r>
              <a:rPr lang="en-US" dirty="0" smtClean="0"/>
              <a:t>Wide enough to fit launder cap and to ensure target head loss.</a:t>
            </a:r>
            <a:endParaRPr lang="en-US" dirty="0"/>
          </a:p>
        </p:txBody>
      </p:sp>
      <p:sp>
        <p:nvSpPr>
          <p:cNvPr id="7" name="TextBox 6"/>
          <p:cNvSpPr txBox="1"/>
          <p:nvPr/>
        </p:nvSpPr>
        <p:spPr>
          <a:xfrm>
            <a:off x="4267200" y="1676400"/>
            <a:ext cx="3124200" cy="923330"/>
          </a:xfrm>
          <a:prstGeom prst="rect">
            <a:avLst/>
          </a:prstGeom>
          <a:noFill/>
        </p:spPr>
        <p:txBody>
          <a:bodyPr wrap="square" rtlCol="0">
            <a:spAutoFit/>
          </a:bodyPr>
          <a:lstStyle/>
          <a:p>
            <a:r>
              <a:rPr lang="en-US" dirty="0" smtClean="0"/>
              <a:t>Head Loss in channel twenty times smaller than head loss in launder</a:t>
            </a:r>
            <a:endParaRPr lang="en-US" dirty="0"/>
          </a:p>
        </p:txBody>
      </p:sp>
      <p:sp>
        <p:nvSpPr>
          <p:cNvPr id="9" name="TextBox 8"/>
          <p:cNvSpPr txBox="1"/>
          <p:nvPr/>
        </p:nvSpPr>
        <p:spPr>
          <a:xfrm>
            <a:off x="4114800" y="3657600"/>
            <a:ext cx="3733800" cy="1754326"/>
          </a:xfrm>
          <a:prstGeom prst="rect">
            <a:avLst/>
          </a:prstGeom>
          <a:noFill/>
        </p:spPr>
        <p:txBody>
          <a:bodyPr wrap="square" rtlCol="0">
            <a:spAutoFit/>
          </a:bodyPr>
          <a:lstStyle/>
          <a:p>
            <a:r>
              <a:rPr lang="en-US" dirty="0" smtClean="0"/>
              <a:t>2 possible configurations based on head loss:</a:t>
            </a:r>
          </a:p>
          <a:p>
            <a:endParaRPr lang="en-US" dirty="0" smtClean="0"/>
          </a:p>
          <a:p>
            <a:pPr>
              <a:buFont typeface="Arial" pitchFamily="34" charset="0"/>
              <a:buChar char="•"/>
            </a:pPr>
            <a:r>
              <a:rPr lang="en-US" dirty="0" smtClean="0"/>
              <a:t> Parallel weir</a:t>
            </a:r>
            <a:endParaRPr lang="en-US" dirty="0"/>
          </a:p>
          <a:p>
            <a:pPr>
              <a:buFont typeface="Arial" pitchFamily="34" charset="0"/>
              <a:buChar char="•"/>
            </a:pPr>
            <a:endParaRPr lang="en-US" dirty="0" smtClean="0"/>
          </a:p>
          <a:p>
            <a:pPr>
              <a:buFont typeface="Arial" pitchFamily="34" charset="0"/>
              <a:buChar char="•"/>
            </a:pPr>
            <a:r>
              <a:rPr lang="en-US" dirty="0" smtClean="0"/>
              <a:t> Perpendicular weir</a:t>
            </a:r>
            <a:endParaRPr lang="en-US" dirty="0"/>
          </a:p>
        </p:txBody>
      </p:sp>
      <p:sp>
        <p:nvSpPr>
          <p:cNvPr id="10" name="TextBox 9"/>
          <p:cNvSpPr txBox="1"/>
          <p:nvPr/>
        </p:nvSpPr>
        <p:spPr>
          <a:xfrm>
            <a:off x="457200" y="5029200"/>
            <a:ext cx="3048000" cy="369332"/>
          </a:xfrm>
          <a:prstGeom prst="rect">
            <a:avLst/>
          </a:prstGeom>
          <a:noFill/>
        </p:spPr>
        <p:txBody>
          <a:bodyPr wrap="square" rtlCol="0">
            <a:spAutoFit/>
          </a:bodyPr>
          <a:lstStyle/>
          <a:p>
            <a:r>
              <a:rPr lang="en-US" dirty="0" smtClean="0"/>
              <a:t>As long  as the inlet channel. </a:t>
            </a:r>
            <a:endParaRPr lang="en-US" dirty="0"/>
          </a:p>
        </p:txBody>
      </p:sp>
      <p:sp>
        <p:nvSpPr>
          <p:cNvPr id="11" name="TextBox 10"/>
          <p:cNvSpPr txBox="1"/>
          <p:nvPr/>
        </p:nvSpPr>
        <p:spPr>
          <a:xfrm>
            <a:off x="609600" y="5486400"/>
            <a:ext cx="2819400" cy="923330"/>
          </a:xfrm>
          <a:prstGeom prst="rect">
            <a:avLst/>
          </a:prstGeom>
          <a:noFill/>
        </p:spPr>
        <p:txBody>
          <a:bodyPr wrap="square" rtlCol="0">
            <a:spAutoFit/>
          </a:bodyPr>
          <a:lstStyle/>
          <a:p>
            <a:r>
              <a:rPr lang="en-US" dirty="0" smtClean="0"/>
              <a:t>Height of water= that of the inlet channel-Head </a:t>
            </a:r>
            <a:r>
              <a:rPr lang="en-US" dirty="0"/>
              <a:t>L</a:t>
            </a:r>
            <a:r>
              <a:rPr lang="en-US" dirty="0" smtClean="0"/>
              <a:t>oss through the launder</a:t>
            </a:r>
            <a:endParaRPr lang="en-US"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en-US"/>
              <a:t>Inlet and Exit Tanks</a:t>
            </a:r>
          </a:p>
        </p:txBody>
      </p:sp>
      <p:sp>
        <p:nvSpPr>
          <p:cNvPr id="2051" name="Rectangle 3"/>
          <p:cNvSpPr>
            <a:spLocks noGrp="1" noChangeArrowheads="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4"/>
          <p:cNvSpPr>
            <a:spLocks noGrp="1"/>
          </p:cNvSpPr>
          <p:nvPr>
            <p:ph type="title" idx="4294967295"/>
          </p:nvPr>
        </p:nvSpPr>
        <p:spPr/>
        <p:txBody>
          <a:bodyPr/>
          <a:lstStyle/>
          <a:p>
            <a:r>
              <a:rPr lang="en-US"/>
              <a:t> Inlet Tank</a:t>
            </a:r>
          </a:p>
        </p:txBody>
      </p:sp>
      <p:pic>
        <p:nvPicPr>
          <p:cNvPr id="3075" name="Content Placeholder 6" descr="new inlet tank.png"/>
          <p:cNvPicPr>
            <a:picLocks noGrp="1" noChangeAspect="1"/>
          </p:cNvPicPr>
          <p:nvPr>
            <p:ph idx="4294967295"/>
          </p:nvPr>
        </p:nvPicPr>
        <p:blipFill>
          <a:blip r:embed="rId3" cstate="print"/>
          <a:srcRect/>
          <a:stretch>
            <a:fillRect/>
          </a:stretch>
        </p:blipFill>
        <p:spPr>
          <a:xfrm>
            <a:off x="3962400" y="4114800"/>
            <a:ext cx="4119563" cy="2514600"/>
          </a:xfrm>
        </p:spPr>
      </p:pic>
      <p:pic>
        <p:nvPicPr>
          <p:cNvPr id="3076" name="Content Placeholder 3" descr="FullTankRendered.JPG"/>
          <p:cNvPicPr>
            <a:picLocks noChangeAspect="1"/>
          </p:cNvPicPr>
          <p:nvPr/>
        </p:nvPicPr>
        <p:blipFill>
          <a:blip r:embed="rId4" cstate="print"/>
          <a:srcRect/>
          <a:stretch>
            <a:fillRect/>
          </a:stretch>
        </p:blipFill>
        <p:spPr bwMode="auto">
          <a:xfrm>
            <a:off x="533400" y="1371600"/>
            <a:ext cx="3886200" cy="2243138"/>
          </a:xfrm>
          <a:prstGeom prst="rect">
            <a:avLst/>
          </a:prstGeom>
          <a:noFill/>
          <a:ln w="9525">
            <a:noFill/>
            <a:miter lim="800000"/>
            <a:headEnd/>
            <a:tailEnd/>
          </a:ln>
        </p:spPr>
      </p:pic>
      <p:cxnSp>
        <p:nvCxnSpPr>
          <p:cNvPr id="10" name="Straight Arrow Connector 9"/>
          <p:cNvCxnSpPr/>
          <p:nvPr/>
        </p:nvCxnSpPr>
        <p:spPr>
          <a:xfrm>
            <a:off x="2819400" y="3810000"/>
            <a:ext cx="1066800" cy="60960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2" name="Straight Arrow Connector 11"/>
          <p:cNvCxnSpPr/>
          <p:nvPr/>
        </p:nvCxnSpPr>
        <p:spPr>
          <a:xfrm>
            <a:off x="4495800" y="3048000"/>
            <a:ext cx="914400" cy="91440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a:t>Inlet Tanks</a:t>
            </a:r>
          </a:p>
        </p:txBody>
      </p:sp>
      <p:sp>
        <p:nvSpPr>
          <p:cNvPr id="8195" name="Rectangle 3"/>
          <p:cNvSpPr>
            <a:spLocks noGrp="1" noChangeArrowheads="1"/>
          </p:cNvSpPr>
          <p:nvPr>
            <p:ph type="body" idx="1"/>
          </p:nvPr>
        </p:nvSpPr>
        <p:spPr/>
        <p:txBody>
          <a:bodyPr/>
          <a:lstStyle/>
          <a:p>
            <a:endParaRPr lang="en-US"/>
          </a:p>
        </p:txBody>
      </p:sp>
      <p:pic>
        <p:nvPicPr>
          <p:cNvPr id="8196" name="Picture 4" descr="Inlet Channel"/>
          <p:cNvPicPr>
            <a:picLocks noChangeAspect="1" noChangeArrowheads="1"/>
          </p:cNvPicPr>
          <p:nvPr/>
        </p:nvPicPr>
        <p:blipFill>
          <a:blip r:embed="rId3" cstate="print"/>
          <a:srcRect/>
          <a:stretch>
            <a:fillRect/>
          </a:stretch>
        </p:blipFill>
        <p:spPr bwMode="auto">
          <a:xfrm>
            <a:off x="381000" y="1371600"/>
            <a:ext cx="3076575" cy="2152650"/>
          </a:xfrm>
          <a:prstGeom prst="rect">
            <a:avLst/>
          </a:prstGeom>
          <a:noFill/>
        </p:spPr>
      </p:pic>
      <p:pic>
        <p:nvPicPr>
          <p:cNvPr id="8197" name="Picture 5" descr="inlet weir"/>
          <p:cNvPicPr>
            <a:picLocks noChangeAspect="1" noChangeArrowheads="1"/>
          </p:cNvPicPr>
          <p:nvPr/>
        </p:nvPicPr>
        <p:blipFill>
          <a:blip r:embed="rId4" cstate="print"/>
          <a:srcRect/>
          <a:stretch>
            <a:fillRect/>
          </a:stretch>
        </p:blipFill>
        <p:spPr bwMode="auto">
          <a:xfrm>
            <a:off x="4343400" y="1524000"/>
            <a:ext cx="4267200" cy="1922463"/>
          </a:xfrm>
          <a:prstGeom prst="rect">
            <a:avLst/>
          </a:prstGeom>
          <a:noFill/>
        </p:spPr>
      </p:pic>
      <p:sp>
        <p:nvSpPr>
          <p:cNvPr id="8198" name="Line 6"/>
          <p:cNvSpPr>
            <a:spLocks noChangeShapeType="1"/>
          </p:cNvSpPr>
          <p:nvPr/>
        </p:nvSpPr>
        <p:spPr bwMode="auto">
          <a:xfrm flipH="1">
            <a:off x="5715000" y="3581400"/>
            <a:ext cx="304800" cy="381000"/>
          </a:xfrm>
          <a:prstGeom prst="line">
            <a:avLst/>
          </a:prstGeom>
          <a:noFill/>
          <a:ln w="9525">
            <a:solidFill>
              <a:schemeClr val="tx1"/>
            </a:solidFill>
            <a:round/>
            <a:headEnd/>
            <a:tailEnd type="triangle" w="med" len="med"/>
          </a:ln>
          <a:effectLst/>
        </p:spPr>
        <p:txBody>
          <a:bodyPr/>
          <a:lstStyle/>
          <a:p>
            <a:endParaRPr lang="en-US"/>
          </a:p>
        </p:txBody>
      </p:sp>
      <p:pic>
        <p:nvPicPr>
          <p:cNvPr id="8199" name="Picture 7" descr="Picture1"/>
          <p:cNvPicPr>
            <a:picLocks noChangeAspect="1" noChangeArrowheads="1"/>
          </p:cNvPicPr>
          <p:nvPr/>
        </p:nvPicPr>
        <p:blipFill>
          <a:blip r:embed="rId5" cstate="print"/>
          <a:srcRect/>
          <a:stretch>
            <a:fillRect/>
          </a:stretch>
        </p:blipFill>
        <p:spPr bwMode="auto">
          <a:xfrm>
            <a:off x="1981200" y="3984625"/>
            <a:ext cx="4959350" cy="2233613"/>
          </a:xfrm>
          <a:prstGeom prst="rect">
            <a:avLst/>
          </a:prstGeom>
          <a:noFill/>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Content Placeholder 10" descr="Drawing5.bmp"/>
          <p:cNvPicPr>
            <a:picLocks noGrp="1" noChangeAspect="1"/>
          </p:cNvPicPr>
          <p:nvPr>
            <p:ph idx="4294967295"/>
          </p:nvPr>
        </p:nvPicPr>
        <p:blipFill>
          <a:blip r:embed="rId3" cstate="print"/>
          <a:srcRect/>
          <a:stretch>
            <a:fillRect/>
          </a:stretch>
        </p:blipFill>
        <p:spPr>
          <a:xfrm>
            <a:off x="228600" y="152400"/>
            <a:ext cx="6400800" cy="2876550"/>
          </a:xfrm>
        </p:spPr>
      </p:pic>
      <p:pic>
        <p:nvPicPr>
          <p:cNvPr id="6147" name="Content Placeholder 3" descr="Drawing10.bmp"/>
          <p:cNvPicPr>
            <a:picLocks noChangeAspect="1"/>
          </p:cNvPicPr>
          <p:nvPr/>
        </p:nvPicPr>
        <p:blipFill>
          <a:blip r:embed="rId4" cstate="print"/>
          <a:srcRect/>
          <a:stretch>
            <a:fillRect/>
          </a:stretch>
        </p:blipFill>
        <p:spPr bwMode="auto">
          <a:xfrm>
            <a:off x="3276600" y="4054475"/>
            <a:ext cx="5318125" cy="2390775"/>
          </a:xfrm>
          <a:prstGeom prst="rect">
            <a:avLst/>
          </a:prstGeom>
          <a:noFill/>
          <a:ln w="9525">
            <a:noFill/>
            <a:miter lim="800000"/>
            <a:headEnd/>
            <a:tailEnd/>
          </a:ln>
        </p:spPr>
      </p:pic>
      <p:sp>
        <p:nvSpPr>
          <p:cNvPr id="6149" name="Text Box 5"/>
          <p:cNvSpPr txBox="1">
            <a:spLocks noChangeArrowheads="1"/>
          </p:cNvSpPr>
          <p:nvPr/>
        </p:nvSpPr>
        <p:spPr bwMode="auto">
          <a:xfrm>
            <a:off x="152400" y="5410200"/>
            <a:ext cx="2787650" cy="366713"/>
          </a:xfrm>
          <a:prstGeom prst="rect">
            <a:avLst/>
          </a:prstGeom>
          <a:noFill/>
          <a:ln w="9525">
            <a:noFill/>
            <a:miter lim="800000"/>
            <a:headEnd/>
            <a:tailEnd/>
          </a:ln>
          <a:effectLst/>
        </p:spPr>
        <p:txBody>
          <a:bodyPr wrap="none">
            <a:spAutoFit/>
          </a:bodyPr>
          <a:lstStyle/>
          <a:p>
            <a:r>
              <a:rPr lang="en-US"/>
              <a:t>Same design for Exit tank</a:t>
            </a: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Content Placeholder 3" descr="Drawing10.bmp"/>
          <p:cNvPicPr>
            <a:picLocks noGrp="1" noChangeAspect="1"/>
          </p:cNvPicPr>
          <p:nvPr>
            <p:ph idx="4294967295"/>
          </p:nvPr>
        </p:nvPicPr>
        <p:blipFill>
          <a:blip r:embed="rId3" cstate="print"/>
          <a:srcRect/>
          <a:stretch>
            <a:fillRect/>
          </a:stretch>
        </p:blipFill>
        <p:spPr>
          <a:xfrm>
            <a:off x="3200400" y="4038600"/>
            <a:ext cx="5619750" cy="2525713"/>
          </a:xfrm>
        </p:spPr>
      </p:pic>
      <p:sp>
        <p:nvSpPr>
          <p:cNvPr id="5123" name="Text Placeholder 6"/>
          <p:cNvSpPr>
            <a:spLocks noGrp="1"/>
          </p:cNvSpPr>
          <p:nvPr>
            <p:ph type="body" sz="half" idx="4294967295"/>
          </p:nvPr>
        </p:nvSpPr>
        <p:spPr>
          <a:xfrm>
            <a:off x="152400" y="1447800"/>
            <a:ext cx="3008313" cy="4691063"/>
          </a:xfrm>
        </p:spPr>
        <p:txBody>
          <a:bodyPr/>
          <a:lstStyle/>
          <a:p>
            <a:pPr marL="0" indent="0">
              <a:buFontTx/>
              <a:buNone/>
            </a:pPr>
            <a:endParaRPr lang="en-US" sz="1800" dirty="0"/>
          </a:p>
          <a:p>
            <a:pPr marL="0" indent="0"/>
            <a:endParaRPr lang="en-US" sz="1800" dirty="0"/>
          </a:p>
          <a:p>
            <a:pPr marL="0" indent="0"/>
            <a:endParaRPr lang="en-US" sz="1800" dirty="0"/>
          </a:p>
          <a:p>
            <a:pPr marL="0" indent="0"/>
            <a:endParaRPr lang="en-US" sz="1800" dirty="0"/>
          </a:p>
          <a:p>
            <a:pPr marL="0" indent="0"/>
            <a:endParaRPr lang="en-US" sz="1800" dirty="0"/>
          </a:p>
          <a:p>
            <a:pPr marL="0" indent="0">
              <a:buFontTx/>
              <a:buNone/>
            </a:pPr>
            <a:endParaRPr lang="en-US" sz="1800" dirty="0"/>
          </a:p>
          <a:p>
            <a:pPr marL="0" indent="0"/>
            <a:r>
              <a:rPr lang="en-US" sz="1800" dirty="0"/>
              <a:t> Future Changes</a:t>
            </a:r>
          </a:p>
          <a:p>
            <a:pPr marL="457200" lvl="1" indent="0">
              <a:buFont typeface="Arial" charset="0"/>
              <a:buChar char="•"/>
            </a:pPr>
            <a:r>
              <a:rPr lang="en-US" sz="1600" dirty="0"/>
              <a:t>More to Code</a:t>
            </a:r>
          </a:p>
          <a:p>
            <a:pPr marL="914400" lvl="2" indent="0"/>
            <a:r>
              <a:rPr lang="en-US" sz="1400" dirty="0"/>
              <a:t>Weir plugs</a:t>
            </a:r>
          </a:p>
          <a:p>
            <a:pPr marL="914400" lvl="2" indent="0"/>
            <a:r>
              <a:rPr lang="en-US" sz="1400" dirty="0"/>
              <a:t>Connecting pipe and new tee</a:t>
            </a:r>
          </a:p>
          <a:p>
            <a:pPr marL="914400" lvl="2" indent="0"/>
            <a:r>
              <a:rPr lang="en-US" sz="1400" dirty="0"/>
              <a:t>Inlet tank dimensions</a:t>
            </a:r>
          </a:p>
          <a:p>
            <a:pPr marL="457200" lvl="1" indent="0">
              <a:buFont typeface="Arial" charset="0"/>
              <a:buChar char="•"/>
            </a:pPr>
            <a:r>
              <a:rPr lang="en-US" sz="1600" dirty="0"/>
              <a:t>Drainage System</a:t>
            </a:r>
          </a:p>
          <a:p>
            <a:pPr marL="914400" lvl="2" indent="0"/>
            <a:r>
              <a:rPr lang="en-US" sz="1400" dirty="0"/>
              <a:t>Channel</a:t>
            </a:r>
          </a:p>
          <a:p>
            <a:pPr marL="914400" lvl="2" indent="0"/>
            <a:r>
              <a:rPr lang="en-US" sz="1400" dirty="0"/>
              <a:t>Cover</a:t>
            </a:r>
          </a:p>
          <a:p>
            <a:pPr marL="914400" lvl="2" indent="0"/>
            <a:r>
              <a:rPr lang="en-US" sz="1400" dirty="0"/>
              <a:t>Drain Valves</a:t>
            </a:r>
          </a:p>
        </p:txBody>
      </p:sp>
      <p:pic>
        <p:nvPicPr>
          <p:cNvPr id="5124" name="Picture 4" descr="Picture1.png"/>
          <p:cNvPicPr>
            <a:picLocks noChangeAspect="1"/>
          </p:cNvPicPr>
          <p:nvPr/>
        </p:nvPicPr>
        <p:blipFill>
          <a:blip r:embed="rId4" cstate="print"/>
          <a:srcRect/>
          <a:stretch>
            <a:fillRect/>
          </a:stretch>
        </p:blipFill>
        <p:spPr bwMode="auto">
          <a:xfrm>
            <a:off x="3352800" y="533400"/>
            <a:ext cx="5412741" cy="2438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81000"/>
            <a:ext cx="7772400" cy="1470025"/>
          </a:xfrm>
        </p:spPr>
        <p:txBody>
          <a:bodyPr/>
          <a:lstStyle/>
          <a:p>
            <a:r>
              <a:rPr lang="en-US" dirty="0" smtClean="0"/>
              <a:t>Materials List</a:t>
            </a:r>
            <a:endParaRPr lang="en-US" dirty="0"/>
          </a:p>
        </p:txBody>
      </p:sp>
      <p:sp>
        <p:nvSpPr>
          <p:cNvPr id="3" name="Subtitle 2"/>
          <p:cNvSpPr>
            <a:spLocks noGrp="1"/>
          </p:cNvSpPr>
          <p:nvPr>
            <p:ph type="subTitle" idx="1"/>
          </p:nvPr>
        </p:nvSpPr>
        <p:spPr>
          <a:xfrm>
            <a:off x="1828800" y="2057400"/>
            <a:ext cx="5791200" cy="990600"/>
          </a:xfrm>
        </p:spPr>
        <p:txBody>
          <a:bodyPr>
            <a:normAutofit lnSpcReduction="10000"/>
          </a:bodyPr>
          <a:lstStyle/>
          <a:p>
            <a:r>
              <a:rPr lang="en-US" dirty="0" smtClean="0">
                <a:solidFill>
                  <a:schemeClr val="tx1"/>
                </a:solidFill>
              </a:rPr>
              <a:t>“Shopping list” to build an </a:t>
            </a:r>
            <a:r>
              <a:rPr lang="en-US" dirty="0" err="1" smtClean="0">
                <a:solidFill>
                  <a:schemeClr val="tx1"/>
                </a:solidFill>
              </a:rPr>
              <a:t>AguaClara</a:t>
            </a:r>
            <a:r>
              <a:rPr lang="en-US" dirty="0" smtClean="0">
                <a:solidFill>
                  <a:schemeClr val="tx1"/>
                </a:solidFill>
              </a:rPr>
              <a:t> plant</a:t>
            </a:r>
            <a:endParaRPr lang="en-US" dirty="0">
              <a:solidFill>
                <a:schemeClr val="tx1"/>
              </a:solidFill>
            </a:endParaRPr>
          </a:p>
        </p:txBody>
      </p:sp>
      <p:pic>
        <p:nvPicPr>
          <p:cNvPr id="4" name="Picture 3"/>
          <p:cNvPicPr>
            <a:picLocks noChangeAspect="1" noChangeArrowheads="1"/>
          </p:cNvPicPr>
          <p:nvPr/>
        </p:nvPicPr>
        <p:blipFill>
          <a:blip r:embed="rId3" cstate="print"/>
          <a:srcRect/>
          <a:stretch>
            <a:fillRect/>
          </a:stretch>
        </p:blipFill>
        <p:spPr bwMode="auto">
          <a:xfrm>
            <a:off x="4724400" y="3429000"/>
            <a:ext cx="4191000" cy="3143250"/>
          </a:xfrm>
          <a:prstGeom prst="rect">
            <a:avLst/>
          </a:prstGeom>
          <a:noFill/>
          <a:ln w="9525">
            <a:noFill/>
            <a:miter lim="800000"/>
            <a:headEnd/>
            <a:tailEnd/>
          </a:ln>
        </p:spPr>
      </p:pic>
      <p:pic>
        <p:nvPicPr>
          <p:cNvPr id="5" name="Picture 2"/>
          <p:cNvPicPr>
            <a:picLocks noChangeAspect="1" noChangeArrowheads="1"/>
          </p:cNvPicPr>
          <p:nvPr/>
        </p:nvPicPr>
        <p:blipFill>
          <a:blip r:embed="rId4" cstate="print"/>
          <a:srcRect/>
          <a:stretch>
            <a:fillRect/>
          </a:stretch>
        </p:blipFill>
        <p:spPr bwMode="auto">
          <a:xfrm>
            <a:off x="228600" y="3429000"/>
            <a:ext cx="4191000" cy="31432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Chemical Storage Tank</a:t>
            </a:r>
            <a:endParaRPr lang="en-US" dirty="0"/>
          </a:p>
        </p:txBody>
      </p:sp>
      <p:sp>
        <p:nvSpPr>
          <p:cNvPr id="3" name="Content Placeholder 2"/>
          <p:cNvSpPr>
            <a:spLocks noGrp="1"/>
          </p:cNvSpPr>
          <p:nvPr>
            <p:ph idx="1"/>
          </p:nvPr>
        </p:nvSpPr>
        <p:spPr>
          <a:xfrm>
            <a:off x="457200" y="1600201"/>
            <a:ext cx="7924800" cy="1447799"/>
          </a:xfrm>
        </p:spPr>
        <p:txBody>
          <a:bodyPr>
            <a:normAutofit fontScale="85000" lnSpcReduction="20000"/>
          </a:bodyPr>
          <a:lstStyle/>
          <a:p>
            <a:r>
              <a:rPr lang="en-US" dirty="0" smtClean="0"/>
              <a:t>Task 4: Add drain lines connected to the very bottom center of the tanks that go to the drain line for the entrance tank and ultimately to the plant drain channel</a:t>
            </a:r>
          </a:p>
          <a:p>
            <a:endParaRPr lang="en-US" dirty="0"/>
          </a:p>
        </p:txBody>
      </p:sp>
      <p:pic>
        <p:nvPicPr>
          <p:cNvPr id="6" name="Picture 3"/>
          <p:cNvPicPr>
            <a:picLocks noChangeAspect="1" noChangeArrowheads="1"/>
          </p:cNvPicPr>
          <p:nvPr/>
        </p:nvPicPr>
        <p:blipFill>
          <a:blip r:embed="rId3" cstate="print"/>
          <a:srcRect/>
          <a:stretch>
            <a:fillRect/>
          </a:stretch>
        </p:blipFill>
        <p:spPr bwMode="auto">
          <a:xfrm>
            <a:off x="2895600" y="3733800"/>
            <a:ext cx="3429000" cy="2571750"/>
          </a:xfrm>
          <a:prstGeom prst="rect">
            <a:avLst/>
          </a:prstGeom>
          <a:noFill/>
          <a:ln w="9525">
            <a:noFill/>
            <a:miter lim="800000"/>
            <a:headEnd/>
            <a:tailEnd/>
          </a:ln>
        </p:spPr>
      </p:pic>
      <p:pic>
        <p:nvPicPr>
          <p:cNvPr id="7" name="Picture 2"/>
          <p:cNvPicPr>
            <a:picLocks noChangeAspect="1" noChangeArrowheads="1"/>
          </p:cNvPicPr>
          <p:nvPr/>
        </p:nvPicPr>
        <p:blipFill>
          <a:blip r:embed="rId4" cstate="print"/>
          <a:srcRect/>
          <a:stretch>
            <a:fillRect/>
          </a:stretch>
        </p:blipFill>
        <p:spPr bwMode="auto">
          <a:xfrm>
            <a:off x="2286000" y="3124200"/>
            <a:ext cx="4368800" cy="3276600"/>
          </a:xfrm>
          <a:prstGeom prst="rect">
            <a:avLst/>
          </a:prstGeom>
          <a:noFill/>
          <a:ln w="9525">
            <a:noFill/>
            <a:miter lim="800000"/>
            <a:headEnd/>
            <a:tailEnd/>
          </a:ln>
        </p:spPr>
      </p:pic>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a:xfrm>
            <a:off x="609600" y="152400"/>
            <a:ext cx="7620000" cy="1143000"/>
          </a:xfrm>
        </p:spPr>
        <p:txBody>
          <a:bodyPr/>
          <a:lstStyle/>
          <a:p>
            <a:pPr eaLnBrk="1" hangingPunct="1"/>
            <a:r>
              <a:rPr lang="en-US" smtClean="0"/>
              <a:t>AguaClara Documentation</a:t>
            </a:r>
          </a:p>
        </p:txBody>
      </p:sp>
      <p:sp>
        <p:nvSpPr>
          <p:cNvPr id="2051" name="Subtitle 2"/>
          <p:cNvSpPr>
            <a:spLocks noGrp="1"/>
          </p:cNvSpPr>
          <p:nvPr>
            <p:ph type="subTitle" idx="1"/>
          </p:nvPr>
        </p:nvSpPr>
        <p:spPr>
          <a:xfrm>
            <a:off x="1066800" y="1371600"/>
            <a:ext cx="6400800" cy="1752600"/>
          </a:xfrm>
        </p:spPr>
        <p:txBody>
          <a:bodyPr/>
          <a:lstStyle/>
          <a:p>
            <a:pPr eaLnBrk="1" hangingPunct="1"/>
            <a:r>
              <a:rPr lang="en-US" smtClean="0">
                <a:solidFill>
                  <a:schemeClr val="accent2"/>
                </a:solidFill>
              </a:rPr>
              <a:t>Why?</a:t>
            </a:r>
          </a:p>
          <a:p>
            <a:pPr eaLnBrk="1" hangingPunct="1"/>
            <a:endParaRPr lang="en-US" smtClean="0">
              <a:solidFill>
                <a:schemeClr val="accent2"/>
              </a:solidFill>
            </a:endParaRPr>
          </a:p>
        </p:txBody>
      </p:sp>
      <p:sp>
        <p:nvSpPr>
          <p:cNvPr id="2052" name="TextBox 3"/>
          <p:cNvSpPr txBox="1">
            <a:spLocks noChangeArrowheads="1"/>
          </p:cNvSpPr>
          <p:nvPr/>
        </p:nvSpPr>
        <p:spPr bwMode="auto">
          <a:xfrm>
            <a:off x="1066800" y="2057400"/>
            <a:ext cx="6477000" cy="1938338"/>
          </a:xfrm>
          <a:prstGeom prst="rect">
            <a:avLst/>
          </a:prstGeom>
          <a:noFill/>
          <a:ln w="9525">
            <a:noFill/>
            <a:miter lim="800000"/>
            <a:headEnd/>
            <a:tailEnd/>
          </a:ln>
        </p:spPr>
        <p:txBody>
          <a:bodyPr>
            <a:spAutoFit/>
          </a:bodyPr>
          <a:lstStyle/>
          <a:p>
            <a:pPr marL="342900" indent="-342900">
              <a:buFont typeface="Arial" charset="0"/>
              <a:buChar char="•"/>
            </a:pPr>
            <a:r>
              <a:rPr lang="en-US" sz="2400">
                <a:solidFill>
                  <a:srgbClr val="0070C0"/>
                </a:solidFill>
                <a:latin typeface="Calibri" pitchFamily="34" charset="0"/>
              </a:rPr>
              <a:t>Currently no “instruction manual” for engineers and contractors</a:t>
            </a:r>
          </a:p>
          <a:p>
            <a:pPr marL="342900" indent="-342900">
              <a:buFont typeface="Arial" charset="0"/>
              <a:buChar char="•"/>
            </a:pPr>
            <a:r>
              <a:rPr lang="en-US" sz="2400">
                <a:solidFill>
                  <a:srgbClr val="0070C0"/>
                </a:solidFill>
                <a:latin typeface="Calibri" pitchFamily="34" charset="0"/>
              </a:rPr>
              <a:t>Documentation makes us more professional</a:t>
            </a:r>
          </a:p>
          <a:p>
            <a:pPr marL="342900" indent="-342900">
              <a:buFont typeface="Arial" charset="0"/>
              <a:buChar char="•"/>
            </a:pPr>
            <a:r>
              <a:rPr lang="en-US" sz="2400">
                <a:solidFill>
                  <a:srgbClr val="0070C0"/>
                </a:solidFill>
                <a:latin typeface="Calibri" pitchFamily="34" charset="0"/>
              </a:rPr>
              <a:t>Streamline the construction process</a:t>
            </a:r>
          </a:p>
          <a:p>
            <a:pPr marL="342900" indent="-342900">
              <a:buFont typeface="Arial" charset="0"/>
              <a:buChar char="•"/>
            </a:pPr>
            <a:r>
              <a:rPr lang="en-US" sz="2400">
                <a:solidFill>
                  <a:srgbClr val="0070C0"/>
                </a:solidFill>
                <a:latin typeface="Calibri" pitchFamily="34" charset="0"/>
              </a:rPr>
              <a:t>Make it easier to understand our technology.</a:t>
            </a:r>
          </a:p>
        </p:txBody>
      </p:sp>
      <p:pic>
        <p:nvPicPr>
          <p:cNvPr id="2053" name="Picture 3" descr="C:\Documents and Settings\labuser.ACCEL\Local Settings\Temporary Internet Files\Content.IE5\TDUV2FWD\MPj04436080000[1].jpg"/>
          <p:cNvPicPr>
            <a:picLocks noChangeAspect="1" noChangeArrowheads="1"/>
          </p:cNvPicPr>
          <p:nvPr/>
        </p:nvPicPr>
        <p:blipFill>
          <a:blip r:embed="rId3" cstate="print"/>
          <a:srcRect/>
          <a:stretch>
            <a:fillRect/>
          </a:stretch>
        </p:blipFill>
        <p:spPr bwMode="auto">
          <a:xfrm>
            <a:off x="914400" y="4267200"/>
            <a:ext cx="2747963" cy="1828800"/>
          </a:xfrm>
          <a:prstGeom prst="rect">
            <a:avLst/>
          </a:prstGeom>
          <a:noFill/>
          <a:ln w="9525">
            <a:noFill/>
            <a:miter lim="800000"/>
            <a:headEnd/>
            <a:tailEnd/>
          </a:ln>
        </p:spPr>
      </p:pic>
      <p:pic>
        <p:nvPicPr>
          <p:cNvPr id="2054" name="Picture 2"/>
          <p:cNvPicPr>
            <a:picLocks noChangeAspect="1" noChangeArrowheads="1"/>
          </p:cNvPicPr>
          <p:nvPr/>
        </p:nvPicPr>
        <p:blipFill>
          <a:blip r:embed="rId4" cstate="print"/>
          <a:srcRect/>
          <a:stretch>
            <a:fillRect/>
          </a:stretch>
        </p:blipFill>
        <p:spPr bwMode="auto">
          <a:xfrm>
            <a:off x="5029200" y="4114800"/>
            <a:ext cx="2927350" cy="2362200"/>
          </a:xfrm>
          <a:prstGeom prst="rect">
            <a:avLst/>
          </a:prstGeom>
          <a:noFill/>
          <a:ln w="9525">
            <a:noFill/>
            <a:miter lim="800000"/>
            <a:headEnd/>
            <a:tailEnd/>
          </a:ln>
        </p:spPr>
      </p:pic>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pPr eaLnBrk="1" hangingPunct="1"/>
            <a:r>
              <a:rPr lang="en-US" smtClean="0"/>
              <a:t>Documentation</a:t>
            </a:r>
          </a:p>
        </p:txBody>
      </p:sp>
      <p:sp>
        <p:nvSpPr>
          <p:cNvPr id="3075" name="Content Placeholder 2"/>
          <p:cNvSpPr>
            <a:spLocks noGrp="1"/>
          </p:cNvSpPr>
          <p:nvPr>
            <p:ph idx="1"/>
          </p:nvPr>
        </p:nvSpPr>
        <p:spPr/>
        <p:txBody>
          <a:bodyPr/>
          <a:lstStyle/>
          <a:p>
            <a:pPr algn="ctr" eaLnBrk="1" hangingPunct="1">
              <a:buFont typeface="Arial" charset="0"/>
              <a:buNone/>
            </a:pPr>
            <a:r>
              <a:rPr lang="en-US" smtClean="0">
                <a:solidFill>
                  <a:srgbClr val="C00000"/>
                </a:solidFill>
              </a:rPr>
              <a:t>What?</a:t>
            </a:r>
          </a:p>
          <a:p>
            <a:pPr eaLnBrk="1" hangingPunct="1"/>
            <a:r>
              <a:rPr lang="en-US" smtClean="0">
                <a:solidFill>
                  <a:srgbClr val="0070C0"/>
                </a:solidFill>
              </a:rPr>
              <a:t>Customized Automated Report</a:t>
            </a:r>
          </a:p>
          <a:p>
            <a:pPr lvl="1" eaLnBrk="1" hangingPunct="1"/>
            <a:r>
              <a:rPr lang="en-US" smtClean="0">
                <a:solidFill>
                  <a:srgbClr val="0070C0"/>
                </a:solidFill>
              </a:rPr>
              <a:t>Processes</a:t>
            </a:r>
          </a:p>
          <a:p>
            <a:pPr lvl="1" eaLnBrk="1" hangingPunct="1"/>
            <a:r>
              <a:rPr lang="en-US" smtClean="0">
                <a:solidFill>
                  <a:srgbClr val="0070C0"/>
                </a:solidFill>
              </a:rPr>
              <a:t>Governing Equations</a:t>
            </a:r>
          </a:p>
          <a:p>
            <a:pPr lvl="1" eaLnBrk="1" hangingPunct="1"/>
            <a:r>
              <a:rPr lang="en-US" smtClean="0">
                <a:solidFill>
                  <a:srgbClr val="0070C0"/>
                </a:solidFill>
              </a:rPr>
              <a:t>Plant Values</a:t>
            </a:r>
          </a:p>
          <a:p>
            <a:pPr lvl="3" eaLnBrk="1" hangingPunct="1">
              <a:buFont typeface="Arial" charset="0"/>
              <a:buNone/>
            </a:pPr>
            <a:endParaRPr lang="en-US" smtClean="0"/>
          </a:p>
        </p:txBody>
      </p:sp>
      <p:pic>
        <p:nvPicPr>
          <p:cNvPr id="3076" name="Picture 5"/>
          <p:cNvPicPr>
            <a:picLocks noChangeAspect="1" noChangeArrowheads="1"/>
          </p:cNvPicPr>
          <p:nvPr/>
        </p:nvPicPr>
        <p:blipFill>
          <a:blip r:embed="rId3" cstate="print"/>
          <a:srcRect/>
          <a:stretch>
            <a:fillRect/>
          </a:stretch>
        </p:blipFill>
        <p:spPr bwMode="auto">
          <a:xfrm>
            <a:off x="1143000" y="4572000"/>
            <a:ext cx="3375025" cy="2057400"/>
          </a:xfrm>
          <a:prstGeom prst="rect">
            <a:avLst/>
          </a:prstGeom>
          <a:noFill/>
          <a:ln w="9525">
            <a:noFill/>
            <a:miter lim="800000"/>
            <a:headEnd/>
            <a:tailEnd/>
          </a:ln>
        </p:spPr>
      </p:pic>
      <p:pic>
        <p:nvPicPr>
          <p:cNvPr id="3077" name="Picture 7" descr="http://lh3.ggpht.com/_QuLPZg3XMcE/S10GxWrQpvI/AAAAAAAAN6w/1ZtO76H8WUA/s800/DSC00325.JPG"/>
          <p:cNvPicPr>
            <a:picLocks noChangeAspect="1" noChangeArrowheads="1"/>
          </p:cNvPicPr>
          <p:nvPr/>
        </p:nvPicPr>
        <p:blipFill>
          <a:blip r:embed="rId4" cstate="print"/>
          <a:srcRect/>
          <a:stretch>
            <a:fillRect/>
          </a:stretch>
        </p:blipFill>
        <p:spPr bwMode="auto">
          <a:xfrm>
            <a:off x="5105400" y="3657600"/>
            <a:ext cx="3556000" cy="2667000"/>
          </a:xfrm>
          <a:prstGeom prst="rect">
            <a:avLst/>
          </a:prstGeom>
          <a:noFill/>
          <a:ln w="9525">
            <a:noFill/>
            <a:miter lim="800000"/>
            <a:headEnd/>
            <a:tailEnd/>
          </a:ln>
        </p:spPr>
      </p:pic>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eaLnBrk="1" hangingPunct="1"/>
            <a:r>
              <a:rPr lang="en-US" smtClean="0"/>
              <a:t>Documentation</a:t>
            </a:r>
          </a:p>
        </p:txBody>
      </p:sp>
      <p:sp>
        <p:nvSpPr>
          <p:cNvPr id="4099" name="Content Placeholder 2"/>
          <p:cNvSpPr>
            <a:spLocks noGrp="1"/>
          </p:cNvSpPr>
          <p:nvPr>
            <p:ph idx="1"/>
          </p:nvPr>
        </p:nvSpPr>
        <p:spPr/>
        <p:txBody>
          <a:bodyPr/>
          <a:lstStyle/>
          <a:p>
            <a:pPr algn="ctr" eaLnBrk="1" hangingPunct="1">
              <a:buFont typeface="Arial" charset="0"/>
              <a:buNone/>
            </a:pPr>
            <a:r>
              <a:rPr lang="en-US" smtClean="0">
                <a:solidFill>
                  <a:srgbClr val="C00000"/>
                </a:solidFill>
              </a:rPr>
              <a:t>How?</a:t>
            </a:r>
          </a:p>
          <a:p>
            <a:pPr eaLnBrk="1" hangingPunct="1"/>
            <a:r>
              <a:rPr lang="en-US" smtClean="0">
                <a:solidFill>
                  <a:srgbClr val="0070C0"/>
                </a:solidFill>
              </a:rPr>
              <a:t>Microsoft Word</a:t>
            </a:r>
          </a:p>
          <a:p>
            <a:pPr lvl="1" eaLnBrk="1" hangingPunct="1"/>
            <a:r>
              <a:rPr lang="en-US" smtClean="0">
                <a:solidFill>
                  <a:srgbClr val="0070C0"/>
                </a:solidFill>
              </a:rPr>
              <a:t>Fields</a:t>
            </a:r>
          </a:p>
          <a:p>
            <a:pPr lvl="2" eaLnBrk="1" hangingPunct="1"/>
            <a:r>
              <a:rPr lang="en-US" smtClean="0">
                <a:solidFill>
                  <a:srgbClr val="0070C0"/>
                </a:solidFill>
              </a:rPr>
              <a:t>Equations</a:t>
            </a:r>
          </a:p>
          <a:p>
            <a:pPr lvl="2" eaLnBrk="1" hangingPunct="1"/>
            <a:r>
              <a:rPr lang="en-US" smtClean="0">
                <a:solidFill>
                  <a:srgbClr val="0070C0"/>
                </a:solidFill>
              </a:rPr>
              <a:t>CAD Drawings</a:t>
            </a:r>
          </a:p>
          <a:p>
            <a:pPr lvl="2" eaLnBrk="1" hangingPunct="1"/>
            <a:r>
              <a:rPr lang="en-US" smtClean="0">
                <a:solidFill>
                  <a:srgbClr val="0070C0"/>
                </a:solidFill>
              </a:rPr>
              <a:t>Styles</a:t>
            </a:r>
          </a:p>
          <a:p>
            <a:pPr eaLnBrk="1" hangingPunct="1"/>
            <a:r>
              <a:rPr lang="en-US" smtClean="0">
                <a:solidFill>
                  <a:srgbClr val="0070C0"/>
                </a:solidFill>
              </a:rPr>
              <a:t>LabView</a:t>
            </a:r>
          </a:p>
          <a:p>
            <a:pPr eaLnBrk="1" hangingPunct="1">
              <a:buFont typeface="Arial" charset="0"/>
              <a:buNone/>
            </a:pPr>
            <a:endParaRPr lang="en-US" smtClean="0"/>
          </a:p>
        </p:txBody>
      </p:sp>
      <p:pic>
        <p:nvPicPr>
          <p:cNvPr id="4100" name="Picture 7" descr="http://www.aqsa.org.uk/Portals/0/Misc/Microsoft%20Word.png"/>
          <p:cNvPicPr>
            <a:picLocks noChangeAspect="1" noChangeArrowheads="1"/>
          </p:cNvPicPr>
          <p:nvPr/>
        </p:nvPicPr>
        <p:blipFill>
          <a:blip r:embed="rId3" cstate="print"/>
          <a:srcRect/>
          <a:stretch>
            <a:fillRect/>
          </a:stretch>
        </p:blipFill>
        <p:spPr bwMode="auto">
          <a:xfrm>
            <a:off x="4800600" y="3048000"/>
            <a:ext cx="2857500" cy="2857500"/>
          </a:xfrm>
          <a:prstGeom prst="rect">
            <a:avLst/>
          </a:prstGeom>
          <a:noFill/>
          <a:ln w="9525">
            <a:noFill/>
            <a:miter lim="800000"/>
            <a:headEnd/>
            <a:tailEnd/>
          </a:ln>
        </p:spPr>
      </p:pic>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3"/>
          <p:cNvPicPr>
            <a:picLocks noChangeAspect="1" noChangeArrowheads="1"/>
          </p:cNvPicPr>
          <p:nvPr/>
        </p:nvPicPr>
        <p:blipFill>
          <a:blip r:embed="rId3" cstate="print"/>
          <a:srcRect/>
          <a:stretch>
            <a:fillRect/>
          </a:stretch>
        </p:blipFill>
        <p:spPr bwMode="auto">
          <a:xfrm>
            <a:off x="152400" y="152400"/>
            <a:ext cx="4381500" cy="3048000"/>
          </a:xfrm>
          <a:prstGeom prst="rect">
            <a:avLst/>
          </a:prstGeom>
          <a:noFill/>
          <a:ln w="9525">
            <a:noFill/>
            <a:miter lim="800000"/>
            <a:headEnd/>
            <a:tailEnd/>
          </a:ln>
        </p:spPr>
      </p:pic>
      <p:pic>
        <p:nvPicPr>
          <p:cNvPr id="5123" name="Picture 2"/>
          <p:cNvPicPr>
            <a:picLocks noChangeAspect="1" noChangeArrowheads="1"/>
          </p:cNvPicPr>
          <p:nvPr/>
        </p:nvPicPr>
        <p:blipFill>
          <a:blip r:embed="rId4" cstate="print"/>
          <a:srcRect/>
          <a:stretch>
            <a:fillRect/>
          </a:stretch>
        </p:blipFill>
        <p:spPr bwMode="auto">
          <a:xfrm>
            <a:off x="3352800" y="3429000"/>
            <a:ext cx="5334000" cy="3333750"/>
          </a:xfrm>
          <a:prstGeom prst="rect">
            <a:avLst/>
          </a:prstGeom>
          <a:noFill/>
          <a:ln w="9525">
            <a:noFill/>
            <a:miter lim="800000"/>
            <a:headEnd/>
            <a:tailEnd/>
          </a:ln>
        </p:spPr>
      </p:pic>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smtClean="0"/>
              <a:t>Documentation</a:t>
            </a:r>
          </a:p>
        </p:txBody>
      </p:sp>
      <p:sp>
        <p:nvSpPr>
          <p:cNvPr id="6147" name="Content Placeholder 2"/>
          <p:cNvSpPr>
            <a:spLocks noGrp="1"/>
          </p:cNvSpPr>
          <p:nvPr>
            <p:ph idx="1"/>
          </p:nvPr>
        </p:nvSpPr>
        <p:spPr/>
        <p:txBody>
          <a:bodyPr/>
          <a:lstStyle/>
          <a:p>
            <a:pPr algn="ctr">
              <a:buFont typeface="Arial" charset="0"/>
              <a:buNone/>
            </a:pPr>
            <a:r>
              <a:rPr lang="en-US" smtClean="0">
                <a:solidFill>
                  <a:srgbClr val="FF0000"/>
                </a:solidFill>
              </a:rPr>
              <a:t>What next?</a:t>
            </a:r>
          </a:p>
          <a:p>
            <a:r>
              <a:rPr lang="en-US" smtClean="0">
                <a:solidFill>
                  <a:srgbClr val="0070C0"/>
                </a:solidFill>
              </a:rPr>
              <a:t>Progress</a:t>
            </a:r>
          </a:p>
          <a:p>
            <a:pPr lvl="1"/>
            <a:r>
              <a:rPr lang="en-US" smtClean="0">
                <a:solidFill>
                  <a:srgbClr val="0070C0"/>
                </a:solidFill>
              </a:rPr>
              <a:t>Working on Fields </a:t>
            </a:r>
          </a:p>
          <a:p>
            <a:pPr lvl="2"/>
            <a:r>
              <a:rPr lang="en-US" smtClean="0">
                <a:solidFill>
                  <a:srgbClr val="0070C0"/>
                </a:solidFill>
              </a:rPr>
              <a:t>Andrew, Josiah</a:t>
            </a:r>
          </a:p>
          <a:p>
            <a:pPr lvl="1"/>
            <a:r>
              <a:rPr lang="en-US" smtClean="0">
                <a:solidFill>
                  <a:srgbClr val="0070C0"/>
                </a:solidFill>
              </a:rPr>
              <a:t>Generating Content </a:t>
            </a:r>
          </a:p>
          <a:p>
            <a:pPr lvl="2"/>
            <a:r>
              <a:rPr lang="en-US" smtClean="0">
                <a:solidFill>
                  <a:srgbClr val="0070C0"/>
                </a:solidFill>
              </a:rPr>
              <a:t>Julie</a:t>
            </a:r>
          </a:p>
        </p:txBody>
      </p:sp>
      <p:pic>
        <p:nvPicPr>
          <p:cNvPr id="6148" name="Picture 2" descr="http://www.freewebs.com/pbcdebating/men-at-work_sign.jpg"/>
          <p:cNvPicPr>
            <a:picLocks noChangeAspect="1" noChangeArrowheads="1"/>
          </p:cNvPicPr>
          <p:nvPr/>
        </p:nvPicPr>
        <p:blipFill>
          <a:blip r:embed="rId3" cstate="print"/>
          <a:srcRect/>
          <a:stretch>
            <a:fillRect/>
          </a:stretch>
        </p:blipFill>
        <p:spPr bwMode="auto">
          <a:xfrm>
            <a:off x="5257800" y="3657600"/>
            <a:ext cx="2143125" cy="2143125"/>
          </a:xfrm>
          <a:prstGeom prst="rect">
            <a:avLst/>
          </a:prstGeom>
          <a:noFill/>
          <a:ln w="9525">
            <a:noFill/>
            <a:miter lim="800000"/>
            <a:headEnd/>
            <a:tailEnd/>
          </a:ln>
        </p:spPr>
      </p:pic>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AutoCAD: Paper Space </a:t>
            </a:r>
            <a:r>
              <a:rPr lang="en-US" b="1" dirty="0" smtClean="0"/>
              <a:t/>
            </a:r>
            <a:br>
              <a:rPr lang="en-US" b="1" dirty="0" smtClean="0"/>
            </a:br>
            <a:endParaRPr lang="en-US" dirty="0"/>
          </a:p>
        </p:txBody>
      </p:sp>
      <p:sp>
        <p:nvSpPr>
          <p:cNvPr id="3" name="Content Placeholder 2"/>
          <p:cNvSpPr>
            <a:spLocks noGrp="1"/>
          </p:cNvSpPr>
          <p:nvPr>
            <p:ph idx="1"/>
          </p:nvPr>
        </p:nvSpPr>
        <p:spPr/>
        <p:txBody>
          <a:bodyPr/>
          <a:lstStyle/>
          <a:p>
            <a:r>
              <a:rPr lang="en-US" dirty="0" smtClean="0">
                <a:solidFill>
                  <a:schemeClr val="tx1"/>
                </a:solidFill>
              </a:rPr>
              <a:t>Goals: Provide simple/clean images of cad drawings with important dimensions and information.</a:t>
            </a:r>
          </a:p>
          <a:p>
            <a:pPr>
              <a:buNone/>
            </a:pPr>
            <a:endParaRPr lang="en-US" dirty="0" smtClean="0">
              <a:solidFill>
                <a:schemeClr val="tx1"/>
              </a:solidFill>
            </a:endParaRPr>
          </a:p>
          <a:p>
            <a:r>
              <a:rPr lang="en-US" dirty="0" smtClean="0"/>
              <a:t>Challenge: How to create layouts (paper space) and add dimensions with AutoCAD commands?</a:t>
            </a:r>
            <a:endParaRPr lang="en-US" dirty="0"/>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smtClean="0"/>
              <a:t>Spring 2010 Tasks</a:t>
            </a:r>
            <a:endParaRPr lang="en-US" dirty="0"/>
          </a:p>
        </p:txBody>
      </p:sp>
      <p:sp>
        <p:nvSpPr>
          <p:cNvPr id="3" name="Content Placeholder 2"/>
          <p:cNvSpPr>
            <a:spLocks noGrp="1"/>
          </p:cNvSpPr>
          <p:nvPr>
            <p:ph idx="1"/>
          </p:nvPr>
        </p:nvSpPr>
        <p:spPr/>
        <p:txBody>
          <a:bodyPr/>
          <a:lstStyle/>
          <a:p>
            <a:r>
              <a:rPr lang="en-US" dirty="0" smtClean="0">
                <a:solidFill>
                  <a:schemeClr val="tx2"/>
                </a:solidFill>
              </a:rPr>
              <a:t>Add multiple layouts with different view points</a:t>
            </a:r>
          </a:p>
          <a:p>
            <a:r>
              <a:rPr lang="en-US" dirty="0" smtClean="0">
                <a:solidFill>
                  <a:schemeClr val="tx2"/>
                </a:solidFill>
              </a:rPr>
              <a:t>Show cross sectional views</a:t>
            </a:r>
          </a:p>
          <a:p>
            <a:r>
              <a:rPr lang="en-US" dirty="0" smtClean="0"/>
              <a:t>Provide important information (dimensions, elevations, water levels)</a:t>
            </a:r>
          </a:p>
          <a:p>
            <a:r>
              <a:rPr lang="en-US" dirty="0" smtClean="0"/>
              <a:t>Convert the paper-space images to PDF or JPEG</a:t>
            </a:r>
            <a:endParaRPr lang="en-US" dirty="0" smtClean="0">
              <a:solidFill>
                <a:schemeClr val="tx1"/>
              </a:solidFill>
            </a:endParaRPr>
          </a:p>
          <a:p>
            <a:endParaRPr lang="en-US" dirty="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en-US" dirty="0" smtClean="0"/>
              <a:t>What is possible now?</a:t>
            </a:r>
            <a:br>
              <a:rPr lang="en-US" dirty="0" smtClean="0"/>
            </a:br>
            <a:r>
              <a:rPr lang="en-US" sz="2200" dirty="0" smtClean="0"/>
              <a:t>Example: </a:t>
            </a:r>
            <a:r>
              <a:rPr lang="en-US" sz="2200" dirty="0" err="1" smtClean="0"/>
              <a:t>Flocculator</a:t>
            </a:r>
            <a:endParaRPr lang="en-US" sz="2200" dirty="0"/>
          </a:p>
        </p:txBody>
      </p:sp>
      <p:sp>
        <p:nvSpPr>
          <p:cNvPr id="3" name="Content Placeholder 2"/>
          <p:cNvSpPr>
            <a:spLocks noGrp="1"/>
          </p:cNvSpPr>
          <p:nvPr>
            <p:ph idx="1"/>
          </p:nvPr>
        </p:nvSpPr>
        <p:spPr/>
        <p:txBody>
          <a:bodyPr/>
          <a:lstStyle/>
          <a:p>
            <a:pPr>
              <a:buNone/>
            </a:pPr>
            <a:endParaRPr lang="en-US" dirty="0" smtClean="0"/>
          </a:p>
          <a:p>
            <a:pPr>
              <a:buNone/>
            </a:pPr>
            <a:endParaRPr lang="en-US" dirty="0" smtClean="0"/>
          </a:p>
          <a:p>
            <a:endParaRPr lang="en-US" dirty="0" smtClean="0"/>
          </a:p>
        </p:txBody>
      </p:sp>
      <p:pic>
        <p:nvPicPr>
          <p:cNvPr id="108546" name="Picture 2" descr="C:\Documents and Settings\Research\Desktop\cadfloc.bmp"/>
          <p:cNvPicPr>
            <a:picLocks noChangeAspect="1" noChangeArrowheads="1"/>
          </p:cNvPicPr>
          <p:nvPr/>
        </p:nvPicPr>
        <p:blipFill>
          <a:blip r:embed="rId3" cstate="print"/>
          <a:srcRect/>
          <a:stretch>
            <a:fillRect/>
          </a:stretch>
        </p:blipFill>
        <p:spPr bwMode="auto">
          <a:xfrm>
            <a:off x="457200" y="2209800"/>
            <a:ext cx="4741333" cy="3200400"/>
          </a:xfrm>
          <a:prstGeom prst="rect">
            <a:avLst/>
          </a:prstGeom>
          <a:noFill/>
        </p:spPr>
      </p:pic>
      <p:sp>
        <p:nvSpPr>
          <p:cNvPr id="5" name="TextBox 4"/>
          <p:cNvSpPr txBox="1"/>
          <p:nvPr/>
        </p:nvSpPr>
        <p:spPr>
          <a:xfrm>
            <a:off x="5257800" y="2362200"/>
            <a:ext cx="3352800" cy="3170099"/>
          </a:xfrm>
          <a:prstGeom prst="rect">
            <a:avLst/>
          </a:prstGeom>
          <a:noFill/>
        </p:spPr>
        <p:txBody>
          <a:bodyPr wrap="square" rtlCol="0">
            <a:spAutoFit/>
          </a:bodyPr>
          <a:lstStyle/>
          <a:p>
            <a:r>
              <a:rPr lang="en-US" sz="2800" dirty="0" smtClean="0"/>
              <a:t>• Create a single view port in a layout</a:t>
            </a:r>
          </a:p>
          <a:p>
            <a:r>
              <a:rPr lang="en-US" sz="2800" dirty="0" smtClean="0"/>
              <a:t>• Create layouts with keyboard commands</a:t>
            </a:r>
          </a:p>
          <a:p>
            <a:r>
              <a:rPr lang="en-US" sz="2800" dirty="0" smtClean="0"/>
              <a:t>• Change viewpoints</a:t>
            </a:r>
          </a:p>
          <a:p>
            <a:endParaRPr lang="en-US" sz="2800" dirty="0" smtClean="0"/>
          </a:p>
          <a:p>
            <a:endParaRPr lang="en-US" sz="3200" dirty="0"/>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smtClean="0"/>
              <a:t>How can we improve?</a:t>
            </a:r>
            <a:endParaRPr lang="en-US" dirty="0"/>
          </a:p>
        </p:txBody>
      </p:sp>
      <p:sp>
        <p:nvSpPr>
          <p:cNvPr id="3" name="Content Placeholder 2"/>
          <p:cNvSpPr>
            <a:spLocks noGrp="1"/>
          </p:cNvSpPr>
          <p:nvPr>
            <p:ph idx="1"/>
          </p:nvPr>
        </p:nvSpPr>
        <p:spPr>
          <a:xfrm>
            <a:off x="5791200" y="1905000"/>
            <a:ext cx="2743200" cy="4114800"/>
          </a:xfrm>
        </p:spPr>
        <p:txBody>
          <a:bodyPr>
            <a:normAutofit fontScale="85000" lnSpcReduction="20000"/>
          </a:bodyPr>
          <a:lstStyle/>
          <a:p>
            <a:r>
              <a:rPr lang="en-US" sz="2800" dirty="0" smtClean="0"/>
              <a:t>Add three viewports in one layout</a:t>
            </a:r>
          </a:p>
          <a:p>
            <a:r>
              <a:rPr lang="en-US" sz="2800" dirty="0" smtClean="0"/>
              <a:t>Set a different view point in each viewport</a:t>
            </a:r>
          </a:p>
          <a:p>
            <a:r>
              <a:rPr lang="en-US" sz="2800" dirty="0" smtClean="0"/>
              <a:t>Show different objects in each viewport</a:t>
            </a:r>
          </a:p>
          <a:p>
            <a:r>
              <a:rPr lang="en-US" sz="2800" dirty="0" smtClean="0"/>
              <a:t>Add information (dimensions, zoom, view points, etc).</a:t>
            </a:r>
          </a:p>
          <a:p>
            <a:endParaRPr lang="en-US" sz="2800" dirty="0"/>
          </a:p>
        </p:txBody>
      </p:sp>
      <p:pic>
        <p:nvPicPr>
          <p:cNvPr id="109570" name="Picture 2" descr="C:\Documents and Settings\Research\Desktop\cadfloc2.bmp"/>
          <p:cNvPicPr>
            <a:picLocks noChangeAspect="1" noChangeArrowheads="1"/>
          </p:cNvPicPr>
          <p:nvPr/>
        </p:nvPicPr>
        <p:blipFill>
          <a:blip r:embed="rId3" cstate="print"/>
          <a:srcRect/>
          <a:stretch>
            <a:fillRect/>
          </a:stretch>
        </p:blipFill>
        <p:spPr bwMode="auto">
          <a:xfrm>
            <a:off x="228600" y="1905000"/>
            <a:ext cx="5369845" cy="4114800"/>
          </a:xfrm>
          <a:prstGeom prst="rect">
            <a:avLst/>
          </a:prstGeom>
          <a:noFill/>
        </p:spPr>
      </p:pic>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smtClean="0"/>
              <a:t>Challenges for creating layout</a:t>
            </a:r>
            <a:endParaRPr lang="en-US" dirty="0"/>
          </a:p>
        </p:txBody>
      </p:sp>
      <p:sp>
        <p:nvSpPr>
          <p:cNvPr id="3" name="Content Placeholder 2"/>
          <p:cNvSpPr>
            <a:spLocks noGrp="1"/>
          </p:cNvSpPr>
          <p:nvPr>
            <p:ph idx="1"/>
          </p:nvPr>
        </p:nvSpPr>
        <p:spPr/>
        <p:txBody>
          <a:bodyPr/>
          <a:lstStyle/>
          <a:p>
            <a:r>
              <a:rPr lang="en-US" dirty="0" smtClean="0"/>
              <a:t>How to work on the paper space:</a:t>
            </a:r>
          </a:p>
          <a:p>
            <a:pPr>
              <a:buNone/>
            </a:pPr>
            <a:r>
              <a:rPr lang="en-US" dirty="0" smtClean="0"/>
              <a:t>“Clicking without clicking.”</a:t>
            </a:r>
          </a:p>
          <a:p>
            <a:r>
              <a:rPr lang="en-US" dirty="0" smtClean="0"/>
              <a:t>How to put important dimensions and information in forms of texts in the paper space.</a:t>
            </a:r>
          </a:p>
          <a:p>
            <a:r>
              <a:rPr lang="en-US" dirty="0" smtClean="0"/>
              <a:t>How to convert the paper space images into PDF or JPEG.</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Entrance Tank and Rapid Mixer</a:t>
            </a:r>
            <a:endParaRPr lang="en-US" dirty="0"/>
          </a:p>
        </p:txBody>
      </p:sp>
      <p:pic>
        <p:nvPicPr>
          <p:cNvPr id="14" name="Picture 9" descr="Front 2 camaras de 1m-1-Model"/>
          <p:cNvPicPr>
            <a:picLocks noChangeAspect="1" noChangeArrowheads="1"/>
          </p:cNvPicPr>
          <p:nvPr/>
        </p:nvPicPr>
        <p:blipFill>
          <a:blip r:embed="rId3" cstate="print">
            <a:clrChange>
              <a:clrFrom>
                <a:srgbClr val="FFFFFF"/>
              </a:clrFrom>
              <a:clrTo>
                <a:srgbClr val="FFFFFF">
                  <a:alpha val="0"/>
                </a:srgbClr>
              </a:clrTo>
            </a:clrChange>
            <a:lum bright="-54000"/>
          </a:blip>
          <a:srcRect t="55417" b="19667"/>
          <a:stretch>
            <a:fillRect/>
          </a:stretch>
        </p:blipFill>
        <p:spPr bwMode="auto">
          <a:xfrm>
            <a:off x="533400" y="1828800"/>
            <a:ext cx="8280400" cy="1547813"/>
          </a:xfrm>
          <a:prstGeom prst="rect">
            <a:avLst/>
          </a:prstGeom>
          <a:noFill/>
          <a:ln w="9525">
            <a:noFill/>
            <a:miter lim="800000"/>
            <a:headEnd/>
            <a:tailEnd/>
          </a:ln>
        </p:spPr>
      </p:pic>
      <p:sp>
        <p:nvSpPr>
          <p:cNvPr id="15" name="Text Box 13"/>
          <p:cNvSpPr txBox="1">
            <a:spLocks noChangeArrowheads="1"/>
          </p:cNvSpPr>
          <p:nvPr/>
        </p:nvSpPr>
        <p:spPr bwMode="auto">
          <a:xfrm>
            <a:off x="605155" y="1933575"/>
            <a:ext cx="1298893" cy="646331"/>
          </a:xfrm>
          <a:prstGeom prst="rect">
            <a:avLst/>
          </a:prstGeom>
          <a:noFill/>
          <a:ln w="12700" algn="ctr">
            <a:noFill/>
            <a:miter lim="800000"/>
            <a:headEnd type="none" w="lg" len="med"/>
            <a:tailEnd type="none" w="lg" len="med"/>
          </a:ln>
        </p:spPr>
        <p:txBody>
          <a:bodyPr wrap="square">
            <a:spAutoFit/>
          </a:bodyPr>
          <a:lstStyle/>
          <a:p>
            <a:r>
              <a:rPr lang="en-US" sz="1800" dirty="0" smtClean="0"/>
              <a:t>Entrance Tank</a:t>
            </a:r>
            <a:endParaRPr lang="en-US" sz="1800" dirty="0"/>
          </a:p>
        </p:txBody>
      </p:sp>
      <p:grpSp>
        <p:nvGrpSpPr>
          <p:cNvPr id="3" name="Group 15"/>
          <p:cNvGrpSpPr/>
          <p:nvPr/>
        </p:nvGrpSpPr>
        <p:grpSpPr>
          <a:xfrm>
            <a:off x="1681463" y="2359025"/>
            <a:ext cx="118110" cy="673416"/>
            <a:chOff x="1325880" y="2205990"/>
            <a:chExt cx="118110" cy="777240"/>
          </a:xfrm>
        </p:grpSpPr>
        <p:cxnSp>
          <p:nvCxnSpPr>
            <p:cNvPr id="17" name="Straight Connector 16"/>
            <p:cNvCxnSpPr/>
            <p:nvPr/>
          </p:nvCxnSpPr>
          <p:spPr bwMode="auto">
            <a:xfrm rot="5400000">
              <a:off x="937260" y="2594610"/>
              <a:ext cx="777240" cy="0"/>
            </a:xfrm>
            <a:prstGeom prst="line">
              <a:avLst/>
            </a:prstGeom>
            <a:noFill/>
            <a:ln w="12700" cap="flat" cmpd="sng" algn="ctr">
              <a:solidFill>
                <a:schemeClr val="tx1"/>
              </a:solidFill>
              <a:prstDash val="solid"/>
              <a:round/>
              <a:headEnd type="none" w="lg" len="med"/>
              <a:tailEnd type="none" w="lg" len="med"/>
            </a:ln>
            <a:effectLst/>
          </p:spPr>
        </p:cxnSp>
        <p:cxnSp>
          <p:nvCxnSpPr>
            <p:cNvPr id="18" name="Straight Connector 17"/>
            <p:cNvCxnSpPr/>
            <p:nvPr/>
          </p:nvCxnSpPr>
          <p:spPr bwMode="auto">
            <a:xfrm rot="5400000">
              <a:off x="1055370" y="2594610"/>
              <a:ext cx="777240" cy="0"/>
            </a:xfrm>
            <a:prstGeom prst="line">
              <a:avLst/>
            </a:prstGeom>
            <a:noFill/>
            <a:ln w="12700" cap="flat" cmpd="sng" algn="ctr">
              <a:solidFill>
                <a:schemeClr val="tx1"/>
              </a:solidFill>
              <a:prstDash val="solid"/>
              <a:round/>
              <a:headEnd type="none" w="lg" len="med"/>
              <a:tailEnd type="none" w="lg" len="med"/>
            </a:ln>
            <a:effectLst/>
          </p:spPr>
        </p:cxnSp>
      </p:grpSp>
      <p:sp>
        <p:nvSpPr>
          <p:cNvPr id="19" name="Rectangle 18"/>
          <p:cNvSpPr/>
          <p:nvPr/>
        </p:nvSpPr>
        <p:spPr bwMode="auto">
          <a:xfrm>
            <a:off x="1867694" y="3151981"/>
            <a:ext cx="123825" cy="73819"/>
          </a:xfrm>
          <a:prstGeom prst="rect">
            <a:avLst/>
          </a:prstGeom>
          <a:solidFill>
            <a:schemeClr val="bg1"/>
          </a:solidFill>
          <a:ln w="12700" cap="flat" cmpd="sng" algn="ctr">
            <a:solidFill>
              <a:schemeClr val="bg1"/>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grpSp>
        <p:nvGrpSpPr>
          <p:cNvPr id="4" name="Group 19"/>
          <p:cNvGrpSpPr/>
          <p:nvPr/>
        </p:nvGrpSpPr>
        <p:grpSpPr>
          <a:xfrm rot="5400000">
            <a:off x="1883654" y="3136029"/>
            <a:ext cx="86675" cy="99535"/>
            <a:chOff x="1325880" y="2205990"/>
            <a:chExt cx="118110" cy="777240"/>
          </a:xfrm>
        </p:grpSpPr>
        <p:cxnSp>
          <p:nvCxnSpPr>
            <p:cNvPr id="21" name="Straight Connector 20"/>
            <p:cNvCxnSpPr/>
            <p:nvPr/>
          </p:nvCxnSpPr>
          <p:spPr bwMode="auto">
            <a:xfrm rot="5400000">
              <a:off x="937260" y="2594610"/>
              <a:ext cx="777240" cy="0"/>
            </a:xfrm>
            <a:prstGeom prst="line">
              <a:avLst/>
            </a:prstGeom>
            <a:noFill/>
            <a:ln w="12700" cap="flat" cmpd="sng" algn="ctr">
              <a:solidFill>
                <a:schemeClr val="tx1"/>
              </a:solidFill>
              <a:prstDash val="solid"/>
              <a:round/>
              <a:headEnd type="none" w="lg" len="med"/>
              <a:tailEnd type="none" w="lg" len="med"/>
            </a:ln>
            <a:effectLst/>
          </p:spPr>
        </p:cxnSp>
        <p:cxnSp>
          <p:nvCxnSpPr>
            <p:cNvPr id="22" name="Straight Connector 21"/>
            <p:cNvCxnSpPr/>
            <p:nvPr/>
          </p:nvCxnSpPr>
          <p:spPr bwMode="auto">
            <a:xfrm rot="5400000">
              <a:off x="1055370" y="2594610"/>
              <a:ext cx="777240" cy="0"/>
            </a:xfrm>
            <a:prstGeom prst="line">
              <a:avLst/>
            </a:prstGeom>
            <a:noFill/>
            <a:ln w="12700" cap="flat" cmpd="sng" algn="ctr">
              <a:solidFill>
                <a:schemeClr val="tx1"/>
              </a:solidFill>
              <a:prstDash val="solid"/>
              <a:round/>
              <a:headEnd type="none" w="lg" len="med"/>
              <a:tailEnd type="none" w="lg" len="med"/>
            </a:ln>
            <a:effectLst/>
          </p:spPr>
        </p:cxnSp>
      </p:grpSp>
      <p:sp>
        <p:nvSpPr>
          <p:cNvPr id="23" name="Arc 22"/>
          <p:cNvSpPr/>
          <p:nvPr/>
        </p:nvSpPr>
        <p:spPr bwMode="auto">
          <a:xfrm rot="10800000">
            <a:off x="1681952" y="2829082"/>
            <a:ext cx="403860" cy="399098"/>
          </a:xfrm>
          <a:prstGeom prst="arc">
            <a:avLst>
              <a:gd name="adj1" fmla="val 16256822"/>
              <a:gd name="adj2" fmla="val 0"/>
            </a:avLst>
          </a:prstGeom>
          <a:noFill/>
          <a:ln w="12700" cap="flat" cmpd="sng" algn="ctr">
            <a:solidFill>
              <a:schemeClr val="tx1"/>
            </a:solidFill>
            <a:prstDash val="solid"/>
            <a:round/>
            <a:headEnd type="none" w="lg" len="med"/>
            <a:tailEnd type="none" w="lg" len="med"/>
          </a:ln>
          <a:effectLst/>
        </p:spPr>
        <p:txBody>
          <a:bodyPr vert="horz" wrap="non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solidFill>
                  <a:schemeClr val="tx1"/>
                </a:solidFill>
              </a:ln>
              <a:solidFill>
                <a:schemeClr val="tx1"/>
              </a:solidFill>
              <a:effectLst/>
              <a:latin typeface="Times New Roman" pitchFamily="18" charset="0"/>
            </a:endParaRPr>
          </a:p>
        </p:txBody>
      </p:sp>
      <p:sp>
        <p:nvSpPr>
          <p:cNvPr id="24" name="Arc 23"/>
          <p:cNvSpPr/>
          <p:nvPr/>
        </p:nvSpPr>
        <p:spPr bwMode="auto">
          <a:xfrm rot="10800000">
            <a:off x="1798632" y="2918618"/>
            <a:ext cx="169073" cy="223837"/>
          </a:xfrm>
          <a:prstGeom prst="arc">
            <a:avLst>
              <a:gd name="adj1" fmla="val 16256822"/>
              <a:gd name="adj2" fmla="val 0"/>
            </a:avLst>
          </a:prstGeom>
          <a:noFill/>
          <a:ln w="12700" cap="flat" cmpd="sng" algn="ctr">
            <a:solidFill>
              <a:schemeClr val="tx1"/>
            </a:solidFill>
            <a:prstDash val="solid"/>
            <a:round/>
            <a:headEnd type="none" w="lg" len="med"/>
            <a:tailEnd type="none" w="lg" len="med"/>
          </a:ln>
          <a:effectLst/>
        </p:spPr>
        <p:txBody>
          <a:bodyPr vert="horz" wrap="non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solidFill>
                  <a:schemeClr val="tx1"/>
                </a:solidFill>
              </a:ln>
              <a:solidFill>
                <a:schemeClr val="tx1"/>
              </a:solidFill>
              <a:effectLst/>
              <a:latin typeface="Times New Roman" pitchFamily="18" charset="0"/>
            </a:endParaRPr>
          </a:p>
        </p:txBody>
      </p:sp>
      <p:sp>
        <p:nvSpPr>
          <p:cNvPr id="25" name="Arc 24"/>
          <p:cNvSpPr/>
          <p:nvPr/>
        </p:nvSpPr>
        <p:spPr bwMode="auto">
          <a:xfrm rot="10800000" flipH="1">
            <a:off x="1924844" y="3132932"/>
            <a:ext cx="97626" cy="100012"/>
          </a:xfrm>
          <a:prstGeom prst="arc">
            <a:avLst>
              <a:gd name="adj1" fmla="val 16256822"/>
              <a:gd name="adj2" fmla="val 5439901"/>
            </a:avLst>
          </a:prstGeom>
          <a:noFill/>
          <a:ln w="12700" cap="flat" cmpd="sng" algn="ctr">
            <a:solidFill>
              <a:schemeClr val="tx1"/>
            </a:solidFill>
            <a:prstDash val="solid"/>
            <a:round/>
            <a:headEnd type="none" w="lg" len="med"/>
            <a:tailEnd type="none" w="lg" len="med"/>
          </a:ln>
          <a:effectLst/>
        </p:spPr>
        <p:txBody>
          <a:bodyPr vert="horz" wrap="non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solidFill>
                  <a:schemeClr val="tx1"/>
                </a:solidFill>
              </a:ln>
              <a:solidFill>
                <a:schemeClr val="tx1"/>
              </a:solidFill>
              <a:effectLst/>
              <a:latin typeface="Times New Roman" pitchFamily="18" charset="0"/>
            </a:endParaRPr>
          </a:p>
        </p:txBody>
      </p:sp>
      <p:sp>
        <p:nvSpPr>
          <p:cNvPr id="26" name="Rectangle 25"/>
          <p:cNvSpPr/>
          <p:nvPr/>
        </p:nvSpPr>
        <p:spPr bwMode="auto">
          <a:xfrm flipV="1">
            <a:off x="1996282" y="3158648"/>
            <a:ext cx="61912" cy="45719"/>
          </a:xfrm>
          <a:prstGeom prst="rect">
            <a:avLst/>
          </a:prstGeom>
          <a:solidFill>
            <a:schemeClr val="bg1"/>
          </a:solidFill>
          <a:ln w="12700" cap="flat" cmpd="sng" algn="ctr">
            <a:solidFill>
              <a:schemeClr val="bg1"/>
            </a:solidFill>
            <a:prstDash val="solid"/>
            <a:round/>
            <a:headEnd type="none" w="lg" len="med"/>
            <a:tailEnd type="none" w="lg" len="med"/>
          </a:ln>
          <a:effectLst/>
        </p:spPr>
        <p:txBody>
          <a:bodyPr vert="horz" wrap="non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cxnSp>
        <p:nvCxnSpPr>
          <p:cNvPr id="28" name="Straight Arrow Connector 27"/>
          <p:cNvCxnSpPr/>
          <p:nvPr/>
        </p:nvCxnSpPr>
        <p:spPr>
          <a:xfrm rot="5400000">
            <a:off x="1222375" y="3502025"/>
            <a:ext cx="838200" cy="152400"/>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sp>
        <p:nvSpPr>
          <p:cNvPr id="29" name="TextBox 28"/>
          <p:cNvSpPr txBox="1"/>
          <p:nvPr/>
        </p:nvSpPr>
        <p:spPr>
          <a:xfrm>
            <a:off x="727075" y="4149726"/>
            <a:ext cx="1981200" cy="369332"/>
          </a:xfrm>
          <a:prstGeom prst="rect">
            <a:avLst/>
          </a:prstGeom>
          <a:noFill/>
        </p:spPr>
        <p:txBody>
          <a:bodyPr wrap="square" rtlCol="0">
            <a:spAutoFit/>
          </a:bodyPr>
          <a:lstStyle/>
          <a:p>
            <a:r>
              <a:rPr lang="en-US" dirty="0" smtClean="0"/>
              <a:t>Rapid Mix System</a:t>
            </a:r>
            <a:endParaRPr lang="en-US" dirty="0"/>
          </a:p>
        </p:txBody>
      </p:sp>
      <p:sp>
        <p:nvSpPr>
          <p:cNvPr id="30" name="TextBox 29"/>
          <p:cNvSpPr txBox="1"/>
          <p:nvPr/>
        </p:nvSpPr>
        <p:spPr>
          <a:xfrm>
            <a:off x="1447800" y="4953000"/>
            <a:ext cx="6019800" cy="646331"/>
          </a:xfrm>
          <a:prstGeom prst="rect">
            <a:avLst/>
          </a:prstGeom>
          <a:noFill/>
        </p:spPr>
        <p:txBody>
          <a:bodyPr wrap="square" rtlCol="0">
            <a:spAutoFit/>
          </a:bodyPr>
          <a:lstStyle/>
          <a:p>
            <a:pPr algn="ctr"/>
            <a:r>
              <a:rPr lang="en-US" sz="3600" dirty="0" smtClean="0"/>
              <a:t>Well… not exactly.</a:t>
            </a:r>
            <a:endParaRPr lang="en-US" sz="3600" dirty="0"/>
          </a:p>
        </p:txBody>
      </p:sp>
      <p:sp>
        <p:nvSpPr>
          <p:cNvPr id="27" name="TextBox 26"/>
          <p:cNvSpPr txBox="1"/>
          <p:nvPr/>
        </p:nvSpPr>
        <p:spPr>
          <a:xfrm>
            <a:off x="5638800" y="6324600"/>
            <a:ext cx="3886200" cy="381000"/>
          </a:xfrm>
          <a:prstGeom prst="rect">
            <a:avLst/>
          </a:prstGeom>
          <a:noFill/>
        </p:spPr>
        <p:txBody>
          <a:bodyPr wrap="square" rtlCol="0">
            <a:spAutoFit/>
          </a:bodyPr>
          <a:lstStyle/>
          <a:p>
            <a:r>
              <a:rPr lang="en-US" dirty="0" smtClean="0"/>
              <a:t>Image: Monroe’s Rapid Mix </a:t>
            </a:r>
            <a:r>
              <a:rPr lang="en-US" dirty="0" err="1" smtClean="0"/>
              <a:t>ppt</a:t>
            </a:r>
            <a:endParaRPr lang="en-US" dirty="0"/>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a:xfrm>
            <a:off x="457200" y="76200"/>
            <a:ext cx="8229600" cy="1143000"/>
          </a:xfrm>
        </p:spPr>
        <p:txBody>
          <a:bodyPr/>
          <a:lstStyle/>
          <a:p>
            <a:pPr eaLnBrk="1" hangingPunct="1"/>
            <a:r>
              <a:rPr lang="en-US" dirty="0" smtClean="0"/>
              <a:t>Automated Design Tool</a:t>
            </a:r>
          </a:p>
        </p:txBody>
      </p:sp>
      <p:pic>
        <p:nvPicPr>
          <p:cNvPr id="38918" name="Picture 3"/>
          <p:cNvPicPr>
            <a:picLocks noChangeAspect="1" noChangeArrowheads="1"/>
          </p:cNvPicPr>
          <p:nvPr/>
        </p:nvPicPr>
        <p:blipFill>
          <a:blip r:embed="rId3" cstate="print"/>
          <a:srcRect/>
          <a:stretch>
            <a:fillRect/>
          </a:stretch>
        </p:blipFill>
        <p:spPr bwMode="auto">
          <a:xfrm>
            <a:off x="609600" y="1066800"/>
            <a:ext cx="7772400" cy="5084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777" name="Picture 1"/>
          <p:cNvPicPr>
            <a:picLocks noChangeAspect="1" noChangeArrowheads="1"/>
          </p:cNvPicPr>
          <p:nvPr/>
        </p:nvPicPr>
        <p:blipFill>
          <a:blip r:embed="rId3"/>
          <a:srcRect/>
          <a:stretch>
            <a:fillRect/>
          </a:stretch>
        </p:blipFill>
        <p:spPr bwMode="auto">
          <a:xfrm>
            <a:off x="0" y="1"/>
            <a:ext cx="9143999" cy="6934200"/>
          </a:xfrm>
          <a:prstGeom prst="rect">
            <a:avLst/>
          </a:prstGeom>
          <a:noFill/>
          <a:ln w="9525">
            <a:noFill/>
            <a:miter lim="800000"/>
            <a:headEnd/>
            <a:tailEnd/>
          </a:ln>
        </p:spPr>
      </p:pic>
      <p:sp>
        <p:nvSpPr>
          <p:cNvPr id="44035" name="Rectangle 2"/>
          <p:cNvSpPr>
            <a:spLocks noGrp="1" noChangeArrowheads="1"/>
          </p:cNvSpPr>
          <p:nvPr>
            <p:ph type="ctrTitle"/>
          </p:nvPr>
        </p:nvSpPr>
        <p:spPr>
          <a:xfrm>
            <a:off x="1981200" y="381000"/>
            <a:ext cx="7772400" cy="1143000"/>
          </a:xfrm>
        </p:spPr>
        <p:txBody>
          <a:bodyPr>
            <a:normAutofit/>
          </a:bodyPr>
          <a:lstStyle/>
          <a:p>
            <a:pPr>
              <a:defRPr/>
            </a:pPr>
            <a:r>
              <a:rPr lang="en-US" dirty="0" smtClean="0"/>
              <a:t>Questions?</a:t>
            </a:r>
            <a:endParaRPr lang="en-US"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Entrance Tank, what art thou?</a:t>
            </a:r>
            <a:endParaRPr lang="en-US" dirty="0"/>
          </a:p>
        </p:txBody>
      </p:sp>
      <p:sp>
        <p:nvSpPr>
          <p:cNvPr id="3" name="Content Placeholder 2"/>
          <p:cNvSpPr>
            <a:spLocks noGrp="1"/>
          </p:cNvSpPr>
          <p:nvPr>
            <p:ph idx="1"/>
          </p:nvPr>
        </p:nvSpPr>
        <p:spPr/>
        <p:txBody>
          <a:bodyPr/>
          <a:lstStyle/>
          <a:p>
            <a:r>
              <a:rPr lang="en-US" dirty="0" smtClean="0"/>
              <a:t>Start of our system</a:t>
            </a:r>
          </a:p>
          <a:p>
            <a:r>
              <a:rPr lang="en-US" dirty="0" smtClean="0"/>
              <a:t>Separate channel before the </a:t>
            </a:r>
            <a:r>
              <a:rPr lang="en-US" dirty="0" err="1" smtClean="0"/>
              <a:t>flocculator</a:t>
            </a:r>
            <a:r>
              <a:rPr lang="en-US" dirty="0" smtClean="0"/>
              <a:t>, same size as single </a:t>
            </a:r>
            <a:r>
              <a:rPr lang="en-US" dirty="0" err="1" smtClean="0"/>
              <a:t>floc</a:t>
            </a:r>
            <a:r>
              <a:rPr lang="en-US" dirty="0" smtClean="0"/>
              <a:t> channel</a:t>
            </a:r>
          </a:p>
          <a:p>
            <a:r>
              <a:rPr lang="en-US" dirty="0" smtClean="0"/>
              <a:t>Key to the entrance tank: </a:t>
            </a:r>
            <a:r>
              <a:rPr lang="en-US" dirty="0" smtClean="0">
                <a:solidFill>
                  <a:srgbClr val="00B0F0"/>
                </a:solidFill>
              </a:rPr>
              <a:t>WATER LEVEL</a:t>
            </a:r>
          </a:p>
          <a:p>
            <a:pPr lvl="1"/>
            <a:r>
              <a:rPr lang="en-US" dirty="0" smtClean="0"/>
              <a:t>Requirements for rapid mix</a:t>
            </a:r>
          </a:p>
          <a:p>
            <a:pPr lvl="1"/>
            <a:r>
              <a:rPr lang="en-US" dirty="0" smtClean="0"/>
              <a:t>Head loss throughout system</a:t>
            </a:r>
            <a:endParaRPr lang="en-US" dirty="0" smtClean="0">
              <a:solidFill>
                <a:srgbClr val="00B0F0"/>
              </a:solidFill>
            </a:endParaRPr>
          </a:p>
          <a:p>
            <a:r>
              <a:rPr lang="en-US" dirty="0" smtClean="0"/>
              <a:t>Grit chamber</a:t>
            </a:r>
          </a:p>
          <a:p>
            <a:pPr lvl="1">
              <a:buNone/>
            </a:pPr>
            <a:endParaRPr lang="en-US" dirty="0" smtClean="0"/>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Rapid Mixer, what art thou? </a:t>
            </a:r>
            <a:endParaRPr lang="en-US" dirty="0"/>
          </a:p>
        </p:txBody>
      </p:sp>
      <p:sp>
        <p:nvSpPr>
          <p:cNvPr id="3" name="Content Placeholder 2"/>
          <p:cNvSpPr>
            <a:spLocks noGrp="1"/>
          </p:cNvSpPr>
          <p:nvPr>
            <p:ph idx="1"/>
          </p:nvPr>
        </p:nvSpPr>
        <p:spPr/>
        <p:txBody>
          <a:bodyPr/>
          <a:lstStyle/>
          <a:p>
            <a:r>
              <a:rPr lang="en-US" dirty="0" smtClean="0"/>
              <a:t>Goal: Distribute alum evenly and achieve small-scale mixing (molecular scale) through raw water</a:t>
            </a:r>
          </a:p>
          <a:p>
            <a:r>
              <a:rPr lang="en-US" dirty="0" smtClean="0"/>
              <a:t>This is now a pipe and orifice system in the entrance tank</a:t>
            </a:r>
            <a:endParaRPr lang="en-US" dirty="0"/>
          </a:p>
        </p:txBody>
      </p:sp>
      <p:pic>
        <p:nvPicPr>
          <p:cNvPr id="19458" name="Picture 2"/>
          <p:cNvPicPr>
            <a:picLocks noChangeAspect="1" noChangeArrowheads="1"/>
          </p:cNvPicPr>
          <p:nvPr/>
        </p:nvPicPr>
        <p:blipFill>
          <a:blip r:embed="rId3" cstate="print"/>
          <a:srcRect/>
          <a:stretch>
            <a:fillRect/>
          </a:stretch>
        </p:blipFill>
        <p:spPr bwMode="auto">
          <a:xfrm>
            <a:off x="3886200" y="3886200"/>
            <a:ext cx="3228975" cy="2613313"/>
          </a:xfrm>
          <a:prstGeom prst="rect">
            <a:avLst/>
          </a:prstGeom>
          <a:noFill/>
          <a:ln w="9525">
            <a:noFill/>
            <a:miter lim="800000"/>
            <a:headEnd/>
            <a:tailEnd/>
          </a:ln>
        </p:spPr>
      </p:pic>
      <p:sp>
        <p:nvSpPr>
          <p:cNvPr id="5" name="TextBox 4"/>
          <p:cNvSpPr txBox="1"/>
          <p:nvPr/>
        </p:nvSpPr>
        <p:spPr>
          <a:xfrm>
            <a:off x="7391400" y="6248400"/>
            <a:ext cx="1371600" cy="381000"/>
          </a:xfrm>
          <a:prstGeom prst="rect">
            <a:avLst/>
          </a:prstGeom>
          <a:noFill/>
        </p:spPr>
        <p:txBody>
          <a:bodyPr wrap="square" rtlCol="0">
            <a:spAutoFit/>
          </a:bodyPr>
          <a:lstStyle/>
          <a:p>
            <a:r>
              <a:rPr lang="en-US" dirty="0" smtClean="0"/>
              <a:t>Image: CDC</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279</TotalTime>
  <Words>2810</Words>
  <Application>Microsoft Office PowerPoint</Application>
  <PresentationFormat>On-screen Show (4:3)</PresentationFormat>
  <Paragraphs>442</Paragraphs>
  <Slides>71</Slides>
  <Notes>71</Notes>
  <HiddenSlides>0</HiddenSlides>
  <MMClips>0</MMClips>
  <ScaleCrop>false</ScaleCrop>
  <HeadingPairs>
    <vt:vector size="8" baseType="variant">
      <vt:variant>
        <vt:lpstr>Theme</vt:lpstr>
      </vt:variant>
      <vt:variant>
        <vt:i4>1</vt:i4>
      </vt:variant>
      <vt:variant>
        <vt:lpstr>Links</vt:lpstr>
      </vt:variant>
      <vt:variant>
        <vt:i4>1</vt:i4>
      </vt:variant>
      <vt:variant>
        <vt:lpstr>Embedded OLE Servers</vt:lpstr>
      </vt:variant>
      <vt:variant>
        <vt:i4>1</vt:i4>
      </vt:variant>
      <vt:variant>
        <vt:lpstr>Slide Titles</vt:lpstr>
      </vt:variant>
      <vt:variant>
        <vt:i4>71</vt:i4>
      </vt:variant>
    </vt:vector>
  </HeadingPairs>
  <TitlesOfParts>
    <vt:vector size="74" baseType="lpstr">
      <vt:lpstr>Office Theme</vt:lpstr>
      <vt:lpstr>C:\Documents and Settings\labuser.ACCEL\Desktop\Final Designs\RapidMixerLowFlowRates.xmcd\Selection 59 712 704 797</vt:lpstr>
      <vt:lpstr>Equation</vt:lpstr>
      <vt:lpstr>Design Teach In Spring 2010</vt:lpstr>
      <vt:lpstr>Outline</vt:lpstr>
      <vt:lpstr>Chemical Storage Tank</vt:lpstr>
      <vt:lpstr>Chemical Storage Tank</vt:lpstr>
      <vt:lpstr>Chemical Storage Tank</vt:lpstr>
      <vt:lpstr>Chemical Storage Tank</vt:lpstr>
      <vt:lpstr>Entrance Tank and Rapid Mixer</vt:lpstr>
      <vt:lpstr>Entrance Tank, what art thou?</vt:lpstr>
      <vt:lpstr>Rapid Mixer, what art thou? </vt:lpstr>
      <vt:lpstr>Entrance Tank and Rapid Mixer </vt:lpstr>
      <vt:lpstr>Entrance Tank and Rapid Mixer</vt:lpstr>
      <vt:lpstr>Rapid Mixer</vt:lpstr>
      <vt:lpstr>Macromixing Orifice</vt:lpstr>
      <vt:lpstr>Micromixing Orifice</vt:lpstr>
      <vt:lpstr>Slide 15</vt:lpstr>
      <vt:lpstr>Next Steps</vt:lpstr>
      <vt:lpstr>Flocculation</vt:lpstr>
      <vt:lpstr>Slide 18</vt:lpstr>
      <vt:lpstr>Overview</vt:lpstr>
      <vt:lpstr>What are flocs?</vt:lpstr>
      <vt:lpstr>Flocculation</vt:lpstr>
      <vt:lpstr>Mechanical Flocculation</vt:lpstr>
      <vt:lpstr>Hydraulic Flocculation</vt:lpstr>
      <vt:lpstr>Side View</vt:lpstr>
      <vt:lpstr>Flocculator Geometry</vt:lpstr>
      <vt:lpstr> Using Hydraulic Flocculators</vt:lpstr>
      <vt:lpstr>Flocculation Theory</vt:lpstr>
      <vt:lpstr>Flocculation Capacity: Collision Potential</vt:lpstr>
      <vt:lpstr>How do we quantify turbulence?</vt:lpstr>
      <vt:lpstr>An interesting design No this wasn’t AguaClara…</vt:lpstr>
      <vt:lpstr>A Few Reflections</vt:lpstr>
      <vt:lpstr>Design Optimization</vt:lpstr>
      <vt:lpstr>The Need for Non-Optimal Designs</vt:lpstr>
      <vt:lpstr>Horizontal vs. Vertical Water Flow in the Flocculators</vt:lpstr>
      <vt:lpstr>Flocculation Tank Height</vt:lpstr>
      <vt:lpstr>Flocculation Tank Height</vt:lpstr>
      <vt:lpstr>Slide 37</vt:lpstr>
      <vt:lpstr>Slide 38</vt:lpstr>
      <vt:lpstr>Slide 39</vt:lpstr>
      <vt:lpstr>Slide 40</vt:lpstr>
      <vt:lpstr>Slide 41</vt:lpstr>
      <vt:lpstr>Slide 42</vt:lpstr>
      <vt:lpstr>Pipeframe and Lamella  </vt:lpstr>
      <vt:lpstr>Pipeframe and Lamella</vt:lpstr>
      <vt:lpstr>Plate Settlers: Side View</vt:lpstr>
      <vt:lpstr>Plate Settlers: Top View</vt:lpstr>
      <vt:lpstr>Example of Lamella Sedimentation</vt:lpstr>
      <vt:lpstr>The Launders</vt:lpstr>
      <vt:lpstr>Launder Coupling</vt:lpstr>
      <vt:lpstr>Old &amp; New Couplings</vt:lpstr>
      <vt:lpstr>Launders with Couplings!</vt:lpstr>
      <vt:lpstr>Launder support</vt:lpstr>
      <vt:lpstr>Exit Channel</vt:lpstr>
      <vt:lpstr>Inlet and Exit Tanks</vt:lpstr>
      <vt:lpstr> Inlet Tank</vt:lpstr>
      <vt:lpstr>Inlet Tanks</vt:lpstr>
      <vt:lpstr>Slide 57</vt:lpstr>
      <vt:lpstr>Slide 58</vt:lpstr>
      <vt:lpstr>Materials List</vt:lpstr>
      <vt:lpstr>AguaClara Documentation</vt:lpstr>
      <vt:lpstr>Documentation</vt:lpstr>
      <vt:lpstr>Documentation</vt:lpstr>
      <vt:lpstr>Slide 63</vt:lpstr>
      <vt:lpstr>Documentation</vt:lpstr>
      <vt:lpstr>AutoCAD: Paper Space  </vt:lpstr>
      <vt:lpstr>Spring 2010 Tasks</vt:lpstr>
      <vt:lpstr>What is possible now? Example: Flocculator</vt:lpstr>
      <vt:lpstr>How can we improve?</vt:lpstr>
      <vt:lpstr>Challenges for creating layout</vt:lpstr>
      <vt:lpstr>Automated Design Tool</vt:lpstr>
      <vt:lpstr>Questions?</vt:lpstr>
    </vt:vector>
  </TitlesOfParts>
  <Company>ACCEL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Flocculation</dc:title>
  <dc:creator>labuser</dc:creator>
  <cp:lastModifiedBy>Julie Pierce</cp:lastModifiedBy>
  <cp:revision>31</cp:revision>
  <dcterms:created xsi:type="dcterms:W3CDTF">2010-03-01T19:35:46Z</dcterms:created>
  <dcterms:modified xsi:type="dcterms:W3CDTF">2010-03-09T15:55:39Z</dcterms:modified>
</cp:coreProperties>
</file>