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475" r:id="rId2"/>
    <p:sldId id="482" r:id="rId3"/>
    <p:sldId id="483" r:id="rId4"/>
    <p:sldId id="490" r:id="rId5"/>
    <p:sldId id="491" r:id="rId6"/>
    <p:sldId id="492" r:id="rId7"/>
    <p:sldId id="493" r:id="rId8"/>
    <p:sldId id="504" r:id="rId9"/>
    <p:sldId id="505" r:id="rId10"/>
    <p:sldId id="506" r:id="rId11"/>
    <p:sldId id="507" r:id="rId12"/>
    <p:sldId id="508" r:id="rId13"/>
    <p:sldId id="509" r:id="rId14"/>
    <p:sldId id="510" r:id="rId15"/>
    <p:sldId id="484" r:id="rId16"/>
    <p:sldId id="486" r:id="rId17"/>
    <p:sldId id="487" r:id="rId18"/>
    <p:sldId id="518" r:id="rId19"/>
    <p:sldId id="488" r:id="rId20"/>
    <p:sldId id="494" r:id="rId21"/>
    <p:sldId id="497" r:id="rId22"/>
    <p:sldId id="498" r:id="rId23"/>
    <p:sldId id="511" r:id="rId24"/>
    <p:sldId id="489" r:id="rId25"/>
    <p:sldId id="517" r:id="rId26"/>
    <p:sldId id="503" r:id="rId27"/>
    <p:sldId id="500" r:id="rId28"/>
    <p:sldId id="501" r:id="rId29"/>
    <p:sldId id="502" r:id="rId30"/>
    <p:sldId id="512" r:id="rId31"/>
    <p:sldId id="513" r:id="rId32"/>
    <p:sldId id="514" r:id="rId33"/>
    <p:sldId id="515" r:id="rId34"/>
    <p:sldId id="520" r:id="rId35"/>
    <p:sldId id="481" r:id="rId36"/>
    <p:sldId id="477" r:id="rId37"/>
    <p:sldId id="479" r:id="rId38"/>
    <p:sldId id="521" r:id="rId39"/>
    <p:sldId id="478" r:id="rId40"/>
    <p:sldId id="480" r:id="rId41"/>
    <p:sldId id="522" r:id="rId42"/>
    <p:sldId id="519" r:id="rId4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72" autoAdjust="0"/>
  </p:normalViewPr>
  <p:slideViewPr>
    <p:cSldViewPr>
      <p:cViewPr>
        <p:scale>
          <a:sx n="101" d="100"/>
          <a:sy n="101" d="100"/>
        </p:scale>
        <p:origin x="-127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H/S ratio</a:t>
            </a:r>
            <a:r>
              <a:rPr lang="en-US" baseline="0" dirty="0" smtClean="0"/>
              <a:t> is too high still…so add pipe obstacles to create more collision potential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2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allow for a linear relationship between height of water in the entrance tank and plant flow rate 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39 L/s LFOM</a:t>
            </a:r>
            <a:r>
              <a:rPr lang="en-US" baseline="0" dirty="0" smtClean="0"/>
              <a:t> – 15 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LFOM channel design code</a:t>
            </a:r>
            <a:r>
              <a:rPr lang="en-US" baseline="0" dirty="0" smtClean="0"/>
              <a:t> in the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LFOM channel design code</a:t>
            </a:r>
            <a:r>
              <a:rPr lang="en-US" baseline="0" dirty="0" smtClean="0"/>
              <a:t> in the making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Almost done –</a:t>
            </a:r>
            <a:r>
              <a:rPr lang="en-US" baseline="0" dirty="0" smtClean="0"/>
              <a:t> May fixing the design algorithm for horizontal </a:t>
            </a:r>
            <a:r>
              <a:rPr lang="en-US" baseline="0" dirty="0" err="1" smtClean="0"/>
              <a:t>flocculators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Ongoing discussion about the possibility</a:t>
            </a:r>
            <a:r>
              <a:rPr lang="en-US" baseline="0" dirty="0" smtClean="0"/>
              <a:t> of having this as an option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Also the possibility of having one </a:t>
            </a:r>
            <a:r>
              <a:rPr lang="en-US" baseline="0" dirty="0" err="1" smtClean="0"/>
              <a:t>flocculator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doser</a:t>
            </a:r>
            <a:r>
              <a:rPr lang="en-US" baseline="0" dirty="0" smtClean="0"/>
              <a:t> for a plant, and then two or more </a:t>
            </a:r>
            <a:r>
              <a:rPr lang="en-US" baseline="0" dirty="0" err="1" smtClean="0"/>
              <a:t>sed</a:t>
            </a:r>
            <a:r>
              <a:rPr lang="en-US" baseline="0" dirty="0" smtClean="0"/>
              <a:t> tank “units” </a:t>
            </a:r>
            <a:r>
              <a:rPr lang="en-US" baseline="0" smtClean="0"/>
              <a:t>and filter “units”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283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Delineation was necessary because there is not a plotter available on-site in Honduras</a:t>
            </a:r>
          </a:p>
          <a:p>
            <a:r>
              <a:rPr lang="en-US" dirty="0" smtClean="0"/>
              <a:t>Problems still to overcome: (1)</a:t>
            </a:r>
            <a:r>
              <a:rPr lang="en-US" baseline="0" dirty="0" smtClean="0"/>
              <a:t> </a:t>
            </a:r>
            <a:r>
              <a:rPr lang="en-US" dirty="0" smtClean="0"/>
              <a:t>Correct labeling (notice</a:t>
            </a:r>
            <a:r>
              <a:rPr lang="en-US" baseline="0" dirty="0" smtClean="0"/>
              <a:t> “Page DE” should be “Page AD” and “Page C” is not labeled)</a:t>
            </a:r>
          </a:p>
          <a:p>
            <a:r>
              <a:rPr lang="en-US" baseline="0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403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Code</a:t>
            </a:r>
            <a:r>
              <a:rPr lang="en-US" baseline="0" dirty="0" smtClean="0"/>
              <a:t> is in preliminary stages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5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rendering</a:t>
            </a:r>
            <a:r>
              <a:rPr lang="en-US" baseline="0" dirty="0" smtClean="0"/>
              <a:t> is not the desired result – only practical for low flow rates and doesn’t include font. </a:t>
            </a:r>
          </a:p>
          <a:p>
            <a:r>
              <a:rPr lang="en-US" baseline="0" dirty="0" smtClean="0"/>
              <a:t>Tick spacing will be determined by the desired number of ticks and each tick will be a certain fraction of the range.</a:t>
            </a:r>
          </a:p>
          <a:p>
            <a:r>
              <a:rPr lang="en-US" baseline="0" dirty="0" smtClean="0"/>
              <a:t>Scale orientation will be horizontal for CDC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816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rendering</a:t>
            </a:r>
            <a:r>
              <a:rPr lang="en-US" baseline="0" dirty="0" smtClean="0"/>
              <a:t> is not the desired result – only practical for low flow rates and doesn’t include font. </a:t>
            </a:r>
          </a:p>
          <a:p>
            <a:r>
              <a:rPr lang="en-US" baseline="0" dirty="0" smtClean="0"/>
              <a:t>Tick spacing will be determined by the desired number of ticks and each tick will be a certain fraction of the range.</a:t>
            </a:r>
          </a:p>
          <a:p>
            <a:r>
              <a:rPr lang="en-US" baseline="0" dirty="0" smtClean="0"/>
              <a:t>Scale orientation will be horizontal for CDC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8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signserver.cee.cornell.edu/Design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105400"/>
            <a:ext cx="5486400" cy="1600200"/>
          </a:xfrm>
        </p:spPr>
        <p:txBody>
          <a:bodyPr/>
          <a:lstStyle/>
          <a:p>
            <a:r>
              <a:rPr lang="en-US" dirty="0" smtClean="0"/>
              <a:t>Chang Min Oh, </a:t>
            </a:r>
            <a:r>
              <a:rPr lang="en-US" dirty="0" err="1" smtClean="0"/>
              <a:t>Cheuk</a:t>
            </a:r>
            <a:r>
              <a:rPr lang="en-US" dirty="0" smtClean="0"/>
              <a:t> Hang </a:t>
            </a:r>
            <a:r>
              <a:rPr lang="en-US" dirty="0" err="1" smtClean="0"/>
              <a:t>Hui</a:t>
            </a:r>
            <a:r>
              <a:rPr lang="en-US" dirty="0" smtClean="0"/>
              <a:t>, Heidi Rausch, Julia Morris, </a:t>
            </a:r>
            <a:r>
              <a:rPr lang="en-US" dirty="0" err="1" smtClean="0"/>
              <a:t>Marlana</a:t>
            </a:r>
            <a:r>
              <a:rPr lang="en-US" dirty="0" smtClean="0"/>
              <a:t> </a:t>
            </a:r>
            <a:r>
              <a:rPr lang="en-US" dirty="0" err="1" smtClean="0"/>
              <a:t>Hinkley</a:t>
            </a:r>
            <a:r>
              <a:rPr lang="en-US" dirty="0" smtClean="0"/>
              <a:t>, and </a:t>
            </a:r>
            <a:r>
              <a:rPr lang="en-US" dirty="0" err="1" smtClean="0"/>
              <a:t>Tori</a:t>
            </a:r>
            <a:r>
              <a:rPr lang="en-US" dirty="0" smtClean="0"/>
              <a:t>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83323" y="1828800"/>
            <a:ext cx="7772400" cy="1470025"/>
          </a:xfrm>
        </p:spPr>
        <p:txBody>
          <a:bodyPr/>
          <a:lstStyle/>
          <a:p>
            <a:r>
              <a:rPr lang="en-US" dirty="0" smtClean="0"/>
              <a:t>Design Team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58"/>
          <a:stretch/>
        </p:blipFill>
        <p:spPr bwMode="auto">
          <a:xfrm>
            <a:off x="441679" y="1340291"/>
            <a:ext cx="2949222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>
            <a:off x="1371600" y="4191000"/>
            <a:ext cx="2286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371600" y="1752600"/>
            <a:ext cx="0" cy="434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600200" y="2743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73390" y="457039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1580446" y="4300266"/>
            <a:ext cx="87488" cy="303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1371600" y="2894799"/>
            <a:ext cx="272344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6" name="Content Placeholder 9"/>
          <p:cNvSpPr>
            <a:spLocks noGrp="1"/>
          </p:cNvSpPr>
          <p:nvPr>
            <p:ph idx="1"/>
          </p:nvPr>
        </p:nvSpPr>
        <p:spPr>
          <a:xfrm>
            <a:off x="3733800" y="1600200"/>
            <a:ext cx="5029200" cy="4682898"/>
          </a:xfrm>
        </p:spPr>
        <p:txBody>
          <a:bodyPr/>
          <a:lstStyle/>
          <a:p>
            <a:r>
              <a:rPr lang="en-US" dirty="0" smtClean="0"/>
              <a:t>H/S is a measure of </a:t>
            </a:r>
            <a:r>
              <a:rPr lang="en-US" dirty="0" err="1" smtClean="0"/>
              <a:t>flocculator</a:t>
            </a:r>
            <a:r>
              <a:rPr lang="en-US" dirty="0" smtClean="0"/>
              <a:t> efficiency</a:t>
            </a:r>
          </a:p>
          <a:p>
            <a:r>
              <a:rPr lang="en-US" dirty="0" smtClean="0"/>
              <a:t>Optimal H/S is 4</a:t>
            </a:r>
          </a:p>
          <a:p>
            <a:r>
              <a:rPr lang="en-US" dirty="0" smtClean="0"/>
              <a:t>Current Design</a:t>
            </a:r>
          </a:p>
          <a:p>
            <a:pPr lvl="1"/>
            <a:r>
              <a:rPr lang="en-US" dirty="0" smtClean="0"/>
              <a:t>H/S = 28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8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4111" y="6096000"/>
            <a:ext cx="2286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Ferrocement</a:t>
            </a:r>
            <a:r>
              <a:rPr lang="en-US" sz="1400" dirty="0" smtClean="0">
                <a:solidFill>
                  <a:schemeClr val="bg1"/>
                </a:solidFill>
              </a:rPr>
              <a:t> Baffles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32766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26267" cy="702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000" y="833413"/>
            <a:ext cx="305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Pipe Spacer – Takes up 60% of </a:t>
            </a:r>
            <a:r>
              <a:rPr lang="en-US" sz="1400" dirty="0" err="1" smtClean="0">
                <a:solidFill>
                  <a:schemeClr val="bg1"/>
                </a:solidFill>
              </a:rPr>
              <a:t>Upflow</a:t>
            </a:r>
            <a:r>
              <a:rPr lang="en-US" sz="1400" dirty="0" smtClean="0">
                <a:solidFill>
                  <a:schemeClr val="bg1"/>
                </a:solidFill>
              </a:rPr>
              <a:t> Area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427111" y="1356633"/>
            <a:ext cx="773289" cy="4721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514600" y="5638800"/>
            <a:ext cx="1524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05400" y="135663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Plastic Baffle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5257800" y="1647603"/>
            <a:ext cx="468490" cy="714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0" name="Freeform 19"/>
          <p:cNvSpPr/>
          <p:nvPr/>
        </p:nvSpPr>
        <p:spPr bwMode="auto">
          <a:xfrm>
            <a:off x="6581407" y="2449689"/>
            <a:ext cx="225793" cy="4402667"/>
          </a:xfrm>
          <a:custGeom>
            <a:avLst/>
            <a:gdLst>
              <a:gd name="connsiteX0" fmla="*/ 22593 w 225793"/>
              <a:gd name="connsiteY0" fmla="*/ 4402667 h 4402667"/>
              <a:gd name="connsiteX1" fmla="*/ 45171 w 225793"/>
              <a:gd name="connsiteY1" fmla="*/ 2968978 h 4402667"/>
              <a:gd name="connsiteX2" fmla="*/ 56460 w 225793"/>
              <a:gd name="connsiteY2" fmla="*/ 2935111 h 4402667"/>
              <a:gd name="connsiteX3" fmla="*/ 79037 w 225793"/>
              <a:gd name="connsiteY3" fmla="*/ 2856089 h 4402667"/>
              <a:gd name="connsiteX4" fmla="*/ 124193 w 225793"/>
              <a:gd name="connsiteY4" fmla="*/ 2788355 h 4402667"/>
              <a:gd name="connsiteX5" fmla="*/ 169349 w 225793"/>
              <a:gd name="connsiteY5" fmla="*/ 2720622 h 4402667"/>
              <a:gd name="connsiteX6" fmla="*/ 191926 w 225793"/>
              <a:gd name="connsiteY6" fmla="*/ 2686755 h 4402667"/>
              <a:gd name="connsiteX7" fmla="*/ 203215 w 225793"/>
              <a:gd name="connsiteY7" fmla="*/ 2641600 h 4402667"/>
              <a:gd name="connsiteX8" fmla="*/ 214504 w 225793"/>
              <a:gd name="connsiteY8" fmla="*/ 2607733 h 4402667"/>
              <a:gd name="connsiteX9" fmla="*/ 225793 w 225793"/>
              <a:gd name="connsiteY9" fmla="*/ 2506133 h 4402667"/>
              <a:gd name="connsiteX10" fmla="*/ 214504 w 225793"/>
              <a:gd name="connsiteY10" fmla="*/ 2280355 h 4402667"/>
              <a:gd name="connsiteX11" fmla="*/ 169349 w 225793"/>
              <a:gd name="connsiteY11" fmla="*/ 2178755 h 4402667"/>
              <a:gd name="connsiteX12" fmla="*/ 135482 w 225793"/>
              <a:gd name="connsiteY12" fmla="*/ 2077155 h 4402667"/>
              <a:gd name="connsiteX13" fmla="*/ 112904 w 225793"/>
              <a:gd name="connsiteY13" fmla="*/ 2009422 h 4402667"/>
              <a:gd name="connsiteX14" fmla="*/ 101615 w 225793"/>
              <a:gd name="connsiteY14" fmla="*/ 1964267 h 4402667"/>
              <a:gd name="connsiteX15" fmla="*/ 90326 w 225793"/>
              <a:gd name="connsiteY15" fmla="*/ 1930400 h 4402667"/>
              <a:gd name="connsiteX16" fmla="*/ 79037 w 225793"/>
              <a:gd name="connsiteY16" fmla="*/ 1873955 h 4402667"/>
              <a:gd name="connsiteX17" fmla="*/ 67749 w 225793"/>
              <a:gd name="connsiteY17" fmla="*/ 1761067 h 4402667"/>
              <a:gd name="connsiteX18" fmla="*/ 56460 w 225793"/>
              <a:gd name="connsiteY18" fmla="*/ 1727200 h 4402667"/>
              <a:gd name="connsiteX19" fmla="*/ 45171 w 225793"/>
              <a:gd name="connsiteY19" fmla="*/ 1670755 h 4402667"/>
              <a:gd name="connsiteX20" fmla="*/ 45171 w 225793"/>
              <a:gd name="connsiteY20" fmla="*/ 1332089 h 4402667"/>
              <a:gd name="connsiteX21" fmla="*/ 101615 w 225793"/>
              <a:gd name="connsiteY21" fmla="*/ 1241778 h 4402667"/>
              <a:gd name="connsiteX22" fmla="*/ 146771 w 225793"/>
              <a:gd name="connsiteY22" fmla="*/ 1140178 h 4402667"/>
              <a:gd name="connsiteX23" fmla="*/ 158060 w 225793"/>
              <a:gd name="connsiteY23" fmla="*/ 1106311 h 4402667"/>
              <a:gd name="connsiteX24" fmla="*/ 180637 w 225793"/>
              <a:gd name="connsiteY24" fmla="*/ 1072444 h 4402667"/>
              <a:gd name="connsiteX25" fmla="*/ 191926 w 225793"/>
              <a:gd name="connsiteY25" fmla="*/ 1027289 h 4402667"/>
              <a:gd name="connsiteX26" fmla="*/ 191926 w 225793"/>
              <a:gd name="connsiteY26" fmla="*/ 711200 h 4402667"/>
              <a:gd name="connsiteX27" fmla="*/ 169349 w 225793"/>
              <a:gd name="connsiteY27" fmla="*/ 643467 h 4402667"/>
              <a:gd name="connsiteX28" fmla="*/ 135482 w 225793"/>
              <a:gd name="connsiteY28" fmla="*/ 575733 h 4402667"/>
              <a:gd name="connsiteX29" fmla="*/ 112904 w 225793"/>
              <a:gd name="connsiteY29" fmla="*/ 508000 h 4402667"/>
              <a:gd name="connsiteX30" fmla="*/ 101615 w 225793"/>
              <a:gd name="connsiteY30" fmla="*/ 474133 h 4402667"/>
              <a:gd name="connsiteX31" fmla="*/ 90326 w 225793"/>
              <a:gd name="connsiteY31" fmla="*/ 440267 h 4402667"/>
              <a:gd name="connsiteX32" fmla="*/ 67749 w 225793"/>
              <a:gd name="connsiteY32" fmla="*/ 316089 h 4402667"/>
              <a:gd name="connsiteX33" fmla="*/ 56460 w 225793"/>
              <a:gd name="connsiteY33" fmla="*/ 259644 h 4402667"/>
              <a:gd name="connsiteX34" fmla="*/ 33882 w 225793"/>
              <a:gd name="connsiteY34" fmla="*/ 191911 h 4402667"/>
              <a:gd name="connsiteX35" fmla="*/ 11304 w 225793"/>
              <a:gd name="connsiteY35" fmla="*/ 56444 h 4402667"/>
              <a:gd name="connsiteX36" fmla="*/ 15 w 225793"/>
              <a:gd name="connsiteY36" fmla="*/ 0 h 4402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5793" h="4402667">
                <a:moveTo>
                  <a:pt x="22593" y="4402667"/>
                </a:moveTo>
                <a:cubicBezTo>
                  <a:pt x="124413" y="3893565"/>
                  <a:pt x="21880" y="4424631"/>
                  <a:pt x="45171" y="2968978"/>
                </a:cubicBezTo>
                <a:cubicBezTo>
                  <a:pt x="45361" y="2957080"/>
                  <a:pt x="53191" y="2946553"/>
                  <a:pt x="56460" y="2935111"/>
                </a:cubicBezTo>
                <a:cubicBezTo>
                  <a:pt x="59897" y="2923081"/>
                  <a:pt x="71078" y="2870415"/>
                  <a:pt x="79037" y="2856089"/>
                </a:cubicBezTo>
                <a:cubicBezTo>
                  <a:pt x="92215" y="2832368"/>
                  <a:pt x="109141" y="2810933"/>
                  <a:pt x="124193" y="2788355"/>
                </a:cubicBezTo>
                <a:lnTo>
                  <a:pt x="169349" y="2720622"/>
                </a:lnTo>
                <a:lnTo>
                  <a:pt x="191926" y="2686755"/>
                </a:lnTo>
                <a:cubicBezTo>
                  <a:pt x="195689" y="2671703"/>
                  <a:pt x="198953" y="2656518"/>
                  <a:pt x="203215" y="2641600"/>
                </a:cubicBezTo>
                <a:cubicBezTo>
                  <a:pt x="206484" y="2630158"/>
                  <a:pt x="212548" y="2619471"/>
                  <a:pt x="214504" y="2607733"/>
                </a:cubicBezTo>
                <a:cubicBezTo>
                  <a:pt x="220106" y="2574122"/>
                  <a:pt x="222030" y="2540000"/>
                  <a:pt x="225793" y="2506133"/>
                </a:cubicBezTo>
                <a:cubicBezTo>
                  <a:pt x="222030" y="2430874"/>
                  <a:pt x="223141" y="2355212"/>
                  <a:pt x="214504" y="2280355"/>
                </a:cubicBezTo>
                <a:cubicBezTo>
                  <a:pt x="204029" y="2189569"/>
                  <a:pt x="195781" y="2238229"/>
                  <a:pt x="169349" y="2178755"/>
                </a:cubicBezTo>
                <a:cubicBezTo>
                  <a:pt x="169347" y="2178750"/>
                  <a:pt x="141127" y="2094091"/>
                  <a:pt x="135482" y="2077155"/>
                </a:cubicBezTo>
                <a:lnTo>
                  <a:pt x="112904" y="2009422"/>
                </a:lnTo>
                <a:cubicBezTo>
                  <a:pt x="109141" y="1994370"/>
                  <a:pt x="105877" y="1979185"/>
                  <a:pt x="101615" y="1964267"/>
                </a:cubicBezTo>
                <a:cubicBezTo>
                  <a:pt x="98346" y="1952825"/>
                  <a:pt x="93212" y="1941944"/>
                  <a:pt x="90326" y="1930400"/>
                </a:cubicBezTo>
                <a:cubicBezTo>
                  <a:pt x="85672" y="1911785"/>
                  <a:pt x="82800" y="1892770"/>
                  <a:pt x="79037" y="1873955"/>
                </a:cubicBezTo>
                <a:cubicBezTo>
                  <a:pt x="75274" y="1836326"/>
                  <a:pt x="73499" y="1798444"/>
                  <a:pt x="67749" y="1761067"/>
                </a:cubicBezTo>
                <a:cubicBezTo>
                  <a:pt x="65940" y="1749306"/>
                  <a:pt x="59346" y="1738744"/>
                  <a:pt x="56460" y="1727200"/>
                </a:cubicBezTo>
                <a:cubicBezTo>
                  <a:pt x="51806" y="1708585"/>
                  <a:pt x="48934" y="1689570"/>
                  <a:pt x="45171" y="1670755"/>
                </a:cubicBezTo>
                <a:cubicBezTo>
                  <a:pt x="32858" y="1523000"/>
                  <a:pt x="24467" y="1497717"/>
                  <a:pt x="45171" y="1332089"/>
                </a:cubicBezTo>
                <a:cubicBezTo>
                  <a:pt x="53720" y="1263697"/>
                  <a:pt x="58390" y="1270594"/>
                  <a:pt x="101615" y="1241778"/>
                </a:cubicBezTo>
                <a:cubicBezTo>
                  <a:pt x="128483" y="1161173"/>
                  <a:pt x="110991" y="1193846"/>
                  <a:pt x="146771" y="1140178"/>
                </a:cubicBezTo>
                <a:cubicBezTo>
                  <a:pt x="150534" y="1128889"/>
                  <a:pt x="152738" y="1116954"/>
                  <a:pt x="158060" y="1106311"/>
                </a:cubicBezTo>
                <a:cubicBezTo>
                  <a:pt x="164127" y="1094176"/>
                  <a:pt x="175293" y="1084915"/>
                  <a:pt x="180637" y="1072444"/>
                </a:cubicBezTo>
                <a:cubicBezTo>
                  <a:pt x="186749" y="1058183"/>
                  <a:pt x="188163" y="1042341"/>
                  <a:pt x="191926" y="1027289"/>
                </a:cubicBezTo>
                <a:cubicBezTo>
                  <a:pt x="201637" y="891334"/>
                  <a:pt x="212319" y="847155"/>
                  <a:pt x="191926" y="711200"/>
                </a:cubicBezTo>
                <a:cubicBezTo>
                  <a:pt x="188396" y="687664"/>
                  <a:pt x="176875" y="666045"/>
                  <a:pt x="169349" y="643467"/>
                </a:cubicBezTo>
                <a:cubicBezTo>
                  <a:pt x="128183" y="519966"/>
                  <a:pt x="193834" y="707024"/>
                  <a:pt x="135482" y="575733"/>
                </a:cubicBezTo>
                <a:cubicBezTo>
                  <a:pt x="125816" y="553985"/>
                  <a:pt x="120430" y="530578"/>
                  <a:pt x="112904" y="508000"/>
                </a:cubicBezTo>
                <a:lnTo>
                  <a:pt x="101615" y="474133"/>
                </a:lnTo>
                <a:lnTo>
                  <a:pt x="90326" y="440267"/>
                </a:lnTo>
                <a:cubicBezTo>
                  <a:pt x="70759" y="303295"/>
                  <a:pt x="89038" y="411892"/>
                  <a:pt x="67749" y="316089"/>
                </a:cubicBezTo>
                <a:cubicBezTo>
                  <a:pt x="63587" y="297358"/>
                  <a:pt x="61509" y="278156"/>
                  <a:pt x="56460" y="259644"/>
                </a:cubicBezTo>
                <a:cubicBezTo>
                  <a:pt x="50198" y="236684"/>
                  <a:pt x="37795" y="215386"/>
                  <a:pt x="33882" y="191911"/>
                </a:cubicBezTo>
                <a:cubicBezTo>
                  <a:pt x="26356" y="146755"/>
                  <a:pt x="22407" y="100856"/>
                  <a:pt x="11304" y="56444"/>
                </a:cubicBezTo>
                <a:cubicBezTo>
                  <a:pt x="-898" y="7638"/>
                  <a:pt x="15" y="26804"/>
                  <a:pt x="15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6400800" y="2460978"/>
            <a:ext cx="225778" cy="2980266"/>
          </a:xfrm>
          <a:custGeom>
            <a:avLst/>
            <a:gdLst>
              <a:gd name="connsiteX0" fmla="*/ 225778 w 225778"/>
              <a:gd name="connsiteY0" fmla="*/ 2980266 h 2980266"/>
              <a:gd name="connsiteX1" fmla="*/ 203200 w 225778"/>
              <a:gd name="connsiteY1" fmla="*/ 2878666 h 2980266"/>
              <a:gd name="connsiteX2" fmla="*/ 169333 w 225778"/>
              <a:gd name="connsiteY2" fmla="*/ 2844800 h 2980266"/>
              <a:gd name="connsiteX3" fmla="*/ 101600 w 225778"/>
              <a:gd name="connsiteY3" fmla="*/ 2777066 h 2980266"/>
              <a:gd name="connsiteX4" fmla="*/ 67733 w 225778"/>
              <a:gd name="connsiteY4" fmla="*/ 2709333 h 2980266"/>
              <a:gd name="connsiteX5" fmla="*/ 56444 w 225778"/>
              <a:gd name="connsiteY5" fmla="*/ 2675466 h 2980266"/>
              <a:gd name="connsiteX6" fmla="*/ 33867 w 225778"/>
              <a:gd name="connsiteY6" fmla="*/ 2641600 h 2980266"/>
              <a:gd name="connsiteX7" fmla="*/ 11289 w 225778"/>
              <a:gd name="connsiteY7" fmla="*/ 2562578 h 2980266"/>
              <a:gd name="connsiteX8" fmla="*/ 0 w 225778"/>
              <a:gd name="connsiteY8" fmla="*/ 2528711 h 2980266"/>
              <a:gd name="connsiteX9" fmla="*/ 33867 w 225778"/>
              <a:gd name="connsiteY9" fmla="*/ 2235200 h 2980266"/>
              <a:gd name="connsiteX10" fmla="*/ 67733 w 225778"/>
              <a:gd name="connsiteY10" fmla="*/ 2167466 h 2980266"/>
              <a:gd name="connsiteX11" fmla="*/ 90311 w 225778"/>
              <a:gd name="connsiteY11" fmla="*/ 2099733 h 2980266"/>
              <a:gd name="connsiteX12" fmla="*/ 101600 w 225778"/>
              <a:gd name="connsiteY12" fmla="*/ 2065866 h 2980266"/>
              <a:gd name="connsiteX13" fmla="*/ 112889 w 225778"/>
              <a:gd name="connsiteY13" fmla="*/ 1964266 h 2980266"/>
              <a:gd name="connsiteX14" fmla="*/ 135467 w 225778"/>
              <a:gd name="connsiteY14" fmla="*/ 1896533 h 2980266"/>
              <a:gd name="connsiteX15" fmla="*/ 146756 w 225778"/>
              <a:gd name="connsiteY15" fmla="*/ 1241778 h 2980266"/>
              <a:gd name="connsiteX16" fmla="*/ 101600 w 225778"/>
              <a:gd name="connsiteY16" fmla="*/ 1174044 h 2980266"/>
              <a:gd name="connsiteX17" fmla="*/ 67733 w 225778"/>
              <a:gd name="connsiteY17" fmla="*/ 1072444 h 2980266"/>
              <a:gd name="connsiteX18" fmla="*/ 45156 w 225778"/>
              <a:gd name="connsiteY18" fmla="*/ 1004711 h 2980266"/>
              <a:gd name="connsiteX19" fmla="*/ 33867 w 225778"/>
              <a:gd name="connsiteY19" fmla="*/ 970844 h 2980266"/>
              <a:gd name="connsiteX20" fmla="*/ 22578 w 225778"/>
              <a:gd name="connsiteY20" fmla="*/ 857955 h 2980266"/>
              <a:gd name="connsiteX21" fmla="*/ 45156 w 225778"/>
              <a:gd name="connsiteY21" fmla="*/ 699911 h 2980266"/>
              <a:gd name="connsiteX22" fmla="*/ 67733 w 225778"/>
              <a:gd name="connsiteY22" fmla="*/ 632178 h 2980266"/>
              <a:gd name="connsiteX23" fmla="*/ 90311 w 225778"/>
              <a:gd name="connsiteY23" fmla="*/ 598311 h 2980266"/>
              <a:gd name="connsiteX24" fmla="*/ 124178 w 225778"/>
              <a:gd name="connsiteY24" fmla="*/ 530578 h 2980266"/>
              <a:gd name="connsiteX25" fmla="*/ 158044 w 225778"/>
              <a:gd name="connsiteY25" fmla="*/ 406400 h 2980266"/>
              <a:gd name="connsiteX26" fmla="*/ 169333 w 225778"/>
              <a:gd name="connsiteY26" fmla="*/ 349955 h 2980266"/>
              <a:gd name="connsiteX27" fmla="*/ 191911 w 225778"/>
              <a:gd name="connsiteY27" fmla="*/ 112889 h 2980266"/>
              <a:gd name="connsiteX28" fmla="*/ 191911 w 225778"/>
              <a:gd name="connsiteY28" fmla="*/ 0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25778" h="2980266">
                <a:moveTo>
                  <a:pt x="225778" y="2980266"/>
                </a:moveTo>
                <a:cubicBezTo>
                  <a:pt x="224412" y="2972071"/>
                  <a:pt x="215551" y="2897193"/>
                  <a:pt x="203200" y="2878666"/>
                </a:cubicBezTo>
                <a:cubicBezTo>
                  <a:pt x="194344" y="2865383"/>
                  <a:pt x="179723" y="2856921"/>
                  <a:pt x="169333" y="2844800"/>
                </a:cubicBezTo>
                <a:cubicBezTo>
                  <a:pt x="113321" y="2779453"/>
                  <a:pt x="161221" y="2816813"/>
                  <a:pt x="101600" y="2777066"/>
                </a:cubicBezTo>
                <a:cubicBezTo>
                  <a:pt x="73224" y="2691940"/>
                  <a:pt x="111502" y="2796871"/>
                  <a:pt x="67733" y="2709333"/>
                </a:cubicBezTo>
                <a:cubicBezTo>
                  <a:pt x="62411" y="2698690"/>
                  <a:pt x="61766" y="2686109"/>
                  <a:pt x="56444" y="2675466"/>
                </a:cubicBezTo>
                <a:cubicBezTo>
                  <a:pt x="50377" y="2663331"/>
                  <a:pt x="39934" y="2653735"/>
                  <a:pt x="33867" y="2641600"/>
                </a:cubicBezTo>
                <a:cubicBezTo>
                  <a:pt x="24845" y="2623556"/>
                  <a:pt x="16112" y="2579457"/>
                  <a:pt x="11289" y="2562578"/>
                </a:cubicBezTo>
                <a:cubicBezTo>
                  <a:pt x="8020" y="2551136"/>
                  <a:pt x="3763" y="2540000"/>
                  <a:pt x="0" y="2528711"/>
                </a:cubicBezTo>
                <a:cubicBezTo>
                  <a:pt x="12478" y="2279161"/>
                  <a:pt x="-12540" y="2374420"/>
                  <a:pt x="33867" y="2235200"/>
                </a:cubicBezTo>
                <a:cubicBezTo>
                  <a:pt x="75038" y="2111687"/>
                  <a:pt x="9377" y="2298770"/>
                  <a:pt x="67733" y="2167466"/>
                </a:cubicBezTo>
                <a:cubicBezTo>
                  <a:pt x="77399" y="2145718"/>
                  <a:pt x="82785" y="2122311"/>
                  <a:pt x="90311" y="2099733"/>
                </a:cubicBezTo>
                <a:lnTo>
                  <a:pt x="101600" y="2065866"/>
                </a:lnTo>
                <a:cubicBezTo>
                  <a:pt x="105363" y="2031999"/>
                  <a:pt x="106206" y="1997679"/>
                  <a:pt x="112889" y="1964266"/>
                </a:cubicBezTo>
                <a:cubicBezTo>
                  <a:pt x="117556" y="1940929"/>
                  <a:pt x="135467" y="1896533"/>
                  <a:pt x="135467" y="1896533"/>
                </a:cubicBezTo>
                <a:cubicBezTo>
                  <a:pt x="152301" y="1669269"/>
                  <a:pt x="177785" y="1471392"/>
                  <a:pt x="146756" y="1241778"/>
                </a:cubicBezTo>
                <a:cubicBezTo>
                  <a:pt x="143122" y="1214887"/>
                  <a:pt x="110181" y="1199787"/>
                  <a:pt x="101600" y="1174044"/>
                </a:cubicBezTo>
                <a:lnTo>
                  <a:pt x="67733" y="1072444"/>
                </a:lnTo>
                <a:lnTo>
                  <a:pt x="45156" y="1004711"/>
                </a:lnTo>
                <a:lnTo>
                  <a:pt x="33867" y="970844"/>
                </a:lnTo>
                <a:cubicBezTo>
                  <a:pt x="30104" y="933214"/>
                  <a:pt x="22578" y="895772"/>
                  <a:pt x="22578" y="857955"/>
                </a:cubicBezTo>
                <a:cubicBezTo>
                  <a:pt x="22578" y="805648"/>
                  <a:pt x="29960" y="750566"/>
                  <a:pt x="45156" y="699911"/>
                </a:cubicBezTo>
                <a:cubicBezTo>
                  <a:pt x="51994" y="677116"/>
                  <a:pt x="54532" y="651980"/>
                  <a:pt x="67733" y="632178"/>
                </a:cubicBezTo>
                <a:cubicBezTo>
                  <a:pt x="75259" y="620889"/>
                  <a:pt x="84243" y="610446"/>
                  <a:pt x="90311" y="598311"/>
                </a:cubicBezTo>
                <a:cubicBezTo>
                  <a:pt x="137046" y="504840"/>
                  <a:pt x="59477" y="627627"/>
                  <a:pt x="124178" y="530578"/>
                </a:cubicBezTo>
                <a:cubicBezTo>
                  <a:pt x="140398" y="481918"/>
                  <a:pt x="145311" y="470066"/>
                  <a:pt x="158044" y="406400"/>
                </a:cubicBezTo>
                <a:cubicBezTo>
                  <a:pt x="161807" y="387585"/>
                  <a:pt x="167134" y="369016"/>
                  <a:pt x="169333" y="349955"/>
                </a:cubicBezTo>
                <a:cubicBezTo>
                  <a:pt x="178432" y="271099"/>
                  <a:pt x="191911" y="192269"/>
                  <a:pt x="191911" y="112889"/>
                </a:cubicBezTo>
                <a:lnTo>
                  <a:pt x="191911" y="0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6558844" y="2077156"/>
            <a:ext cx="67948" cy="440266"/>
          </a:xfrm>
          <a:custGeom>
            <a:avLst/>
            <a:gdLst>
              <a:gd name="connsiteX0" fmla="*/ 56445 w 67948"/>
              <a:gd name="connsiteY0" fmla="*/ 440266 h 440266"/>
              <a:gd name="connsiteX1" fmla="*/ 67734 w 67948"/>
              <a:gd name="connsiteY1" fmla="*/ 383822 h 440266"/>
              <a:gd name="connsiteX2" fmla="*/ 45156 w 67948"/>
              <a:gd name="connsiteY2" fmla="*/ 316088 h 440266"/>
              <a:gd name="connsiteX3" fmla="*/ 22578 w 67948"/>
              <a:gd name="connsiteY3" fmla="*/ 45155 h 440266"/>
              <a:gd name="connsiteX4" fmla="*/ 33867 w 67948"/>
              <a:gd name="connsiteY4" fmla="*/ 112888 h 440266"/>
              <a:gd name="connsiteX5" fmla="*/ 45156 w 67948"/>
              <a:gd name="connsiteY5" fmla="*/ 146755 h 440266"/>
              <a:gd name="connsiteX6" fmla="*/ 56445 w 67948"/>
              <a:gd name="connsiteY6" fmla="*/ 383822 h 440266"/>
              <a:gd name="connsiteX7" fmla="*/ 45156 w 67948"/>
              <a:gd name="connsiteY7" fmla="*/ 316088 h 440266"/>
              <a:gd name="connsiteX8" fmla="*/ 33867 w 67948"/>
              <a:gd name="connsiteY8" fmla="*/ 259644 h 440266"/>
              <a:gd name="connsiteX9" fmla="*/ 22578 w 67948"/>
              <a:gd name="connsiteY9" fmla="*/ 56444 h 440266"/>
              <a:gd name="connsiteX10" fmla="*/ 0 w 67948"/>
              <a:gd name="connsiteY10" fmla="*/ 0 h 4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948" h="440266">
                <a:moveTo>
                  <a:pt x="56445" y="440266"/>
                </a:moveTo>
                <a:cubicBezTo>
                  <a:pt x="60208" y="421451"/>
                  <a:pt x="69471" y="402930"/>
                  <a:pt x="67734" y="383822"/>
                </a:cubicBezTo>
                <a:cubicBezTo>
                  <a:pt x="65579" y="360120"/>
                  <a:pt x="45156" y="316088"/>
                  <a:pt x="45156" y="316088"/>
                </a:cubicBezTo>
                <a:cubicBezTo>
                  <a:pt x="30141" y="210983"/>
                  <a:pt x="22578" y="173669"/>
                  <a:pt x="22578" y="45155"/>
                </a:cubicBezTo>
                <a:cubicBezTo>
                  <a:pt x="22578" y="22266"/>
                  <a:pt x="28902" y="90544"/>
                  <a:pt x="33867" y="112888"/>
                </a:cubicBezTo>
                <a:cubicBezTo>
                  <a:pt x="36448" y="124504"/>
                  <a:pt x="41393" y="135466"/>
                  <a:pt x="45156" y="146755"/>
                </a:cubicBezTo>
                <a:cubicBezTo>
                  <a:pt x="48919" y="225777"/>
                  <a:pt x="56445" y="304710"/>
                  <a:pt x="56445" y="383822"/>
                </a:cubicBezTo>
                <a:cubicBezTo>
                  <a:pt x="56445" y="406711"/>
                  <a:pt x="49251" y="338608"/>
                  <a:pt x="45156" y="316088"/>
                </a:cubicBezTo>
                <a:cubicBezTo>
                  <a:pt x="41724" y="297210"/>
                  <a:pt x="37630" y="278459"/>
                  <a:pt x="33867" y="259644"/>
                </a:cubicBezTo>
                <a:cubicBezTo>
                  <a:pt x="30104" y="191911"/>
                  <a:pt x="28720" y="124003"/>
                  <a:pt x="22578" y="56444"/>
                </a:cubicBezTo>
                <a:cubicBezTo>
                  <a:pt x="18804" y="14930"/>
                  <a:pt x="19240" y="19239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752" y="258059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Top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2400" y="152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Front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1640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Side 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32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524000"/>
            <a:ext cx="9186041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Sed</a:t>
            </a:r>
            <a:r>
              <a:rPr lang="en-US" dirty="0" smtClean="0"/>
              <a:t> Tank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3505200"/>
            <a:ext cx="3124200" cy="1524000"/>
          </a:xfrm>
        </p:spPr>
        <p:txBody>
          <a:bodyPr/>
          <a:lstStyle/>
          <a:p>
            <a:r>
              <a:rPr lang="en-US" dirty="0" smtClean="0"/>
              <a:t>Single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</a:p>
          <a:p>
            <a:r>
              <a:rPr lang="en-US" dirty="0" smtClean="0"/>
              <a:t>Channels are unnecessary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53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</a:t>
            </a:r>
            <a:r>
              <a:rPr lang="en-US" dirty="0" err="1" smtClean="0"/>
              <a:t>Sed</a:t>
            </a:r>
            <a:r>
              <a:rPr lang="en-US" dirty="0" smtClean="0"/>
              <a:t> Tank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1200"/>
            <a:ext cx="6007559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81200"/>
            <a:ext cx="3429000" cy="438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4600" y="205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Side 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9400" y="204954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Front 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7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200400" cy="2362200"/>
          </a:xfrm>
        </p:spPr>
        <p:txBody>
          <a:bodyPr/>
          <a:lstStyle/>
          <a:p>
            <a:r>
              <a:rPr lang="en-US" dirty="0" smtClean="0"/>
              <a:t>Obtain and draw a design for low flow filter</a:t>
            </a:r>
          </a:p>
          <a:p>
            <a:r>
              <a:rPr lang="en-US" dirty="0" smtClean="0"/>
              <a:t>Finalize Plant Layout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24000"/>
            <a:ext cx="4924425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2" descr="https://mail-attachment.googleusercontent.com/attachment/u/0/?ui=2&amp;ik=198b79775b&amp;view=att&amp;th=1389118a7974f5ab&amp;attid=0.1&amp;disp=inline&amp;realattid=f_h4pwgf2k0&amp;safe=1&amp;zw&amp;saduie=AG9B_P8GIAWb0Ch7RqOHE_hvoefU&amp;sadet=1342617251522&amp;sads=mqP0thRskBVddAdDqJf0gybrHa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2" y="3962400"/>
            <a:ext cx="3744175" cy="215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983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38600" y="5638800"/>
            <a:ext cx="2895600" cy="838200"/>
          </a:xfrm>
        </p:spPr>
        <p:txBody>
          <a:bodyPr/>
          <a:lstStyle/>
          <a:p>
            <a:r>
              <a:rPr lang="en-US" dirty="0" err="1" smtClean="0"/>
              <a:t>Tori</a:t>
            </a:r>
            <a:r>
              <a:rPr lang="en-US" dirty="0" smtClean="0"/>
              <a:t> Klug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352800" y="1371600"/>
            <a:ext cx="5627077" cy="2438400"/>
          </a:xfrm>
        </p:spPr>
        <p:txBody>
          <a:bodyPr/>
          <a:lstStyle/>
          <a:p>
            <a:r>
              <a:rPr lang="en-US" dirty="0" smtClean="0"/>
              <a:t>High Flow Modifications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Adjustments Needed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Flow control and </a:t>
            </a:r>
            <a:r>
              <a:rPr lang="en-US" dirty="0" err="1" smtClean="0"/>
              <a:t>doser</a:t>
            </a:r>
            <a:r>
              <a:rPr lang="en-US" dirty="0" smtClean="0"/>
              <a:t> changes</a:t>
            </a:r>
          </a:p>
          <a:p>
            <a:pPr marL="514350" indent="-514350"/>
            <a:r>
              <a:rPr lang="en-US" dirty="0" smtClean="0"/>
              <a:t>Entrance tank</a:t>
            </a:r>
          </a:p>
          <a:p>
            <a:pPr marL="514350" indent="-514350"/>
            <a:r>
              <a:rPr lang="en-US" dirty="0" err="1" smtClean="0"/>
              <a:t>Flocculator</a:t>
            </a:r>
            <a:r>
              <a:rPr lang="en-US" dirty="0" smtClean="0"/>
              <a:t> design fix</a:t>
            </a:r>
          </a:p>
          <a:p>
            <a:pPr marL="514350" indent="-514350"/>
            <a:r>
              <a:rPr lang="en-US" dirty="0" smtClean="0"/>
              <a:t>Sedimentation tank inlet and outlet channels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4495800" cy="4525963"/>
          </a:xfrm>
        </p:spPr>
        <p:txBody>
          <a:bodyPr/>
          <a:lstStyle/>
          <a:p>
            <a:pPr marL="514350" indent="-514350"/>
            <a:r>
              <a:rPr lang="en-US" dirty="0" smtClean="0"/>
              <a:t>Problem: at higher flow rates the LFOM pipe required is too large to be easily found, affordable, and easily used during the construction process in Honduras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l="25798" t="18520" r="26850" b="24237"/>
          <a:stretch>
            <a:fillRect/>
          </a:stretch>
        </p:blipFill>
        <p:spPr bwMode="auto">
          <a:xfrm>
            <a:off x="4876800" y="2057400"/>
            <a:ext cx="3554506" cy="268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4572000" y="4724400"/>
            <a:ext cx="411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4876800" y="4876800"/>
            <a:ext cx="381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</a:t>
            </a:r>
            <a:r>
              <a:rPr lang="en-US" sz="2400" kern="0" dirty="0" smtClean="0">
                <a:latin typeface="+mn-lt"/>
                <a:cs typeface="+mn-cs"/>
              </a:rPr>
              <a:t> 90 L/s LFOM design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33333" t="25905" r="22382" b="39810"/>
          <a:stretch>
            <a:fillRect/>
          </a:stretch>
        </p:blipFill>
        <p:spPr bwMode="auto">
          <a:xfrm>
            <a:off x="3200400" y="4038600"/>
            <a:ext cx="5044440" cy="244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3048000"/>
          </a:xfrm>
        </p:spPr>
        <p:txBody>
          <a:bodyPr/>
          <a:lstStyle/>
          <a:p>
            <a:pPr marL="514350" lvl="0" indent="-514350">
              <a:defRPr/>
            </a:pPr>
            <a:r>
              <a:rPr lang="en-US" sz="2800" dirty="0" smtClean="0"/>
              <a:t>Solution: transition to an “LFOM Channel,” or a concrete channel with orifices</a:t>
            </a:r>
          </a:p>
          <a:p>
            <a:pPr marL="914400" lvl="1" indent="-514350">
              <a:defRPr/>
            </a:pPr>
            <a:r>
              <a:rPr lang="en-US" sz="2400" dirty="0" smtClean="0"/>
              <a:t>Length of channel determined by number and size of orifices needed in the bottom row of the LFOM</a:t>
            </a:r>
          </a:p>
          <a:p>
            <a:pPr marL="914400" lvl="1" indent="-514350">
              <a:defRPr/>
            </a:pPr>
            <a:r>
              <a:rPr lang="en-US" sz="2400" dirty="0" smtClean="0"/>
              <a:t>Must develop equations to quantify mixing and add rapid mix components in channel going to the </a:t>
            </a:r>
            <a:r>
              <a:rPr lang="en-US" sz="2400" dirty="0" err="1" smtClean="0"/>
              <a:t>flocculator</a:t>
            </a:r>
            <a:endParaRPr lang="en-US" sz="2400" dirty="0" smtClean="0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0" y="4343400"/>
            <a:ext cx="327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Proposed 90 L/s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LFOM Channel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  (with many errors to be fixed)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LFOM Changes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2438400"/>
          </a:xfrm>
        </p:spPr>
        <p:txBody>
          <a:bodyPr/>
          <a:lstStyle/>
          <a:p>
            <a:pPr marL="514350" indent="-514350">
              <a:defRPr/>
            </a:pPr>
            <a:r>
              <a:rPr lang="en-US" sz="2600" dirty="0" smtClean="0"/>
              <a:t>Problem: length required for an LFOM channel exceeds length of an entrance tank hopper at approximately 125 L/s</a:t>
            </a:r>
          </a:p>
          <a:p>
            <a:pPr marL="514350" indent="-514350">
              <a:defRPr/>
            </a:pPr>
            <a:r>
              <a:rPr lang="en-US" sz="2600" dirty="0" smtClean="0"/>
              <a:t>Solution: transition to a double-sided LFOM channel or a </a:t>
            </a:r>
            <a:r>
              <a:rPr lang="en-US" sz="2600" dirty="0" err="1" smtClean="0"/>
              <a:t>Sutro</a:t>
            </a:r>
            <a:r>
              <a:rPr lang="en-US" sz="2600" dirty="0" smtClean="0"/>
              <a:t> Weir channel (i.e. a channel with a </a:t>
            </a:r>
            <a:r>
              <a:rPr lang="en-US" sz="2600" dirty="0" err="1" smtClean="0"/>
              <a:t>Sutro</a:t>
            </a:r>
            <a:r>
              <a:rPr lang="en-US" sz="2600" dirty="0" smtClean="0"/>
              <a:t> Weir cut into a plastic sheet on the side)</a:t>
            </a:r>
          </a:p>
          <a:p>
            <a:pPr>
              <a:buNone/>
            </a:pPr>
            <a:endParaRPr 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31429" t="28190" r="32857" b="31429"/>
          <a:stretch>
            <a:fillRect/>
          </a:stretch>
        </p:blipFill>
        <p:spPr bwMode="auto">
          <a:xfrm>
            <a:off x="3429000" y="3581400"/>
            <a:ext cx="3950898" cy="27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0" y="42672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Sutro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Weir with  governing equations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Drawing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25500" t="17513" r="24086" b="16734"/>
          <a:stretch>
            <a:fillRect/>
          </a:stretch>
        </p:blipFill>
        <p:spPr bwMode="auto">
          <a:xfrm>
            <a:off x="1447800" y="1676400"/>
            <a:ext cx="5943600" cy="473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Coagulant Dosing Tubes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1148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Plant Flow Rate</a:t>
                      </a:r>
                      <a:r>
                        <a:rPr lang="en-US" baseline="0" dirty="0" smtClean="0"/>
                        <a:t> (L/s)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Coagulant Dosing Tubes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4724400" y="1600200"/>
            <a:ext cx="441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5143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800" kern="0" dirty="0" smtClean="0">
                <a:latin typeface="+mn-lt"/>
              </a:rPr>
              <a:t>Problem: number of tubes needed for coagulant dosing unmanageable at high flow rates</a:t>
            </a:r>
          </a:p>
          <a:p>
            <a:pPr marL="457200" indent="-51435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Possible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solution: new dosing manifold system could help solve this issue by removing a constraint on length of dosing tubes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Flocculator</a:t>
            </a:r>
            <a:r>
              <a:rPr lang="en-US" dirty="0" smtClean="0"/>
              <a:t> Changes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514600"/>
          </a:xfrm>
        </p:spPr>
        <p:txBody>
          <a:bodyPr/>
          <a:lstStyle/>
          <a:p>
            <a:pPr marL="514350" indent="-514350"/>
            <a:r>
              <a:rPr lang="en-US" sz="2800" dirty="0" smtClean="0"/>
              <a:t>At 199 L/s and higher, horizontal </a:t>
            </a:r>
            <a:r>
              <a:rPr lang="en-US" sz="2800" dirty="0" err="1" smtClean="0"/>
              <a:t>flocculator</a:t>
            </a:r>
            <a:r>
              <a:rPr lang="en-US" sz="2800" dirty="0" smtClean="0"/>
              <a:t> designed</a:t>
            </a:r>
          </a:p>
          <a:p>
            <a:pPr marL="514350" indent="-514350"/>
            <a:r>
              <a:rPr lang="en-US" sz="2800" dirty="0" smtClean="0"/>
              <a:t>Drawing code fixed to properly position baffles</a:t>
            </a:r>
          </a:p>
          <a:p>
            <a:pPr marL="514350" indent="-514350"/>
            <a:r>
              <a:rPr lang="en-US" sz="2800" dirty="0" smtClean="0"/>
              <a:t>Design creates horizontal </a:t>
            </a:r>
            <a:r>
              <a:rPr lang="en-US" sz="2800" dirty="0" err="1" smtClean="0"/>
              <a:t>flocculator</a:t>
            </a:r>
            <a:r>
              <a:rPr lang="en-US" sz="2800" dirty="0" smtClean="0"/>
              <a:t> with unnecessarily high collision potential—need to fix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36363" t="20086" r="26667" b="25950"/>
          <a:stretch>
            <a:fillRect/>
          </a:stretch>
        </p:blipFill>
        <p:spPr bwMode="auto">
          <a:xfrm>
            <a:off x="6019800" y="3886200"/>
            <a:ext cx="2778369" cy="25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30000" t="22857" r="12857" b="23048"/>
          <a:stretch>
            <a:fillRect/>
          </a:stretch>
        </p:blipFill>
        <p:spPr bwMode="auto">
          <a:xfrm>
            <a:off x="228600" y="3886200"/>
            <a:ext cx="4250026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Arrow 6"/>
          <p:cNvSpPr/>
          <p:nvPr/>
        </p:nvSpPr>
        <p:spPr bwMode="auto">
          <a:xfrm>
            <a:off x="4495800" y="4724400"/>
            <a:ext cx="1524000" cy="7620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 Inlet and Outlet Channel Geometry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1447800"/>
            <a:ext cx="8991600" cy="2514599"/>
          </a:xfrm>
        </p:spPr>
        <p:txBody>
          <a:bodyPr/>
          <a:lstStyle/>
          <a:p>
            <a:pPr marL="514350" indent="-514350"/>
            <a:r>
              <a:rPr lang="en-US" sz="2800" dirty="0" smtClean="0"/>
              <a:t>Problem: sedimentation tank inlet channel becomes very wide and tall at high flow rates</a:t>
            </a:r>
          </a:p>
          <a:p>
            <a:pPr marL="914400" lvl="1" indent="-514350"/>
            <a:r>
              <a:rPr lang="en-US" sz="2400" dirty="0" smtClean="0"/>
              <a:t>Increases overall length of </a:t>
            </a:r>
            <a:r>
              <a:rPr lang="en-US" sz="2400" dirty="0" err="1" smtClean="0"/>
              <a:t>sed</a:t>
            </a:r>
            <a:r>
              <a:rPr lang="en-US" sz="2400" dirty="0" smtClean="0"/>
              <a:t> tanks</a:t>
            </a:r>
          </a:p>
          <a:p>
            <a:pPr marL="914400" lvl="1" indent="-514350"/>
            <a:r>
              <a:rPr lang="en-US" sz="2400" dirty="0" smtClean="0"/>
              <a:t>Inlet channel weir drain pipe is huge!</a:t>
            </a:r>
          </a:p>
          <a:p>
            <a:pPr marL="914400" lvl="1" indent="-514350"/>
            <a:r>
              <a:rPr lang="en-US" sz="2400" dirty="0" smtClean="0"/>
              <a:t>Messes up </a:t>
            </a:r>
            <a:r>
              <a:rPr lang="en-US" sz="2400" dirty="0" err="1" smtClean="0"/>
              <a:t>floc</a:t>
            </a:r>
            <a:r>
              <a:rPr lang="en-US" sz="2400" dirty="0" smtClean="0"/>
              <a:t> hopper geometry – horizontal length too long to allow for draining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200 lps s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962400" y="3733800"/>
            <a:ext cx="384048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0" y="4267200"/>
            <a:ext cx="327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Side view of current </a:t>
            </a:r>
            <a:r>
              <a:rPr lang="en-US" sz="2400" kern="0" dirty="0" err="1" smtClean="0">
                <a:latin typeface="+mn-lt"/>
                <a:cs typeface="+mn-cs"/>
              </a:rPr>
              <a:t>sed</a:t>
            </a:r>
            <a:r>
              <a:rPr lang="en-US" sz="2400" kern="0" dirty="0" smtClean="0">
                <a:latin typeface="+mn-lt"/>
                <a:cs typeface="+mn-cs"/>
              </a:rPr>
              <a:t> inlet and outlet channels for 200 L/s plant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 Inlet and Outlet Channel Geometry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1524001"/>
            <a:ext cx="8839200" cy="533400"/>
          </a:xfrm>
        </p:spPr>
        <p:txBody>
          <a:bodyPr/>
          <a:lstStyle/>
          <a:p>
            <a:pPr marL="514350" indent="-514350"/>
            <a:r>
              <a:rPr lang="en-US" sz="2800" dirty="0" smtClean="0"/>
              <a:t>Proposed Solution: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roposed Sed Tank Design - Channe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1676400"/>
            <a:ext cx="5178081" cy="4497747"/>
          </a:xfrm>
          <a:prstGeom prst="rect">
            <a:avLst/>
          </a:prstGeom>
        </p:spPr>
      </p:pic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304800" y="3315673"/>
            <a:ext cx="3124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  <a:cs typeface="+mn-cs"/>
              </a:rPr>
              <a:t>Side view of proposed </a:t>
            </a:r>
            <a:r>
              <a:rPr lang="en-US" sz="2000" kern="0" dirty="0" err="1" smtClean="0">
                <a:latin typeface="+mn-lt"/>
                <a:cs typeface="+mn-cs"/>
              </a:rPr>
              <a:t>sed</a:t>
            </a:r>
            <a:r>
              <a:rPr lang="en-US" sz="2000" kern="0" dirty="0" smtClean="0">
                <a:latin typeface="+mn-lt"/>
                <a:cs typeface="+mn-cs"/>
              </a:rPr>
              <a:t> inlet and outlet channels for 200 L/s plant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Possibility of More Than One Treatment Train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Pro: </a:t>
            </a:r>
          </a:p>
          <a:p>
            <a:pPr marL="914400" lvl="1" indent="-514350"/>
            <a:r>
              <a:rPr lang="en-US" dirty="0" smtClean="0"/>
              <a:t>Would still treat a portion of the water while part of the plant is offline</a:t>
            </a:r>
          </a:p>
          <a:p>
            <a:pPr marL="914400" lvl="1" indent="-514350"/>
            <a:r>
              <a:rPr lang="en-US" dirty="0" smtClean="0"/>
              <a:t>Would not have to adjust our current design</a:t>
            </a:r>
          </a:p>
          <a:p>
            <a:pPr marL="514350" indent="-514350"/>
            <a:r>
              <a:rPr lang="en-US" dirty="0" smtClean="0"/>
              <a:t>Con:</a:t>
            </a:r>
          </a:p>
          <a:p>
            <a:pPr marL="914400" lvl="1" indent="-514350"/>
            <a:r>
              <a:rPr lang="en-US" dirty="0" smtClean="0"/>
              <a:t>Wouldn’t optimize for cost</a:t>
            </a:r>
          </a:p>
          <a:p>
            <a:pPr marL="914400" lvl="1" indent="-514350"/>
            <a:r>
              <a:rPr lang="en-US" dirty="0" smtClean="0"/>
              <a:t>Might need more than one operator to run multiple plants</a:t>
            </a:r>
          </a:p>
          <a:p>
            <a:pPr marL="514350" indent="-514350"/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Finishing designing and drawing the LFOM channel and rapid mix components</a:t>
            </a:r>
          </a:p>
          <a:p>
            <a:r>
              <a:rPr lang="en-US" dirty="0" smtClean="0"/>
              <a:t>Evaluate flow control options for even higher flows</a:t>
            </a:r>
          </a:p>
          <a:p>
            <a:r>
              <a:rPr lang="en-US" dirty="0" smtClean="0"/>
              <a:t>Develop transition to double hopper entrance tank</a:t>
            </a:r>
          </a:p>
          <a:p>
            <a:r>
              <a:rPr lang="en-US" dirty="0" smtClean="0"/>
              <a:t>Design sedimentation inlet and outlet channels and consequent changes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429000" y="5638800"/>
            <a:ext cx="3352800" cy="685800"/>
          </a:xfrm>
        </p:spPr>
        <p:txBody>
          <a:bodyPr/>
          <a:lstStyle/>
          <a:p>
            <a:r>
              <a:rPr lang="en-US" dirty="0" smtClean="0"/>
              <a:t>Chang Min Oh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83323" y="1828800"/>
            <a:ext cx="7772400" cy="1470025"/>
          </a:xfrm>
        </p:spPr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8229600" cy="2971800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" y="16764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Alauca</a:t>
            </a:r>
            <a:r>
              <a:rPr lang="en-US" sz="2400" b="1" dirty="0" smtClean="0"/>
              <a:t> Construction Materials List</a:t>
            </a:r>
            <a:endParaRPr 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" y="16764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San Nicolas Materials List</a:t>
            </a:r>
            <a:endParaRPr lang="en-US" sz="24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29" y="2133600"/>
            <a:ext cx="7678271" cy="3717946"/>
          </a:xfrm>
        </p:spPr>
      </p:pic>
    </p:spTree>
    <p:extLst>
      <p:ext uri="{BB962C8B-B14F-4D97-AF65-F5344CB8AC3E}">
        <p14:creationId xmlns:p14="http://schemas.microsoft.com/office/powerpoint/2010/main" val="20429895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List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21919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Lances Function to save budget</a:t>
            </a:r>
          </a:p>
          <a:p>
            <a:r>
              <a:rPr lang="en-US" sz="1800" dirty="0" smtClean="0"/>
              <a:t>Given different pipe lengths of same nominal diameter,</a:t>
            </a:r>
            <a:br>
              <a:rPr lang="en-US" sz="1800" dirty="0" smtClean="0"/>
            </a:br>
            <a:r>
              <a:rPr lang="en-US" sz="1800" dirty="0" smtClean="0"/>
              <a:t>how can we  find the minimum number of pipes to purchase? (i.e. Least Scrap)</a:t>
            </a:r>
            <a:endParaRPr lang="en-US" sz="1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94579"/>
            <a:ext cx="7772400" cy="3401421"/>
          </a:xfrm>
        </p:spPr>
      </p:pic>
      <p:sp>
        <p:nvSpPr>
          <p:cNvPr id="9" name="TextBox 8"/>
          <p:cNvSpPr txBox="1"/>
          <p:nvPr/>
        </p:nvSpPr>
        <p:spPr>
          <a:xfrm>
            <a:off x="6172200" y="6019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err="1" smtClean="0"/>
              <a:t>CuttingStock</a:t>
            </a:r>
            <a:r>
              <a:rPr lang="en-US" b="1" dirty="0" smtClean="0"/>
              <a:t> Solver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Design Tool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val 23"/>
          <p:cNvSpPr/>
          <p:nvPr/>
        </p:nvSpPr>
        <p:spPr>
          <a:xfrm>
            <a:off x="304800" y="4114800"/>
            <a:ext cx="25146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</a:p>
        </p:txBody>
      </p:sp>
      <p:sp>
        <p:nvSpPr>
          <p:cNvPr id="25" name="Oval 24"/>
          <p:cNvSpPr/>
          <p:nvPr/>
        </p:nvSpPr>
        <p:spPr>
          <a:xfrm>
            <a:off x="2286000" y="5403273"/>
            <a:ext cx="2743200" cy="1371600"/>
          </a:xfrm>
          <a:prstGeom prst="ellipse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Mathcad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Drawing Files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429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User Inputs</a:t>
            </a:r>
          </a:p>
        </p:txBody>
      </p:sp>
      <p:sp>
        <p:nvSpPr>
          <p:cNvPr id="27" name="Oval 26"/>
          <p:cNvSpPr/>
          <p:nvPr/>
        </p:nvSpPr>
        <p:spPr>
          <a:xfrm>
            <a:off x="3048000" y="2057400"/>
            <a:ext cx="3086100" cy="1905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391400" y="1524000"/>
            <a:ext cx="1562100" cy="11430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Plant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</p:txBody>
      </p:sp>
      <p:sp>
        <p:nvSpPr>
          <p:cNvPr id="29" name="Oval 28"/>
          <p:cNvSpPr/>
          <p:nvPr/>
        </p:nvSpPr>
        <p:spPr>
          <a:xfrm>
            <a:off x="6705600" y="3733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AutoCAD</a:t>
            </a:r>
          </a:p>
        </p:txBody>
      </p:sp>
      <p:sp>
        <p:nvSpPr>
          <p:cNvPr id="30" name="Oval 29"/>
          <p:cNvSpPr/>
          <p:nvPr/>
        </p:nvSpPr>
        <p:spPr>
          <a:xfrm>
            <a:off x="5410200" y="5257800"/>
            <a:ext cx="2362200" cy="1371600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</a:p>
        </p:txBody>
      </p:sp>
      <p:cxnSp>
        <p:nvCxnSpPr>
          <p:cNvPr id="31" name="Straight Arrow Connector 30"/>
          <p:cNvCxnSpPr>
            <a:stCxn id="26" idx="5"/>
            <a:endCxn id="27" idx="2"/>
          </p:cNvCxnSpPr>
          <p:nvPr/>
        </p:nvCxnSpPr>
        <p:spPr>
          <a:xfrm>
            <a:off x="1676236" y="2499612"/>
            <a:ext cx="1371764" cy="510288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3"/>
            <a:endCxn id="24" idx="7"/>
          </p:cNvCxnSpPr>
          <p:nvPr/>
        </p:nvCxnSpPr>
        <p:spPr>
          <a:xfrm flipH="1">
            <a:off x="2451145" y="3683419"/>
            <a:ext cx="1048804" cy="632247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5"/>
            <a:endCxn id="25" idx="1"/>
          </p:cNvCxnSpPr>
          <p:nvPr/>
        </p:nvCxnSpPr>
        <p:spPr>
          <a:xfrm>
            <a:off x="2451145" y="5285534"/>
            <a:ext cx="236587" cy="318605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0"/>
            <a:endCxn id="27" idx="4"/>
          </p:cNvCxnSpPr>
          <p:nvPr/>
        </p:nvCxnSpPr>
        <p:spPr>
          <a:xfrm flipV="1">
            <a:off x="3657600" y="3962400"/>
            <a:ext cx="933450" cy="14408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7" idx="5"/>
            <a:endCxn id="30" idx="0"/>
          </p:cNvCxnSpPr>
          <p:nvPr/>
        </p:nvCxnSpPr>
        <p:spPr>
          <a:xfrm>
            <a:off x="5682151" y="3683419"/>
            <a:ext cx="909149" cy="157438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10200" y="3762762"/>
            <a:ext cx="859876" cy="1522773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0" y="3276600"/>
            <a:ext cx="1066800" cy="623429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43600" y="3394363"/>
            <a:ext cx="963338" cy="625961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8" idx="2"/>
          </p:cNvCxnSpPr>
          <p:nvPr/>
        </p:nvCxnSpPr>
        <p:spPr>
          <a:xfrm flipV="1">
            <a:off x="6019800" y="2095500"/>
            <a:ext cx="1371600" cy="571500"/>
          </a:xfrm>
          <a:prstGeom prst="straightConnector1">
            <a:avLst/>
          </a:prstGeom>
          <a:ln w="952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00400" y="5410200"/>
            <a:ext cx="3962400" cy="1143000"/>
          </a:xfrm>
        </p:spPr>
        <p:txBody>
          <a:bodyPr/>
          <a:lstStyle/>
          <a:p>
            <a:r>
              <a:rPr lang="en-US" dirty="0" smtClean="0"/>
              <a:t>Cheuk Hang Hui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Materials Application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Application</a:t>
            </a:r>
            <a:endParaRPr lang="en-US" dirty="0"/>
          </a:p>
        </p:txBody>
      </p:sp>
      <p:pic>
        <p:nvPicPr>
          <p:cNvPr id="3" name="Picture 2" descr="C:\Users\labuser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270" y="1421266"/>
            <a:ext cx="6553200" cy="488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abuser\Downloads\Plant - Realisti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4" y="1415767"/>
            <a:ext cx="7856456" cy="54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Encountered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1524000"/>
            <a:ext cx="3810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No command line to add materials automatically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Materials library renew itself with every new drawing</a:t>
            </a:r>
          </a:p>
          <a:p>
            <a:pPr marL="457200" indent="-457200">
              <a:buFontTx/>
              <a:buChar char="-"/>
            </a:pPr>
            <a:endParaRPr lang="en-US" sz="2800" dirty="0">
              <a:latin typeface="+mn-lt"/>
            </a:endParaRPr>
          </a:p>
        </p:txBody>
      </p:sp>
      <p:pic>
        <p:nvPicPr>
          <p:cNvPr id="12" name="Picture 11" descr="Mat Browse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24000"/>
            <a:ext cx="4343146" cy="4953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Solution?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Saved </a:t>
            </a:r>
            <a:r>
              <a:rPr lang="en-US" dirty="0"/>
              <a:t>Material </a:t>
            </a:r>
            <a:r>
              <a:rPr lang="en-US" dirty="0" smtClean="0"/>
              <a:t>Library, then manually upload materials</a:t>
            </a:r>
          </a:p>
          <a:p>
            <a:pPr>
              <a:buFontTx/>
              <a:buChar char="-"/>
            </a:pPr>
            <a:r>
              <a:rPr lang="en-US" dirty="0" smtClean="0"/>
              <a:t>Preload Design Template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5" name="Picture 4" descr="Plant - before materialize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524000"/>
            <a:ext cx="3929231" cy="24557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586642">
            <a:off x="1569247" y="2777823"/>
            <a:ext cx="65899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Mystery?</a:t>
            </a:r>
            <a:endParaRPr lang="en-US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labuser\Downloads\Plant - Realisti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19679"/>
            <a:ext cx="3929231" cy="270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8940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Document instructions on how to apply materials to drawings</a:t>
            </a:r>
          </a:p>
          <a:p>
            <a:r>
              <a:rPr lang="en-US" dirty="0" smtClean="0"/>
              <a:t>Expand the pipe database</a:t>
            </a:r>
          </a:p>
          <a:p>
            <a:pPr lvl="1"/>
            <a:r>
              <a:rPr lang="en-US" dirty="0" smtClean="0"/>
              <a:t>Bushing Type Reducers</a:t>
            </a:r>
          </a:p>
          <a:p>
            <a:pPr lvl="1"/>
            <a:r>
              <a:rPr lang="en-US" dirty="0" err="1" smtClean="0"/>
              <a:t>Fernco</a:t>
            </a:r>
            <a:r>
              <a:rPr lang="en-US" dirty="0" smtClean="0"/>
              <a:t> Caps</a:t>
            </a:r>
            <a:endParaRPr lang="en-US" dirty="0"/>
          </a:p>
        </p:txBody>
      </p:sp>
      <p:pic>
        <p:nvPicPr>
          <p:cNvPr id="2051" name="Picture 3" descr="C:\Users\labuser\Downloads\Fernco-PQC-102-rw-165938-243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267200"/>
            <a:ext cx="28575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abuser\Downloads\695651_3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33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4476750" y="3162300"/>
            <a:ext cx="161925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2341944">
            <a:off x="2818328" y="4042099"/>
            <a:ext cx="811284" cy="20929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376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Marlana</a:t>
            </a:r>
            <a:r>
              <a:rPr lang="en-US" dirty="0" smtClean="0"/>
              <a:t> </a:t>
            </a:r>
            <a:r>
              <a:rPr lang="en-US" dirty="0" err="1" smtClean="0"/>
              <a:t>Hinkley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383323" y="1828800"/>
            <a:ext cx="7772400" cy="1470025"/>
          </a:xfrm>
        </p:spPr>
        <p:txBody>
          <a:bodyPr/>
          <a:lstStyle/>
          <a:p>
            <a:r>
              <a:rPr lang="en-US" dirty="0" smtClean="0"/>
              <a:t>LFOM Orifice Template and Scale, Calibration Column Scale, and CDC Label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Create an LFOM orifice template to facilitate precise drilling during LFOM fabrication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an algorithm that generates a scale suitable for the LFOM, CDC, and Calibration Column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LFOM Orifice Template: </a:t>
            </a:r>
            <a:br>
              <a:rPr lang="en-US" dirty="0" smtClean="0"/>
            </a:br>
            <a:r>
              <a:rPr lang="en-US" dirty="0" smtClean="0"/>
              <a:t>Model Space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85" y="1524000"/>
            <a:ext cx="7391400" cy="3835161"/>
          </a:xfrm>
          <a:prstGeom prst="rect">
            <a:avLst/>
          </a:prstGeom>
        </p:spPr>
      </p:pic>
      <p:sp>
        <p:nvSpPr>
          <p:cNvPr id="6" name="Content Placeholder 6"/>
          <p:cNvSpPr>
            <a:spLocks noGrp="1"/>
          </p:cNvSpPr>
          <p:nvPr>
            <p:ph sz="half" idx="1"/>
          </p:nvPr>
        </p:nvSpPr>
        <p:spPr>
          <a:xfrm>
            <a:off x="381000" y="4876800"/>
            <a:ext cx="8458200" cy="1290865"/>
          </a:xfrm>
          <a:solidFill>
            <a:schemeClr val="bg1"/>
          </a:solidFill>
        </p:spPr>
        <p:txBody>
          <a:bodyPr/>
          <a:lstStyle/>
          <a:p>
            <a:r>
              <a:rPr lang="en-US" sz="1800" dirty="0" smtClean="0"/>
              <a:t>Current output for 30 L/s flow rate</a:t>
            </a:r>
          </a:p>
          <a:p>
            <a:r>
              <a:rPr lang="en-US" sz="1800" dirty="0" smtClean="0"/>
              <a:t>Hole centers and diameters marked</a:t>
            </a:r>
          </a:p>
          <a:p>
            <a:r>
              <a:rPr lang="en-US" sz="1800" dirty="0" smtClean="0"/>
              <a:t>Delineated into 8.5” x 11” sheets for printing</a:t>
            </a:r>
          </a:p>
          <a:p>
            <a:r>
              <a:rPr lang="en-US" sz="1800" dirty="0" smtClean="0"/>
              <a:t>Current step: Labeling pages to facilitate piecing together on-site</a:t>
            </a:r>
          </a:p>
        </p:txBody>
      </p:sp>
      <p:pic>
        <p:nvPicPr>
          <p:cNvPr id="7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21251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LFOM Orifice Template: </a:t>
            </a:r>
            <a:br>
              <a:rPr lang="en-US" dirty="0" smtClean="0"/>
            </a:br>
            <a:r>
              <a:rPr lang="en-US" dirty="0" smtClean="0"/>
              <a:t>Paper Space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126661" y="2209800"/>
            <a:ext cx="4050323" cy="674458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/>
              <a:t>Current output in Paper Space for flow rate of 30 L/s</a:t>
            </a:r>
            <a:endParaRPr lang="en-US" sz="1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962400"/>
            <a:ext cx="2974816" cy="19878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2974109" cy="1981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16" y="3984172"/>
            <a:ext cx="2946783" cy="19660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999" y="3984172"/>
            <a:ext cx="2972000" cy="198210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Scale for LFOM, CDC, and Calibration Column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LFOM: Scale will be engraved on a thin plaque to be attached to LFOM with brackets</a:t>
            </a:r>
          </a:p>
          <a:p>
            <a:r>
              <a:rPr lang="en-US" sz="2400" dirty="0" smtClean="0"/>
              <a:t>CDC: Waterproof label will be placed on CDC arm and will mark 0-100% for each </a:t>
            </a:r>
            <a:r>
              <a:rPr lang="en-US" sz="2400" dirty="0" err="1" smtClean="0"/>
              <a:t>doser</a:t>
            </a:r>
            <a:endParaRPr lang="en-US" sz="2400" dirty="0" smtClean="0"/>
          </a:p>
          <a:p>
            <a:r>
              <a:rPr lang="en-US" sz="2400" dirty="0" smtClean="0"/>
              <a:t>Calibration column: Label will be placed on the column to facilitate calibrating the </a:t>
            </a:r>
            <a:r>
              <a:rPr lang="en-US" sz="2400" dirty="0" err="1" smtClean="0"/>
              <a:t>doser</a:t>
            </a:r>
            <a:endParaRPr lang="en-US" sz="2400" dirty="0"/>
          </a:p>
        </p:txBody>
      </p:sp>
      <p:pic>
        <p:nvPicPr>
          <p:cNvPr id="19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24000"/>
            <a:ext cx="227275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6" name="Picture 4"/>
          <p:cNvPicPr>
            <a:picLocks noChangeAspect="1" noChangeArrowheads="1"/>
          </p:cNvPicPr>
          <p:nvPr/>
        </p:nvPicPr>
        <p:blipFill>
          <a:blip r:embed="rId4" cstate="print"/>
          <a:srcRect l="45353" t="1515" r="38788" b="42345"/>
          <a:stretch>
            <a:fillRect/>
          </a:stretch>
        </p:blipFill>
        <p:spPr bwMode="auto">
          <a:xfrm>
            <a:off x="4343400" y="1600200"/>
            <a:ext cx="139346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6" t="3406" r="12672" b="25262"/>
          <a:stretch/>
        </p:blipFill>
        <p:spPr>
          <a:xfrm>
            <a:off x="5791200" y="3962400"/>
            <a:ext cx="192024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13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Heidi Rausch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81000" y="914400"/>
            <a:ext cx="8763000" cy="2895600"/>
          </a:xfrm>
        </p:spPr>
        <p:txBody>
          <a:bodyPr/>
          <a:lstStyle/>
          <a:p>
            <a:r>
              <a:rPr lang="en-US" dirty="0" smtClean="0"/>
              <a:t>Modular Designs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Scale for LFOM, CDC, and Calibration Column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29508"/>
            <a:ext cx="168103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66339" y="3276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output for flow rate of 10 L/s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4114800" cy="4297363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parameters:</a:t>
            </a:r>
          </a:p>
          <a:p>
            <a:pPr lvl="1"/>
            <a:r>
              <a:rPr lang="en-US" dirty="0" smtClean="0"/>
              <a:t>Max and min scale values</a:t>
            </a:r>
          </a:p>
          <a:p>
            <a:pPr lvl="1"/>
            <a:r>
              <a:rPr lang="en-US" dirty="0" smtClean="0"/>
              <a:t>Tick length</a:t>
            </a:r>
          </a:p>
          <a:p>
            <a:pPr lvl="1"/>
            <a:r>
              <a:rPr lang="en-US" dirty="0" smtClean="0"/>
              <a:t>Scale length</a:t>
            </a:r>
          </a:p>
          <a:p>
            <a:pPr lvl="1"/>
            <a:r>
              <a:rPr lang="en-US" dirty="0" smtClean="0"/>
              <a:t>Number of ticks</a:t>
            </a:r>
          </a:p>
          <a:p>
            <a:pPr lvl="1"/>
            <a:r>
              <a:rPr lang="en-US" dirty="0" smtClean="0"/>
              <a:t>Scale orientation</a:t>
            </a:r>
          </a:p>
          <a:p>
            <a:pPr lvl="1"/>
            <a:r>
              <a:rPr lang="en-US" dirty="0" smtClean="0"/>
              <a:t>Font size</a:t>
            </a:r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56583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90800"/>
            <a:ext cx="7772400" cy="2895600"/>
          </a:xfrm>
        </p:spPr>
        <p:txBody>
          <a:bodyPr/>
          <a:lstStyle/>
          <a:p>
            <a:r>
              <a:rPr lang="en-US" dirty="0" smtClean="0"/>
              <a:t>Edit LFOM template to correctly label pages</a:t>
            </a:r>
          </a:p>
          <a:p>
            <a:pPr lvl="1"/>
            <a:r>
              <a:rPr lang="en-US" dirty="0" smtClean="0"/>
              <a:t>(“Page AD” on first page and Page C labeled)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Adjust scale code to account for all parameters and render desired output in AutoCAD 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22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</a:t>
            </a:r>
            <a:endParaRPr lang="en-US" dirty="0"/>
          </a:p>
        </p:txBody>
      </p:sp>
      <p:pic>
        <p:nvPicPr>
          <p:cNvPr id="8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" y="1595487"/>
            <a:ext cx="3352800" cy="268224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200400"/>
            <a:ext cx="3319318" cy="3505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95487"/>
            <a:ext cx="3320422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453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3733800" cy="4525963"/>
          </a:xfrm>
        </p:spPr>
        <p:txBody>
          <a:bodyPr/>
          <a:lstStyle/>
          <a:p>
            <a:r>
              <a:rPr lang="en-US" sz="2400" dirty="0" smtClean="0"/>
              <a:t>In the Final Designs folder there is a folder called ADT designs.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Modular designs folders have been created for the LFOM, SRSF, </a:t>
            </a:r>
            <a:r>
              <a:rPr lang="en-US" sz="2400" dirty="0" err="1" smtClean="0"/>
              <a:t>Sed</a:t>
            </a:r>
            <a:r>
              <a:rPr lang="en-US" sz="2400" dirty="0" smtClean="0"/>
              <a:t> Tank, and for a low flow plant. A </a:t>
            </a:r>
            <a:r>
              <a:rPr lang="en-US" sz="2400" dirty="0" err="1" smtClean="0"/>
              <a:t>flocculator</a:t>
            </a:r>
            <a:r>
              <a:rPr lang="en-US" sz="2400" dirty="0" smtClean="0"/>
              <a:t> design is currently is progress.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fomp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0" y="2057400"/>
            <a:ext cx="1964028" cy="1600200"/>
          </a:xfrm>
          <a:prstGeom prst="rect">
            <a:avLst/>
          </a:prstGeom>
        </p:spPr>
      </p:pic>
      <p:pic>
        <p:nvPicPr>
          <p:cNvPr id="10" name="Picture 9" descr="filt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1600200"/>
            <a:ext cx="2695575" cy="3163840"/>
          </a:xfrm>
          <a:prstGeom prst="rect">
            <a:avLst/>
          </a:prstGeom>
        </p:spPr>
      </p:pic>
      <p:pic>
        <p:nvPicPr>
          <p:cNvPr id="11" name="Picture 10" descr="sedTank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400" y="4343400"/>
            <a:ext cx="2667000" cy="22020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Files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indent="-457200"/>
            <a:r>
              <a:rPr lang="en-US" sz="3200" dirty="0" smtClean="0"/>
              <a:t>Each new folder in ADT designs must have a method.txt file associated with it. </a:t>
            </a:r>
          </a:p>
          <a:p>
            <a:pPr indent="-457200"/>
            <a:r>
              <a:rPr lang="en-US" sz="3200" dirty="0" smtClean="0"/>
              <a:t>This file communicates between the modular </a:t>
            </a:r>
            <a:r>
              <a:rPr lang="en-US" sz="3200" dirty="0" err="1" smtClean="0"/>
              <a:t>mathcad</a:t>
            </a:r>
            <a:r>
              <a:rPr lang="en-US" sz="3200" dirty="0" smtClean="0"/>
              <a:t> design file, the user’s online input and the background </a:t>
            </a:r>
            <a:r>
              <a:rPr lang="en-US" sz="3200" dirty="0" err="1" smtClean="0"/>
              <a:t>LabVIEW</a:t>
            </a:r>
            <a:r>
              <a:rPr lang="en-US" sz="3200" dirty="0" smtClean="0"/>
              <a:t> code. </a:t>
            </a:r>
          </a:p>
          <a:p>
            <a:pPr indent="-457200"/>
            <a:r>
              <a:rPr lang="en-US" sz="3200" dirty="0" smtClean="0"/>
              <a:t>Also in each modular design folder we may include a design specifications file but this still has to be decided. </a:t>
            </a:r>
          </a:p>
          <a:p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 Requests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sz="3200" dirty="0" smtClean="0"/>
              <a:t>We now have a new website for requests. </a:t>
            </a:r>
          </a:p>
          <a:p>
            <a:r>
              <a:rPr lang="en-US" sz="3200" dirty="0" smtClean="0"/>
              <a:t>Each modular design will have its own request page with stock designs and a request form.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Fun New Website!</a:t>
            </a:r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Morris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Low Flow Plant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Current design range = 6 L/s – 70 L/s</a:t>
            </a:r>
          </a:p>
          <a:p>
            <a:r>
              <a:rPr lang="en-US" dirty="0" smtClean="0"/>
              <a:t>Want to be able to serve small communities</a:t>
            </a:r>
          </a:p>
          <a:p>
            <a:r>
              <a:rPr lang="en-US" dirty="0" smtClean="0"/>
              <a:t>Need new design for </a:t>
            </a:r>
            <a:r>
              <a:rPr lang="en-US" dirty="0" err="1" smtClean="0"/>
              <a:t>flocculator</a:t>
            </a:r>
            <a:r>
              <a:rPr lang="en-US" dirty="0" smtClean="0"/>
              <a:t>, sedimentation tank, and filter</a:t>
            </a:r>
          </a:p>
          <a:p>
            <a:r>
              <a:rPr lang="en-US" dirty="0" smtClean="0"/>
              <a:t>Need new layout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2950</TotalTime>
  <Words>1368</Words>
  <Application>Microsoft Office PowerPoint</Application>
  <PresentationFormat>On-screen Show (4:3)</PresentationFormat>
  <Paragraphs>243</Paragraphs>
  <Slides>42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1_AguaClara the road</vt:lpstr>
      <vt:lpstr>Design Team</vt:lpstr>
      <vt:lpstr>The Drawing</vt:lpstr>
      <vt:lpstr>Automated Design Tool</vt:lpstr>
      <vt:lpstr>Modular Designs  </vt:lpstr>
      <vt:lpstr>Modular Designs</vt:lpstr>
      <vt:lpstr>Method Files</vt:lpstr>
      <vt:lpstr>New Design Requests Website</vt:lpstr>
      <vt:lpstr>Low Flow Plant</vt:lpstr>
      <vt:lpstr>Intro</vt:lpstr>
      <vt:lpstr>Low Flow Flocculator</vt:lpstr>
      <vt:lpstr>PowerPoint Presentation</vt:lpstr>
      <vt:lpstr>Current Sed Tank Design</vt:lpstr>
      <vt:lpstr>Low Flow Sed Tank</vt:lpstr>
      <vt:lpstr>Future Work</vt:lpstr>
      <vt:lpstr>High Flow Modifications</vt:lpstr>
      <vt:lpstr>Major Adjustments Needed</vt:lpstr>
      <vt:lpstr>LFOM Changes</vt:lpstr>
      <vt:lpstr>LFOM Changes</vt:lpstr>
      <vt:lpstr>LFOM Changes</vt:lpstr>
      <vt:lpstr>Coagulant Dosing Tubes</vt:lpstr>
      <vt:lpstr>Flocculator Changes</vt:lpstr>
      <vt:lpstr>Sedimentation Tank Inlet and Outlet Channel Geometry</vt:lpstr>
      <vt:lpstr>Sedimentation Tank Inlet and Outlet Channel Geometry</vt:lpstr>
      <vt:lpstr>Possibility of More Than One Treatment Train</vt:lpstr>
      <vt:lpstr>Future Work</vt:lpstr>
      <vt:lpstr>Materials List</vt:lpstr>
      <vt:lpstr>Materials List</vt:lpstr>
      <vt:lpstr>Materials List</vt:lpstr>
      <vt:lpstr>Materials List</vt:lpstr>
      <vt:lpstr>Materials Application</vt:lpstr>
      <vt:lpstr>Materials Application</vt:lpstr>
      <vt:lpstr>Problems Encountered</vt:lpstr>
      <vt:lpstr>Solution?</vt:lpstr>
      <vt:lpstr>Future Work</vt:lpstr>
      <vt:lpstr>LFOM Orifice Template and Scale, Calibration Column Scale, and CDC Label</vt:lpstr>
      <vt:lpstr>Challenges</vt:lpstr>
      <vt:lpstr>1. LFOM Orifice Template:  Model Space</vt:lpstr>
      <vt:lpstr>1. LFOM Orifice Template:  Paper Space</vt:lpstr>
      <vt:lpstr>2. Scale for LFOM, CDC, and Calibration Column</vt:lpstr>
      <vt:lpstr>2. Scale for LFOM, CDC, and Calibration Column</vt:lpstr>
      <vt:lpstr>Future Work</vt:lpstr>
      <vt:lpstr>Questions???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CIT Lab User</cp:lastModifiedBy>
  <cp:revision>322</cp:revision>
  <dcterms:created xsi:type="dcterms:W3CDTF">2008-08-26T14:48:34Z</dcterms:created>
  <dcterms:modified xsi:type="dcterms:W3CDTF">2012-07-18T20:15:55Z</dcterms:modified>
</cp:coreProperties>
</file>