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258" r:id="rId4"/>
    <p:sldId id="259" r:id="rId5"/>
    <p:sldId id="260" r:id="rId6"/>
    <p:sldId id="261" r:id="rId7"/>
    <p:sldId id="302" r:id="rId8"/>
    <p:sldId id="301" r:id="rId9"/>
    <p:sldId id="262" r:id="rId10"/>
    <p:sldId id="263" r:id="rId11"/>
    <p:sldId id="264" r:id="rId12"/>
    <p:sldId id="265" r:id="rId13"/>
    <p:sldId id="266" r:id="rId14"/>
    <p:sldId id="295" r:id="rId15"/>
    <p:sldId id="296" r:id="rId16"/>
    <p:sldId id="297" r:id="rId17"/>
    <p:sldId id="298" r:id="rId18"/>
    <p:sldId id="299" r:id="rId19"/>
    <p:sldId id="300"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309" r:id="rId42"/>
    <p:sldId id="310" r:id="rId43"/>
    <p:sldId id="311" r:id="rId44"/>
    <p:sldId id="312" r:id="rId45"/>
    <p:sldId id="313" r:id="rId46"/>
    <p:sldId id="314" r:id="rId47"/>
    <p:sldId id="315" r:id="rId48"/>
    <p:sldId id="304" r:id="rId49"/>
    <p:sldId id="305" r:id="rId50"/>
    <p:sldId id="306" r:id="rId51"/>
    <p:sldId id="307" r:id="rId52"/>
    <p:sldId id="30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E54B8B-78DE-43CC-89CB-4E96FFCEBAAE}" type="datetimeFigureOut">
              <a:rPr lang="en-US" smtClean="0"/>
              <a:pPr/>
              <a:t>2/25/2010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D1F069-4C36-416C-AF40-232AB5B807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the top view of the vertical </a:t>
            </a:r>
            <a:r>
              <a:rPr lang="en-US" dirty="0" err="1" smtClean="0"/>
              <a:t>flocculator</a:t>
            </a:r>
            <a:r>
              <a:rPr lang="en-US" dirty="0" smtClean="0"/>
              <a:t>. We converted the width and height variables</a:t>
            </a:r>
            <a:r>
              <a:rPr lang="en-US" baseline="0" dirty="0" smtClean="0"/>
              <a:t> to generic variables so that it would not be as confusing when we switched to horizontal, since what was the width in the vertical </a:t>
            </a:r>
            <a:r>
              <a:rPr lang="en-US" baseline="0" dirty="0" err="1" smtClean="0"/>
              <a:t>flocculator</a:t>
            </a:r>
            <a:r>
              <a:rPr lang="en-US" baseline="0" dirty="0" smtClean="0"/>
              <a:t> becomes the height in the horizontal </a:t>
            </a:r>
            <a:r>
              <a:rPr lang="en-US" baseline="0" dirty="0" err="1" smtClean="0"/>
              <a:t>flocculator</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621F182-8AE8-4684-A391-2FC9482DC5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the top view of the horizontal</a:t>
            </a:r>
            <a:r>
              <a:rPr lang="en-US" baseline="0" dirty="0" smtClean="0"/>
              <a:t> </a:t>
            </a:r>
            <a:r>
              <a:rPr lang="en-US" baseline="0" dirty="0" err="1" smtClean="0"/>
              <a:t>flocculator</a:t>
            </a:r>
            <a:r>
              <a:rPr lang="en-US" baseline="0" dirty="0" smtClean="0"/>
              <a:t>. One of the big changes that we made is no longer having a port that the water flows through to get from one channel to the next. This was only necessary to maintain the flow pattern for vertical, so in horizontal, it is just an open space. Another change is that the number of baffles is the same in every channel and it is even. This is because tapering is likely not very helpful. Also, for vertical, the water flowed from a low position to another low position for every channel except the last channel. The flow is the same for all channels in horizontal. Another consideration we had to code was switching the positions of the baffles for every other channel so that this flow area connecting the channels would be created. We were able to eliminate the drain slots for the horizontal </a:t>
            </a:r>
            <a:r>
              <a:rPr lang="en-US" baseline="0" dirty="0" err="1" smtClean="0"/>
              <a:t>flocculator</a:t>
            </a:r>
            <a:r>
              <a:rPr lang="en-US" baseline="0" dirty="0" smtClean="0"/>
              <a:t> since draining should not be a problem.</a:t>
            </a:r>
            <a:endParaRPr lang="en-US" dirty="0"/>
          </a:p>
        </p:txBody>
      </p:sp>
      <p:sp>
        <p:nvSpPr>
          <p:cNvPr id="4" name="Slide Number Placeholder 3"/>
          <p:cNvSpPr>
            <a:spLocks noGrp="1"/>
          </p:cNvSpPr>
          <p:nvPr>
            <p:ph type="sldNum" sz="quarter" idx="10"/>
          </p:nvPr>
        </p:nvSpPr>
        <p:spPr/>
        <p:txBody>
          <a:bodyPr/>
          <a:lstStyle/>
          <a:p>
            <a:fld id="{2621F182-8AE8-4684-A391-2FC9482DC5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will walk</a:t>
            </a:r>
            <a:r>
              <a:rPr lang="en-US" baseline="0" dirty="0" smtClean="0"/>
              <a:t> through some of the coding we did. Just kidding!</a:t>
            </a:r>
            <a:endParaRPr lang="en-US" dirty="0"/>
          </a:p>
        </p:txBody>
      </p:sp>
      <p:sp>
        <p:nvSpPr>
          <p:cNvPr id="4" name="Slide Number Placeholder 3"/>
          <p:cNvSpPr>
            <a:spLocks noGrp="1"/>
          </p:cNvSpPr>
          <p:nvPr>
            <p:ph type="sldNum" sz="quarter" idx="10"/>
          </p:nvPr>
        </p:nvSpPr>
        <p:spPr/>
        <p:txBody>
          <a:bodyPr/>
          <a:lstStyle/>
          <a:p>
            <a:fld id="{2621F182-8AE8-4684-A391-2FC9482DC5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Right now, the minimum flow</a:t>
            </a:r>
            <a:r>
              <a:rPr lang="en-US" baseline="0" dirty="0" smtClean="0"/>
              <a:t> rate for horizontal </a:t>
            </a:r>
            <a:r>
              <a:rPr lang="en-US" baseline="0" dirty="0" err="1" smtClean="0"/>
              <a:t>flocculators</a:t>
            </a:r>
            <a:r>
              <a:rPr lang="en-US" baseline="0" dirty="0" smtClean="0"/>
              <a:t> is about 100 L/s. If we add the option to make shallower </a:t>
            </a:r>
            <a:r>
              <a:rPr lang="en-US" baseline="0" dirty="0" err="1" smtClean="0"/>
              <a:t>flocculators</a:t>
            </a:r>
            <a:r>
              <a:rPr lang="en-US" baseline="0" dirty="0" smtClean="0"/>
              <a:t> to our design tool, we could design them for lower flow rates.</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outer tank wall is drawn, then the channel walls are drawn and </a:t>
            </a:r>
            <a:r>
              <a:rPr lang="en-US" baseline="0" dirty="0" err="1" smtClean="0"/>
              <a:t>unioned</a:t>
            </a:r>
            <a:r>
              <a:rPr lang="en-US" baseline="0" dirty="0" smtClean="0"/>
              <a:t> with the tank.  The ports between channels are drawn as boxes as well and then subtracted from the single tank object with 1 command.</a:t>
            </a:r>
            <a:endParaRPr lang="en-US" dirty="0"/>
          </a:p>
        </p:txBody>
      </p:sp>
      <p:sp>
        <p:nvSpPr>
          <p:cNvPr id="4" name="Slide Number Placeholder 3"/>
          <p:cNvSpPr>
            <a:spLocks noGrp="1"/>
          </p:cNvSpPr>
          <p:nvPr>
            <p:ph type="sldNum" sz="quarter" idx="10"/>
          </p:nvPr>
        </p:nvSpPr>
        <p:spPr/>
        <p:txBody>
          <a:bodyPr/>
          <a:lstStyle/>
          <a:p>
            <a:fld id="{D450CF21-E958-4D9F-B25A-9A454176698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Slots are drawn as 3-D</a:t>
            </a:r>
            <a:r>
              <a:rPr lang="en-US" baseline="0" dirty="0" smtClean="0"/>
              <a:t> boxes that span the width of the channel plus the extra length into each channel wall.  They also vary in height depending on if each baffle is an upper or lower baffle.  All of the boxes are drawn at the same time, </a:t>
            </a:r>
            <a:r>
              <a:rPr lang="en-US" baseline="0" dirty="0" err="1" smtClean="0"/>
              <a:t>unioned</a:t>
            </a:r>
            <a:r>
              <a:rPr lang="en-US" baseline="0" dirty="0" smtClean="0"/>
              <a:t>, and then again subtracted in one command.</a:t>
            </a:r>
            <a:endParaRPr lang="en-US" dirty="0"/>
          </a:p>
        </p:txBody>
      </p:sp>
      <p:sp>
        <p:nvSpPr>
          <p:cNvPr id="4" name="Slide Number Placeholder 3"/>
          <p:cNvSpPr>
            <a:spLocks noGrp="1"/>
          </p:cNvSpPr>
          <p:nvPr>
            <p:ph type="sldNum" sz="quarter" idx="10"/>
          </p:nvPr>
        </p:nvSpPr>
        <p:spPr/>
        <p:txBody>
          <a:bodyPr/>
          <a:lstStyle/>
          <a:p>
            <a:fld id="{D450CF21-E958-4D9F-B25A-9A454176698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baffles are then drawn and use the same code that the baffle slots use.</a:t>
            </a:r>
            <a:endParaRPr lang="en-US" dirty="0"/>
          </a:p>
        </p:txBody>
      </p:sp>
      <p:sp>
        <p:nvSpPr>
          <p:cNvPr id="4" name="Slide Number Placeholder 3"/>
          <p:cNvSpPr>
            <a:spLocks noGrp="1"/>
          </p:cNvSpPr>
          <p:nvPr>
            <p:ph type="sldNum" sz="quarter" idx="10"/>
          </p:nvPr>
        </p:nvSpPr>
        <p:spPr/>
        <p:txBody>
          <a:bodyPr/>
          <a:lstStyle/>
          <a:p>
            <a:fld id="{D450CF21-E958-4D9F-B25A-9A454176698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Slots are then drawn, again as boxes,</a:t>
            </a:r>
            <a:r>
              <a:rPr lang="en-US" baseline="0" dirty="0" smtClean="0"/>
              <a:t> that extend through each lower baffle, alternating sides.  These boxes are </a:t>
            </a:r>
            <a:r>
              <a:rPr lang="en-US" baseline="0" dirty="0" err="1" smtClean="0"/>
              <a:t>unioned</a:t>
            </a:r>
            <a:r>
              <a:rPr lang="en-US" baseline="0" dirty="0" smtClean="0"/>
              <a:t> and then subtracted from the baffles in a single command.</a:t>
            </a:r>
            <a:endParaRPr lang="en-US" dirty="0"/>
          </a:p>
        </p:txBody>
      </p:sp>
      <p:sp>
        <p:nvSpPr>
          <p:cNvPr id="4" name="Slide Number Placeholder 3"/>
          <p:cNvSpPr>
            <a:spLocks noGrp="1"/>
          </p:cNvSpPr>
          <p:nvPr>
            <p:ph type="sldNum" sz="quarter" idx="10"/>
          </p:nvPr>
        </p:nvSpPr>
        <p:spPr/>
        <p:txBody>
          <a:bodyPr/>
          <a:lstStyle/>
          <a:p>
            <a:fld id="{D450CF21-E958-4D9F-B25A-9A454176698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 to the vertical</a:t>
            </a:r>
            <a:r>
              <a:rPr lang="en-US" baseline="0" dirty="0" smtClean="0"/>
              <a:t> </a:t>
            </a:r>
            <a:r>
              <a:rPr lang="en-US" baseline="0" dirty="0" err="1" smtClean="0"/>
              <a:t>flocculator</a:t>
            </a:r>
            <a:r>
              <a:rPr lang="en-US" baseline="0" dirty="0" smtClean="0"/>
              <a:t>, the outer wall is drawn first and then the </a:t>
            </a:r>
            <a:r>
              <a:rPr lang="en-US" baseline="0" dirty="0" err="1" smtClean="0"/>
              <a:t>floc</a:t>
            </a:r>
            <a:r>
              <a:rPr lang="en-US" baseline="0" dirty="0" smtClean="0"/>
              <a:t> channel walls are drawn in  for the full length of the tank.  The ports between channels are made in a separate block of code that creates a boxes the height of the </a:t>
            </a:r>
            <a:r>
              <a:rPr lang="en-US" baseline="0" dirty="0" err="1" smtClean="0"/>
              <a:t>floc</a:t>
            </a:r>
            <a:r>
              <a:rPr lang="en-US" baseline="0" dirty="0" smtClean="0"/>
              <a:t> tank and the thickness of the channel walls with a depth of </a:t>
            </a:r>
            <a:r>
              <a:rPr lang="en-US" baseline="0" dirty="0" err="1" smtClean="0"/>
              <a:t>S.flocBaffle</a:t>
            </a:r>
            <a:r>
              <a:rPr lang="en-US" baseline="0" dirty="0" smtClean="0"/>
              <a:t>.  These boxes are also </a:t>
            </a:r>
            <a:r>
              <a:rPr lang="en-US" baseline="0" dirty="0" err="1" smtClean="0"/>
              <a:t>unioned</a:t>
            </a:r>
            <a:r>
              <a:rPr lang="en-US" baseline="0" dirty="0" smtClean="0"/>
              <a:t> and subtracted from the tank object in a single command.</a:t>
            </a:r>
            <a:endParaRPr lang="en-US" dirty="0"/>
          </a:p>
        </p:txBody>
      </p:sp>
      <p:sp>
        <p:nvSpPr>
          <p:cNvPr id="4" name="Slide Number Placeholder 3"/>
          <p:cNvSpPr>
            <a:spLocks noGrp="1"/>
          </p:cNvSpPr>
          <p:nvPr>
            <p:ph type="sldNum" sz="quarter" idx="10"/>
          </p:nvPr>
        </p:nvSpPr>
        <p:spPr/>
        <p:txBody>
          <a:bodyPr/>
          <a:lstStyle/>
          <a:p>
            <a:fld id="{D450CF21-E958-4D9F-B25A-9A454176698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notable difference</a:t>
            </a:r>
            <a:r>
              <a:rPr lang="en-US" baseline="0" dirty="0" smtClean="0"/>
              <a:t> between this and horizontal </a:t>
            </a:r>
            <a:r>
              <a:rPr lang="en-US" baseline="0" dirty="0" err="1" smtClean="0"/>
              <a:t>flocculators</a:t>
            </a:r>
            <a:r>
              <a:rPr lang="en-US" baseline="0" dirty="0" smtClean="0"/>
              <a:t> is that baffle here will always be made of </a:t>
            </a:r>
            <a:r>
              <a:rPr lang="en-US" baseline="0" dirty="0" err="1" smtClean="0"/>
              <a:t>ferrocement</a:t>
            </a:r>
            <a:r>
              <a:rPr lang="en-US" baseline="0" dirty="0" smtClean="0"/>
              <a:t> and thus not slid into slots; it will be part of the wall.  When drawing this, then, the baffles are drawn as separate pieces with no slot, but when building it would all </a:t>
            </a:r>
            <a:r>
              <a:rPr lang="en-US" baseline="0" smtClean="0"/>
              <a:t>be connected.</a:t>
            </a:r>
            <a:endParaRPr lang="en-US"/>
          </a:p>
        </p:txBody>
      </p:sp>
      <p:sp>
        <p:nvSpPr>
          <p:cNvPr id="4" name="Slide Number Placeholder 3"/>
          <p:cNvSpPr>
            <a:spLocks noGrp="1"/>
          </p:cNvSpPr>
          <p:nvPr>
            <p:ph type="sldNum" sz="quarter" idx="10"/>
          </p:nvPr>
        </p:nvSpPr>
        <p:spPr/>
        <p:txBody>
          <a:bodyPr/>
          <a:lstStyle/>
          <a:p>
            <a:fld id="{D450CF21-E958-4D9F-B25A-9A454176698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E499D3B-F392-4872-A3D5-D521E1EEF78F}" type="slidenum">
              <a:rPr lang="en-US">
                <a:latin typeface="Arial" pitchFamily="34" charset="0"/>
              </a:rPr>
              <a:pPr/>
              <a:t>21</a:t>
            </a:fld>
            <a:endParaRPr lang="en-US">
              <a:latin typeface="Arial"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HN" dirty="0" smtClean="0"/>
              <a:t>Quick </a:t>
            </a:r>
            <a:r>
              <a:rPr lang="es-HN" dirty="0" err="1" smtClean="0"/>
              <a:t>review</a:t>
            </a:r>
            <a:r>
              <a:rPr lang="es-HN" dirty="0" smtClean="0"/>
              <a:t> of </a:t>
            </a:r>
            <a:r>
              <a:rPr lang="es-HN" dirty="0" err="1" smtClean="0"/>
              <a:t>the</a:t>
            </a:r>
            <a:r>
              <a:rPr lang="es-HN" baseline="0" dirty="0" smtClean="0"/>
              <a:t> </a:t>
            </a:r>
            <a:r>
              <a:rPr lang="es-HN" baseline="0" dirty="0" err="1" smtClean="0"/>
              <a:t>process</a:t>
            </a:r>
            <a:r>
              <a:rPr lang="es-HN" baseline="0" dirty="0" smtClean="0"/>
              <a:t> </a:t>
            </a:r>
            <a:r>
              <a:rPr lang="es-HN" baseline="0" dirty="0" err="1" smtClean="0"/>
              <a:t>to</a:t>
            </a:r>
            <a:r>
              <a:rPr lang="es-HN" baseline="0" dirty="0" smtClean="0"/>
              <a:t> </a:t>
            </a:r>
            <a:r>
              <a:rPr lang="es-HN" baseline="0" dirty="0" err="1" smtClean="0"/>
              <a:t>drain</a:t>
            </a:r>
            <a:r>
              <a:rPr lang="es-HN" baseline="0" dirty="0" smtClean="0"/>
              <a:t>/re-</a:t>
            </a:r>
            <a:r>
              <a:rPr lang="es-HN" baseline="0" dirty="0" err="1" smtClean="0"/>
              <a:t>fill</a:t>
            </a:r>
            <a:r>
              <a:rPr lang="es-HN" baseline="0" dirty="0" smtClean="0"/>
              <a:t>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a:t>
            </a:r>
            <a:endParaRPr lang="es-HN"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sedimentation tank. We are looking at the inlet channel/chimneys.</a:t>
            </a:r>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Inlet Chimneys. Once</a:t>
            </a:r>
            <a:r>
              <a:rPr lang="en-US" baseline="0" dirty="0" smtClean="0"/>
              <a:t> the coupling was adjusted correctly, started designing control pieces to fit into the couplings and stop the flow of water from the inlet channel to the sedimentation tank. </a:t>
            </a:r>
          </a:p>
          <a:p>
            <a:endParaRPr lang="en-US" baseline="0" dirty="0" smtClean="0"/>
          </a:p>
          <a:p>
            <a:r>
              <a:rPr lang="en-US" baseline="0" dirty="0" smtClean="0"/>
              <a:t>This control piece consists of a short stub of pipe with a PVC pipe cap glued on. The cap has a hole drilled in it with a thin tube of diameter less than 1 inch to </a:t>
            </a:r>
          </a:p>
          <a:p>
            <a:pPr marL="226428" indent="-226428">
              <a:buAutoNum type="arabicPeriod"/>
            </a:pPr>
            <a:r>
              <a:rPr lang="en-US" baseline="0" dirty="0" smtClean="0"/>
              <a:t>allow for air to escape, and </a:t>
            </a:r>
          </a:p>
          <a:p>
            <a:pPr marL="226428" indent="-226428">
              <a:buAutoNum type="arabicPeriod"/>
            </a:pPr>
            <a:r>
              <a:rPr lang="en-US" baseline="0" dirty="0" smtClean="0"/>
              <a:t>to act as a handle. </a:t>
            </a:r>
          </a:p>
          <a:p>
            <a:pPr marL="226428" indent="-226428">
              <a:buAutoNum type="arabicPeriod"/>
            </a:pPr>
            <a:endParaRPr lang="en-US" baseline="0" dirty="0" smtClean="0"/>
          </a:p>
          <a:p>
            <a:pPr marL="226428" indent="-226428"/>
            <a:r>
              <a:rPr lang="en-US" baseline="0" dirty="0" smtClean="0"/>
              <a:t>The major hurdle in designing this piece was that prior to this, </a:t>
            </a:r>
            <a:r>
              <a:rPr lang="en-US" baseline="0" dirty="0" err="1" smtClean="0"/>
              <a:t>AguaClara</a:t>
            </a:r>
            <a:r>
              <a:rPr lang="en-US" baseline="0" dirty="0" smtClean="0"/>
              <a:t> did not have an algorithm for drawing PVC pipe caps. Spent a couple weeks researching caps online, communicating with McMaster and other manufacturing/plumbing companies to find more information on the appropriate types and sizes of caps. Once this research had been completed I added it into the Pipe Database MathCAD file, so now for any Nominal Pipe Size, you can also call the corresponding Diameter and Height of the PVC cap that would fit over it.</a:t>
            </a:r>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Also need to stop flow between sedimentation tank and Exit</a:t>
            </a:r>
            <a:r>
              <a:rPr lang="en-US" baseline="0" dirty="0" smtClean="0"/>
              <a:t> Channel through the launder.</a:t>
            </a:r>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Prior to</a:t>
            </a:r>
            <a:r>
              <a:rPr lang="en-US" baseline="0" dirty="0" smtClean="0"/>
              <a:t> this, our plants were building in couplings for the launder, but we didn’t have it drawn in AutoCAD. That was the first step. Since we had just finished designing the coupling for the inlet chimneys we had something to work off of, however, there was a small difference between the coupling used in the inlet chimney and the one used for the launder that caused some trouble. </a:t>
            </a:r>
          </a:p>
          <a:p>
            <a:endParaRPr lang="en-US" baseline="0" dirty="0" smtClean="0"/>
          </a:p>
          <a:p>
            <a:r>
              <a:rPr lang="en-US" baseline="0" dirty="0" smtClean="0"/>
              <a:t>For the inlet chimneys, the size of the coupling is determined by the inner diameter of the coupling pipe (determined by the Energy Dissipation to figure out the smallest diameter we can use without breaking up </a:t>
            </a:r>
            <a:r>
              <a:rPr lang="en-US" baseline="0" dirty="0" err="1" smtClean="0"/>
              <a:t>flocs</a:t>
            </a:r>
            <a:r>
              <a:rPr lang="en-US" baseline="0" dirty="0" smtClean="0"/>
              <a:t>). However, for the launder, the diameter of the launder had already been determined, so the size of the coupling was determined by the outer diameter of the pipe fitting into the coupling – i.e. the inner diameter of the coupling socket. Had to play around with MathCAD functions, etc.</a:t>
            </a:r>
          </a:p>
          <a:p>
            <a:endParaRPr lang="en-US" baseline="0" dirty="0" smtClean="0"/>
          </a:p>
          <a:p>
            <a:r>
              <a:rPr lang="en-US" baseline="0" dirty="0" smtClean="0"/>
              <a:t>To stop water flow, just fit PVC cap over the coupling pipe on the exit channel side.</a:t>
            </a:r>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Remove launder. To refill tank, had to design new control piece. This control</a:t>
            </a:r>
            <a:r>
              <a:rPr lang="en-US" baseline="0" dirty="0" smtClean="0"/>
              <a:t> piece consists of a short stub of pipe attached to a PVC cap with a hole drilled in the center. The size of the hole is determined by the orifice equation based on the flow rate through the exit channel. This is extremely important because the flow rate through the orifice into the sedimentation tank cannot be higher than the flow rate out of the other tanks. Otherwise the plant water level will drop.</a:t>
            </a:r>
            <a:endParaRPr lang="en-US" dirty="0"/>
          </a:p>
        </p:txBody>
      </p:sp>
      <p:sp>
        <p:nvSpPr>
          <p:cNvPr id="4" name="Slide Number Placeholder 3"/>
          <p:cNvSpPr>
            <a:spLocks noGrp="1"/>
          </p:cNvSpPr>
          <p:nvPr>
            <p:ph type="sldNum" sz="quarter" idx="10"/>
          </p:nvPr>
        </p:nvSpPr>
        <p:spPr/>
        <p:txBody>
          <a:bodyPr/>
          <a:lstStyle/>
          <a:p>
            <a:fld id="{B1ABC6B4-29A1-4DFF-8E93-D6B0425D6ADE}"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75E543-5A71-4FB1-8F21-DAEB66B502E6}" type="slidenum">
              <a:rPr lang="en-US" smtClean="0"/>
              <a:pPr/>
              <a:t>48</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75E543-5A71-4FB1-8F21-DAEB66B502E6}" type="slidenum">
              <a:rPr lang="en-US" smtClean="0"/>
              <a:pPr/>
              <a:t>49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8375E543-5A71-4FB1-8F21-DAEB66B502E6}" type="slidenum">
              <a:rPr lang="en-US" smtClean="0"/>
              <a:pPr/>
              <a:t>50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75E543-5A71-4FB1-8F21-DAEB66B502E6}" type="slidenum">
              <a:rPr lang="en-US" smtClean="0"/>
              <a:pPr/>
              <a:t>51</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75E543-5A71-4FB1-8F21-DAEB66B502E6}" type="slidenum">
              <a:rPr lang="en-US" smtClean="0"/>
              <a:pPr/>
              <a:t>52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main things we accomplished this semester was making</a:t>
            </a:r>
            <a:r>
              <a:rPr lang="en-US" baseline="0" dirty="0" smtClean="0"/>
              <a:t> the code for the horizontal </a:t>
            </a:r>
            <a:r>
              <a:rPr lang="en-US" baseline="0" dirty="0" err="1" smtClean="0"/>
              <a:t>flocculator</a:t>
            </a:r>
            <a:r>
              <a:rPr lang="en-US" baseline="0" dirty="0" smtClean="0"/>
              <a:t>. The </a:t>
            </a:r>
            <a:r>
              <a:rPr lang="en-US" baseline="0" dirty="0" err="1" smtClean="0"/>
              <a:t>flocculator</a:t>
            </a:r>
            <a:r>
              <a:rPr lang="en-US" baseline="0" dirty="0" smtClean="0"/>
              <a:t> is shown here.</a:t>
            </a:r>
            <a:endParaRPr lang="en-US" dirty="0"/>
          </a:p>
        </p:txBody>
      </p:sp>
      <p:sp>
        <p:nvSpPr>
          <p:cNvPr id="4" name="Slide Number Placeholder 3"/>
          <p:cNvSpPr>
            <a:spLocks noGrp="1"/>
          </p:cNvSpPr>
          <p:nvPr>
            <p:ph type="sldNum" sz="quarter" idx="10"/>
          </p:nvPr>
        </p:nvSpPr>
        <p:spPr/>
        <p:txBody>
          <a:bodyPr/>
          <a:lstStyle/>
          <a:p>
            <a:fld id="{2621F182-8AE8-4684-A391-2FC9482DC5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F289E6-5E30-49A1-B290-360B5AE8035B}" type="datetimeFigureOut">
              <a:rPr lang="en-US" smtClean="0"/>
              <a:pPr/>
              <a:t>2/25/2010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289E6-5E30-49A1-B290-360B5AE8035B}" type="datetimeFigureOut">
              <a:rPr lang="en-US" smtClean="0"/>
              <a:pPr/>
              <a:t>2/25/2010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289E6-5E30-49A1-B290-360B5AE8035B}" type="datetimeFigureOut">
              <a:rPr lang="en-US" smtClean="0"/>
              <a:pPr/>
              <a:t>2/25/2010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289E6-5E30-49A1-B290-360B5AE8035B}" type="datetimeFigureOut">
              <a:rPr lang="en-US" smtClean="0"/>
              <a:pPr/>
              <a:t>2/25/2010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289E6-5E30-49A1-B290-360B5AE8035B}" type="datetimeFigureOut">
              <a:rPr lang="en-US" smtClean="0"/>
              <a:pPr/>
              <a:t>2/25/2010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F289E6-5E30-49A1-B290-360B5AE8035B}" type="datetimeFigureOut">
              <a:rPr lang="en-US" smtClean="0"/>
              <a:pPr/>
              <a:t>2/25/2010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F289E6-5E30-49A1-B290-360B5AE8035B}" type="datetimeFigureOut">
              <a:rPr lang="en-US" smtClean="0"/>
              <a:pPr/>
              <a:t>2/25/2010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F289E6-5E30-49A1-B290-360B5AE8035B}" type="datetimeFigureOut">
              <a:rPr lang="en-US" smtClean="0"/>
              <a:pPr/>
              <a:t>2/25/2010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289E6-5E30-49A1-B290-360B5AE8035B}" type="datetimeFigureOut">
              <a:rPr lang="en-US" smtClean="0"/>
              <a:pPr/>
              <a:t>2/25/2010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289E6-5E30-49A1-B290-360B5AE8035B}" type="datetimeFigureOut">
              <a:rPr lang="en-US" smtClean="0"/>
              <a:pPr/>
              <a:t>2/25/2010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289E6-5E30-49A1-B290-360B5AE8035B}" type="datetimeFigureOut">
              <a:rPr lang="en-US" smtClean="0"/>
              <a:pPr/>
              <a:t>2/25/2010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DA761-7F5E-4E0D-A6B5-979E5FA3CB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289E6-5E30-49A1-B290-360B5AE8035B}" type="datetimeFigureOut">
              <a:rPr lang="en-US" smtClean="0"/>
              <a:pPr/>
              <a:t>2/25/2010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DA761-7F5E-4E0D-A6B5-979E5FA3CB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55.jpeg"/></Relationships>
</file>

<file path=ppt/slides/_rels/slide38.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7.wmf"/></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9.gi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Design Team</a:t>
            </a:r>
            <a:endParaRPr lang="en-US" dirty="0"/>
          </a:p>
        </p:txBody>
      </p:sp>
      <p:sp>
        <p:nvSpPr>
          <p:cNvPr id="3" name="Subtitle 2"/>
          <p:cNvSpPr>
            <a:spLocks noGrp="1"/>
          </p:cNvSpPr>
          <p:nvPr>
            <p:ph type="subTitle" idx="1"/>
          </p:nvPr>
        </p:nvSpPr>
        <p:spPr/>
        <p:txBody>
          <a:bodyPr/>
          <a:lstStyle/>
          <a:p>
            <a:r>
              <a:rPr lang="en-US" dirty="0" smtClean="0"/>
              <a:t>Final Presentation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838200" y="1676400"/>
            <a:ext cx="7941533" cy="5181600"/>
          </a:xfrm>
          <a:prstGeom prst="rect">
            <a:avLst/>
          </a:prstGeom>
          <a:noFill/>
          <a:ln w="9525">
            <a:noFill/>
            <a:miter lim="800000"/>
            <a:headEnd/>
            <a:tailEnd/>
          </a:ln>
        </p:spPr>
      </p:pic>
      <p:sp>
        <p:nvSpPr>
          <p:cNvPr id="2" name="Title 1"/>
          <p:cNvSpPr>
            <a:spLocks noGrp="1"/>
          </p:cNvSpPr>
          <p:nvPr>
            <p:ph type="title"/>
          </p:nvPr>
        </p:nvSpPr>
        <p:spPr>
          <a:xfrm>
            <a:off x="457200" y="274638"/>
            <a:ext cx="4648200" cy="1143000"/>
          </a:xfrm>
        </p:spPr>
        <p:txBody>
          <a:bodyPr/>
          <a:lstStyle/>
          <a:p>
            <a:r>
              <a:rPr lang="en-US" dirty="0" smtClean="0"/>
              <a:t>Top View - Vertical</a:t>
            </a:r>
            <a:endParaRPr lang="en-US" dirty="0"/>
          </a:p>
        </p:txBody>
      </p:sp>
      <p:graphicFrame>
        <p:nvGraphicFramePr>
          <p:cNvPr id="5" name="Content Placeholder 3"/>
          <p:cNvGraphicFramePr>
            <a:graphicFrameLocks/>
          </p:cNvGraphicFramePr>
          <p:nvPr/>
        </p:nvGraphicFramePr>
        <p:xfrm>
          <a:off x="5638800" y="304800"/>
          <a:ext cx="3184779" cy="1463040"/>
        </p:xfrm>
        <a:graphic>
          <a:graphicData uri="http://schemas.openxmlformats.org/drawingml/2006/table">
            <a:tbl>
              <a:tblPr firstRow="1" bandRow="1">
                <a:tableStyleId>{5A111915-BE36-4E01-A7E5-04B1672EAD32}</a:tableStyleId>
              </a:tblPr>
              <a:tblGrid>
                <a:gridCol w="963930"/>
                <a:gridCol w="950849"/>
                <a:gridCol w="1270000"/>
              </a:tblGrid>
              <a:tr h="323850">
                <a:tc>
                  <a:txBody>
                    <a:bodyPr/>
                    <a:lstStyle/>
                    <a:p>
                      <a:pPr algn="ctr"/>
                      <a:r>
                        <a:rPr lang="en-US" dirty="0" smtClean="0"/>
                        <a:t>Generic</a:t>
                      </a:r>
                      <a:endParaRPr lang="en-US" dirty="0"/>
                    </a:p>
                  </a:txBody>
                  <a:tcPr/>
                </a:tc>
                <a:tc>
                  <a:txBody>
                    <a:bodyPr/>
                    <a:lstStyle/>
                    <a:p>
                      <a:pPr algn="ctr"/>
                      <a:r>
                        <a:rPr lang="en-US" dirty="0" smtClean="0"/>
                        <a:t>Vertical</a:t>
                      </a:r>
                      <a:endParaRPr lang="en-US" dirty="0"/>
                    </a:p>
                  </a:txBody>
                  <a:tcPr/>
                </a:tc>
                <a:tc>
                  <a:txBody>
                    <a:bodyPr/>
                    <a:lstStyle/>
                    <a:p>
                      <a:pPr algn="ctr"/>
                      <a:r>
                        <a:rPr lang="en-US" dirty="0" smtClean="0"/>
                        <a:t>Horizontal</a:t>
                      </a:r>
                      <a:endParaRPr lang="en-US" dirty="0"/>
                    </a:p>
                  </a:txBody>
                  <a:tcPr/>
                </a:tc>
              </a:tr>
              <a:tr h="323850">
                <a:tc>
                  <a:txBody>
                    <a:bodyPr/>
                    <a:lstStyle/>
                    <a:p>
                      <a:pPr algn="ctr"/>
                      <a:r>
                        <a:rPr lang="en-US" dirty="0" smtClean="0"/>
                        <a:t>P</a:t>
                      </a:r>
                      <a:endParaRPr lang="en-US" dirty="0"/>
                    </a:p>
                  </a:txBody>
                  <a:tcPr/>
                </a:tc>
                <a:tc>
                  <a:txBody>
                    <a:bodyPr/>
                    <a:lstStyle/>
                    <a:p>
                      <a:pPr algn="ctr"/>
                      <a:r>
                        <a:rPr lang="en-US" dirty="0" smtClean="0"/>
                        <a:t>W</a:t>
                      </a:r>
                      <a:endParaRPr lang="en-US" dirty="0"/>
                    </a:p>
                  </a:txBody>
                  <a:tcPr/>
                </a:tc>
                <a:tc>
                  <a:txBody>
                    <a:bodyPr/>
                    <a:lstStyle/>
                    <a:p>
                      <a:pPr algn="ctr"/>
                      <a:r>
                        <a:rPr lang="en-US" dirty="0" smtClean="0"/>
                        <a:t>H</a:t>
                      </a:r>
                      <a:endParaRPr lang="en-US" dirty="0"/>
                    </a:p>
                  </a:txBody>
                  <a:tcPr/>
                </a:tc>
              </a:tr>
              <a:tr h="323850">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23850">
                <a:tc>
                  <a:txBody>
                    <a:bodyPr/>
                    <a:lstStyle/>
                    <a:p>
                      <a:pPr algn="ctr"/>
                      <a:r>
                        <a:rPr lang="en-US" dirty="0" smtClean="0"/>
                        <a:t>T</a:t>
                      </a:r>
                      <a:endParaRPr lang="en-US" dirty="0"/>
                    </a:p>
                  </a:txBody>
                  <a:tcPr/>
                </a:tc>
                <a:tc>
                  <a:txBody>
                    <a:bodyPr/>
                    <a:lstStyle/>
                    <a:p>
                      <a:pPr algn="ctr"/>
                      <a:r>
                        <a:rPr lang="en-US" dirty="0" smtClean="0"/>
                        <a:t>H</a:t>
                      </a:r>
                      <a:endParaRPr lang="en-US" dirty="0"/>
                    </a:p>
                  </a:txBody>
                  <a:tcPr/>
                </a:tc>
                <a:tc>
                  <a:txBody>
                    <a:bodyPr/>
                    <a:lstStyle/>
                    <a:p>
                      <a:pPr algn="ctr"/>
                      <a:r>
                        <a:rPr lang="en-US" dirty="0" smtClean="0"/>
                        <a:t>W</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5410200" cy="1143000"/>
          </a:xfrm>
        </p:spPr>
        <p:txBody>
          <a:bodyPr/>
          <a:lstStyle/>
          <a:p>
            <a:r>
              <a:rPr lang="en-US" dirty="0" smtClean="0"/>
              <a:t>Top View - Horizontal</a:t>
            </a:r>
            <a:endParaRPr lang="en-US" dirty="0"/>
          </a:p>
        </p:txBody>
      </p:sp>
      <p:pic>
        <p:nvPicPr>
          <p:cNvPr id="1026" name="Picture 2"/>
          <p:cNvPicPr>
            <a:picLocks noGrp="1" noChangeAspect="1" noChangeArrowheads="1"/>
          </p:cNvPicPr>
          <p:nvPr>
            <p:ph idx="1"/>
          </p:nvPr>
        </p:nvPicPr>
        <p:blipFill>
          <a:blip r:embed="rId3" cstate="print"/>
          <a:srcRect l="5805" t="15153" r="12119" b="14135"/>
          <a:stretch>
            <a:fillRect/>
          </a:stretch>
        </p:blipFill>
        <p:spPr bwMode="auto">
          <a:xfrm>
            <a:off x="228600" y="1828800"/>
            <a:ext cx="8773885" cy="4724400"/>
          </a:xfrm>
          <a:prstGeom prst="rect">
            <a:avLst/>
          </a:prstGeom>
          <a:noFill/>
          <a:ln w="9525">
            <a:noFill/>
            <a:miter lim="800000"/>
            <a:headEnd/>
            <a:tailEnd/>
          </a:ln>
        </p:spPr>
      </p:pic>
      <p:graphicFrame>
        <p:nvGraphicFramePr>
          <p:cNvPr id="5" name="Content Placeholder 3"/>
          <p:cNvGraphicFramePr>
            <a:graphicFrameLocks/>
          </p:cNvGraphicFramePr>
          <p:nvPr/>
        </p:nvGraphicFramePr>
        <p:xfrm>
          <a:off x="5638800" y="304800"/>
          <a:ext cx="3184779" cy="1463040"/>
        </p:xfrm>
        <a:graphic>
          <a:graphicData uri="http://schemas.openxmlformats.org/drawingml/2006/table">
            <a:tbl>
              <a:tblPr firstRow="1" bandRow="1">
                <a:tableStyleId>{5A111915-BE36-4E01-A7E5-04B1672EAD32}</a:tableStyleId>
              </a:tblPr>
              <a:tblGrid>
                <a:gridCol w="963930"/>
                <a:gridCol w="950849"/>
                <a:gridCol w="1270000"/>
              </a:tblGrid>
              <a:tr h="323850">
                <a:tc>
                  <a:txBody>
                    <a:bodyPr/>
                    <a:lstStyle/>
                    <a:p>
                      <a:pPr algn="ctr"/>
                      <a:r>
                        <a:rPr lang="en-US" dirty="0" smtClean="0"/>
                        <a:t>Generic</a:t>
                      </a:r>
                      <a:endParaRPr lang="en-US" dirty="0"/>
                    </a:p>
                  </a:txBody>
                  <a:tcPr/>
                </a:tc>
                <a:tc>
                  <a:txBody>
                    <a:bodyPr/>
                    <a:lstStyle/>
                    <a:p>
                      <a:pPr algn="ctr"/>
                      <a:r>
                        <a:rPr lang="en-US" dirty="0" smtClean="0"/>
                        <a:t>Vertical</a:t>
                      </a:r>
                      <a:endParaRPr lang="en-US" dirty="0"/>
                    </a:p>
                  </a:txBody>
                  <a:tcPr/>
                </a:tc>
                <a:tc>
                  <a:txBody>
                    <a:bodyPr/>
                    <a:lstStyle/>
                    <a:p>
                      <a:pPr algn="ctr"/>
                      <a:r>
                        <a:rPr lang="en-US" dirty="0" smtClean="0"/>
                        <a:t>Horizontal</a:t>
                      </a:r>
                      <a:endParaRPr lang="en-US" dirty="0"/>
                    </a:p>
                  </a:txBody>
                  <a:tcPr/>
                </a:tc>
              </a:tr>
              <a:tr h="323850">
                <a:tc>
                  <a:txBody>
                    <a:bodyPr/>
                    <a:lstStyle/>
                    <a:p>
                      <a:pPr algn="ctr"/>
                      <a:r>
                        <a:rPr lang="en-US" dirty="0" smtClean="0"/>
                        <a:t>P</a:t>
                      </a:r>
                      <a:endParaRPr lang="en-US" dirty="0"/>
                    </a:p>
                  </a:txBody>
                  <a:tcPr/>
                </a:tc>
                <a:tc>
                  <a:txBody>
                    <a:bodyPr/>
                    <a:lstStyle/>
                    <a:p>
                      <a:pPr algn="ctr"/>
                      <a:r>
                        <a:rPr lang="en-US" dirty="0" smtClean="0"/>
                        <a:t>W</a:t>
                      </a:r>
                      <a:endParaRPr lang="en-US" dirty="0"/>
                    </a:p>
                  </a:txBody>
                  <a:tcPr/>
                </a:tc>
                <a:tc>
                  <a:txBody>
                    <a:bodyPr/>
                    <a:lstStyle/>
                    <a:p>
                      <a:pPr algn="ctr"/>
                      <a:r>
                        <a:rPr lang="en-US" dirty="0" smtClean="0"/>
                        <a:t>H</a:t>
                      </a:r>
                      <a:endParaRPr lang="en-US" dirty="0"/>
                    </a:p>
                  </a:txBody>
                  <a:tcPr/>
                </a:tc>
              </a:tr>
              <a:tr h="323850">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23850">
                <a:tc>
                  <a:txBody>
                    <a:bodyPr/>
                    <a:lstStyle/>
                    <a:p>
                      <a:pPr algn="ctr"/>
                      <a:r>
                        <a:rPr lang="en-US" dirty="0" smtClean="0"/>
                        <a:t>T</a:t>
                      </a:r>
                      <a:endParaRPr lang="en-US" dirty="0"/>
                    </a:p>
                  </a:txBody>
                  <a:tcPr/>
                </a:tc>
                <a:tc>
                  <a:txBody>
                    <a:bodyPr/>
                    <a:lstStyle/>
                    <a:p>
                      <a:pPr algn="ctr"/>
                      <a:r>
                        <a:rPr lang="en-US" dirty="0" smtClean="0"/>
                        <a:t>H</a:t>
                      </a:r>
                      <a:endParaRPr lang="en-US" dirty="0"/>
                    </a:p>
                  </a:txBody>
                  <a:tcPr/>
                </a:tc>
                <a:tc>
                  <a:txBody>
                    <a:bodyPr/>
                    <a:lstStyle/>
                    <a:p>
                      <a:pPr algn="ctr"/>
                      <a:r>
                        <a:rPr lang="en-US" dirty="0" smtClean="0"/>
                        <a:t>W</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429" t="23619" r="32857" b="11619"/>
          <a:stretch>
            <a:fillRect/>
          </a:stretch>
        </p:blipFill>
        <p:spPr bwMode="auto">
          <a:xfrm>
            <a:off x="76200" y="685800"/>
            <a:ext cx="8907332"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Choosing Between Horizontal and Vertical Flocculation</a:t>
            </a:r>
            <a:endParaRPr lang="en-US" dirty="0"/>
          </a:p>
        </p:txBody>
      </p:sp>
      <p:sp>
        <p:nvSpPr>
          <p:cNvPr id="3" name="Content Placeholder 2"/>
          <p:cNvSpPr>
            <a:spLocks noGrp="1"/>
          </p:cNvSpPr>
          <p:nvPr>
            <p:ph idx="1"/>
          </p:nvPr>
        </p:nvSpPr>
        <p:spPr>
          <a:xfrm>
            <a:off x="219456" y="1859280"/>
            <a:ext cx="8391144" cy="2484120"/>
          </a:xfrm>
        </p:spPr>
        <p:txBody>
          <a:bodyPr>
            <a:normAutofit/>
          </a:bodyPr>
          <a:lstStyle/>
          <a:p>
            <a:pPr algn="ctr">
              <a:buNone/>
            </a:pPr>
            <a:r>
              <a:rPr lang="en-US" sz="2800" dirty="0" smtClean="0"/>
              <a:t>The current algorithm chooses between vertical and horizontal flocculation based on flow rate. Other constraints may be added later.</a:t>
            </a:r>
          </a:p>
        </p:txBody>
      </p:sp>
      <p:pic>
        <p:nvPicPr>
          <p:cNvPr id="6" name="Picture 2"/>
          <p:cNvPicPr>
            <a:picLocks noChangeAspect="1" noChangeArrowheads="1"/>
          </p:cNvPicPr>
          <p:nvPr/>
        </p:nvPicPr>
        <p:blipFill>
          <a:blip r:embed="rId3" cstate="screen"/>
          <a:srcRect/>
          <a:stretch>
            <a:fillRect/>
          </a:stretch>
        </p:blipFill>
        <p:spPr bwMode="auto">
          <a:xfrm>
            <a:off x="2436342" y="4495800"/>
            <a:ext cx="4116858" cy="13266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1028" name="Picture 4"/>
          <p:cNvPicPr>
            <a:picLocks noChangeAspect="1" noChangeArrowheads="1"/>
          </p:cNvPicPr>
          <p:nvPr/>
        </p:nvPicPr>
        <p:blipFill>
          <a:blip r:embed="rId3" cstate="print"/>
          <a:srcRect/>
          <a:stretch>
            <a:fillRect/>
          </a:stretch>
        </p:blipFill>
        <p:spPr bwMode="auto">
          <a:xfrm>
            <a:off x="1143000" y="0"/>
            <a:ext cx="6857999" cy="6297580"/>
          </a:xfrm>
          <a:prstGeom prst="rect">
            <a:avLst/>
          </a:prstGeom>
          <a:noFill/>
          <a:ln w="9525">
            <a:noFill/>
            <a:miter lim="800000"/>
            <a:headEnd/>
            <a:tailEnd/>
          </a:ln>
        </p:spPr>
      </p:pic>
      <p:sp>
        <p:nvSpPr>
          <p:cNvPr id="8" name="TextBox 7"/>
          <p:cNvSpPr txBox="1"/>
          <p:nvPr/>
        </p:nvSpPr>
        <p:spPr>
          <a:xfrm>
            <a:off x="1143000" y="6400800"/>
            <a:ext cx="6858000" cy="369332"/>
          </a:xfrm>
          <a:prstGeom prst="rect">
            <a:avLst/>
          </a:prstGeom>
          <a:noFill/>
        </p:spPr>
        <p:txBody>
          <a:bodyPr wrap="square" rtlCol="0">
            <a:spAutoFit/>
          </a:bodyPr>
          <a:lstStyle/>
          <a:p>
            <a:pPr algn="ctr"/>
            <a:r>
              <a:rPr lang="en-US" dirty="0" smtClean="0"/>
              <a:t>Vertical - Flocculation Tank Walls, Channel Walls, and Channel Ports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srcRect/>
          <a:stretch>
            <a:fillRect/>
          </a:stretch>
        </p:blipFill>
        <p:spPr bwMode="auto">
          <a:xfrm>
            <a:off x="1219200" y="0"/>
            <a:ext cx="6866838" cy="6324600"/>
          </a:xfrm>
          <a:prstGeom prst="rect">
            <a:avLst/>
          </a:prstGeom>
          <a:noFill/>
          <a:ln w="9525">
            <a:noFill/>
            <a:miter lim="800000"/>
            <a:headEnd/>
            <a:tailEnd/>
          </a:ln>
        </p:spPr>
      </p:pic>
      <p:sp>
        <p:nvSpPr>
          <p:cNvPr id="6" name="TextBox 5"/>
          <p:cNvSpPr txBox="1"/>
          <p:nvPr/>
        </p:nvSpPr>
        <p:spPr>
          <a:xfrm>
            <a:off x="1828800" y="6400800"/>
            <a:ext cx="5562600" cy="369332"/>
          </a:xfrm>
          <a:prstGeom prst="rect">
            <a:avLst/>
          </a:prstGeom>
          <a:noFill/>
        </p:spPr>
        <p:txBody>
          <a:bodyPr wrap="square" rtlCol="0">
            <a:spAutoFit/>
          </a:bodyPr>
          <a:lstStyle/>
          <a:p>
            <a:pPr algn="ctr"/>
            <a:r>
              <a:rPr lang="en-US" dirty="0" smtClean="0"/>
              <a:t>Vertical - Exit Channel Port and Baffle Slots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1219200" y="0"/>
            <a:ext cx="6858000" cy="6324600"/>
          </a:xfrm>
          <a:prstGeom prst="rect">
            <a:avLst/>
          </a:prstGeom>
          <a:noFill/>
          <a:ln w="9525">
            <a:noFill/>
            <a:miter lim="800000"/>
            <a:headEnd/>
            <a:tailEnd/>
          </a:ln>
        </p:spPr>
      </p:pic>
      <p:sp>
        <p:nvSpPr>
          <p:cNvPr id="7" name="TextBox 6"/>
          <p:cNvSpPr txBox="1"/>
          <p:nvPr/>
        </p:nvSpPr>
        <p:spPr>
          <a:xfrm>
            <a:off x="1828800" y="6400800"/>
            <a:ext cx="5562600" cy="369332"/>
          </a:xfrm>
          <a:prstGeom prst="rect">
            <a:avLst/>
          </a:prstGeom>
          <a:noFill/>
        </p:spPr>
        <p:txBody>
          <a:bodyPr wrap="square" rtlCol="0">
            <a:spAutoFit/>
          </a:bodyPr>
          <a:lstStyle/>
          <a:p>
            <a:pPr algn="ctr"/>
            <a:r>
              <a:rPr lang="en-US" dirty="0" smtClean="0"/>
              <a:t> Vertical - Baffles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1295400" y="0"/>
            <a:ext cx="6858000" cy="6324600"/>
          </a:xfrm>
          <a:prstGeom prst="rect">
            <a:avLst/>
          </a:prstGeom>
          <a:noFill/>
          <a:ln w="9525">
            <a:noFill/>
            <a:miter lim="800000"/>
            <a:headEnd/>
            <a:tailEnd/>
          </a:ln>
        </p:spPr>
      </p:pic>
      <p:sp>
        <p:nvSpPr>
          <p:cNvPr id="5" name="TextBox 4"/>
          <p:cNvSpPr txBox="1"/>
          <p:nvPr/>
        </p:nvSpPr>
        <p:spPr>
          <a:xfrm>
            <a:off x="1828800" y="6400800"/>
            <a:ext cx="5562600" cy="369332"/>
          </a:xfrm>
          <a:prstGeom prst="rect">
            <a:avLst/>
          </a:prstGeom>
          <a:noFill/>
        </p:spPr>
        <p:txBody>
          <a:bodyPr wrap="square" rtlCol="0">
            <a:spAutoFit/>
          </a:bodyPr>
          <a:lstStyle/>
          <a:p>
            <a:pPr algn="ctr"/>
            <a:r>
              <a:rPr lang="en-US" dirty="0" smtClean="0"/>
              <a:t>Vertical - Baffle Ports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143000" y="1"/>
            <a:ext cx="6910388" cy="6019800"/>
          </a:xfrm>
          <a:prstGeom prst="rect">
            <a:avLst/>
          </a:prstGeom>
          <a:noFill/>
          <a:ln w="9525">
            <a:noFill/>
            <a:miter lim="800000"/>
            <a:headEnd/>
            <a:tailEnd/>
          </a:ln>
        </p:spPr>
      </p:pic>
      <p:sp>
        <p:nvSpPr>
          <p:cNvPr id="6" name="TextBox 5"/>
          <p:cNvSpPr txBox="1"/>
          <p:nvPr/>
        </p:nvSpPr>
        <p:spPr>
          <a:xfrm>
            <a:off x="914400" y="6400800"/>
            <a:ext cx="7315200" cy="369332"/>
          </a:xfrm>
          <a:prstGeom prst="rect">
            <a:avLst/>
          </a:prstGeom>
          <a:noFill/>
        </p:spPr>
        <p:txBody>
          <a:bodyPr wrap="square" rtlCol="0">
            <a:spAutoFit/>
          </a:bodyPr>
          <a:lstStyle/>
          <a:p>
            <a:pPr algn="ctr"/>
            <a:r>
              <a:rPr lang="en-US" dirty="0" smtClean="0"/>
              <a:t>Horizontal - Flocculation Tank Walls, Channel Walls, and Channel Ports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1143000" y="0"/>
            <a:ext cx="6897529" cy="6019800"/>
          </a:xfrm>
          <a:prstGeom prst="rect">
            <a:avLst/>
          </a:prstGeom>
          <a:noFill/>
          <a:ln w="9525">
            <a:noFill/>
            <a:miter lim="800000"/>
            <a:headEnd/>
            <a:tailEnd/>
          </a:ln>
        </p:spPr>
      </p:pic>
      <p:sp>
        <p:nvSpPr>
          <p:cNvPr id="5" name="TextBox 4"/>
          <p:cNvSpPr txBox="1"/>
          <p:nvPr/>
        </p:nvSpPr>
        <p:spPr>
          <a:xfrm>
            <a:off x="1828800" y="6400800"/>
            <a:ext cx="5562600" cy="369332"/>
          </a:xfrm>
          <a:prstGeom prst="rect">
            <a:avLst/>
          </a:prstGeom>
          <a:noFill/>
        </p:spPr>
        <p:txBody>
          <a:bodyPr wrap="square" rtlCol="0">
            <a:spAutoFit/>
          </a:bodyPr>
          <a:lstStyle/>
          <a:p>
            <a:pPr algn="ctr"/>
            <a:r>
              <a:rPr lang="en-US" dirty="0" smtClean="0"/>
              <a:t>Horizontal - Baffles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Mixer for Low Flow Rates</a:t>
            </a:r>
            <a:endParaRPr lang="en-US" dirty="0"/>
          </a:p>
        </p:txBody>
      </p:sp>
      <p:sp>
        <p:nvSpPr>
          <p:cNvPr id="3" name="Content Placeholder 2"/>
          <p:cNvSpPr>
            <a:spLocks noGrp="1"/>
          </p:cNvSpPr>
          <p:nvPr>
            <p:ph idx="1"/>
          </p:nvPr>
        </p:nvSpPr>
        <p:spPr>
          <a:xfrm>
            <a:off x="457200" y="1371600"/>
            <a:ext cx="8229600" cy="1447800"/>
          </a:xfrm>
        </p:spPr>
        <p:txBody>
          <a:bodyPr>
            <a:normAutofit fontScale="92500" lnSpcReduction="20000"/>
          </a:bodyPr>
          <a:lstStyle/>
          <a:p>
            <a:r>
              <a:rPr lang="en-US" dirty="0" smtClean="0"/>
              <a:t>Alum coagulant needed for flocculation</a:t>
            </a:r>
          </a:p>
          <a:p>
            <a:r>
              <a:rPr lang="en-US" dirty="0" smtClean="0"/>
              <a:t>Ensure mixing for proper use of coagulant</a:t>
            </a:r>
          </a:p>
          <a:p>
            <a:r>
              <a:rPr lang="en-US" dirty="0" smtClean="0"/>
              <a:t>Macro-mixing and micro-mixing</a:t>
            </a: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63876" y="2971800"/>
            <a:ext cx="8037149" cy="331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Sed</a:t>
            </a:r>
            <a:r>
              <a:rPr lang="en-US" dirty="0" smtClean="0"/>
              <a:t> Tank Control Pieces</a:t>
            </a:r>
            <a:endParaRPr lang="en-US" dirty="0"/>
          </a:p>
        </p:txBody>
      </p:sp>
      <p:sp>
        <p:nvSpPr>
          <p:cNvPr id="4" name="Content Placeholder 3"/>
          <p:cNvSpPr>
            <a:spLocks noGrp="1"/>
          </p:cNvSpPr>
          <p:nvPr>
            <p:ph idx="1"/>
          </p:nvPr>
        </p:nvSpPr>
        <p:spPr/>
        <p:txBody>
          <a:bodyPr/>
          <a:lstStyle/>
          <a:p>
            <a:r>
              <a:rPr lang="en-US" dirty="0" smtClean="0"/>
              <a:t>Task: Design control pieces for the inlet chimneys and launders to allow for draining and re-filling the sedimentation tank</a:t>
            </a:r>
          </a:p>
          <a:p>
            <a:r>
              <a:rPr lang="en-US" dirty="0" smtClean="0"/>
              <a:t>Results</a:t>
            </a:r>
          </a:p>
          <a:p>
            <a:pPr lvl="1"/>
            <a:r>
              <a:rPr lang="en-US" dirty="0" smtClean="0"/>
              <a:t>Designed control pieces</a:t>
            </a:r>
          </a:p>
          <a:p>
            <a:pPr lvl="1"/>
            <a:r>
              <a:rPr lang="en-US" dirty="0" smtClean="0"/>
              <a:t>Created algorithm to draw PVC pipe caps</a:t>
            </a:r>
          </a:p>
          <a:p>
            <a:pPr lvl="1"/>
            <a:r>
              <a:rPr lang="en-US" dirty="0" smtClean="0"/>
              <a:t>Updated/wrote code to draw couplings based on two different constraints</a:t>
            </a:r>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1497013" y="1955800"/>
            <a:ext cx="6303962" cy="4149725"/>
          </a:xfrm>
          <a:prstGeom prst="rect">
            <a:avLst/>
          </a:prstGeom>
          <a:blipFill>
            <a:blip r:embed="rId3"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46" name="Rectangle 45"/>
          <p:cNvSpPr>
            <a:spLocks noChangeArrowheads="1"/>
          </p:cNvSpPr>
          <p:nvPr/>
        </p:nvSpPr>
        <p:spPr bwMode="auto">
          <a:xfrm>
            <a:off x="2746375" y="2217738"/>
            <a:ext cx="4106863" cy="3622675"/>
          </a:xfrm>
          <a:prstGeom prst="rect">
            <a:avLst/>
          </a:prstGeom>
          <a:solidFill>
            <a:schemeClr val="hlink"/>
          </a:solidFill>
          <a:ln w="25400" algn="ctr">
            <a:noFill/>
            <a:miter lim="800000"/>
            <a:headEnd/>
            <a:tailEnd/>
          </a:ln>
        </p:spPr>
        <p:txBody>
          <a:bodyPr anchor="ctr"/>
          <a:lstStyle/>
          <a:p>
            <a:pPr algn="ctr">
              <a:defRPr/>
            </a:pPr>
            <a:endParaRPr lang="es-HN" b="1">
              <a:solidFill>
                <a:schemeClr val="lt1"/>
              </a:solidFill>
              <a:latin typeface="+mn-lt"/>
            </a:endParaRPr>
          </a:p>
        </p:txBody>
      </p:sp>
      <p:sp>
        <p:nvSpPr>
          <p:cNvPr id="49" name="Rectangle 48"/>
          <p:cNvSpPr/>
          <p:nvPr/>
        </p:nvSpPr>
        <p:spPr>
          <a:xfrm>
            <a:off x="2754313" y="1955800"/>
            <a:ext cx="4094162" cy="26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2" name="Rectangle 48"/>
          <p:cNvSpPr/>
          <p:nvPr/>
        </p:nvSpPr>
        <p:spPr>
          <a:xfrm>
            <a:off x="1703388" y="1919288"/>
            <a:ext cx="833437"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3" name="Rectangle 48"/>
          <p:cNvSpPr/>
          <p:nvPr/>
        </p:nvSpPr>
        <p:spPr>
          <a:xfrm>
            <a:off x="7115175" y="1855788"/>
            <a:ext cx="500063"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4" name="Rectangle 45"/>
          <p:cNvSpPr>
            <a:spLocks noChangeArrowheads="1"/>
          </p:cNvSpPr>
          <p:nvPr/>
        </p:nvSpPr>
        <p:spPr bwMode="auto">
          <a:xfrm>
            <a:off x="1681163" y="3330575"/>
            <a:ext cx="5926137" cy="2506663"/>
          </a:xfrm>
          <a:prstGeom prst="rect">
            <a:avLst/>
          </a:prstGeom>
          <a:solidFill>
            <a:schemeClr val="hlink"/>
          </a:solidFill>
          <a:ln w="25400" algn="ctr">
            <a:noFill/>
            <a:miter lim="800000"/>
            <a:headEnd/>
            <a:tailEnd/>
          </a:ln>
        </p:spPr>
        <p:txBody>
          <a:bodyPr anchor="ctr"/>
          <a:lstStyle/>
          <a:p>
            <a:pPr algn="ctr">
              <a:defRPr/>
            </a:pPr>
            <a:endParaRPr lang="es-HN" b="1">
              <a:solidFill>
                <a:schemeClr val="lt1"/>
              </a:solidFill>
              <a:latin typeface="+mn-lt"/>
            </a:endParaRPr>
          </a:p>
        </p:txBody>
      </p:sp>
      <p:sp>
        <p:nvSpPr>
          <p:cNvPr id="35848" name="Rectangle 55"/>
          <p:cNvSpPr>
            <a:spLocks noChangeArrowheads="1"/>
          </p:cNvSpPr>
          <p:nvPr/>
        </p:nvSpPr>
        <p:spPr bwMode="auto">
          <a:xfrm>
            <a:off x="1819275" y="3152775"/>
            <a:ext cx="609600" cy="2095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35849" name="Rectangle 56"/>
          <p:cNvSpPr>
            <a:spLocks noChangeArrowheads="1"/>
          </p:cNvSpPr>
          <p:nvPr/>
        </p:nvSpPr>
        <p:spPr bwMode="auto">
          <a:xfrm>
            <a:off x="1085850" y="5638800"/>
            <a:ext cx="638175" cy="1714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grpSp>
        <p:nvGrpSpPr>
          <p:cNvPr id="5" name="Group 75"/>
          <p:cNvGrpSpPr>
            <a:grpSpLocks/>
          </p:cNvGrpSpPr>
          <p:nvPr/>
        </p:nvGrpSpPr>
        <p:grpSpPr bwMode="auto">
          <a:xfrm>
            <a:off x="873125" y="2119313"/>
            <a:ext cx="6745288" cy="3719512"/>
            <a:chOff x="550" y="1335"/>
            <a:chExt cx="4249" cy="2343"/>
          </a:xfrm>
        </p:grpSpPr>
        <p:sp>
          <p:nvSpPr>
            <p:cNvPr id="35895" name="Rectangle 67"/>
            <p:cNvSpPr>
              <a:spLocks noChangeArrowheads="1"/>
            </p:cNvSpPr>
            <p:nvPr/>
          </p:nvSpPr>
          <p:spPr bwMode="auto">
            <a:xfrm>
              <a:off x="1730" y="1335"/>
              <a:ext cx="2589" cy="773"/>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6" name="Rectangle 68"/>
            <p:cNvSpPr>
              <a:spLocks noChangeArrowheads="1"/>
            </p:cNvSpPr>
            <p:nvPr/>
          </p:nvSpPr>
          <p:spPr bwMode="auto">
            <a:xfrm>
              <a:off x="1053" y="2103"/>
              <a:ext cx="3746" cy="1575"/>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7" name="Rectangle 69"/>
            <p:cNvSpPr>
              <a:spLocks noChangeArrowheads="1"/>
            </p:cNvSpPr>
            <p:nvPr/>
          </p:nvSpPr>
          <p:spPr bwMode="auto">
            <a:xfrm>
              <a:off x="1153" y="1997"/>
              <a:ext cx="375" cy="124"/>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8" name="Rectangle 74"/>
            <p:cNvSpPr>
              <a:spLocks noChangeArrowheads="1"/>
            </p:cNvSpPr>
            <p:nvPr/>
          </p:nvSpPr>
          <p:spPr bwMode="auto">
            <a:xfrm>
              <a:off x="550" y="3544"/>
              <a:ext cx="572" cy="108"/>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grpSp>
      <p:grpSp>
        <p:nvGrpSpPr>
          <p:cNvPr id="6" name="Group 11"/>
          <p:cNvGrpSpPr>
            <a:grpSpLocks/>
          </p:cNvGrpSpPr>
          <p:nvPr/>
        </p:nvGrpSpPr>
        <p:grpSpPr bwMode="auto">
          <a:xfrm>
            <a:off x="3124200" y="2695575"/>
            <a:ext cx="3678238" cy="1350963"/>
            <a:chOff x="1487" y="1205"/>
            <a:chExt cx="3360" cy="1234"/>
          </a:xfrm>
        </p:grpSpPr>
        <p:sp>
          <p:nvSpPr>
            <p:cNvPr id="35865" name="Line 12"/>
            <p:cNvSpPr>
              <a:spLocks noChangeShapeType="1"/>
            </p:cNvSpPr>
            <p:nvPr/>
          </p:nvSpPr>
          <p:spPr bwMode="auto">
            <a:xfrm rot="-1800000" flipH="1" flipV="1">
              <a:off x="484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6" name="Line 13"/>
            <p:cNvSpPr>
              <a:spLocks noChangeShapeType="1"/>
            </p:cNvSpPr>
            <p:nvPr/>
          </p:nvSpPr>
          <p:spPr bwMode="auto">
            <a:xfrm rot="-1800000" flipH="1" flipV="1">
              <a:off x="473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7" name="Line 14"/>
            <p:cNvSpPr>
              <a:spLocks noChangeShapeType="1"/>
            </p:cNvSpPr>
            <p:nvPr/>
          </p:nvSpPr>
          <p:spPr bwMode="auto">
            <a:xfrm rot="-1800000" flipH="1" flipV="1">
              <a:off x="461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8" name="Line 15"/>
            <p:cNvSpPr>
              <a:spLocks noChangeShapeType="1"/>
            </p:cNvSpPr>
            <p:nvPr/>
          </p:nvSpPr>
          <p:spPr bwMode="auto">
            <a:xfrm rot="-1800000" flipH="1" flipV="1">
              <a:off x="449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9" name="Line 16"/>
            <p:cNvSpPr>
              <a:spLocks noChangeShapeType="1"/>
            </p:cNvSpPr>
            <p:nvPr/>
          </p:nvSpPr>
          <p:spPr bwMode="auto">
            <a:xfrm rot="-1800000" flipH="1" flipV="1">
              <a:off x="438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0" name="Line 17"/>
            <p:cNvSpPr>
              <a:spLocks noChangeShapeType="1"/>
            </p:cNvSpPr>
            <p:nvPr/>
          </p:nvSpPr>
          <p:spPr bwMode="auto">
            <a:xfrm rot="-1800000" flipH="1" flipV="1">
              <a:off x="4268"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1" name="Line 18"/>
            <p:cNvSpPr>
              <a:spLocks noChangeShapeType="1"/>
            </p:cNvSpPr>
            <p:nvPr/>
          </p:nvSpPr>
          <p:spPr bwMode="auto">
            <a:xfrm rot="-1800000" flipH="1" flipV="1">
              <a:off x="415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2" name="Line 19"/>
            <p:cNvSpPr>
              <a:spLocks noChangeShapeType="1"/>
            </p:cNvSpPr>
            <p:nvPr/>
          </p:nvSpPr>
          <p:spPr bwMode="auto">
            <a:xfrm rot="-1800000" flipH="1" flipV="1">
              <a:off x="4036"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3" name="Line 20"/>
            <p:cNvSpPr>
              <a:spLocks noChangeShapeType="1"/>
            </p:cNvSpPr>
            <p:nvPr/>
          </p:nvSpPr>
          <p:spPr bwMode="auto">
            <a:xfrm rot="-1800000" flipH="1" flipV="1">
              <a:off x="3920"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4" name="Line 21"/>
            <p:cNvSpPr>
              <a:spLocks noChangeShapeType="1"/>
            </p:cNvSpPr>
            <p:nvPr/>
          </p:nvSpPr>
          <p:spPr bwMode="auto">
            <a:xfrm rot="-1800000" flipH="1" flipV="1">
              <a:off x="3804"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5" name="Line 22"/>
            <p:cNvSpPr>
              <a:spLocks noChangeShapeType="1"/>
            </p:cNvSpPr>
            <p:nvPr/>
          </p:nvSpPr>
          <p:spPr bwMode="auto">
            <a:xfrm rot="-1800000" flipH="1" flipV="1">
              <a:off x="3688"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6" name="Line 23"/>
            <p:cNvSpPr>
              <a:spLocks noChangeShapeType="1"/>
            </p:cNvSpPr>
            <p:nvPr/>
          </p:nvSpPr>
          <p:spPr bwMode="auto">
            <a:xfrm rot="-1800000" flipH="1" flipV="1">
              <a:off x="357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7" name="Line 24"/>
            <p:cNvSpPr>
              <a:spLocks noChangeShapeType="1"/>
            </p:cNvSpPr>
            <p:nvPr/>
          </p:nvSpPr>
          <p:spPr bwMode="auto">
            <a:xfrm rot="-1800000" flipH="1" flipV="1">
              <a:off x="3456"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8" name="Line 25"/>
            <p:cNvSpPr>
              <a:spLocks noChangeShapeType="1"/>
            </p:cNvSpPr>
            <p:nvPr/>
          </p:nvSpPr>
          <p:spPr bwMode="auto">
            <a:xfrm rot="-1800000" flipH="1" flipV="1">
              <a:off x="334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9" name="Line 26"/>
            <p:cNvSpPr>
              <a:spLocks noChangeShapeType="1"/>
            </p:cNvSpPr>
            <p:nvPr/>
          </p:nvSpPr>
          <p:spPr bwMode="auto">
            <a:xfrm rot="-1800000" flipH="1" flipV="1">
              <a:off x="322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0" name="Line 27"/>
            <p:cNvSpPr>
              <a:spLocks noChangeShapeType="1"/>
            </p:cNvSpPr>
            <p:nvPr/>
          </p:nvSpPr>
          <p:spPr bwMode="auto">
            <a:xfrm rot="-1800000" flipH="1" flipV="1">
              <a:off x="310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1" name="Line 28"/>
            <p:cNvSpPr>
              <a:spLocks noChangeShapeType="1"/>
            </p:cNvSpPr>
            <p:nvPr/>
          </p:nvSpPr>
          <p:spPr bwMode="auto">
            <a:xfrm rot="-1800000" flipH="1" flipV="1">
              <a:off x="299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2" name="Line 29"/>
            <p:cNvSpPr>
              <a:spLocks noChangeShapeType="1"/>
            </p:cNvSpPr>
            <p:nvPr/>
          </p:nvSpPr>
          <p:spPr bwMode="auto">
            <a:xfrm rot="-1800000" flipH="1" flipV="1">
              <a:off x="287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3" name="Line 30"/>
            <p:cNvSpPr>
              <a:spLocks noChangeShapeType="1"/>
            </p:cNvSpPr>
            <p:nvPr/>
          </p:nvSpPr>
          <p:spPr bwMode="auto">
            <a:xfrm rot="-1800000" flipH="1" flipV="1">
              <a:off x="276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4" name="Line 31"/>
            <p:cNvSpPr>
              <a:spLocks noChangeShapeType="1"/>
            </p:cNvSpPr>
            <p:nvPr/>
          </p:nvSpPr>
          <p:spPr bwMode="auto">
            <a:xfrm rot="-1800000" flipH="1" flipV="1">
              <a:off x="264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5" name="Line 32"/>
            <p:cNvSpPr>
              <a:spLocks noChangeShapeType="1"/>
            </p:cNvSpPr>
            <p:nvPr/>
          </p:nvSpPr>
          <p:spPr bwMode="auto">
            <a:xfrm rot="-1800000" flipH="1" flipV="1">
              <a:off x="253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6" name="Line 33"/>
            <p:cNvSpPr>
              <a:spLocks noChangeShapeType="1"/>
            </p:cNvSpPr>
            <p:nvPr/>
          </p:nvSpPr>
          <p:spPr bwMode="auto">
            <a:xfrm rot="-1800000" flipH="1" flipV="1">
              <a:off x="241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7" name="Line 34"/>
            <p:cNvSpPr>
              <a:spLocks noChangeShapeType="1"/>
            </p:cNvSpPr>
            <p:nvPr/>
          </p:nvSpPr>
          <p:spPr bwMode="auto">
            <a:xfrm rot="-1800000" flipH="1" flipV="1">
              <a:off x="229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8" name="Line 35"/>
            <p:cNvSpPr>
              <a:spLocks noChangeShapeType="1"/>
            </p:cNvSpPr>
            <p:nvPr/>
          </p:nvSpPr>
          <p:spPr bwMode="auto">
            <a:xfrm rot="-1800000" flipH="1" flipV="1">
              <a:off x="218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9" name="Line 36"/>
            <p:cNvSpPr>
              <a:spLocks noChangeShapeType="1"/>
            </p:cNvSpPr>
            <p:nvPr/>
          </p:nvSpPr>
          <p:spPr bwMode="auto">
            <a:xfrm rot="-1800000" flipH="1" flipV="1">
              <a:off x="206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0" name="Line 37"/>
            <p:cNvSpPr>
              <a:spLocks noChangeShapeType="1"/>
            </p:cNvSpPr>
            <p:nvPr/>
          </p:nvSpPr>
          <p:spPr bwMode="auto">
            <a:xfrm rot="-1800000" flipH="1" flipV="1">
              <a:off x="195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1" name="Line 38"/>
            <p:cNvSpPr>
              <a:spLocks noChangeShapeType="1"/>
            </p:cNvSpPr>
            <p:nvPr/>
          </p:nvSpPr>
          <p:spPr bwMode="auto">
            <a:xfrm rot="-1800000" flipH="1" flipV="1">
              <a:off x="183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2" name="Line 39"/>
            <p:cNvSpPr>
              <a:spLocks noChangeShapeType="1"/>
            </p:cNvSpPr>
            <p:nvPr/>
          </p:nvSpPr>
          <p:spPr bwMode="auto">
            <a:xfrm rot="-1800000" flipH="1" flipV="1">
              <a:off x="1720"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3" name="Line 40"/>
            <p:cNvSpPr>
              <a:spLocks noChangeShapeType="1"/>
            </p:cNvSpPr>
            <p:nvPr/>
          </p:nvSpPr>
          <p:spPr bwMode="auto">
            <a:xfrm rot="-1800000" flipH="1" flipV="1">
              <a:off x="160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4" name="Line 41"/>
            <p:cNvSpPr>
              <a:spLocks noChangeShapeType="1"/>
            </p:cNvSpPr>
            <p:nvPr/>
          </p:nvSpPr>
          <p:spPr bwMode="auto">
            <a:xfrm rot="-1800000" flipH="1" flipV="1">
              <a:off x="148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grpSp>
      <p:sp>
        <p:nvSpPr>
          <p:cNvPr id="35852" name="Rectangle 43"/>
          <p:cNvSpPr>
            <a:spLocks noChangeArrowheads="1"/>
          </p:cNvSpPr>
          <p:nvPr/>
        </p:nvSpPr>
        <p:spPr bwMode="auto">
          <a:xfrm>
            <a:off x="1685925" y="2189163"/>
            <a:ext cx="846138" cy="898525"/>
          </a:xfrm>
          <a:prstGeom prst="rect">
            <a:avLst/>
          </a:prstGeom>
          <a:solidFill>
            <a:schemeClr val="hlink"/>
          </a:solidFill>
          <a:ln w="12700">
            <a:noFill/>
            <a:miter lim="800000"/>
            <a:headEnd type="none" w="lg" len="med"/>
            <a:tailEnd type="none" w="lg" len="med"/>
          </a:ln>
        </p:spPr>
        <p:txBody>
          <a:bodyPr wrap="none" anchor="ctr">
            <a:spAutoFit/>
          </a:bodyPr>
          <a:lstStyle/>
          <a:p>
            <a:endParaRPr lang="es-HN"/>
          </a:p>
        </p:txBody>
      </p:sp>
      <p:sp>
        <p:nvSpPr>
          <p:cNvPr id="35853" name="Rectangle 44"/>
          <p:cNvSpPr>
            <a:spLocks noChangeArrowheads="1"/>
          </p:cNvSpPr>
          <p:nvPr/>
        </p:nvSpPr>
        <p:spPr bwMode="auto">
          <a:xfrm>
            <a:off x="7116763" y="2333625"/>
            <a:ext cx="512762" cy="6921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571452" name="AutoShape 60"/>
          <p:cNvSpPr>
            <a:spLocks/>
          </p:cNvSpPr>
          <p:nvPr/>
        </p:nvSpPr>
        <p:spPr bwMode="auto">
          <a:xfrm>
            <a:off x="7321550" y="1571625"/>
            <a:ext cx="88900" cy="266700"/>
          </a:xfrm>
          <a:prstGeom prst="rightBracket">
            <a:avLst>
              <a:gd name="adj" fmla="val 25000"/>
            </a:avLst>
          </a:prstGeom>
          <a:noFill/>
          <a:ln w="38100">
            <a:solidFill>
              <a:schemeClr val="tx1"/>
            </a:solidFill>
            <a:round/>
            <a:headEnd type="none" w="lg" len="med"/>
            <a:tailEnd type="none" w="lg" len="med"/>
          </a:ln>
        </p:spPr>
        <p:txBody>
          <a:bodyPr anchor="ctr">
            <a:spAutoFit/>
          </a:bodyPr>
          <a:lstStyle/>
          <a:p>
            <a:endParaRPr lang="es-HN"/>
          </a:p>
        </p:txBody>
      </p:sp>
      <p:sp>
        <p:nvSpPr>
          <p:cNvPr id="35855" name="Rectangle 61"/>
          <p:cNvSpPr>
            <a:spLocks noChangeArrowheads="1"/>
          </p:cNvSpPr>
          <p:nvPr/>
        </p:nvSpPr>
        <p:spPr bwMode="auto">
          <a:xfrm>
            <a:off x="1752600" y="2971800"/>
            <a:ext cx="742950" cy="19050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571454" name="Rectangle 62"/>
          <p:cNvSpPr>
            <a:spLocks noGrp="1" noChangeArrowheads="1"/>
          </p:cNvSpPr>
          <p:nvPr>
            <p:ph type="title"/>
          </p:nvPr>
        </p:nvSpPr>
        <p:spPr/>
        <p:txBody>
          <a:bodyPr>
            <a:normAutofit fontScale="90000"/>
          </a:bodyPr>
          <a:lstStyle/>
          <a:p>
            <a:pPr eaLnBrk="1" hangingPunct="1">
              <a:defRPr/>
            </a:pPr>
            <a:r>
              <a:rPr lang="es-HN" sz="4000" dirty="0" err="1" smtClean="0"/>
              <a:t>Procedure</a:t>
            </a:r>
            <a:r>
              <a:rPr lang="es-HN" sz="4000" dirty="0" smtClean="0"/>
              <a:t> </a:t>
            </a:r>
            <a:r>
              <a:rPr lang="es-HN" sz="4000" dirty="0" err="1" smtClean="0"/>
              <a:t>to</a:t>
            </a:r>
            <a:r>
              <a:rPr lang="es-HN" sz="4000" dirty="0" smtClean="0"/>
              <a:t> </a:t>
            </a:r>
            <a:r>
              <a:rPr lang="es-HN" sz="4000" dirty="0" err="1" smtClean="0"/>
              <a:t>drain</a:t>
            </a:r>
            <a:r>
              <a:rPr lang="es-HN" sz="4000" dirty="0" smtClean="0"/>
              <a:t> and re-</a:t>
            </a:r>
            <a:r>
              <a:rPr lang="es-HN" sz="4000" dirty="0" err="1" smtClean="0"/>
              <a:t>fill</a:t>
            </a:r>
            <a:r>
              <a:rPr lang="es-HN" sz="4000" dirty="0" smtClean="0"/>
              <a:t> </a:t>
            </a:r>
            <a:r>
              <a:rPr lang="es-HN" sz="4000" dirty="0" err="1" smtClean="0"/>
              <a:t>the</a:t>
            </a:r>
            <a:r>
              <a:rPr lang="es-HN" sz="4000" dirty="0" smtClean="0"/>
              <a:t> </a:t>
            </a:r>
            <a:r>
              <a:rPr lang="es-HN" sz="4000" dirty="0" err="1" smtClean="0"/>
              <a:t>Sedimentation</a:t>
            </a:r>
            <a:r>
              <a:rPr lang="es-HN" sz="4000" dirty="0" smtClean="0"/>
              <a:t> </a:t>
            </a:r>
            <a:r>
              <a:rPr lang="es-HN" sz="4000" dirty="0" err="1" smtClean="0"/>
              <a:t>Tank</a:t>
            </a:r>
            <a:endParaRPr lang="es-HN" sz="4000" dirty="0"/>
          </a:p>
        </p:txBody>
      </p:sp>
      <p:sp>
        <p:nvSpPr>
          <p:cNvPr id="571455" name="AutoShape 63"/>
          <p:cNvSpPr>
            <a:spLocks noChangeArrowheads="1"/>
          </p:cNvSpPr>
          <p:nvPr/>
        </p:nvSpPr>
        <p:spPr bwMode="auto">
          <a:xfrm rot="5400000">
            <a:off x="962025" y="5581651"/>
            <a:ext cx="276225" cy="190500"/>
          </a:xfrm>
          <a:prstGeom prst="homePlate">
            <a:avLst>
              <a:gd name="adj" fmla="val 36250"/>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s-HN"/>
          </a:p>
        </p:txBody>
      </p:sp>
      <p:sp>
        <p:nvSpPr>
          <p:cNvPr id="35858" name="Line 64"/>
          <p:cNvSpPr>
            <a:spLocks noChangeShapeType="1"/>
          </p:cNvSpPr>
          <p:nvPr/>
        </p:nvSpPr>
        <p:spPr bwMode="auto">
          <a:xfrm flipH="1">
            <a:off x="676275" y="5619750"/>
            <a:ext cx="1000125" cy="0"/>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59" name="Line 65"/>
          <p:cNvSpPr>
            <a:spLocks noChangeShapeType="1"/>
          </p:cNvSpPr>
          <p:nvPr/>
        </p:nvSpPr>
        <p:spPr bwMode="auto">
          <a:xfrm flipH="1">
            <a:off x="676275" y="5819775"/>
            <a:ext cx="1000125" cy="0"/>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grpSp>
        <p:nvGrpSpPr>
          <p:cNvPr id="7" name="Group 63"/>
          <p:cNvGrpSpPr/>
          <p:nvPr/>
        </p:nvGrpSpPr>
        <p:grpSpPr>
          <a:xfrm>
            <a:off x="609600" y="1524000"/>
            <a:ext cx="274320" cy="1295400"/>
            <a:chOff x="512064" y="1676400"/>
            <a:chExt cx="274320" cy="1295400"/>
          </a:xfrm>
          <a:solidFill>
            <a:srgbClr val="FFFF00"/>
          </a:solidFill>
        </p:grpSpPr>
        <p:sp>
          <p:nvSpPr>
            <p:cNvPr id="61" name="Can 60"/>
            <p:cNvSpPr/>
            <p:nvPr/>
          </p:nvSpPr>
          <p:spPr>
            <a:xfrm>
              <a:off x="533400" y="2590800"/>
              <a:ext cx="228600" cy="3810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Can 62"/>
            <p:cNvSpPr/>
            <p:nvPr/>
          </p:nvSpPr>
          <p:spPr>
            <a:xfrm>
              <a:off x="609600" y="1676400"/>
              <a:ext cx="76200" cy="9144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ound Same Side Corner Rectangle 61"/>
            <p:cNvSpPr/>
            <p:nvPr/>
          </p:nvSpPr>
          <p:spPr>
            <a:xfrm>
              <a:off x="512064" y="2514600"/>
              <a:ext cx="274320" cy="152400"/>
            </a:xfrm>
            <a:prstGeom prst="round2Same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8" name="Group 66"/>
          <p:cNvGrpSpPr/>
          <p:nvPr/>
        </p:nvGrpSpPr>
        <p:grpSpPr>
          <a:xfrm>
            <a:off x="1972056" y="3121152"/>
            <a:ext cx="283464" cy="384048"/>
            <a:chOff x="448056" y="3121152"/>
            <a:chExt cx="283464" cy="384048"/>
          </a:xfrm>
          <a:solidFill>
            <a:srgbClr val="00B050"/>
          </a:solidFill>
        </p:grpSpPr>
        <p:sp>
          <p:nvSpPr>
            <p:cNvPr id="66" name="Can 65"/>
            <p:cNvSpPr/>
            <p:nvPr/>
          </p:nvSpPr>
          <p:spPr>
            <a:xfrm>
              <a:off x="493776" y="3200400"/>
              <a:ext cx="201168" cy="3048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a:xfrm>
              <a:off x="448056" y="3121152"/>
              <a:ext cx="283464" cy="155448"/>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8" name="Rectangle 67"/>
          <p:cNvSpPr/>
          <p:nvPr/>
        </p:nvSpPr>
        <p:spPr>
          <a:xfrm>
            <a:off x="6858000" y="2362200"/>
            <a:ext cx="255588" cy="247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9" name="Group 73"/>
          <p:cNvGrpSpPr>
            <a:grpSpLocks/>
          </p:cNvGrpSpPr>
          <p:nvPr/>
        </p:nvGrpSpPr>
        <p:grpSpPr bwMode="auto">
          <a:xfrm>
            <a:off x="7483475" y="1566863"/>
            <a:ext cx="112713" cy="266700"/>
            <a:chOff x="5344" y="702"/>
            <a:chExt cx="71" cy="168"/>
          </a:xfrm>
          <a:scene3d>
            <a:camera prst="orthographicFront">
              <a:rot lat="0" lon="10800000" rev="0"/>
            </a:camera>
            <a:lightRig rig="threePt" dir="t"/>
          </a:scene3d>
        </p:grpSpPr>
        <p:sp>
          <p:nvSpPr>
            <p:cNvPr id="571463" name="AutoShape 71"/>
            <p:cNvSpPr>
              <a:spLocks/>
            </p:cNvSpPr>
            <p:nvPr/>
          </p:nvSpPr>
          <p:spPr bwMode="auto">
            <a:xfrm>
              <a:off x="5344" y="702"/>
              <a:ext cx="56" cy="168"/>
            </a:xfrm>
            <a:prstGeom prst="rightBracket">
              <a:avLst>
                <a:gd name="adj" fmla="val 25000"/>
              </a:avLst>
            </a:prstGeom>
            <a:noFill/>
            <a:ln w="38100">
              <a:solidFill>
                <a:schemeClr val="tx1"/>
              </a:solidFill>
              <a:round/>
              <a:headEnd type="none" w="lg" len="med"/>
              <a:tailEnd type="none" w="lg" len="med"/>
            </a:ln>
            <a:effectLst/>
          </p:spPr>
          <p:txBody>
            <a:bodyPr anchor="ctr">
              <a:spAutoFit/>
            </a:bodyPr>
            <a:lstStyle/>
            <a:p>
              <a:pPr>
                <a:defRPr/>
              </a:pPr>
              <a:endParaRPr lang="es-HN">
                <a:latin typeface="Arial" charset="0"/>
              </a:endParaRPr>
            </a:p>
          </p:txBody>
        </p:sp>
        <p:sp>
          <p:nvSpPr>
            <p:cNvPr id="571464" name="Rectangle 72"/>
            <p:cNvSpPr>
              <a:spLocks noChangeArrowheads="1"/>
            </p:cNvSpPr>
            <p:nvPr/>
          </p:nvSpPr>
          <p:spPr bwMode="auto">
            <a:xfrm>
              <a:off x="5387" y="762"/>
              <a:ext cx="28" cy="38"/>
            </a:xfrm>
            <a:prstGeom prst="rect">
              <a:avLst/>
            </a:prstGeom>
            <a:solidFill>
              <a:schemeClr val="hlink"/>
            </a:solidFill>
            <a:ln w="12700">
              <a:solidFill>
                <a:schemeClr val="hlink"/>
              </a:solidFill>
              <a:miter lim="800000"/>
              <a:headEnd type="none" w="lg" len="med"/>
              <a:tailEnd type="none" w="lg" len="med"/>
            </a:ln>
            <a:effectLst/>
          </p:spPr>
          <p:txBody>
            <a:bodyPr anchor="ctr">
              <a:spAutoFit/>
            </a:bodyPr>
            <a:lstStyle/>
            <a:p>
              <a:pPr>
                <a:defRPr/>
              </a:pPr>
              <a:endParaRPr lang="es-HN">
                <a:latin typeface="Arial" charset="0"/>
              </a:endParaRPr>
            </a:p>
          </p:txBody>
        </p:sp>
      </p:grpSp>
      <p:sp>
        <p:nvSpPr>
          <p:cNvPr id="571434" name="Rectangle 42"/>
          <p:cNvSpPr>
            <a:spLocks noChangeArrowheads="1"/>
          </p:cNvSpPr>
          <p:nvPr/>
        </p:nvSpPr>
        <p:spPr bwMode="auto">
          <a:xfrm>
            <a:off x="2925763" y="2359025"/>
            <a:ext cx="4206875" cy="252413"/>
          </a:xfrm>
          <a:prstGeom prst="rect">
            <a:avLst/>
          </a:prstGeom>
          <a:solidFill>
            <a:srgbClr val="7030A0"/>
          </a:solidFill>
          <a:ln w="12700">
            <a:solidFill>
              <a:schemeClr val="tx1"/>
            </a:solidFill>
            <a:miter lim="800000"/>
            <a:headEnd type="none" w="lg" len="med"/>
            <a:tailEnd type="none" w="lg" len="med"/>
          </a:ln>
        </p:spPr>
        <p:txBody>
          <a:bodyPr anchor="ctr">
            <a:spAutoFit/>
          </a:bodyPr>
          <a:lstStyle/>
          <a:p>
            <a:endParaRPr lang="es-H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556E-6 -1.48148E-6 C 0.02968 -0.07361 0.05954 -0.14722 0.08437 -0.16667 C 0.10954 -0.18611 0.13906 -0.15834 0.14999 -0.11736 C 0.16093 -0.07639 0.14878 0.05023 0.14999 0.0794 " pathEditMode="relative" ptsTypes="aaaA">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1452"/>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1" nodeType="afterEffect">
                                  <p:stCondLst>
                                    <p:cond delay="0"/>
                                  </p:stCondLst>
                                  <p:childTnLst>
                                    <p:animMotion origin="layout" path="M 4.44444E-6 -1.11111E-6 C -0.00018 0.01806 0.00243 0.09329 -0.00139 0.11227 C -0.00521 0.13171 -0.01841 0.11296 -0.02292 0.11296 " pathEditMode="relative" rAng="0" ptsTypes="aaa">
                                      <p:cBhvr>
                                        <p:cTn id="13" dur="2000" fill="hold"/>
                                        <p:tgtEl>
                                          <p:spTgt spid="571452"/>
                                        </p:tgtEl>
                                        <p:attrNameLst>
                                          <p:attrName>ppt_x</p:attrName>
                                          <p:attrName>ppt_y</p:attrName>
                                        </p:attrNameLst>
                                      </p:cBhvr>
                                      <p:rCtr x="-10" y="66"/>
                                    </p:animMotion>
                                  </p:childTnLst>
                                </p:cTn>
                              </p:par>
                            </p:childTnLst>
                          </p:cTn>
                        </p:par>
                      </p:childTnLst>
                    </p:cTn>
                  </p:par>
                  <p:par>
                    <p:cTn id="14" fill="hold">
                      <p:stCondLst>
                        <p:cond delay="indefinite"/>
                      </p:stCondLst>
                      <p:childTnLst>
                        <p:par>
                          <p:cTn id="15" fill="hold">
                            <p:stCondLst>
                              <p:cond delay="0"/>
                            </p:stCondLst>
                            <p:childTnLst>
                              <p:par>
                                <p:cTn id="16" presetID="64" presetClass="path" presetSubtype="0" accel="50000" decel="50000" fill="hold" grpId="0" nodeType="clickEffect">
                                  <p:stCondLst>
                                    <p:cond delay="0"/>
                                  </p:stCondLst>
                                  <p:childTnLst>
                                    <p:animMotion origin="layout" path="M -2.5E-6 2.22222E-6 L -2.5E-6 -0.04769 " pathEditMode="relative" rAng="0" ptsTypes="AA">
                                      <p:cBhvr>
                                        <p:cTn id="17" dur="2000" fill="hold"/>
                                        <p:tgtEl>
                                          <p:spTgt spid="571455"/>
                                        </p:tgtEl>
                                        <p:attrNameLst>
                                          <p:attrName>ppt_x</p:attrName>
                                          <p:attrName>ppt_y</p:attrName>
                                        </p:attrNameLst>
                                      </p:cBhvr>
                                      <p:rCtr x="0" y="-24"/>
                                    </p:animMotion>
                                  </p:childTnLst>
                                </p:cTn>
                              </p:par>
                              <p:par>
                                <p:cTn id="18" presetID="2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2000"/>
                                        <p:tgtEl>
                                          <p:spTgt spid="5"/>
                                        </p:tgtEl>
                                      </p:cBhvr>
                                    </p:animEffect>
                                  </p:childTnLst>
                                </p:cTn>
                              </p:par>
                              <p:par>
                                <p:cTn id="21" presetID="47" presetClass="exit" presetSubtype="0" fill="hold" grpId="0" nodeType="withEffect">
                                  <p:stCondLst>
                                    <p:cond delay="0"/>
                                  </p:stCondLst>
                                  <p:childTnLst>
                                    <p:animEffect transition="out" filter="fade">
                                      <p:cBhvr>
                                        <p:cTn id="22" dur="1000"/>
                                        <p:tgtEl>
                                          <p:spTgt spid="571434"/>
                                        </p:tgtEl>
                                      </p:cBhvr>
                                    </p:animEffect>
                                    <p:anim calcmode="lin" valueType="num">
                                      <p:cBhvr>
                                        <p:cTn id="23" dur="1000"/>
                                        <p:tgtEl>
                                          <p:spTgt spid="571434"/>
                                        </p:tgtEl>
                                        <p:attrNameLst>
                                          <p:attrName>ppt_x</p:attrName>
                                        </p:attrNameLst>
                                      </p:cBhvr>
                                      <p:tavLst>
                                        <p:tav tm="0">
                                          <p:val>
                                            <p:strVal val="ppt_x"/>
                                          </p:val>
                                        </p:tav>
                                        <p:tav tm="100000">
                                          <p:val>
                                            <p:strVal val="ppt_x"/>
                                          </p:val>
                                        </p:tav>
                                      </p:tavLst>
                                    </p:anim>
                                    <p:anim calcmode="lin" valueType="num">
                                      <p:cBhvr>
                                        <p:cTn id="24" dur="1000"/>
                                        <p:tgtEl>
                                          <p:spTgt spid="571434"/>
                                        </p:tgtEl>
                                        <p:attrNameLst>
                                          <p:attrName>ppt_y</p:attrName>
                                        </p:attrNameLst>
                                      </p:cBhvr>
                                      <p:tavLst>
                                        <p:tav tm="0">
                                          <p:val>
                                            <p:strVal val="ppt_y"/>
                                          </p:val>
                                        </p:tav>
                                        <p:tav tm="100000">
                                          <p:val>
                                            <p:strVal val="ppt_y-.1"/>
                                          </p:val>
                                        </p:tav>
                                      </p:tavLst>
                                    </p:anim>
                                    <p:set>
                                      <p:cBhvr>
                                        <p:cTn id="25" dur="1" fill="hold">
                                          <p:stCondLst>
                                            <p:cond delay="999"/>
                                          </p:stCondLst>
                                        </p:cTn>
                                        <p:tgtEl>
                                          <p:spTgt spid="57143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1" nodeType="clickEffect">
                                  <p:stCondLst>
                                    <p:cond delay="0"/>
                                  </p:stCondLst>
                                  <p:childTnLst>
                                    <p:animMotion origin="layout" path="M -2.5E-6 -0.04765 L -2.5E-6 -3.33102E-6 " pathEditMode="relative" rAng="0" ptsTypes="AA">
                                      <p:cBhvr>
                                        <p:cTn id="29" dur="2000" fill="hold"/>
                                        <p:tgtEl>
                                          <p:spTgt spid="571455"/>
                                        </p:tgtEl>
                                        <p:attrNameLst>
                                          <p:attrName>ppt_x</p:attrName>
                                          <p:attrName>ppt_y</p:attrName>
                                        </p:attrNameLst>
                                      </p:cBhvr>
                                      <p:rCtr x="0" y="24"/>
                                    </p:animMotion>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0" presetClass="path" presetSubtype="0" accel="50000" decel="50000" fill="hold" nodeType="afterEffect">
                                  <p:stCondLst>
                                    <p:cond delay="0"/>
                                  </p:stCondLst>
                                  <p:childTnLst>
                                    <p:animMotion origin="layout" path="M -3.33333E-6 -8.14815E-6 C -0.03107 -0.01112 -0.06198 -0.02223 -0.07396 -0.00325 C -0.08593 0.01574 -0.07882 0.06504 -0.07153 0.11435 " pathEditMode="relative" ptsTypes="aaA">
                                      <p:cBhvr>
                                        <p:cTn id="39" dur="2000" fill="hold"/>
                                        <p:tgtEl>
                                          <p:spTgt spid="9"/>
                                        </p:tgtEl>
                                        <p:attrNameLst>
                                          <p:attrName>ppt_x</p:attrName>
                                          <p:attrName>ppt_y</p:attrName>
                                        </p:attrNameLst>
                                      </p:cBhvr>
                                    </p:animMotion>
                                  </p:childTnLst>
                                </p:cTn>
                              </p:par>
                            </p:childTnLst>
                          </p:cTn>
                        </p:par>
                      </p:childTnLst>
                    </p:cTn>
                  </p:par>
                  <p:par>
                    <p:cTn id="40" fill="hold">
                      <p:stCondLst>
                        <p:cond delay="indefinite"/>
                      </p:stCondLst>
                      <p:childTnLst>
                        <p:par>
                          <p:cTn id="41" fill="hold">
                            <p:stCondLst>
                              <p:cond delay="0"/>
                            </p:stCondLst>
                            <p:childTnLst>
                              <p:par>
                                <p:cTn id="42" presetID="2" presetClass="exit" presetSubtype="1" fill="hold" grpId="2" nodeType="clickEffect">
                                  <p:stCondLst>
                                    <p:cond delay="0"/>
                                  </p:stCondLst>
                                  <p:childTnLst>
                                    <p:anim calcmode="lin" valueType="num">
                                      <p:cBhvr additive="base">
                                        <p:cTn id="43" dur="500"/>
                                        <p:tgtEl>
                                          <p:spTgt spid="571452"/>
                                        </p:tgtEl>
                                        <p:attrNameLst>
                                          <p:attrName>ppt_x</p:attrName>
                                        </p:attrNameLst>
                                      </p:cBhvr>
                                      <p:tavLst>
                                        <p:tav tm="0">
                                          <p:val>
                                            <p:strVal val="ppt_x"/>
                                          </p:val>
                                        </p:tav>
                                        <p:tav tm="100000">
                                          <p:val>
                                            <p:strVal val="ppt_x"/>
                                          </p:val>
                                        </p:tav>
                                      </p:tavLst>
                                    </p:anim>
                                    <p:anim calcmode="lin" valueType="num">
                                      <p:cBhvr additive="base">
                                        <p:cTn id="44" dur="500"/>
                                        <p:tgtEl>
                                          <p:spTgt spid="571452"/>
                                        </p:tgtEl>
                                        <p:attrNameLst>
                                          <p:attrName>ppt_y</p:attrName>
                                        </p:attrNameLst>
                                      </p:cBhvr>
                                      <p:tavLst>
                                        <p:tav tm="0">
                                          <p:val>
                                            <p:strVal val="ppt_y"/>
                                          </p:val>
                                        </p:tav>
                                        <p:tav tm="100000">
                                          <p:val>
                                            <p:strVal val="0-ppt_h/2"/>
                                          </p:val>
                                        </p:tav>
                                      </p:tavLst>
                                    </p:anim>
                                    <p:set>
                                      <p:cBhvr>
                                        <p:cTn id="45" dur="1" fill="hold">
                                          <p:stCondLst>
                                            <p:cond delay="499"/>
                                          </p:stCondLst>
                                        </p:cTn>
                                        <p:tgtEl>
                                          <p:spTgt spid="571452"/>
                                        </p:tgtEl>
                                        <p:attrNameLst>
                                          <p:attrName>style.visibility</p:attrName>
                                        </p:attrNameLst>
                                      </p:cBhvr>
                                      <p:to>
                                        <p:strVal val="hidden"/>
                                      </p:to>
                                    </p:set>
                                  </p:childTnLst>
                                </p:cTn>
                              </p:par>
                            </p:childTnLst>
                          </p:cTn>
                        </p:par>
                        <p:par>
                          <p:cTn id="46" fill="hold">
                            <p:stCondLst>
                              <p:cond delay="500"/>
                            </p:stCondLst>
                            <p:childTnLst>
                              <p:par>
                                <p:cTn id="47" presetID="1" presetClass="entr" presetSubtype="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childTnLst>
                                </p:cTn>
                              </p:par>
                            </p:childTnLst>
                          </p:cTn>
                        </p:par>
                        <p:par>
                          <p:cTn id="49" fill="hold">
                            <p:stCondLst>
                              <p:cond delay="500"/>
                            </p:stCondLst>
                            <p:childTnLst>
                              <p:par>
                                <p:cTn id="50" presetID="22" presetClass="exit" presetSubtype="4" fill="hold" nodeType="afterEffect">
                                  <p:stCondLst>
                                    <p:cond delay="0"/>
                                  </p:stCondLst>
                                  <p:childTnLst>
                                    <p:animEffect transition="out" filter="wipe(down)">
                                      <p:cBhvr>
                                        <p:cTn id="51" dur="2000"/>
                                        <p:tgtEl>
                                          <p:spTgt spid="5"/>
                                        </p:tgtEl>
                                      </p:cBhvr>
                                    </p:animEffect>
                                    <p:set>
                                      <p:cBhvr>
                                        <p:cTn id="52" dur="1" fill="hold">
                                          <p:stCondLst>
                                            <p:cond delay="1999"/>
                                          </p:stCondLst>
                                        </p:cTn>
                                        <p:tgtEl>
                                          <p:spTgt spid="5"/>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 presetClass="exit" presetSubtype="1" fill="hold" nodeType="clickEffect">
                                  <p:stCondLst>
                                    <p:cond delay="0"/>
                                  </p:stCondLst>
                                  <p:childTnLst>
                                    <p:anim calcmode="lin" valueType="num">
                                      <p:cBhvr additive="base">
                                        <p:cTn id="56" dur="500"/>
                                        <p:tgtEl>
                                          <p:spTgt spid="9"/>
                                        </p:tgtEl>
                                        <p:attrNameLst>
                                          <p:attrName>ppt_x</p:attrName>
                                        </p:attrNameLst>
                                      </p:cBhvr>
                                      <p:tavLst>
                                        <p:tav tm="0">
                                          <p:val>
                                            <p:strVal val="ppt_x"/>
                                          </p:val>
                                        </p:tav>
                                        <p:tav tm="100000">
                                          <p:val>
                                            <p:strVal val="ppt_x"/>
                                          </p:val>
                                        </p:tav>
                                      </p:tavLst>
                                    </p:anim>
                                    <p:anim calcmode="lin" valueType="num">
                                      <p:cBhvr additive="base">
                                        <p:cTn id="57" dur="500"/>
                                        <p:tgtEl>
                                          <p:spTgt spid="9"/>
                                        </p:tgtEl>
                                        <p:attrNameLst>
                                          <p:attrName>ppt_y</p:attrName>
                                        </p:attrNameLst>
                                      </p:cBhvr>
                                      <p:tavLst>
                                        <p:tav tm="0">
                                          <p:val>
                                            <p:strVal val="ppt_y"/>
                                          </p:val>
                                        </p:tav>
                                        <p:tav tm="100000">
                                          <p:val>
                                            <p:strVal val="0-ppt_h/2"/>
                                          </p:val>
                                        </p:tav>
                                      </p:tavLst>
                                    </p:anim>
                                    <p:set>
                                      <p:cBhvr>
                                        <p:cTn id="58" dur="1" fill="hold">
                                          <p:stCondLst>
                                            <p:cond delay="499"/>
                                          </p:stCondLst>
                                        </p:cTn>
                                        <p:tgtEl>
                                          <p:spTgt spid="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1" nodeType="clickEffect">
                                  <p:stCondLst>
                                    <p:cond delay="0"/>
                                  </p:stCondLst>
                                  <p:childTnLst>
                                    <p:set>
                                      <p:cBhvr>
                                        <p:cTn id="62" dur="1" fill="hold">
                                          <p:stCondLst>
                                            <p:cond delay="0"/>
                                          </p:stCondLst>
                                        </p:cTn>
                                        <p:tgtEl>
                                          <p:spTgt spid="571434"/>
                                        </p:tgtEl>
                                        <p:attrNameLst>
                                          <p:attrName>style.visibility</p:attrName>
                                        </p:attrNameLst>
                                      </p:cBhvr>
                                      <p:to>
                                        <p:strVal val="visible"/>
                                      </p:to>
                                    </p:set>
                                    <p:animEffect transition="in" filter="fade">
                                      <p:cBhvr>
                                        <p:cTn id="63" dur="1000"/>
                                        <p:tgtEl>
                                          <p:spTgt spid="571434"/>
                                        </p:tgtEl>
                                      </p:cBhvr>
                                    </p:animEffect>
                                    <p:anim calcmode="lin" valueType="num">
                                      <p:cBhvr>
                                        <p:cTn id="64" dur="1000" fill="hold"/>
                                        <p:tgtEl>
                                          <p:spTgt spid="571434"/>
                                        </p:tgtEl>
                                        <p:attrNameLst>
                                          <p:attrName>ppt_x</p:attrName>
                                        </p:attrNameLst>
                                      </p:cBhvr>
                                      <p:tavLst>
                                        <p:tav tm="0">
                                          <p:val>
                                            <p:strVal val="#ppt_x"/>
                                          </p:val>
                                        </p:tav>
                                        <p:tav tm="100000">
                                          <p:val>
                                            <p:strVal val="#ppt_x"/>
                                          </p:val>
                                        </p:tav>
                                      </p:tavLst>
                                    </p:anim>
                                    <p:anim calcmode="lin" valueType="num">
                                      <p:cBhvr>
                                        <p:cTn id="65" dur="1000" fill="hold"/>
                                        <p:tgtEl>
                                          <p:spTgt spid="571434"/>
                                        </p:tgtEl>
                                        <p:attrNameLst>
                                          <p:attrName>ppt_y</p:attrName>
                                        </p:attrNameLst>
                                      </p:cBhvr>
                                      <p:tavLst>
                                        <p:tav tm="0">
                                          <p:val>
                                            <p:strVal val="#ppt_y-.1"/>
                                          </p:val>
                                        </p:tav>
                                        <p:tav tm="100000">
                                          <p:val>
                                            <p:strVal val="#ppt_y"/>
                                          </p:val>
                                        </p:tav>
                                      </p:tavLst>
                                    </p:anim>
                                  </p:childTnLst>
                                </p:cTn>
                              </p:par>
                              <p:par>
                                <p:cTn id="66" presetID="0" presetClass="path" presetSubtype="0" accel="50000" decel="50000" fill="hold" nodeType="withEffect">
                                  <p:stCondLst>
                                    <p:cond delay="0"/>
                                  </p:stCondLst>
                                  <p:childTnLst>
                                    <p:animMotion origin="layout" path="M 0.14999 0.07939 C 0.15885 -0.01042 0.16787 -0.10001 0.15121 -0.13496 C 0.13454 -0.16992 0.07534 -0.16575 0.04999 -0.13033 C 0.02465 -0.09492 0.00156 0.05856 -0.00122 0.07777 " pathEditMode="relative" ptsTypes="aaaA">
                                      <p:cBhvr>
                                        <p:cTn id="67"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1452" grpId="0" animBg="1"/>
      <p:bldP spid="571452" grpId="1" animBg="1"/>
      <p:bldP spid="571452" grpId="2" animBg="1"/>
      <p:bldP spid="571455" grpId="0" animBg="1"/>
      <p:bldP spid="571455" grpId="1" animBg="1"/>
      <p:bldP spid="571434" grpId="0" animBg="1"/>
      <p:bldP spid="57143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Sed</a:t>
            </a:r>
            <a:r>
              <a:rPr lang="en-US" dirty="0" smtClean="0"/>
              <a:t> Tank Control Pieces</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228600" y="1676400"/>
            <a:ext cx="5828260" cy="3043237"/>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4876800" y="3352800"/>
            <a:ext cx="4167187" cy="3330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Inlet Chimneys</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304800" y="1295400"/>
            <a:ext cx="4157662" cy="3071812"/>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4724400" y="1295400"/>
            <a:ext cx="4250055" cy="3695700"/>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304800" y="4419600"/>
            <a:ext cx="2747963" cy="2200275"/>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3124200" y="4572000"/>
            <a:ext cx="2309494" cy="2090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Launder/Exit Channel</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219200" y="1295400"/>
            <a:ext cx="6677025" cy="50038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 Coupling and PVC Cap</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3657600" y="1600200"/>
            <a:ext cx="1930109" cy="4905375"/>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304800" y="3505200"/>
            <a:ext cx="2931347" cy="2886075"/>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6705600" y="1600200"/>
            <a:ext cx="1422043" cy="1847058"/>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5943600" y="3733800"/>
            <a:ext cx="2830209" cy="2622163"/>
          </a:xfrm>
          <a:prstGeom prst="rect">
            <a:avLst/>
          </a:prstGeom>
          <a:noFill/>
          <a:ln w="9525">
            <a:noFill/>
            <a:miter lim="800000"/>
            <a:headEnd/>
            <a:tailEnd/>
          </a:ln>
        </p:spPr>
      </p:pic>
      <p:pic>
        <p:nvPicPr>
          <p:cNvPr id="4103" name="Picture 7"/>
          <p:cNvPicPr>
            <a:picLocks noChangeAspect="1" noChangeArrowheads="1"/>
          </p:cNvPicPr>
          <p:nvPr/>
        </p:nvPicPr>
        <p:blipFill>
          <a:blip r:embed="rId7" cstate="print"/>
          <a:srcRect/>
          <a:stretch>
            <a:fillRect/>
          </a:stretch>
        </p:blipFill>
        <p:spPr bwMode="auto">
          <a:xfrm>
            <a:off x="152400" y="1447800"/>
            <a:ext cx="3348989" cy="1828800"/>
          </a:xfrm>
          <a:prstGeom prst="rect">
            <a:avLst/>
          </a:prstGeom>
          <a:noFill/>
          <a:ln w="9525">
            <a:noFill/>
            <a:miter lim="800000"/>
            <a:headEnd/>
            <a:tailEnd/>
          </a:ln>
        </p:spPr>
      </p:pic>
      <p:sp>
        <p:nvSpPr>
          <p:cNvPr id="9" name="Line Callout 1 (No Border) 8"/>
          <p:cNvSpPr/>
          <p:nvPr/>
        </p:nvSpPr>
        <p:spPr>
          <a:xfrm>
            <a:off x="3733800" y="1371600"/>
            <a:ext cx="1066800" cy="304800"/>
          </a:xfrm>
          <a:prstGeom prst="callout1">
            <a:avLst>
              <a:gd name="adj1" fmla="val 104750"/>
              <a:gd name="adj2" fmla="val 21015"/>
              <a:gd name="adj3" fmla="val 368131"/>
              <a:gd name="adj4" fmla="val 32164"/>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Coupling</a:t>
            </a:r>
            <a:endParaRPr lang="en-US" dirty="0"/>
          </a:p>
        </p:txBody>
      </p:sp>
      <p:sp>
        <p:nvSpPr>
          <p:cNvPr id="10" name="Line Callout 1 (No Border) 9"/>
          <p:cNvSpPr/>
          <p:nvPr/>
        </p:nvSpPr>
        <p:spPr>
          <a:xfrm>
            <a:off x="4800600" y="6096000"/>
            <a:ext cx="914400" cy="612648"/>
          </a:xfrm>
          <a:prstGeom prst="callout1">
            <a:avLst>
              <a:gd name="adj1" fmla="val -102923"/>
              <a:gd name="adj2" fmla="val -19202"/>
              <a:gd name="adj3" fmla="val 2183"/>
              <a:gd name="adj4" fmla="val 44276"/>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PVC Cap</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Piece</a:t>
            </a:r>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4343400" y="1219200"/>
            <a:ext cx="2059840" cy="5257800"/>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6629400" y="2133600"/>
            <a:ext cx="2101103" cy="3048000"/>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685800" y="3819415"/>
            <a:ext cx="3271838" cy="2657585"/>
          </a:xfrm>
          <a:prstGeom prst="rect">
            <a:avLst/>
          </a:prstGeom>
          <a:noFill/>
          <a:ln w="9525">
            <a:noFill/>
            <a:miter lim="800000"/>
            <a:headEnd/>
            <a:tailEnd/>
          </a:ln>
        </p:spPr>
      </p:pic>
      <p:pic>
        <p:nvPicPr>
          <p:cNvPr id="5126" name="Picture 6"/>
          <p:cNvPicPr>
            <a:picLocks noChangeAspect="1" noChangeArrowheads="1"/>
          </p:cNvPicPr>
          <p:nvPr/>
        </p:nvPicPr>
        <p:blipFill>
          <a:blip r:embed="rId6" cstate="print"/>
          <a:srcRect/>
          <a:stretch>
            <a:fillRect/>
          </a:stretch>
        </p:blipFill>
        <p:spPr bwMode="auto">
          <a:xfrm>
            <a:off x="685800" y="1295400"/>
            <a:ext cx="2395204" cy="2286000"/>
          </a:xfrm>
          <a:prstGeom prst="rect">
            <a:avLst/>
          </a:prstGeom>
          <a:noFill/>
          <a:ln w="9525">
            <a:noFill/>
            <a:miter lim="800000"/>
            <a:headEnd/>
            <a:tailEnd/>
          </a:ln>
        </p:spPr>
      </p:pic>
      <p:sp>
        <p:nvSpPr>
          <p:cNvPr id="8" name="TextBox 7"/>
          <p:cNvSpPr txBox="1"/>
          <p:nvPr/>
        </p:nvSpPr>
        <p:spPr>
          <a:xfrm>
            <a:off x="6553200" y="5562600"/>
            <a:ext cx="2362200" cy="369332"/>
          </a:xfrm>
          <a:prstGeom prst="rect">
            <a:avLst/>
          </a:prstGeom>
          <a:noFill/>
        </p:spPr>
        <p:txBody>
          <a:bodyPr wrap="square" rtlCol="0">
            <a:spAutoFit/>
          </a:bodyPr>
          <a:lstStyle/>
          <a:p>
            <a:r>
              <a:rPr lang="en-US" dirty="0" smtClean="0"/>
              <a:t>Q=</a:t>
            </a:r>
            <a:r>
              <a:rPr lang="en-US" dirty="0" err="1" smtClean="0"/>
              <a:t>K</a:t>
            </a:r>
            <a:r>
              <a:rPr lang="en-US" baseline="-25000" dirty="0" err="1" smtClean="0"/>
              <a:t>vc</a:t>
            </a:r>
            <a:r>
              <a:rPr lang="en-US" dirty="0" err="1" smtClean="0"/>
              <a:t>A</a:t>
            </a:r>
            <a:r>
              <a:rPr lang="en-US" dirty="0" smtClean="0"/>
              <a:t>(2gh)</a:t>
            </a:r>
            <a:r>
              <a:rPr lang="en-US" baseline="30000" dirty="0" smtClean="0"/>
              <a:t>1/2</a:t>
            </a:r>
            <a:endParaRPr lang="en-US" baseline="30000" dirty="0"/>
          </a:p>
        </p:txBody>
      </p:sp>
      <p:sp>
        <p:nvSpPr>
          <p:cNvPr id="9" name="TextBox 8"/>
          <p:cNvSpPr txBox="1"/>
          <p:nvPr/>
        </p:nvSpPr>
        <p:spPr>
          <a:xfrm>
            <a:off x="6553200" y="6019800"/>
            <a:ext cx="2438400" cy="369332"/>
          </a:xfrm>
          <a:prstGeom prst="rect">
            <a:avLst/>
          </a:prstGeom>
          <a:noFill/>
        </p:spPr>
        <p:txBody>
          <a:bodyPr wrap="square" rtlCol="0">
            <a:spAutoFit/>
          </a:bodyPr>
          <a:lstStyle/>
          <a:p>
            <a:r>
              <a:rPr lang="en-US" dirty="0" err="1" smtClean="0"/>
              <a:t>D.CapOrifice</a:t>
            </a:r>
            <a:r>
              <a:rPr lang="en-US" dirty="0" smtClean="0"/>
              <a:t>=(4A/pi)</a:t>
            </a:r>
            <a:r>
              <a:rPr lang="en-US" baseline="30000" dirty="0" smtClean="0"/>
              <a:t> 1/2</a:t>
            </a:r>
            <a:endParaRPr lang="en-US" dirty="0"/>
          </a:p>
        </p:txBody>
      </p:sp>
      <p:sp>
        <p:nvSpPr>
          <p:cNvPr id="10" name="Line Callout 1 (No Border) 9"/>
          <p:cNvSpPr/>
          <p:nvPr/>
        </p:nvSpPr>
        <p:spPr>
          <a:xfrm>
            <a:off x="6781800" y="1219200"/>
            <a:ext cx="914400" cy="612648"/>
          </a:xfrm>
          <a:prstGeom prst="callout1">
            <a:avLst>
              <a:gd name="adj1" fmla="val 101489"/>
              <a:gd name="adj2" fmla="val 47102"/>
              <a:gd name="adj3" fmla="val 182261"/>
              <a:gd name="adj4" fmla="val 1818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Control Piece</a:t>
            </a:r>
            <a:endParaRPr lang="en-US" dirty="0"/>
          </a:p>
        </p:txBody>
      </p:sp>
      <p:sp>
        <p:nvSpPr>
          <p:cNvPr id="11" name="Line Callout 1 (No Border) 10"/>
          <p:cNvSpPr/>
          <p:nvPr/>
        </p:nvSpPr>
        <p:spPr>
          <a:xfrm>
            <a:off x="7772400" y="1219200"/>
            <a:ext cx="914400" cy="612648"/>
          </a:xfrm>
          <a:prstGeom prst="callout1">
            <a:avLst>
              <a:gd name="adj1" fmla="val 101489"/>
              <a:gd name="adj2" fmla="val 65581"/>
              <a:gd name="adj3" fmla="val 182261"/>
              <a:gd name="adj4" fmla="val 73624"/>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PVC Cap</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Weir </a:t>
            </a:r>
            <a:r>
              <a:rPr lang="en-US" dirty="0" err="1" smtClean="0"/>
              <a:t>Backround</a:t>
            </a:r>
            <a:endParaRPr lang="en-US" dirty="0"/>
          </a:p>
        </p:txBody>
      </p:sp>
      <p:pic>
        <p:nvPicPr>
          <p:cNvPr id="8" name="Picture 7" descr="Exit Channel and Parallel Weir.png"/>
          <p:cNvPicPr>
            <a:picLocks noChangeAspect="1"/>
          </p:cNvPicPr>
          <p:nvPr/>
        </p:nvPicPr>
        <p:blipFill>
          <a:blip r:embed="rId3" cstate="print"/>
          <a:stretch>
            <a:fillRect/>
          </a:stretch>
        </p:blipFill>
        <p:spPr>
          <a:xfrm>
            <a:off x="5715000" y="4057271"/>
            <a:ext cx="2069440" cy="2391505"/>
          </a:xfrm>
          <a:prstGeom prst="rect">
            <a:avLst/>
          </a:prstGeom>
        </p:spPr>
      </p:pic>
      <p:pic>
        <p:nvPicPr>
          <p:cNvPr id="9" name="Picture 8" descr="Exit Channel and Parallel Weir 2.png"/>
          <p:cNvPicPr>
            <a:picLocks noChangeAspect="1"/>
          </p:cNvPicPr>
          <p:nvPr/>
        </p:nvPicPr>
        <p:blipFill>
          <a:blip r:embed="rId4" cstate="print"/>
          <a:stretch>
            <a:fillRect/>
          </a:stretch>
        </p:blipFill>
        <p:spPr>
          <a:xfrm>
            <a:off x="914400" y="4038600"/>
            <a:ext cx="1881809" cy="2449903"/>
          </a:xfrm>
          <a:prstGeom prst="rect">
            <a:avLst/>
          </a:prstGeom>
        </p:spPr>
      </p:pic>
      <p:pic>
        <p:nvPicPr>
          <p:cNvPr id="12" name="Content Placeholder 11" descr="inlet weir.png"/>
          <p:cNvPicPr>
            <a:picLocks noGrp="1" noChangeAspect="1"/>
          </p:cNvPicPr>
          <p:nvPr>
            <p:ph idx="1"/>
          </p:nvPr>
        </p:nvPicPr>
        <p:blipFill>
          <a:blip r:embed="rId5" cstate="print"/>
          <a:stretch>
            <a:fillRect/>
          </a:stretch>
        </p:blipFill>
        <p:spPr>
          <a:xfrm>
            <a:off x="152400" y="1676400"/>
            <a:ext cx="4229163" cy="1905000"/>
          </a:xfrm>
        </p:spPr>
      </p:pic>
      <p:pic>
        <p:nvPicPr>
          <p:cNvPr id="13" name="Picture 12" descr="exit weir.png"/>
          <p:cNvPicPr>
            <a:picLocks noChangeAspect="1"/>
          </p:cNvPicPr>
          <p:nvPr/>
        </p:nvPicPr>
        <p:blipFill>
          <a:blip r:embed="rId6" cstate="print"/>
          <a:stretch>
            <a:fillRect/>
          </a:stretch>
        </p:blipFill>
        <p:spPr>
          <a:xfrm>
            <a:off x="4800600" y="1676400"/>
            <a:ext cx="4229163" cy="1905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Old Design</a:t>
            </a:r>
            <a:endParaRPr lang="en-US" sz="3200" dirty="0"/>
          </a:p>
        </p:txBody>
      </p:sp>
      <p:pic>
        <p:nvPicPr>
          <p:cNvPr id="9" name="Content Placeholder 8" descr="Old weir tanks.png"/>
          <p:cNvPicPr>
            <a:picLocks noGrp="1" noChangeAspect="1"/>
          </p:cNvPicPr>
          <p:nvPr>
            <p:ph idx="1"/>
          </p:nvPr>
        </p:nvPicPr>
        <p:blipFill>
          <a:blip r:embed="rId3" cstate="print"/>
          <a:stretch>
            <a:fillRect/>
          </a:stretch>
        </p:blipFill>
        <p:spPr>
          <a:xfrm>
            <a:off x="1066800" y="1905000"/>
            <a:ext cx="6287339" cy="4725914"/>
          </a:xfrm>
        </p:spPr>
      </p:pic>
      <p:sp>
        <p:nvSpPr>
          <p:cNvPr id="8" name="Text Placeholder 7"/>
          <p:cNvSpPr>
            <a:spLocks noGrp="1"/>
          </p:cNvSpPr>
          <p:nvPr>
            <p:ph type="body" sz="half" idx="2"/>
          </p:nvPr>
        </p:nvSpPr>
        <p:spPr/>
        <p:txBody>
          <a:bodyPr/>
          <a:lstStyle/>
          <a:p>
            <a:pPr marL="342900" indent="-342900">
              <a:buFont typeface="Arial" pitchFamily="34" charset="0"/>
              <a:buChar char="•"/>
            </a:pPr>
            <a:r>
              <a:rPr lang="en-US" sz="1800" dirty="0" smtClean="0"/>
              <a:t>Wasted Materials</a:t>
            </a:r>
          </a:p>
          <a:p>
            <a:pPr marL="342900" indent="-342900">
              <a:buFont typeface="Arial" pitchFamily="34" charset="0"/>
              <a:buChar char="•"/>
            </a:pPr>
            <a:r>
              <a:rPr lang="en-US" sz="1800" dirty="0" smtClean="0"/>
              <a:t>New Drain System</a:t>
            </a:r>
          </a:p>
          <a:p>
            <a:pPr marL="800100" lvl="1" indent="-342900"/>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a:t>
            </a:r>
            <a:endParaRPr lang="en-US" dirty="0"/>
          </a:p>
        </p:txBody>
      </p:sp>
      <p:sp>
        <p:nvSpPr>
          <p:cNvPr id="4" name="Text Placeholder 3"/>
          <p:cNvSpPr>
            <a:spLocks noGrp="1"/>
          </p:cNvSpPr>
          <p:nvPr>
            <p:ph type="body" sz="half" idx="2"/>
          </p:nvPr>
        </p:nvSpPr>
        <p:spPr/>
        <p:txBody>
          <a:bodyPr/>
          <a:lstStyle/>
          <a:p>
            <a:pPr>
              <a:buFont typeface="Arial" pitchFamily="34" charset="0"/>
              <a:buChar char="•"/>
            </a:pPr>
            <a:r>
              <a:rPr lang="en-US" dirty="0" smtClean="0"/>
              <a:t>Waste of material</a:t>
            </a:r>
          </a:p>
          <a:p>
            <a:pPr lvl="1">
              <a:buFont typeface="Arial" pitchFamily="34" charset="0"/>
              <a:buChar char="•"/>
            </a:pPr>
            <a:r>
              <a:rPr lang="en-US" dirty="0" smtClean="0"/>
              <a:t>Tank heights</a:t>
            </a:r>
          </a:p>
          <a:p>
            <a:pPr lvl="1">
              <a:buFont typeface="Arial" pitchFamily="34" charset="0"/>
              <a:buChar char="•"/>
            </a:pPr>
            <a:r>
              <a:rPr lang="en-US" dirty="0" smtClean="0"/>
              <a:t>Repositioning </a:t>
            </a:r>
          </a:p>
          <a:p>
            <a:pPr>
              <a:buFont typeface="Arial" pitchFamily="34" charset="0"/>
              <a:buChar char="•"/>
            </a:pPr>
            <a:r>
              <a:rPr lang="en-US" dirty="0" smtClean="0"/>
              <a:t>To allow for new drainage system</a:t>
            </a:r>
          </a:p>
          <a:p>
            <a:pPr lvl="1">
              <a:buFont typeface="Arial" pitchFamily="34" charset="0"/>
              <a:buChar char="•"/>
            </a:pPr>
            <a:r>
              <a:rPr lang="en-US" dirty="0" smtClean="0"/>
              <a:t>Weir elbows</a:t>
            </a:r>
          </a:p>
          <a:p>
            <a:pPr lvl="1">
              <a:buFont typeface="Arial" pitchFamily="34" charset="0"/>
              <a:buChar char="•"/>
            </a:pPr>
            <a:r>
              <a:rPr lang="en-US" dirty="0" smtClean="0"/>
              <a:t>Weir pipe elevation</a:t>
            </a:r>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lvl="1"/>
            <a:endParaRPr lang="en-US" dirty="0" smtClean="0"/>
          </a:p>
          <a:p>
            <a:pPr lvl="1">
              <a:buFont typeface="Arial" pitchFamily="34" charset="0"/>
              <a:buChar char="•"/>
            </a:pPr>
            <a:r>
              <a:rPr lang="en-US" dirty="0" smtClean="0"/>
              <a:t>Inlet tank extends too far</a:t>
            </a:r>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smtClean="0"/>
          </a:p>
          <a:p>
            <a:pPr>
              <a:buFont typeface="Arial" pitchFamily="34" charset="0"/>
              <a:buChar char="•"/>
            </a:pPr>
            <a:r>
              <a:rPr lang="en-US" dirty="0" smtClean="0"/>
              <a:t>Approach</a:t>
            </a:r>
          </a:p>
          <a:p>
            <a:pPr lvl="1">
              <a:buFont typeface="Arial" pitchFamily="34" charset="0"/>
              <a:buChar char="•"/>
            </a:pPr>
            <a:r>
              <a:rPr lang="en-US" dirty="0" smtClean="0"/>
              <a:t>MathCAD and AutoCAD</a:t>
            </a:r>
          </a:p>
        </p:txBody>
      </p:sp>
      <p:pic>
        <p:nvPicPr>
          <p:cNvPr id="5" name="Content Placeholder 3" descr="FullTankRendered.JPG"/>
          <p:cNvPicPr>
            <a:picLocks noGrp="1" noChangeAspect="1"/>
          </p:cNvPicPr>
          <p:nvPr>
            <p:ph idx="1"/>
          </p:nvPr>
        </p:nvPicPr>
        <p:blipFill>
          <a:blip r:embed="rId3" cstate="print"/>
          <a:srcRect/>
          <a:stretch>
            <a:fillRect/>
          </a:stretch>
        </p:blipFill>
        <p:spPr>
          <a:xfrm>
            <a:off x="3124200" y="1752600"/>
            <a:ext cx="6019800" cy="3474572"/>
          </a:xfrm>
        </p:spPr>
      </p:pic>
      <p:cxnSp>
        <p:nvCxnSpPr>
          <p:cNvPr id="12" name="Straight Arrow Connector 11"/>
          <p:cNvCxnSpPr/>
          <p:nvPr/>
        </p:nvCxnSpPr>
        <p:spPr>
          <a:xfrm rot="5400000" flipH="1" flipV="1">
            <a:off x="2552700" y="3771900"/>
            <a:ext cx="6858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Sizing Orifices</a:t>
            </a:r>
            <a:endParaRPr lang="en-US" dirty="0"/>
          </a:p>
        </p:txBody>
      </p:sp>
      <p:sp>
        <p:nvSpPr>
          <p:cNvPr id="3" name="Content Placeholder 2"/>
          <p:cNvSpPr>
            <a:spLocks noGrp="1"/>
          </p:cNvSpPr>
          <p:nvPr>
            <p:ph idx="1"/>
          </p:nvPr>
        </p:nvSpPr>
        <p:spPr/>
        <p:txBody>
          <a:bodyPr/>
          <a:lstStyle/>
          <a:p>
            <a:r>
              <a:rPr lang="en-US" dirty="0" smtClean="0"/>
              <a:t>Macro-mixing</a:t>
            </a:r>
          </a:p>
          <a:p>
            <a:pPr lvl="1"/>
            <a:r>
              <a:rPr lang="en-US" dirty="0" smtClean="0"/>
              <a:t>K = 1.3</a:t>
            </a:r>
          </a:p>
          <a:p>
            <a:pPr lvl="1"/>
            <a:endParaRPr lang="en-US" dirty="0"/>
          </a:p>
          <a:p>
            <a:pPr lvl="1"/>
            <a:endParaRPr lang="en-US" dirty="0" smtClean="0"/>
          </a:p>
          <a:p>
            <a:r>
              <a:rPr lang="en-US" dirty="0" smtClean="0"/>
              <a:t>Micro-mixing</a:t>
            </a:r>
          </a:p>
          <a:p>
            <a:pPr lvl="1"/>
            <a:r>
              <a:rPr lang="en-US" dirty="0" smtClean="0"/>
              <a:t>20 to 50 cm total head loss</a:t>
            </a:r>
          </a:p>
        </p:txBody>
      </p:sp>
      <p:pic>
        <p:nvPicPr>
          <p:cNvPr id="6" name="Picture 2"/>
          <p:cNvPicPr>
            <a:picLocks noChangeAspect="1" noChangeArrowheads="1"/>
          </p:cNvPicPr>
          <p:nvPr/>
        </p:nvPicPr>
        <p:blipFill>
          <a:blip r:embed="rId3" cstate="print"/>
          <a:srcRect/>
          <a:stretch>
            <a:fillRect/>
          </a:stretch>
        </p:blipFill>
        <p:spPr bwMode="auto">
          <a:xfrm>
            <a:off x="1143000" y="2590800"/>
            <a:ext cx="2943225" cy="10477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5181600" y="2514600"/>
            <a:ext cx="1276350" cy="90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New Inlet Tank</a:t>
            </a:r>
            <a:endParaRPr lang="en-US" dirty="0"/>
          </a:p>
        </p:txBody>
      </p:sp>
      <p:pic>
        <p:nvPicPr>
          <p:cNvPr id="7" name="Content Placeholder 6" descr="new inlet tank.png"/>
          <p:cNvPicPr>
            <a:picLocks noGrp="1" noChangeAspect="1"/>
          </p:cNvPicPr>
          <p:nvPr>
            <p:ph idx="1"/>
          </p:nvPr>
        </p:nvPicPr>
        <p:blipFill>
          <a:blip r:embed="rId3" cstate="print"/>
          <a:stretch>
            <a:fillRect/>
          </a:stretch>
        </p:blipFill>
        <p:spPr>
          <a:xfrm>
            <a:off x="3962400" y="4114800"/>
            <a:ext cx="4119430" cy="2514600"/>
          </a:xfrm>
        </p:spPr>
      </p:pic>
      <p:pic>
        <p:nvPicPr>
          <p:cNvPr id="8" name="Content Placeholder 3" descr="FullTankRendered.JPG"/>
          <p:cNvPicPr>
            <a:picLocks noChangeAspect="1"/>
          </p:cNvPicPr>
          <p:nvPr/>
        </p:nvPicPr>
        <p:blipFill>
          <a:blip r:embed="rId4" cstate="print"/>
          <a:srcRect/>
          <a:stretch>
            <a:fillRect/>
          </a:stretch>
        </p:blipFill>
        <p:spPr>
          <a:xfrm>
            <a:off x="533400" y="1371600"/>
            <a:ext cx="3886200" cy="2243078"/>
          </a:xfrm>
          <a:prstGeom prst="rect">
            <a:avLst/>
          </a:prstGeom>
        </p:spPr>
      </p:pic>
      <p:cxnSp>
        <p:nvCxnSpPr>
          <p:cNvPr id="10" name="Straight Arrow Connector 9"/>
          <p:cNvCxnSpPr/>
          <p:nvPr/>
        </p:nvCxnSpPr>
        <p:spPr>
          <a:xfrm>
            <a:off x="2819400" y="3810000"/>
            <a:ext cx="1066800"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4495800" y="3048000"/>
            <a:ext cx="914400" cy="914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Content Placeholder 3" descr="OpenPipes.JPG"/>
          <p:cNvPicPr>
            <a:picLocks noGrp="1" noChangeAspect="1"/>
          </p:cNvPicPr>
          <p:nvPr>
            <p:ph idx="1"/>
          </p:nvPr>
        </p:nvPicPr>
        <p:blipFill>
          <a:blip r:embed="rId3" cstate="print"/>
          <a:srcRect/>
          <a:stretch>
            <a:fillRect/>
          </a:stretch>
        </p:blipFill>
        <p:spPr>
          <a:xfrm>
            <a:off x="1447800" y="1447800"/>
            <a:ext cx="5956300" cy="3457575"/>
          </a:xfrm>
        </p:spPr>
      </p:pic>
      <p:sp>
        <p:nvSpPr>
          <p:cNvPr id="4098" name="Title 1"/>
          <p:cNvSpPr>
            <a:spLocks noGrp="1"/>
          </p:cNvSpPr>
          <p:nvPr>
            <p:ph type="title"/>
          </p:nvPr>
        </p:nvSpPr>
        <p:spPr>
          <a:xfrm>
            <a:off x="457200" y="990600"/>
            <a:ext cx="8229600" cy="427038"/>
          </a:xfrm>
        </p:spPr>
        <p:txBody>
          <a:bodyPr>
            <a:noAutofit/>
          </a:bodyPr>
          <a:lstStyle/>
          <a:p>
            <a:pPr algn="ctr" eaLnBrk="1" fontAlgn="auto" hangingPunct="1">
              <a:spcAft>
                <a:spcPts val="0"/>
              </a:spcAft>
              <a:defRPr/>
            </a:pPr>
            <a:r>
              <a:rPr lang="en-US" sz="2400" dirty="0" smtClean="0"/>
              <a:t>Shape and orientation</a:t>
            </a:r>
          </a:p>
        </p:txBody>
      </p:sp>
      <p:cxnSp>
        <p:nvCxnSpPr>
          <p:cNvPr id="11" name="Straight Arrow Connector 10"/>
          <p:cNvCxnSpPr/>
          <p:nvPr/>
        </p:nvCxnSpPr>
        <p:spPr>
          <a:xfrm rot="10800000">
            <a:off x="1905000" y="2133600"/>
            <a:ext cx="3733800" cy="2133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p:nvPr/>
        </p:nvCxnSpPr>
        <p:spPr>
          <a:xfrm rot="10800000">
            <a:off x="4191000" y="3429000"/>
            <a:ext cx="1447800" cy="838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Oval 17"/>
          <p:cNvSpPr/>
          <p:nvPr/>
        </p:nvSpPr>
        <p:spPr>
          <a:xfrm>
            <a:off x="2057400" y="2133600"/>
            <a:ext cx="6858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19" name="Oval 18"/>
          <p:cNvSpPr/>
          <p:nvPr/>
        </p:nvSpPr>
        <p:spPr>
          <a:xfrm>
            <a:off x="5410200" y="3962400"/>
            <a:ext cx="3810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40968" name="TextBox 19"/>
          <p:cNvSpPr txBox="1">
            <a:spLocks noChangeArrowheads="1"/>
          </p:cNvSpPr>
          <p:nvPr/>
        </p:nvSpPr>
        <p:spPr bwMode="auto">
          <a:xfrm>
            <a:off x="4114800" y="5181600"/>
            <a:ext cx="5210081" cy="646331"/>
          </a:xfrm>
          <a:prstGeom prst="rect">
            <a:avLst/>
          </a:prstGeom>
          <a:noFill/>
          <a:ln w="9525">
            <a:noFill/>
            <a:miter lim="800000"/>
            <a:headEnd/>
            <a:tailEnd/>
          </a:ln>
        </p:spPr>
        <p:txBody>
          <a:bodyPr wrap="none">
            <a:spAutoFit/>
          </a:bodyPr>
          <a:lstStyle/>
          <a:p>
            <a:r>
              <a:rPr lang="en-US" dirty="0" smtClean="0">
                <a:latin typeface="Calibri" pitchFamily="34" charset="0"/>
              </a:rPr>
              <a:t>Waste exit weir </a:t>
            </a:r>
            <a:r>
              <a:rPr lang="en-US" dirty="0">
                <a:latin typeface="Calibri" pitchFamily="34" charset="0"/>
              </a:rPr>
              <a:t>should empty in the direction shown</a:t>
            </a:r>
          </a:p>
          <a:p>
            <a:r>
              <a:rPr lang="en-US" dirty="0">
                <a:latin typeface="Calibri" pitchFamily="34" charset="0"/>
              </a:rPr>
              <a:t>Connect by pipe</a:t>
            </a:r>
          </a:p>
        </p:txBody>
      </p:sp>
      <p:sp>
        <p:nvSpPr>
          <p:cNvPr id="40969" name="TextBox 20"/>
          <p:cNvSpPr txBox="1">
            <a:spLocks noChangeArrowheads="1"/>
          </p:cNvSpPr>
          <p:nvPr/>
        </p:nvSpPr>
        <p:spPr bwMode="auto">
          <a:xfrm>
            <a:off x="304800" y="5562600"/>
            <a:ext cx="3244286" cy="369332"/>
          </a:xfrm>
          <a:prstGeom prst="rect">
            <a:avLst/>
          </a:prstGeom>
          <a:noFill/>
          <a:ln w="9525">
            <a:noFill/>
            <a:miter lim="800000"/>
            <a:headEnd/>
            <a:tailEnd/>
          </a:ln>
        </p:spPr>
        <p:txBody>
          <a:bodyPr wrap="none">
            <a:spAutoFit/>
          </a:bodyPr>
          <a:lstStyle/>
          <a:p>
            <a:r>
              <a:rPr lang="en-US" dirty="0">
                <a:latin typeface="Calibri" pitchFamily="34" charset="0"/>
              </a:rPr>
              <a:t>Change </a:t>
            </a:r>
            <a:r>
              <a:rPr lang="en-US" dirty="0" smtClean="0">
                <a:latin typeface="Calibri" pitchFamily="34" charset="0"/>
              </a:rPr>
              <a:t>inlet </a:t>
            </a:r>
            <a:r>
              <a:rPr lang="en-US" dirty="0">
                <a:latin typeface="Calibri" pitchFamily="34" charset="0"/>
              </a:rPr>
              <a:t>w</a:t>
            </a:r>
            <a:r>
              <a:rPr lang="en-US" dirty="0" smtClean="0">
                <a:latin typeface="Calibri" pitchFamily="34" charset="0"/>
              </a:rPr>
              <a:t>eir </a:t>
            </a:r>
            <a:r>
              <a:rPr lang="en-US" dirty="0">
                <a:latin typeface="Calibri" pitchFamily="34" charset="0"/>
              </a:rPr>
              <a:t>e</a:t>
            </a:r>
            <a:r>
              <a:rPr lang="en-US" dirty="0" smtClean="0">
                <a:latin typeface="Calibri" pitchFamily="34" charset="0"/>
              </a:rPr>
              <a:t>lbow </a:t>
            </a:r>
            <a:r>
              <a:rPr lang="en-US" dirty="0">
                <a:latin typeface="Calibri" pitchFamily="34" charset="0"/>
              </a:rPr>
              <a:t>into </a:t>
            </a:r>
            <a:r>
              <a:rPr lang="en-US" dirty="0" smtClean="0">
                <a:latin typeface="Calibri" pitchFamily="34" charset="0"/>
              </a:rPr>
              <a:t>tee</a:t>
            </a:r>
            <a:endParaRPr lang="en-US" dirty="0">
              <a:latin typeface="Calibri" pitchFamily="34" charset="0"/>
            </a:endParaRPr>
          </a:p>
        </p:txBody>
      </p:sp>
      <p:cxnSp>
        <p:nvCxnSpPr>
          <p:cNvPr id="25" name="Straight Connector 24"/>
          <p:cNvCxnSpPr/>
          <p:nvPr/>
        </p:nvCxnSpPr>
        <p:spPr>
          <a:xfrm>
            <a:off x="2514600" y="2895600"/>
            <a:ext cx="2362200" cy="228600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8" name="Straight Connector 27"/>
          <p:cNvCxnSpPr/>
          <p:nvPr/>
        </p:nvCxnSpPr>
        <p:spPr>
          <a:xfrm rot="16200000" flipH="1">
            <a:off x="5410200" y="4876800"/>
            <a:ext cx="6858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609600" y="4038600"/>
            <a:ext cx="2743200" cy="45720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57200" y="0"/>
            <a:ext cx="8229600" cy="1143000"/>
          </a:xfrm>
          <a:prstGeom prst="rect">
            <a:avLst/>
          </a:prstGeom>
        </p:spPr>
        <p:txBody>
          <a:bodyPr anchor="ctr">
            <a:normAutofit/>
            <a:scene3d>
              <a:camera prst="orthographicFront"/>
              <a:lightRig rig="soft" dir="t"/>
            </a:scene3d>
            <a:sp3d prstMaterial="softEdge">
              <a:bevelT w="25400" h="25400"/>
            </a:sp3d>
          </a:bodyPr>
          <a:lstStyle/>
          <a:p>
            <a:pPr algn="ctr" fontAlgn="auto">
              <a:spcAft>
                <a:spcPts val="0"/>
              </a:spcAft>
              <a:defRPr/>
            </a:pPr>
            <a:r>
              <a:rPr lang="en-US" sz="4100" dirty="0" smtClean="0">
                <a:effectLst>
                  <a:outerShdw blurRad="31750" dist="25400" dir="5400000" algn="tl" rotWithShape="0">
                    <a:srgbClr val="000000">
                      <a:alpha val="25000"/>
                    </a:srgbClr>
                  </a:outerShdw>
                </a:effectLst>
                <a:ea typeface="+mj-ea"/>
                <a:cs typeface="+mj-cs"/>
              </a:rPr>
              <a:t>Weir Elbows</a:t>
            </a:r>
            <a:endParaRPr lang="en-US" sz="4100" dirty="0">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0" descr="Drawing5.bmp"/>
          <p:cNvPicPr>
            <a:picLocks noGrp="1" noChangeAspect="1"/>
          </p:cNvPicPr>
          <p:nvPr>
            <p:ph idx="4294967295"/>
          </p:nvPr>
        </p:nvPicPr>
        <p:blipFill>
          <a:blip r:embed="rId3" cstate="print"/>
          <a:stretch>
            <a:fillRect/>
          </a:stretch>
        </p:blipFill>
        <p:spPr>
          <a:xfrm>
            <a:off x="228600" y="152400"/>
            <a:ext cx="7162800" cy="3219476"/>
          </a:xfrm>
        </p:spPr>
      </p:pic>
      <p:pic>
        <p:nvPicPr>
          <p:cNvPr id="5" name="Content Placeholder 3" descr="Drawing10.bmp"/>
          <p:cNvPicPr>
            <a:picLocks noChangeAspect="1"/>
          </p:cNvPicPr>
          <p:nvPr/>
        </p:nvPicPr>
        <p:blipFill>
          <a:blip r:embed="rId4" cstate="print"/>
          <a:stretch>
            <a:fillRect/>
          </a:stretch>
        </p:blipFill>
        <p:spPr>
          <a:xfrm>
            <a:off x="2133600" y="3540186"/>
            <a:ext cx="6461379" cy="2904514"/>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Content Placeholder 3" descr="WeirHeight.JPG"/>
          <p:cNvPicPr>
            <a:picLocks noGrp="1" noChangeAspect="1"/>
          </p:cNvPicPr>
          <p:nvPr>
            <p:ph idx="1"/>
          </p:nvPr>
        </p:nvPicPr>
        <p:blipFill>
          <a:blip r:embed="rId3" cstate="print"/>
          <a:srcRect/>
          <a:stretch>
            <a:fillRect/>
          </a:stretch>
        </p:blipFill>
        <p:spPr>
          <a:xfrm>
            <a:off x="1524000" y="1447800"/>
            <a:ext cx="6172200" cy="3557588"/>
          </a:xfrm>
        </p:spPr>
      </p:pic>
      <p:cxnSp>
        <p:nvCxnSpPr>
          <p:cNvPr id="6" name="Straight Arrow Connector 5"/>
          <p:cNvCxnSpPr/>
          <p:nvPr/>
        </p:nvCxnSpPr>
        <p:spPr>
          <a:xfrm rot="5400000">
            <a:off x="2781300" y="1638300"/>
            <a:ext cx="230188" cy="1588"/>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4839495" y="3542506"/>
            <a:ext cx="227012" cy="3175"/>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1990" name="TextBox 17"/>
          <p:cNvSpPr txBox="1">
            <a:spLocks noChangeArrowheads="1"/>
          </p:cNvSpPr>
          <p:nvPr/>
        </p:nvSpPr>
        <p:spPr bwMode="auto">
          <a:xfrm>
            <a:off x="685800" y="5486400"/>
            <a:ext cx="5072414" cy="369332"/>
          </a:xfrm>
          <a:prstGeom prst="rect">
            <a:avLst/>
          </a:prstGeom>
          <a:noFill/>
          <a:ln w="9525">
            <a:noFill/>
            <a:miter lim="800000"/>
            <a:headEnd/>
            <a:tailEnd/>
          </a:ln>
        </p:spPr>
        <p:txBody>
          <a:bodyPr wrap="none">
            <a:spAutoFit/>
          </a:bodyPr>
          <a:lstStyle/>
          <a:p>
            <a:r>
              <a:rPr lang="en-US" dirty="0" smtClean="0">
                <a:latin typeface="Calibri" pitchFamily="34" charset="0"/>
              </a:rPr>
              <a:t>Weir pipes elevated to height of Sedimentation tank</a:t>
            </a:r>
            <a:endParaRPr lang="en-US" dirty="0">
              <a:latin typeface="Calibri" pitchFamily="34" charset="0"/>
            </a:endParaRPr>
          </a:p>
        </p:txBody>
      </p:sp>
      <p:cxnSp>
        <p:nvCxnSpPr>
          <p:cNvPr id="20" name="Straight Connector 19"/>
          <p:cNvCxnSpPr/>
          <p:nvPr/>
        </p:nvCxnSpPr>
        <p:spPr>
          <a:xfrm rot="5400000">
            <a:off x="419100" y="3086100"/>
            <a:ext cx="3810000" cy="990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905000" y="3657600"/>
            <a:ext cx="2590800" cy="1828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4535488" y="3619500"/>
            <a:ext cx="227012" cy="1588"/>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1981200" y="3657600"/>
            <a:ext cx="2895600" cy="1828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457200" y="0"/>
            <a:ext cx="8229600" cy="1143000"/>
          </a:xfrm>
          <a:prstGeom prst="rect">
            <a:avLst/>
          </a:prstGeom>
        </p:spPr>
        <p:txBody>
          <a:bodyPr anchor="ctr">
            <a:normAutofit/>
            <a:scene3d>
              <a:camera prst="orthographicFront"/>
              <a:lightRig rig="soft" dir="t"/>
            </a:scene3d>
            <a:sp3d prstMaterial="softEdge">
              <a:bevelT w="25400" h="25400"/>
            </a:sp3d>
          </a:bodyPr>
          <a:lstStyle/>
          <a:p>
            <a:pPr algn="ctr" fontAlgn="auto">
              <a:spcAft>
                <a:spcPts val="0"/>
              </a:spcAft>
              <a:defRPr/>
            </a:pPr>
            <a:r>
              <a:rPr lang="en-US" sz="4100" dirty="0" smtClean="0">
                <a:effectLst>
                  <a:outerShdw blurRad="31750" dist="25400" dir="5400000" algn="tl" rotWithShape="0">
                    <a:srgbClr val="000000">
                      <a:alpha val="25000"/>
                    </a:srgbClr>
                  </a:outerShdw>
                </a:effectLst>
                <a:latin typeface="+mj-lt"/>
                <a:ea typeface="+mj-ea"/>
                <a:cs typeface="+mj-cs"/>
              </a:rPr>
              <a:t>Drainage Plugs</a:t>
            </a:r>
            <a:endParaRPr lang="en-US" sz="4100" dirty="0">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rawing10.bmp"/>
          <p:cNvPicPr>
            <a:picLocks noGrp="1" noChangeAspect="1"/>
          </p:cNvPicPr>
          <p:nvPr>
            <p:ph idx="1"/>
          </p:nvPr>
        </p:nvPicPr>
        <p:blipFill>
          <a:blip r:embed="rId3" cstate="print"/>
          <a:stretch>
            <a:fillRect/>
          </a:stretch>
        </p:blipFill>
        <p:spPr>
          <a:xfrm>
            <a:off x="3200400" y="4038600"/>
            <a:ext cx="5620293" cy="2526430"/>
          </a:xfrm>
        </p:spPr>
      </p:pic>
      <p:sp>
        <p:nvSpPr>
          <p:cNvPr id="7" name="Text Placeholder 6"/>
          <p:cNvSpPr>
            <a:spLocks noGrp="1"/>
          </p:cNvSpPr>
          <p:nvPr>
            <p:ph type="body" sz="half" idx="2"/>
          </p:nvPr>
        </p:nvSpPr>
        <p:spPr/>
        <p:txBody>
          <a:bodyPr>
            <a:normAutofit/>
          </a:bodyPr>
          <a:lstStyle/>
          <a:p>
            <a:pPr>
              <a:buFont typeface="Arial" pitchFamily="34" charset="0"/>
              <a:buChar char="•"/>
            </a:pPr>
            <a:r>
              <a:rPr lang="en-US" dirty="0" smtClean="0"/>
              <a:t> New Design</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endParaRPr lang="en-US" dirty="0" smtClean="0"/>
          </a:p>
          <a:p>
            <a:pPr>
              <a:buFont typeface="Arial" pitchFamily="34" charset="0"/>
              <a:buChar char="•"/>
            </a:pPr>
            <a:r>
              <a:rPr lang="en-US" dirty="0" smtClean="0"/>
              <a:t> Future Changes</a:t>
            </a:r>
          </a:p>
          <a:p>
            <a:pPr lvl="1">
              <a:buFont typeface="Arial" pitchFamily="34" charset="0"/>
              <a:buChar char="•"/>
            </a:pPr>
            <a:r>
              <a:rPr lang="en-US" dirty="0" smtClean="0"/>
              <a:t>More to Code</a:t>
            </a:r>
          </a:p>
          <a:p>
            <a:pPr lvl="2">
              <a:buFont typeface="Arial" pitchFamily="34" charset="0"/>
              <a:buChar char="•"/>
            </a:pPr>
            <a:r>
              <a:rPr lang="en-US" dirty="0" smtClean="0"/>
              <a:t>Weir plugs</a:t>
            </a:r>
          </a:p>
          <a:p>
            <a:pPr lvl="2">
              <a:buFont typeface="Arial" pitchFamily="34" charset="0"/>
              <a:buChar char="•"/>
            </a:pPr>
            <a:r>
              <a:rPr lang="en-US" dirty="0" smtClean="0"/>
              <a:t>Connecting pipe</a:t>
            </a:r>
          </a:p>
          <a:p>
            <a:pPr lvl="2">
              <a:buFont typeface="Arial" pitchFamily="34" charset="0"/>
              <a:buChar char="•"/>
            </a:pPr>
            <a:r>
              <a:rPr lang="en-US" dirty="0" smtClean="0"/>
              <a:t>Inlet tank dimensions</a:t>
            </a:r>
          </a:p>
          <a:p>
            <a:pPr lvl="1">
              <a:buFont typeface="Arial" pitchFamily="34" charset="0"/>
              <a:buChar char="•"/>
            </a:pPr>
            <a:r>
              <a:rPr lang="en-US" dirty="0" smtClean="0"/>
              <a:t>Drainage System</a:t>
            </a:r>
          </a:p>
          <a:p>
            <a:pPr lvl="2">
              <a:buFont typeface="Arial" pitchFamily="34" charset="0"/>
              <a:buChar char="•"/>
            </a:pPr>
            <a:r>
              <a:rPr lang="en-US" dirty="0" smtClean="0"/>
              <a:t>Channel</a:t>
            </a:r>
          </a:p>
          <a:p>
            <a:pPr lvl="2">
              <a:buFont typeface="Arial" pitchFamily="34" charset="0"/>
              <a:buChar char="•"/>
            </a:pPr>
            <a:r>
              <a:rPr lang="en-US" dirty="0" smtClean="0"/>
              <a:t>Cover</a:t>
            </a:r>
          </a:p>
          <a:p>
            <a:pPr lvl="2">
              <a:buFont typeface="Arial" pitchFamily="34" charset="0"/>
              <a:buChar char="•"/>
            </a:pPr>
            <a:r>
              <a:rPr lang="en-US" dirty="0" smtClean="0"/>
              <a:t>Drain Valves</a:t>
            </a:r>
          </a:p>
        </p:txBody>
      </p:sp>
      <p:pic>
        <p:nvPicPr>
          <p:cNvPr id="5" name="Picture 4" descr="Picture1.png"/>
          <p:cNvPicPr>
            <a:picLocks noChangeAspect="1"/>
          </p:cNvPicPr>
          <p:nvPr/>
        </p:nvPicPr>
        <p:blipFill>
          <a:blip r:embed="rId4" cstate="print"/>
          <a:stretch>
            <a:fillRect/>
          </a:stretch>
        </p:blipFill>
        <p:spPr>
          <a:xfrm>
            <a:off x="3352800" y="533400"/>
            <a:ext cx="3383330" cy="1524000"/>
          </a:xfrm>
          <a:prstGeom prst="rect">
            <a:avLst/>
          </a:prstGeom>
        </p:spPr>
      </p:pic>
      <p:pic>
        <p:nvPicPr>
          <p:cNvPr id="6" name="Picture 5" descr="Picture3.png"/>
          <p:cNvPicPr>
            <a:picLocks noChangeAspect="1"/>
          </p:cNvPicPr>
          <p:nvPr/>
        </p:nvPicPr>
        <p:blipFill>
          <a:blip r:embed="rId5" cstate="print"/>
          <a:stretch>
            <a:fillRect/>
          </a:stretch>
        </p:blipFill>
        <p:spPr>
          <a:xfrm>
            <a:off x="5105400" y="2438400"/>
            <a:ext cx="3282355" cy="1478516"/>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76600" y="381000"/>
            <a:ext cx="1905000" cy="646331"/>
          </a:xfrm>
          <a:prstGeom prst="rect">
            <a:avLst/>
          </a:prstGeom>
          <a:noFill/>
        </p:spPr>
        <p:txBody>
          <a:bodyPr wrap="square" rtlCol="0">
            <a:spAutoFit/>
          </a:bodyPr>
          <a:lstStyle/>
          <a:p>
            <a:r>
              <a:rPr lang="es-ES_tradnl" sz="3600" dirty="0" smtClean="0"/>
              <a:t>Agalteca</a:t>
            </a:r>
            <a:endParaRPr lang="en-US" sz="3600" dirty="0"/>
          </a:p>
        </p:txBody>
      </p:sp>
      <p:grpSp>
        <p:nvGrpSpPr>
          <p:cNvPr id="2" name="Group 13"/>
          <p:cNvGrpSpPr/>
          <p:nvPr/>
        </p:nvGrpSpPr>
        <p:grpSpPr>
          <a:xfrm>
            <a:off x="4648200" y="2895600"/>
            <a:ext cx="3962400" cy="3403600"/>
            <a:chOff x="4648200" y="2895600"/>
            <a:chExt cx="3962400" cy="3403600"/>
          </a:xfrm>
        </p:grpSpPr>
        <p:pic>
          <p:nvPicPr>
            <p:cNvPr id="4" name="Picture 3" descr="mapa_honduras.gif"/>
            <p:cNvPicPr>
              <a:picLocks noChangeAspect="1"/>
            </p:cNvPicPr>
            <p:nvPr/>
          </p:nvPicPr>
          <p:blipFill>
            <a:blip r:embed="rId3" cstate="print"/>
            <a:srcRect r="20000"/>
            <a:stretch>
              <a:fillRect/>
            </a:stretch>
          </p:blipFill>
          <p:spPr>
            <a:xfrm>
              <a:off x="4648200" y="3124200"/>
              <a:ext cx="3962400" cy="3175000"/>
            </a:xfrm>
            <a:prstGeom prst="rect">
              <a:avLst/>
            </a:prstGeom>
          </p:spPr>
        </p:pic>
        <p:sp>
          <p:nvSpPr>
            <p:cNvPr id="9" name="Oval 8"/>
            <p:cNvSpPr/>
            <p:nvPr/>
          </p:nvSpPr>
          <p:spPr>
            <a:xfrm>
              <a:off x="6400800" y="4800600"/>
              <a:ext cx="76200" cy="762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p:nvPr/>
          </p:nvCxnSpPr>
          <p:spPr>
            <a:xfrm rot="5400000">
              <a:off x="5829300" y="3543300"/>
              <a:ext cx="18288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5" name="Picture 4" descr="DSC04316.JPG"/>
          <p:cNvPicPr>
            <a:picLocks noChangeAspect="1"/>
          </p:cNvPicPr>
          <p:nvPr/>
        </p:nvPicPr>
        <p:blipFill>
          <a:blip r:embed="rId4" cstate="print"/>
          <a:stretch>
            <a:fillRect/>
          </a:stretch>
        </p:blipFill>
        <p:spPr>
          <a:xfrm>
            <a:off x="304800" y="1295400"/>
            <a:ext cx="4191000" cy="314325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6600" y="381000"/>
            <a:ext cx="1905000" cy="646331"/>
          </a:xfrm>
          <a:prstGeom prst="rect">
            <a:avLst/>
          </a:prstGeom>
          <a:noFill/>
        </p:spPr>
        <p:txBody>
          <a:bodyPr wrap="square" rtlCol="0">
            <a:spAutoFit/>
          </a:bodyPr>
          <a:lstStyle/>
          <a:p>
            <a:r>
              <a:rPr lang="es-ES_tradnl" sz="3600" dirty="0" smtClean="0"/>
              <a:t>Agalteca</a:t>
            </a:r>
            <a:endParaRPr lang="en-US" sz="3600" dirty="0"/>
          </a:p>
        </p:txBody>
      </p:sp>
      <p:sp>
        <p:nvSpPr>
          <p:cNvPr id="5" name="TextBox 4"/>
          <p:cNvSpPr txBox="1"/>
          <p:nvPr/>
        </p:nvSpPr>
        <p:spPr>
          <a:xfrm>
            <a:off x="685800" y="914400"/>
            <a:ext cx="1794081" cy="461665"/>
          </a:xfrm>
          <a:prstGeom prst="rect">
            <a:avLst/>
          </a:prstGeom>
          <a:noFill/>
        </p:spPr>
        <p:txBody>
          <a:bodyPr wrap="none" rtlCol="0">
            <a:spAutoFit/>
          </a:bodyPr>
          <a:lstStyle/>
          <a:p>
            <a:r>
              <a:rPr lang="es-ES_tradnl" sz="2400" dirty="0" smtClean="0"/>
              <a:t>Initial Design</a:t>
            </a:r>
            <a:endParaRPr lang="en-US" sz="2400" dirty="0"/>
          </a:p>
        </p:txBody>
      </p:sp>
      <p:pic>
        <p:nvPicPr>
          <p:cNvPr id="6" name="Picture 5" descr="Agalteca1-1.png"/>
          <p:cNvPicPr>
            <a:picLocks noChangeAspect="1"/>
          </p:cNvPicPr>
          <p:nvPr/>
        </p:nvPicPr>
        <p:blipFill>
          <a:blip r:embed="rId3" cstate="print"/>
          <a:stretch>
            <a:fillRect/>
          </a:stretch>
        </p:blipFill>
        <p:spPr>
          <a:xfrm>
            <a:off x="304800" y="1524000"/>
            <a:ext cx="4495800" cy="3520253"/>
          </a:xfrm>
          <a:prstGeom prst="rect">
            <a:avLst/>
          </a:prstGeom>
        </p:spPr>
      </p:pic>
      <p:pic>
        <p:nvPicPr>
          <p:cNvPr id="7" name="Picture 6" descr="Agalteca1-2.png"/>
          <p:cNvPicPr>
            <a:picLocks noChangeAspect="1"/>
          </p:cNvPicPr>
          <p:nvPr/>
        </p:nvPicPr>
        <p:blipFill>
          <a:blip r:embed="rId4" cstate="print"/>
          <a:stretch>
            <a:fillRect/>
          </a:stretch>
        </p:blipFill>
        <p:spPr>
          <a:xfrm>
            <a:off x="4800600" y="1524000"/>
            <a:ext cx="3886200" cy="2615013"/>
          </a:xfrm>
          <a:prstGeom prst="rect">
            <a:avLst/>
          </a:prstGeom>
        </p:spPr>
      </p:pic>
      <p:pic>
        <p:nvPicPr>
          <p:cNvPr id="8" name="Picture 7" descr="Agalteca1-3.png"/>
          <p:cNvPicPr>
            <a:picLocks noChangeAspect="1"/>
          </p:cNvPicPr>
          <p:nvPr/>
        </p:nvPicPr>
        <p:blipFill>
          <a:blip r:embed="rId5" cstate="print"/>
          <a:stretch>
            <a:fillRect/>
          </a:stretch>
        </p:blipFill>
        <p:spPr>
          <a:xfrm>
            <a:off x="4191000" y="4495800"/>
            <a:ext cx="4267199" cy="207902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381000"/>
            <a:ext cx="1905000" cy="646331"/>
          </a:xfrm>
          <a:prstGeom prst="rect">
            <a:avLst/>
          </a:prstGeom>
          <a:noFill/>
        </p:spPr>
        <p:txBody>
          <a:bodyPr wrap="square" rtlCol="0">
            <a:spAutoFit/>
          </a:bodyPr>
          <a:lstStyle/>
          <a:p>
            <a:r>
              <a:rPr lang="es-ES_tradnl" sz="3600" dirty="0" smtClean="0"/>
              <a:t>Agalteca</a:t>
            </a:r>
            <a:endParaRPr lang="en-US" sz="3600" dirty="0"/>
          </a:p>
        </p:txBody>
      </p:sp>
      <p:sp>
        <p:nvSpPr>
          <p:cNvPr id="3" name="TextBox 2"/>
          <p:cNvSpPr txBox="1"/>
          <p:nvPr/>
        </p:nvSpPr>
        <p:spPr>
          <a:xfrm>
            <a:off x="457200" y="990600"/>
            <a:ext cx="1216359" cy="369332"/>
          </a:xfrm>
          <a:prstGeom prst="rect">
            <a:avLst/>
          </a:prstGeom>
          <a:noFill/>
        </p:spPr>
        <p:txBody>
          <a:bodyPr wrap="none" rtlCol="0">
            <a:spAutoFit/>
          </a:bodyPr>
          <a:lstStyle/>
          <a:p>
            <a:r>
              <a:rPr lang="en-US" dirty="0" smtClean="0"/>
              <a:t>PROBLEMS</a:t>
            </a:r>
            <a:endParaRPr lang="en-US" dirty="0"/>
          </a:p>
        </p:txBody>
      </p:sp>
      <p:grpSp>
        <p:nvGrpSpPr>
          <p:cNvPr id="5" name="Group 12"/>
          <p:cNvGrpSpPr/>
          <p:nvPr/>
        </p:nvGrpSpPr>
        <p:grpSpPr>
          <a:xfrm>
            <a:off x="2057400" y="1371600"/>
            <a:ext cx="4839851" cy="1283732"/>
            <a:chOff x="457200" y="1752600"/>
            <a:chExt cx="4839851" cy="1283732"/>
          </a:xfrm>
        </p:grpSpPr>
        <p:sp>
          <p:nvSpPr>
            <p:cNvPr id="4" name="TextBox 3"/>
            <p:cNvSpPr txBox="1"/>
            <p:nvPr/>
          </p:nvSpPr>
          <p:spPr>
            <a:xfrm>
              <a:off x="457200" y="1752600"/>
              <a:ext cx="3880871" cy="369332"/>
            </a:xfrm>
            <a:prstGeom prst="rect">
              <a:avLst/>
            </a:prstGeom>
            <a:noFill/>
          </p:spPr>
          <p:txBody>
            <a:bodyPr wrap="none" rtlCol="0">
              <a:spAutoFit/>
            </a:bodyPr>
            <a:lstStyle/>
            <a:p>
              <a:r>
                <a:rPr lang="en-US" dirty="0" smtClean="0"/>
                <a:t>Velocity inside inlet manifolds very low </a:t>
              </a:r>
              <a:endParaRPr lang="en-US" dirty="0"/>
            </a:p>
          </p:txBody>
        </p:sp>
        <p:cxnSp>
          <p:nvCxnSpPr>
            <p:cNvPr id="9" name="Straight Arrow Connector 8"/>
            <p:cNvCxnSpPr/>
            <p:nvPr/>
          </p:nvCxnSpPr>
          <p:spPr>
            <a:xfrm rot="5400000">
              <a:off x="1867694" y="23233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200" y="2667000"/>
              <a:ext cx="4839851" cy="369332"/>
            </a:xfrm>
            <a:prstGeom prst="rect">
              <a:avLst/>
            </a:prstGeom>
            <a:noFill/>
          </p:spPr>
          <p:txBody>
            <a:bodyPr wrap="none" rtlCol="0">
              <a:spAutoFit/>
            </a:bodyPr>
            <a:lstStyle/>
            <a:p>
              <a:r>
                <a:rPr lang="en-US" dirty="0" smtClean="0"/>
                <a:t>Flocs settle inside manifold (NOT IN SED TANK!!!) </a:t>
              </a:r>
              <a:endParaRPr lang="en-US" dirty="0"/>
            </a:p>
          </p:txBody>
        </p:sp>
      </p:grpSp>
      <p:pic>
        <p:nvPicPr>
          <p:cNvPr id="11" name="Picture 4" descr="IMGP5753"/>
          <p:cNvPicPr>
            <a:picLocks noChangeAspect="1" noChangeArrowheads="1"/>
          </p:cNvPicPr>
          <p:nvPr/>
        </p:nvPicPr>
        <p:blipFill>
          <a:blip r:embed="rId3" cstate="print"/>
          <a:srcRect r="20104"/>
          <a:stretch>
            <a:fillRect/>
          </a:stretch>
        </p:blipFill>
        <p:spPr>
          <a:xfrm>
            <a:off x="609600" y="3048000"/>
            <a:ext cx="3124200" cy="2932553"/>
          </a:xfrm>
          <a:prstGeom prst="rect">
            <a:avLst/>
          </a:prstGeom>
          <a:noFill/>
          <a:ln/>
        </p:spPr>
      </p:pic>
      <p:pic>
        <p:nvPicPr>
          <p:cNvPr id="12" name="Picture 4" descr="IMGP6686"/>
          <p:cNvPicPr>
            <a:picLocks noChangeAspect="1" noChangeArrowheads="1"/>
          </p:cNvPicPr>
          <p:nvPr/>
        </p:nvPicPr>
        <p:blipFill>
          <a:blip r:embed="rId4" cstate="print"/>
          <a:srcRect/>
          <a:stretch>
            <a:fillRect/>
          </a:stretch>
        </p:blipFill>
        <p:spPr bwMode="auto">
          <a:xfrm>
            <a:off x="4953000" y="2971800"/>
            <a:ext cx="2514600" cy="3352800"/>
          </a:xfrm>
          <a:prstGeom prst="rect">
            <a:avLst/>
          </a:prstGeom>
          <a:noFill/>
        </p:spPr>
      </p:pic>
      <p:cxnSp>
        <p:nvCxnSpPr>
          <p:cNvPr id="15" name="Straight Arrow Connector 14"/>
          <p:cNvCxnSpPr/>
          <p:nvPr/>
        </p:nvCxnSpPr>
        <p:spPr>
          <a:xfrm>
            <a:off x="2971800" y="2590800"/>
            <a:ext cx="3048000" cy="2057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381000"/>
            <a:ext cx="1905000" cy="646331"/>
          </a:xfrm>
          <a:prstGeom prst="rect">
            <a:avLst/>
          </a:prstGeom>
          <a:noFill/>
        </p:spPr>
        <p:txBody>
          <a:bodyPr wrap="square" rtlCol="0">
            <a:spAutoFit/>
          </a:bodyPr>
          <a:lstStyle/>
          <a:p>
            <a:r>
              <a:rPr lang="es-ES_tradnl" sz="3600" dirty="0" smtClean="0"/>
              <a:t>Agalteca</a:t>
            </a:r>
            <a:endParaRPr lang="en-US" sz="3600" dirty="0"/>
          </a:p>
        </p:txBody>
      </p:sp>
      <p:sp>
        <p:nvSpPr>
          <p:cNvPr id="3" name="TextBox 2"/>
          <p:cNvSpPr txBox="1"/>
          <p:nvPr/>
        </p:nvSpPr>
        <p:spPr>
          <a:xfrm>
            <a:off x="457200" y="1143000"/>
            <a:ext cx="1440010" cy="461665"/>
          </a:xfrm>
          <a:prstGeom prst="rect">
            <a:avLst/>
          </a:prstGeom>
          <a:noFill/>
        </p:spPr>
        <p:txBody>
          <a:bodyPr wrap="none" rtlCol="0">
            <a:spAutoFit/>
          </a:bodyPr>
          <a:lstStyle/>
          <a:p>
            <a:r>
              <a:rPr lang="en-US" sz="2400" dirty="0" smtClean="0"/>
              <a:t>Objective </a:t>
            </a:r>
            <a:endParaRPr lang="en-US" sz="2400" dirty="0"/>
          </a:p>
        </p:txBody>
      </p:sp>
      <p:sp>
        <p:nvSpPr>
          <p:cNvPr id="4" name="TextBox 3"/>
          <p:cNvSpPr txBox="1"/>
          <p:nvPr/>
        </p:nvSpPr>
        <p:spPr>
          <a:xfrm>
            <a:off x="457200" y="1600200"/>
            <a:ext cx="2358210" cy="461665"/>
          </a:xfrm>
          <a:prstGeom prst="rect">
            <a:avLst/>
          </a:prstGeom>
          <a:noFill/>
        </p:spPr>
        <p:txBody>
          <a:bodyPr wrap="none" rtlCol="0">
            <a:spAutoFit/>
          </a:bodyPr>
          <a:lstStyle/>
          <a:p>
            <a:r>
              <a:rPr lang="en-US" sz="2400" dirty="0" smtClean="0"/>
              <a:t>Increase Velocity </a:t>
            </a:r>
            <a:endParaRPr lang="en-US" sz="2400" dirty="0"/>
          </a:p>
        </p:txBody>
      </p:sp>
      <p:cxnSp>
        <p:nvCxnSpPr>
          <p:cNvPr id="6" name="Straight Arrow Connector 5"/>
          <p:cNvCxnSpPr>
            <a:stCxn id="4" idx="3"/>
          </p:cNvCxnSpPr>
          <p:nvPr/>
        </p:nvCxnSpPr>
        <p:spPr>
          <a:xfrm flipV="1">
            <a:off x="2815410" y="1830388"/>
            <a:ext cx="689790" cy="6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657600" y="1600200"/>
            <a:ext cx="4038600" cy="830997"/>
          </a:xfrm>
          <a:prstGeom prst="rect">
            <a:avLst/>
          </a:prstGeom>
          <a:noFill/>
        </p:spPr>
        <p:txBody>
          <a:bodyPr wrap="square" rtlCol="0">
            <a:spAutoFit/>
          </a:bodyPr>
          <a:lstStyle/>
          <a:p>
            <a:r>
              <a:rPr lang="en-US" sz="2400" dirty="0" smtClean="0"/>
              <a:t>Prevent floc settling inside inlet manifold</a:t>
            </a:r>
            <a:endParaRPr lang="en-US" sz="2400" dirty="0"/>
          </a:p>
        </p:txBody>
      </p:sp>
      <p:sp>
        <p:nvSpPr>
          <p:cNvPr id="8" name="TextBox 7"/>
          <p:cNvSpPr txBox="1"/>
          <p:nvPr/>
        </p:nvSpPr>
        <p:spPr>
          <a:xfrm>
            <a:off x="533400" y="2819400"/>
            <a:ext cx="1421351" cy="461665"/>
          </a:xfrm>
          <a:prstGeom prst="rect">
            <a:avLst/>
          </a:prstGeom>
          <a:noFill/>
        </p:spPr>
        <p:txBody>
          <a:bodyPr wrap="none" rtlCol="0">
            <a:spAutoFit/>
          </a:bodyPr>
          <a:lstStyle/>
          <a:p>
            <a:r>
              <a:rPr lang="en-US" sz="2400" dirty="0" err="1" smtClean="0"/>
              <a:t>Contraint</a:t>
            </a:r>
            <a:r>
              <a:rPr lang="en-US" sz="2400" dirty="0" smtClean="0"/>
              <a:t> </a:t>
            </a:r>
            <a:endParaRPr lang="en-US" sz="2400" dirty="0"/>
          </a:p>
        </p:txBody>
      </p:sp>
      <p:cxnSp>
        <p:nvCxnSpPr>
          <p:cNvPr id="9" name="Straight Arrow Connector 8"/>
          <p:cNvCxnSpPr/>
          <p:nvPr/>
        </p:nvCxnSpPr>
        <p:spPr>
          <a:xfrm>
            <a:off x="3581400" y="35052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495800" y="3276600"/>
            <a:ext cx="2362200" cy="830997"/>
          </a:xfrm>
          <a:prstGeom prst="rect">
            <a:avLst/>
          </a:prstGeom>
          <a:noFill/>
        </p:spPr>
        <p:txBody>
          <a:bodyPr wrap="square" rtlCol="0">
            <a:spAutoFit/>
          </a:bodyPr>
          <a:lstStyle/>
          <a:p>
            <a:r>
              <a:rPr lang="en-US" sz="2400" dirty="0" smtClean="0"/>
              <a:t>Prevent floc breakup</a:t>
            </a:r>
            <a:endParaRPr lang="en-US" sz="2400" dirty="0"/>
          </a:p>
        </p:txBody>
      </p:sp>
      <p:sp>
        <p:nvSpPr>
          <p:cNvPr id="11" name="Rectangle 10"/>
          <p:cNvSpPr/>
          <p:nvPr/>
        </p:nvSpPr>
        <p:spPr>
          <a:xfrm>
            <a:off x="554037" y="3252787"/>
            <a:ext cx="3105017" cy="461665"/>
          </a:xfrm>
          <a:prstGeom prst="rect">
            <a:avLst/>
          </a:prstGeom>
        </p:spPr>
        <p:txBody>
          <a:bodyPr wrap="none">
            <a:spAutoFit/>
          </a:bodyPr>
          <a:lstStyle/>
          <a:p>
            <a:r>
              <a:rPr lang="en-US" sz="2400" dirty="0" smtClean="0"/>
              <a:t>Low energy dissipation </a:t>
            </a:r>
            <a:endParaRPr lang="en-US" sz="2400" dirty="0"/>
          </a:p>
        </p:txBody>
      </p:sp>
      <p:pic>
        <p:nvPicPr>
          <p:cNvPr id="1026" name="Picture 2" descr="C:\Program Files\Microsoft Office\MEDIA\CAGCAT10\j0299171.wmf"/>
          <p:cNvPicPr>
            <a:picLocks noChangeAspect="1" noChangeArrowheads="1"/>
          </p:cNvPicPr>
          <p:nvPr/>
        </p:nvPicPr>
        <p:blipFill>
          <a:blip r:embed="rId3" cstate="print"/>
          <a:srcRect/>
          <a:stretch>
            <a:fillRect/>
          </a:stretch>
        </p:blipFill>
        <p:spPr bwMode="auto">
          <a:xfrm>
            <a:off x="6934200" y="2438400"/>
            <a:ext cx="1535112" cy="1809750"/>
          </a:xfrm>
          <a:prstGeom prst="rect">
            <a:avLst/>
          </a:prstGeom>
          <a:noFill/>
        </p:spPr>
      </p:pic>
      <p:pic>
        <p:nvPicPr>
          <p:cNvPr id="1027" name="Picture 3" descr="C:\Program Files\Microsoft Office\MEDIA\CAGCAT10\j0217698.wmf"/>
          <p:cNvPicPr>
            <a:picLocks noChangeAspect="1" noChangeArrowheads="1"/>
          </p:cNvPicPr>
          <p:nvPr/>
        </p:nvPicPr>
        <p:blipFill>
          <a:blip r:embed="rId4" cstate="print"/>
          <a:srcRect/>
          <a:stretch>
            <a:fillRect/>
          </a:stretch>
        </p:blipFill>
        <p:spPr bwMode="auto">
          <a:xfrm>
            <a:off x="3003550" y="4594225"/>
            <a:ext cx="1747837" cy="1693862"/>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81000"/>
            <a:ext cx="5105400" cy="461665"/>
          </a:xfrm>
          <a:prstGeom prst="rect">
            <a:avLst/>
          </a:prstGeom>
          <a:noFill/>
        </p:spPr>
        <p:txBody>
          <a:bodyPr wrap="square" rtlCol="0">
            <a:spAutoFit/>
          </a:bodyPr>
          <a:lstStyle/>
          <a:p>
            <a:pPr algn="ctr"/>
            <a:r>
              <a:rPr lang="es-ES_tradnl" sz="2400" dirty="0" err="1" smtClean="0"/>
              <a:t>Manifold</a:t>
            </a:r>
            <a:r>
              <a:rPr lang="es-ES_tradnl" sz="2400" dirty="0" smtClean="0"/>
              <a:t> and </a:t>
            </a:r>
            <a:r>
              <a:rPr lang="es-ES_tradnl" sz="2400" dirty="0" err="1" smtClean="0"/>
              <a:t>Drain</a:t>
            </a:r>
            <a:r>
              <a:rPr lang="es-ES_tradnl" sz="2400" dirty="0" smtClean="0"/>
              <a:t> </a:t>
            </a:r>
            <a:r>
              <a:rPr lang="es-ES_tradnl" sz="2400" dirty="0" err="1" smtClean="0"/>
              <a:t>Cover</a:t>
            </a:r>
            <a:r>
              <a:rPr lang="es-ES_tradnl" sz="2400" dirty="0" smtClean="0"/>
              <a:t> </a:t>
            </a:r>
            <a:r>
              <a:rPr lang="es-ES_tradnl" sz="2400" dirty="0" err="1" smtClean="0"/>
              <a:t>Desing</a:t>
            </a:r>
            <a:endParaRPr lang="en-US" sz="2400" dirty="0"/>
          </a:p>
        </p:txBody>
      </p:sp>
      <p:pic>
        <p:nvPicPr>
          <p:cNvPr id="4" name="Picture 3" descr="In_Mannifold_c.png"/>
          <p:cNvPicPr>
            <a:picLocks noChangeAspect="1"/>
          </p:cNvPicPr>
          <p:nvPr/>
        </p:nvPicPr>
        <p:blipFill>
          <a:blip r:embed="rId3" cstate="print"/>
          <a:stretch>
            <a:fillRect/>
          </a:stretch>
        </p:blipFill>
        <p:spPr>
          <a:xfrm>
            <a:off x="609600" y="1524000"/>
            <a:ext cx="2971800" cy="1911573"/>
          </a:xfrm>
          <a:prstGeom prst="rect">
            <a:avLst/>
          </a:prstGeom>
        </p:spPr>
      </p:pic>
      <p:sp>
        <p:nvSpPr>
          <p:cNvPr id="5" name="TextBox 4"/>
          <p:cNvSpPr txBox="1"/>
          <p:nvPr/>
        </p:nvSpPr>
        <p:spPr>
          <a:xfrm>
            <a:off x="685800" y="990600"/>
            <a:ext cx="2275110" cy="369332"/>
          </a:xfrm>
          <a:prstGeom prst="rect">
            <a:avLst/>
          </a:prstGeom>
          <a:noFill/>
        </p:spPr>
        <p:txBody>
          <a:bodyPr wrap="none" rtlCol="0">
            <a:spAutoFit/>
          </a:bodyPr>
          <a:lstStyle/>
          <a:p>
            <a:r>
              <a:rPr lang="en-US" dirty="0" smtClean="0"/>
              <a:t>Circular Inlet Manifold</a:t>
            </a:r>
            <a:endParaRPr lang="en-US" dirty="0"/>
          </a:p>
        </p:txBody>
      </p:sp>
      <p:pic>
        <p:nvPicPr>
          <p:cNvPr id="6" name="Picture 5" descr="In_Mannifold_c_isometric.png"/>
          <p:cNvPicPr>
            <a:picLocks noChangeAspect="1"/>
          </p:cNvPicPr>
          <p:nvPr/>
        </p:nvPicPr>
        <p:blipFill>
          <a:blip r:embed="rId4" cstate="print"/>
          <a:stretch>
            <a:fillRect/>
          </a:stretch>
        </p:blipFill>
        <p:spPr>
          <a:xfrm>
            <a:off x="3962400" y="1447800"/>
            <a:ext cx="2438400" cy="2015794"/>
          </a:xfrm>
          <a:prstGeom prst="rect">
            <a:avLst/>
          </a:prstGeom>
        </p:spPr>
      </p:pic>
      <p:sp>
        <p:nvSpPr>
          <p:cNvPr id="7" name="TextBox 6"/>
          <p:cNvSpPr txBox="1"/>
          <p:nvPr/>
        </p:nvSpPr>
        <p:spPr>
          <a:xfrm>
            <a:off x="6629400" y="1524000"/>
            <a:ext cx="2286000" cy="1200329"/>
          </a:xfrm>
          <a:prstGeom prst="rect">
            <a:avLst/>
          </a:prstGeom>
          <a:noFill/>
        </p:spPr>
        <p:txBody>
          <a:bodyPr wrap="square" rtlCol="0">
            <a:spAutoFit/>
          </a:bodyPr>
          <a:lstStyle/>
          <a:p>
            <a:pPr>
              <a:buFont typeface="Arial" charset="0"/>
              <a:buChar char="•"/>
            </a:pPr>
            <a:r>
              <a:rPr lang="en-US" dirty="0" smtClean="0"/>
              <a:t> You buy it, don’t have to build it </a:t>
            </a:r>
          </a:p>
          <a:p>
            <a:pPr>
              <a:buFont typeface="Arial" charset="0"/>
              <a:buChar char="•"/>
            </a:pPr>
            <a:r>
              <a:rPr lang="en-US" dirty="0" smtClean="0"/>
              <a:t> Can replace it easily</a:t>
            </a:r>
          </a:p>
          <a:p>
            <a:pPr>
              <a:buFont typeface="Arial" charset="0"/>
              <a:buChar char="•"/>
            </a:pPr>
            <a:endParaRPr lang="en-US" dirty="0"/>
          </a:p>
        </p:txBody>
      </p:sp>
      <p:sp>
        <p:nvSpPr>
          <p:cNvPr id="8" name="TextBox 7"/>
          <p:cNvSpPr txBox="1"/>
          <p:nvPr/>
        </p:nvSpPr>
        <p:spPr>
          <a:xfrm>
            <a:off x="609600" y="3886200"/>
            <a:ext cx="1967205" cy="369332"/>
          </a:xfrm>
          <a:prstGeom prst="rect">
            <a:avLst/>
          </a:prstGeom>
          <a:noFill/>
        </p:spPr>
        <p:txBody>
          <a:bodyPr wrap="none" rtlCol="0">
            <a:spAutoFit/>
          </a:bodyPr>
          <a:lstStyle/>
          <a:p>
            <a:r>
              <a:rPr lang="en-US" dirty="0" smtClean="0"/>
              <a:t>Drain Cover Design</a:t>
            </a:r>
            <a:endParaRPr lang="en-US" dirty="0"/>
          </a:p>
        </p:txBody>
      </p:sp>
      <p:pic>
        <p:nvPicPr>
          <p:cNvPr id="9" name="Picture 8" descr="Sludge drain cover.PNG"/>
          <p:cNvPicPr>
            <a:picLocks noChangeAspect="1"/>
          </p:cNvPicPr>
          <p:nvPr/>
        </p:nvPicPr>
        <p:blipFill>
          <a:blip r:embed="rId5" cstate="print"/>
          <a:stretch>
            <a:fillRect/>
          </a:stretch>
        </p:blipFill>
        <p:spPr>
          <a:xfrm>
            <a:off x="609600" y="4419600"/>
            <a:ext cx="4038600" cy="2058088"/>
          </a:xfrm>
          <a:prstGeom prst="rect">
            <a:avLst/>
          </a:prstGeom>
        </p:spPr>
      </p:pic>
      <p:sp>
        <p:nvSpPr>
          <p:cNvPr id="10" name="TextBox 9"/>
          <p:cNvSpPr txBox="1"/>
          <p:nvPr/>
        </p:nvSpPr>
        <p:spPr>
          <a:xfrm>
            <a:off x="5562600" y="4724400"/>
            <a:ext cx="3319307" cy="923330"/>
          </a:xfrm>
          <a:prstGeom prst="rect">
            <a:avLst/>
          </a:prstGeom>
          <a:noFill/>
        </p:spPr>
        <p:txBody>
          <a:bodyPr wrap="none" rtlCol="0">
            <a:spAutoFit/>
          </a:bodyPr>
          <a:lstStyle/>
          <a:p>
            <a:pPr>
              <a:buFont typeface="Arial" charset="0"/>
              <a:buChar char="•"/>
            </a:pPr>
            <a:r>
              <a:rPr lang="en-US" dirty="0" smtClean="0"/>
              <a:t> Removable</a:t>
            </a:r>
          </a:p>
          <a:p>
            <a:pPr>
              <a:buFont typeface="Arial" charset="0"/>
              <a:buChar char="•"/>
            </a:pPr>
            <a:r>
              <a:rPr lang="en-US" dirty="0" smtClean="0"/>
              <a:t> Easy to replace </a:t>
            </a:r>
          </a:p>
          <a:p>
            <a:pPr>
              <a:buFont typeface="Arial" charset="0"/>
              <a:buChar char="•"/>
            </a:pPr>
            <a:r>
              <a:rPr lang="en-US" dirty="0" smtClean="0"/>
              <a:t> Easy to handle for maintenance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534400" cy="1096962"/>
          </a:xfrm>
        </p:spPr>
        <p:txBody>
          <a:bodyPr>
            <a:normAutofit fontScale="90000"/>
          </a:bodyPr>
          <a:lstStyle/>
          <a:p>
            <a:r>
              <a:rPr lang="en-US" dirty="0" smtClean="0"/>
              <a:t>Constraints on macro-mixing orifice size</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828800" y="990600"/>
            <a:ext cx="5248275" cy="4400550"/>
          </a:xfrm>
          <a:prstGeom prst="rect">
            <a:avLst/>
          </a:prstGeom>
          <a:noFill/>
          <a:ln w="9525">
            <a:noFill/>
            <a:miter lim="800000"/>
            <a:headEnd/>
            <a:tailEnd/>
          </a:ln>
        </p:spPr>
      </p:pic>
      <p:sp>
        <p:nvSpPr>
          <p:cNvPr id="5" name="TextBox 4"/>
          <p:cNvSpPr txBox="1"/>
          <p:nvPr/>
        </p:nvSpPr>
        <p:spPr>
          <a:xfrm>
            <a:off x="685800" y="5486401"/>
            <a:ext cx="7924800" cy="369332"/>
          </a:xfrm>
          <a:prstGeom prst="rect">
            <a:avLst/>
          </a:prstGeom>
          <a:noFill/>
        </p:spPr>
        <p:txBody>
          <a:bodyPr wrap="square" rtlCol="0">
            <a:spAutoFit/>
          </a:bodyPr>
          <a:lstStyle/>
          <a:p>
            <a:r>
              <a:rPr lang="en-US" dirty="0" smtClean="0"/>
              <a:t>Head loss through macro-mixing orifice becomes greater than micro-mixing orifice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381000"/>
            <a:ext cx="1905000" cy="646331"/>
          </a:xfrm>
          <a:prstGeom prst="rect">
            <a:avLst/>
          </a:prstGeom>
          <a:noFill/>
        </p:spPr>
        <p:txBody>
          <a:bodyPr wrap="square" rtlCol="0">
            <a:spAutoFit/>
          </a:bodyPr>
          <a:lstStyle/>
          <a:p>
            <a:r>
              <a:rPr lang="es-ES_tradnl" sz="3600" dirty="0" smtClean="0"/>
              <a:t>Agalteca</a:t>
            </a:r>
            <a:endParaRPr lang="en-US" sz="3600" dirty="0"/>
          </a:p>
        </p:txBody>
      </p:sp>
      <p:sp>
        <p:nvSpPr>
          <p:cNvPr id="3" name="TextBox 2"/>
          <p:cNvSpPr txBox="1"/>
          <p:nvPr/>
        </p:nvSpPr>
        <p:spPr>
          <a:xfrm>
            <a:off x="685800" y="914400"/>
            <a:ext cx="1685077" cy="461665"/>
          </a:xfrm>
          <a:prstGeom prst="rect">
            <a:avLst/>
          </a:prstGeom>
          <a:noFill/>
        </p:spPr>
        <p:txBody>
          <a:bodyPr wrap="none" rtlCol="0">
            <a:spAutoFit/>
          </a:bodyPr>
          <a:lstStyle/>
          <a:p>
            <a:r>
              <a:rPr lang="es-ES_tradnl" sz="2400" dirty="0" smtClean="0"/>
              <a:t>Final Design</a:t>
            </a:r>
            <a:endParaRPr lang="en-US" sz="2400" dirty="0"/>
          </a:p>
        </p:txBody>
      </p:sp>
      <p:pic>
        <p:nvPicPr>
          <p:cNvPr id="4" name="Picture 3" descr="Sed_Tank_Isometric_con.png"/>
          <p:cNvPicPr>
            <a:picLocks noChangeAspect="1"/>
          </p:cNvPicPr>
          <p:nvPr/>
        </p:nvPicPr>
        <p:blipFill>
          <a:blip r:embed="rId3" cstate="print"/>
          <a:stretch>
            <a:fillRect/>
          </a:stretch>
        </p:blipFill>
        <p:spPr>
          <a:xfrm>
            <a:off x="381000" y="1828800"/>
            <a:ext cx="3962400" cy="3394184"/>
          </a:xfrm>
          <a:prstGeom prst="rect">
            <a:avLst/>
          </a:prstGeom>
        </p:spPr>
      </p:pic>
      <p:pic>
        <p:nvPicPr>
          <p:cNvPr id="5" name="Picture 4" descr="Sed_Tank_Side_con.png"/>
          <p:cNvPicPr>
            <a:picLocks noChangeAspect="1"/>
          </p:cNvPicPr>
          <p:nvPr/>
        </p:nvPicPr>
        <p:blipFill>
          <a:blip r:embed="rId4" cstate="print"/>
          <a:stretch>
            <a:fillRect/>
          </a:stretch>
        </p:blipFill>
        <p:spPr>
          <a:xfrm>
            <a:off x="4572000" y="1828800"/>
            <a:ext cx="4282916" cy="2971800"/>
          </a:xfrm>
          <a:prstGeom prst="rect">
            <a:avLst/>
          </a:prstGeom>
        </p:spPr>
      </p:pic>
      <p:sp>
        <p:nvSpPr>
          <p:cNvPr id="7" name="TextBox 6"/>
          <p:cNvSpPr txBox="1"/>
          <p:nvPr/>
        </p:nvSpPr>
        <p:spPr>
          <a:xfrm>
            <a:off x="685800" y="5715000"/>
            <a:ext cx="3595921" cy="646331"/>
          </a:xfrm>
          <a:prstGeom prst="rect">
            <a:avLst/>
          </a:prstGeom>
          <a:noFill/>
        </p:spPr>
        <p:txBody>
          <a:bodyPr wrap="none" rtlCol="0">
            <a:spAutoFit/>
          </a:bodyPr>
          <a:lstStyle/>
          <a:p>
            <a:r>
              <a:rPr lang="en-US" dirty="0" smtClean="0"/>
              <a:t>Velocity Inside Manifold = 0.173 m/s</a:t>
            </a:r>
          </a:p>
          <a:p>
            <a:r>
              <a:rPr lang="en-US" dirty="0" smtClean="0"/>
              <a:t>Energy Dissipation = 7.089 </a:t>
            </a:r>
            <a:r>
              <a:rPr lang="en-US" dirty="0" err="1" smtClean="0"/>
              <a:t>mW</a:t>
            </a:r>
            <a:r>
              <a:rPr lang="en-US" dirty="0" smtClean="0"/>
              <a:t>/kg</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381000"/>
            <a:ext cx="3352800" cy="523220"/>
          </a:xfrm>
          <a:prstGeom prst="rect">
            <a:avLst/>
          </a:prstGeom>
          <a:noFill/>
        </p:spPr>
        <p:txBody>
          <a:bodyPr wrap="square" rtlCol="0">
            <a:spAutoFit/>
          </a:bodyPr>
          <a:lstStyle/>
          <a:p>
            <a:r>
              <a:rPr lang="es-ES_tradnl" sz="2800" dirty="0" smtClean="0"/>
              <a:t>Santa Rosa de Copan</a:t>
            </a:r>
            <a:endParaRPr lang="en-US" sz="2800" dirty="0"/>
          </a:p>
        </p:txBody>
      </p:sp>
      <p:pic>
        <p:nvPicPr>
          <p:cNvPr id="6" name="Picture 5" descr="mapa_honduras.gif"/>
          <p:cNvPicPr>
            <a:picLocks noChangeAspect="1"/>
          </p:cNvPicPr>
          <p:nvPr/>
        </p:nvPicPr>
        <p:blipFill>
          <a:blip r:embed="rId2" cstate="print"/>
          <a:srcRect t="26400" r="41538"/>
          <a:stretch>
            <a:fillRect/>
          </a:stretch>
        </p:blipFill>
        <p:spPr>
          <a:xfrm>
            <a:off x="228600" y="1295400"/>
            <a:ext cx="4419600" cy="3566695"/>
          </a:xfrm>
          <a:prstGeom prst="rect">
            <a:avLst/>
          </a:prstGeom>
        </p:spPr>
      </p:pic>
      <p:sp>
        <p:nvSpPr>
          <p:cNvPr id="7" name="Oval 6"/>
          <p:cNvSpPr/>
          <p:nvPr/>
        </p:nvSpPr>
        <p:spPr>
          <a:xfrm>
            <a:off x="1066800" y="2209800"/>
            <a:ext cx="76200" cy="762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rot="10800000" flipV="1">
            <a:off x="1219200" y="1600200"/>
            <a:ext cx="1143000" cy="609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9" descr="Plancitos 2.bmp"/>
          <p:cNvPicPr>
            <a:picLocks noChangeAspect="1"/>
          </p:cNvPicPr>
          <p:nvPr/>
        </p:nvPicPr>
        <p:blipFill>
          <a:blip r:embed="rId3" cstate="print"/>
          <a:stretch>
            <a:fillRect/>
          </a:stretch>
        </p:blipFill>
        <p:spPr>
          <a:xfrm>
            <a:off x="4191000" y="3048000"/>
            <a:ext cx="3962400" cy="2976423"/>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239612">
            <a:off x="628896" y="4024091"/>
            <a:ext cx="789517" cy="2413000"/>
          </a:xfrm>
          <a:custGeom>
            <a:avLst/>
            <a:gdLst>
              <a:gd name="connsiteX0" fmla="*/ 287867 w 789517"/>
              <a:gd name="connsiteY0" fmla="*/ 2413000 h 2413000"/>
              <a:gd name="connsiteX1" fmla="*/ 71967 w 789517"/>
              <a:gd name="connsiteY1" fmla="*/ 1816100 h 2413000"/>
              <a:gd name="connsiteX2" fmla="*/ 719667 w 789517"/>
              <a:gd name="connsiteY2" fmla="*/ 1193800 h 2413000"/>
              <a:gd name="connsiteX3" fmla="*/ 491067 w 789517"/>
              <a:gd name="connsiteY3" fmla="*/ 393700 h 2413000"/>
              <a:gd name="connsiteX4" fmla="*/ 503767 w 789517"/>
              <a:gd name="connsiteY4" fmla="*/ 0 h 241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17" h="2413000">
                <a:moveTo>
                  <a:pt x="287867" y="2413000"/>
                </a:moveTo>
                <a:cubicBezTo>
                  <a:pt x="143933" y="2216150"/>
                  <a:pt x="0" y="2019300"/>
                  <a:pt x="71967" y="1816100"/>
                </a:cubicBezTo>
                <a:cubicBezTo>
                  <a:pt x="143934" y="1612900"/>
                  <a:pt x="649817" y="1430867"/>
                  <a:pt x="719667" y="1193800"/>
                </a:cubicBezTo>
                <a:cubicBezTo>
                  <a:pt x="789517" y="956733"/>
                  <a:pt x="527050" y="592667"/>
                  <a:pt x="491067" y="393700"/>
                </a:cubicBezTo>
                <a:cubicBezTo>
                  <a:pt x="455084" y="194733"/>
                  <a:pt x="503767" y="0"/>
                  <a:pt x="503767" y="0"/>
                </a:cubicBezTo>
              </a:path>
            </a:pathLst>
          </a:custGeom>
          <a:ln w="4445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lowchart: Sequential Access Storage 4"/>
          <p:cNvSpPr/>
          <p:nvPr/>
        </p:nvSpPr>
        <p:spPr>
          <a:xfrm rot="10800000">
            <a:off x="1447800" y="5410200"/>
            <a:ext cx="381000" cy="381000"/>
          </a:xfrm>
          <a:prstGeom prst="flowChartMagneticTape">
            <a:avLst/>
          </a:prstGeom>
          <a:solidFill>
            <a:srgbClr val="C00000"/>
          </a:solidFill>
          <a:ln>
            <a:solidFill>
              <a:srgbClr val="C00000"/>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Elbow Connector 6"/>
          <p:cNvCxnSpPr>
            <a:stCxn id="5" idx="1"/>
            <a:endCxn id="8" idx="1"/>
          </p:cNvCxnSpPr>
          <p:nvPr/>
        </p:nvCxnSpPr>
        <p:spPr>
          <a:xfrm flipV="1">
            <a:off x="1828800" y="1295400"/>
            <a:ext cx="1981200" cy="4305300"/>
          </a:xfrm>
          <a:prstGeom prst="bentConnector3">
            <a:avLst>
              <a:gd name="adj1" fmla="val 50000"/>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3810000" y="990600"/>
            <a:ext cx="10668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5400000">
            <a:off x="1104900" y="3467100"/>
            <a:ext cx="434340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76600" y="3352800"/>
            <a:ext cx="1219200" cy="369332"/>
          </a:xfrm>
          <a:prstGeom prst="rect">
            <a:avLst/>
          </a:prstGeom>
          <a:noFill/>
        </p:spPr>
        <p:txBody>
          <a:bodyPr wrap="square" rtlCol="0">
            <a:spAutoFit/>
          </a:bodyPr>
          <a:lstStyle/>
          <a:p>
            <a:r>
              <a:rPr lang="en-US" dirty="0" smtClean="0">
                <a:latin typeface="Symbol" pitchFamily="18" charset="2"/>
              </a:rPr>
              <a:t>D</a:t>
            </a:r>
            <a:r>
              <a:rPr lang="en-US" dirty="0" smtClean="0"/>
              <a:t>H~700m</a:t>
            </a:r>
            <a:endParaRPr lang="en-US" dirty="0"/>
          </a:p>
        </p:txBody>
      </p:sp>
      <p:sp>
        <p:nvSpPr>
          <p:cNvPr id="17" name="TextBox 16"/>
          <p:cNvSpPr txBox="1"/>
          <p:nvPr/>
        </p:nvSpPr>
        <p:spPr>
          <a:xfrm>
            <a:off x="1295400" y="5867400"/>
            <a:ext cx="1828800" cy="369332"/>
          </a:xfrm>
          <a:prstGeom prst="rect">
            <a:avLst/>
          </a:prstGeom>
          <a:noFill/>
        </p:spPr>
        <p:txBody>
          <a:bodyPr wrap="square" rtlCol="0">
            <a:spAutoFit/>
          </a:bodyPr>
          <a:lstStyle/>
          <a:p>
            <a:r>
              <a:rPr lang="en-US" dirty="0" smtClean="0">
                <a:latin typeface="Arial" pitchFamily="34" charset="0"/>
                <a:cs typeface="Arial" pitchFamily="34" charset="0"/>
              </a:rPr>
              <a:t>Pump wear</a:t>
            </a:r>
            <a:endParaRPr lang="en-US" dirty="0">
              <a:latin typeface="Arial" pitchFamily="34" charset="0"/>
              <a:cs typeface="Arial" pitchFamily="34" charset="0"/>
            </a:endParaRPr>
          </a:p>
        </p:txBody>
      </p:sp>
      <p:sp>
        <p:nvSpPr>
          <p:cNvPr id="25" name="Flowchart: Magnetic Disk 24"/>
          <p:cNvSpPr/>
          <p:nvPr/>
        </p:nvSpPr>
        <p:spPr>
          <a:xfrm>
            <a:off x="6629400" y="1143000"/>
            <a:ext cx="38100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p:cNvSpPr/>
          <p:nvPr/>
        </p:nvSpPr>
        <p:spPr>
          <a:xfrm>
            <a:off x="6781800" y="1295400"/>
            <a:ext cx="38100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gnetic Disk 26"/>
          <p:cNvSpPr/>
          <p:nvPr/>
        </p:nvSpPr>
        <p:spPr>
          <a:xfrm>
            <a:off x="7010400" y="16002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Magnetic Disk 27"/>
          <p:cNvSpPr/>
          <p:nvPr/>
        </p:nvSpPr>
        <p:spPr>
          <a:xfrm>
            <a:off x="7162800" y="17526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gnetic Disk 28"/>
          <p:cNvSpPr/>
          <p:nvPr/>
        </p:nvSpPr>
        <p:spPr>
          <a:xfrm>
            <a:off x="7315200" y="19050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Magnetic Disk 29"/>
          <p:cNvSpPr/>
          <p:nvPr/>
        </p:nvSpPr>
        <p:spPr>
          <a:xfrm>
            <a:off x="7467600" y="20574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Magnetic Disk 30"/>
          <p:cNvSpPr/>
          <p:nvPr/>
        </p:nvSpPr>
        <p:spPr>
          <a:xfrm>
            <a:off x="7620000" y="22098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Magnetic Disk 31"/>
          <p:cNvSpPr/>
          <p:nvPr/>
        </p:nvSpPr>
        <p:spPr>
          <a:xfrm>
            <a:off x="7772400" y="23622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a:stCxn id="8" idx="3"/>
          </p:cNvCxnSpPr>
          <p:nvPr/>
        </p:nvCxnSpPr>
        <p:spPr>
          <a:xfrm>
            <a:off x="4876800" y="1295400"/>
            <a:ext cx="17526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2" idx="4"/>
          </p:cNvCxnSpPr>
          <p:nvPr/>
        </p:nvCxnSpPr>
        <p:spPr>
          <a:xfrm>
            <a:off x="8153400" y="2667000"/>
            <a:ext cx="838200" cy="1588"/>
          </a:xfrm>
          <a:prstGeom prst="straightConnector1">
            <a:avLst/>
          </a:prstGeom>
          <a:ln w="63500">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096000" y="609600"/>
            <a:ext cx="1828800" cy="369332"/>
          </a:xfrm>
          <a:prstGeom prst="rect">
            <a:avLst/>
          </a:prstGeom>
          <a:noFill/>
        </p:spPr>
        <p:txBody>
          <a:bodyPr wrap="square" rtlCol="0">
            <a:spAutoFit/>
          </a:bodyPr>
          <a:lstStyle/>
          <a:p>
            <a:r>
              <a:rPr lang="en-US" dirty="0" err="1" smtClean="0">
                <a:latin typeface="Arial" pitchFamily="34" charset="0"/>
                <a:cs typeface="Arial" pitchFamily="34" charset="0"/>
              </a:rPr>
              <a:t>Prefilters</a:t>
            </a:r>
            <a:endParaRPr lang="en-US" dirty="0">
              <a:latin typeface="Arial" pitchFamily="34" charset="0"/>
              <a:cs typeface="Arial" pitchFamily="34" charset="0"/>
            </a:endParaRPr>
          </a:p>
        </p:txBody>
      </p:sp>
      <p:sp>
        <p:nvSpPr>
          <p:cNvPr id="39" name="TextBox 38"/>
          <p:cNvSpPr txBox="1"/>
          <p:nvPr/>
        </p:nvSpPr>
        <p:spPr>
          <a:xfrm>
            <a:off x="6248400" y="2286000"/>
            <a:ext cx="1828800" cy="369332"/>
          </a:xfrm>
          <a:prstGeom prst="rect">
            <a:avLst/>
          </a:prstGeom>
          <a:noFill/>
        </p:spPr>
        <p:txBody>
          <a:bodyPr wrap="square" rtlCol="0">
            <a:spAutoFit/>
          </a:bodyPr>
          <a:lstStyle/>
          <a:p>
            <a:r>
              <a:rPr lang="en-US" dirty="0" smtClean="0">
                <a:latin typeface="Arial" pitchFamily="34" charset="0"/>
                <a:cs typeface="Arial" pitchFamily="34" charset="0"/>
              </a:rPr>
              <a:t>Filters</a:t>
            </a:r>
            <a:endParaRPr lang="en-US" dirty="0">
              <a:latin typeface="Arial" pitchFamily="34" charset="0"/>
              <a:cs typeface="Arial" pitchFamily="34" charset="0"/>
            </a:endParaRPr>
          </a:p>
        </p:txBody>
      </p:sp>
      <p:sp>
        <p:nvSpPr>
          <p:cNvPr id="40" name="TextBox 39"/>
          <p:cNvSpPr txBox="1"/>
          <p:nvPr/>
        </p:nvSpPr>
        <p:spPr>
          <a:xfrm rot="19605770">
            <a:off x="256428" y="5119178"/>
            <a:ext cx="1828800" cy="369332"/>
          </a:xfrm>
          <a:prstGeom prst="rect">
            <a:avLst/>
          </a:prstGeom>
          <a:noFill/>
        </p:spPr>
        <p:txBody>
          <a:bodyPr wrap="square" rtlCol="0">
            <a:spAutoFit/>
          </a:bodyPr>
          <a:lstStyle/>
          <a:p>
            <a:r>
              <a:rPr lang="en-US" i="1" dirty="0" smtClean="0">
                <a:solidFill>
                  <a:schemeClr val="bg1"/>
                </a:solidFill>
                <a:latin typeface="Times New Roman" pitchFamily="18" charset="0"/>
                <a:cs typeface="Times New Roman" pitchFamily="18" charset="0"/>
              </a:rPr>
              <a:t>Rio </a:t>
            </a:r>
            <a:r>
              <a:rPr lang="en-US" i="1" dirty="0" err="1" smtClean="0">
                <a:solidFill>
                  <a:schemeClr val="bg1"/>
                </a:solidFill>
                <a:latin typeface="Times New Roman" pitchFamily="18" charset="0"/>
                <a:cs typeface="Times New Roman" pitchFamily="18" charset="0"/>
              </a:rPr>
              <a:t>Higuito</a:t>
            </a:r>
            <a:endParaRPr lang="en-US" i="1" dirty="0" smtClean="0">
              <a:solidFill>
                <a:schemeClr val="bg1"/>
              </a:solidFill>
              <a:latin typeface="Times New Roman" pitchFamily="18" charset="0"/>
              <a:cs typeface="Times New Roman" pitchFamily="18" charset="0"/>
            </a:endParaRPr>
          </a:p>
        </p:txBody>
      </p:sp>
      <p:sp>
        <p:nvSpPr>
          <p:cNvPr id="41" name="TextBox 40"/>
          <p:cNvSpPr txBox="1"/>
          <p:nvPr/>
        </p:nvSpPr>
        <p:spPr>
          <a:xfrm>
            <a:off x="533400" y="2362200"/>
            <a:ext cx="8229600" cy="1862048"/>
          </a:xfrm>
          <a:prstGeom prst="rect">
            <a:avLst/>
          </a:prstGeom>
          <a:noFill/>
        </p:spPr>
        <p:txBody>
          <a:bodyPr wrap="square" rtlCol="0">
            <a:spAutoFit/>
          </a:bodyPr>
          <a:lstStyle/>
          <a:p>
            <a:r>
              <a:rPr lang="en-US" sz="11500" dirty="0" smtClean="0">
                <a:solidFill>
                  <a:srgbClr val="FF0000"/>
                </a:solidFill>
              </a:rPr>
              <a:t>PROBLEMS!!!</a:t>
            </a:r>
            <a:endParaRPr lang="en-US" sz="11500" dirty="0">
              <a:solidFill>
                <a:srgbClr val="FF0000"/>
              </a:solidFill>
            </a:endParaRPr>
          </a:p>
        </p:txBody>
      </p:sp>
      <p:sp>
        <p:nvSpPr>
          <p:cNvPr id="42" name="TextBox 41"/>
          <p:cNvSpPr txBox="1"/>
          <p:nvPr/>
        </p:nvSpPr>
        <p:spPr>
          <a:xfrm>
            <a:off x="3276600" y="3810000"/>
            <a:ext cx="1828800" cy="646331"/>
          </a:xfrm>
          <a:prstGeom prst="rect">
            <a:avLst/>
          </a:prstGeom>
          <a:noFill/>
        </p:spPr>
        <p:txBody>
          <a:bodyPr wrap="square" rtlCol="0">
            <a:spAutoFit/>
          </a:bodyPr>
          <a:lstStyle/>
          <a:p>
            <a:r>
              <a:rPr lang="en-US" dirty="0" smtClean="0">
                <a:latin typeface="Arial" pitchFamily="34" charset="0"/>
                <a:cs typeface="Arial" pitchFamily="34" charset="0"/>
              </a:rPr>
              <a:t>Energy consumption</a:t>
            </a:r>
            <a:endParaRPr lang="en-US" dirty="0">
              <a:latin typeface="Arial" pitchFamily="34" charset="0"/>
              <a:cs typeface="Arial" pitchFamily="34" charset="0"/>
            </a:endParaRPr>
          </a:p>
        </p:txBody>
      </p:sp>
      <p:sp>
        <p:nvSpPr>
          <p:cNvPr id="43" name="Rounded Rectangle 42"/>
          <p:cNvSpPr/>
          <p:nvPr/>
        </p:nvSpPr>
        <p:spPr>
          <a:xfrm>
            <a:off x="3810000" y="1447800"/>
            <a:ext cx="1066800" cy="152400"/>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p:nvSpPr>
        <p:spPr>
          <a:xfrm>
            <a:off x="3810000" y="990600"/>
            <a:ext cx="1066800" cy="4572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3505200" y="1524000"/>
            <a:ext cx="2133600" cy="646331"/>
          </a:xfrm>
          <a:prstGeom prst="rect">
            <a:avLst/>
          </a:prstGeom>
          <a:noFill/>
        </p:spPr>
        <p:txBody>
          <a:bodyPr wrap="square" rtlCol="0">
            <a:spAutoFit/>
          </a:bodyPr>
          <a:lstStyle/>
          <a:p>
            <a:r>
              <a:rPr lang="en-US" dirty="0" smtClean="0">
                <a:latin typeface="Arial" pitchFamily="34" charset="0"/>
                <a:cs typeface="Arial" pitchFamily="34" charset="0"/>
              </a:rPr>
              <a:t>Sludge settling in distribution tank</a:t>
            </a:r>
            <a:endParaRPr lang="en-US" dirty="0">
              <a:latin typeface="Arial" pitchFamily="34" charset="0"/>
              <a:cs typeface="Arial" pitchFamily="34" charset="0"/>
            </a:endParaRPr>
          </a:p>
        </p:txBody>
      </p:sp>
      <p:sp>
        <p:nvSpPr>
          <p:cNvPr id="46" name="&quot;No&quot; Symbol 45"/>
          <p:cNvSpPr/>
          <p:nvPr/>
        </p:nvSpPr>
        <p:spPr>
          <a:xfrm rot="5400000">
            <a:off x="6400800" y="914400"/>
            <a:ext cx="2209800" cy="2133600"/>
          </a:xfrm>
          <a:prstGeom prst="noSmoking">
            <a:avLst/>
          </a:prstGeom>
          <a:solidFill>
            <a:srgbClr val="FF000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1" nodeType="clickEffect">
                                  <p:stCondLst>
                                    <p:cond delay="0"/>
                                  </p:stCondLst>
                                  <p:childTnLst>
                                    <p:anim calcmode="lin" valueType="num">
                                      <p:cBhvr additive="base">
                                        <p:cTn id="10" dur="500"/>
                                        <p:tgtEl>
                                          <p:spTgt spid="41"/>
                                        </p:tgtEl>
                                        <p:attrNameLst>
                                          <p:attrName>ppt_x</p:attrName>
                                        </p:attrNameLst>
                                      </p:cBhvr>
                                      <p:tavLst>
                                        <p:tav tm="0">
                                          <p:val>
                                            <p:strVal val="ppt_x"/>
                                          </p:val>
                                        </p:tav>
                                        <p:tav tm="100000">
                                          <p:val>
                                            <p:strVal val="ppt_x"/>
                                          </p:val>
                                        </p:tav>
                                      </p:tavLst>
                                    </p:anim>
                                    <p:anim calcmode="lin" valueType="num">
                                      <p:cBhvr additive="base">
                                        <p:cTn id="11" dur="500"/>
                                        <p:tgtEl>
                                          <p:spTgt spid="41"/>
                                        </p:tgtEl>
                                        <p:attrNameLst>
                                          <p:attrName>ppt_y</p:attrName>
                                        </p:attrNameLst>
                                      </p:cBhvr>
                                      <p:tavLst>
                                        <p:tav tm="0">
                                          <p:val>
                                            <p:strVal val="ppt_y"/>
                                          </p:val>
                                        </p:tav>
                                        <p:tav tm="100000">
                                          <p:val>
                                            <p:strVal val="1+ppt_h/2"/>
                                          </p:val>
                                        </p:tav>
                                      </p:tavLst>
                                    </p:anim>
                                    <p:set>
                                      <p:cBhvr>
                                        <p:cTn id="12" dur="1" fill="hold">
                                          <p:stCondLst>
                                            <p:cond delay="499"/>
                                          </p:stCondLst>
                                        </p:cTn>
                                        <p:tgtEl>
                                          <p:spTgt spid="4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1" grpId="0"/>
      <p:bldP spid="41" grpId="1"/>
      <p:bldP spid="42" grpId="0"/>
      <p:bldP spid="43" grpId="0" animBg="1"/>
      <p:bldP spid="44" grpId="0" animBg="1"/>
      <p:bldP spid="45" grpId="0"/>
      <p:bldP spid="4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239612">
            <a:off x="628896" y="4024091"/>
            <a:ext cx="789517" cy="2413000"/>
          </a:xfrm>
          <a:custGeom>
            <a:avLst/>
            <a:gdLst>
              <a:gd name="connsiteX0" fmla="*/ 287867 w 789517"/>
              <a:gd name="connsiteY0" fmla="*/ 2413000 h 2413000"/>
              <a:gd name="connsiteX1" fmla="*/ 71967 w 789517"/>
              <a:gd name="connsiteY1" fmla="*/ 1816100 h 2413000"/>
              <a:gd name="connsiteX2" fmla="*/ 719667 w 789517"/>
              <a:gd name="connsiteY2" fmla="*/ 1193800 h 2413000"/>
              <a:gd name="connsiteX3" fmla="*/ 491067 w 789517"/>
              <a:gd name="connsiteY3" fmla="*/ 393700 h 2413000"/>
              <a:gd name="connsiteX4" fmla="*/ 503767 w 789517"/>
              <a:gd name="connsiteY4" fmla="*/ 0 h 241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17" h="2413000">
                <a:moveTo>
                  <a:pt x="287867" y="2413000"/>
                </a:moveTo>
                <a:cubicBezTo>
                  <a:pt x="143933" y="2216150"/>
                  <a:pt x="0" y="2019300"/>
                  <a:pt x="71967" y="1816100"/>
                </a:cubicBezTo>
                <a:cubicBezTo>
                  <a:pt x="143934" y="1612900"/>
                  <a:pt x="649817" y="1430867"/>
                  <a:pt x="719667" y="1193800"/>
                </a:cubicBezTo>
                <a:cubicBezTo>
                  <a:pt x="789517" y="956733"/>
                  <a:pt x="527050" y="592667"/>
                  <a:pt x="491067" y="393700"/>
                </a:cubicBezTo>
                <a:cubicBezTo>
                  <a:pt x="455084" y="194733"/>
                  <a:pt x="503767" y="0"/>
                  <a:pt x="503767" y="0"/>
                </a:cubicBezTo>
              </a:path>
            </a:pathLst>
          </a:custGeom>
          <a:ln w="4445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lowchart: Sequential Access Storage 4"/>
          <p:cNvSpPr/>
          <p:nvPr/>
        </p:nvSpPr>
        <p:spPr>
          <a:xfrm rot="10800000">
            <a:off x="1447800" y="5410200"/>
            <a:ext cx="381000" cy="381000"/>
          </a:xfrm>
          <a:prstGeom prst="flowChartMagneticTape">
            <a:avLst/>
          </a:prstGeom>
          <a:solidFill>
            <a:srgbClr val="C00000"/>
          </a:solidFill>
          <a:ln>
            <a:solidFill>
              <a:srgbClr val="C00000"/>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Elbow Connector 6"/>
          <p:cNvCxnSpPr>
            <a:stCxn id="5" idx="1"/>
            <a:endCxn id="8" idx="1"/>
          </p:cNvCxnSpPr>
          <p:nvPr/>
        </p:nvCxnSpPr>
        <p:spPr>
          <a:xfrm flipV="1">
            <a:off x="1828800" y="1295400"/>
            <a:ext cx="1981200" cy="4305300"/>
          </a:xfrm>
          <a:prstGeom prst="bentConnector3">
            <a:avLst>
              <a:gd name="adj1" fmla="val 50000"/>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3810000" y="990600"/>
            <a:ext cx="1066800" cy="6096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5400000">
            <a:off x="1104900" y="3467100"/>
            <a:ext cx="434340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76600" y="3352800"/>
            <a:ext cx="1219200" cy="369332"/>
          </a:xfrm>
          <a:prstGeom prst="rect">
            <a:avLst/>
          </a:prstGeom>
          <a:noFill/>
        </p:spPr>
        <p:txBody>
          <a:bodyPr wrap="square" rtlCol="0">
            <a:spAutoFit/>
          </a:bodyPr>
          <a:lstStyle/>
          <a:p>
            <a:r>
              <a:rPr lang="en-US" dirty="0" smtClean="0">
                <a:latin typeface="Symbol" pitchFamily="18" charset="2"/>
              </a:rPr>
              <a:t>D</a:t>
            </a:r>
            <a:r>
              <a:rPr lang="en-US" dirty="0" smtClean="0"/>
              <a:t>H~700m</a:t>
            </a:r>
            <a:endParaRPr lang="en-US" dirty="0"/>
          </a:p>
        </p:txBody>
      </p:sp>
      <p:sp>
        <p:nvSpPr>
          <p:cNvPr id="17" name="TextBox 16"/>
          <p:cNvSpPr txBox="1"/>
          <p:nvPr/>
        </p:nvSpPr>
        <p:spPr>
          <a:xfrm>
            <a:off x="1066800" y="5791200"/>
            <a:ext cx="1828800" cy="369332"/>
          </a:xfrm>
          <a:prstGeom prst="rect">
            <a:avLst/>
          </a:prstGeom>
          <a:noFill/>
        </p:spPr>
        <p:txBody>
          <a:bodyPr wrap="square" rtlCol="0">
            <a:spAutoFit/>
          </a:bodyPr>
          <a:lstStyle/>
          <a:p>
            <a:r>
              <a:rPr lang="en-US" dirty="0" smtClean="0">
                <a:latin typeface="Arial" pitchFamily="34" charset="0"/>
                <a:cs typeface="Arial" pitchFamily="34" charset="0"/>
              </a:rPr>
              <a:t>Grit chamber</a:t>
            </a:r>
            <a:endParaRPr lang="en-US" dirty="0">
              <a:latin typeface="Arial" pitchFamily="34" charset="0"/>
              <a:cs typeface="Arial" pitchFamily="34" charset="0"/>
            </a:endParaRPr>
          </a:p>
        </p:txBody>
      </p:sp>
      <p:sp>
        <p:nvSpPr>
          <p:cNvPr id="25" name="Flowchart: Magnetic Disk 24"/>
          <p:cNvSpPr/>
          <p:nvPr/>
        </p:nvSpPr>
        <p:spPr>
          <a:xfrm>
            <a:off x="6629400" y="1143000"/>
            <a:ext cx="38100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p:cNvSpPr/>
          <p:nvPr/>
        </p:nvSpPr>
        <p:spPr>
          <a:xfrm>
            <a:off x="6781800" y="1295400"/>
            <a:ext cx="38100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gnetic Disk 26"/>
          <p:cNvSpPr/>
          <p:nvPr/>
        </p:nvSpPr>
        <p:spPr>
          <a:xfrm>
            <a:off x="7010400" y="16002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Magnetic Disk 27"/>
          <p:cNvSpPr/>
          <p:nvPr/>
        </p:nvSpPr>
        <p:spPr>
          <a:xfrm>
            <a:off x="7162800" y="17526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gnetic Disk 28"/>
          <p:cNvSpPr/>
          <p:nvPr/>
        </p:nvSpPr>
        <p:spPr>
          <a:xfrm>
            <a:off x="7315200" y="19050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Magnetic Disk 29"/>
          <p:cNvSpPr/>
          <p:nvPr/>
        </p:nvSpPr>
        <p:spPr>
          <a:xfrm>
            <a:off x="7467600" y="20574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Magnetic Disk 30"/>
          <p:cNvSpPr/>
          <p:nvPr/>
        </p:nvSpPr>
        <p:spPr>
          <a:xfrm>
            <a:off x="7620000" y="22098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Magnetic Disk 31"/>
          <p:cNvSpPr/>
          <p:nvPr/>
        </p:nvSpPr>
        <p:spPr>
          <a:xfrm>
            <a:off x="7772400" y="2362200"/>
            <a:ext cx="381000" cy="609600"/>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a:stCxn id="8" idx="3"/>
          </p:cNvCxnSpPr>
          <p:nvPr/>
        </p:nvCxnSpPr>
        <p:spPr>
          <a:xfrm>
            <a:off x="4876800" y="1295400"/>
            <a:ext cx="17526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2" idx="4"/>
          </p:cNvCxnSpPr>
          <p:nvPr/>
        </p:nvCxnSpPr>
        <p:spPr>
          <a:xfrm>
            <a:off x="8153400" y="2667000"/>
            <a:ext cx="838200" cy="1588"/>
          </a:xfrm>
          <a:prstGeom prst="straightConnector1">
            <a:avLst/>
          </a:prstGeom>
          <a:ln w="63500">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096000" y="609600"/>
            <a:ext cx="1828800" cy="369332"/>
          </a:xfrm>
          <a:prstGeom prst="rect">
            <a:avLst/>
          </a:prstGeom>
          <a:noFill/>
        </p:spPr>
        <p:txBody>
          <a:bodyPr wrap="square" rtlCol="0">
            <a:spAutoFit/>
          </a:bodyPr>
          <a:lstStyle/>
          <a:p>
            <a:r>
              <a:rPr lang="en-US" dirty="0" err="1" smtClean="0">
                <a:latin typeface="Arial" pitchFamily="34" charset="0"/>
                <a:cs typeface="Arial" pitchFamily="34" charset="0"/>
              </a:rPr>
              <a:t>Prefilters</a:t>
            </a:r>
            <a:endParaRPr lang="en-US" dirty="0">
              <a:latin typeface="Arial" pitchFamily="34" charset="0"/>
              <a:cs typeface="Arial" pitchFamily="34" charset="0"/>
            </a:endParaRPr>
          </a:p>
        </p:txBody>
      </p:sp>
      <p:sp>
        <p:nvSpPr>
          <p:cNvPr id="39" name="TextBox 38"/>
          <p:cNvSpPr txBox="1"/>
          <p:nvPr/>
        </p:nvSpPr>
        <p:spPr>
          <a:xfrm>
            <a:off x="6248400" y="2286000"/>
            <a:ext cx="1828800" cy="369332"/>
          </a:xfrm>
          <a:prstGeom prst="rect">
            <a:avLst/>
          </a:prstGeom>
          <a:noFill/>
        </p:spPr>
        <p:txBody>
          <a:bodyPr wrap="square" rtlCol="0">
            <a:spAutoFit/>
          </a:bodyPr>
          <a:lstStyle/>
          <a:p>
            <a:r>
              <a:rPr lang="en-US" dirty="0" smtClean="0">
                <a:latin typeface="Arial" pitchFamily="34" charset="0"/>
                <a:cs typeface="Arial" pitchFamily="34" charset="0"/>
              </a:rPr>
              <a:t>Filters</a:t>
            </a:r>
            <a:endParaRPr lang="en-US" dirty="0">
              <a:latin typeface="Arial" pitchFamily="34" charset="0"/>
              <a:cs typeface="Arial" pitchFamily="34" charset="0"/>
            </a:endParaRPr>
          </a:p>
        </p:txBody>
      </p:sp>
      <p:sp>
        <p:nvSpPr>
          <p:cNvPr id="40" name="TextBox 39"/>
          <p:cNvSpPr txBox="1"/>
          <p:nvPr/>
        </p:nvSpPr>
        <p:spPr>
          <a:xfrm rot="19605770">
            <a:off x="256428" y="5119178"/>
            <a:ext cx="1828800" cy="369332"/>
          </a:xfrm>
          <a:prstGeom prst="rect">
            <a:avLst/>
          </a:prstGeom>
          <a:noFill/>
        </p:spPr>
        <p:txBody>
          <a:bodyPr wrap="square" rtlCol="0">
            <a:spAutoFit/>
          </a:bodyPr>
          <a:lstStyle/>
          <a:p>
            <a:r>
              <a:rPr lang="en-US" i="1" dirty="0" smtClean="0">
                <a:solidFill>
                  <a:schemeClr val="bg1"/>
                </a:solidFill>
                <a:latin typeface="Times New Roman" pitchFamily="18" charset="0"/>
                <a:cs typeface="Times New Roman" pitchFamily="18" charset="0"/>
              </a:rPr>
              <a:t>Rio </a:t>
            </a:r>
            <a:r>
              <a:rPr lang="en-US" i="1" dirty="0" err="1" smtClean="0">
                <a:solidFill>
                  <a:schemeClr val="bg1"/>
                </a:solidFill>
                <a:latin typeface="Times New Roman" pitchFamily="18" charset="0"/>
                <a:cs typeface="Times New Roman" pitchFamily="18" charset="0"/>
              </a:rPr>
              <a:t>Higuito</a:t>
            </a:r>
            <a:endParaRPr lang="en-US" i="1" dirty="0" smtClean="0">
              <a:solidFill>
                <a:schemeClr val="bg1"/>
              </a:solidFill>
              <a:latin typeface="Times New Roman" pitchFamily="18" charset="0"/>
              <a:cs typeface="Times New Roman" pitchFamily="18" charset="0"/>
            </a:endParaRPr>
          </a:p>
        </p:txBody>
      </p:sp>
      <p:sp>
        <p:nvSpPr>
          <p:cNvPr id="41" name="TextBox 40"/>
          <p:cNvSpPr txBox="1"/>
          <p:nvPr/>
        </p:nvSpPr>
        <p:spPr>
          <a:xfrm>
            <a:off x="533400" y="2362200"/>
            <a:ext cx="8229600" cy="1862048"/>
          </a:xfrm>
          <a:prstGeom prst="rect">
            <a:avLst/>
          </a:prstGeom>
          <a:noFill/>
        </p:spPr>
        <p:txBody>
          <a:bodyPr wrap="square" rtlCol="0">
            <a:spAutoFit/>
          </a:bodyPr>
          <a:lstStyle/>
          <a:p>
            <a:pPr algn="ctr"/>
            <a:r>
              <a:rPr lang="en-US" sz="11500" dirty="0" smtClean="0">
                <a:solidFill>
                  <a:srgbClr val="FF0000"/>
                </a:solidFill>
              </a:rPr>
              <a:t>IDEAS!!!</a:t>
            </a:r>
            <a:endParaRPr lang="en-US" sz="11500" dirty="0">
              <a:solidFill>
                <a:srgbClr val="FF0000"/>
              </a:solidFill>
            </a:endParaRPr>
          </a:p>
        </p:txBody>
      </p:sp>
      <p:cxnSp>
        <p:nvCxnSpPr>
          <p:cNvPr id="47" name="Straight Connector 46"/>
          <p:cNvCxnSpPr/>
          <p:nvPr/>
        </p:nvCxnSpPr>
        <p:spPr>
          <a:xfrm rot="5400000">
            <a:off x="3124200" y="1676400"/>
            <a:ext cx="762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50" idx="2"/>
          </p:cNvCxnSpPr>
          <p:nvPr/>
        </p:nvCxnSpPr>
        <p:spPr>
          <a:xfrm>
            <a:off x="3505200" y="2057400"/>
            <a:ext cx="80772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50" name="Flowchart: Data 49"/>
          <p:cNvSpPr/>
          <p:nvPr/>
        </p:nvSpPr>
        <p:spPr>
          <a:xfrm>
            <a:off x="4267200" y="1905000"/>
            <a:ext cx="457200" cy="3810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lowchart: Manual Operation 50"/>
          <p:cNvSpPr/>
          <p:nvPr/>
        </p:nvSpPr>
        <p:spPr>
          <a:xfrm>
            <a:off x="4953000" y="1905000"/>
            <a:ext cx="533400" cy="381000"/>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p:cNvCxnSpPr>
            <a:stCxn id="50" idx="5"/>
            <a:endCxn id="51" idx="1"/>
          </p:cNvCxnSpPr>
          <p:nvPr/>
        </p:nvCxnSpPr>
        <p:spPr>
          <a:xfrm>
            <a:off x="4678680" y="2095500"/>
            <a:ext cx="32766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51" idx="3"/>
            <a:endCxn id="25" idx="2"/>
          </p:cNvCxnSpPr>
          <p:nvPr/>
        </p:nvCxnSpPr>
        <p:spPr>
          <a:xfrm flipV="1">
            <a:off x="5433060" y="1447800"/>
            <a:ext cx="1196340" cy="6477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962400" y="2286000"/>
            <a:ext cx="1905000" cy="369332"/>
          </a:xfrm>
          <a:prstGeom prst="rect">
            <a:avLst/>
          </a:prstGeom>
          <a:noFill/>
        </p:spPr>
        <p:txBody>
          <a:bodyPr wrap="square" rtlCol="0">
            <a:spAutoFit/>
          </a:bodyPr>
          <a:lstStyle/>
          <a:p>
            <a:r>
              <a:rPr lang="en-US" dirty="0" err="1" smtClean="0">
                <a:latin typeface="Arial" pitchFamily="34" charset="0"/>
                <a:cs typeface="Arial" pitchFamily="34" charset="0"/>
              </a:rPr>
              <a:t>AguaClara</a:t>
            </a:r>
            <a:r>
              <a:rPr lang="en-US" dirty="0" smtClean="0">
                <a:latin typeface="Arial" pitchFamily="34" charset="0"/>
                <a:cs typeface="Arial" pitchFamily="34" charset="0"/>
              </a:rPr>
              <a:t> Plant</a:t>
            </a:r>
            <a:endParaRPr lang="en-US" dirty="0">
              <a:latin typeface="Arial" pitchFamily="34" charset="0"/>
              <a:cs typeface="Arial" pitchFamily="34" charset="0"/>
            </a:endParaRPr>
          </a:p>
        </p:txBody>
      </p:sp>
      <p:pic>
        <p:nvPicPr>
          <p:cNvPr id="58" name="Picture 57" descr="Boy Drinking Water.jpg"/>
          <p:cNvPicPr>
            <a:picLocks noChangeAspect="1"/>
          </p:cNvPicPr>
          <p:nvPr/>
        </p:nvPicPr>
        <p:blipFill>
          <a:blip r:embed="rId2" cstate="print"/>
          <a:stretch>
            <a:fillRect/>
          </a:stretch>
        </p:blipFill>
        <p:spPr>
          <a:xfrm>
            <a:off x="6096000" y="3200400"/>
            <a:ext cx="3048000" cy="2286000"/>
          </a:xfrm>
          <a:prstGeom prst="rect">
            <a:avLst/>
          </a:prstGeom>
        </p:spPr>
      </p:pic>
      <p:sp>
        <p:nvSpPr>
          <p:cNvPr id="33" name="Flowchart: Sequential Access Storage 32"/>
          <p:cNvSpPr/>
          <p:nvPr/>
        </p:nvSpPr>
        <p:spPr>
          <a:xfrm rot="10800000">
            <a:off x="5867400" y="1676400"/>
            <a:ext cx="228600" cy="228600"/>
          </a:xfrm>
          <a:prstGeom prst="flowChartMagneticTape">
            <a:avLst/>
          </a:prstGeom>
          <a:solidFill>
            <a:srgbClr val="00B050"/>
          </a:solidFill>
          <a:ln w="25400">
            <a:solidFill>
              <a:srgbClr val="00B050"/>
            </a:solidFill>
          </a:ln>
          <a:scene3d>
            <a:camera prst="orthographicFront">
              <a:rot lat="0" lon="10800000" rev="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1" nodeType="clickEffect">
                                  <p:stCondLst>
                                    <p:cond delay="0"/>
                                  </p:stCondLst>
                                  <p:childTnLst>
                                    <p:anim calcmode="lin" valueType="num">
                                      <p:cBhvr additive="base">
                                        <p:cTn id="10" dur="500"/>
                                        <p:tgtEl>
                                          <p:spTgt spid="41"/>
                                        </p:tgtEl>
                                        <p:attrNameLst>
                                          <p:attrName>ppt_x</p:attrName>
                                        </p:attrNameLst>
                                      </p:cBhvr>
                                      <p:tavLst>
                                        <p:tav tm="0">
                                          <p:val>
                                            <p:strVal val="ppt_x"/>
                                          </p:val>
                                        </p:tav>
                                        <p:tav tm="100000">
                                          <p:val>
                                            <p:strVal val="ppt_x"/>
                                          </p:val>
                                        </p:tav>
                                      </p:tavLst>
                                    </p:anim>
                                    <p:anim calcmode="lin" valueType="num">
                                      <p:cBhvr additive="base">
                                        <p:cTn id="11" dur="500"/>
                                        <p:tgtEl>
                                          <p:spTgt spid="41"/>
                                        </p:tgtEl>
                                        <p:attrNameLst>
                                          <p:attrName>ppt_y</p:attrName>
                                        </p:attrNameLst>
                                      </p:cBhvr>
                                      <p:tavLst>
                                        <p:tav tm="0">
                                          <p:val>
                                            <p:strVal val="ppt_y"/>
                                          </p:val>
                                        </p:tav>
                                        <p:tav tm="100000">
                                          <p:val>
                                            <p:strVal val="1+ppt_h/2"/>
                                          </p:val>
                                        </p:tav>
                                      </p:tavLst>
                                    </p:anim>
                                    <p:set>
                                      <p:cBhvr>
                                        <p:cTn id="12" dur="1" fill="hold">
                                          <p:stCondLst>
                                            <p:cond delay="499"/>
                                          </p:stCondLst>
                                        </p:cTn>
                                        <p:tgtEl>
                                          <p:spTgt spid="4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1" grpId="0"/>
      <p:bldP spid="41" grpId="1"/>
      <p:bldP spid="50" grpId="0" animBg="1"/>
      <p:bldP spid="51" grpId="0" animBg="1"/>
      <p:bldP spid="57" grpId="0"/>
      <p:bldP spid="3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19400" y="381000"/>
            <a:ext cx="3352800" cy="523220"/>
          </a:xfrm>
          <a:prstGeom prst="rect">
            <a:avLst/>
          </a:prstGeom>
          <a:noFill/>
        </p:spPr>
        <p:txBody>
          <a:bodyPr wrap="square" rtlCol="0">
            <a:spAutoFit/>
          </a:bodyPr>
          <a:lstStyle/>
          <a:p>
            <a:r>
              <a:rPr lang="es-ES_tradnl" sz="2800" dirty="0" smtClean="0"/>
              <a:t>Santa Rosa de Copan</a:t>
            </a:r>
            <a:endParaRPr lang="en-US" sz="2800" dirty="0"/>
          </a:p>
        </p:txBody>
      </p:sp>
      <p:pic>
        <p:nvPicPr>
          <p:cNvPr id="20482" name="Picture 2"/>
          <p:cNvPicPr>
            <a:picLocks noChangeAspect="1" noChangeArrowheads="1"/>
          </p:cNvPicPr>
          <p:nvPr/>
        </p:nvPicPr>
        <p:blipFill>
          <a:blip r:embed="rId2" cstate="print"/>
          <a:srcRect l="5000" t="40625" r="8125" b="24219"/>
          <a:stretch>
            <a:fillRect/>
          </a:stretch>
        </p:blipFill>
        <p:spPr bwMode="auto">
          <a:xfrm>
            <a:off x="457200" y="1524000"/>
            <a:ext cx="8382000" cy="33993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381000"/>
            <a:ext cx="3352800" cy="523220"/>
          </a:xfrm>
          <a:prstGeom prst="rect">
            <a:avLst/>
          </a:prstGeom>
          <a:noFill/>
        </p:spPr>
        <p:txBody>
          <a:bodyPr wrap="square" rtlCol="0">
            <a:spAutoFit/>
          </a:bodyPr>
          <a:lstStyle/>
          <a:p>
            <a:r>
              <a:rPr lang="es-ES_tradnl" sz="2800" dirty="0" smtClean="0"/>
              <a:t>Santa Rosa de Copan</a:t>
            </a:r>
            <a:endParaRPr lang="en-US" sz="2800" dirty="0"/>
          </a:p>
        </p:txBody>
      </p:sp>
      <p:sp>
        <p:nvSpPr>
          <p:cNvPr id="3" name="TextBox 2"/>
          <p:cNvSpPr txBox="1"/>
          <p:nvPr/>
        </p:nvSpPr>
        <p:spPr>
          <a:xfrm>
            <a:off x="381000" y="1295400"/>
            <a:ext cx="1683859" cy="461665"/>
          </a:xfrm>
          <a:prstGeom prst="rect">
            <a:avLst/>
          </a:prstGeom>
          <a:noFill/>
        </p:spPr>
        <p:txBody>
          <a:bodyPr wrap="none" rtlCol="0">
            <a:spAutoFit/>
          </a:bodyPr>
          <a:lstStyle/>
          <a:p>
            <a:r>
              <a:rPr lang="en-US" sz="2400" dirty="0" smtClean="0"/>
              <a:t>Alternatives</a:t>
            </a:r>
            <a:endParaRPr lang="en-US" sz="2400" dirty="0"/>
          </a:p>
        </p:txBody>
      </p:sp>
      <p:pic>
        <p:nvPicPr>
          <p:cNvPr id="21506" name="Picture 2"/>
          <p:cNvPicPr>
            <a:picLocks noChangeAspect="1" noChangeArrowheads="1"/>
          </p:cNvPicPr>
          <p:nvPr/>
        </p:nvPicPr>
        <p:blipFill>
          <a:blip r:embed="rId2" cstate="print"/>
          <a:srcRect l="2500" t="32813" r="3750" b="29687"/>
          <a:stretch>
            <a:fillRect/>
          </a:stretch>
        </p:blipFill>
        <p:spPr bwMode="auto">
          <a:xfrm>
            <a:off x="304800" y="2209800"/>
            <a:ext cx="8334375"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381000"/>
            <a:ext cx="3352800" cy="523220"/>
          </a:xfrm>
          <a:prstGeom prst="rect">
            <a:avLst/>
          </a:prstGeom>
          <a:noFill/>
        </p:spPr>
        <p:txBody>
          <a:bodyPr wrap="square" rtlCol="0">
            <a:spAutoFit/>
          </a:bodyPr>
          <a:lstStyle/>
          <a:p>
            <a:r>
              <a:rPr lang="es-ES_tradnl" sz="2800" dirty="0" smtClean="0"/>
              <a:t>Santa Rosa de Copan</a:t>
            </a:r>
            <a:endParaRPr lang="en-US" sz="2800" dirty="0"/>
          </a:p>
        </p:txBody>
      </p:sp>
      <p:sp>
        <p:nvSpPr>
          <p:cNvPr id="3" name="TextBox 2"/>
          <p:cNvSpPr txBox="1"/>
          <p:nvPr/>
        </p:nvSpPr>
        <p:spPr>
          <a:xfrm>
            <a:off x="685800" y="1143000"/>
            <a:ext cx="3048000" cy="461665"/>
          </a:xfrm>
          <a:prstGeom prst="rect">
            <a:avLst/>
          </a:prstGeom>
          <a:noFill/>
        </p:spPr>
        <p:txBody>
          <a:bodyPr wrap="square" rtlCol="0">
            <a:spAutoFit/>
          </a:bodyPr>
          <a:lstStyle/>
          <a:p>
            <a:r>
              <a:rPr lang="en-US" sz="2400" dirty="0" smtClean="0"/>
              <a:t>Entrance Tank  Design</a:t>
            </a:r>
            <a:endParaRPr lang="en-US" sz="2400" dirty="0"/>
          </a:p>
        </p:txBody>
      </p:sp>
      <p:pic>
        <p:nvPicPr>
          <p:cNvPr id="22531" name="Picture 3"/>
          <p:cNvPicPr>
            <a:picLocks noChangeAspect="1" noChangeArrowheads="1"/>
          </p:cNvPicPr>
          <p:nvPr/>
        </p:nvPicPr>
        <p:blipFill>
          <a:blip r:embed="rId2" cstate="print"/>
          <a:srcRect l="23125" t="25000" r="31875" b="13281"/>
          <a:stretch>
            <a:fillRect/>
          </a:stretch>
        </p:blipFill>
        <p:spPr bwMode="auto">
          <a:xfrm>
            <a:off x="685800" y="1905000"/>
            <a:ext cx="3429000" cy="3762375"/>
          </a:xfrm>
          <a:prstGeom prst="rect">
            <a:avLst/>
          </a:prstGeom>
          <a:noFill/>
          <a:ln w="9525">
            <a:noFill/>
            <a:miter lim="800000"/>
            <a:headEnd/>
            <a:tailEnd/>
          </a:ln>
        </p:spPr>
      </p:pic>
      <p:pic>
        <p:nvPicPr>
          <p:cNvPr id="22532" name="Picture 4"/>
          <p:cNvPicPr>
            <a:picLocks noChangeAspect="1" noChangeArrowheads="1"/>
          </p:cNvPicPr>
          <p:nvPr/>
        </p:nvPicPr>
        <p:blipFill>
          <a:blip r:embed="rId3" cstate="print"/>
          <a:srcRect l="25625" t="24219" r="16875" b="14062"/>
          <a:stretch>
            <a:fillRect/>
          </a:stretch>
        </p:blipFill>
        <p:spPr bwMode="auto">
          <a:xfrm>
            <a:off x="4343400" y="1905000"/>
            <a:ext cx="425948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381000"/>
            <a:ext cx="3352800" cy="523220"/>
          </a:xfrm>
          <a:prstGeom prst="rect">
            <a:avLst/>
          </a:prstGeom>
          <a:noFill/>
        </p:spPr>
        <p:txBody>
          <a:bodyPr wrap="square" rtlCol="0">
            <a:spAutoFit/>
          </a:bodyPr>
          <a:lstStyle/>
          <a:p>
            <a:r>
              <a:rPr lang="es-ES_tradnl" sz="2800" dirty="0" smtClean="0"/>
              <a:t>Santa Rosa de Copan</a:t>
            </a:r>
            <a:endParaRPr lang="en-US" sz="2800" dirty="0"/>
          </a:p>
        </p:txBody>
      </p:sp>
      <p:sp>
        <p:nvSpPr>
          <p:cNvPr id="3" name="TextBox 2"/>
          <p:cNvSpPr txBox="1"/>
          <p:nvPr/>
        </p:nvSpPr>
        <p:spPr>
          <a:xfrm>
            <a:off x="685800" y="1143000"/>
            <a:ext cx="3048000" cy="461665"/>
          </a:xfrm>
          <a:prstGeom prst="rect">
            <a:avLst/>
          </a:prstGeom>
          <a:noFill/>
        </p:spPr>
        <p:txBody>
          <a:bodyPr wrap="square" rtlCol="0">
            <a:spAutoFit/>
          </a:bodyPr>
          <a:lstStyle/>
          <a:p>
            <a:r>
              <a:rPr lang="en-US" sz="2400" dirty="0" smtClean="0"/>
              <a:t>Final Design</a:t>
            </a:r>
            <a:endParaRPr lang="en-US" sz="2400" dirty="0"/>
          </a:p>
        </p:txBody>
      </p:sp>
      <p:pic>
        <p:nvPicPr>
          <p:cNvPr id="23556" name="Picture 4"/>
          <p:cNvPicPr>
            <a:picLocks noChangeAspect="1" noChangeArrowheads="1"/>
          </p:cNvPicPr>
          <p:nvPr/>
        </p:nvPicPr>
        <p:blipFill>
          <a:blip r:embed="rId2" cstate="print"/>
          <a:srcRect l="20000" t="18750" r="16875" b="12500"/>
          <a:stretch>
            <a:fillRect/>
          </a:stretch>
        </p:blipFill>
        <p:spPr bwMode="auto">
          <a:xfrm>
            <a:off x="2057400" y="1676400"/>
            <a:ext cx="5334000" cy="46474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Materials List: Our Task</a:t>
            </a:r>
            <a:endParaRPr lang="en-US" dirty="0"/>
          </a:p>
        </p:txBody>
      </p:sp>
      <p:sp>
        <p:nvSpPr>
          <p:cNvPr id="3" name="Content Placeholder 2"/>
          <p:cNvSpPr>
            <a:spLocks noGrp="1"/>
          </p:cNvSpPr>
          <p:nvPr>
            <p:ph idx="1"/>
          </p:nvPr>
        </p:nvSpPr>
        <p:spPr/>
        <p:txBody>
          <a:bodyPr/>
          <a:lstStyle/>
          <a:p>
            <a:r>
              <a:rPr lang="en-US" dirty="0" smtClean="0"/>
              <a:t>Update materials list</a:t>
            </a:r>
          </a:p>
          <a:p>
            <a:r>
              <a:rPr lang="en-US" dirty="0" smtClean="0"/>
              <a:t>Meet the needs of the engineers in Honduras</a:t>
            </a:r>
          </a:p>
          <a:p>
            <a:r>
              <a:rPr lang="en-US" dirty="0" smtClean="0"/>
              <a:t>Dividing up total volumes into sub-volumes</a:t>
            </a:r>
          </a:p>
          <a:p>
            <a:r>
              <a:rPr lang="en-US" dirty="0" smtClean="0"/>
              <a:t>Finding surface areas of the walls and floor of individual components</a:t>
            </a:r>
          </a:p>
          <a:p>
            <a:r>
              <a:rPr lang="en-US" dirty="0" smtClean="0"/>
              <a:t>Let them know which materials to use and how much</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Inlet Channel</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828800" y="2038172"/>
            <a:ext cx="5867400" cy="40578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914400" y="1676400"/>
            <a:ext cx="5095875" cy="4324350"/>
          </a:xfrm>
          <a:prstGeom prst="rect">
            <a:avLst/>
          </a:prstGeom>
          <a:noFill/>
          <a:ln w="9525">
            <a:noFill/>
            <a:miter lim="800000"/>
            <a:headEnd/>
            <a:tailEnd/>
          </a:ln>
        </p:spPr>
      </p:pic>
      <p:sp>
        <p:nvSpPr>
          <p:cNvPr id="5" name="TextBox 4"/>
          <p:cNvSpPr txBox="1"/>
          <p:nvPr/>
        </p:nvSpPr>
        <p:spPr>
          <a:xfrm>
            <a:off x="914400" y="1219200"/>
            <a:ext cx="7239000" cy="646331"/>
          </a:xfrm>
          <a:prstGeom prst="rect">
            <a:avLst/>
          </a:prstGeom>
          <a:noFill/>
        </p:spPr>
        <p:txBody>
          <a:bodyPr wrap="square" rtlCol="0">
            <a:spAutoFit/>
          </a:bodyPr>
          <a:lstStyle/>
          <a:p>
            <a:r>
              <a:rPr lang="en-US" dirty="0" smtClean="0"/>
              <a:t>Total Head Loss of 50 cm</a:t>
            </a:r>
          </a:p>
          <a:p>
            <a:r>
              <a:rPr lang="en-US" dirty="0" smtClean="0"/>
              <a:t>Macro-mixing head loss capped at 2 cm</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Flocculation Tank</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87477" y="2009775"/>
            <a:ext cx="8904123" cy="477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Sedimentation Tank</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524000" y="1905000"/>
            <a:ext cx="60960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Go through design schematics for supplementary materials</a:t>
            </a:r>
          </a:p>
          <a:p>
            <a:r>
              <a:rPr lang="en-US" dirty="0" smtClean="0"/>
              <a:t>Input basic values into the ADT to check that outputs are reasonable</a:t>
            </a:r>
          </a:p>
          <a:p>
            <a:r>
              <a:rPr lang="en-US" dirty="0" smtClean="0"/>
              <a:t>Continue updating Materials List equations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5" name="TextBox 4"/>
          <p:cNvSpPr txBox="1"/>
          <p:nvPr/>
        </p:nvSpPr>
        <p:spPr>
          <a:xfrm>
            <a:off x="914400" y="1219200"/>
            <a:ext cx="7239000" cy="646331"/>
          </a:xfrm>
          <a:prstGeom prst="rect">
            <a:avLst/>
          </a:prstGeom>
          <a:noFill/>
        </p:spPr>
        <p:txBody>
          <a:bodyPr wrap="square" rtlCol="0">
            <a:spAutoFit/>
          </a:bodyPr>
          <a:lstStyle/>
          <a:p>
            <a:r>
              <a:rPr lang="en-US" dirty="0" smtClean="0"/>
              <a:t>Total Head Loss of 20 cm</a:t>
            </a:r>
          </a:p>
          <a:p>
            <a:r>
              <a:rPr lang="en-US" dirty="0" smtClean="0"/>
              <a:t>Macro-mixing head loss capped at 10 cm</a:t>
            </a:r>
            <a:endParaRPr lang="en-US"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1295400" y="1981200"/>
            <a:ext cx="5343525" cy="432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Micro-mixing</a:t>
            </a:r>
            <a:endParaRPr lang="en-US" dirty="0"/>
          </a:p>
        </p:txBody>
      </p:sp>
      <p:graphicFrame>
        <p:nvGraphicFramePr>
          <p:cNvPr id="1026" name="Object 9"/>
          <p:cNvGraphicFramePr>
            <a:graphicFrameLocks noChangeAspect="1"/>
          </p:cNvGraphicFramePr>
          <p:nvPr/>
        </p:nvGraphicFramePr>
        <p:xfrm>
          <a:off x="1447800" y="1447800"/>
          <a:ext cx="2053389" cy="1219200"/>
        </p:xfrm>
        <a:graphic>
          <a:graphicData uri="http://schemas.openxmlformats.org/presentationml/2006/ole">
            <p:oleObj spid="_x0000_s1026" name="Equation" r:id="rId4" imgW="1625400" imgH="965160" progId="">
              <p:embed/>
            </p:oleObj>
          </a:graphicData>
        </a:graphic>
      </p:graphicFrame>
      <p:sp>
        <p:nvSpPr>
          <p:cNvPr id="5" name="TextBox 4"/>
          <p:cNvSpPr txBox="1"/>
          <p:nvPr/>
        </p:nvSpPr>
        <p:spPr>
          <a:xfrm>
            <a:off x="4114800" y="1828800"/>
            <a:ext cx="3886200" cy="369332"/>
          </a:xfrm>
          <a:prstGeom prst="rect">
            <a:avLst/>
          </a:prstGeom>
          <a:noFill/>
        </p:spPr>
        <p:txBody>
          <a:bodyPr wrap="square" rtlCol="0">
            <a:spAutoFit/>
          </a:bodyPr>
          <a:lstStyle/>
          <a:p>
            <a:r>
              <a:rPr lang="en-US" dirty="0" smtClean="0"/>
              <a:t>Smallest Largest Dimension</a:t>
            </a:r>
            <a:endParaRPr lang="en-US" dirty="0"/>
          </a:p>
        </p:txBody>
      </p:sp>
      <p:sp>
        <p:nvSpPr>
          <p:cNvPr id="7" name="Oval 6"/>
          <p:cNvSpPr/>
          <p:nvPr/>
        </p:nvSpPr>
        <p:spPr>
          <a:xfrm>
            <a:off x="1676400" y="3048000"/>
            <a:ext cx="3048000" cy="32004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590800" y="3733800"/>
            <a:ext cx="7620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19400" y="4876800"/>
            <a:ext cx="7620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800600" y="3429000"/>
            <a:ext cx="3886200" cy="646331"/>
          </a:xfrm>
          <a:prstGeom prst="rect">
            <a:avLst/>
          </a:prstGeom>
          <a:noFill/>
        </p:spPr>
        <p:txBody>
          <a:bodyPr wrap="square" rtlCol="0">
            <a:spAutoFit/>
          </a:bodyPr>
          <a:lstStyle/>
          <a:p>
            <a:r>
              <a:rPr lang="en-US" dirty="0" smtClean="0"/>
              <a:t>Parallel orifices needed to conserve head loss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Work</a:t>
            </a:r>
            <a:endParaRPr lang="en-US" dirty="0"/>
          </a:p>
        </p:txBody>
      </p:sp>
      <p:sp>
        <p:nvSpPr>
          <p:cNvPr id="3" name="Content Placeholder 2"/>
          <p:cNvSpPr>
            <a:spLocks noGrp="1"/>
          </p:cNvSpPr>
          <p:nvPr>
            <p:ph idx="1"/>
          </p:nvPr>
        </p:nvSpPr>
        <p:spPr/>
        <p:txBody>
          <a:bodyPr/>
          <a:lstStyle/>
          <a:p>
            <a:r>
              <a:rPr lang="en-US" dirty="0" smtClean="0"/>
              <a:t>Coding onto AutoCAD</a:t>
            </a:r>
          </a:p>
          <a:p>
            <a:r>
              <a:rPr lang="en-US" dirty="0" smtClean="0"/>
              <a:t>Difference between water level in </a:t>
            </a:r>
            <a:r>
              <a:rPr lang="en-US" dirty="0" err="1" smtClean="0"/>
              <a:t>flocculator</a:t>
            </a:r>
            <a:r>
              <a:rPr lang="en-US" dirty="0" smtClean="0"/>
              <a:t> and entrance tank must account for rapid mixer head losses</a:t>
            </a:r>
          </a:p>
          <a:p>
            <a:r>
              <a:rPr lang="en-US" dirty="0" smtClean="0"/>
              <a:t>User input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t>Horizontal Flocculation</a:t>
            </a:r>
            <a:endParaRPr lang="en-US" dirty="0"/>
          </a:p>
        </p:txBody>
      </p:sp>
      <p:pic>
        <p:nvPicPr>
          <p:cNvPr id="4" name="Picture 3"/>
          <p:cNvPicPr>
            <a:picLocks noChangeAspect="1" noChangeArrowheads="1"/>
          </p:cNvPicPr>
          <p:nvPr/>
        </p:nvPicPr>
        <p:blipFill>
          <a:blip r:embed="rId3" cstate="print"/>
          <a:srcRect t="9454" r="621" b="8232"/>
          <a:stretch>
            <a:fillRect/>
          </a:stretch>
        </p:blipFill>
        <p:spPr bwMode="auto">
          <a:xfrm>
            <a:off x="1066800" y="1600200"/>
            <a:ext cx="664083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1754</Words>
  <Application>Microsoft Office PowerPoint</Application>
  <PresentationFormat>On-screen Show (4:3)</PresentationFormat>
  <Paragraphs>268</Paragraphs>
  <Slides>52</Slides>
  <Notes>45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Office Theme</vt:lpstr>
      <vt:lpstr>Equation</vt:lpstr>
      <vt:lpstr>Design Team</vt:lpstr>
      <vt:lpstr>Rapid Mixer for Low Flow Rates</vt:lpstr>
      <vt:lpstr>Sizing Orifices</vt:lpstr>
      <vt:lpstr>Constraints on macro-mixing orifice size</vt:lpstr>
      <vt:lpstr>Results</vt:lpstr>
      <vt:lpstr>Results</vt:lpstr>
      <vt:lpstr>Micro-mixing</vt:lpstr>
      <vt:lpstr>Further Work</vt:lpstr>
      <vt:lpstr>Horizontal Flocculation</vt:lpstr>
      <vt:lpstr>Top View - Vertical</vt:lpstr>
      <vt:lpstr>Top View - Horizontal</vt:lpstr>
      <vt:lpstr>Slide 12</vt:lpstr>
      <vt:lpstr>Choosing Between Horizontal and Vertical Flocculation</vt:lpstr>
      <vt:lpstr>Slide 14</vt:lpstr>
      <vt:lpstr>Slide 15</vt:lpstr>
      <vt:lpstr>Slide 16</vt:lpstr>
      <vt:lpstr>Slide 17</vt:lpstr>
      <vt:lpstr>Slide 18</vt:lpstr>
      <vt:lpstr>Slide 19</vt:lpstr>
      <vt:lpstr>Sed Tank Control Pieces</vt:lpstr>
      <vt:lpstr>Procedure to drain and re-fill the Sedimentation Tank</vt:lpstr>
      <vt:lpstr>Sed Tank Control Pieces</vt:lpstr>
      <vt:lpstr>Inlet Chimneys</vt:lpstr>
      <vt:lpstr>Launder/Exit Channel</vt:lpstr>
      <vt:lpstr>Launder Coupling and PVC Cap</vt:lpstr>
      <vt:lpstr>Control Piece</vt:lpstr>
      <vt:lpstr>Weir Backround</vt:lpstr>
      <vt:lpstr>Old Design</vt:lpstr>
      <vt:lpstr>Changes</vt:lpstr>
      <vt:lpstr>New Inlet Tank</vt:lpstr>
      <vt:lpstr>Shape and orientation</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Materials List: Our Task</vt:lpstr>
      <vt:lpstr>Inlet Channel</vt:lpstr>
      <vt:lpstr>Flocculation Tank</vt:lpstr>
      <vt:lpstr>Sedimentation Tank</vt:lpstr>
      <vt:lpstr>Recommendations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Team</dc:title>
  <dc:creator>cee</dc:creator>
  <cp:lastModifiedBy>labuser</cp:lastModifiedBy>
  <cp:revision>12</cp:revision>
  <dcterms:created xsi:type="dcterms:W3CDTF">2009-12-12T16:22:58Z</dcterms:created>
  <dcterms:modified xsi:type="dcterms:W3CDTF">2010-02-25T19:36:52Z</dcterms:modified>
</cp:coreProperties>
</file>