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75"/>
  </p:notesMasterIdLst>
  <p:handoutMasterIdLst>
    <p:handoutMasterId r:id="rId76"/>
  </p:handoutMasterIdLst>
  <p:sldIdLst>
    <p:sldId id="380" r:id="rId2"/>
    <p:sldId id="381" r:id="rId3"/>
    <p:sldId id="497" r:id="rId4"/>
    <p:sldId id="382" r:id="rId5"/>
    <p:sldId id="454" r:id="rId6"/>
    <p:sldId id="455" r:id="rId7"/>
    <p:sldId id="457" r:id="rId8"/>
    <p:sldId id="458" r:id="rId9"/>
    <p:sldId id="459" r:id="rId10"/>
    <p:sldId id="499" r:id="rId11"/>
    <p:sldId id="460" r:id="rId12"/>
    <p:sldId id="461" r:id="rId13"/>
    <p:sldId id="326" r:id="rId14"/>
    <p:sldId id="335" r:id="rId15"/>
    <p:sldId id="257" r:id="rId16"/>
    <p:sldId id="371" r:id="rId17"/>
    <p:sldId id="303" r:id="rId18"/>
    <p:sldId id="330" r:id="rId19"/>
    <p:sldId id="331" r:id="rId20"/>
    <p:sldId id="374" r:id="rId21"/>
    <p:sldId id="267" r:id="rId22"/>
    <p:sldId id="332" r:id="rId23"/>
    <p:sldId id="273" r:id="rId24"/>
    <p:sldId id="277" r:id="rId25"/>
    <p:sldId id="376" r:id="rId26"/>
    <p:sldId id="377" r:id="rId27"/>
    <p:sldId id="378" r:id="rId28"/>
    <p:sldId id="379" r:id="rId29"/>
    <p:sldId id="482" r:id="rId30"/>
    <p:sldId id="483" r:id="rId31"/>
    <p:sldId id="484" r:id="rId32"/>
    <p:sldId id="485" r:id="rId33"/>
    <p:sldId id="486" r:id="rId34"/>
    <p:sldId id="487" r:id="rId35"/>
    <p:sldId id="488" r:id="rId36"/>
    <p:sldId id="489" r:id="rId37"/>
    <p:sldId id="490" r:id="rId38"/>
    <p:sldId id="491" r:id="rId39"/>
    <p:sldId id="492" r:id="rId40"/>
    <p:sldId id="493" r:id="rId41"/>
    <p:sldId id="494" r:id="rId42"/>
    <p:sldId id="495" r:id="rId43"/>
    <p:sldId id="496" r:id="rId44"/>
    <p:sldId id="401" r:id="rId45"/>
    <p:sldId id="498" r:id="rId46"/>
    <p:sldId id="402" r:id="rId47"/>
    <p:sldId id="403" r:id="rId48"/>
    <p:sldId id="462" r:id="rId49"/>
    <p:sldId id="463" r:id="rId50"/>
    <p:sldId id="464" r:id="rId51"/>
    <p:sldId id="465" r:id="rId52"/>
    <p:sldId id="466" r:id="rId53"/>
    <p:sldId id="467" r:id="rId54"/>
    <p:sldId id="468" r:id="rId55"/>
    <p:sldId id="469" r:id="rId56"/>
    <p:sldId id="470" r:id="rId57"/>
    <p:sldId id="471" r:id="rId58"/>
    <p:sldId id="472" r:id="rId59"/>
    <p:sldId id="473" r:id="rId60"/>
    <p:sldId id="474" r:id="rId61"/>
    <p:sldId id="475" r:id="rId62"/>
    <p:sldId id="476" r:id="rId63"/>
    <p:sldId id="477" r:id="rId64"/>
    <p:sldId id="478" r:id="rId65"/>
    <p:sldId id="479" r:id="rId66"/>
    <p:sldId id="480" r:id="rId67"/>
    <p:sldId id="481" r:id="rId68"/>
    <p:sldId id="429" r:id="rId69"/>
    <p:sldId id="430" r:id="rId70"/>
    <p:sldId id="431" r:id="rId71"/>
    <p:sldId id="432" r:id="rId72"/>
    <p:sldId id="434" r:id="rId73"/>
    <p:sldId id="433" r:id="rId74"/>
  </p:sldIdLst>
  <p:sldSz cx="9144000" cy="6858000" type="screen4x3"/>
  <p:notesSz cx="6858000" cy="9144000"/>
  <p:defaultTextStyle>
    <a:defPPr>
      <a:defRPr lang="en-US"/>
    </a:defPPr>
    <a:lvl1pPr algn="l" rtl="0" eaLnBrk="0" fontAlgn="base" hangingPunct="0">
      <a:spcBef>
        <a:spcPct val="0"/>
      </a:spcBef>
      <a:spcAft>
        <a:spcPct val="0"/>
      </a:spcAft>
      <a:defRPr sz="28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8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8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8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4343"/>
    <a:srgbClr val="6BFDD7"/>
    <a:srgbClr val="6AFE98"/>
    <a:srgbClr val="6AFE78"/>
    <a:srgbClr val="6AFE8D"/>
    <a:srgbClr val="72F6BA"/>
    <a:srgbClr val="71F781"/>
    <a:srgbClr val="69FF7B"/>
    <a:srgbClr val="69FFA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6" d="100"/>
          <a:sy n="56" d="100"/>
        </p:scale>
        <p:origin x="-1860"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 Id="rId5" Type="http://schemas.openxmlformats.org/officeDocument/2006/relationships/image" Target="../media/image41.wmf"/><Relationship Id="rId4" Type="http://schemas.openxmlformats.org/officeDocument/2006/relationships/image" Target="../media/image40.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s-HN"/>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fld id="{40487D26-2F69-4E7E-8B30-658E0D4AE69A}" type="datetime1">
              <a:rPr lang="es-HN" smtClean="0"/>
              <a:pPr/>
              <a:t>25/02/2010</a:t>
            </a:fld>
            <a:endParaRPr lang="es-HN" dirty="0"/>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s-HN"/>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8E11505A-EAB7-43DA-8420-0B203B5F2757}" type="slidenum">
              <a:rPr lang="es-HN"/>
              <a:pPr/>
              <a:t>‹#›</a:t>
            </a:fld>
            <a:endParaRPr lang="es-H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245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245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45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245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95044064-64A6-40ED-97A8-B308457DE91E}"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C8DE6C9F-48AD-4743-9CB5-D6A098EDE630}" type="slidenum">
              <a:rPr lang="en-US" smtClean="0"/>
              <a:pPr/>
              <a:t>13</a:t>
            </a:fld>
            <a:endParaRPr lang="en-US" dirty="0" smtClean="0"/>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229748-162E-4D3C-B57C-AD676393CE34}" type="slidenum">
              <a:rPr lang="en-US"/>
              <a:pPr/>
              <a:t>15</a:t>
            </a:fld>
            <a:endParaRPr lang="en-US" dirty="0"/>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es-HN"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A3FA48-F23E-4F98-94C7-54263EE13749}" type="slidenum">
              <a:rPr lang="en-US"/>
              <a:pPr/>
              <a:t>16</a:t>
            </a:fld>
            <a:endParaRPr lang="en-US"/>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s-H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C51C7D-4140-4B98-8D78-04EE8A2C5F36}" type="slidenum">
              <a:rPr lang="en-US"/>
              <a:pPr/>
              <a:t>17</a:t>
            </a:fld>
            <a:endParaRPr lang="en-US"/>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r>
              <a:rPr lang="es-HN" dirty="0" smtClean="0"/>
              <a:t>Alum </a:t>
            </a:r>
            <a:r>
              <a:rPr lang="es-HN" dirty="0" err="1" smtClean="0"/>
              <a:t>makes</a:t>
            </a:r>
            <a:r>
              <a:rPr lang="es-HN" dirty="0" smtClean="0"/>
              <a:t> </a:t>
            </a:r>
            <a:r>
              <a:rPr lang="es-HN" dirty="0" err="1" smtClean="0"/>
              <a:t>them</a:t>
            </a:r>
            <a:r>
              <a:rPr lang="es-HN" dirty="0" smtClean="0"/>
              <a:t> </a:t>
            </a:r>
            <a:r>
              <a:rPr lang="es-HN" dirty="0" err="1" smtClean="0"/>
              <a:t>sticky</a:t>
            </a:r>
            <a:endParaRPr lang="es-HN" dirty="0" smtClean="0"/>
          </a:p>
          <a:p>
            <a:r>
              <a:rPr lang="es-HN" dirty="0" err="1" smtClean="0"/>
              <a:t>Mixing</a:t>
            </a:r>
            <a:r>
              <a:rPr lang="es-HN" dirty="0" smtClean="0"/>
              <a:t> </a:t>
            </a:r>
            <a:r>
              <a:rPr lang="es-HN" dirty="0" err="1" smtClean="0"/>
              <a:t>makes</a:t>
            </a:r>
            <a:r>
              <a:rPr lang="es-HN" dirty="0" smtClean="0"/>
              <a:t> </a:t>
            </a:r>
            <a:r>
              <a:rPr lang="es-HN" dirty="0" err="1" smtClean="0"/>
              <a:t>them</a:t>
            </a:r>
            <a:r>
              <a:rPr lang="es-HN" dirty="0" smtClean="0"/>
              <a:t> </a:t>
            </a:r>
            <a:r>
              <a:rPr lang="es-HN" dirty="0" err="1" smtClean="0"/>
              <a:t>collide</a:t>
            </a:r>
            <a:endParaRPr lang="es-HN"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1EBFEC9C-3C92-4354-969F-CB0C4A2CA643}" type="slidenum">
              <a:rPr lang="en-US" smtClean="0"/>
              <a:pPr/>
              <a:t>18</a:t>
            </a:fld>
            <a:endParaRPr lang="en-US" smtClean="0"/>
          </a:p>
        </p:txBody>
      </p:sp>
      <p:sp>
        <p:nvSpPr>
          <p:cNvPr id="152579" name="Rectangle 2"/>
          <p:cNvSpPr>
            <a:spLocks noGrp="1" noRot="1" noChangeAspect="1" noChangeArrowheads="1" noTextEdit="1"/>
          </p:cNvSpPr>
          <p:nvPr>
            <p:ph type="sldImg"/>
          </p:nvPr>
        </p:nvSpPr>
        <p:spPr>
          <a:xfrm>
            <a:off x="1144588" y="685800"/>
            <a:ext cx="4570412" cy="3429000"/>
          </a:xfrm>
          <a:ln/>
        </p:spPr>
      </p:sp>
      <p:sp>
        <p:nvSpPr>
          <p:cNvPr id="152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a:xfrm>
            <a:off x="1144588" y="685800"/>
            <a:ext cx="4570412" cy="3429000"/>
          </a:xfrm>
          <a:ln/>
        </p:spPr>
      </p:sp>
      <p:sp>
        <p:nvSpPr>
          <p:cNvPr id="15462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DBA8DE-4FC4-4792-9820-89A7D6C50076}" type="slidenum">
              <a:rPr lang="en-US"/>
              <a:pPr/>
              <a:t>20</a:t>
            </a:fld>
            <a:endParaRPr 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s-HN"/>
              <a:t>planta de 50 Lps con 2 cámaras de sedimentación</a:t>
            </a:r>
          </a:p>
          <a:p>
            <a:endParaRPr lang="es-H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E70D95-C04C-4E1E-8587-7836B5E97153}" type="slidenum">
              <a:rPr lang="en-US"/>
              <a:pPr/>
              <a:t>21</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es-HN"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p:spPr>
        <p:txBody>
          <a:bodyPr/>
          <a:lstStyle/>
          <a:p>
            <a:fld id="{E1E635F8-C2C6-448C-951F-4AC20941EEFC}" type="slidenum">
              <a:rPr lang="en-US" smtClean="0"/>
              <a:pPr/>
              <a:t>22</a:t>
            </a:fld>
            <a:endParaRPr lang="en-US" smtClean="0"/>
          </a:p>
        </p:txBody>
      </p:sp>
      <p:sp>
        <p:nvSpPr>
          <p:cNvPr id="157699" name="Rectangle 2"/>
          <p:cNvSpPr>
            <a:spLocks noGrp="1" noRot="1" noChangeAspect="1" noChangeArrowheads="1" noTextEdit="1"/>
          </p:cNvSpPr>
          <p:nvPr>
            <p:ph type="sldImg"/>
          </p:nvPr>
        </p:nvSpPr>
        <p:spPr>
          <a:xfrm>
            <a:off x="1144588" y="685800"/>
            <a:ext cx="4570412" cy="3429000"/>
          </a:xfrm>
          <a:ln/>
        </p:spPr>
      </p:sp>
      <p:sp>
        <p:nvSpPr>
          <p:cNvPr id="157700" name="Rectangle 3"/>
          <p:cNvSpPr>
            <a:spLocks noGrp="1" noChangeArrowheads="1"/>
          </p:cNvSpPr>
          <p:nvPr>
            <p:ph type="body" idx="1"/>
          </p:nvPr>
        </p:nvSpPr>
        <p:spPr>
          <a:noFill/>
          <a:ln/>
        </p:spPr>
        <p:txBody>
          <a:bodyPr/>
          <a:lstStyle/>
          <a:p>
            <a:pPr eaLnBrk="1" hangingPunct="1"/>
            <a:r>
              <a:rPr lang="en-US" dirty="0" smtClean="0"/>
              <a:t>Poor documentation leads to the need to design</a:t>
            </a:r>
            <a:r>
              <a:rPr lang="en-US" baseline="0" dirty="0" smtClean="0"/>
              <a:t> from scratch</a:t>
            </a:r>
          </a:p>
          <a:p>
            <a:pPr eaLnBrk="1" hangingPunct="1"/>
            <a:r>
              <a:rPr lang="en-US" baseline="0" dirty="0" smtClean="0"/>
              <a:t>Need to use the fundamental physics so that our models work</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80ADC4-3E1B-4D57-952F-19BEC3B4AB81}" type="slidenum">
              <a:rPr lang="en-US"/>
              <a:pPr/>
              <a:t>23</a:t>
            </a:fld>
            <a:endParaRPr lang="en-US"/>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p:txBody>
          <a:bodyPr/>
          <a:lstStyle/>
          <a:p>
            <a:endParaRPr lang="es-HN"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DA2ED7-96BE-4AC3-8D87-971E99D58A7A}" type="slidenum">
              <a:rPr lang="en-US"/>
              <a:pPr/>
              <a:t>24</a:t>
            </a:fld>
            <a:endParaRPr lang="en-US"/>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r>
              <a:rPr lang="es-HN" dirty="0" err="1" smtClean="0"/>
              <a:t>How</a:t>
            </a:r>
            <a:r>
              <a:rPr lang="es-HN" dirty="0" smtClean="0"/>
              <a:t> </a:t>
            </a:r>
            <a:r>
              <a:rPr lang="es-HN" dirty="0" err="1" smtClean="0"/>
              <a:t>well</a:t>
            </a:r>
            <a:r>
              <a:rPr lang="es-HN" baseline="0" dirty="0" smtClean="0"/>
              <a:t> a </a:t>
            </a:r>
            <a:r>
              <a:rPr lang="es-HN" baseline="0" dirty="0" err="1" smtClean="0"/>
              <a:t>flocculator</a:t>
            </a:r>
            <a:r>
              <a:rPr lang="es-HN" baseline="0" dirty="0" smtClean="0"/>
              <a:t> </a:t>
            </a:r>
            <a:r>
              <a:rPr lang="es-HN" baseline="0" dirty="0" err="1" smtClean="0"/>
              <a:t>works</a:t>
            </a:r>
            <a:r>
              <a:rPr lang="es-HN" baseline="0" dirty="0" smtClean="0"/>
              <a:t> </a:t>
            </a:r>
            <a:r>
              <a:rPr lang="es-HN" baseline="0" dirty="0" err="1" smtClean="0"/>
              <a:t>is</a:t>
            </a:r>
            <a:r>
              <a:rPr lang="es-HN" baseline="0" dirty="0" smtClean="0"/>
              <a:t> </a:t>
            </a:r>
            <a:r>
              <a:rPr lang="es-HN" baseline="0" dirty="0" err="1" smtClean="0"/>
              <a:t>determined</a:t>
            </a:r>
            <a:r>
              <a:rPr lang="es-HN" baseline="0" dirty="0" smtClean="0"/>
              <a:t> </a:t>
            </a:r>
            <a:r>
              <a:rPr lang="es-HN" baseline="0" dirty="0" err="1" smtClean="0"/>
              <a:t>by</a:t>
            </a:r>
            <a:r>
              <a:rPr lang="es-HN" baseline="0" dirty="0" smtClean="0"/>
              <a:t> </a:t>
            </a:r>
            <a:r>
              <a:rPr lang="es-HN" baseline="0" dirty="0" err="1" smtClean="0"/>
              <a:t>how</a:t>
            </a:r>
            <a:r>
              <a:rPr lang="es-HN" baseline="0" dirty="0" smtClean="0"/>
              <a:t> </a:t>
            </a:r>
            <a:r>
              <a:rPr lang="es-HN" baseline="0" dirty="0" err="1" smtClean="0"/>
              <a:t>many</a:t>
            </a:r>
            <a:r>
              <a:rPr lang="es-HN" baseline="0" dirty="0" smtClean="0"/>
              <a:t> </a:t>
            </a:r>
            <a:r>
              <a:rPr lang="es-HN" baseline="0" dirty="0" err="1" smtClean="0"/>
              <a:t>collisions</a:t>
            </a:r>
            <a:r>
              <a:rPr lang="es-HN" baseline="0" dirty="0" smtClean="0"/>
              <a:t> </a:t>
            </a:r>
            <a:r>
              <a:rPr lang="es-HN" baseline="0" dirty="0" err="1" smtClean="0"/>
              <a:t>happen</a:t>
            </a:r>
            <a:endParaRPr lang="es-HN" baseline="0" dirty="0" smtClean="0"/>
          </a:p>
          <a:p>
            <a:r>
              <a:rPr lang="es-HN" baseline="0" dirty="0" err="1" smtClean="0"/>
              <a:t>Higher</a:t>
            </a:r>
            <a:r>
              <a:rPr lang="es-HN" baseline="0" dirty="0" smtClean="0"/>
              <a:t> </a:t>
            </a:r>
            <a:r>
              <a:rPr lang="es-HN" baseline="0" dirty="0" err="1" smtClean="0"/>
              <a:t>turbidity</a:t>
            </a:r>
            <a:r>
              <a:rPr lang="es-HN" baseline="0" dirty="0" smtClean="0"/>
              <a:t> </a:t>
            </a:r>
            <a:r>
              <a:rPr lang="es-HN" baseline="0" dirty="0" err="1" smtClean="0"/>
              <a:t>suspensions</a:t>
            </a:r>
            <a:r>
              <a:rPr lang="es-HN" baseline="0" dirty="0" smtClean="0"/>
              <a:t> </a:t>
            </a:r>
            <a:r>
              <a:rPr lang="es-HN" baseline="0" dirty="0" err="1" smtClean="0"/>
              <a:t>result</a:t>
            </a:r>
            <a:r>
              <a:rPr lang="es-HN" baseline="0" dirty="0" smtClean="0"/>
              <a:t> in </a:t>
            </a:r>
            <a:r>
              <a:rPr lang="es-HN" baseline="0" dirty="0" err="1" smtClean="0"/>
              <a:t>larger</a:t>
            </a:r>
            <a:r>
              <a:rPr lang="es-HN" baseline="0" dirty="0" smtClean="0"/>
              <a:t> flocs so </a:t>
            </a:r>
            <a:r>
              <a:rPr lang="es-HN" baseline="0" dirty="0" err="1" smtClean="0"/>
              <a:t>they</a:t>
            </a:r>
            <a:r>
              <a:rPr lang="es-HN" baseline="0" dirty="0" smtClean="0"/>
              <a:t> </a:t>
            </a:r>
            <a:r>
              <a:rPr lang="es-HN" baseline="0" dirty="0" err="1" smtClean="0"/>
              <a:t>collide</a:t>
            </a:r>
            <a:r>
              <a:rPr lang="es-HN" baseline="0" dirty="0" smtClean="0"/>
              <a:t> </a:t>
            </a:r>
            <a:r>
              <a:rPr lang="es-HN" baseline="0" dirty="0" err="1" smtClean="0"/>
              <a:t>much</a:t>
            </a:r>
            <a:r>
              <a:rPr lang="es-HN" baseline="0" dirty="0" smtClean="0"/>
              <a:t> </a:t>
            </a:r>
            <a:r>
              <a:rPr lang="es-HN" baseline="0" dirty="0" err="1" smtClean="0"/>
              <a:t>easier</a:t>
            </a:r>
            <a:endParaRPr lang="es-HN"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D65F19-3D43-40CD-97F6-7785E557EA22}" type="slidenum">
              <a:rPr lang="en-US"/>
              <a:pPr/>
              <a:t>25</a:t>
            </a:fld>
            <a:endParaRPr 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r>
              <a:rPr lang="es-HN" dirty="0" err="1" smtClean="0"/>
              <a:t>We</a:t>
            </a:r>
            <a:r>
              <a:rPr lang="es-HN" baseline="0" dirty="0" smtClean="0"/>
              <a:t> </a:t>
            </a:r>
            <a:r>
              <a:rPr lang="es-HN" baseline="0" dirty="0" err="1" smtClean="0"/>
              <a:t>want</a:t>
            </a:r>
            <a:r>
              <a:rPr lang="es-HN" baseline="0" dirty="0" smtClean="0"/>
              <a:t> </a:t>
            </a:r>
            <a:r>
              <a:rPr lang="es-HN" baseline="0" dirty="0" err="1" smtClean="0"/>
              <a:t>the</a:t>
            </a:r>
            <a:r>
              <a:rPr lang="es-HN" baseline="0" dirty="0" smtClean="0"/>
              <a:t> </a:t>
            </a:r>
            <a:r>
              <a:rPr lang="es-HN" baseline="0" dirty="0" err="1" smtClean="0"/>
              <a:t>highest</a:t>
            </a:r>
            <a:r>
              <a:rPr lang="es-HN" baseline="0" dirty="0" smtClean="0"/>
              <a:t> </a:t>
            </a:r>
            <a:r>
              <a:rPr lang="es-HN" baseline="0" dirty="0" err="1" smtClean="0"/>
              <a:t>energy</a:t>
            </a:r>
            <a:r>
              <a:rPr lang="es-HN" baseline="0" dirty="0" smtClean="0"/>
              <a:t> </a:t>
            </a:r>
            <a:r>
              <a:rPr lang="es-HN" baseline="0" dirty="0" err="1" smtClean="0"/>
              <a:t>disspation</a:t>
            </a:r>
            <a:r>
              <a:rPr lang="es-HN" baseline="0" dirty="0" smtClean="0"/>
              <a:t> </a:t>
            </a:r>
            <a:r>
              <a:rPr lang="es-HN" baseline="0" dirty="0" err="1" smtClean="0"/>
              <a:t>possible</a:t>
            </a:r>
            <a:r>
              <a:rPr lang="es-HN" baseline="0" dirty="0" smtClean="0"/>
              <a:t> so </a:t>
            </a:r>
            <a:r>
              <a:rPr lang="es-HN" baseline="0" dirty="0" err="1" smtClean="0"/>
              <a:t>that</a:t>
            </a:r>
            <a:r>
              <a:rPr lang="es-HN" baseline="0" dirty="0" smtClean="0"/>
              <a:t> </a:t>
            </a:r>
            <a:r>
              <a:rPr lang="es-HN" baseline="0" dirty="0" err="1" smtClean="0"/>
              <a:t>the</a:t>
            </a:r>
            <a:r>
              <a:rPr lang="es-HN" baseline="0" dirty="0" smtClean="0"/>
              <a:t> flocs </a:t>
            </a:r>
            <a:r>
              <a:rPr lang="es-HN" baseline="0" dirty="0" err="1" smtClean="0"/>
              <a:t>will</a:t>
            </a:r>
            <a:r>
              <a:rPr lang="es-HN" baseline="0" dirty="0" smtClean="0"/>
              <a:t> </a:t>
            </a:r>
            <a:r>
              <a:rPr lang="es-HN" baseline="0" dirty="0" err="1" smtClean="0"/>
              <a:t>settle</a:t>
            </a:r>
            <a:r>
              <a:rPr lang="es-HN" baseline="0" dirty="0" smtClean="0"/>
              <a:t> </a:t>
            </a:r>
            <a:r>
              <a:rPr lang="es-HN" baseline="0" dirty="0" err="1" smtClean="0"/>
              <a:t>later</a:t>
            </a:r>
            <a:r>
              <a:rPr lang="es-HN" baseline="0" dirty="0" smtClean="0"/>
              <a:t> and </a:t>
            </a:r>
            <a:r>
              <a:rPr lang="es-HN" baseline="0" dirty="0" err="1" smtClean="0"/>
              <a:t>not</a:t>
            </a:r>
            <a:r>
              <a:rPr lang="es-HN" baseline="0" dirty="0" smtClean="0"/>
              <a:t> break up</a:t>
            </a:r>
            <a:endParaRPr lang="es-HN"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6D6024-405F-4AF4-BFDE-5A7D18250CB6}" type="slidenum">
              <a:rPr lang="en-US"/>
              <a:pPr/>
              <a:t>26</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s-H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Rot="1" noChangeAspect="1" noChangeArrowheads="1" noTextEdit="1"/>
          </p:cNvSpPr>
          <p:nvPr>
            <p:ph type="sldImg"/>
          </p:nvPr>
        </p:nvSpPr>
        <p:spPr>
          <a:ln/>
        </p:spPr>
      </p:sp>
      <p:sp>
        <p:nvSpPr>
          <p:cNvPr id="25805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C3548C-64BD-4A3D-9FA8-9769F3718689}" type="slidenum">
              <a:rPr lang="en-US"/>
              <a:pPr/>
              <a:t>29</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s-HN" dirty="0" err="1" smtClean="0"/>
              <a:t>We</a:t>
            </a:r>
            <a:r>
              <a:rPr lang="es-HN" baseline="0" dirty="0" smtClean="0"/>
              <a:t> try </a:t>
            </a:r>
            <a:r>
              <a:rPr lang="es-HN" baseline="0" dirty="0" err="1" smtClean="0"/>
              <a:t>to</a:t>
            </a:r>
            <a:r>
              <a:rPr lang="es-HN" baseline="0" dirty="0" smtClean="0"/>
              <a:t> </a:t>
            </a:r>
            <a:r>
              <a:rPr lang="es-HN" baseline="0" dirty="0" err="1" smtClean="0"/>
              <a:t>optimize</a:t>
            </a:r>
            <a:r>
              <a:rPr lang="es-HN" baseline="0" dirty="0" smtClean="0"/>
              <a:t> </a:t>
            </a:r>
            <a:r>
              <a:rPr lang="es-HN" baseline="0" dirty="0" err="1" smtClean="0"/>
              <a:t>our</a:t>
            </a:r>
            <a:r>
              <a:rPr lang="es-HN" baseline="0" dirty="0" smtClean="0"/>
              <a:t> </a:t>
            </a:r>
            <a:r>
              <a:rPr lang="es-HN" baseline="0" dirty="0" err="1" smtClean="0"/>
              <a:t>designs</a:t>
            </a:r>
            <a:r>
              <a:rPr lang="es-HN" baseline="0" dirty="0" smtClean="0"/>
              <a:t> as </a:t>
            </a:r>
            <a:r>
              <a:rPr lang="es-HN" baseline="0" dirty="0" err="1" smtClean="0"/>
              <a:t>much</a:t>
            </a:r>
            <a:r>
              <a:rPr lang="es-HN" baseline="0" dirty="0" smtClean="0"/>
              <a:t> as </a:t>
            </a:r>
            <a:r>
              <a:rPr lang="es-HN" baseline="0" dirty="0" err="1" smtClean="0"/>
              <a:t>possible</a:t>
            </a:r>
            <a:r>
              <a:rPr lang="es-HN" baseline="0" dirty="0" smtClean="0"/>
              <a:t>. </a:t>
            </a:r>
            <a:r>
              <a:rPr lang="es-HN" baseline="0" dirty="0" err="1" smtClean="0"/>
              <a:t>One</a:t>
            </a:r>
            <a:r>
              <a:rPr lang="es-HN" baseline="0" dirty="0" smtClean="0"/>
              <a:t> </a:t>
            </a:r>
            <a:r>
              <a:rPr lang="es-HN" baseline="0" dirty="0" err="1" smtClean="0"/>
              <a:t>example</a:t>
            </a:r>
            <a:r>
              <a:rPr lang="es-HN" baseline="0" dirty="0" smtClean="0"/>
              <a:t> </a:t>
            </a:r>
            <a:r>
              <a:rPr lang="es-HN" baseline="0" dirty="0" err="1" smtClean="0"/>
              <a:t>is</a:t>
            </a:r>
            <a:r>
              <a:rPr lang="es-HN" baseline="0" dirty="0" smtClean="0"/>
              <a:t> </a:t>
            </a:r>
            <a:r>
              <a:rPr lang="es-HN" baseline="0" dirty="0" err="1" smtClean="0"/>
              <a:t>making</a:t>
            </a:r>
            <a:r>
              <a:rPr lang="es-HN" baseline="0" dirty="0" smtClean="0"/>
              <a:t> </a:t>
            </a:r>
            <a:r>
              <a:rPr lang="es-HN" baseline="0" dirty="0" err="1" smtClean="0"/>
              <a:t>the</a:t>
            </a:r>
            <a:r>
              <a:rPr lang="es-HN" baseline="0" dirty="0" smtClean="0"/>
              <a:t> </a:t>
            </a:r>
            <a:r>
              <a:rPr lang="es-HN" baseline="0" dirty="0" err="1" smtClean="0"/>
              <a:t>flocculation</a:t>
            </a:r>
            <a:r>
              <a:rPr lang="es-HN" baseline="0" dirty="0" smtClean="0"/>
              <a:t> </a:t>
            </a:r>
            <a:r>
              <a:rPr lang="es-HN" baseline="0" dirty="0" err="1" smtClean="0"/>
              <a:t>tanks</a:t>
            </a:r>
            <a:r>
              <a:rPr lang="es-HN" baseline="0" dirty="0" smtClean="0"/>
              <a:t> as </a:t>
            </a:r>
            <a:r>
              <a:rPr lang="es-HN" baseline="0" dirty="0" err="1" smtClean="0"/>
              <a:t>long</a:t>
            </a:r>
            <a:r>
              <a:rPr lang="es-HN" baseline="0" dirty="0" smtClean="0"/>
              <a:t> as </a:t>
            </a:r>
            <a:r>
              <a:rPr lang="es-HN" baseline="0" dirty="0" err="1" smtClean="0"/>
              <a:t>the</a:t>
            </a:r>
            <a:r>
              <a:rPr lang="es-HN" baseline="0" dirty="0" smtClean="0"/>
              <a:t> </a:t>
            </a:r>
            <a:r>
              <a:rPr lang="es-HN" baseline="0" dirty="0" err="1" smtClean="0"/>
              <a:t>sedimentation</a:t>
            </a:r>
            <a:r>
              <a:rPr lang="es-HN" baseline="0" dirty="0" smtClean="0"/>
              <a:t> </a:t>
            </a:r>
            <a:r>
              <a:rPr lang="es-HN" baseline="0" dirty="0" err="1" smtClean="0"/>
              <a:t>tanks</a:t>
            </a:r>
            <a:r>
              <a:rPr lang="es-HN" baseline="0" dirty="0" smtClean="0"/>
              <a:t> </a:t>
            </a:r>
            <a:r>
              <a:rPr lang="es-HN" baseline="0" dirty="0" err="1" smtClean="0"/>
              <a:t>to</a:t>
            </a:r>
            <a:r>
              <a:rPr lang="es-HN" baseline="0" dirty="0" smtClean="0"/>
              <a:t> </a:t>
            </a:r>
            <a:r>
              <a:rPr lang="es-HN" baseline="0" dirty="0" err="1" smtClean="0"/>
              <a:t>maximize</a:t>
            </a:r>
            <a:r>
              <a:rPr lang="es-HN" baseline="0" dirty="0" smtClean="0"/>
              <a:t> </a:t>
            </a:r>
            <a:r>
              <a:rPr lang="es-HN" baseline="0" dirty="0" err="1" smtClean="0"/>
              <a:t>the</a:t>
            </a:r>
            <a:r>
              <a:rPr lang="es-HN" baseline="0" dirty="0" smtClean="0"/>
              <a:t> </a:t>
            </a:r>
            <a:r>
              <a:rPr lang="es-HN" baseline="0" dirty="0" err="1" smtClean="0"/>
              <a:t>amount</a:t>
            </a:r>
            <a:r>
              <a:rPr lang="es-HN" baseline="0" dirty="0" smtClean="0"/>
              <a:t> of </a:t>
            </a:r>
            <a:r>
              <a:rPr lang="es-HN" baseline="0" dirty="0" err="1" smtClean="0"/>
              <a:t>shared</a:t>
            </a:r>
            <a:r>
              <a:rPr lang="es-HN" baseline="0" dirty="0" smtClean="0"/>
              <a:t> </a:t>
            </a:r>
            <a:r>
              <a:rPr lang="es-HN" baseline="0" dirty="0" err="1" smtClean="0"/>
              <a:t>wall</a:t>
            </a:r>
            <a:r>
              <a:rPr lang="es-HN" baseline="0" dirty="0" smtClean="0"/>
              <a:t> </a:t>
            </a:r>
            <a:r>
              <a:rPr lang="es-HN" baseline="0" dirty="0" err="1" smtClean="0"/>
              <a:t>space</a:t>
            </a:r>
            <a:r>
              <a:rPr lang="es-HN" baseline="0" dirty="0" smtClean="0"/>
              <a:t>. </a:t>
            </a:r>
            <a:r>
              <a:rPr lang="es-HN" baseline="0" dirty="0" err="1" smtClean="0"/>
              <a:t>Another</a:t>
            </a:r>
            <a:r>
              <a:rPr lang="es-HN" baseline="0" dirty="0" smtClean="0"/>
              <a:t> </a:t>
            </a:r>
            <a:r>
              <a:rPr lang="es-HN" baseline="0" dirty="0" err="1" smtClean="0"/>
              <a:t>is</a:t>
            </a:r>
            <a:r>
              <a:rPr lang="es-HN" baseline="0" dirty="0" smtClean="0"/>
              <a:t> </a:t>
            </a:r>
            <a:r>
              <a:rPr lang="es-HN" baseline="0" dirty="0" err="1" smtClean="0"/>
              <a:t>ensuring</a:t>
            </a:r>
            <a:r>
              <a:rPr lang="es-HN" baseline="0" dirty="0" smtClean="0"/>
              <a:t> </a:t>
            </a:r>
            <a:r>
              <a:rPr lang="es-HN" baseline="0" dirty="0" err="1" smtClean="0"/>
              <a:t>that</a:t>
            </a:r>
            <a:r>
              <a:rPr lang="es-HN" baseline="0" dirty="0" smtClean="0"/>
              <a:t> </a:t>
            </a:r>
            <a:r>
              <a:rPr lang="es-HN" baseline="0" dirty="0" err="1" smtClean="0"/>
              <a:t>the</a:t>
            </a:r>
            <a:r>
              <a:rPr lang="es-HN" baseline="0" dirty="0" smtClean="0"/>
              <a:t> </a:t>
            </a:r>
            <a:r>
              <a:rPr lang="es-HN" baseline="0" dirty="0" err="1" smtClean="0"/>
              <a:t>depth</a:t>
            </a:r>
            <a:r>
              <a:rPr lang="es-HN" baseline="0" dirty="0" smtClean="0"/>
              <a:t> of </a:t>
            </a:r>
            <a:r>
              <a:rPr lang="es-HN" baseline="0" dirty="0" err="1" smtClean="0"/>
              <a:t>the</a:t>
            </a:r>
            <a:r>
              <a:rPr lang="es-HN" baseline="0" dirty="0" smtClean="0"/>
              <a:t> </a:t>
            </a:r>
            <a:r>
              <a:rPr lang="es-HN" baseline="0" dirty="0" err="1" smtClean="0"/>
              <a:t>water</a:t>
            </a:r>
            <a:r>
              <a:rPr lang="es-HN" baseline="0" dirty="0" smtClean="0"/>
              <a:t> at </a:t>
            </a:r>
            <a:r>
              <a:rPr lang="es-HN" baseline="0" dirty="0" err="1" smtClean="0"/>
              <a:t>the</a:t>
            </a:r>
            <a:r>
              <a:rPr lang="es-HN" baseline="0" dirty="0" smtClean="0"/>
              <a:t> </a:t>
            </a:r>
            <a:r>
              <a:rPr lang="es-HN" baseline="0" dirty="0" err="1" smtClean="0"/>
              <a:t>end</a:t>
            </a:r>
            <a:r>
              <a:rPr lang="es-HN" baseline="0" dirty="0" smtClean="0"/>
              <a:t> of </a:t>
            </a:r>
            <a:r>
              <a:rPr lang="es-HN" baseline="0" dirty="0" err="1" smtClean="0"/>
              <a:t>the</a:t>
            </a:r>
            <a:r>
              <a:rPr lang="es-HN" baseline="0" dirty="0" smtClean="0"/>
              <a:t> </a:t>
            </a:r>
            <a:r>
              <a:rPr lang="es-HN" baseline="0" dirty="0" err="1" smtClean="0"/>
              <a:t>flocculator</a:t>
            </a:r>
            <a:r>
              <a:rPr lang="es-HN" baseline="0" dirty="0" smtClean="0"/>
              <a:t> </a:t>
            </a:r>
            <a:r>
              <a:rPr lang="es-HN" baseline="0" dirty="0" err="1" smtClean="0"/>
              <a:t>is</a:t>
            </a:r>
            <a:r>
              <a:rPr lang="es-HN" baseline="0" dirty="0" smtClean="0"/>
              <a:t> </a:t>
            </a:r>
            <a:r>
              <a:rPr lang="es-HN" baseline="0" dirty="0" err="1" smtClean="0"/>
              <a:t>the</a:t>
            </a:r>
            <a:r>
              <a:rPr lang="es-HN" baseline="0" dirty="0" smtClean="0"/>
              <a:t> </a:t>
            </a:r>
            <a:r>
              <a:rPr lang="es-HN" baseline="0" dirty="0" err="1" smtClean="0"/>
              <a:t>same</a:t>
            </a:r>
            <a:r>
              <a:rPr lang="es-HN" baseline="0" dirty="0" smtClean="0"/>
              <a:t> as in </a:t>
            </a:r>
            <a:r>
              <a:rPr lang="es-HN" baseline="0" dirty="0" err="1" smtClean="0"/>
              <a:t>the</a:t>
            </a:r>
            <a:r>
              <a:rPr lang="es-HN" baseline="0" dirty="0" smtClean="0"/>
              <a:t> </a:t>
            </a:r>
            <a:r>
              <a:rPr lang="es-HN" baseline="0" dirty="0" err="1" smtClean="0"/>
              <a:t>entrance</a:t>
            </a:r>
            <a:r>
              <a:rPr lang="es-HN" baseline="0" dirty="0" smtClean="0"/>
              <a:t> </a:t>
            </a:r>
            <a:r>
              <a:rPr lang="es-HN" baseline="0" dirty="0" err="1" smtClean="0"/>
              <a:t>tank</a:t>
            </a:r>
            <a:r>
              <a:rPr lang="es-HN" baseline="0" dirty="0" smtClean="0"/>
              <a:t> </a:t>
            </a:r>
            <a:r>
              <a:rPr lang="es-HN" baseline="0" dirty="0" err="1" smtClean="0"/>
              <a:t>to</a:t>
            </a:r>
            <a:r>
              <a:rPr lang="es-HN" baseline="0" dirty="0" smtClean="0"/>
              <a:t> </a:t>
            </a:r>
            <a:r>
              <a:rPr lang="es-HN" baseline="0" dirty="0" err="1" smtClean="0"/>
              <a:t>the</a:t>
            </a:r>
            <a:r>
              <a:rPr lang="es-HN" baseline="0" dirty="0" smtClean="0"/>
              <a:t> </a:t>
            </a:r>
            <a:r>
              <a:rPr lang="es-HN" baseline="0" dirty="0" err="1" smtClean="0"/>
              <a:t>sedimentation</a:t>
            </a:r>
            <a:r>
              <a:rPr lang="es-HN" baseline="0" dirty="0" smtClean="0"/>
              <a:t> </a:t>
            </a:r>
            <a:r>
              <a:rPr lang="es-HN" baseline="0" dirty="0" err="1" smtClean="0"/>
              <a:t>tank</a:t>
            </a:r>
            <a:r>
              <a:rPr lang="es-HN" baseline="0" dirty="0" smtClean="0"/>
              <a:t> so </a:t>
            </a:r>
            <a:r>
              <a:rPr lang="es-HN" baseline="0" dirty="0" err="1" smtClean="0"/>
              <a:t>that</a:t>
            </a:r>
            <a:r>
              <a:rPr lang="es-HN" baseline="0" dirty="0" smtClean="0"/>
              <a:t> </a:t>
            </a:r>
            <a:r>
              <a:rPr lang="es-HN" baseline="0" dirty="0" err="1" smtClean="0"/>
              <a:t>there</a:t>
            </a:r>
            <a:r>
              <a:rPr lang="es-HN" baseline="0" dirty="0" smtClean="0"/>
              <a:t> </a:t>
            </a:r>
            <a:r>
              <a:rPr lang="es-HN" baseline="0" dirty="0" err="1" smtClean="0"/>
              <a:t>is</a:t>
            </a:r>
            <a:r>
              <a:rPr lang="es-HN" baseline="0" dirty="0" smtClean="0"/>
              <a:t> no </a:t>
            </a:r>
            <a:r>
              <a:rPr lang="es-HN" baseline="0" dirty="0" err="1" smtClean="0"/>
              <a:t>unnecessary</a:t>
            </a:r>
            <a:r>
              <a:rPr lang="es-HN" baseline="0" dirty="0" smtClean="0"/>
              <a:t> head </a:t>
            </a:r>
            <a:r>
              <a:rPr lang="es-HN" baseline="0" dirty="0" err="1" smtClean="0"/>
              <a:t>loss</a:t>
            </a:r>
            <a:r>
              <a:rPr lang="es-HN" baseline="0" dirty="0" smtClean="0"/>
              <a:t>. </a:t>
            </a:r>
            <a:r>
              <a:rPr lang="es-HN" baseline="0" dirty="0" err="1" smtClean="0"/>
              <a:t>We</a:t>
            </a:r>
            <a:r>
              <a:rPr lang="es-HN" baseline="0" dirty="0" smtClean="0"/>
              <a:t> </a:t>
            </a:r>
            <a:r>
              <a:rPr lang="es-HN" baseline="0" dirty="0" err="1" smtClean="0"/>
              <a:t>ensure</a:t>
            </a:r>
            <a:r>
              <a:rPr lang="es-HN" baseline="0" dirty="0" smtClean="0"/>
              <a:t> </a:t>
            </a:r>
            <a:r>
              <a:rPr lang="es-HN" baseline="0" dirty="0" err="1" smtClean="0"/>
              <a:t>that</a:t>
            </a:r>
            <a:r>
              <a:rPr lang="es-HN" baseline="0" dirty="0" smtClean="0"/>
              <a:t> </a:t>
            </a:r>
            <a:r>
              <a:rPr lang="es-HN" baseline="0" dirty="0" err="1" smtClean="0"/>
              <a:t>there</a:t>
            </a:r>
            <a:r>
              <a:rPr lang="es-HN" baseline="0" dirty="0" smtClean="0"/>
              <a:t> </a:t>
            </a:r>
            <a:r>
              <a:rPr lang="es-HN" baseline="0" dirty="0" err="1" smtClean="0"/>
              <a:t>is</a:t>
            </a:r>
            <a:r>
              <a:rPr lang="es-HN" baseline="0" dirty="0" smtClean="0"/>
              <a:t> a </a:t>
            </a:r>
            <a:r>
              <a:rPr lang="es-HN" baseline="0" dirty="0" err="1" smtClean="0"/>
              <a:t>minimum</a:t>
            </a:r>
            <a:r>
              <a:rPr lang="es-HN" baseline="0" dirty="0" smtClean="0"/>
              <a:t> </a:t>
            </a:r>
            <a:r>
              <a:rPr lang="es-HN" baseline="0" dirty="0" err="1" smtClean="0"/>
              <a:t>width</a:t>
            </a:r>
            <a:r>
              <a:rPr lang="es-HN" baseline="0" dirty="0" smtClean="0"/>
              <a:t> of </a:t>
            </a:r>
            <a:r>
              <a:rPr lang="es-HN" baseline="0" dirty="0" err="1" smtClean="0"/>
              <a:t>the</a:t>
            </a:r>
            <a:r>
              <a:rPr lang="es-HN" baseline="0" dirty="0" smtClean="0"/>
              <a:t> </a:t>
            </a:r>
            <a:r>
              <a:rPr lang="es-HN" baseline="0" dirty="0" err="1" smtClean="0"/>
              <a:t>flocculation</a:t>
            </a:r>
            <a:r>
              <a:rPr lang="es-HN" baseline="0" dirty="0" smtClean="0"/>
              <a:t> </a:t>
            </a:r>
            <a:r>
              <a:rPr lang="es-HN" baseline="0" dirty="0" err="1" smtClean="0"/>
              <a:t>channel</a:t>
            </a:r>
            <a:r>
              <a:rPr lang="es-HN" baseline="0" dirty="0" smtClean="0"/>
              <a:t> so </a:t>
            </a:r>
            <a:r>
              <a:rPr lang="es-HN" baseline="0" dirty="0" err="1" smtClean="0"/>
              <a:t>that</a:t>
            </a:r>
            <a:r>
              <a:rPr lang="es-HN" baseline="0" dirty="0" smtClean="0"/>
              <a:t> </a:t>
            </a:r>
            <a:r>
              <a:rPr lang="es-HN" baseline="0" dirty="0" err="1" smtClean="0"/>
              <a:t>humans</a:t>
            </a:r>
            <a:r>
              <a:rPr lang="es-HN" baseline="0" dirty="0" smtClean="0"/>
              <a:t> can </a:t>
            </a:r>
            <a:r>
              <a:rPr lang="es-HN" baseline="0" dirty="0" err="1" smtClean="0"/>
              <a:t>fit</a:t>
            </a:r>
            <a:r>
              <a:rPr lang="es-HN" baseline="0" dirty="0" smtClean="0"/>
              <a:t> in </a:t>
            </a:r>
            <a:r>
              <a:rPr lang="es-HN" baseline="0" dirty="0" err="1" smtClean="0"/>
              <a:t>it</a:t>
            </a:r>
            <a:r>
              <a:rPr lang="es-HN" baseline="0" dirty="0" smtClean="0"/>
              <a:t> </a:t>
            </a:r>
            <a:r>
              <a:rPr lang="es-HN" baseline="0" dirty="0" err="1" smtClean="0"/>
              <a:t>for</a:t>
            </a:r>
            <a:r>
              <a:rPr lang="es-HN" baseline="0" dirty="0" smtClean="0"/>
              <a:t> </a:t>
            </a:r>
            <a:r>
              <a:rPr lang="es-HN" baseline="0" dirty="0" err="1" smtClean="0"/>
              <a:t>maintenance</a:t>
            </a:r>
            <a:r>
              <a:rPr lang="es-HN" baseline="0" dirty="0" smtClean="0"/>
              <a:t>. </a:t>
            </a:r>
            <a:r>
              <a:rPr lang="es-HN" baseline="0" dirty="0" err="1" smtClean="0"/>
              <a:t>The</a:t>
            </a:r>
            <a:r>
              <a:rPr lang="es-HN" baseline="0" dirty="0" smtClean="0"/>
              <a:t> </a:t>
            </a:r>
            <a:r>
              <a:rPr lang="es-HN" baseline="0" dirty="0" err="1" smtClean="0"/>
              <a:t>materials</a:t>
            </a:r>
            <a:r>
              <a:rPr lang="es-HN" baseline="0" dirty="0" smtClean="0"/>
              <a:t> </a:t>
            </a:r>
            <a:r>
              <a:rPr lang="es-HN" baseline="0" dirty="0" err="1" smtClean="0"/>
              <a:t>we</a:t>
            </a:r>
            <a:r>
              <a:rPr lang="es-HN" baseline="0" dirty="0" smtClean="0"/>
              <a:t> use </a:t>
            </a:r>
            <a:r>
              <a:rPr lang="es-HN" baseline="0" dirty="0" err="1" smtClean="0"/>
              <a:t>must</a:t>
            </a:r>
            <a:r>
              <a:rPr lang="es-HN" baseline="0" dirty="0" smtClean="0"/>
              <a:t> </a:t>
            </a:r>
            <a:r>
              <a:rPr lang="es-HN" baseline="0" dirty="0" err="1" smtClean="0"/>
              <a:t>also</a:t>
            </a:r>
            <a:r>
              <a:rPr lang="es-HN" baseline="0" dirty="0" smtClean="0"/>
              <a:t> </a:t>
            </a:r>
            <a:r>
              <a:rPr lang="es-HN" baseline="0" dirty="0" err="1" smtClean="0"/>
              <a:t>be</a:t>
            </a:r>
            <a:r>
              <a:rPr lang="es-HN" baseline="0" dirty="0" smtClean="0"/>
              <a:t> </a:t>
            </a:r>
            <a:r>
              <a:rPr lang="es-HN" baseline="0" dirty="0" err="1" smtClean="0"/>
              <a:t>able</a:t>
            </a:r>
            <a:r>
              <a:rPr lang="es-HN" baseline="0" dirty="0" smtClean="0"/>
              <a:t> </a:t>
            </a:r>
            <a:r>
              <a:rPr lang="es-HN" baseline="0" dirty="0" err="1" smtClean="0"/>
              <a:t>to</a:t>
            </a:r>
            <a:r>
              <a:rPr lang="es-HN" baseline="0" dirty="0" smtClean="0"/>
              <a:t> </a:t>
            </a:r>
            <a:r>
              <a:rPr lang="es-HN" baseline="0" dirty="0" err="1" smtClean="0"/>
              <a:t>withstand</a:t>
            </a:r>
            <a:r>
              <a:rPr lang="es-HN" baseline="0" dirty="0" smtClean="0"/>
              <a:t> </a:t>
            </a:r>
            <a:r>
              <a:rPr lang="es-HN" baseline="0" dirty="0" err="1" smtClean="0"/>
              <a:t>the</a:t>
            </a:r>
            <a:r>
              <a:rPr lang="es-HN" baseline="0" dirty="0" smtClean="0"/>
              <a:t> </a:t>
            </a:r>
            <a:r>
              <a:rPr lang="es-HN" baseline="0" dirty="0" err="1" smtClean="0"/>
              <a:t>forces</a:t>
            </a:r>
            <a:r>
              <a:rPr lang="es-HN" baseline="0" dirty="0" smtClean="0"/>
              <a:t> </a:t>
            </a:r>
            <a:r>
              <a:rPr lang="es-HN" baseline="0" dirty="0" err="1" smtClean="0"/>
              <a:t>on</a:t>
            </a:r>
            <a:r>
              <a:rPr lang="es-HN" baseline="0" dirty="0" smtClean="0"/>
              <a:t> </a:t>
            </a:r>
            <a:r>
              <a:rPr lang="es-HN" baseline="0" dirty="0" err="1" smtClean="0"/>
              <a:t>them</a:t>
            </a:r>
            <a:r>
              <a:rPr lang="es-HN" baseline="0" dirty="0" smtClean="0"/>
              <a:t>. </a:t>
            </a:r>
            <a:r>
              <a:rPr lang="es-HN" baseline="0" dirty="0" err="1" smtClean="0"/>
              <a:t>We</a:t>
            </a:r>
            <a:r>
              <a:rPr lang="es-HN" baseline="0" dirty="0" smtClean="0"/>
              <a:t> </a:t>
            </a:r>
            <a:r>
              <a:rPr lang="es-HN" baseline="0" dirty="0" err="1" smtClean="0"/>
              <a:t>have</a:t>
            </a:r>
            <a:r>
              <a:rPr lang="es-HN" baseline="0" dirty="0" smtClean="0"/>
              <a:t> </a:t>
            </a:r>
            <a:r>
              <a:rPr lang="es-HN" baseline="0" dirty="0" err="1" smtClean="0"/>
              <a:t>considered</a:t>
            </a:r>
            <a:r>
              <a:rPr lang="es-HN" baseline="0" dirty="0" smtClean="0"/>
              <a:t> </a:t>
            </a:r>
            <a:r>
              <a:rPr lang="es-HN" baseline="0" dirty="0" err="1" smtClean="0"/>
              <a:t>varying</a:t>
            </a:r>
            <a:r>
              <a:rPr lang="es-HN" baseline="0" dirty="0" smtClean="0"/>
              <a:t> </a:t>
            </a:r>
            <a:r>
              <a:rPr lang="es-HN" baseline="0" dirty="0" err="1" smtClean="0"/>
              <a:t>the</a:t>
            </a:r>
            <a:r>
              <a:rPr lang="es-HN" baseline="0" dirty="0" smtClean="0"/>
              <a:t> </a:t>
            </a:r>
            <a:r>
              <a:rPr lang="es-HN" baseline="0" dirty="0" err="1" smtClean="0"/>
              <a:t>width</a:t>
            </a:r>
            <a:r>
              <a:rPr lang="es-HN" baseline="0" dirty="0" smtClean="0"/>
              <a:t> of </a:t>
            </a:r>
            <a:r>
              <a:rPr lang="es-HN" baseline="0" dirty="0" err="1" smtClean="0"/>
              <a:t>the</a:t>
            </a:r>
            <a:r>
              <a:rPr lang="es-HN" baseline="0" dirty="0" smtClean="0"/>
              <a:t> </a:t>
            </a:r>
            <a:r>
              <a:rPr lang="es-HN" baseline="0" dirty="0" err="1" smtClean="0"/>
              <a:t>channels</a:t>
            </a:r>
            <a:r>
              <a:rPr lang="es-HN" baseline="0" dirty="0" smtClean="0"/>
              <a:t> </a:t>
            </a:r>
            <a:r>
              <a:rPr lang="es-HN" baseline="0" dirty="0" err="1" smtClean="0"/>
              <a:t>for</a:t>
            </a:r>
            <a:r>
              <a:rPr lang="es-HN" baseline="0" dirty="0" smtClean="0"/>
              <a:t> </a:t>
            </a:r>
            <a:r>
              <a:rPr lang="es-HN" baseline="0" dirty="0" err="1" smtClean="0"/>
              <a:t>greater</a:t>
            </a:r>
            <a:r>
              <a:rPr lang="es-HN" baseline="0" dirty="0" smtClean="0"/>
              <a:t> </a:t>
            </a:r>
            <a:r>
              <a:rPr lang="es-HN" baseline="0" dirty="0" err="1" smtClean="0"/>
              <a:t>efficiency</a:t>
            </a:r>
            <a:r>
              <a:rPr lang="es-HN" baseline="0" dirty="0" smtClean="0"/>
              <a:t> as </a:t>
            </a:r>
            <a:r>
              <a:rPr lang="es-HN" baseline="0" dirty="0" err="1" smtClean="0"/>
              <a:t>well</a:t>
            </a:r>
            <a:r>
              <a:rPr lang="es-HN" baseline="0" dirty="0" smtClean="0"/>
              <a:t>.</a:t>
            </a:r>
            <a:endParaRPr lang="es-H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FF6793-35F4-419A-B21A-699D7105B25E}" type="slidenum">
              <a:rPr lang="en-US"/>
              <a:pPr/>
              <a:t>30</a:t>
            </a:fld>
            <a:endParaRPr lang="en-U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r>
              <a:rPr lang="es-HN" dirty="0" err="1" smtClean="0"/>
              <a:t>Here</a:t>
            </a:r>
            <a:r>
              <a:rPr lang="es-HN" dirty="0" smtClean="0"/>
              <a:t> </a:t>
            </a:r>
            <a:r>
              <a:rPr lang="es-HN" dirty="0" err="1" smtClean="0"/>
              <a:t>you</a:t>
            </a:r>
            <a:r>
              <a:rPr lang="es-HN" dirty="0" smtClean="0"/>
              <a:t> can </a:t>
            </a:r>
            <a:r>
              <a:rPr lang="es-HN" dirty="0" err="1" smtClean="0"/>
              <a:t>see</a:t>
            </a:r>
            <a:r>
              <a:rPr lang="es-HN" dirty="0" smtClean="0"/>
              <a:t> a </a:t>
            </a:r>
            <a:r>
              <a:rPr lang="es-HN" dirty="0" err="1" smtClean="0"/>
              <a:t>draing</a:t>
            </a:r>
            <a:r>
              <a:rPr lang="es-HN" dirty="0" smtClean="0"/>
              <a:t> of </a:t>
            </a:r>
            <a:r>
              <a:rPr lang="es-HN" dirty="0" err="1" smtClean="0"/>
              <a:t>tapered</a:t>
            </a:r>
            <a:r>
              <a:rPr lang="es-HN" dirty="0" smtClean="0"/>
              <a:t> </a:t>
            </a:r>
            <a:r>
              <a:rPr lang="es-HN" dirty="0" err="1" smtClean="0"/>
              <a:t>flocculation</a:t>
            </a:r>
            <a:r>
              <a:rPr lang="es-HN" dirty="0" smtClean="0"/>
              <a:t>, </a:t>
            </a:r>
            <a:r>
              <a:rPr lang="es-HN" dirty="0" err="1" smtClean="0"/>
              <a:t>where</a:t>
            </a:r>
            <a:r>
              <a:rPr lang="es-HN" dirty="0" smtClean="0"/>
              <a:t> </a:t>
            </a:r>
            <a:r>
              <a:rPr lang="es-HN" dirty="0" err="1" smtClean="0"/>
              <a:t>there</a:t>
            </a:r>
            <a:r>
              <a:rPr lang="es-HN" baseline="0" dirty="0" smtClean="0"/>
              <a:t> are </a:t>
            </a:r>
            <a:r>
              <a:rPr lang="es-HN" baseline="0" dirty="0" err="1" smtClean="0"/>
              <a:t>differnt</a:t>
            </a:r>
            <a:r>
              <a:rPr lang="es-HN" baseline="0" dirty="0" smtClean="0"/>
              <a:t> </a:t>
            </a:r>
            <a:r>
              <a:rPr lang="es-HN" baseline="0" dirty="0" err="1" smtClean="0"/>
              <a:t>baffle</a:t>
            </a:r>
            <a:r>
              <a:rPr lang="es-HN" baseline="0" dirty="0" smtClean="0"/>
              <a:t> </a:t>
            </a:r>
            <a:r>
              <a:rPr lang="es-HN" baseline="0" dirty="0" err="1" smtClean="0"/>
              <a:t>spacings</a:t>
            </a:r>
            <a:r>
              <a:rPr lang="es-HN" baseline="0" dirty="0" smtClean="0"/>
              <a:t> in </a:t>
            </a:r>
            <a:r>
              <a:rPr lang="es-HN" baseline="0" dirty="0" err="1" smtClean="0"/>
              <a:t>each</a:t>
            </a:r>
            <a:r>
              <a:rPr lang="es-HN" baseline="0" dirty="0" smtClean="0"/>
              <a:t> </a:t>
            </a:r>
            <a:r>
              <a:rPr lang="es-HN" baseline="0" dirty="0" err="1" smtClean="0"/>
              <a:t>channel</a:t>
            </a:r>
            <a:r>
              <a:rPr lang="es-HN" baseline="0" dirty="0" smtClean="0"/>
              <a:t>. </a:t>
            </a:r>
            <a:r>
              <a:rPr lang="es-HN" dirty="0" err="1" smtClean="0"/>
              <a:t>Since</a:t>
            </a:r>
            <a:r>
              <a:rPr lang="es-HN" dirty="0" smtClean="0"/>
              <a:t> </a:t>
            </a:r>
            <a:r>
              <a:rPr lang="es-HN" dirty="0" err="1" smtClean="0"/>
              <a:t>the</a:t>
            </a:r>
            <a:r>
              <a:rPr lang="es-HN" dirty="0" smtClean="0"/>
              <a:t> </a:t>
            </a:r>
            <a:r>
              <a:rPr lang="es-HN" dirty="0" err="1" smtClean="0"/>
              <a:t>particles</a:t>
            </a:r>
            <a:r>
              <a:rPr lang="es-HN" dirty="0" smtClean="0"/>
              <a:t> are </a:t>
            </a:r>
            <a:r>
              <a:rPr lang="es-HN" dirty="0" err="1" smtClean="0"/>
              <a:t>much</a:t>
            </a:r>
            <a:r>
              <a:rPr lang="es-HN" dirty="0" smtClean="0"/>
              <a:t> </a:t>
            </a:r>
            <a:r>
              <a:rPr lang="es-HN" dirty="0" err="1" smtClean="0"/>
              <a:t>smaller</a:t>
            </a:r>
            <a:r>
              <a:rPr lang="es-HN" baseline="0" dirty="0" smtClean="0"/>
              <a:t> at </a:t>
            </a:r>
            <a:r>
              <a:rPr lang="es-HN" baseline="0" dirty="0" err="1" smtClean="0"/>
              <a:t>the</a:t>
            </a:r>
            <a:r>
              <a:rPr lang="es-HN" baseline="0" dirty="0" smtClean="0"/>
              <a:t> </a:t>
            </a:r>
            <a:r>
              <a:rPr lang="es-HN" baseline="0" dirty="0" err="1" smtClean="0"/>
              <a:t>beginning</a:t>
            </a:r>
            <a:r>
              <a:rPr lang="es-HN" baseline="0" dirty="0" smtClean="0"/>
              <a:t>, more </a:t>
            </a:r>
            <a:r>
              <a:rPr lang="es-HN" baseline="0" dirty="0" err="1" smtClean="0"/>
              <a:t>baffles</a:t>
            </a:r>
            <a:r>
              <a:rPr lang="es-HN" baseline="0" dirty="0" smtClean="0"/>
              <a:t> </a:t>
            </a:r>
            <a:r>
              <a:rPr lang="es-HN" baseline="0" dirty="0" err="1" smtClean="0"/>
              <a:t>will</a:t>
            </a:r>
            <a:r>
              <a:rPr lang="es-HN" baseline="0" dirty="0" smtClean="0"/>
              <a:t> </a:t>
            </a:r>
            <a:r>
              <a:rPr lang="es-HN" baseline="0" dirty="0" err="1" smtClean="0"/>
              <a:t>help</a:t>
            </a:r>
            <a:r>
              <a:rPr lang="es-HN" baseline="0" dirty="0" smtClean="0"/>
              <a:t> </a:t>
            </a:r>
            <a:r>
              <a:rPr lang="es-HN" baseline="0" dirty="0" err="1" smtClean="0"/>
              <a:t>them</a:t>
            </a:r>
            <a:r>
              <a:rPr lang="es-HN" baseline="0" dirty="0" smtClean="0"/>
              <a:t> </a:t>
            </a:r>
            <a:r>
              <a:rPr lang="es-HN" baseline="0" dirty="0" err="1" smtClean="0"/>
              <a:t>grow</a:t>
            </a:r>
            <a:r>
              <a:rPr lang="es-HN" baseline="0" dirty="0" smtClean="0"/>
              <a:t> </a:t>
            </a:r>
            <a:r>
              <a:rPr lang="es-HN" baseline="0" dirty="0" err="1" smtClean="0"/>
              <a:t>quicker</a:t>
            </a:r>
            <a:r>
              <a:rPr lang="es-HN" baseline="0" dirty="0" smtClean="0"/>
              <a:t>. Once </a:t>
            </a:r>
            <a:r>
              <a:rPr lang="es-HN" baseline="0" dirty="0" err="1" smtClean="0"/>
              <a:t>they</a:t>
            </a:r>
            <a:r>
              <a:rPr lang="es-HN" baseline="0" dirty="0" smtClean="0"/>
              <a:t> are </a:t>
            </a:r>
            <a:r>
              <a:rPr lang="es-HN" baseline="0" dirty="0" err="1" smtClean="0"/>
              <a:t>larger</a:t>
            </a:r>
            <a:r>
              <a:rPr lang="es-HN" baseline="0" dirty="0" smtClean="0"/>
              <a:t>, </a:t>
            </a:r>
            <a:r>
              <a:rPr lang="es-HN" baseline="0" dirty="0" err="1" smtClean="0"/>
              <a:t>they</a:t>
            </a:r>
            <a:r>
              <a:rPr lang="es-HN" baseline="0" dirty="0" smtClean="0"/>
              <a:t> do </a:t>
            </a:r>
            <a:r>
              <a:rPr lang="es-HN" baseline="0" dirty="0" err="1" smtClean="0"/>
              <a:t>not</a:t>
            </a:r>
            <a:r>
              <a:rPr lang="es-HN" baseline="0" dirty="0" smtClean="0"/>
              <a:t> </a:t>
            </a:r>
            <a:r>
              <a:rPr lang="es-HN" baseline="0" dirty="0" err="1" smtClean="0"/>
              <a:t>need</a:t>
            </a:r>
            <a:r>
              <a:rPr lang="es-HN" baseline="0" dirty="0" smtClean="0"/>
              <a:t> as </a:t>
            </a:r>
            <a:r>
              <a:rPr lang="es-HN" baseline="0" dirty="0" err="1" smtClean="0"/>
              <a:t>many</a:t>
            </a:r>
            <a:r>
              <a:rPr lang="es-HN" baseline="0" dirty="0" smtClean="0"/>
              <a:t> </a:t>
            </a:r>
            <a:r>
              <a:rPr lang="es-HN" baseline="0" dirty="0" err="1" smtClean="0"/>
              <a:t>baffles</a:t>
            </a:r>
            <a:r>
              <a:rPr lang="es-HN" baseline="0" dirty="0" smtClean="0"/>
              <a:t> </a:t>
            </a:r>
            <a:r>
              <a:rPr lang="es-HN" baseline="0" dirty="0" err="1" smtClean="0"/>
              <a:t>to</a:t>
            </a:r>
            <a:r>
              <a:rPr lang="es-HN" baseline="0" dirty="0" smtClean="0"/>
              <a:t> </a:t>
            </a:r>
            <a:r>
              <a:rPr lang="es-HN" baseline="0" dirty="0" err="1" smtClean="0"/>
              <a:t>keep</a:t>
            </a:r>
            <a:r>
              <a:rPr lang="es-HN" baseline="0" dirty="0" smtClean="0"/>
              <a:t> </a:t>
            </a:r>
            <a:r>
              <a:rPr lang="es-HN" baseline="0" dirty="0" err="1" smtClean="0"/>
              <a:t>growing</a:t>
            </a:r>
            <a:r>
              <a:rPr lang="es-HN" baseline="0" dirty="0" smtClean="0"/>
              <a:t>. </a:t>
            </a:r>
            <a:r>
              <a:rPr lang="es-HN" baseline="0" dirty="0" err="1" smtClean="0"/>
              <a:t>The</a:t>
            </a:r>
            <a:r>
              <a:rPr lang="es-HN" baseline="0" dirty="0" smtClean="0"/>
              <a:t> </a:t>
            </a:r>
            <a:r>
              <a:rPr lang="es-HN" baseline="0" dirty="0" err="1" smtClean="0"/>
              <a:t>benefits</a:t>
            </a:r>
            <a:r>
              <a:rPr lang="es-HN" baseline="0" dirty="0" smtClean="0"/>
              <a:t> of </a:t>
            </a:r>
            <a:r>
              <a:rPr lang="es-HN" baseline="0" dirty="0" err="1" smtClean="0"/>
              <a:t>tapering</a:t>
            </a:r>
            <a:r>
              <a:rPr lang="es-HN" baseline="0" dirty="0" smtClean="0"/>
              <a:t> are </a:t>
            </a:r>
            <a:r>
              <a:rPr lang="es-HN" baseline="0" dirty="0" err="1" smtClean="0"/>
              <a:t>still</a:t>
            </a:r>
            <a:r>
              <a:rPr lang="es-HN" baseline="0" dirty="0" smtClean="0"/>
              <a:t> </a:t>
            </a:r>
            <a:r>
              <a:rPr lang="es-HN" baseline="0" dirty="0" err="1" smtClean="0"/>
              <a:t>being</a:t>
            </a:r>
            <a:r>
              <a:rPr lang="es-HN" baseline="0" dirty="0" smtClean="0"/>
              <a:t> </a:t>
            </a:r>
            <a:r>
              <a:rPr lang="es-HN" baseline="0" dirty="0" err="1" smtClean="0"/>
              <a:t>analyzed</a:t>
            </a:r>
            <a:r>
              <a:rPr lang="es-HN" baseline="0" dirty="0" smtClean="0"/>
              <a:t>, </a:t>
            </a:r>
            <a:r>
              <a:rPr lang="es-HN" baseline="0" dirty="0" err="1" smtClean="0"/>
              <a:t>however</a:t>
            </a:r>
            <a:r>
              <a:rPr lang="es-HN" baseline="0" dirty="0" smtClean="0"/>
              <a:t>, so </a:t>
            </a:r>
            <a:r>
              <a:rPr lang="es-HN" baseline="0" dirty="0" err="1" smtClean="0"/>
              <a:t>we</a:t>
            </a:r>
            <a:r>
              <a:rPr lang="es-HN" baseline="0" dirty="0" smtClean="0"/>
              <a:t> do </a:t>
            </a:r>
            <a:r>
              <a:rPr lang="es-HN" baseline="0" dirty="0" err="1" smtClean="0"/>
              <a:t>not</a:t>
            </a:r>
            <a:r>
              <a:rPr lang="es-HN" baseline="0" dirty="0" smtClean="0"/>
              <a:t> </a:t>
            </a:r>
            <a:r>
              <a:rPr lang="es-HN" baseline="0" dirty="0" err="1" smtClean="0"/>
              <a:t>know</a:t>
            </a:r>
            <a:r>
              <a:rPr lang="es-HN" baseline="0" dirty="0" smtClean="0"/>
              <a:t> </a:t>
            </a:r>
            <a:r>
              <a:rPr lang="es-HN" baseline="0" dirty="0" err="1" smtClean="0"/>
              <a:t>if</a:t>
            </a:r>
            <a:r>
              <a:rPr lang="es-HN" baseline="0" dirty="0" smtClean="0"/>
              <a:t> </a:t>
            </a:r>
            <a:r>
              <a:rPr lang="es-HN" baseline="0" dirty="0" err="1" smtClean="0"/>
              <a:t>tapering</a:t>
            </a:r>
            <a:r>
              <a:rPr lang="es-HN" baseline="0" dirty="0" smtClean="0"/>
              <a:t> </a:t>
            </a:r>
            <a:r>
              <a:rPr lang="es-HN" baseline="0" dirty="0" err="1" smtClean="0"/>
              <a:t>is</a:t>
            </a:r>
            <a:r>
              <a:rPr lang="es-HN" baseline="0" dirty="0" smtClean="0"/>
              <a:t> </a:t>
            </a:r>
            <a:r>
              <a:rPr lang="es-HN" baseline="0" dirty="0" err="1" smtClean="0"/>
              <a:t>optimal</a:t>
            </a:r>
            <a:r>
              <a:rPr lang="es-HN" baseline="0" dirty="0" smtClean="0"/>
              <a:t>.</a:t>
            </a:r>
            <a:endParaRPr lang="es-HN" dirty="0"/>
          </a:p>
          <a:p>
            <a:endParaRPr lang="es-HN"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 arguments</a:t>
            </a:r>
            <a:r>
              <a:rPr lang="en-US" baseline="0" dirty="0" smtClean="0"/>
              <a:t> in favor of tapering are that there will be shorter residence times in the </a:t>
            </a:r>
            <a:r>
              <a:rPr lang="en-US" baseline="0" dirty="0" err="1" smtClean="0"/>
              <a:t>flocculator</a:t>
            </a:r>
            <a:r>
              <a:rPr lang="en-US" baseline="0" dirty="0" smtClean="0"/>
              <a:t> so the process will take less time and the </a:t>
            </a:r>
            <a:r>
              <a:rPr lang="en-US" baseline="0" dirty="0" err="1" smtClean="0"/>
              <a:t>flocs</a:t>
            </a:r>
            <a:r>
              <a:rPr lang="en-US" baseline="0" dirty="0" smtClean="0"/>
              <a:t> might be compacted more tightly with closer baffle spacing, so they will less likely fall apart.</a:t>
            </a:r>
            <a:endParaRPr lang="en-US" dirty="0"/>
          </a:p>
        </p:txBody>
      </p:sp>
      <p:sp>
        <p:nvSpPr>
          <p:cNvPr id="4" name="Slide Number Placeholder 3"/>
          <p:cNvSpPr>
            <a:spLocks noGrp="1"/>
          </p:cNvSpPr>
          <p:nvPr>
            <p:ph type="sldNum" sz="quarter" idx="10"/>
          </p:nvPr>
        </p:nvSpPr>
        <p:spPr/>
        <p:txBody>
          <a:bodyPr/>
          <a:lstStyle/>
          <a:p>
            <a:fld id="{95044064-64A6-40ED-97A8-B308457DE91E}"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Some</a:t>
            </a:r>
            <a:r>
              <a:rPr lang="en-US" baseline="0" dirty="0" smtClean="0"/>
              <a:t> arguments for not tapering, i.e. uniform flocculation, are that it is more energy efficient because there is less head loss and it is unlikely that the higher shear from tapered baffling actually makes a significant change in the </a:t>
            </a:r>
            <a:r>
              <a:rPr lang="en-US" baseline="0" dirty="0" err="1" smtClean="0"/>
              <a:t>floc</a:t>
            </a:r>
            <a:r>
              <a:rPr lang="en-US" baseline="0" dirty="0" smtClean="0"/>
              <a:t> density and strength. </a:t>
            </a:r>
            <a:r>
              <a:rPr lang="en-US" dirty="0" smtClean="0"/>
              <a:t>Uniform </a:t>
            </a:r>
            <a:r>
              <a:rPr lang="en-US" dirty="0" err="1" smtClean="0"/>
              <a:t>flocculators</a:t>
            </a:r>
            <a:r>
              <a:rPr lang="en-US" baseline="0" dirty="0" smtClean="0"/>
              <a:t> are also much easier to construct and they may not actually help with high energy dissipation at the beginning.</a:t>
            </a:r>
            <a:endParaRPr lang="en-US" dirty="0" smtClean="0"/>
          </a:p>
          <a:p>
            <a:endParaRPr lang="en-US" dirty="0"/>
          </a:p>
        </p:txBody>
      </p:sp>
      <p:sp>
        <p:nvSpPr>
          <p:cNvPr id="4" name="Slide Number Placeholder 3"/>
          <p:cNvSpPr>
            <a:spLocks noGrp="1"/>
          </p:cNvSpPr>
          <p:nvPr>
            <p:ph type="sldNum" sz="quarter" idx="10"/>
          </p:nvPr>
        </p:nvSpPr>
        <p:spPr/>
        <p:txBody>
          <a:bodyPr/>
          <a:lstStyle/>
          <a:p>
            <a:fld id="{95044064-64A6-40ED-97A8-B308457DE91E}"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95DB3A-CF17-4D5C-8858-8558FD6346E7}" type="slidenum">
              <a:rPr lang="en-US"/>
              <a:pPr/>
              <a:t>33</a:t>
            </a:fld>
            <a:endParaRPr lang="en-US"/>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r>
              <a:rPr lang="es-HN" dirty="0" err="1" smtClean="0"/>
              <a:t>While</a:t>
            </a:r>
            <a:r>
              <a:rPr lang="es-HN" dirty="0" smtClean="0"/>
              <a:t> </a:t>
            </a:r>
            <a:r>
              <a:rPr lang="es-HN" dirty="0" err="1" smtClean="0"/>
              <a:t>we</a:t>
            </a:r>
            <a:r>
              <a:rPr lang="es-HN" dirty="0" smtClean="0"/>
              <a:t> do try </a:t>
            </a:r>
            <a:r>
              <a:rPr lang="es-HN" dirty="0" err="1" smtClean="0"/>
              <a:t>to</a:t>
            </a:r>
            <a:r>
              <a:rPr lang="es-HN" dirty="0" smtClean="0"/>
              <a:t> </a:t>
            </a:r>
            <a:r>
              <a:rPr lang="es-HN" dirty="0" err="1" smtClean="0"/>
              <a:t>design</a:t>
            </a:r>
            <a:r>
              <a:rPr lang="es-HN" dirty="0" smtClean="0"/>
              <a:t> as </a:t>
            </a:r>
            <a:r>
              <a:rPr lang="es-HN" dirty="0" err="1" smtClean="0"/>
              <a:t>optimally</a:t>
            </a:r>
            <a:r>
              <a:rPr lang="es-HN" dirty="0" smtClean="0"/>
              <a:t> as </a:t>
            </a:r>
            <a:r>
              <a:rPr lang="es-HN" dirty="0" err="1" smtClean="0"/>
              <a:t>possible</a:t>
            </a:r>
            <a:r>
              <a:rPr lang="es-HN" dirty="0" smtClean="0"/>
              <a:t>, </a:t>
            </a:r>
            <a:r>
              <a:rPr lang="es-HN" dirty="0" err="1" smtClean="0"/>
              <a:t>sometimes</a:t>
            </a:r>
            <a:r>
              <a:rPr lang="es-HN" dirty="0" smtClean="0"/>
              <a:t> </a:t>
            </a:r>
            <a:r>
              <a:rPr lang="es-HN" dirty="0" err="1" smtClean="0"/>
              <a:t>we</a:t>
            </a:r>
            <a:r>
              <a:rPr lang="es-HN" dirty="0" smtClean="0"/>
              <a:t> </a:t>
            </a:r>
            <a:r>
              <a:rPr lang="es-HN" dirty="0" err="1" smtClean="0"/>
              <a:t>can’t</a:t>
            </a:r>
            <a:r>
              <a:rPr lang="es-HN" dirty="0" smtClean="0"/>
              <a:t>. </a:t>
            </a:r>
            <a:r>
              <a:rPr lang="es-HN" dirty="0" err="1" smtClean="0"/>
              <a:t>For</a:t>
            </a:r>
            <a:r>
              <a:rPr lang="es-HN" dirty="0" smtClean="0"/>
              <a:t> </a:t>
            </a:r>
            <a:r>
              <a:rPr lang="es-HN" dirty="0" err="1" smtClean="0"/>
              <a:t>instance</a:t>
            </a:r>
            <a:r>
              <a:rPr lang="es-HN" dirty="0" smtClean="0"/>
              <a:t>, as I </a:t>
            </a:r>
            <a:r>
              <a:rPr lang="es-HN" dirty="0" err="1" smtClean="0"/>
              <a:t>mentioned</a:t>
            </a:r>
            <a:r>
              <a:rPr lang="es-HN" dirty="0" smtClean="0"/>
              <a:t>, </a:t>
            </a:r>
            <a:r>
              <a:rPr lang="es-HN" dirty="0" err="1" smtClean="0"/>
              <a:t>the</a:t>
            </a:r>
            <a:r>
              <a:rPr lang="es-HN" dirty="0" smtClean="0"/>
              <a:t> </a:t>
            </a:r>
            <a:r>
              <a:rPr lang="es-HN" dirty="0" err="1" smtClean="0"/>
              <a:t>width</a:t>
            </a:r>
            <a:r>
              <a:rPr lang="es-HN" dirty="0" smtClean="0"/>
              <a:t> </a:t>
            </a:r>
            <a:r>
              <a:rPr lang="es-HN" dirty="0" err="1" smtClean="0"/>
              <a:t>must</a:t>
            </a:r>
            <a:r>
              <a:rPr lang="es-HN" dirty="0" smtClean="0"/>
              <a:t> </a:t>
            </a:r>
            <a:r>
              <a:rPr lang="es-HN" dirty="0" err="1" smtClean="0"/>
              <a:t>accomodate</a:t>
            </a:r>
            <a:r>
              <a:rPr lang="es-HN" dirty="0" smtClean="0"/>
              <a:t> a </a:t>
            </a:r>
            <a:r>
              <a:rPr lang="es-HN" dirty="0" err="1" smtClean="0"/>
              <a:t>human</a:t>
            </a:r>
            <a:r>
              <a:rPr lang="es-HN" dirty="0" smtClean="0"/>
              <a:t>. </a:t>
            </a:r>
            <a:r>
              <a:rPr lang="es-HN" dirty="0" err="1" smtClean="0"/>
              <a:t>Also</a:t>
            </a:r>
            <a:r>
              <a:rPr lang="es-HN" dirty="0" smtClean="0"/>
              <a:t>, </a:t>
            </a:r>
            <a:r>
              <a:rPr lang="es-HN" dirty="0" err="1" smtClean="0"/>
              <a:t>the</a:t>
            </a:r>
            <a:r>
              <a:rPr lang="es-HN" dirty="0" smtClean="0"/>
              <a:t> </a:t>
            </a:r>
            <a:r>
              <a:rPr lang="es-HN" dirty="0" err="1" smtClean="0"/>
              <a:t>space</a:t>
            </a:r>
            <a:r>
              <a:rPr lang="es-HN" dirty="0" smtClean="0"/>
              <a:t> </a:t>
            </a:r>
            <a:r>
              <a:rPr lang="es-HN" dirty="0" err="1" smtClean="0"/>
              <a:t>between</a:t>
            </a:r>
            <a:r>
              <a:rPr lang="es-HN" dirty="0" smtClean="0"/>
              <a:t> </a:t>
            </a:r>
            <a:r>
              <a:rPr lang="es-HN" dirty="0" err="1" smtClean="0"/>
              <a:t>the</a:t>
            </a:r>
            <a:r>
              <a:rPr lang="es-HN" dirty="0" smtClean="0"/>
              <a:t> </a:t>
            </a:r>
            <a:r>
              <a:rPr lang="es-HN" dirty="0" err="1" smtClean="0"/>
              <a:t>baffles</a:t>
            </a:r>
            <a:r>
              <a:rPr lang="es-HN" dirty="0" smtClean="0"/>
              <a:t> </a:t>
            </a:r>
            <a:r>
              <a:rPr lang="es-HN" dirty="0" err="1" smtClean="0"/>
              <a:t>is</a:t>
            </a:r>
            <a:r>
              <a:rPr lang="es-HN" dirty="0" smtClean="0"/>
              <a:t> </a:t>
            </a:r>
            <a:r>
              <a:rPr lang="es-HN" dirty="0" err="1" smtClean="0"/>
              <a:t>determined</a:t>
            </a:r>
            <a:r>
              <a:rPr lang="es-HN" dirty="0" smtClean="0"/>
              <a:t> </a:t>
            </a:r>
            <a:r>
              <a:rPr lang="es-HN" dirty="0" err="1" smtClean="0"/>
              <a:t>by</a:t>
            </a:r>
            <a:r>
              <a:rPr lang="es-HN" dirty="0" smtClean="0"/>
              <a:t> </a:t>
            </a:r>
            <a:r>
              <a:rPr lang="es-HN" dirty="0" err="1" smtClean="0"/>
              <a:t>flow</a:t>
            </a:r>
            <a:r>
              <a:rPr lang="es-HN" dirty="0" smtClean="0"/>
              <a:t> </a:t>
            </a:r>
            <a:r>
              <a:rPr lang="es-HN" dirty="0" err="1" smtClean="0"/>
              <a:t>rate</a:t>
            </a:r>
            <a:r>
              <a:rPr lang="es-HN" dirty="0" smtClean="0"/>
              <a:t>, </a:t>
            </a:r>
            <a:r>
              <a:rPr lang="es-HN" dirty="0" err="1" smtClean="0"/>
              <a:t>whereas</a:t>
            </a:r>
            <a:r>
              <a:rPr lang="es-HN" dirty="0" smtClean="0"/>
              <a:t> </a:t>
            </a:r>
            <a:r>
              <a:rPr lang="es-HN" dirty="0" err="1" smtClean="0"/>
              <a:t>the</a:t>
            </a:r>
            <a:r>
              <a:rPr lang="es-HN" dirty="0" smtClean="0"/>
              <a:t> </a:t>
            </a:r>
            <a:r>
              <a:rPr lang="es-HN" dirty="0" err="1" smtClean="0"/>
              <a:t>height</a:t>
            </a:r>
            <a:r>
              <a:rPr lang="es-HN" baseline="0" dirty="0" smtClean="0"/>
              <a:t> </a:t>
            </a:r>
            <a:r>
              <a:rPr lang="es-HN" baseline="0" dirty="0" err="1" smtClean="0"/>
              <a:t>is</a:t>
            </a:r>
            <a:r>
              <a:rPr lang="es-HN" baseline="0" dirty="0" smtClean="0"/>
              <a:t> </a:t>
            </a:r>
            <a:r>
              <a:rPr lang="es-HN" baseline="0" dirty="0" err="1" smtClean="0"/>
              <a:t>determined</a:t>
            </a:r>
            <a:r>
              <a:rPr lang="es-HN" baseline="0" dirty="0" smtClean="0"/>
              <a:t> </a:t>
            </a:r>
            <a:r>
              <a:rPr lang="es-HN" baseline="0" dirty="0" err="1" smtClean="0"/>
              <a:t>by</a:t>
            </a:r>
            <a:r>
              <a:rPr lang="es-HN" baseline="0" dirty="0" smtClean="0"/>
              <a:t> </a:t>
            </a:r>
            <a:r>
              <a:rPr lang="es-HN" baseline="0" dirty="0" err="1" smtClean="0"/>
              <a:t>the</a:t>
            </a:r>
            <a:r>
              <a:rPr lang="es-HN" baseline="0" dirty="0" smtClean="0"/>
              <a:t> </a:t>
            </a:r>
            <a:r>
              <a:rPr lang="es-HN" baseline="0" dirty="0" err="1" smtClean="0"/>
              <a:t>level</a:t>
            </a:r>
            <a:r>
              <a:rPr lang="es-HN" baseline="0" dirty="0" smtClean="0"/>
              <a:t> of </a:t>
            </a:r>
            <a:r>
              <a:rPr lang="es-HN" baseline="0" dirty="0" err="1" smtClean="0"/>
              <a:t>water</a:t>
            </a:r>
            <a:r>
              <a:rPr lang="es-HN" baseline="0" dirty="0" smtClean="0"/>
              <a:t> in </a:t>
            </a:r>
            <a:r>
              <a:rPr lang="es-HN" baseline="0" dirty="0" err="1" smtClean="0"/>
              <a:t>the</a:t>
            </a:r>
            <a:r>
              <a:rPr lang="es-HN" baseline="0" dirty="0" smtClean="0"/>
              <a:t> </a:t>
            </a:r>
            <a:r>
              <a:rPr lang="es-HN" baseline="0" dirty="0" err="1" smtClean="0"/>
              <a:t>entrance</a:t>
            </a:r>
            <a:r>
              <a:rPr lang="es-HN" baseline="0" dirty="0" smtClean="0"/>
              <a:t> </a:t>
            </a:r>
            <a:r>
              <a:rPr lang="es-HN" baseline="0" dirty="0" err="1" smtClean="0"/>
              <a:t>tank</a:t>
            </a:r>
            <a:r>
              <a:rPr lang="es-HN" baseline="0" dirty="0" smtClean="0"/>
              <a:t> </a:t>
            </a:r>
            <a:r>
              <a:rPr lang="es-HN" baseline="0" dirty="0" err="1" smtClean="0"/>
              <a:t>for</a:t>
            </a:r>
            <a:r>
              <a:rPr lang="es-HN" baseline="0" dirty="0" smtClean="0"/>
              <a:t> </a:t>
            </a:r>
            <a:r>
              <a:rPr lang="es-HN" baseline="0" dirty="0" err="1" smtClean="0"/>
              <a:t>the</a:t>
            </a:r>
            <a:r>
              <a:rPr lang="es-HN" baseline="0" dirty="0" smtClean="0"/>
              <a:t> </a:t>
            </a:r>
            <a:r>
              <a:rPr lang="es-HN" baseline="0" dirty="0" err="1" smtClean="0"/>
              <a:t>sedimentation</a:t>
            </a:r>
            <a:r>
              <a:rPr lang="es-HN" baseline="0" dirty="0" smtClean="0"/>
              <a:t> </a:t>
            </a:r>
            <a:r>
              <a:rPr lang="es-HN" baseline="0" dirty="0" err="1" smtClean="0"/>
              <a:t>tank</a:t>
            </a:r>
            <a:r>
              <a:rPr lang="es-HN" baseline="0" dirty="0" smtClean="0"/>
              <a:t>. </a:t>
            </a:r>
            <a:r>
              <a:rPr lang="es-HN" baseline="0" dirty="0" err="1" smtClean="0"/>
              <a:t>Also</a:t>
            </a:r>
            <a:r>
              <a:rPr lang="es-HN" baseline="0" dirty="0" smtClean="0"/>
              <a:t>, </a:t>
            </a:r>
            <a:r>
              <a:rPr lang="es-HN" baseline="0" dirty="0" err="1" smtClean="0"/>
              <a:t>small</a:t>
            </a:r>
            <a:r>
              <a:rPr lang="es-HN" baseline="0" dirty="0" smtClean="0"/>
              <a:t> </a:t>
            </a:r>
            <a:r>
              <a:rPr lang="es-HN" baseline="0" dirty="0" err="1" smtClean="0"/>
              <a:t>plants</a:t>
            </a:r>
            <a:r>
              <a:rPr lang="es-HN" baseline="0" dirty="0" smtClean="0"/>
              <a:t> </a:t>
            </a:r>
            <a:r>
              <a:rPr lang="es-HN" baseline="0" dirty="0" err="1" smtClean="0"/>
              <a:t>will</a:t>
            </a:r>
            <a:r>
              <a:rPr lang="es-HN" baseline="0" dirty="0" smtClean="0"/>
              <a:t> </a:t>
            </a:r>
            <a:r>
              <a:rPr lang="es-HN" baseline="0" dirty="0" err="1" smtClean="0"/>
              <a:t>need</a:t>
            </a:r>
            <a:r>
              <a:rPr lang="es-HN" baseline="0" dirty="0" smtClean="0"/>
              <a:t> a </a:t>
            </a:r>
            <a:r>
              <a:rPr lang="es-HN" baseline="0" dirty="0" err="1" smtClean="0"/>
              <a:t>longer</a:t>
            </a:r>
            <a:r>
              <a:rPr lang="es-HN" baseline="0" dirty="0" smtClean="0"/>
              <a:t> </a:t>
            </a:r>
            <a:r>
              <a:rPr lang="es-HN" baseline="0" dirty="0" err="1" smtClean="0"/>
              <a:t>residence</a:t>
            </a:r>
            <a:r>
              <a:rPr lang="es-HN" baseline="0" dirty="0" smtClean="0"/>
              <a:t> time and more </a:t>
            </a:r>
            <a:r>
              <a:rPr lang="es-HN" baseline="0" dirty="0" err="1" smtClean="0"/>
              <a:t>baffles</a:t>
            </a:r>
            <a:r>
              <a:rPr lang="es-HN" baseline="0" dirty="0" smtClean="0"/>
              <a:t> </a:t>
            </a:r>
            <a:r>
              <a:rPr lang="es-HN" baseline="0" dirty="0" err="1" smtClean="0"/>
              <a:t>to</a:t>
            </a:r>
            <a:r>
              <a:rPr lang="es-HN" baseline="0" dirty="0" smtClean="0"/>
              <a:t> </a:t>
            </a:r>
            <a:r>
              <a:rPr lang="es-HN" baseline="0" dirty="0" err="1" smtClean="0"/>
              <a:t>make</a:t>
            </a:r>
            <a:r>
              <a:rPr lang="es-HN" baseline="0" dirty="0" smtClean="0"/>
              <a:t> </a:t>
            </a:r>
            <a:r>
              <a:rPr lang="es-HN" baseline="0" dirty="0" err="1" smtClean="0"/>
              <a:t>flocculation</a:t>
            </a:r>
            <a:r>
              <a:rPr lang="es-HN" baseline="0" dirty="0" smtClean="0"/>
              <a:t> </a:t>
            </a:r>
            <a:r>
              <a:rPr lang="es-HN" baseline="0" dirty="0" err="1" smtClean="0"/>
              <a:t>work</a:t>
            </a:r>
            <a:r>
              <a:rPr lang="es-HN" baseline="0" dirty="0" smtClean="0"/>
              <a:t>.</a:t>
            </a:r>
            <a:endParaRPr lang="es-HN"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main conclusions from the </a:t>
            </a:r>
            <a:r>
              <a:rPr lang="en-US" baseline="0" dirty="0" err="1" smtClean="0"/>
              <a:t>flocculator</a:t>
            </a:r>
            <a:r>
              <a:rPr lang="en-US" baseline="0" dirty="0" smtClean="0"/>
              <a:t> design are that the collision depends a lot on the layout of the </a:t>
            </a:r>
            <a:r>
              <a:rPr lang="en-US" baseline="0" dirty="0" err="1" smtClean="0"/>
              <a:t>flocculator</a:t>
            </a:r>
            <a:r>
              <a:rPr lang="en-US" baseline="0" dirty="0" smtClean="0"/>
              <a:t>, we can design a </a:t>
            </a:r>
            <a:r>
              <a:rPr lang="en-US" baseline="0" dirty="0" err="1" smtClean="0"/>
              <a:t>flocculator</a:t>
            </a:r>
            <a:r>
              <a:rPr lang="en-US" baseline="0" dirty="0" smtClean="0"/>
              <a:t> for the maximum </a:t>
            </a:r>
            <a:r>
              <a:rPr lang="en-US" baseline="0" dirty="0" err="1" smtClean="0"/>
              <a:t>flowrate</a:t>
            </a:r>
            <a:r>
              <a:rPr lang="en-US" baseline="0" dirty="0" smtClean="0"/>
              <a:t> and be fairly confident that it will also work for lower flow rates, and we need to use a constraint that we are not breaking up the </a:t>
            </a:r>
            <a:r>
              <a:rPr lang="en-US" baseline="0" dirty="0" err="1" smtClean="0"/>
              <a:t>flocs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5044064-64A6-40ED-97A8-B308457DE91E}"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I will talk about the difference</a:t>
            </a:r>
            <a:r>
              <a:rPr lang="en-US" baseline="0" dirty="0" smtClean="0"/>
              <a:t> between horizontal and vertical </a:t>
            </a:r>
            <a:r>
              <a:rPr lang="en-US" baseline="0" dirty="0" err="1" smtClean="0"/>
              <a:t>flocculators</a:t>
            </a:r>
            <a:r>
              <a:rPr lang="en-US" baseline="0" dirty="0" smtClean="0"/>
              <a:t>. The top view shows the </a:t>
            </a:r>
            <a:r>
              <a:rPr lang="en-US" baseline="0" dirty="0" err="1" smtClean="0"/>
              <a:t>flocculator</a:t>
            </a:r>
            <a:r>
              <a:rPr lang="en-US" baseline="0" dirty="0" smtClean="0"/>
              <a:t> we have been discussing, a vertical </a:t>
            </a:r>
            <a:r>
              <a:rPr lang="en-US" baseline="0" dirty="0" err="1" smtClean="0"/>
              <a:t>flocculator</a:t>
            </a:r>
            <a:r>
              <a:rPr lang="en-US" baseline="0" dirty="0" smtClean="0"/>
              <a:t>. The bottom shows a new </a:t>
            </a:r>
            <a:r>
              <a:rPr lang="en-US" baseline="0" dirty="0" err="1" smtClean="0"/>
              <a:t>flocculator</a:t>
            </a:r>
            <a:r>
              <a:rPr lang="en-US" baseline="0" dirty="0" smtClean="0"/>
              <a:t> that we are designing, the horizontal </a:t>
            </a:r>
            <a:r>
              <a:rPr lang="en-US" baseline="0" dirty="0" err="1" smtClean="0"/>
              <a:t>flocculator</a:t>
            </a:r>
            <a:r>
              <a:rPr lang="en-US" baseline="0" dirty="0" smtClean="0"/>
              <a:t>. They are essentially the same but rotated. For the vertical </a:t>
            </a:r>
            <a:r>
              <a:rPr lang="en-US" baseline="0" dirty="0" err="1" smtClean="0"/>
              <a:t>flocculator</a:t>
            </a:r>
            <a:r>
              <a:rPr lang="en-US" baseline="0" dirty="0" smtClean="0"/>
              <a:t> this is the side view. The baffles are placed up and down. For the horizontal </a:t>
            </a:r>
            <a:r>
              <a:rPr lang="en-US" baseline="0" dirty="0" err="1" smtClean="0"/>
              <a:t>flocculator</a:t>
            </a:r>
            <a:r>
              <a:rPr lang="en-US" baseline="0" dirty="0" smtClean="0"/>
              <a:t>, on the other hand, the same view is from the top. The baffles are placed on the left and right. (Do hand demonstration). Does everyone understand this?</a:t>
            </a:r>
            <a:endParaRPr lang="en-US" dirty="0"/>
          </a:p>
        </p:txBody>
      </p:sp>
      <p:sp>
        <p:nvSpPr>
          <p:cNvPr id="4" name="Slide Number Placeholder 3"/>
          <p:cNvSpPr>
            <a:spLocks noGrp="1"/>
          </p:cNvSpPr>
          <p:nvPr>
            <p:ph type="sldNum" sz="quarter" idx="10"/>
          </p:nvPr>
        </p:nvSpPr>
        <p:spPr/>
        <p:txBody>
          <a:bodyPr/>
          <a:lstStyle/>
          <a:p>
            <a:fld id="{F7E55178-1BE9-43A5-9562-D9A35ED12A75}"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of the challenges we deal with is the height of the flocculation tank. The most important constraint</a:t>
            </a:r>
            <a:r>
              <a:rPr lang="en-US" baseline="0" dirty="0" smtClean="0"/>
              <a:t> is ensuring that the height of the water at the end of the </a:t>
            </a:r>
            <a:r>
              <a:rPr lang="en-US" baseline="0" dirty="0" err="1" smtClean="0"/>
              <a:t>flocculator</a:t>
            </a:r>
            <a:r>
              <a:rPr lang="en-US" baseline="0" dirty="0" smtClean="0"/>
              <a:t> is the same as the height in the entrance tank to the sedimentation tank. The easiest way to do this is to make the flocculation tank and sedimentation tank the same height.</a:t>
            </a:r>
            <a:endParaRPr lang="en-US" dirty="0"/>
          </a:p>
        </p:txBody>
      </p:sp>
      <p:sp>
        <p:nvSpPr>
          <p:cNvPr id="4" name="Slide Number Placeholder 3"/>
          <p:cNvSpPr>
            <a:spLocks noGrp="1"/>
          </p:cNvSpPr>
          <p:nvPr>
            <p:ph type="sldNum" sz="quarter" idx="10"/>
          </p:nvPr>
        </p:nvSpPr>
        <p:spPr/>
        <p:txBody>
          <a:bodyPr/>
          <a:lstStyle/>
          <a:p>
            <a:fld id="{95044064-64A6-40ED-97A8-B308457DE91E}"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small flow rates</a:t>
            </a:r>
            <a:r>
              <a:rPr lang="en-US" baseline="0" dirty="0" smtClean="0"/>
              <a:t> though, the flocculation tank would be shorter than the sedimentation tank. It would thus need to be raised on a platform, which would cost money because of the construction materials. So, for low flow rates, vertical </a:t>
            </a:r>
            <a:r>
              <a:rPr lang="en-US" baseline="0" dirty="0" err="1" smtClean="0"/>
              <a:t>flocculators</a:t>
            </a:r>
            <a:r>
              <a:rPr lang="en-US" baseline="0" dirty="0" smtClean="0"/>
              <a:t> are better.</a:t>
            </a:r>
            <a:endParaRPr lang="en-US" dirty="0"/>
          </a:p>
        </p:txBody>
      </p:sp>
      <p:sp>
        <p:nvSpPr>
          <p:cNvPr id="4" name="Slide Number Placeholder 3"/>
          <p:cNvSpPr>
            <a:spLocks noGrp="1"/>
          </p:cNvSpPr>
          <p:nvPr>
            <p:ph type="sldNum" sz="quarter" idx="10"/>
          </p:nvPr>
        </p:nvSpPr>
        <p:spPr/>
        <p:txBody>
          <a:bodyPr/>
          <a:lstStyle/>
          <a:p>
            <a:fld id="{95044064-64A6-40ED-97A8-B308457DE91E}"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large</a:t>
            </a:r>
            <a:r>
              <a:rPr lang="en-US" baseline="0" dirty="0" smtClean="0"/>
              <a:t> flow rates though, the flocculation tank would be as deep as the sedimentation tank. Horizontal </a:t>
            </a:r>
            <a:r>
              <a:rPr lang="en-US" baseline="0" dirty="0" err="1" smtClean="0"/>
              <a:t>flocculators</a:t>
            </a:r>
            <a:r>
              <a:rPr lang="en-US" baseline="0" dirty="0" smtClean="0"/>
              <a:t> would then be preferred because they are much easier to drain. This is a very simple analysis and we have not written the algorithm to decide between the two types, so there may be other factors we have not considered yet.</a:t>
            </a:r>
            <a:endParaRPr lang="en-US" dirty="0"/>
          </a:p>
        </p:txBody>
      </p:sp>
      <p:sp>
        <p:nvSpPr>
          <p:cNvPr id="4" name="Slide Number Placeholder 3"/>
          <p:cNvSpPr>
            <a:spLocks noGrp="1"/>
          </p:cNvSpPr>
          <p:nvPr>
            <p:ph type="sldNum" sz="quarter" idx="10"/>
          </p:nvPr>
        </p:nvSpPr>
        <p:spPr/>
        <p:txBody>
          <a:bodyPr/>
          <a:lstStyle/>
          <a:p>
            <a:fld id="{95044064-64A6-40ED-97A8-B308457DE91E}"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Right now, the minimum flow</a:t>
            </a:r>
            <a:r>
              <a:rPr lang="en-US" baseline="0" dirty="0" smtClean="0"/>
              <a:t> rate for horizontal </a:t>
            </a:r>
            <a:r>
              <a:rPr lang="en-US" baseline="0" dirty="0" err="1" smtClean="0"/>
              <a:t>flocculators</a:t>
            </a:r>
            <a:r>
              <a:rPr lang="en-US" baseline="0" dirty="0" smtClean="0"/>
              <a:t> is about 100 L/s. If we add the option to make shallower </a:t>
            </a:r>
            <a:r>
              <a:rPr lang="en-US" baseline="0" dirty="0" err="1" smtClean="0"/>
              <a:t>flocculators</a:t>
            </a:r>
            <a:r>
              <a:rPr lang="en-US" baseline="0" dirty="0" smtClean="0"/>
              <a:t> to our design tool, we could design them for lower flow rates.</a:t>
            </a:r>
            <a:endParaRPr lang="en-US" dirty="0"/>
          </a:p>
        </p:txBody>
      </p:sp>
      <p:sp>
        <p:nvSpPr>
          <p:cNvPr id="4" name="Slide Number Placeholder 3"/>
          <p:cNvSpPr>
            <a:spLocks noGrp="1"/>
          </p:cNvSpPr>
          <p:nvPr>
            <p:ph type="sldNum" sz="quarter" idx="10"/>
          </p:nvPr>
        </p:nvSpPr>
        <p:spPr/>
        <p:txBody>
          <a:bodyPr/>
          <a:lstStyle/>
          <a:p>
            <a:fld id="{95044064-64A6-40ED-97A8-B308457DE91E}"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task I have is to create the design</a:t>
            </a:r>
            <a:r>
              <a:rPr lang="en-US" baseline="0" dirty="0" smtClean="0"/>
              <a:t> code for the horizontal </a:t>
            </a:r>
            <a:r>
              <a:rPr lang="en-US" baseline="0" dirty="0" err="1" smtClean="0"/>
              <a:t>flocculator</a:t>
            </a:r>
            <a:r>
              <a:rPr lang="en-US" baseline="0" dirty="0" smtClean="0"/>
              <a:t> in MathCAD. This involves manipulating the code for the vertical </a:t>
            </a:r>
            <a:r>
              <a:rPr lang="en-US" baseline="0" dirty="0" err="1" smtClean="0"/>
              <a:t>flocculator</a:t>
            </a:r>
            <a:r>
              <a:rPr lang="en-US" baseline="0" dirty="0" smtClean="0"/>
              <a:t> and essentially rotating it 90 degrees.</a:t>
            </a:r>
            <a:endParaRPr lang="en-US" dirty="0"/>
          </a:p>
        </p:txBody>
      </p:sp>
      <p:sp>
        <p:nvSpPr>
          <p:cNvPr id="4" name="Slide Number Placeholder 3"/>
          <p:cNvSpPr>
            <a:spLocks noGrp="1"/>
          </p:cNvSpPr>
          <p:nvPr>
            <p:ph type="sldNum" sz="quarter" idx="10"/>
          </p:nvPr>
        </p:nvSpPr>
        <p:spPr/>
        <p:txBody>
          <a:bodyPr/>
          <a:lstStyle/>
          <a:p>
            <a:fld id="{95044064-64A6-40ED-97A8-B308457DE91E}"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show an example of this rotation, </a:t>
            </a:r>
            <a:r>
              <a:rPr lang="en-US" baseline="0" dirty="0" smtClean="0"/>
              <a:t> here you can see that the width in the vertical </a:t>
            </a:r>
            <a:r>
              <a:rPr lang="en-US" baseline="0" dirty="0" err="1" smtClean="0"/>
              <a:t>flocculator</a:t>
            </a:r>
            <a:r>
              <a:rPr lang="en-US" baseline="0" dirty="0" smtClean="0"/>
              <a:t> becomes the height and vice versa.</a:t>
            </a:r>
            <a:endParaRPr lang="en-US" dirty="0"/>
          </a:p>
        </p:txBody>
      </p:sp>
      <p:sp>
        <p:nvSpPr>
          <p:cNvPr id="4" name="Slide Number Placeholder 3"/>
          <p:cNvSpPr>
            <a:spLocks noGrp="1"/>
          </p:cNvSpPr>
          <p:nvPr>
            <p:ph type="sldNum" sz="quarter" idx="10"/>
          </p:nvPr>
        </p:nvSpPr>
        <p:spPr/>
        <p:txBody>
          <a:bodyPr/>
          <a:lstStyle/>
          <a:p>
            <a:fld id="{F7E55178-1BE9-43A5-9562-D9A35ED12A75}"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second task is</a:t>
            </a:r>
            <a:r>
              <a:rPr lang="en-US" baseline="0" dirty="0" smtClean="0"/>
              <a:t> to convert the MathCAD code into an AutoCAD drawing. This is an AutoCAD drawing for the vertical </a:t>
            </a:r>
            <a:r>
              <a:rPr lang="en-US" baseline="0" dirty="0" err="1" smtClean="0"/>
              <a:t>flocculator</a:t>
            </a:r>
            <a:r>
              <a:rPr lang="en-US" baseline="0" dirty="0" smtClean="0"/>
              <a:t>, so I have to make something similar for the horizontal </a:t>
            </a:r>
            <a:r>
              <a:rPr lang="en-US" baseline="0" dirty="0" err="1" smtClean="0"/>
              <a:t>flocculator</a:t>
            </a:r>
            <a:r>
              <a:rPr lang="en-US" baseline="0" dirty="0" smtClean="0"/>
              <a:t>. Again, this will involve modifying existing code.</a:t>
            </a:r>
            <a:endParaRPr lang="en-US" dirty="0"/>
          </a:p>
        </p:txBody>
      </p:sp>
      <p:sp>
        <p:nvSpPr>
          <p:cNvPr id="4" name="Slide Number Placeholder 3"/>
          <p:cNvSpPr>
            <a:spLocks noGrp="1"/>
          </p:cNvSpPr>
          <p:nvPr>
            <p:ph type="sldNum" sz="quarter" idx="10"/>
          </p:nvPr>
        </p:nvSpPr>
        <p:spPr/>
        <p:txBody>
          <a:bodyPr/>
          <a:lstStyle/>
          <a:p>
            <a:fld id="{95044064-64A6-40ED-97A8-B308457DE91E}"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Once the horizontal </a:t>
            </a:r>
            <a:r>
              <a:rPr lang="en-US" dirty="0" err="1" smtClean="0"/>
              <a:t>flocculator</a:t>
            </a:r>
            <a:r>
              <a:rPr lang="en-US" baseline="0" dirty="0" smtClean="0"/>
              <a:t> has been designed, we need to create an </a:t>
            </a:r>
            <a:r>
              <a:rPr lang="en-US" baseline="0" smtClean="0"/>
              <a:t>algorithm for the </a:t>
            </a:r>
            <a:r>
              <a:rPr lang="en-US" baseline="0" dirty="0" smtClean="0"/>
              <a:t>automated design tool that will choose between the two designs. Here you can see Hillary Clinton deciding which </a:t>
            </a:r>
            <a:r>
              <a:rPr lang="en-US" baseline="0" dirty="0" err="1" smtClean="0"/>
              <a:t>flocculator</a:t>
            </a:r>
            <a:r>
              <a:rPr lang="en-US" baseline="0" dirty="0" smtClean="0"/>
              <a:t> would be better to use. </a:t>
            </a:r>
            <a:r>
              <a:rPr lang="en-US" dirty="0" smtClean="0"/>
              <a:t>Thank you to Monroe for letting</a:t>
            </a:r>
            <a:r>
              <a:rPr lang="en-US" baseline="0" dirty="0" smtClean="0"/>
              <a:t> us use some of his slides.</a:t>
            </a:r>
            <a:endParaRPr lang="en-US" dirty="0"/>
          </a:p>
        </p:txBody>
      </p:sp>
      <p:sp>
        <p:nvSpPr>
          <p:cNvPr id="4" name="Slide Number Placeholder 3"/>
          <p:cNvSpPr>
            <a:spLocks noGrp="1"/>
          </p:cNvSpPr>
          <p:nvPr>
            <p:ph type="sldNum" sz="quarter" idx="10"/>
          </p:nvPr>
        </p:nvSpPr>
        <p:spPr/>
        <p:txBody>
          <a:bodyPr/>
          <a:lstStyle/>
          <a:p>
            <a:fld id="{95044064-64A6-40ED-97A8-B308457DE91E}"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Valve will be on the outside of the tank</a:t>
            </a:r>
          </a:p>
          <a:p>
            <a:pPr>
              <a:spcBef>
                <a:spcPct val="0"/>
              </a:spcBef>
            </a:pPr>
            <a:r>
              <a:rPr lang="en-US" smtClean="0"/>
              <a:t>Ports will be on alternating sides of the lower baffles</a:t>
            </a:r>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72BBD5-0969-4785-83AF-31F8E1A8BF22}" type="slidenum">
              <a:rPr lang="en-US">
                <a:latin typeface="Arial" pitchFamily="34" charset="0"/>
              </a:rPr>
              <a:pPr/>
              <a:t>44</a:t>
            </a:fld>
            <a:endParaRPr lang="en-US">
              <a:latin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Governing equation</a:t>
            </a:r>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2035B09-363F-40BA-8CE4-7E94C4E8DA7C}" type="slidenum">
              <a:rPr lang="en-US">
                <a:latin typeface="Arial" pitchFamily="34" charset="0"/>
              </a:rPr>
              <a:pPr/>
              <a:t>46</a:t>
            </a:fld>
            <a:endParaRPr lang="en-US">
              <a:latin typeface="Arial"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Calculates a drain time given a port size;All inputs other than valve size are known</a:t>
            </a:r>
          </a:p>
          <a:p>
            <a:pPr>
              <a:spcBef>
                <a:spcPct val="0"/>
              </a:spcBef>
            </a:pPr>
            <a:r>
              <a:rPr lang="en-US" smtClean="0"/>
              <a:t>Drain time is linear if valve is rate limiting (i.e. has an area less than or equal to that of the ports)</a:t>
            </a:r>
          </a:p>
          <a:p>
            <a:pPr>
              <a:spcBef>
                <a:spcPct val="0"/>
              </a:spcBef>
            </a:pPr>
            <a:r>
              <a:rPr lang="en-US" smtClean="0"/>
              <a:t>7 possible port sizes: smallest port sizes on top, largest port sizes on the bottom</a:t>
            </a:r>
          </a:p>
          <a:p>
            <a:pPr>
              <a:spcBef>
                <a:spcPct val="0"/>
              </a:spcBef>
            </a:pPr>
            <a:r>
              <a:rPr lang="en-US" smtClean="0"/>
              <a:t>PortSize(desiredT) was coded assuming the valve was rate-limiting</a:t>
            </a:r>
          </a:p>
          <a:p>
            <a:pPr>
              <a:spcBef>
                <a:spcPct val="0"/>
              </a:spcBef>
            </a:pPr>
            <a:endParaRPr lang="en-US" smtClean="0"/>
          </a:p>
          <a:p>
            <a:pPr>
              <a:lnSpc>
                <a:spcPct val="150000"/>
              </a:lnSpc>
              <a:spcBef>
                <a:spcPct val="0"/>
              </a:spcBef>
            </a:pPr>
            <a:r>
              <a:rPr lang="en-US" smtClean="0"/>
              <a:t>Assumptions</a:t>
            </a:r>
          </a:p>
          <a:p>
            <a:pPr>
              <a:lnSpc>
                <a:spcPct val="150000"/>
              </a:lnSpc>
              <a:spcBef>
                <a:spcPct val="0"/>
              </a:spcBef>
              <a:buFontTx/>
              <a:buChar char="•"/>
            </a:pPr>
            <a:r>
              <a:rPr lang="en-US" smtClean="0"/>
              <a:t>Flocculator may be modeled as a single straight channel</a:t>
            </a:r>
          </a:p>
          <a:p>
            <a:pPr>
              <a:lnSpc>
                <a:spcPct val="150000"/>
              </a:lnSpc>
              <a:spcBef>
                <a:spcPct val="0"/>
              </a:spcBef>
              <a:buFontTx/>
              <a:buChar char="•"/>
            </a:pPr>
            <a:r>
              <a:rPr lang="en-US" smtClean="0"/>
              <a:t>Each “tank” has the same volume</a:t>
            </a:r>
          </a:p>
          <a:p>
            <a:pPr>
              <a:lnSpc>
                <a:spcPct val="150000"/>
              </a:lnSpc>
              <a:spcBef>
                <a:spcPct val="0"/>
              </a:spcBef>
              <a:buFontTx/>
              <a:buChar char="•"/>
            </a:pPr>
            <a:r>
              <a:rPr lang="en-US" smtClean="0"/>
              <a:t>The port size is equal to the valve size</a:t>
            </a:r>
          </a:p>
          <a:p>
            <a:pPr>
              <a:lnSpc>
                <a:spcPct val="150000"/>
              </a:lnSpc>
              <a:spcBef>
                <a:spcPct val="0"/>
              </a:spcBef>
              <a:buFontTx/>
              <a:buChar char="•"/>
            </a:pPr>
            <a:r>
              <a:rPr lang="en-US" smtClean="0"/>
              <a:t>Effect of the slot on “tank” volume is negligible</a:t>
            </a:r>
          </a:p>
          <a:p>
            <a:pPr>
              <a:lnSpc>
                <a:spcPct val="150000"/>
              </a:lnSpc>
              <a:spcBef>
                <a:spcPct val="0"/>
              </a:spcBef>
              <a:buFontTx/>
              <a:buChar char="•"/>
            </a:pPr>
            <a:endParaRPr lang="en-US" smtClean="0"/>
          </a:p>
          <a:p>
            <a:pPr>
              <a:lnSpc>
                <a:spcPct val="150000"/>
              </a:lnSpc>
              <a:spcBef>
                <a:spcPct val="0"/>
              </a:spcBef>
            </a:pPr>
            <a:r>
              <a:rPr lang="en-US" smtClean="0"/>
              <a:t>Currently:</a:t>
            </a:r>
          </a:p>
          <a:p>
            <a:pPr>
              <a:lnSpc>
                <a:spcPct val="150000"/>
              </a:lnSpc>
              <a:spcBef>
                <a:spcPct val="0"/>
              </a:spcBef>
            </a:pPr>
            <a:r>
              <a:rPr lang="en-US" smtClean="0"/>
              <a:t>Need to make code more efficient</a:t>
            </a:r>
          </a:p>
          <a:p>
            <a:pPr>
              <a:lnSpc>
                <a:spcPct val="150000"/>
              </a:lnSpc>
              <a:spcBef>
                <a:spcPct val="0"/>
              </a:spcBef>
            </a:pPr>
            <a:r>
              <a:rPr lang="en-US" smtClean="0"/>
              <a:t>Debugging AutoCAD code that draws ports</a:t>
            </a:r>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9E9A9B-5556-4755-A1E0-A25823727916}" type="slidenum">
              <a:rPr lang="en-US">
                <a:latin typeface="Arial" pitchFamily="34" charset="0"/>
              </a:rPr>
              <a:pPr/>
              <a:t>47</a:t>
            </a:fld>
            <a:endParaRPr lang="en-US">
              <a:latin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5497F5-6B10-4C7D-B39E-F7F8147FA91A}" type="slidenum">
              <a:rPr lang="en-US" smtClean="0"/>
              <a:pPr/>
              <a:t>51</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68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69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E499D3B-F392-4872-A3D5-D521E1EEF78F}" type="slidenum">
              <a:rPr lang="en-US">
                <a:latin typeface="Arial" pitchFamily="34" charset="0"/>
              </a:rPr>
              <a:pPr/>
              <a:t>70</a:t>
            </a:fld>
            <a:endParaRPr lang="en-US">
              <a:latin typeface="Arial" pitchFamily="34" charset="0"/>
            </a:endParaRPr>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1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HN"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71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ea typeface="ＭＳ Ｐゴシック"/>
                <a:cs typeface="ＭＳ Ｐゴシック"/>
              </a:rPr>
              <a:t>Allows users to enter limited data, so they can input their unique specifications.</a:t>
            </a:r>
          </a:p>
          <a:p>
            <a:pPr>
              <a:spcBef>
                <a:spcPct val="0"/>
              </a:spcBef>
            </a:pPr>
            <a:r>
              <a:rPr lang="en-US" smtClean="0">
                <a:ea typeface="ＭＳ Ｐゴシック"/>
                <a:cs typeface="ＭＳ Ｐゴシック"/>
              </a:rPr>
              <a:t>EX: large vs. small water treatment plant, more vs. less flow…</a:t>
            </a:r>
          </a:p>
          <a:p>
            <a:pPr>
              <a:spcBef>
                <a:spcPct val="0"/>
              </a:spcBef>
            </a:pPr>
            <a:r>
              <a:rPr lang="en-US" smtClean="0">
                <a:ea typeface="ＭＳ Ｐゴシック"/>
                <a:cs typeface="ＭＳ Ｐゴシック"/>
              </a:rPr>
              <a:t>So Honduran engineers enter their parameters and receive a design in just a few minutes.</a:t>
            </a:r>
          </a:p>
          <a:p>
            <a:pPr>
              <a:spcBef>
                <a:spcPct val="0"/>
              </a:spcBef>
            </a:pPr>
            <a:r>
              <a:rPr lang="en-US" smtClean="0">
                <a:ea typeface="ＭＳ Ｐゴシック"/>
                <a:cs typeface="ＭＳ Ｐゴシック"/>
              </a:rPr>
              <a:t>We hope this’ll make it easier for different people around the world to get water treatment plant designs</a:t>
            </a:r>
            <a:br>
              <a:rPr lang="en-US" smtClean="0">
                <a:ea typeface="ＭＳ Ｐゴシック"/>
                <a:cs typeface="ＭＳ Ｐゴシック"/>
              </a:rPr>
            </a:br>
            <a:endParaRPr lang="en-US" smtClean="0">
              <a:ea typeface="ＭＳ Ｐゴシック"/>
              <a:cs typeface="ＭＳ Ｐゴシック"/>
            </a:endParaRPr>
          </a:p>
          <a:p>
            <a:pPr>
              <a:spcBef>
                <a:spcPct val="0"/>
              </a:spcBef>
            </a:pPr>
            <a:r>
              <a:rPr lang="es-HN" smtClean="0">
                <a:latin typeface="Arial" pitchFamily="34" charset="0"/>
                <a:ea typeface="ＭＳ Ｐゴシック"/>
                <a:cs typeface="ＭＳ Ｐゴシック"/>
              </a:rPr>
              <a:t>Here you can see the user interface of the design tool. Users enter the parameters above in accordance with their plant specifications. There are default values for all parameters as guidance. I will show you two different designs in which we vary the plant flow rate, number of sedimentation tanks, and bays per sedimentation tank. In this design, we used a plant flow rate of 3 Liters/second, and 3 sedimentation tanks with 1 bay per sedimentation tank.</a:t>
            </a:r>
            <a:endParaRPr lang="en-US" smtClean="0">
              <a:ea typeface="ＭＳ Ｐゴシック"/>
              <a:cs typeface="ＭＳ Ｐゴシック"/>
            </a:endParaRPr>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62E3F96-959C-4427-8614-CF8A6AF2C18D}" type="slidenum">
              <a:rPr lang="en-US">
                <a:latin typeface="Arial" pitchFamily="34" charset="0"/>
              </a:rPr>
              <a:pPr/>
              <a:t>72</a:t>
            </a:fld>
            <a:endParaRPr lang="en-US">
              <a:latin typeface="Arial" pitchFamily="34"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In MathCAD, the Materials list consists of a series of equations for the volumes, areas, and other component specifications</a:t>
            </a:r>
          </a:p>
          <a:p>
            <a:pPr>
              <a:spcBef>
                <a:spcPct val="0"/>
              </a:spcBef>
            </a:pPr>
            <a:r>
              <a:rPr lang="en-US" smtClean="0"/>
              <a:t>Purpose: (1) to give Hondurans physical quantities they’ll need to know how much cement, bricks, and other resources to use</a:t>
            </a:r>
          </a:p>
          <a:p>
            <a:pPr>
              <a:spcBef>
                <a:spcPct val="0"/>
              </a:spcBef>
            </a:pPr>
            <a:r>
              <a:rPr lang="en-US" smtClean="0"/>
              <a:t>             (2) to give them an idea of which supplies they’ll need, such as PVC pipes, connectors, etc.</a:t>
            </a:r>
          </a:p>
          <a:p>
            <a:pPr>
              <a:spcBef>
                <a:spcPct val="0"/>
              </a:spcBef>
            </a:pPr>
            <a:r>
              <a:rPr lang="en-US" smtClean="0"/>
              <a:t>Feedback: they requested more physical data than we provided before, such as the surface areas of the floor, the walls, and other components</a:t>
            </a:r>
          </a:p>
          <a:p>
            <a:pPr>
              <a:spcBef>
                <a:spcPct val="0"/>
              </a:spcBef>
            </a:pPr>
            <a:r>
              <a:rPr lang="en-US" smtClean="0"/>
              <a:t>                they also requested suggestions on which types and sizes of PVC pipes, PVC adapters, and gate valves to use</a:t>
            </a:r>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EAD47AE-D2BC-4E9E-A047-A1E27106B589}" type="slidenum">
              <a:rPr lang="en-US">
                <a:latin typeface="Arial" pitchFamily="34" charset="0"/>
              </a:rPr>
              <a:pPr/>
              <a:t>73</a:t>
            </a:fld>
            <a:endParaRPr lang="en-US">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5044064-64A6-40ED-97A8-B308457DE91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044064-64A6-40ED-97A8-B308457DE91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BF802B-21BB-4BE9-8DE5-F7FB740F773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41620C-D3D3-4921-914F-4EABE4EA71D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4D6AF9-E347-4A9A-B54C-7F72D3E5433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9ADE63-3FDA-416F-A9F9-18A0D1B06E7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223CA3-D24D-45FF-B6A8-B29DA6F7FD8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8975AB-0F33-46D5-823F-F99AA875C82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8B08A4-B246-4226-8180-CFC46E1A4BE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6E89E2-8019-44BF-90D5-1902BF5B0CC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F16BE7-D429-4842-A024-592A43A169B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D0AFD9-ABE2-448C-ACAE-9EB3BD92F2E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A2CA49-606E-44DF-B11F-BC867DD1AFF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4CE0EE-90E4-4CB8-9C28-36044EF41FF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4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5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7.xml"/><Relationship Id="rId1" Type="http://schemas.openxmlformats.org/officeDocument/2006/relationships/slideLayout" Target="../slideLayouts/slideLayout1.xml"/><Relationship Id="rId4" Type="http://schemas.openxmlformats.org/officeDocument/2006/relationships/image" Target="../media/image43.jpeg"/></Relationships>
</file>

<file path=ppt/slides/_rels/slide5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6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image" Target="../media/image58.jpe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57.jpeg"/><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62.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 Id="rId4" Type="http://schemas.openxmlformats.org/officeDocument/2006/relationships/image" Target="../media/image61.jpeg"/></Relationships>
</file>

<file path=ppt/slides/_rels/slide6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jpe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6.xml"/><Relationship Id="rId4" Type="http://schemas.openxmlformats.org/officeDocument/2006/relationships/image" Target="../media/image69.png"/></Relationships>
</file>

<file path=ppt/slides/_rels/slide6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74.png"/><Relationship Id="rId4" Type="http://schemas.openxmlformats.org/officeDocument/2006/relationships/image" Target="../media/image73.png"/></Relationships>
</file>

<file path=ppt/slides/_rels/slide6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52.xml"/><Relationship Id="rId1" Type="http://schemas.openxmlformats.org/officeDocument/2006/relationships/slideLayout" Target="../slideLayouts/slideLayout4.xml"/><Relationship Id="rId4" Type="http://schemas.openxmlformats.org/officeDocument/2006/relationships/image" Target="../media/image78.png"/></Relationships>
</file>

<file path=ppt/slides/_rels/slide7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3.xml"/><Relationship Id="rId1" Type="http://schemas.openxmlformats.org/officeDocument/2006/relationships/slideLayout" Target="../slideLayouts/slideLayout4.xml"/><Relationship Id="rId4" Type="http://schemas.openxmlformats.org/officeDocument/2006/relationships/image" Target="../media/image8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p:txBody>
          <a:bodyPr/>
          <a:lstStyle/>
          <a:p>
            <a:pPr eaLnBrk="1" hangingPunct="1"/>
            <a:r>
              <a:rPr lang="en-US" smtClean="0"/>
              <a:t>Design Teach In</a:t>
            </a:r>
          </a:p>
        </p:txBody>
      </p:sp>
      <p:sp>
        <p:nvSpPr>
          <p:cNvPr id="3" name="Subtitle 2"/>
          <p:cNvSpPr>
            <a:spLocks noGrp="1"/>
          </p:cNvSpPr>
          <p:nvPr>
            <p:ph type="subTitle" idx="1"/>
          </p:nvPr>
        </p:nvSpPr>
        <p:spPr/>
        <p:txBody>
          <a:bodyPr rtlCol="0">
            <a:normAutofit/>
          </a:bodyPr>
          <a:lstStyle/>
          <a:p>
            <a:pPr eaLnBrk="1" fontAlgn="auto" hangingPunct="1">
              <a:spcAft>
                <a:spcPts val="0"/>
              </a:spcAft>
              <a:defRPr/>
            </a:pPr>
            <a:r>
              <a:rPr lang="en-US" dirty="0" smtClean="0"/>
              <a:t>October 20, 2009</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363" y="371620"/>
            <a:ext cx="8229600" cy="1143000"/>
          </a:xfrm>
        </p:spPr>
        <p:txBody>
          <a:bodyPr/>
          <a:lstStyle/>
          <a:p>
            <a:r>
              <a:rPr lang="en-US" dirty="0" smtClean="0"/>
              <a:t>Turbulence</a:t>
            </a:r>
            <a:endParaRPr lang="en-US" dirty="0"/>
          </a:p>
        </p:txBody>
      </p:sp>
      <p:sp>
        <p:nvSpPr>
          <p:cNvPr id="4" name="Flowchart: Magnetic Disk 3"/>
          <p:cNvSpPr/>
          <p:nvPr/>
        </p:nvSpPr>
        <p:spPr>
          <a:xfrm>
            <a:off x="3214254" y="2757055"/>
            <a:ext cx="3754581" cy="1454726"/>
          </a:xfrm>
          <a:prstGeom prst="flowChartMagneticDisk">
            <a:avLst/>
          </a:prstGeom>
          <a:solidFill>
            <a:srgbClr val="FFC000"/>
          </a:solidFill>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1911927" y="3103418"/>
            <a:ext cx="2133600" cy="4433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5805054" y="3214255"/>
            <a:ext cx="2133600" cy="4433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419600" y="2951018"/>
            <a:ext cx="152400" cy="1357745"/>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860473" y="2576944"/>
            <a:ext cx="1731818" cy="523220"/>
          </a:xfrm>
          <a:prstGeom prst="rect">
            <a:avLst/>
          </a:prstGeom>
          <a:noFill/>
        </p:spPr>
        <p:txBody>
          <a:bodyPr wrap="square" rtlCol="0">
            <a:spAutoFit/>
          </a:bodyPr>
          <a:lstStyle/>
          <a:p>
            <a:r>
              <a:rPr lang="en-US" dirty="0" err="1" smtClean="0"/>
              <a:t>Q</a:t>
            </a:r>
            <a:r>
              <a:rPr lang="en-US" baseline="-25000" dirty="0" err="1" smtClean="0"/>
              <a:t>out</a:t>
            </a:r>
            <a:endParaRPr lang="en-US" baseline="-25000" dirty="0"/>
          </a:p>
        </p:txBody>
      </p:sp>
      <p:sp>
        <p:nvSpPr>
          <p:cNvPr id="12" name="TextBox 11"/>
          <p:cNvSpPr txBox="1"/>
          <p:nvPr/>
        </p:nvSpPr>
        <p:spPr>
          <a:xfrm>
            <a:off x="1690255" y="2216727"/>
            <a:ext cx="1731818" cy="523220"/>
          </a:xfrm>
          <a:prstGeom prst="rect">
            <a:avLst/>
          </a:prstGeom>
          <a:noFill/>
        </p:spPr>
        <p:txBody>
          <a:bodyPr wrap="square" rtlCol="0">
            <a:spAutoFit/>
          </a:bodyPr>
          <a:lstStyle/>
          <a:p>
            <a:r>
              <a:rPr lang="en-US" dirty="0" smtClean="0"/>
              <a:t>Q</a:t>
            </a:r>
            <a:r>
              <a:rPr lang="en-US" baseline="-25000" dirty="0" smtClean="0"/>
              <a:t>in</a:t>
            </a:r>
            <a:endParaRPr lang="en-US" baseline="-25000" dirty="0"/>
          </a:p>
        </p:txBody>
      </p:sp>
      <p:sp>
        <p:nvSpPr>
          <p:cNvPr id="13" name="TextBox 12"/>
          <p:cNvSpPr txBox="1"/>
          <p:nvPr/>
        </p:nvSpPr>
        <p:spPr>
          <a:xfrm>
            <a:off x="1066800" y="5223164"/>
            <a:ext cx="1731818" cy="523220"/>
          </a:xfrm>
          <a:prstGeom prst="rect">
            <a:avLst/>
          </a:prstGeom>
          <a:noFill/>
        </p:spPr>
        <p:txBody>
          <a:bodyPr wrap="square" rtlCol="0">
            <a:spAutoFit/>
          </a:bodyPr>
          <a:lstStyle/>
          <a:p>
            <a:r>
              <a:rPr lang="en-US" dirty="0" smtClean="0"/>
              <a:t>Q = AV</a:t>
            </a:r>
            <a:endParaRPr lang="en-US" baseline="-25000" dirty="0"/>
          </a:p>
        </p:txBody>
      </p:sp>
      <p:sp>
        <p:nvSpPr>
          <p:cNvPr id="17" name="Flowchart: Magnetic Disk 16"/>
          <p:cNvSpPr/>
          <p:nvPr/>
        </p:nvSpPr>
        <p:spPr>
          <a:xfrm>
            <a:off x="2895599" y="1537855"/>
            <a:ext cx="3740729" cy="3934690"/>
          </a:xfrm>
          <a:prstGeom prst="flowChartMagneticDisk">
            <a:avLst/>
          </a:prstGeom>
          <a:noFill/>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90210" name="Picture 2" descr=" \mathrm{Re} = {{\rho {\bold \mathrm V} L} \over {\mu}} = {{{\bold \mathrm V} L} \over {\nu}} = {{{\bold \mathrm Q} L} \over {\nu}A}"/>
          <p:cNvPicPr>
            <a:picLocks noChangeAspect="1" noChangeArrowheads="1"/>
          </p:cNvPicPr>
          <p:nvPr/>
        </p:nvPicPr>
        <p:blipFill>
          <a:blip r:embed="rId3" cstate="print"/>
          <a:srcRect/>
          <a:stretch>
            <a:fillRect/>
          </a:stretch>
        </p:blipFill>
        <p:spPr bwMode="auto">
          <a:xfrm>
            <a:off x="5420303" y="5641831"/>
            <a:ext cx="2916596" cy="648134"/>
          </a:xfrm>
          <a:prstGeom prst="rect">
            <a:avLst/>
          </a:prstGeom>
          <a:noFill/>
        </p:spPr>
      </p:pic>
      <p:sp>
        <p:nvSpPr>
          <p:cNvPr id="20" name="TextBox 19"/>
          <p:cNvSpPr txBox="1"/>
          <p:nvPr/>
        </p:nvSpPr>
        <p:spPr>
          <a:xfrm>
            <a:off x="6386945" y="0"/>
            <a:ext cx="2757055" cy="1815882"/>
          </a:xfrm>
          <a:prstGeom prst="rect">
            <a:avLst/>
          </a:prstGeom>
          <a:noFill/>
        </p:spPr>
        <p:txBody>
          <a:bodyPr wrap="square" rtlCol="0">
            <a:spAutoFit/>
          </a:bodyPr>
          <a:lstStyle/>
          <a:p>
            <a:r>
              <a:rPr lang="en-US" dirty="0" smtClean="0"/>
              <a:t>Higher velocity means higher energy dissipation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Rapid Mix</a:t>
            </a:r>
            <a:endParaRPr lang="en-US" dirty="0"/>
          </a:p>
        </p:txBody>
      </p:sp>
      <p:sp>
        <p:nvSpPr>
          <p:cNvPr id="5" name="Content Placeholder 4"/>
          <p:cNvSpPr>
            <a:spLocks noGrp="1"/>
          </p:cNvSpPr>
          <p:nvPr>
            <p:ph idx="1"/>
          </p:nvPr>
        </p:nvSpPr>
        <p:spPr/>
        <p:txBody>
          <a:bodyPr/>
          <a:lstStyle/>
          <a:p>
            <a:r>
              <a:rPr lang="en-US" dirty="0" smtClean="0"/>
              <a:t>Macro Mixing</a:t>
            </a:r>
          </a:p>
          <a:p>
            <a:pPr lvl="1"/>
            <a:r>
              <a:rPr lang="en-US" dirty="0" smtClean="0"/>
              <a:t>Less energy dissipation</a:t>
            </a:r>
          </a:p>
          <a:p>
            <a:pPr lvl="1"/>
            <a:r>
              <a:rPr lang="en-US" dirty="0" smtClean="0"/>
              <a:t>Mixes to scale where micro mixing begins</a:t>
            </a:r>
          </a:p>
          <a:p>
            <a:pPr lvl="1"/>
            <a:r>
              <a:rPr lang="en-US" dirty="0" smtClean="0"/>
              <a:t>Two or more orifices</a:t>
            </a:r>
          </a:p>
          <a:p>
            <a:r>
              <a:rPr lang="en-US" dirty="0" smtClean="0"/>
              <a:t>Micro Mixing</a:t>
            </a:r>
          </a:p>
          <a:p>
            <a:pPr lvl="1"/>
            <a:r>
              <a:rPr lang="en-US" dirty="0" smtClean="0"/>
              <a:t>More energy dissipation</a:t>
            </a:r>
          </a:p>
          <a:p>
            <a:pPr lvl="1"/>
            <a:r>
              <a:rPr lang="en-US" dirty="0" smtClean="0"/>
              <a:t>Goes to the scale of molecular diffusion</a:t>
            </a:r>
            <a:endParaRPr lang="en-US" dirty="0"/>
          </a:p>
        </p:txBody>
      </p:sp>
      <p:sp>
        <p:nvSpPr>
          <p:cNvPr id="6" name="Rectangle 5"/>
          <p:cNvSpPr/>
          <p:nvPr/>
        </p:nvSpPr>
        <p:spPr>
          <a:xfrm>
            <a:off x="7391400" y="4114800"/>
            <a:ext cx="1752600" cy="1815882"/>
          </a:xfrm>
          <a:prstGeom prst="rect">
            <a:avLst/>
          </a:prstGeom>
        </p:spPr>
        <p:txBody>
          <a:bodyPr wrap="square">
            <a:spAutoFit/>
          </a:bodyPr>
          <a:lstStyle/>
          <a:p>
            <a:r>
              <a:rPr lang="en-US" dirty="0" smtClean="0"/>
              <a:t>Scales</a:t>
            </a:r>
          </a:p>
          <a:p>
            <a:endParaRPr lang="en-US" dirty="0" smtClean="0"/>
          </a:p>
          <a:p>
            <a:r>
              <a:rPr lang="en-US" dirty="0" smtClean="0"/>
              <a:t>Diffusion</a:t>
            </a:r>
          </a:p>
          <a:p>
            <a:r>
              <a:rPr lang="en-US" dirty="0" smtClean="0"/>
              <a:t>10</a:t>
            </a:r>
            <a:r>
              <a:rPr lang="en-US" baseline="30000" dirty="0" smtClean="0"/>
              <a:t>-9</a:t>
            </a:r>
            <a:r>
              <a:rPr lang="en-US" dirty="0" smtClean="0"/>
              <a:t> m</a:t>
            </a:r>
            <a:r>
              <a:rPr lang="en-US" baseline="30000" dirty="0" smtClean="0"/>
              <a:t>2</a:t>
            </a:r>
            <a:r>
              <a:rPr lang="en-US" dirty="0" smtClean="0"/>
              <a:t>/s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r>
              <a:rPr lang="en-US" dirty="0" smtClean="0"/>
              <a:t>Current Rapid Mix Project</a:t>
            </a:r>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85431" y="1066800"/>
            <a:ext cx="5934368" cy="5293169"/>
          </a:xfrm>
          <a:prstGeom prst="rect">
            <a:avLst/>
          </a:prstGeom>
          <a:noFill/>
          <a:ln w="9525">
            <a:noFill/>
            <a:miter lim="800000"/>
            <a:headEnd/>
            <a:tailEnd/>
          </a:ln>
        </p:spPr>
      </p:pic>
      <p:sp>
        <p:nvSpPr>
          <p:cNvPr id="43" name="TextBox 42"/>
          <p:cNvSpPr txBox="1"/>
          <p:nvPr/>
        </p:nvSpPr>
        <p:spPr>
          <a:xfrm>
            <a:off x="6019800" y="1219200"/>
            <a:ext cx="3048000" cy="5170646"/>
          </a:xfrm>
          <a:prstGeom prst="rect">
            <a:avLst/>
          </a:prstGeom>
          <a:noFill/>
        </p:spPr>
        <p:txBody>
          <a:bodyPr wrap="square" rtlCol="0">
            <a:spAutoFit/>
          </a:bodyPr>
          <a:lstStyle/>
          <a:p>
            <a:pPr>
              <a:buFont typeface="Arial" pitchFamily="34" charset="0"/>
              <a:buChar char="•"/>
            </a:pPr>
            <a:r>
              <a:rPr lang="en-US" sz="2200" dirty="0" smtClean="0"/>
              <a:t>Moving the micro mixing orifices upward for ease of removal in cases of clogging</a:t>
            </a:r>
          </a:p>
          <a:p>
            <a:endParaRPr lang="en-US" sz="2200" dirty="0" smtClean="0"/>
          </a:p>
          <a:p>
            <a:pPr>
              <a:buFont typeface="Arial" pitchFamily="34" charset="0"/>
              <a:buChar char="•"/>
            </a:pPr>
            <a:r>
              <a:rPr lang="en-US" sz="2200" dirty="0" smtClean="0"/>
              <a:t>Screen placed near entrance to prevent large objects from creating blockages</a:t>
            </a:r>
          </a:p>
          <a:p>
            <a:endParaRPr lang="en-US" sz="2200" dirty="0" smtClean="0"/>
          </a:p>
          <a:p>
            <a:pPr>
              <a:buFont typeface="Arial" pitchFamily="34" charset="0"/>
              <a:buChar char="•"/>
            </a:pPr>
            <a:r>
              <a:rPr lang="en-US" sz="2200" dirty="0" smtClean="0"/>
              <a:t>Currently sizing the orifices for a variety of flow-rates and developing code to create </a:t>
            </a:r>
            <a:r>
              <a:rPr lang="en-US" sz="2200" dirty="0" err="1" smtClean="0"/>
              <a:t>AutoCADD</a:t>
            </a:r>
            <a:r>
              <a:rPr lang="en-US" sz="2200" dirty="0" smtClean="0"/>
              <a:t> images</a:t>
            </a:r>
            <a:endParaRPr lang="en-US" sz="2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6"/>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12700">
            <a:noFill/>
            <a:miter lim="800000"/>
            <a:headEnd type="none" w="lg" len="med"/>
            <a:tailEnd type="none" w="lg" len="med"/>
          </a:ln>
        </p:spPr>
      </p:pic>
      <p:sp>
        <p:nvSpPr>
          <p:cNvPr id="44035" name="Rectangle 2"/>
          <p:cNvSpPr>
            <a:spLocks noGrp="1" noChangeArrowheads="1"/>
          </p:cNvSpPr>
          <p:nvPr>
            <p:ph type="ctrTitle"/>
          </p:nvPr>
        </p:nvSpPr>
        <p:spPr>
          <a:xfrm>
            <a:off x="685800" y="533400"/>
            <a:ext cx="7772400" cy="1143000"/>
          </a:xfrm>
        </p:spPr>
        <p:txBody>
          <a:bodyPr/>
          <a:lstStyle/>
          <a:p>
            <a:pPr>
              <a:defRPr/>
            </a:pPr>
            <a:r>
              <a:rPr lang="en-US" dirty="0" smtClean="0"/>
              <a:t>Flocculation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13698" name="Picture 2"/>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smtClean="0"/>
              <a:t>Overview</a:t>
            </a:r>
            <a:endParaRPr lang="en-US" dirty="0"/>
          </a:p>
        </p:txBody>
      </p:sp>
      <p:sp>
        <p:nvSpPr>
          <p:cNvPr id="32771" name="Rectangle 3"/>
          <p:cNvSpPr>
            <a:spLocks noGrp="1" noChangeArrowheads="1"/>
          </p:cNvSpPr>
          <p:nvPr>
            <p:ph idx="1"/>
          </p:nvPr>
        </p:nvSpPr>
        <p:spPr/>
        <p:txBody>
          <a:bodyPr/>
          <a:lstStyle/>
          <a:p>
            <a:r>
              <a:rPr lang="en-US" sz="2800" dirty="0" smtClean="0"/>
              <a:t>How Flocculation Works</a:t>
            </a:r>
          </a:p>
          <a:p>
            <a:endParaRPr lang="en-US" sz="2800" dirty="0" smtClean="0"/>
          </a:p>
          <a:p>
            <a:r>
              <a:rPr lang="en-US" sz="2800" dirty="0" smtClean="0"/>
              <a:t>Types of flocculators</a:t>
            </a:r>
          </a:p>
          <a:p>
            <a:endParaRPr lang="en-US" sz="2800" dirty="0" smtClean="0"/>
          </a:p>
          <a:p>
            <a:r>
              <a:rPr lang="en-US" sz="2800" dirty="0" smtClean="0"/>
              <a:t>Flocculation Theory</a:t>
            </a:r>
          </a:p>
          <a:p>
            <a:endParaRPr lang="en-US" sz="2800" dirty="0" smtClean="0"/>
          </a:p>
          <a:p>
            <a:r>
              <a:rPr lang="en-US" sz="2800" dirty="0" smtClean="0"/>
              <a:t>Design Optimization</a:t>
            </a:r>
          </a:p>
        </p:txBody>
      </p:sp>
      <p:pic>
        <p:nvPicPr>
          <p:cNvPr id="4" name="Picture 3" descr="50 Lps 3 tanques 2 camaras de 1m-Model.png"/>
          <p:cNvPicPr>
            <a:picLocks noChangeAspect="1"/>
          </p:cNvPicPr>
          <p:nvPr/>
        </p:nvPicPr>
        <p:blipFill>
          <a:blip r:embed="rId3" cstate="print">
            <a:clrChange>
              <a:clrFrom>
                <a:srgbClr val="FFFFFF"/>
              </a:clrFrom>
              <a:clrTo>
                <a:srgbClr val="FFFFFF">
                  <a:alpha val="0"/>
                </a:srgbClr>
              </a:clrTo>
            </a:clrChange>
            <a:lum bright="30000" contrast="40000"/>
          </a:blip>
          <a:srcRect l="7721" t="40848" r="11503" b="3152"/>
          <a:stretch>
            <a:fillRect/>
          </a:stretch>
        </p:blipFill>
        <p:spPr>
          <a:xfrm rot="459767">
            <a:off x="4314374" y="4753512"/>
            <a:ext cx="2847360" cy="1579208"/>
          </a:xfrm>
          <a:prstGeom prst="rect">
            <a:avLst/>
          </a:prstGeom>
        </p:spPr>
      </p:pic>
      <p:pic>
        <p:nvPicPr>
          <p:cNvPr id="5" name="Picture 4"/>
          <p:cNvPicPr>
            <a:picLocks noChangeAspect="1" noChangeArrowheads="1"/>
          </p:cNvPicPr>
          <p:nvPr/>
        </p:nvPicPr>
        <p:blipFill>
          <a:blip r:embed="rId4" cstate="screen"/>
          <a:srcRect l="23900" t="8130" r="14242" b="53606"/>
          <a:stretch>
            <a:fillRect/>
          </a:stretch>
        </p:blipFill>
        <p:spPr bwMode="auto">
          <a:xfrm>
            <a:off x="4353291" y="3110716"/>
            <a:ext cx="1421477" cy="733879"/>
          </a:xfrm>
          <a:prstGeom prst="rect">
            <a:avLst/>
          </a:prstGeom>
          <a:noFill/>
          <a:ln w="50800">
            <a:noFill/>
            <a:miter lim="800000"/>
            <a:headEnd type="none" w="sm" len="sm"/>
            <a:tailEnd type="none" w="med" len="sm"/>
          </a:ln>
        </p:spPr>
      </p:pic>
      <p:grpSp>
        <p:nvGrpSpPr>
          <p:cNvPr id="38" name="Group 37"/>
          <p:cNvGrpSpPr/>
          <p:nvPr/>
        </p:nvGrpSpPr>
        <p:grpSpPr>
          <a:xfrm>
            <a:off x="4552565" y="4103979"/>
            <a:ext cx="1342163" cy="775640"/>
            <a:chOff x="3213163" y="3988068"/>
            <a:chExt cx="1342163" cy="775640"/>
          </a:xfrm>
        </p:grpSpPr>
        <p:grpSp>
          <p:nvGrpSpPr>
            <p:cNvPr id="22" name="Group 179"/>
            <p:cNvGrpSpPr/>
            <p:nvPr/>
          </p:nvGrpSpPr>
          <p:grpSpPr>
            <a:xfrm rot="19742345">
              <a:off x="4271696" y="3988068"/>
              <a:ext cx="283630" cy="253824"/>
              <a:chOff x="6986427" y="2972145"/>
              <a:chExt cx="283630" cy="253824"/>
            </a:xfrm>
          </p:grpSpPr>
          <p:pic>
            <p:nvPicPr>
              <p:cNvPr id="23" name="Picture 24"/>
              <p:cNvPicPr>
                <a:picLocks noChangeAspect="1" noChangeArrowheads="1"/>
              </p:cNvPicPr>
              <p:nvPr/>
            </p:nvPicPr>
            <p:blipFill>
              <a:blip r:embed="rId5" cstate="screen"/>
              <a:srcRect/>
              <a:stretch>
                <a:fillRect/>
              </a:stretch>
            </p:blipFill>
            <p:spPr bwMode="auto">
              <a:xfrm rot="16200000">
                <a:off x="6985633" y="3039438"/>
                <a:ext cx="187325" cy="185738"/>
              </a:xfrm>
              <a:prstGeom prst="rect">
                <a:avLst/>
              </a:prstGeom>
              <a:noFill/>
              <a:ln w="12700">
                <a:noFill/>
                <a:miter lim="800000"/>
                <a:headEnd type="none" w="lg" len="med"/>
                <a:tailEnd type="none" w="lg" len="med"/>
              </a:ln>
              <a:effectLst/>
            </p:spPr>
          </p:pic>
          <p:pic>
            <p:nvPicPr>
              <p:cNvPr id="24" name="Picture 24"/>
              <p:cNvPicPr>
                <a:picLocks noChangeAspect="1" noChangeArrowheads="1"/>
              </p:cNvPicPr>
              <p:nvPr/>
            </p:nvPicPr>
            <p:blipFill>
              <a:blip r:embed="rId5" cstate="screen"/>
              <a:srcRect/>
              <a:stretch>
                <a:fillRect/>
              </a:stretch>
            </p:blipFill>
            <p:spPr bwMode="auto">
              <a:xfrm rot="5400000" flipV="1">
                <a:off x="7083525" y="297293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nvGrpSpPr>
            <p:cNvPr id="37" name="Group 36"/>
            <p:cNvGrpSpPr/>
            <p:nvPr/>
          </p:nvGrpSpPr>
          <p:grpSpPr>
            <a:xfrm>
              <a:off x="3213163" y="4006537"/>
              <a:ext cx="744107" cy="757171"/>
              <a:chOff x="3213163" y="4006537"/>
              <a:chExt cx="744107" cy="757171"/>
            </a:xfrm>
          </p:grpSpPr>
          <p:grpSp>
            <p:nvGrpSpPr>
              <p:cNvPr id="6" name="Group 5"/>
              <p:cNvGrpSpPr/>
              <p:nvPr/>
            </p:nvGrpSpPr>
            <p:grpSpPr>
              <a:xfrm rot="18347787">
                <a:off x="3132128" y="4190283"/>
                <a:ext cx="735256" cy="411593"/>
                <a:chOff x="4503627" y="2218458"/>
                <a:chExt cx="499826" cy="320263"/>
              </a:xfrm>
            </p:grpSpPr>
            <p:grpSp>
              <p:nvGrpSpPr>
                <p:cNvPr id="7" name="Group 176"/>
                <p:cNvGrpSpPr/>
                <p:nvPr/>
              </p:nvGrpSpPr>
              <p:grpSpPr>
                <a:xfrm>
                  <a:off x="4503627" y="2301538"/>
                  <a:ext cx="300259" cy="237183"/>
                  <a:chOff x="2962956" y="2115885"/>
                  <a:chExt cx="300259" cy="237183"/>
                </a:xfrm>
              </p:grpSpPr>
              <p:pic>
                <p:nvPicPr>
                  <p:cNvPr id="11" name="Picture 24"/>
                  <p:cNvPicPr>
                    <a:picLocks noChangeAspect="1" noChangeArrowheads="1"/>
                  </p:cNvPicPr>
                  <p:nvPr/>
                </p:nvPicPr>
                <p:blipFill>
                  <a:blip r:embed="rId5" cstate="screen"/>
                  <a:srcRect/>
                  <a:stretch>
                    <a:fillRect/>
                  </a:stretch>
                </p:blipFill>
                <p:spPr bwMode="auto">
                  <a:xfrm rot="5400000" flipV="1">
                    <a:off x="3076683" y="211667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2" name="Picture 24"/>
                  <p:cNvPicPr>
                    <a:picLocks noChangeAspect="1" noChangeArrowheads="1"/>
                  </p:cNvPicPr>
                  <p:nvPr/>
                </p:nvPicPr>
                <p:blipFill>
                  <a:blip r:embed="rId5" cstate="screen"/>
                  <a:srcRect/>
                  <a:stretch>
                    <a:fillRect/>
                  </a:stretch>
                </p:blipFill>
                <p:spPr bwMode="auto">
                  <a:xfrm rot="16200000">
                    <a:off x="2962162" y="2166537"/>
                    <a:ext cx="187325" cy="185738"/>
                  </a:xfrm>
                  <a:prstGeom prst="rect">
                    <a:avLst/>
                  </a:prstGeom>
                  <a:noFill/>
                  <a:ln w="12700">
                    <a:noFill/>
                    <a:miter lim="800000"/>
                    <a:headEnd type="none" w="lg" len="med"/>
                    <a:tailEnd type="none" w="lg" len="med"/>
                  </a:ln>
                  <a:effectLst/>
                </p:spPr>
              </p:pic>
            </p:grpSp>
            <p:grpSp>
              <p:nvGrpSpPr>
                <p:cNvPr id="8" name="Group 179"/>
                <p:cNvGrpSpPr/>
                <p:nvPr/>
              </p:nvGrpSpPr>
              <p:grpSpPr>
                <a:xfrm>
                  <a:off x="4719823" y="2218458"/>
                  <a:ext cx="283630" cy="253824"/>
                  <a:chOff x="6986427" y="2972145"/>
                  <a:chExt cx="283630" cy="253824"/>
                </a:xfrm>
              </p:grpSpPr>
              <p:pic>
                <p:nvPicPr>
                  <p:cNvPr id="9" name="Picture 24"/>
                  <p:cNvPicPr>
                    <a:picLocks noChangeAspect="1" noChangeArrowheads="1"/>
                  </p:cNvPicPr>
                  <p:nvPr/>
                </p:nvPicPr>
                <p:blipFill>
                  <a:blip r:embed="rId5" cstate="screen"/>
                  <a:srcRect/>
                  <a:stretch>
                    <a:fillRect/>
                  </a:stretch>
                </p:blipFill>
                <p:spPr bwMode="auto">
                  <a:xfrm rot="16200000">
                    <a:off x="6985633" y="3039438"/>
                    <a:ext cx="187325" cy="185738"/>
                  </a:xfrm>
                  <a:prstGeom prst="rect">
                    <a:avLst/>
                  </a:prstGeom>
                  <a:noFill/>
                  <a:ln w="12700">
                    <a:noFill/>
                    <a:miter lim="800000"/>
                    <a:headEnd type="none" w="lg" len="med"/>
                    <a:tailEnd type="none" w="lg" len="med"/>
                  </a:ln>
                  <a:effectLst/>
                </p:spPr>
              </p:pic>
              <p:pic>
                <p:nvPicPr>
                  <p:cNvPr id="10" name="Picture 24"/>
                  <p:cNvPicPr>
                    <a:picLocks noChangeAspect="1" noChangeArrowheads="1"/>
                  </p:cNvPicPr>
                  <p:nvPr/>
                </p:nvPicPr>
                <p:blipFill>
                  <a:blip r:embed="rId5" cstate="screen"/>
                  <a:srcRect/>
                  <a:stretch>
                    <a:fillRect/>
                  </a:stretch>
                </p:blipFill>
                <p:spPr bwMode="auto">
                  <a:xfrm rot="5400000" flipV="1">
                    <a:off x="7083525" y="297293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grpSp>
            <p:nvGrpSpPr>
              <p:cNvPr id="13" name="Group 12"/>
              <p:cNvGrpSpPr/>
              <p:nvPr/>
            </p:nvGrpSpPr>
            <p:grpSpPr>
              <a:xfrm>
                <a:off x="3314908" y="4088821"/>
                <a:ext cx="642362" cy="471114"/>
                <a:chOff x="4503627" y="2218458"/>
                <a:chExt cx="499826" cy="320263"/>
              </a:xfrm>
            </p:grpSpPr>
            <p:grpSp>
              <p:nvGrpSpPr>
                <p:cNvPr id="14" name="Group 176"/>
                <p:cNvGrpSpPr/>
                <p:nvPr/>
              </p:nvGrpSpPr>
              <p:grpSpPr>
                <a:xfrm>
                  <a:off x="4503627" y="2301538"/>
                  <a:ext cx="300259" cy="237183"/>
                  <a:chOff x="2962956" y="2115885"/>
                  <a:chExt cx="300259" cy="237183"/>
                </a:xfrm>
              </p:grpSpPr>
              <p:pic>
                <p:nvPicPr>
                  <p:cNvPr id="18" name="Picture 24"/>
                  <p:cNvPicPr>
                    <a:picLocks noChangeAspect="1" noChangeArrowheads="1"/>
                  </p:cNvPicPr>
                  <p:nvPr/>
                </p:nvPicPr>
                <p:blipFill>
                  <a:blip r:embed="rId5" cstate="screen"/>
                  <a:srcRect/>
                  <a:stretch>
                    <a:fillRect/>
                  </a:stretch>
                </p:blipFill>
                <p:spPr bwMode="auto">
                  <a:xfrm rot="5400000" flipV="1">
                    <a:off x="3076683" y="211667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9" name="Picture 24"/>
                  <p:cNvPicPr>
                    <a:picLocks noChangeAspect="1" noChangeArrowheads="1"/>
                  </p:cNvPicPr>
                  <p:nvPr/>
                </p:nvPicPr>
                <p:blipFill>
                  <a:blip r:embed="rId5" cstate="screen"/>
                  <a:srcRect/>
                  <a:stretch>
                    <a:fillRect/>
                  </a:stretch>
                </p:blipFill>
                <p:spPr bwMode="auto">
                  <a:xfrm rot="16200000">
                    <a:off x="2962162" y="2166537"/>
                    <a:ext cx="187325" cy="185738"/>
                  </a:xfrm>
                  <a:prstGeom prst="rect">
                    <a:avLst/>
                  </a:prstGeom>
                  <a:noFill/>
                  <a:ln w="12700">
                    <a:noFill/>
                    <a:miter lim="800000"/>
                    <a:headEnd type="none" w="lg" len="med"/>
                    <a:tailEnd type="none" w="lg" len="med"/>
                  </a:ln>
                  <a:effectLst/>
                </p:spPr>
              </p:pic>
            </p:grpSp>
            <p:grpSp>
              <p:nvGrpSpPr>
                <p:cNvPr id="15" name="Group 179"/>
                <p:cNvGrpSpPr/>
                <p:nvPr/>
              </p:nvGrpSpPr>
              <p:grpSpPr>
                <a:xfrm>
                  <a:off x="4719823" y="2218458"/>
                  <a:ext cx="283630" cy="253824"/>
                  <a:chOff x="6986427" y="2972145"/>
                  <a:chExt cx="283630" cy="253824"/>
                </a:xfrm>
              </p:grpSpPr>
              <p:pic>
                <p:nvPicPr>
                  <p:cNvPr id="16" name="Picture 24"/>
                  <p:cNvPicPr>
                    <a:picLocks noChangeAspect="1" noChangeArrowheads="1"/>
                  </p:cNvPicPr>
                  <p:nvPr/>
                </p:nvPicPr>
                <p:blipFill>
                  <a:blip r:embed="rId5" cstate="screen"/>
                  <a:srcRect/>
                  <a:stretch>
                    <a:fillRect/>
                  </a:stretch>
                </p:blipFill>
                <p:spPr bwMode="auto">
                  <a:xfrm rot="16200000">
                    <a:off x="6985633" y="3039438"/>
                    <a:ext cx="187325" cy="185738"/>
                  </a:xfrm>
                  <a:prstGeom prst="rect">
                    <a:avLst/>
                  </a:prstGeom>
                  <a:noFill/>
                  <a:ln w="12700">
                    <a:noFill/>
                    <a:miter lim="800000"/>
                    <a:headEnd type="none" w="lg" len="med"/>
                    <a:tailEnd type="none" w="lg" len="med"/>
                  </a:ln>
                  <a:effectLst/>
                </p:spPr>
              </p:pic>
              <p:pic>
                <p:nvPicPr>
                  <p:cNvPr id="17" name="Picture 24"/>
                  <p:cNvPicPr>
                    <a:picLocks noChangeAspect="1" noChangeArrowheads="1"/>
                  </p:cNvPicPr>
                  <p:nvPr/>
                </p:nvPicPr>
                <p:blipFill>
                  <a:blip r:embed="rId5" cstate="screen"/>
                  <a:srcRect/>
                  <a:stretch>
                    <a:fillRect/>
                  </a:stretch>
                </p:blipFill>
                <p:spPr bwMode="auto">
                  <a:xfrm rot="5400000" flipV="1">
                    <a:off x="7083525" y="297293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grpSp>
            <p:nvGrpSpPr>
              <p:cNvPr id="28" name="Group 176"/>
              <p:cNvGrpSpPr/>
              <p:nvPr/>
            </p:nvGrpSpPr>
            <p:grpSpPr>
              <a:xfrm rot="813802">
                <a:off x="3493162" y="4238951"/>
                <a:ext cx="385884" cy="348902"/>
                <a:chOff x="2962956" y="2115885"/>
                <a:chExt cx="300259" cy="237183"/>
              </a:xfrm>
            </p:grpSpPr>
            <p:pic>
              <p:nvPicPr>
                <p:cNvPr id="32" name="Picture 24"/>
                <p:cNvPicPr>
                  <a:picLocks noChangeAspect="1" noChangeArrowheads="1"/>
                </p:cNvPicPr>
                <p:nvPr/>
              </p:nvPicPr>
              <p:blipFill>
                <a:blip r:embed="rId5" cstate="screen"/>
                <a:srcRect/>
                <a:stretch>
                  <a:fillRect/>
                </a:stretch>
              </p:blipFill>
              <p:spPr bwMode="auto">
                <a:xfrm rot="5400000" flipV="1">
                  <a:off x="3076683" y="211667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33" name="Picture 24"/>
                <p:cNvPicPr>
                  <a:picLocks noChangeAspect="1" noChangeArrowheads="1"/>
                </p:cNvPicPr>
                <p:nvPr/>
              </p:nvPicPr>
              <p:blipFill>
                <a:blip r:embed="rId5" cstate="screen"/>
                <a:srcRect/>
                <a:stretch>
                  <a:fillRect/>
                </a:stretch>
              </p:blipFill>
              <p:spPr bwMode="auto">
                <a:xfrm rot="16200000">
                  <a:off x="2962162" y="2166537"/>
                  <a:ext cx="187325" cy="185738"/>
                </a:xfrm>
                <a:prstGeom prst="rect">
                  <a:avLst/>
                </a:prstGeom>
                <a:noFill/>
                <a:ln w="12700">
                  <a:noFill/>
                  <a:miter lim="800000"/>
                  <a:headEnd type="none" w="lg" len="med"/>
                  <a:tailEnd type="none" w="lg" len="med"/>
                </a:ln>
                <a:effectLst/>
              </p:spPr>
            </p:pic>
          </p:grpSp>
          <p:grpSp>
            <p:nvGrpSpPr>
              <p:cNvPr id="29" name="Group 179"/>
              <p:cNvGrpSpPr/>
              <p:nvPr/>
            </p:nvGrpSpPr>
            <p:grpSpPr>
              <a:xfrm rot="813802">
                <a:off x="3213163" y="4006537"/>
                <a:ext cx="364513" cy="373381"/>
                <a:chOff x="6986427" y="2972145"/>
                <a:chExt cx="283630" cy="253824"/>
              </a:xfrm>
            </p:grpSpPr>
            <p:pic>
              <p:nvPicPr>
                <p:cNvPr id="30" name="Picture 24"/>
                <p:cNvPicPr>
                  <a:picLocks noChangeAspect="1" noChangeArrowheads="1"/>
                </p:cNvPicPr>
                <p:nvPr/>
              </p:nvPicPr>
              <p:blipFill>
                <a:blip r:embed="rId5" cstate="screen"/>
                <a:srcRect/>
                <a:stretch>
                  <a:fillRect/>
                </a:stretch>
              </p:blipFill>
              <p:spPr bwMode="auto">
                <a:xfrm rot="16200000">
                  <a:off x="6985633" y="3039438"/>
                  <a:ext cx="187325" cy="185738"/>
                </a:xfrm>
                <a:prstGeom prst="rect">
                  <a:avLst/>
                </a:prstGeom>
                <a:noFill/>
                <a:ln w="12700">
                  <a:noFill/>
                  <a:miter lim="800000"/>
                  <a:headEnd type="none" w="lg" len="med"/>
                  <a:tailEnd type="none" w="lg" len="med"/>
                </a:ln>
                <a:effectLst/>
              </p:spPr>
            </p:pic>
            <p:pic>
              <p:nvPicPr>
                <p:cNvPr id="31" name="Picture 24"/>
                <p:cNvPicPr>
                  <a:picLocks noChangeAspect="1" noChangeArrowheads="1"/>
                </p:cNvPicPr>
                <p:nvPr/>
              </p:nvPicPr>
              <p:blipFill>
                <a:blip r:embed="rId5" cstate="screen"/>
                <a:srcRect/>
                <a:stretch>
                  <a:fillRect/>
                </a:stretch>
              </p:blipFill>
              <p:spPr bwMode="auto">
                <a:xfrm rot="5400000" flipV="1">
                  <a:off x="7083525" y="297293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grpSp>
      <p:pic>
        <p:nvPicPr>
          <p:cNvPr id="35" name="Picture 59"/>
          <p:cNvPicPr>
            <a:picLocks noChangeAspect="1" noChangeArrowheads="1"/>
          </p:cNvPicPr>
          <p:nvPr/>
        </p:nvPicPr>
        <p:blipFill>
          <a:blip r:embed="rId6" cstate="screen"/>
          <a:srcRect/>
          <a:stretch>
            <a:fillRect/>
          </a:stretch>
        </p:blipFill>
        <p:spPr bwMode="auto">
          <a:xfrm>
            <a:off x="7883391" y="4746765"/>
            <a:ext cx="375853" cy="1520992"/>
          </a:xfrm>
          <a:prstGeom prst="rect">
            <a:avLst/>
          </a:prstGeom>
          <a:noFill/>
          <a:ln w="1">
            <a:noFill/>
            <a:miter lim="800000"/>
            <a:headEnd/>
            <a:tailEnd/>
          </a:ln>
        </p:spPr>
      </p:pic>
      <p:pic>
        <p:nvPicPr>
          <p:cNvPr id="36" name="Picture 1"/>
          <p:cNvPicPr>
            <a:picLocks noChangeAspect="1" noChangeArrowheads="1"/>
          </p:cNvPicPr>
          <p:nvPr/>
        </p:nvPicPr>
        <p:blipFill>
          <a:blip r:embed="rId7" cstate="screen"/>
          <a:srcRect/>
          <a:stretch>
            <a:fillRect/>
          </a:stretch>
        </p:blipFill>
        <p:spPr bwMode="auto">
          <a:xfrm>
            <a:off x="5121108" y="2051526"/>
            <a:ext cx="1521783" cy="9046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effectLst/>
        </p:spPr>
        <p:txBody>
          <a:bodyPr/>
          <a:lstStyle/>
          <a:p>
            <a:r>
              <a:rPr lang="en-US" dirty="0" smtClean="0"/>
              <a:t>What are </a:t>
            </a:r>
            <a:r>
              <a:rPr lang="en-US" dirty="0" err="1" smtClean="0"/>
              <a:t>flocs</a:t>
            </a:r>
            <a:r>
              <a:rPr lang="en-US" dirty="0" smtClean="0"/>
              <a:t>?</a:t>
            </a:r>
            <a:endParaRPr lang="en-US" dirty="0"/>
          </a:p>
        </p:txBody>
      </p:sp>
      <p:pic>
        <p:nvPicPr>
          <p:cNvPr id="155" name="Picture 24"/>
          <p:cNvPicPr>
            <a:picLocks noChangeAspect="1" noChangeArrowheads="1"/>
          </p:cNvPicPr>
          <p:nvPr/>
        </p:nvPicPr>
        <p:blipFill>
          <a:blip r:embed="rId3" cstate="screen"/>
          <a:srcRect/>
          <a:stretch>
            <a:fillRect/>
          </a:stretch>
        </p:blipFill>
        <p:spPr bwMode="auto">
          <a:xfrm rot="16200000">
            <a:off x="1884277" y="3948305"/>
            <a:ext cx="187325" cy="185738"/>
          </a:xfrm>
          <a:prstGeom prst="rect">
            <a:avLst/>
          </a:prstGeom>
          <a:noFill/>
          <a:ln w="12700">
            <a:noFill/>
            <a:miter lim="800000"/>
            <a:headEnd type="none" w="lg" len="med"/>
            <a:tailEnd type="none" w="lg" len="med"/>
          </a:ln>
          <a:effectLst/>
        </p:spPr>
      </p:pic>
      <p:pic>
        <p:nvPicPr>
          <p:cNvPr id="156" name="Picture 24"/>
          <p:cNvPicPr>
            <a:picLocks noChangeAspect="1" noChangeArrowheads="1"/>
          </p:cNvPicPr>
          <p:nvPr/>
        </p:nvPicPr>
        <p:blipFill>
          <a:blip r:embed="rId3" cstate="screen"/>
          <a:srcRect/>
          <a:stretch>
            <a:fillRect/>
          </a:stretch>
        </p:blipFill>
        <p:spPr bwMode="auto">
          <a:xfrm rot="5400000" flipV="1">
            <a:off x="3220765" y="4829456"/>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57" name="Picture 24"/>
          <p:cNvPicPr>
            <a:picLocks noChangeAspect="1" noChangeArrowheads="1"/>
          </p:cNvPicPr>
          <p:nvPr/>
        </p:nvPicPr>
        <p:blipFill>
          <a:blip r:embed="rId3" cstate="screen"/>
          <a:srcRect/>
          <a:stretch>
            <a:fillRect/>
          </a:stretch>
        </p:blipFill>
        <p:spPr bwMode="auto">
          <a:xfrm rot="16200000">
            <a:off x="2036677" y="1864508"/>
            <a:ext cx="187325" cy="185738"/>
          </a:xfrm>
          <a:prstGeom prst="rect">
            <a:avLst/>
          </a:prstGeom>
          <a:noFill/>
          <a:ln w="12700">
            <a:noFill/>
            <a:miter lim="800000"/>
            <a:headEnd type="none" w="lg" len="med"/>
            <a:tailEnd type="none" w="lg" len="med"/>
          </a:ln>
          <a:effectLst/>
        </p:spPr>
      </p:pic>
      <p:pic>
        <p:nvPicPr>
          <p:cNvPr id="158" name="Picture 24"/>
          <p:cNvPicPr>
            <a:picLocks noChangeAspect="1" noChangeArrowheads="1"/>
          </p:cNvPicPr>
          <p:nvPr/>
        </p:nvPicPr>
        <p:blipFill>
          <a:blip r:embed="rId3" cstate="screen"/>
          <a:srcRect/>
          <a:stretch>
            <a:fillRect/>
          </a:stretch>
        </p:blipFill>
        <p:spPr bwMode="auto">
          <a:xfrm rot="5400000" flipV="1">
            <a:off x="3373165" y="2762285"/>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59" name="Picture 24"/>
          <p:cNvPicPr>
            <a:picLocks noChangeAspect="1" noChangeArrowheads="1"/>
          </p:cNvPicPr>
          <p:nvPr/>
        </p:nvPicPr>
        <p:blipFill>
          <a:blip r:embed="rId3" cstate="screen"/>
          <a:srcRect/>
          <a:stretch>
            <a:fillRect/>
          </a:stretch>
        </p:blipFill>
        <p:spPr bwMode="auto">
          <a:xfrm rot="16200000">
            <a:off x="2177998" y="2978450"/>
            <a:ext cx="187325" cy="185738"/>
          </a:xfrm>
          <a:prstGeom prst="rect">
            <a:avLst/>
          </a:prstGeom>
          <a:noFill/>
          <a:ln w="12700">
            <a:noFill/>
            <a:miter lim="800000"/>
            <a:headEnd type="none" w="lg" len="med"/>
            <a:tailEnd type="none" w="lg" len="med"/>
          </a:ln>
          <a:effectLst/>
        </p:spPr>
      </p:pic>
      <p:pic>
        <p:nvPicPr>
          <p:cNvPr id="160" name="Picture 24"/>
          <p:cNvPicPr>
            <a:picLocks noChangeAspect="1" noChangeArrowheads="1"/>
          </p:cNvPicPr>
          <p:nvPr/>
        </p:nvPicPr>
        <p:blipFill>
          <a:blip r:embed="rId3" cstate="screen"/>
          <a:srcRect/>
          <a:stretch>
            <a:fillRect/>
          </a:stretch>
        </p:blipFill>
        <p:spPr bwMode="auto">
          <a:xfrm rot="5400000" flipV="1">
            <a:off x="3514486" y="3876227"/>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63" name="Picture 24"/>
          <p:cNvPicPr>
            <a:picLocks noChangeAspect="1" noChangeArrowheads="1"/>
          </p:cNvPicPr>
          <p:nvPr/>
        </p:nvPicPr>
        <p:blipFill>
          <a:blip r:embed="rId3" cstate="screen"/>
          <a:srcRect/>
          <a:stretch>
            <a:fillRect/>
          </a:stretch>
        </p:blipFill>
        <p:spPr bwMode="auto">
          <a:xfrm rot="16200000">
            <a:off x="5428381" y="3843002"/>
            <a:ext cx="187325" cy="185738"/>
          </a:xfrm>
          <a:prstGeom prst="rect">
            <a:avLst/>
          </a:prstGeom>
          <a:noFill/>
          <a:ln w="12700">
            <a:noFill/>
            <a:miter lim="800000"/>
            <a:headEnd type="none" w="lg" len="med"/>
            <a:tailEnd type="none" w="lg" len="med"/>
          </a:ln>
          <a:effectLst/>
        </p:spPr>
      </p:pic>
      <p:pic>
        <p:nvPicPr>
          <p:cNvPr id="164" name="Picture 24"/>
          <p:cNvPicPr>
            <a:picLocks noChangeAspect="1" noChangeArrowheads="1"/>
          </p:cNvPicPr>
          <p:nvPr/>
        </p:nvPicPr>
        <p:blipFill>
          <a:blip r:embed="rId3" cstate="screen"/>
          <a:srcRect/>
          <a:stretch>
            <a:fillRect/>
          </a:stretch>
        </p:blipFill>
        <p:spPr bwMode="auto">
          <a:xfrm rot="5400000" flipV="1">
            <a:off x="6764869" y="474077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nvGrpSpPr>
          <p:cNvPr id="2" name="Group 166"/>
          <p:cNvGrpSpPr/>
          <p:nvPr/>
        </p:nvGrpSpPr>
        <p:grpSpPr>
          <a:xfrm>
            <a:off x="7111118" y="3304654"/>
            <a:ext cx="283630" cy="253824"/>
            <a:chOff x="6986427" y="2972145"/>
            <a:chExt cx="283630" cy="253824"/>
          </a:xfrm>
        </p:grpSpPr>
        <p:pic>
          <p:nvPicPr>
            <p:cNvPr id="165" name="Picture 24"/>
            <p:cNvPicPr>
              <a:picLocks noChangeAspect="1" noChangeArrowheads="1"/>
            </p:cNvPicPr>
            <p:nvPr/>
          </p:nvPicPr>
          <p:blipFill>
            <a:blip r:embed="rId3" cstate="screen"/>
            <a:srcRect/>
            <a:stretch>
              <a:fillRect/>
            </a:stretch>
          </p:blipFill>
          <p:spPr bwMode="auto">
            <a:xfrm rot="16200000">
              <a:off x="6985633" y="3039438"/>
              <a:ext cx="187325" cy="185738"/>
            </a:xfrm>
            <a:prstGeom prst="rect">
              <a:avLst/>
            </a:prstGeom>
            <a:noFill/>
            <a:ln w="12700">
              <a:noFill/>
              <a:miter lim="800000"/>
              <a:headEnd type="none" w="lg" len="med"/>
              <a:tailEnd type="none" w="lg" len="med"/>
            </a:ln>
            <a:effectLst/>
          </p:spPr>
        </p:pic>
        <p:pic>
          <p:nvPicPr>
            <p:cNvPr id="166" name="Picture 24"/>
            <p:cNvPicPr>
              <a:picLocks noChangeAspect="1" noChangeArrowheads="1"/>
            </p:cNvPicPr>
            <p:nvPr/>
          </p:nvPicPr>
          <p:blipFill>
            <a:blip r:embed="rId3" cstate="screen"/>
            <a:srcRect/>
            <a:stretch>
              <a:fillRect/>
            </a:stretch>
          </p:blipFill>
          <p:spPr bwMode="auto">
            <a:xfrm rot="5400000" flipV="1">
              <a:off x="7083525" y="297293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nvGrpSpPr>
          <p:cNvPr id="3" name="Group 169"/>
          <p:cNvGrpSpPr/>
          <p:nvPr/>
        </p:nvGrpSpPr>
        <p:grpSpPr>
          <a:xfrm>
            <a:off x="2394919" y="5205503"/>
            <a:ext cx="291942" cy="203954"/>
            <a:chOff x="2394919" y="5205503"/>
            <a:chExt cx="291942" cy="203954"/>
          </a:xfrm>
        </p:grpSpPr>
        <p:pic>
          <p:nvPicPr>
            <p:cNvPr id="168" name="Picture 24"/>
            <p:cNvPicPr>
              <a:picLocks noChangeAspect="1" noChangeArrowheads="1"/>
            </p:cNvPicPr>
            <p:nvPr/>
          </p:nvPicPr>
          <p:blipFill>
            <a:blip r:embed="rId3" cstate="screen"/>
            <a:srcRect/>
            <a:stretch>
              <a:fillRect/>
            </a:stretch>
          </p:blipFill>
          <p:spPr bwMode="auto">
            <a:xfrm rot="16200000">
              <a:off x="2394125" y="5206297"/>
              <a:ext cx="187325" cy="185738"/>
            </a:xfrm>
            <a:prstGeom prst="rect">
              <a:avLst/>
            </a:prstGeom>
            <a:noFill/>
            <a:ln w="12700">
              <a:noFill/>
              <a:miter lim="800000"/>
              <a:headEnd type="none" w="lg" len="med"/>
              <a:tailEnd type="none" w="lg" len="med"/>
            </a:ln>
            <a:effectLst/>
          </p:spPr>
        </p:pic>
        <p:pic>
          <p:nvPicPr>
            <p:cNvPr id="169" name="Picture 24"/>
            <p:cNvPicPr>
              <a:picLocks noChangeAspect="1" noChangeArrowheads="1"/>
            </p:cNvPicPr>
            <p:nvPr/>
          </p:nvPicPr>
          <p:blipFill>
            <a:blip r:embed="rId3" cstate="screen"/>
            <a:srcRect/>
            <a:stretch>
              <a:fillRect/>
            </a:stretch>
          </p:blipFill>
          <p:spPr bwMode="auto">
            <a:xfrm rot="5400000" flipV="1">
              <a:off x="2500329" y="5222926"/>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nvGrpSpPr>
          <p:cNvPr id="4" name="Group 173"/>
          <p:cNvGrpSpPr/>
          <p:nvPr/>
        </p:nvGrpSpPr>
        <p:grpSpPr>
          <a:xfrm>
            <a:off x="2231441" y="3703623"/>
            <a:ext cx="291937" cy="212275"/>
            <a:chOff x="2231441" y="3046896"/>
            <a:chExt cx="291937" cy="212275"/>
          </a:xfrm>
        </p:grpSpPr>
        <p:pic>
          <p:nvPicPr>
            <p:cNvPr id="172" name="Picture 24"/>
            <p:cNvPicPr>
              <a:picLocks noChangeAspect="1" noChangeArrowheads="1"/>
            </p:cNvPicPr>
            <p:nvPr/>
          </p:nvPicPr>
          <p:blipFill>
            <a:blip r:embed="rId3" cstate="screen"/>
            <a:srcRect/>
            <a:stretch>
              <a:fillRect/>
            </a:stretch>
          </p:blipFill>
          <p:spPr bwMode="auto">
            <a:xfrm rot="5400000" flipV="1">
              <a:off x="2336846" y="3047690"/>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73" name="Picture 24"/>
            <p:cNvPicPr>
              <a:picLocks noChangeAspect="1" noChangeArrowheads="1"/>
            </p:cNvPicPr>
            <p:nvPr/>
          </p:nvPicPr>
          <p:blipFill>
            <a:blip r:embed="rId3" cstate="screen"/>
            <a:srcRect/>
            <a:stretch>
              <a:fillRect/>
            </a:stretch>
          </p:blipFill>
          <p:spPr bwMode="auto">
            <a:xfrm rot="16200000">
              <a:off x="2230647" y="3072640"/>
              <a:ext cx="187325" cy="185738"/>
            </a:xfrm>
            <a:prstGeom prst="rect">
              <a:avLst/>
            </a:prstGeom>
            <a:noFill/>
            <a:ln w="12700">
              <a:noFill/>
              <a:miter lim="800000"/>
              <a:headEnd type="none" w="lg" len="med"/>
              <a:tailEnd type="none" w="lg" len="med"/>
            </a:ln>
            <a:effectLst/>
          </p:spPr>
        </p:pic>
      </p:grpSp>
      <p:grpSp>
        <p:nvGrpSpPr>
          <p:cNvPr id="5" name="Group 175"/>
          <p:cNvGrpSpPr/>
          <p:nvPr/>
        </p:nvGrpSpPr>
        <p:grpSpPr>
          <a:xfrm>
            <a:off x="2962956" y="2115885"/>
            <a:ext cx="300259" cy="237183"/>
            <a:chOff x="2962956" y="2115885"/>
            <a:chExt cx="300259" cy="237183"/>
          </a:xfrm>
        </p:grpSpPr>
        <p:pic>
          <p:nvPicPr>
            <p:cNvPr id="171" name="Picture 24"/>
            <p:cNvPicPr>
              <a:picLocks noChangeAspect="1" noChangeArrowheads="1"/>
            </p:cNvPicPr>
            <p:nvPr/>
          </p:nvPicPr>
          <p:blipFill>
            <a:blip r:embed="rId3" cstate="screen"/>
            <a:srcRect/>
            <a:stretch>
              <a:fillRect/>
            </a:stretch>
          </p:blipFill>
          <p:spPr bwMode="auto">
            <a:xfrm rot="5400000" flipV="1">
              <a:off x="3076683" y="211667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75" name="Picture 24"/>
            <p:cNvPicPr>
              <a:picLocks noChangeAspect="1" noChangeArrowheads="1"/>
            </p:cNvPicPr>
            <p:nvPr/>
          </p:nvPicPr>
          <p:blipFill>
            <a:blip r:embed="rId3" cstate="screen"/>
            <a:srcRect/>
            <a:stretch>
              <a:fillRect/>
            </a:stretch>
          </p:blipFill>
          <p:spPr bwMode="auto">
            <a:xfrm rot="16200000">
              <a:off x="2962162" y="2166537"/>
              <a:ext cx="187325" cy="185738"/>
            </a:xfrm>
            <a:prstGeom prst="rect">
              <a:avLst/>
            </a:prstGeom>
            <a:noFill/>
            <a:ln w="12700">
              <a:noFill/>
              <a:miter lim="800000"/>
              <a:headEnd type="none" w="lg" len="med"/>
              <a:tailEnd type="none" w="lg" len="med"/>
            </a:ln>
            <a:effectLst/>
          </p:spPr>
        </p:pic>
      </p:grpSp>
      <p:grpSp>
        <p:nvGrpSpPr>
          <p:cNvPr id="6" name="Group 182"/>
          <p:cNvGrpSpPr/>
          <p:nvPr/>
        </p:nvGrpSpPr>
        <p:grpSpPr>
          <a:xfrm>
            <a:off x="4503627" y="2218458"/>
            <a:ext cx="499826" cy="320263"/>
            <a:chOff x="4503627" y="2218458"/>
            <a:chExt cx="499826" cy="320263"/>
          </a:xfrm>
        </p:grpSpPr>
        <p:grpSp>
          <p:nvGrpSpPr>
            <p:cNvPr id="7" name="Group 176"/>
            <p:cNvGrpSpPr/>
            <p:nvPr/>
          </p:nvGrpSpPr>
          <p:grpSpPr>
            <a:xfrm>
              <a:off x="4503627" y="2301538"/>
              <a:ext cx="300259" cy="237183"/>
              <a:chOff x="2962956" y="2115885"/>
              <a:chExt cx="300259" cy="237183"/>
            </a:xfrm>
          </p:grpSpPr>
          <p:pic>
            <p:nvPicPr>
              <p:cNvPr id="178" name="Picture 24"/>
              <p:cNvPicPr>
                <a:picLocks noChangeAspect="1" noChangeArrowheads="1"/>
              </p:cNvPicPr>
              <p:nvPr/>
            </p:nvPicPr>
            <p:blipFill>
              <a:blip r:embed="rId3" cstate="screen"/>
              <a:srcRect/>
              <a:stretch>
                <a:fillRect/>
              </a:stretch>
            </p:blipFill>
            <p:spPr bwMode="auto">
              <a:xfrm rot="5400000" flipV="1">
                <a:off x="3076683" y="211667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79" name="Picture 24"/>
              <p:cNvPicPr>
                <a:picLocks noChangeAspect="1" noChangeArrowheads="1"/>
              </p:cNvPicPr>
              <p:nvPr/>
            </p:nvPicPr>
            <p:blipFill>
              <a:blip r:embed="rId3" cstate="screen"/>
              <a:srcRect/>
              <a:stretch>
                <a:fillRect/>
              </a:stretch>
            </p:blipFill>
            <p:spPr bwMode="auto">
              <a:xfrm rot="16200000">
                <a:off x="2962162" y="2166537"/>
                <a:ext cx="187325" cy="185738"/>
              </a:xfrm>
              <a:prstGeom prst="rect">
                <a:avLst/>
              </a:prstGeom>
              <a:noFill/>
              <a:ln w="12700">
                <a:noFill/>
                <a:miter lim="800000"/>
                <a:headEnd type="none" w="lg" len="med"/>
                <a:tailEnd type="none" w="lg" len="med"/>
              </a:ln>
              <a:effectLst/>
            </p:spPr>
          </p:pic>
        </p:grpSp>
        <p:grpSp>
          <p:nvGrpSpPr>
            <p:cNvPr id="8" name="Group 179"/>
            <p:cNvGrpSpPr/>
            <p:nvPr/>
          </p:nvGrpSpPr>
          <p:grpSpPr>
            <a:xfrm>
              <a:off x="4719823" y="2218458"/>
              <a:ext cx="283630" cy="253824"/>
              <a:chOff x="6986427" y="2972145"/>
              <a:chExt cx="283630" cy="253824"/>
            </a:xfrm>
          </p:grpSpPr>
          <p:pic>
            <p:nvPicPr>
              <p:cNvPr id="181" name="Picture 24"/>
              <p:cNvPicPr>
                <a:picLocks noChangeAspect="1" noChangeArrowheads="1"/>
              </p:cNvPicPr>
              <p:nvPr/>
            </p:nvPicPr>
            <p:blipFill>
              <a:blip r:embed="rId3" cstate="screen"/>
              <a:srcRect/>
              <a:stretch>
                <a:fillRect/>
              </a:stretch>
            </p:blipFill>
            <p:spPr bwMode="auto">
              <a:xfrm rot="16200000">
                <a:off x="6985633" y="3039438"/>
                <a:ext cx="187325" cy="185738"/>
              </a:xfrm>
              <a:prstGeom prst="rect">
                <a:avLst/>
              </a:prstGeom>
              <a:noFill/>
              <a:ln w="12700">
                <a:noFill/>
                <a:miter lim="800000"/>
                <a:headEnd type="none" w="lg" len="med"/>
                <a:tailEnd type="none" w="lg" len="med"/>
              </a:ln>
              <a:effectLst/>
            </p:spPr>
          </p:pic>
          <p:pic>
            <p:nvPicPr>
              <p:cNvPr id="182" name="Picture 24"/>
              <p:cNvPicPr>
                <a:picLocks noChangeAspect="1" noChangeArrowheads="1"/>
              </p:cNvPicPr>
              <p:nvPr/>
            </p:nvPicPr>
            <p:blipFill>
              <a:blip r:embed="rId3" cstate="screen"/>
              <a:srcRect/>
              <a:stretch>
                <a:fillRect/>
              </a:stretch>
            </p:blipFill>
            <p:spPr bwMode="auto">
              <a:xfrm rot="5400000" flipV="1">
                <a:off x="7083525" y="297293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grpSp>
        <p:nvGrpSpPr>
          <p:cNvPr id="9" name="Group 189"/>
          <p:cNvGrpSpPr/>
          <p:nvPr/>
        </p:nvGrpSpPr>
        <p:grpSpPr>
          <a:xfrm>
            <a:off x="1849027" y="5784639"/>
            <a:ext cx="319658" cy="359128"/>
            <a:chOff x="1849027" y="5784639"/>
            <a:chExt cx="319658" cy="359128"/>
          </a:xfrm>
        </p:grpSpPr>
        <p:grpSp>
          <p:nvGrpSpPr>
            <p:cNvPr id="10" name="Group 183"/>
            <p:cNvGrpSpPr/>
            <p:nvPr/>
          </p:nvGrpSpPr>
          <p:grpSpPr>
            <a:xfrm>
              <a:off x="1849027" y="5939813"/>
              <a:ext cx="291942" cy="203954"/>
              <a:chOff x="2394919" y="5205503"/>
              <a:chExt cx="291942" cy="203954"/>
            </a:xfrm>
          </p:grpSpPr>
          <p:pic>
            <p:nvPicPr>
              <p:cNvPr id="185" name="Picture 24"/>
              <p:cNvPicPr>
                <a:picLocks noChangeAspect="1" noChangeArrowheads="1"/>
              </p:cNvPicPr>
              <p:nvPr/>
            </p:nvPicPr>
            <p:blipFill>
              <a:blip r:embed="rId3" cstate="screen"/>
              <a:srcRect/>
              <a:stretch>
                <a:fillRect/>
              </a:stretch>
            </p:blipFill>
            <p:spPr bwMode="auto">
              <a:xfrm rot="16200000">
                <a:off x="2394125" y="5206297"/>
                <a:ext cx="187325" cy="185738"/>
              </a:xfrm>
              <a:prstGeom prst="rect">
                <a:avLst/>
              </a:prstGeom>
              <a:noFill/>
              <a:ln w="12700">
                <a:noFill/>
                <a:miter lim="800000"/>
                <a:headEnd type="none" w="lg" len="med"/>
                <a:tailEnd type="none" w="lg" len="med"/>
              </a:ln>
              <a:effectLst/>
            </p:spPr>
          </p:pic>
          <p:pic>
            <p:nvPicPr>
              <p:cNvPr id="186" name="Picture 24"/>
              <p:cNvPicPr>
                <a:picLocks noChangeAspect="1" noChangeArrowheads="1"/>
              </p:cNvPicPr>
              <p:nvPr/>
            </p:nvPicPr>
            <p:blipFill>
              <a:blip r:embed="rId3" cstate="screen"/>
              <a:srcRect/>
              <a:stretch>
                <a:fillRect/>
              </a:stretch>
            </p:blipFill>
            <p:spPr bwMode="auto">
              <a:xfrm rot="5400000" flipV="1">
                <a:off x="2500329" y="5222926"/>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nvGrpSpPr>
            <p:cNvPr id="11" name="Group 186"/>
            <p:cNvGrpSpPr/>
            <p:nvPr/>
          </p:nvGrpSpPr>
          <p:grpSpPr>
            <a:xfrm>
              <a:off x="1876748" y="5784639"/>
              <a:ext cx="291937" cy="212275"/>
              <a:chOff x="2231441" y="3046896"/>
              <a:chExt cx="291937" cy="212275"/>
            </a:xfrm>
          </p:grpSpPr>
          <p:pic>
            <p:nvPicPr>
              <p:cNvPr id="188" name="Picture 24"/>
              <p:cNvPicPr>
                <a:picLocks noChangeAspect="1" noChangeArrowheads="1"/>
              </p:cNvPicPr>
              <p:nvPr/>
            </p:nvPicPr>
            <p:blipFill>
              <a:blip r:embed="rId3" cstate="screen"/>
              <a:srcRect/>
              <a:stretch>
                <a:fillRect/>
              </a:stretch>
            </p:blipFill>
            <p:spPr bwMode="auto">
              <a:xfrm rot="5400000" flipV="1">
                <a:off x="2336846" y="3047690"/>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89" name="Picture 24"/>
              <p:cNvPicPr>
                <a:picLocks noChangeAspect="1" noChangeArrowheads="1"/>
              </p:cNvPicPr>
              <p:nvPr/>
            </p:nvPicPr>
            <p:blipFill>
              <a:blip r:embed="rId3" cstate="screen"/>
              <a:srcRect/>
              <a:stretch>
                <a:fillRect/>
              </a:stretch>
            </p:blipFill>
            <p:spPr bwMode="auto">
              <a:xfrm rot="16200000">
                <a:off x="2230647" y="3072640"/>
                <a:ext cx="187325" cy="185738"/>
              </a:xfrm>
              <a:prstGeom prst="rect">
                <a:avLst/>
              </a:prstGeom>
              <a:noFill/>
              <a:ln w="12700">
                <a:noFill/>
                <a:miter lim="800000"/>
                <a:headEnd type="none" w="lg" len="med"/>
                <a:tailEnd type="none" w="lg" len="med"/>
              </a:ln>
              <a:effectLst/>
            </p:spPr>
          </p:pic>
        </p:grpSp>
      </p:grpSp>
      <p:sp>
        <p:nvSpPr>
          <p:cNvPr id="37" name="Rectangle 36"/>
          <p:cNvSpPr/>
          <p:nvPr/>
        </p:nvSpPr>
        <p:spPr>
          <a:xfrm>
            <a:off x="4192072" y="5401951"/>
            <a:ext cx="4572000" cy="867930"/>
          </a:xfrm>
          <a:prstGeom prst="rect">
            <a:avLst/>
          </a:prstGeom>
        </p:spPr>
        <p:txBody>
          <a:bodyPr>
            <a:spAutoFit/>
          </a:bodyPr>
          <a:lstStyle/>
          <a:p>
            <a:pPr>
              <a:lnSpc>
                <a:spcPct val="90000"/>
              </a:lnSpc>
            </a:pPr>
            <a:r>
              <a:rPr lang="en-US" dirty="0" smtClean="0"/>
              <a:t>A process that transforms tiny particles into big particles!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fill="hold" nodeType="withEffect">
                                  <p:stCondLst>
                                    <p:cond delay="0"/>
                                  </p:stCondLst>
                                  <p:childTnLst>
                                    <p:animMotion origin="layout" path="M 5.55556E-7 4.44444E-6 C 0.0066 0.01504 0.04444 0.07569 0.03958 0.09027 C 0.03472 0.10486 -0.01719 0.09328 -0.02951 0.08796 C -0.04184 0.08263 -0.03924 0.06226 -0.0349 0.05763 C -0.03056 0.053 -0.00642 0.0618 -0.00313 0.06018 C 0.00017 0.05856 -0.00747 0.05324 -0.01493 0.04791 C -0.0224 0.04259 -0.03993 0.02754 -0.04757 0.02847 C -0.05521 0.02939 -0.06215 0.04097 -0.06129 0.05277 C -0.06042 0.06458 -0.05313 0.09537 -0.04271 0.0993 C -0.03229 0.10324 0.00434 0.08078 0.00087 0.07615 C -0.0026 0.07152 -0.05712 0.06342 -0.06389 0.07106 L -0.03941 0.12199 C -0.02379 0.13101 0.0151 0.13032 0.03056 0.12546 C 0.04601 0.1206 0.04549 0.10046 0.05365 0.09328 C 0.06181 0.08611 0.08038 0.09074 0.07969 0.08194 C 0.07899 0.07314 0.04566 0.04722 0.04965 0.04074 L 0.10365 0.04236 " pathEditMode="relative" rAng="0" ptsTypes="aaaaaaaaaaAaaaaAa">
                                      <p:cBhvr>
                                        <p:cTn id="6" dur="3000" fill="hold"/>
                                        <p:tgtEl>
                                          <p:spTgt spid="157"/>
                                        </p:tgtEl>
                                        <p:attrNameLst>
                                          <p:attrName>ppt_x</p:attrName>
                                          <p:attrName>ppt_y</p:attrName>
                                        </p:attrNameLst>
                                      </p:cBhvr>
                                      <p:rCtr x="20" y="66"/>
                                    </p:animMotion>
                                  </p:childTnLst>
                                  <p:subTnLst>
                                    <p:set>
                                      <p:cBhvr override="childStyle">
                                        <p:cTn dur="1" fill="hold" display="0" masterRel="sameClick" afterEffect="1">
                                          <p:stCondLst>
                                            <p:cond evt="end" delay="0">
                                              <p:tn val="5"/>
                                            </p:cond>
                                          </p:stCondLst>
                                        </p:cTn>
                                        <p:tgtEl>
                                          <p:spTgt spid="157"/>
                                        </p:tgtEl>
                                        <p:attrNameLst>
                                          <p:attrName>style.visibility</p:attrName>
                                        </p:attrNameLst>
                                      </p:cBhvr>
                                      <p:to>
                                        <p:strVal val="hidden"/>
                                      </p:to>
                                    </p:set>
                                  </p:subTnLst>
                                </p:cTn>
                              </p:par>
                              <p:par>
                                <p:cTn id="7" presetID="0" presetClass="path" presetSubtype="0" fill="hold" nodeType="withEffect">
                                  <p:stCondLst>
                                    <p:cond delay="0"/>
                                  </p:stCondLst>
                                  <p:childTnLst>
                                    <p:animMotion origin="layout" path="M 5.55112E-17 -2.59259E-6 C 0.00729 -0.00555 0.03542 -0.0324 0.04358 -0.03403 C 0.05174 -0.03565 0.05521 -0.02963 0.04913 -0.00972 C 0.04306 0.01019 0.02552 0.07408 0.00729 0.08496 C -0.01094 0.09584 -0.05608 0.05116 -0.06007 0.05579 C -0.06406 0.06042 -0.03958 0.11227 -0.01632 0.11273 C 0.00694 0.1132 0.08229 0.07153 0.08003 0.0581 C 0.07778 0.04468 -0.01233 0.0456 -0.03003 0.03148 C -0.04774 0.01736 -0.0342 -0.01528 -0.02639 -0.02662 C -0.01858 -0.03796 0.01181 -0.02778 0.01719 -0.03634 C 0.02257 -0.0449 0.01285 -0.07453 0.00642 -0.0787 C 5.55112E-17 -0.08287 -0.01615 -0.05926 -0.02101 -0.0618 C -0.02587 -0.06435 -0.02066 -0.08935 -0.02274 -0.09444 L -0.03368 -0.09213 " pathEditMode="relative" rAng="0" ptsTypes="aaaaaaaaaaaaAA">
                                      <p:cBhvr>
                                        <p:cTn id="8" dur="3000" fill="hold"/>
                                        <p:tgtEl>
                                          <p:spTgt spid="158"/>
                                        </p:tgtEl>
                                        <p:attrNameLst>
                                          <p:attrName>ppt_x</p:attrName>
                                          <p:attrName>ppt_y</p:attrName>
                                        </p:attrNameLst>
                                      </p:cBhvr>
                                      <p:rCtr x="9" y="9"/>
                                    </p:animMotion>
                                  </p:childTnLst>
                                  <p:subTnLst>
                                    <p:set>
                                      <p:cBhvr override="childStyle">
                                        <p:cTn dur="1" fill="hold" display="0" masterRel="sameClick" afterEffect="1">
                                          <p:stCondLst>
                                            <p:cond evt="end" delay="0">
                                              <p:tn val="7"/>
                                            </p:cond>
                                          </p:stCondLst>
                                        </p:cTn>
                                        <p:tgtEl>
                                          <p:spTgt spid="158"/>
                                        </p:tgtEl>
                                        <p:attrNameLst>
                                          <p:attrName>style.visibility</p:attrName>
                                        </p:attrNameLst>
                                      </p:cBhvr>
                                      <p:to>
                                        <p:strVal val="hidden"/>
                                      </p:to>
                                    </p:set>
                                  </p:subTnLst>
                                </p:cTn>
                              </p:par>
                              <p:par>
                                <p:cTn id="9" presetID="0" presetClass="path" presetSubtype="0" fill="hold" nodeType="withEffect">
                                  <p:stCondLst>
                                    <p:cond delay="0"/>
                                  </p:stCondLst>
                                  <p:childTnLst>
                                    <p:animMotion origin="layout" path="M 2.5E-6 -0.00115 C 0.00642 0.01389 0.04427 0.07454 0.03941 0.08912 C 0.03472 0.10371 -0.01719 0.09213 -0.02952 0.08681 C -0.04184 0.08148 -0.03924 0.06111 -0.0349 0.05648 C -0.03056 0.05186 -0.00643 0.06065 -0.00313 0.05903 C 2.5E-6 0.05741 -0.00747 0.05209 -0.01493 0.04676 C -0.0224 0.04144 -0.03993 0.02639 -0.04757 0.02732 C -0.05521 0.02824 -0.06216 0.03982 -0.06129 0.05162 C -0.06042 0.06343 -0.05313 0.09422 -0.04271 0.09815 C -0.03229 0.10209 0.00416 0.07963 0.00087 0.075 C -0.00261 0.07037 -0.05712 0.06227 -0.06389 0.06991 L -0.03941 0.12084 C -0.02379 0.12986 0.03784 0.12014 0.03055 0.12431 C 0.02309 0.12848 -0.06354 0.14838 -0.08299 0.14607 C -0.10243 0.14375 -0.08594 0.12292 -0.08577 0.10973 C -0.08559 0.09653 -0.09688 0.06667 -0.08212 0.06621 L 0.0033 0.10625 " pathEditMode="relative" rAng="0" ptsTypes="aaaaaaaaaaAaaaaAa">
                                      <p:cBhvr>
                                        <p:cTn id="10" dur="3000" fill="hold"/>
                                        <p:tgtEl>
                                          <p:spTgt spid="159"/>
                                        </p:tgtEl>
                                        <p:attrNameLst>
                                          <p:attrName>ppt_x</p:attrName>
                                          <p:attrName>ppt_y</p:attrName>
                                        </p:attrNameLst>
                                      </p:cBhvr>
                                      <p:rCtr x="-29" y="75"/>
                                    </p:animMotion>
                                  </p:childTnLst>
                                  <p:subTnLst>
                                    <p:set>
                                      <p:cBhvr override="childStyle">
                                        <p:cTn dur="1" fill="hold" display="0" masterRel="sameClick" afterEffect="1">
                                          <p:stCondLst>
                                            <p:cond evt="end" delay="0">
                                              <p:tn val="9"/>
                                            </p:cond>
                                          </p:stCondLst>
                                        </p:cTn>
                                        <p:tgtEl>
                                          <p:spTgt spid="159"/>
                                        </p:tgtEl>
                                        <p:attrNameLst>
                                          <p:attrName>style.visibility</p:attrName>
                                        </p:attrNameLst>
                                      </p:cBhvr>
                                      <p:to>
                                        <p:strVal val="hidden"/>
                                      </p:to>
                                    </p:set>
                                  </p:subTnLst>
                                </p:cTn>
                              </p:par>
                              <p:par>
                                <p:cTn id="11" presetID="0" presetClass="path" presetSubtype="0" fill="hold" nodeType="withEffect">
                                  <p:stCondLst>
                                    <p:cond delay="0"/>
                                  </p:stCondLst>
                                  <p:childTnLst>
                                    <p:animMotion origin="layout" path="M 1.94444E-6 -0.00116 C 0.00729 -0.00671 0.03541 -0.03356 0.04357 -0.03518 C 0.05173 -0.03681 0.05521 -0.03079 0.04913 -0.01088 C 0.04305 0.00903 0.02552 0.07292 0.00729 0.0838 C -0.01094 0.09468 -0.04774 0.08171 -0.06007 0.05463 C -0.0724 0.02755 -0.05261 -0.07014 -0.06649 -0.07917 C -0.08038 -0.08819 -0.14896 -0.01736 -0.14288 0.00093 C -0.13681 0.01921 -0.04948 0.03519 -0.03004 0.03032 C -0.01059 0.02546 -0.0342 -0.01643 -0.02639 -0.02778 C -0.01858 -0.03912 0.0118 -0.02893 0.01719 -0.0375 C 0.02257 -0.04606 0.01285 -0.07569 0.00642 -0.07986 C 1.94444E-6 -0.08403 -0.01059 -0.0713 -0.02101 -0.06296 C -0.03143 -0.05463 -0.03802 -0.03727 -0.05608 -0.03032 C -0.07413 -0.02338 -0.11441 -0.02361 -0.12969 -0.02176 " pathEditMode="relative" rAng="0" ptsTypes="aaaaaaaaaaaaaa">
                                      <p:cBhvr>
                                        <p:cTn id="12" dur="3000" fill="hold"/>
                                        <p:tgtEl>
                                          <p:spTgt spid="160"/>
                                        </p:tgtEl>
                                        <p:attrNameLst>
                                          <p:attrName>ppt_x</p:attrName>
                                          <p:attrName>ppt_y</p:attrName>
                                        </p:attrNameLst>
                                      </p:cBhvr>
                                      <p:rCtr x="-47" y="4"/>
                                    </p:animMotion>
                                  </p:childTnLst>
                                  <p:subTnLst>
                                    <p:set>
                                      <p:cBhvr override="childStyle">
                                        <p:cTn dur="1" fill="hold" display="0" masterRel="sameClick" afterEffect="1">
                                          <p:stCondLst>
                                            <p:cond evt="end" delay="0">
                                              <p:tn val="11"/>
                                            </p:cond>
                                          </p:stCondLst>
                                        </p:cTn>
                                        <p:tgtEl>
                                          <p:spTgt spid="160"/>
                                        </p:tgtEl>
                                        <p:attrNameLst>
                                          <p:attrName>style.visibility</p:attrName>
                                        </p:attrNameLst>
                                      </p:cBhvr>
                                      <p:to>
                                        <p:strVal val="hidden"/>
                                      </p:to>
                                    </p:set>
                                  </p:subTnLst>
                                </p:cTn>
                              </p:par>
                              <p:par>
                                <p:cTn id="13" presetID="0" presetClass="path" presetSubtype="0" fill="hold" nodeType="withEffect">
                                  <p:stCondLst>
                                    <p:cond delay="0"/>
                                  </p:stCondLst>
                                  <p:childTnLst>
                                    <p:animMotion origin="layout" path="M 0.00712 0.00185 C 0.02222 0.0294 0.10156 0.14005 0.09878 0.1669 C 0.09601 0.19375 -0.01007 0.1713 -0.0099 0.1625 C -0.00972 0.15371 0.08264 0.12917 0.09983 0.11459 C 0.11701 0.1 0.10781 0.07894 0.0934 0.07454 C 0.07899 0.07014 0.0349 0.09213 0.01302 0.08843 C -0.00885 0.08472 -0.02622 0.05093 -0.03837 0.05255 C -0.05035 0.05417 -0.06129 0.0757 -0.0599 0.09746 C -0.05851 0.11945 -0.05608 0.20185 -0.03073 0.18357 C -0.00538 0.16528 0.09809 -0.00393 0.09253 -0.01273 C 0.08698 -0.02153 -0.04427 0.09144 -0.06389 0.13125 C -0.08351 0.17107 -0.05035 0.20857 -0.02552 0.22547 C -0.00069 0.24236 0.06024 0.24097 0.08455 0.23195 C 0.10885 0.22292 0.10799 0.18565 0.12083 0.17246 C 0.13368 0.15926 0.16302 0.16783 0.16181 0.15139 C 0.16076 0.13519 0.11094 0.11227 0.11458 0.07523 L 0.18351 -0.07083 " pathEditMode="relative" rAng="0" ptsTypes="aaaaaaaaaaaaaaaAa">
                                      <p:cBhvr>
                                        <p:cTn id="14" dur="3000" fill="hold"/>
                                        <p:tgtEl>
                                          <p:spTgt spid="163"/>
                                        </p:tgtEl>
                                        <p:attrNameLst>
                                          <p:attrName>ppt_x</p:attrName>
                                          <p:attrName>ppt_y</p:attrName>
                                        </p:attrNameLst>
                                      </p:cBhvr>
                                      <p:rCtr x="43" y="84"/>
                                    </p:animMotion>
                                  </p:childTnLst>
                                  <p:subTnLst>
                                    <p:set>
                                      <p:cBhvr override="childStyle">
                                        <p:cTn dur="1" fill="hold" display="0" masterRel="sameClick" afterEffect="1">
                                          <p:stCondLst>
                                            <p:cond evt="end" delay="0">
                                              <p:tn val="13"/>
                                            </p:cond>
                                          </p:stCondLst>
                                        </p:cTn>
                                        <p:tgtEl>
                                          <p:spTgt spid="163"/>
                                        </p:tgtEl>
                                        <p:attrNameLst>
                                          <p:attrName>style.visibility</p:attrName>
                                        </p:attrNameLst>
                                      </p:cBhvr>
                                      <p:to>
                                        <p:strVal val="hidden"/>
                                      </p:to>
                                    </p:set>
                                  </p:subTnLst>
                                </p:cTn>
                              </p:par>
                              <p:par>
                                <p:cTn id="15" presetID="0" presetClass="path" presetSubtype="0" fill="hold" nodeType="withEffect">
                                  <p:stCondLst>
                                    <p:cond delay="0"/>
                                  </p:stCondLst>
                                  <p:childTnLst>
                                    <p:animMotion origin="layout" path="M 0.00451 0.00208 C 0.01632 0.01111 0.04653 0.04444 0.07552 0.05648 C 0.10451 0.06852 0.17361 0.04884 0.17813 0.07477 C 0.18264 0.10069 0.12951 0.19583 0.10226 0.21157 C 0.075 0.22731 0.02014 0.16227 0.01493 0.16898 C 0.0099 0.17569 0.04149 0.25139 0.0717 0.25208 C 0.10191 0.25278 0.19965 0.1919 0.1967 0.17222 C 0.19375 0.15278 0.07691 0.15417 0.05399 0.13356 C 0.0309 0.11296 0.04063 0.09815 0.05868 0.04884 C 0.07674 -0.00046 0.15608 -0.12917 0.16267 -0.16273 C 0.16927 -0.1963 0.10955 -0.11898 0.09826 -0.15301 C 0.08698 -0.18704 0.08872 -0.35625 0.09462 -0.36759 C 0.10052 -0.37894 0.14132 -0.24769 0.13368 -0.22107 C 0.12604 -0.19444 0.06597 -0.21042 0.04826 -0.20764 " pathEditMode="relative" rAng="0" ptsTypes="aaaaaaaaaaaaaa">
                                      <p:cBhvr>
                                        <p:cTn id="16" dur="3000" fill="hold"/>
                                        <p:tgtEl>
                                          <p:spTgt spid="164"/>
                                        </p:tgtEl>
                                        <p:attrNameLst>
                                          <p:attrName>ppt_x</p:attrName>
                                          <p:attrName>ppt_y</p:attrName>
                                        </p:attrNameLst>
                                      </p:cBhvr>
                                      <p:rCtr x="98" y="-65"/>
                                    </p:animMotion>
                                  </p:childTnLst>
                                  <p:subTnLst>
                                    <p:set>
                                      <p:cBhvr override="childStyle">
                                        <p:cTn dur="1" fill="hold" display="0" masterRel="sameClick" afterEffect="1">
                                          <p:stCondLst>
                                            <p:cond evt="end" delay="0">
                                              <p:tn val="15"/>
                                            </p:cond>
                                          </p:stCondLst>
                                        </p:cTn>
                                        <p:tgtEl>
                                          <p:spTgt spid="164"/>
                                        </p:tgtEl>
                                        <p:attrNameLst>
                                          <p:attrName>style.visibility</p:attrName>
                                        </p:attrNameLst>
                                      </p:cBhvr>
                                      <p:to>
                                        <p:strVal val="hidden"/>
                                      </p:to>
                                    </p:set>
                                  </p:subTnLst>
                                </p:cTn>
                              </p:par>
                              <p:par>
                                <p:cTn id="17" presetID="0" presetClass="path" presetSubtype="0" fill="hold" nodeType="withEffect">
                                  <p:stCondLst>
                                    <p:cond delay="0"/>
                                  </p:stCondLst>
                                  <p:childTnLst>
                                    <p:animMotion origin="layout" path="M 5.55556E-7 -0.00255 C 0.01667 0.02569 0.10035 0.13935 0.09878 0.16689 C 0.09722 0.19444 0.00955 0.17245 -0.0099 0.1625 C -0.02934 0.15277 -0.02517 0.11504 -0.0184 0.10648 C -0.01163 0.09791 0.02639 0.11412 0.0316 0.11111 C 0.03681 0.10833 0.02483 0.09838 0.01302 0.08842 C 0.00121 0.0787 -0.02622 0.05092 -0.03837 0.05254 C -0.05035 0.05416 -0.06129 0.07569 -0.0599 0.09745 C -0.05851 0.11944 -0.04705 0.17638 -0.03073 0.18356 C -0.01424 0.19097 0.0434 0.1493 0.03785 0.14074 C 0.03246 0.13217 -0.0533 0.11713 -0.06389 0.13125 L -0.02552 0.22546 C -0.00087 0.24236 0.06024 0.24097 0.08455 0.23194 C 0.10885 0.22291 0.10799 0.18564 0.12083 0.17245 C 0.13368 0.15925 0.16302 0.16782 0.16181 0.15138 C 0.16076 0.13518 0.13177 0.07013 0.11458 0.07523 L 0.05816 0.18356 " pathEditMode="relative" rAng="0" ptsTypes="aaaaaaaaaaAaaaaAa">
                                      <p:cBhvr>
                                        <p:cTn id="18" dur="3000" fill="hold"/>
                                        <p:tgtEl>
                                          <p:spTgt spid="155"/>
                                        </p:tgtEl>
                                        <p:attrNameLst>
                                          <p:attrName>ppt_x</p:attrName>
                                          <p:attrName>ppt_y</p:attrName>
                                        </p:attrNameLst>
                                      </p:cBhvr>
                                      <p:rCtr x="49" y="122"/>
                                    </p:animMotion>
                                  </p:childTnLst>
                                  <p:subTnLst>
                                    <p:set>
                                      <p:cBhvr override="childStyle">
                                        <p:cTn dur="1" fill="hold" display="0" masterRel="sameClick" afterEffect="1">
                                          <p:stCondLst>
                                            <p:cond evt="end" delay="0">
                                              <p:tn val="17"/>
                                            </p:cond>
                                          </p:stCondLst>
                                        </p:cTn>
                                        <p:tgtEl>
                                          <p:spTgt spid="155"/>
                                        </p:tgtEl>
                                        <p:attrNameLst>
                                          <p:attrName>style.visibility</p:attrName>
                                        </p:attrNameLst>
                                      </p:cBhvr>
                                      <p:to>
                                        <p:strVal val="hidden"/>
                                      </p:to>
                                    </p:set>
                                  </p:subTnLst>
                                </p:cTn>
                              </p:par>
                              <p:par>
                                <p:cTn id="19" presetID="0" presetClass="path" presetSubtype="0" fill="hold" nodeType="withEffect">
                                  <p:stCondLst>
                                    <p:cond delay="0"/>
                                  </p:stCondLst>
                                  <p:childTnLst>
                                    <p:animMotion origin="layout" path="M 0.00469 0.00371 C 0.02865 0.00949 0.12691 0.01667 0.14931 0.03797 C 0.1717 0.05926 0.14705 0.10324 0.13924 0.13218 C 0.13142 0.16111 0.12292 0.20556 0.10226 0.21158 C 0.0816 0.2176 0.02014 0.16227 0.01493 0.16898 C 0.0099 0.1757 0.04149 0.25139 0.0717 0.25209 C 0.10191 0.25278 0.19965 0.1919 0.1967 0.17222 C 0.19375 0.15278 0.07691 0.15417 0.05399 0.13357 C 0.0309 0.11297 0.04861 0.06528 0.05868 0.04885 C 0.06875 0.03218 0.10816 0.04722 0.1151 0.03472 C 0.12222 0.02222 0.10955 -0.02106 0.10122 -0.02708 C 0.09288 -0.0331 0.07917 -0.01458 0.06563 -0.00254 C 0.05208 0.00972 0.04358 0.03496 0.02014 0.04514 C -0.0033 0.05533 -0.05538 0.05486 -0.07517 0.05764 " pathEditMode="relative" rAng="0" ptsTypes="aaaaaaaaaaaaaa">
                                      <p:cBhvr>
                                        <p:cTn id="20" dur="3000" fill="hold"/>
                                        <p:tgtEl>
                                          <p:spTgt spid="156"/>
                                        </p:tgtEl>
                                        <p:attrNameLst>
                                          <p:attrName>ppt_x</p:attrName>
                                          <p:attrName>ppt_y</p:attrName>
                                        </p:attrNameLst>
                                      </p:cBhvr>
                                      <p:rCtr x="57" y="106"/>
                                    </p:animMotion>
                                  </p:childTnLst>
                                  <p:subTnLst>
                                    <p:set>
                                      <p:cBhvr override="childStyle">
                                        <p:cTn dur="1" fill="hold" display="0" masterRel="sameClick" afterEffect="1">
                                          <p:stCondLst>
                                            <p:cond evt="end" delay="0">
                                              <p:tn val="19"/>
                                            </p:cond>
                                          </p:stCondLst>
                                        </p:cTn>
                                        <p:tgtEl>
                                          <p:spTgt spid="156"/>
                                        </p:tgtEl>
                                        <p:attrNameLst>
                                          <p:attrName>style.visibility</p:attrName>
                                        </p:attrNameLst>
                                      </p:cBhvr>
                                      <p:to>
                                        <p:strVal val="hidden"/>
                                      </p:to>
                                    </p:set>
                                  </p:subTnLst>
                                </p:cTn>
                              </p:par>
                            </p:childTnLst>
                          </p:cTn>
                        </p:par>
                        <p:par>
                          <p:cTn id="21" fill="hold">
                            <p:stCondLst>
                              <p:cond delay="3000"/>
                            </p:stCondLst>
                            <p:childTnLst>
                              <p:par>
                                <p:cTn id="22" presetID="1"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par>
                          <p:cTn id="24" fill="hold">
                            <p:stCondLst>
                              <p:cond delay="3000"/>
                            </p:stCondLst>
                            <p:childTnLst>
                              <p:par>
                                <p:cTn id="25" presetID="1"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par>
                          <p:cTn id="27" fill="hold">
                            <p:stCondLst>
                              <p:cond delay="3000"/>
                            </p:stCondLst>
                            <p:childTnLst>
                              <p:par>
                                <p:cTn id="28" presetID="1"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childTnLst>
                                </p:cTn>
                              </p:par>
                            </p:childTnLst>
                          </p:cTn>
                        </p:par>
                        <p:par>
                          <p:cTn id="30" fill="hold">
                            <p:stCondLst>
                              <p:cond delay="3000"/>
                            </p:stCondLst>
                            <p:childTnLst>
                              <p:par>
                                <p:cTn id="31" presetID="1" presetClass="entr" presetSubtype="0"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par>
                          <p:cTn id="33" fill="hold">
                            <p:stCondLst>
                              <p:cond delay="3000"/>
                            </p:stCondLst>
                            <p:childTnLst>
                              <p:par>
                                <p:cTn id="34" presetID="0" presetClass="path" presetSubtype="0" fill="hold" nodeType="afterEffect">
                                  <p:stCondLst>
                                    <p:cond delay="0"/>
                                  </p:stCondLst>
                                  <p:childTnLst>
                                    <p:animMotion origin="layout" path="M 5.55556E-7 4.44444E-6 C -0.02778 0.00648 -0.13663 0.00856 -0.16632 0.03888 C -0.19601 0.06921 -0.20399 0.16851 -0.17813 0.18194 C -0.15226 0.19537 -0.03038 0.13796 -0.01076 0.11898 C 0.00885 0.1 -0.0408 0.06481 -0.06076 0.06805 C -0.08073 0.07129 -0.11927 0.10972 -0.1309 0.13819 C -0.14254 0.16666 -0.14653 0.21088 -0.1309 0.23888 C -0.11528 0.26689 -0.0566 0.29259 -0.03715 0.30671 " pathEditMode="relative" rAng="0" ptsTypes="aaaaaaaa">
                                      <p:cBhvr>
                                        <p:cTn id="35" dur="3000" fill="hold"/>
                                        <p:tgtEl>
                                          <p:spTgt spid="4"/>
                                        </p:tgtEl>
                                        <p:attrNameLst>
                                          <p:attrName>ppt_x</p:attrName>
                                          <p:attrName>ppt_y</p:attrName>
                                        </p:attrNameLst>
                                      </p:cBhvr>
                                      <p:rCtr x="-98" y="153"/>
                                    </p:animMotion>
                                  </p:childTnLst>
                                  <p:subTnLst>
                                    <p:set>
                                      <p:cBhvr override="childStyle">
                                        <p:cTn dur="1" fill="hold" display="0" masterRel="sameClick" afterEffect="1">
                                          <p:stCondLst>
                                            <p:cond evt="end" delay="0">
                                              <p:tn val="34"/>
                                            </p:cond>
                                          </p:stCondLst>
                                        </p:cTn>
                                        <p:tgtEl>
                                          <p:spTgt spid="4"/>
                                        </p:tgtEl>
                                        <p:attrNameLst>
                                          <p:attrName>style.visibility</p:attrName>
                                        </p:attrNameLst>
                                      </p:cBhvr>
                                      <p:to>
                                        <p:strVal val="hidden"/>
                                      </p:to>
                                    </p:set>
                                  </p:subTnLst>
                                </p:cTn>
                              </p:par>
                              <p:par>
                                <p:cTn id="36" presetID="0" presetClass="path" presetSubtype="0" fill="hold" nodeType="withEffect">
                                  <p:stCondLst>
                                    <p:cond delay="0"/>
                                  </p:stCondLst>
                                  <p:childTnLst>
                                    <p:animMotion origin="layout" path="M -1.38889E-6 -1.85185E-6 C 0.02413 0.02963 0.04844 0.0595 0.07448 0.06551 C 0.10052 0.07153 0.13629 0.06459 0.15643 0.03635 C 0.17657 0.00811 0.20538 -0.07638 0.19549 -0.10416 C 0.18559 -0.13194 0.12761 -0.128 0.09723 -0.13078 C 0.06684 -0.13356 0.03334 -0.13495 0.01268 -0.12106 C -0.00798 -0.10717 -0.03055 -0.08518 -0.02725 -0.04722 C -0.02396 -0.00925 0.02223 0.06991 0.03282 0.10672 C 0.04341 0.14352 0.05243 0.15903 0.03629 0.17338 C 0.02014 0.18774 -0.04305 0.19977 -0.06458 0.19283 C -0.08611 0.18588 -0.09375 0.14746 -0.09271 0.13218 C -0.09166 0.1169 -0.075 0.1088 -0.05816 0.1007 " pathEditMode="relative" ptsTypes="aaaaaaaaaaaA">
                                      <p:cBhvr>
                                        <p:cTn id="37" dur="3000" fill="hold"/>
                                        <p:tgtEl>
                                          <p:spTgt spid="3"/>
                                        </p:tgtEl>
                                        <p:attrNameLst>
                                          <p:attrName>ppt_x</p:attrName>
                                          <p:attrName>ppt_y</p:attrName>
                                        </p:attrNameLst>
                                      </p:cBhvr>
                                    </p:animMotion>
                                  </p:childTnLst>
                                  <p:subTnLst>
                                    <p:set>
                                      <p:cBhvr override="childStyle">
                                        <p:cTn dur="1" fill="hold" display="0" masterRel="sameClick" afterEffect="1">
                                          <p:stCondLst>
                                            <p:cond evt="end" delay="0">
                                              <p:tn val="36"/>
                                            </p:cond>
                                          </p:stCondLst>
                                        </p:cTn>
                                        <p:tgtEl>
                                          <p:spTgt spid="3"/>
                                        </p:tgtEl>
                                        <p:attrNameLst>
                                          <p:attrName>style.visibility</p:attrName>
                                        </p:attrNameLst>
                                      </p:cBhvr>
                                      <p:to>
                                        <p:strVal val="hidden"/>
                                      </p:to>
                                    </p:set>
                                  </p:subTnLst>
                                </p:cTn>
                              </p:par>
                              <p:par>
                                <p:cTn id="38" presetID="0" presetClass="path" presetSubtype="0" fill="hold" nodeType="withEffect">
                                  <p:stCondLst>
                                    <p:cond delay="0"/>
                                  </p:stCondLst>
                                  <p:childTnLst>
                                    <p:animMotion origin="layout" path="M -1.38889E-6 -4.44444E-6 C 0.04653 -0.02708 0.09306 -0.05393 0.13993 -0.04861 C 0.18681 -0.04328 0.26285 0.01019 0.28177 0.03264 C 0.3007 0.0551 0.26441 0.07037 0.25365 0.08588 C 0.24288 0.10139 0.21111 0.11459 0.21684 0.12639 C 0.22257 0.1382 0.26545 0.15811 0.28768 0.15672 C 0.3099 0.15533 0.34115 0.13681 0.35052 0.11806 C 0.3599 0.09931 0.37031 0.06204 0.34358 0.04468 C 0.31684 0.02732 0.25538 0.01806 0.18993 0.01436 " pathEditMode="relative" rAng="0" ptsTypes="aaaaaaaaa">
                                      <p:cBhvr>
                                        <p:cTn id="39" dur="3000" fill="hold"/>
                                        <p:tgtEl>
                                          <p:spTgt spid="5"/>
                                        </p:tgtEl>
                                        <p:attrNameLst>
                                          <p:attrName>ppt_x</p:attrName>
                                          <p:attrName>ppt_y</p:attrName>
                                        </p:attrNameLst>
                                      </p:cBhvr>
                                      <p:rCtr x="185" y="52"/>
                                    </p:animMotion>
                                  </p:childTnLst>
                                  <p:subTnLst>
                                    <p:set>
                                      <p:cBhvr override="childStyle">
                                        <p:cTn dur="1" fill="hold" display="0" masterRel="sameClick" afterEffect="1">
                                          <p:stCondLst>
                                            <p:cond evt="end" delay="0">
                                              <p:tn val="38"/>
                                            </p:cond>
                                          </p:stCondLst>
                                        </p:cTn>
                                        <p:tgtEl>
                                          <p:spTgt spid="5"/>
                                        </p:tgtEl>
                                        <p:attrNameLst>
                                          <p:attrName>style.visibility</p:attrName>
                                        </p:attrNameLst>
                                      </p:cBhvr>
                                      <p:to>
                                        <p:strVal val="hidden"/>
                                      </p:to>
                                    </p:set>
                                  </p:subTnLst>
                                </p:cTn>
                              </p:par>
                              <p:par>
                                <p:cTn id="40" presetID="0" presetClass="path" presetSubtype="0" fill="hold" nodeType="withEffect">
                                  <p:stCondLst>
                                    <p:cond delay="0"/>
                                  </p:stCondLst>
                                  <p:childTnLst>
                                    <p:animMotion origin="layout" path="M 4.44444E-6 -2.96296E-6 C -0.02917 0.0044 -0.05834 0.00903 -0.07188 -0.00115 C -0.08542 -0.01134 -0.09098 -0.03171 -0.08178 -0.06065 C -0.07257 -0.08958 -0.03351 -0.1669 -0.01632 -0.17453 C 0.00086 -0.18217 0.02951 -0.1294 0.02187 -0.10671 C 0.01423 -0.08402 -0.02223 -0.05995 -0.06181 -0.03889 C -0.10139 -0.01782 -0.17605 0.02824 -0.2158 0.01945 C -0.25556 0.01065 -0.28907 -0.06342 -0.3 -0.09097 C -0.31094 -0.11852 -0.29844 -0.12824 -0.28178 -0.1456 " pathEditMode="relative" rAng="0" ptsTypes="aaaaaaaaa">
                                      <p:cBhvr>
                                        <p:cTn id="41" dur="3000" fill="hold"/>
                                        <p:tgtEl>
                                          <p:spTgt spid="2"/>
                                        </p:tgtEl>
                                        <p:attrNameLst>
                                          <p:attrName>ppt_x</p:attrName>
                                          <p:attrName>ppt_y</p:attrName>
                                        </p:attrNameLst>
                                      </p:cBhvr>
                                      <p:rCtr x="-141" y="-77"/>
                                    </p:animMotion>
                                  </p:childTnLst>
                                  <p:subTnLst>
                                    <p:set>
                                      <p:cBhvr override="childStyle">
                                        <p:cTn dur="1" fill="hold" display="0" masterRel="sameClick" afterEffect="1">
                                          <p:stCondLst>
                                            <p:cond evt="end" delay="0">
                                              <p:tn val="40"/>
                                            </p:cond>
                                          </p:stCondLst>
                                        </p:cTn>
                                        <p:tgtEl>
                                          <p:spTgt spid="2"/>
                                        </p:tgtEl>
                                        <p:attrNameLst>
                                          <p:attrName>style.visibility</p:attrName>
                                        </p:attrNameLst>
                                      </p:cBhvr>
                                      <p:to>
                                        <p:strVal val="hidden"/>
                                      </p:to>
                                    </p:set>
                                  </p:subTnLst>
                                </p:cTn>
                              </p:par>
                            </p:childTnLst>
                          </p:cTn>
                        </p:par>
                        <p:par>
                          <p:cTn id="42" fill="hold">
                            <p:stCondLst>
                              <p:cond delay="6000"/>
                            </p:stCondLst>
                            <p:childTnLst>
                              <p:par>
                                <p:cTn id="43" presetID="1" presetClass="entr" presetSubtype="0"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9"/>
                                        </p:tgtEl>
                                        <p:attrNameLst>
                                          <p:attrName>style.visibility</p:attrName>
                                        </p:attrNameLst>
                                      </p:cBhvr>
                                      <p:to>
                                        <p:strVal val="visible"/>
                                      </p:to>
                                    </p:set>
                                  </p:childTnLst>
                                </p:cTn>
                              </p:par>
                              <p:par>
                                <p:cTn id="47" presetID="0" presetClass="path" presetSubtype="0" fill="hold" nodeType="withEffect">
                                  <p:stCondLst>
                                    <p:cond delay="0"/>
                                  </p:stCondLst>
                                  <p:childTnLst>
                                    <p:animMotion origin="layout" path="M 6.66667E-6 7.40741E-7 C 0.03351 0.00185 0.06702 0.00393 0.06632 0.03032 C 0.06563 0.05671 0.03507 0.14329 -0.00364 0.1588 C -0.04236 0.1743 -0.12517 0.10555 -0.16649 0.12361 C -0.20781 0.14167 -0.27378 0.22917 -0.2519 0.26782 C -0.23003 0.30648 -0.08472 0.36528 -0.03559 0.35509 C 0.01355 0.34491 0.04688 0.23079 0.04271 0.20718 C 0.03855 0.18356 -0.04548 0.20486 -0.06093 0.21319 C -0.07638 0.22153 -0.06319 0.23912 -0.04999 0.25694 " pathEditMode="relative" ptsTypes="aaaaaaaaA">
                                      <p:cBhvr>
                                        <p:cTn id="48" dur="2000" fill="hold"/>
                                        <p:tgtEl>
                                          <p:spTgt spid="6"/>
                                        </p:tgtEl>
                                        <p:attrNameLst>
                                          <p:attrName>ppt_x</p:attrName>
                                          <p:attrName>ppt_y</p:attrName>
                                        </p:attrNameLst>
                                      </p:cBhvr>
                                    </p:animMotion>
                                  </p:childTnLst>
                                </p:cTn>
                              </p:par>
                              <p:par>
                                <p:cTn id="49" presetID="0" presetClass="path" presetSubtype="0" fill="hold" nodeType="withEffect">
                                  <p:stCondLst>
                                    <p:cond delay="0"/>
                                  </p:stCondLst>
                                  <p:childTnLst>
                                    <p:animMotion origin="layout" path="M -5E-6 -1.85185E-6 C 0.12535 0.02014 0.2507 0.04028 0.33455 -0.01204 C 0.41841 -0.06435 0.51372 -0.24722 0.50278 -0.31389 C 0.49184 -0.38056 0.32014 -0.40648 0.2691 -0.41204 C 0.21806 -0.41759 0.20764 -0.37037 0.19636 -0.34792 C 0.18507 -0.32547 0.1941 -0.29283 0.20087 -0.27755 C 0.20764 -0.26227 0.2224 -0.25972 0.23733 -0.25695 " pathEditMode="relative" ptsTypes="aaaaaaA">
                                      <p:cBhvr>
                                        <p:cTn id="50" dur="2000" fill="hold"/>
                                        <p:tgtEl>
                                          <p:spTgt spid="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r>
              <a:rPr lang="en-US" dirty="0" smtClean="0"/>
              <a:t>Flocculation</a:t>
            </a:r>
            <a:endParaRPr lang="en-US" dirty="0"/>
          </a:p>
        </p:txBody>
      </p:sp>
      <p:sp>
        <p:nvSpPr>
          <p:cNvPr id="145411" name="Rectangle 3"/>
          <p:cNvSpPr>
            <a:spLocks noGrp="1" noChangeArrowheads="1"/>
          </p:cNvSpPr>
          <p:nvPr>
            <p:ph idx="1"/>
          </p:nvPr>
        </p:nvSpPr>
        <p:spPr/>
        <p:txBody>
          <a:bodyPr/>
          <a:lstStyle/>
          <a:p>
            <a:pPr>
              <a:lnSpc>
                <a:spcPct val="90000"/>
              </a:lnSpc>
            </a:pPr>
            <a:r>
              <a:rPr lang="en-US" sz="2800" dirty="0" smtClean="0"/>
              <a:t>Requires</a:t>
            </a:r>
          </a:p>
          <a:p>
            <a:pPr lvl="1">
              <a:lnSpc>
                <a:spcPct val="90000"/>
              </a:lnSpc>
            </a:pPr>
            <a:r>
              <a:rPr lang="en-US" sz="2400" dirty="0" smtClean="0"/>
              <a:t>Sticky particles</a:t>
            </a:r>
          </a:p>
          <a:p>
            <a:pPr lvl="1">
              <a:lnSpc>
                <a:spcPct val="90000"/>
              </a:lnSpc>
            </a:pPr>
            <a:r>
              <a:rPr lang="en-US" sz="2400" dirty="0" smtClean="0"/>
              <a:t>Collisions between particles</a:t>
            </a:r>
          </a:p>
          <a:p>
            <a:pPr lvl="1">
              <a:lnSpc>
                <a:spcPct val="90000"/>
              </a:lnSpc>
            </a:pPr>
            <a:endParaRPr lang="en-US" sz="2400" dirty="0" smtClean="0"/>
          </a:p>
          <a:p>
            <a:pPr>
              <a:lnSpc>
                <a:spcPct val="90000"/>
              </a:lnSpc>
            </a:pPr>
            <a:r>
              <a:rPr lang="en-US" sz="2800" dirty="0" smtClean="0"/>
              <a:t>Increased size is needed for particles to settle by gravity and to filter them</a:t>
            </a:r>
          </a:p>
          <a:p>
            <a:pPr lvl="1">
              <a:lnSpc>
                <a:spcPct val="90000"/>
              </a:lnSpc>
            </a:pPr>
            <a:r>
              <a:rPr lang="en-US" sz="2400" dirty="0" smtClean="0"/>
              <a:t>The bigger the particle, the settling velocity is higher so sedimentation is faster</a:t>
            </a:r>
          </a:p>
          <a:p>
            <a:pPr lvl="1">
              <a:lnSpc>
                <a:spcPct val="90000"/>
              </a:lnSpc>
            </a:pPr>
            <a:r>
              <a:rPr lang="en-US" sz="2400" dirty="0" smtClean="0"/>
              <a:t>It is easier to catch a bigger particle in a filter than a smaller one</a:t>
            </a:r>
            <a:endParaRPr lang="en-US" sz="2400" dirty="0"/>
          </a:p>
        </p:txBody>
      </p:sp>
      <p:grpSp>
        <p:nvGrpSpPr>
          <p:cNvPr id="4" name="Group 169"/>
          <p:cNvGrpSpPr/>
          <p:nvPr/>
        </p:nvGrpSpPr>
        <p:grpSpPr>
          <a:xfrm>
            <a:off x="4223719" y="2320635"/>
            <a:ext cx="291942" cy="203954"/>
            <a:chOff x="2394919" y="5205503"/>
            <a:chExt cx="291942" cy="203954"/>
          </a:xfrm>
        </p:grpSpPr>
        <p:pic>
          <p:nvPicPr>
            <p:cNvPr id="5" name="Picture 24"/>
            <p:cNvPicPr>
              <a:picLocks noChangeAspect="1" noChangeArrowheads="1"/>
            </p:cNvPicPr>
            <p:nvPr/>
          </p:nvPicPr>
          <p:blipFill>
            <a:blip r:embed="rId3" cstate="screen"/>
            <a:srcRect/>
            <a:stretch>
              <a:fillRect/>
            </a:stretch>
          </p:blipFill>
          <p:spPr bwMode="auto">
            <a:xfrm rot="16200000">
              <a:off x="2394125" y="5206297"/>
              <a:ext cx="187325" cy="185738"/>
            </a:xfrm>
            <a:prstGeom prst="rect">
              <a:avLst/>
            </a:prstGeom>
            <a:noFill/>
            <a:ln w="12700">
              <a:noFill/>
              <a:miter lim="800000"/>
              <a:headEnd type="none" w="lg" len="med"/>
              <a:tailEnd type="none" w="lg" len="med"/>
            </a:ln>
            <a:effectLst/>
          </p:spPr>
        </p:pic>
        <p:pic>
          <p:nvPicPr>
            <p:cNvPr id="6" name="Picture 24"/>
            <p:cNvPicPr>
              <a:picLocks noChangeAspect="1" noChangeArrowheads="1"/>
            </p:cNvPicPr>
            <p:nvPr/>
          </p:nvPicPr>
          <p:blipFill>
            <a:blip r:embed="rId3" cstate="screen"/>
            <a:srcRect/>
            <a:stretch>
              <a:fillRect/>
            </a:stretch>
          </p:blipFill>
          <p:spPr bwMode="auto">
            <a:xfrm rot="5400000" flipV="1">
              <a:off x="2500329" y="5222926"/>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nvGrpSpPr>
          <p:cNvPr id="7" name="Group 169"/>
          <p:cNvGrpSpPr/>
          <p:nvPr/>
        </p:nvGrpSpPr>
        <p:grpSpPr>
          <a:xfrm>
            <a:off x="5176756" y="2719881"/>
            <a:ext cx="291942" cy="203954"/>
            <a:chOff x="2394919" y="5205503"/>
            <a:chExt cx="291942" cy="203954"/>
          </a:xfrm>
        </p:grpSpPr>
        <p:pic>
          <p:nvPicPr>
            <p:cNvPr id="8" name="Picture 24"/>
            <p:cNvPicPr>
              <a:picLocks noChangeAspect="1" noChangeArrowheads="1"/>
            </p:cNvPicPr>
            <p:nvPr/>
          </p:nvPicPr>
          <p:blipFill>
            <a:blip r:embed="rId3" cstate="screen"/>
            <a:srcRect/>
            <a:stretch>
              <a:fillRect/>
            </a:stretch>
          </p:blipFill>
          <p:spPr bwMode="auto">
            <a:xfrm rot="16200000">
              <a:off x="2394125" y="5206297"/>
              <a:ext cx="187325" cy="185738"/>
            </a:xfrm>
            <a:prstGeom prst="rect">
              <a:avLst/>
            </a:prstGeom>
            <a:noFill/>
            <a:ln w="12700">
              <a:noFill/>
              <a:miter lim="800000"/>
              <a:headEnd type="none" w="lg" len="med"/>
              <a:tailEnd type="none" w="lg" len="med"/>
            </a:ln>
            <a:effectLst/>
          </p:spPr>
        </p:pic>
        <p:pic>
          <p:nvPicPr>
            <p:cNvPr id="9" name="Picture 24"/>
            <p:cNvPicPr>
              <a:picLocks noChangeAspect="1" noChangeArrowheads="1"/>
            </p:cNvPicPr>
            <p:nvPr/>
          </p:nvPicPr>
          <p:blipFill>
            <a:blip r:embed="rId3" cstate="screen"/>
            <a:srcRect/>
            <a:stretch>
              <a:fillRect/>
            </a:stretch>
          </p:blipFill>
          <p:spPr bwMode="auto">
            <a:xfrm rot="5400000" flipV="1">
              <a:off x="2500329" y="5222926"/>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nvGrpSpPr>
          <p:cNvPr id="10" name="Group 169"/>
          <p:cNvGrpSpPr/>
          <p:nvPr/>
        </p:nvGrpSpPr>
        <p:grpSpPr>
          <a:xfrm>
            <a:off x="5086604" y="2140331"/>
            <a:ext cx="291942" cy="203954"/>
            <a:chOff x="2394919" y="5205503"/>
            <a:chExt cx="291942" cy="203954"/>
          </a:xfrm>
        </p:grpSpPr>
        <p:pic>
          <p:nvPicPr>
            <p:cNvPr id="11" name="Picture 24"/>
            <p:cNvPicPr>
              <a:picLocks noChangeAspect="1" noChangeArrowheads="1"/>
            </p:cNvPicPr>
            <p:nvPr/>
          </p:nvPicPr>
          <p:blipFill>
            <a:blip r:embed="rId3" cstate="screen"/>
            <a:srcRect/>
            <a:stretch>
              <a:fillRect/>
            </a:stretch>
          </p:blipFill>
          <p:spPr bwMode="auto">
            <a:xfrm rot="16200000">
              <a:off x="2394125" y="5206297"/>
              <a:ext cx="187325" cy="185738"/>
            </a:xfrm>
            <a:prstGeom prst="rect">
              <a:avLst/>
            </a:prstGeom>
            <a:noFill/>
            <a:ln w="12700">
              <a:noFill/>
              <a:miter lim="800000"/>
              <a:headEnd type="none" w="lg" len="med"/>
              <a:tailEnd type="none" w="lg" len="med"/>
            </a:ln>
            <a:effectLst/>
          </p:spPr>
        </p:pic>
        <p:pic>
          <p:nvPicPr>
            <p:cNvPr id="12" name="Picture 24"/>
            <p:cNvPicPr>
              <a:picLocks noChangeAspect="1" noChangeArrowheads="1"/>
            </p:cNvPicPr>
            <p:nvPr/>
          </p:nvPicPr>
          <p:blipFill>
            <a:blip r:embed="rId3" cstate="screen"/>
            <a:srcRect/>
            <a:stretch>
              <a:fillRect/>
            </a:stretch>
          </p:blipFill>
          <p:spPr bwMode="auto">
            <a:xfrm rot="5400000" flipV="1">
              <a:off x="2500329" y="5222926"/>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0" presetClass="path" presetSubtype="0" fill="hold" nodeType="withEffect">
                                  <p:stCondLst>
                                    <p:cond delay="0"/>
                                  </p:stCondLst>
                                  <p:childTnLst>
                                    <p:animMotion origin="layout" path="M -1.38889E-6 -1.85185E-6 C 0.02413 0.02963 0.04844 0.0595 0.07448 0.06551 C 0.10052 0.07153 0.13629 0.06459 0.15643 0.03635 C 0.17657 0.00811 0.20538 -0.07638 0.19549 -0.10416 C 0.18559 -0.13194 0.12761 -0.128 0.09723 -0.13078 C 0.06684 -0.13356 0.03334 -0.13495 0.01268 -0.12106 C -0.00798 -0.10717 -0.03055 -0.08518 -0.02725 -0.04722 C -0.02396 -0.00925 0.02223 0.06991 0.03282 0.10672 C 0.04341 0.14352 0.05243 0.15903 0.03629 0.17338 C 0.02014 0.18774 -0.04305 0.19977 -0.06458 0.19283 C -0.08611 0.18588 -0.09375 0.14746 -0.09271 0.13218 C -0.09166 0.1169 -0.075 0.1088 -0.05816 0.1007 " pathEditMode="relative" ptsTypes="aaaaaaaaaaaA">
                                      <p:cBhvr>
                                        <p:cTn id="8" dur="3000" fill="hold"/>
                                        <p:tgtEl>
                                          <p:spTgt spid="4"/>
                                        </p:tgtEl>
                                        <p:attrNameLst>
                                          <p:attrName>ppt_x</p:attrName>
                                          <p:attrName>ppt_y</p:attrName>
                                        </p:attrNameLst>
                                      </p:cBhvr>
                                    </p:animMotion>
                                  </p:childTnLst>
                                  <p:subTnLst>
                                    <p:set>
                                      <p:cBhvr override="childStyle">
                                        <p:cTn dur="1" fill="hold" display="0" masterRel="sameClick" afterEffect="1">
                                          <p:stCondLst>
                                            <p:cond evt="end" delay="0">
                                              <p:tn val="7"/>
                                            </p:cond>
                                          </p:stCondLst>
                                        </p:cTn>
                                        <p:tgtEl>
                                          <p:spTgt spid="4"/>
                                        </p:tgtEl>
                                        <p:attrNameLst>
                                          <p:attrName>style.visibility</p:attrName>
                                        </p:attrNameLst>
                                      </p:cBhvr>
                                      <p:to>
                                        <p:strVal val="hidden"/>
                                      </p:to>
                                    </p:set>
                                  </p:subTnLst>
                                </p:cTn>
                              </p:par>
                            </p:childTnLst>
                          </p:cTn>
                        </p:par>
                        <p:par>
                          <p:cTn id="9" fill="hold">
                            <p:stCondLst>
                              <p:cond delay="3000"/>
                            </p:stCondLst>
                            <p:childTnLst>
                              <p:par>
                                <p:cTn id="10" presetID="1"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childTnLst>
                                </p:cTn>
                              </p:par>
                              <p:par>
                                <p:cTn id="12" presetID="0" presetClass="path" presetSubtype="0" fill="hold" nodeType="withEffect">
                                  <p:stCondLst>
                                    <p:cond delay="0"/>
                                  </p:stCondLst>
                                  <p:childTnLst>
                                    <p:animMotion origin="layout" path="M -1.38889E-6 -1.85185E-6 C 0.02413 0.02963 0.04844 0.0595 0.07448 0.06551 C 0.10052 0.07153 0.13629 0.06459 0.15643 0.03635 C 0.17657 0.00811 0.20538 -0.07638 0.19549 -0.10416 C 0.18559 -0.13194 0.12761 -0.128 0.09723 -0.13078 C 0.06684 -0.13356 0.03334 -0.13495 0.01268 -0.12106 C -0.00798 -0.10717 -0.03055 -0.08518 -0.02725 -0.04722 C -0.02396 -0.00925 0.02223 0.06991 0.03282 0.10672 C 0.04341 0.14352 0.05243 0.15903 0.03629 0.17338 C 0.02014 0.18774 -0.04305 0.19977 -0.06458 0.19283 C -0.08611 0.18588 -0.09375 0.14746 -0.09271 0.13218 C -0.09166 0.1169 -0.075 0.1088 -0.05816 0.1007 " pathEditMode="relative" ptsTypes="aaaaaaaaaaaA">
                                      <p:cBhvr>
                                        <p:cTn id="13" dur="3000" fill="hold"/>
                                        <p:tgtEl>
                                          <p:spTgt spid="7"/>
                                        </p:tgtEl>
                                        <p:attrNameLst>
                                          <p:attrName>ppt_x</p:attrName>
                                          <p:attrName>ppt_y</p:attrName>
                                        </p:attrNameLst>
                                      </p:cBhvr>
                                    </p:animMotion>
                                  </p:childTnLst>
                                  <p:subTnLst>
                                    <p:set>
                                      <p:cBhvr override="childStyle">
                                        <p:cTn dur="1" fill="hold" display="0" masterRel="sameClick" afterEffect="1">
                                          <p:stCondLst>
                                            <p:cond evt="end" delay="0">
                                              <p:tn val="12"/>
                                            </p:cond>
                                          </p:stCondLst>
                                        </p:cTn>
                                        <p:tgtEl>
                                          <p:spTgt spid="7"/>
                                        </p:tgtEl>
                                        <p:attrNameLst>
                                          <p:attrName>style.visibility</p:attrName>
                                        </p:attrNameLst>
                                      </p:cBhvr>
                                      <p:to>
                                        <p:strVal val="hidden"/>
                                      </p:to>
                                    </p:set>
                                  </p:subTnLst>
                                </p:cTn>
                              </p:par>
                            </p:childTnLst>
                          </p:cTn>
                        </p:par>
                        <p:par>
                          <p:cTn id="14" fill="hold">
                            <p:stCondLst>
                              <p:cond delay="6000"/>
                            </p:stCondLst>
                            <p:childTnLst>
                              <p:par>
                                <p:cTn id="15" presetID="1"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0" presetClass="path" presetSubtype="0" fill="hold" nodeType="withEffect">
                                  <p:stCondLst>
                                    <p:cond delay="0"/>
                                  </p:stCondLst>
                                  <p:childTnLst>
                                    <p:animMotion origin="layout" path="M -1.38889E-6 -1.85185E-6 C 0.02413 0.02963 0.04844 0.0595 0.07448 0.06551 C 0.10052 0.07153 0.13629 0.06459 0.15643 0.03635 C 0.17657 0.00811 0.20538 -0.07638 0.19549 -0.10416 C 0.18559 -0.13194 0.12761 -0.128 0.09723 -0.13078 C 0.06684 -0.13356 0.03334 -0.13495 0.01268 -0.12106 C -0.00798 -0.10717 -0.03055 -0.08518 -0.02725 -0.04722 C -0.02396 -0.00925 0.02223 0.06991 0.03282 0.10672 C 0.04341 0.14352 0.05243 0.15903 0.03629 0.17338 C 0.02014 0.18774 -0.04305 0.19977 -0.06458 0.19283 C -0.08611 0.18588 -0.09375 0.14746 -0.09271 0.13218 C -0.09166 0.1169 -0.075 0.1088 -0.05816 0.1007 " pathEditMode="relative" ptsTypes="aaaaaaaaaaaA">
                                      <p:cBhvr>
                                        <p:cTn id="18" dur="3000" fill="hold"/>
                                        <p:tgtEl>
                                          <p:spTgt spid="10"/>
                                        </p:tgtEl>
                                        <p:attrNameLst>
                                          <p:attrName>ppt_x</p:attrName>
                                          <p:attrName>ppt_y</p:attrName>
                                        </p:attrNameLst>
                                      </p:cBhvr>
                                    </p:animMotion>
                                  </p:childTnLst>
                                  <p:subTnLst>
                                    <p:set>
                                      <p:cBhvr override="childStyle">
                                        <p:cTn dur="1" fill="hold" display="0" masterRel="sameClick" afterEffect="1">
                                          <p:stCondLst>
                                            <p:cond evt="end" delay="0">
                                              <p:tn val="17"/>
                                            </p:cond>
                                          </p:stCondLst>
                                        </p:cTn>
                                        <p:tgtEl>
                                          <p:spTgt spid="1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2" name="Picture 4"/>
          <p:cNvPicPr>
            <a:picLocks noChangeAspect="1" noChangeArrowheads="1"/>
          </p:cNvPicPr>
          <p:nvPr/>
        </p:nvPicPr>
        <p:blipFill>
          <a:blip r:embed="rId3" cstate="screen">
            <a:lum bright="33000" contrast="-25000"/>
          </a:blip>
          <a:srcRect/>
          <a:stretch>
            <a:fillRect/>
          </a:stretch>
        </p:blipFill>
        <p:spPr bwMode="auto">
          <a:xfrm>
            <a:off x="3296992" y="1969117"/>
            <a:ext cx="5657045" cy="4721458"/>
          </a:xfrm>
          <a:prstGeom prst="rect">
            <a:avLst/>
          </a:prstGeom>
          <a:noFill/>
          <a:ln w="50800">
            <a:noFill/>
            <a:miter lim="800000"/>
            <a:headEnd type="none" w="sm" len="sm"/>
            <a:tailEnd type="none" w="med" len="sm"/>
          </a:ln>
        </p:spPr>
      </p:pic>
      <p:sp>
        <p:nvSpPr>
          <p:cNvPr id="47106" name="Rectangle 2"/>
          <p:cNvSpPr>
            <a:spLocks noGrp="1" noChangeArrowheads="1"/>
          </p:cNvSpPr>
          <p:nvPr>
            <p:ph type="title"/>
          </p:nvPr>
        </p:nvSpPr>
        <p:spPr/>
        <p:txBody>
          <a:bodyPr/>
          <a:lstStyle/>
          <a:p>
            <a:pPr>
              <a:defRPr/>
            </a:pPr>
            <a:r>
              <a:rPr lang="en-US" smtClean="0"/>
              <a:t>Mechanical Flocculation</a:t>
            </a:r>
          </a:p>
        </p:txBody>
      </p:sp>
      <p:sp>
        <p:nvSpPr>
          <p:cNvPr id="99331" name="Rectangle 3"/>
          <p:cNvSpPr>
            <a:spLocks noGrp="1" noChangeArrowheads="1"/>
          </p:cNvSpPr>
          <p:nvPr>
            <p:ph idx="1"/>
          </p:nvPr>
        </p:nvSpPr>
        <p:spPr>
          <a:xfrm>
            <a:off x="299803" y="1881444"/>
            <a:ext cx="5726347" cy="4876800"/>
          </a:xfrm>
        </p:spPr>
        <p:txBody>
          <a:bodyPr/>
          <a:lstStyle/>
          <a:p>
            <a:pPr>
              <a:lnSpc>
                <a:spcPct val="90000"/>
              </a:lnSpc>
            </a:pPr>
            <a:r>
              <a:rPr lang="en-US" sz="2800" dirty="0" smtClean="0"/>
              <a:t>Turbulence created by </a:t>
            </a:r>
            <a:r>
              <a:rPr lang="en-US" sz="2800" u="sng" dirty="0" smtClean="0"/>
              <a:t>gentle</a:t>
            </a:r>
            <a:r>
              <a:rPr lang="en-US" sz="2800" dirty="0" smtClean="0"/>
              <a:t> stirring provides:</a:t>
            </a:r>
          </a:p>
          <a:p>
            <a:pPr lvl="1">
              <a:lnSpc>
                <a:spcPct val="90000"/>
              </a:lnSpc>
            </a:pPr>
            <a:r>
              <a:rPr lang="en-US" sz="2400" dirty="0" smtClean="0"/>
              <a:t>Collisions to grow </a:t>
            </a:r>
            <a:r>
              <a:rPr lang="en-US" sz="2400" dirty="0" err="1" smtClean="0"/>
              <a:t>flocs</a:t>
            </a:r>
            <a:endParaRPr lang="en-US" sz="2400" dirty="0" smtClean="0"/>
          </a:p>
          <a:p>
            <a:pPr lvl="1">
              <a:lnSpc>
                <a:spcPct val="90000"/>
              </a:lnSpc>
            </a:pPr>
            <a:r>
              <a:rPr lang="en-US" sz="2400" dirty="0" smtClean="0"/>
              <a:t>Prevention of large flocs from settling so they can grow</a:t>
            </a:r>
          </a:p>
          <a:p>
            <a:pPr>
              <a:lnSpc>
                <a:spcPct val="90000"/>
              </a:lnSpc>
            </a:pPr>
            <a:r>
              <a:rPr lang="en-US" sz="2800" dirty="0" smtClean="0"/>
              <a:t>Presumed advantage is that collision rate is independent of flow rate (not true for </a:t>
            </a:r>
            <a:r>
              <a:rPr lang="en-US" sz="2800" dirty="0" err="1" smtClean="0"/>
              <a:t>AguaClara</a:t>
            </a:r>
            <a:r>
              <a:rPr lang="en-US" sz="2800" dirty="0" smtClean="0"/>
              <a:t> plants)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685800" y="304800"/>
            <a:ext cx="5500688" cy="1143000"/>
          </a:xfrm>
        </p:spPr>
        <p:txBody>
          <a:bodyPr/>
          <a:lstStyle/>
          <a:p>
            <a:pPr>
              <a:defRPr/>
            </a:pPr>
            <a:r>
              <a:rPr lang="en-US" dirty="0" smtClean="0"/>
              <a:t>Hydraulic Flocculation</a:t>
            </a:r>
          </a:p>
        </p:txBody>
      </p:sp>
      <p:sp>
        <p:nvSpPr>
          <p:cNvPr id="101379" name="Rectangle 3"/>
          <p:cNvSpPr>
            <a:spLocks noGrp="1" noChangeArrowheads="1"/>
          </p:cNvSpPr>
          <p:nvPr>
            <p:ph idx="1"/>
          </p:nvPr>
        </p:nvSpPr>
        <p:spPr>
          <a:xfrm>
            <a:off x="685800" y="1981200"/>
            <a:ext cx="8026400" cy="4419600"/>
          </a:xfrm>
        </p:spPr>
        <p:txBody>
          <a:bodyPr/>
          <a:lstStyle/>
          <a:p>
            <a:pPr>
              <a:lnSpc>
                <a:spcPct val="90000"/>
              </a:lnSpc>
            </a:pPr>
            <a:r>
              <a:rPr lang="en-US" dirty="0" smtClean="0"/>
              <a:t>Collisions created by baffles</a:t>
            </a:r>
          </a:p>
          <a:p>
            <a:pPr>
              <a:lnSpc>
                <a:spcPct val="90000"/>
              </a:lnSpc>
            </a:pPr>
            <a:endParaRPr lang="en-US" dirty="0" smtClean="0"/>
          </a:p>
          <a:p>
            <a:pPr>
              <a:lnSpc>
                <a:spcPct val="90000"/>
              </a:lnSpc>
            </a:pPr>
            <a:endParaRPr lang="en-US" dirty="0" smtClean="0"/>
          </a:p>
          <a:p>
            <a:pPr>
              <a:lnSpc>
                <a:spcPct val="90000"/>
              </a:lnSpc>
            </a:pPr>
            <a:endParaRPr lang="en-US" dirty="0" smtClean="0"/>
          </a:p>
          <a:p>
            <a:pPr>
              <a:lnSpc>
                <a:spcPct val="90000"/>
              </a:lnSpc>
            </a:pPr>
            <a:r>
              <a:rPr lang="en-US" dirty="0" smtClean="0"/>
              <a:t>The advantage is that there is no need for power</a:t>
            </a:r>
          </a:p>
          <a:p>
            <a:pPr lvl="1">
              <a:lnSpc>
                <a:spcPct val="90000"/>
              </a:lnSpc>
            </a:pPr>
            <a:endParaRPr lang="en-US" dirty="0" smtClean="0"/>
          </a:p>
          <a:p>
            <a:pPr lvl="1">
              <a:lnSpc>
                <a:spcPct val="90000"/>
              </a:lnSpc>
            </a:pPr>
            <a:endParaRPr lang="en-US" dirty="0" smtClean="0"/>
          </a:p>
          <a:p>
            <a:pPr lvl="1">
              <a:lnSpc>
                <a:spcPct val="90000"/>
              </a:lnSpc>
            </a:pPr>
            <a:endParaRPr lang="en-US" dirty="0" smtClean="0"/>
          </a:p>
        </p:txBody>
      </p:sp>
      <p:pic>
        <p:nvPicPr>
          <p:cNvPr id="101380" name="Picture 4" descr="R001-021"/>
          <p:cNvPicPr>
            <a:picLocks noChangeAspect="1" noChangeArrowheads="1"/>
          </p:cNvPicPr>
          <p:nvPr/>
        </p:nvPicPr>
        <p:blipFill>
          <a:blip r:embed="rId3" cstate="screen"/>
          <a:srcRect/>
          <a:stretch>
            <a:fillRect/>
          </a:stretch>
        </p:blipFill>
        <p:spPr bwMode="auto">
          <a:xfrm>
            <a:off x="1390295" y="2482681"/>
            <a:ext cx="2355850" cy="1649412"/>
          </a:xfrm>
          <a:prstGeom prst="rect">
            <a:avLst/>
          </a:prstGeom>
          <a:noFill/>
          <a:ln w="9525">
            <a:noFill/>
            <a:miter lim="800000"/>
            <a:headEnd/>
            <a:tailEnd/>
          </a:ln>
        </p:spPr>
      </p:pic>
      <p:pic>
        <p:nvPicPr>
          <p:cNvPr id="101381" name="Picture 5" descr="P1100262"/>
          <p:cNvPicPr>
            <a:picLocks noChangeAspect="1" noChangeArrowheads="1"/>
          </p:cNvPicPr>
          <p:nvPr/>
        </p:nvPicPr>
        <p:blipFill>
          <a:blip r:embed="rId4" cstate="screen"/>
          <a:srcRect/>
          <a:stretch>
            <a:fillRect/>
          </a:stretch>
        </p:blipFill>
        <p:spPr bwMode="auto">
          <a:xfrm>
            <a:off x="7196264" y="1806765"/>
            <a:ext cx="1333500" cy="1096963"/>
          </a:xfrm>
          <a:prstGeom prst="rect">
            <a:avLst/>
          </a:prstGeom>
          <a:noFill/>
          <a:ln w="9525">
            <a:noFill/>
            <a:miter lim="800000"/>
            <a:headEnd/>
            <a:tailEnd/>
          </a:ln>
        </p:spPr>
      </p:pic>
      <p:sp>
        <p:nvSpPr>
          <p:cNvPr id="184327" name="Oval 7"/>
          <p:cNvSpPr>
            <a:spLocks noChangeArrowheads="1"/>
          </p:cNvSpPr>
          <p:nvPr/>
        </p:nvSpPr>
        <p:spPr bwMode="auto">
          <a:xfrm>
            <a:off x="8242300" y="1905000"/>
            <a:ext cx="88900" cy="88900"/>
          </a:xfrm>
          <a:prstGeom prst="ellipse">
            <a:avLst/>
          </a:prstGeom>
          <a:solidFill>
            <a:schemeClr val="accent1"/>
          </a:solidFill>
          <a:ln w="12700">
            <a:solidFill>
              <a:schemeClr val="tx1"/>
            </a:solidFill>
            <a:round/>
            <a:headEnd type="none" w="lg" len="med"/>
            <a:tailEnd type="none" w="lg" len="med"/>
          </a:ln>
        </p:spPr>
        <p:txBody>
          <a:bodyPr wrap="none" anchor="ctr">
            <a:spAutoFit/>
          </a:bodyPr>
          <a:lstStyle/>
          <a:p>
            <a:endParaRPr lang="en-US"/>
          </a:p>
        </p:txBody>
      </p:sp>
      <p:grpSp>
        <p:nvGrpSpPr>
          <p:cNvPr id="2" name="Group 8"/>
          <p:cNvGrpSpPr>
            <a:grpSpLocks/>
          </p:cNvGrpSpPr>
          <p:nvPr/>
        </p:nvGrpSpPr>
        <p:grpSpPr bwMode="auto">
          <a:xfrm>
            <a:off x="6173787" y="0"/>
            <a:ext cx="2970213" cy="1674813"/>
            <a:chOff x="2191" y="1296"/>
            <a:chExt cx="3185" cy="1796"/>
          </a:xfrm>
        </p:grpSpPr>
        <p:sp>
          <p:nvSpPr>
            <p:cNvPr id="101385" name="Rectangle 9"/>
            <p:cNvSpPr>
              <a:spLocks noChangeArrowheads="1"/>
            </p:cNvSpPr>
            <p:nvPr/>
          </p:nvSpPr>
          <p:spPr bwMode="auto">
            <a:xfrm>
              <a:off x="2235" y="1528"/>
              <a:ext cx="331" cy="84"/>
            </a:xfrm>
            <a:prstGeom prst="rect">
              <a:avLst/>
            </a:prstGeom>
            <a:solidFill>
              <a:schemeClr val="hlink"/>
            </a:solidFill>
            <a:ln w="12700">
              <a:noFill/>
              <a:miter lim="800000"/>
              <a:headEnd type="none" w="lg" len="med"/>
              <a:tailEnd type="none" w="lg" len="med"/>
            </a:ln>
          </p:spPr>
          <p:txBody>
            <a:bodyPr anchor="ctr">
              <a:spAutoFit/>
            </a:bodyPr>
            <a:lstStyle/>
            <a:p>
              <a:endParaRPr lang="en-US"/>
            </a:p>
          </p:txBody>
        </p:sp>
        <p:sp>
          <p:nvSpPr>
            <p:cNvPr id="101386" name="Rectangle 10"/>
            <p:cNvSpPr>
              <a:spLocks noChangeArrowheads="1"/>
            </p:cNvSpPr>
            <p:nvPr/>
          </p:nvSpPr>
          <p:spPr bwMode="auto">
            <a:xfrm>
              <a:off x="2561" y="1528"/>
              <a:ext cx="330" cy="1501"/>
            </a:xfrm>
            <a:prstGeom prst="rect">
              <a:avLst/>
            </a:prstGeom>
            <a:solidFill>
              <a:schemeClr val="hlink"/>
            </a:solidFill>
            <a:ln w="12700">
              <a:noFill/>
              <a:miter lim="800000"/>
              <a:headEnd type="none" w="lg" len="med"/>
              <a:tailEnd type="none" w="lg" len="med"/>
            </a:ln>
          </p:spPr>
          <p:txBody>
            <a:bodyPr wrap="none" anchor="ctr">
              <a:spAutoFit/>
            </a:bodyPr>
            <a:lstStyle/>
            <a:p>
              <a:endParaRPr lang="en-US"/>
            </a:p>
          </p:txBody>
        </p:sp>
        <p:sp>
          <p:nvSpPr>
            <p:cNvPr id="101387" name="Rectangle 11"/>
            <p:cNvSpPr>
              <a:spLocks noChangeArrowheads="1"/>
            </p:cNvSpPr>
            <p:nvPr/>
          </p:nvSpPr>
          <p:spPr bwMode="auto">
            <a:xfrm>
              <a:off x="2886" y="1562"/>
              <a:ext cx="958" cy="1484"/>
            </a:xfrm>
            <a:prstGeom prst="rect">
              <a:avLst/>
            </a:prstGeom>
            <a:solidFill>
              <a:schemeClr val="hlink"/>
            </a:solidFill>
            <a:ln w="12700">
              <a:noFill/>
              <a:miter lim="800000"/>
              <a:headEnd type="none" w="lg" len="med"/>
              <a:tailEnd type="none" w="lg" len="med"/>
            </a:ln>
          </p:spPr>
          <p:txBody>
            <a:bodyPr anchor="ctr">
              <a:spAutoFit/>
            </a:bodyPr>
            <a:lstStyle/>
            <a:p>
              <a:endParaRPr lang="en-US"/>
            </a:p>
          </p:txBody>
        </p:sp>
        <p:sp>
          <p:nvSpPr>
            <p:cNvPr id="101388" name="Rectangle 12"/>
            <p:cNvSpPr>
              <a:spLocks noChangeArrowheads="1"/>
            </p:cNvSpPr>
            <p:nvPr/>
          </p:nvSpPr>
          <p:spPr bwMode="auto">
            <a:xfrm>
              <a:off x="3844" y="1585"/>
              <a:ext cx="958" cy="1484"/>
            </a:xfrm>
            <a:prstGeom prst="rect">
              <a:avLst/>
            </a:prstGeom>
            <a:solidFill>
              <a:schemeClr val="hlink"/>
            </a:solidFill>
            <a:ln w="12700">
              <a:noFill/>
              <a:miter lim="800000"/>
              <a:headEnd type="none" w="lg" len="med"/>
              <a:tailEnd type="none" w="lg" len="med"/>
            </a:ln>
          </p:spPr>
          <p:txBody>
            <a:bodyPr anchor="ctr">
              <a:spAutoFit/>
            </a:bodyPr>
            <a:lstStyle/>
            <a:p>
              <a:endParaRPr lang="en-US"/>
            </a:p>
          </p:txBody>
        </p:sp>
        <p:sp>
          <p:nvSpPr>
            <p:cNvPr id="101389" name="Rectangle 13"/>
            <p:cNvSpPr>
              <a:spLocks noChangeArrowheads="1"/>
            </p:cNvSpPr>
            <p:nvPr/>
          </p:nvSpPr>
          <p:spPr bwMode="auto">
            <a:xfrm>
              <a:off x="4801" y="1608"/>
              <a:ext cx="575" cy="1484"/>
            </a:xfrm>
            <a:prstGeom prst="rect">
              <a:avLst/>
            </a:prstGeom>
            <a:solidFill>
              <a:schemeClr val="hlink"/>
            </a:solidFill>
            <a:ln w="12700">
              <a:noFill/>
              <a:miter lim="800000"/>
              <a:headEnd type="none" w="lg" len="med"/>
              <a:tailEnd type="none" w="lg" len="med"/>
            </a:ln>
          </p:spPr>
          <p:txBody>
            <a:bodyPr anchor="ctr">
              <a:spAutoFit/>
            </a:bodyPr>
            <a:lstStyle/>
            <a:p>
              <a:endParaRPr lang="en-US"/>
            </a:p>
          </p:txBody>
        </p:sp>
        <p:sp>
          <p:nvSpPr>
            <p:cNvPr id="101390" name="Freeform 14"/>
            <p:cNvSpPr>
              <a:spLocks/>
            </p:cNvSpPr>
            <p:nvPr/>
          </p:nvSpPr>
          <p:spPr bwMode="auto">
            <a:xfrm>
              <a:off x="2213" y="1612"/>
              <a:ext cx="3161" cy="1479"/>
            </a:xfrm>
            <a:custGeom>
              <a:avLst/>
              <a:gdLst>
                <a:gd name="T0" fmla="*/ 0 w 4407"/>
                <a:gd name="T1" fmla="*/ 0 h 2357"/>
                <a:gd name="T2" fmla="*/ 338 w 4407"/>
                <a:gd name="T3" fmla="*/ 0 h 2357"/>
                <a:gd name="T4" fmla="*/ 338 w 4407"/>
                <a:gd name="T5" fmla="*/ 1419 h 2357"/>
                <a:gd name="T6" fmla="*/ 3161 w 4407"/>
                <a:gd name="T7" fmla="*/ 1479 h 2357"/>
                <a:gd name="T8" fmla="*/ 0 60000 65536"/>
                <a:gd name="T9" fmla="*/ 0 60000 65536"/>
                <a:gd name="T10" fmla="*/ 0 60000 65536"/>
                <a:gd name="T11" fmla="*/ 0 60000 65536"/>
                <a:gd name="T12" fmla="*/ 0 w 4407"/>
                <a:gd name="T13" fmla="*/ 0 h 2357"/>
                <a:gd name="T14" fmla="*/ 4407 w 4407"/>
                <a:gd name="T15" fmla="*/ 2357 h 2357"/>
              </a:gdLst>
              <a:ahLst/>
              <a:cxnLst>
                <a:cxn ang="T8">
                  <a:pos x="T0" y="T1"/>
                </a:cxn>
                <a:cxn ang="T9">
                  <a:pos x="T2" y="T3"/>
                </a:cxn>
                <a:cxn ang="T10">
                  <a:pos x="T4" y="T5"/>
                </a:cxn>
                <a:cxn ang="T11">
                  <a:pos x="T6" y="T7"/>
                </a:cxn>
              </a:cxnLst>
              <a:rect l="T12" t="T13" r="T14" b="T15"/>
              <a:pathLst>
                <a:path w="4407" h="2357">
                  <a:moveTo>
                    <a:pt x="0" y="0"/>
                  </a:moveTo>
                  <a:lnTo>
                    <a:pt x="471" y="0"/>
                  </a:lnTo>
                  <a:lnTo>
                    <a:pt x="471" y="2261"/>
                  </a:lnTo>
                  <a:lnTo>
                    <a:pt x="4407" y="2357"/>
                  </a:lnTo>
                </a:path>
              </a:pathLst>
            </a:custGeom>
            <a:noFill/>
            <a:ln w="76200">
              <a:solidFill>
                <a:schemeClr val="tx1"/>
              </a:solidFill>
              <a:round/>
              <a:headEnd type="none" w="lg" len="med"/>
              <a:tailEnd type="none" w="lg" len="med"/>
            </a:ln>
          </p:spPr>
          <p:txBody>
            <a:bodyPr anchor="ctr">
              <a:spAutoFit/>
            </a:bodyPr>
            <a:lstStyle/>
            <a:p>
              <a:endParaRPr lang="en-US"/>
            </a:p>
          </p:txBody>
        </p:sp>
        <p:sp>
          <p:nvSpPr>
            <p:cNvPr id="101391" name="Line 15"/>
            <p:cNvSpPr>
              <a:spLocks noChangeShapeType="1"/>
            </p:cNvSpPr>
            <p:nvPr/>
          </p:nvSpPr>
          <p:spPr bwMode="auto">
            <a:xfrm>
              <a:off x="2191" y="1296"/>
              <a:ext cx="3070"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grpSp>
          <p:nvGrpSpPr>
            <p:cNvPr id="3" name="Group 16"/>
            <p:cNvGrpSpPr>
              <a:grpSpLocks/>
            </p:cNvGrpSpPr>
            <p:nvPr/>
          </p:nvGrpSpPr>
          <p:grpSpPr bwMode="auto">
            <a:xfrm>
              <a:off x="2879" y="1298"/>
              <a:ext cx="1930" cy="1288"/>
              <a:chOff x="1561" y="1187"/>
              <a:chExt cx="3006" cy="1763"/>
            </a:xfrm>
          </p:grpSpPr>
          <p:sp>
            <p:nvSpPr>
              <p:cNvPr id="101396" name="Rectangle 17" descr="Wide upward diagonal"/>
              <p:cNvSpPr>
                <a:spLocks noChangeArrowheads="1"/>
              </p:cNvSpPr>
              <p:nvPr/>
            </p:nvSpPr>
            <p:spPr bwMode="auto">
              <a:xfrm>
                <a:off x="1561" y="1187"/>
                <a:ext cx="56" cy="1763"/>
              </a:xfrm>
              <a:prstGeom prst="rect">
                <a:avLst/>
              </a:prstGeom>
              <a:pattFill prst="wdUpDiag">
                <a:fgClr>
                  <a:schemeClr val="accent1"/>
                </a:fgClr>
                <a:bgClr>
                  <a:schemeClr val="tx1"/>
                </a:bgClr>
              </a:pattFill>
              <a:ln w="12700">
                <a:solidFill>
                  <a:schemeClr val="tx1"/>
                </a:solidFill>
                <a:miter lim="800000"/>
                <a:headEnd type="none" w="lg" len="med"/>
                <a:tailEnd type="none" w="lg" len="med"/>
              </a:ln>
            </p:spPr>
            <p:txBody>
              <a:bodyPr wrap="none" anchor="ctr">
                <a:spAutoFit/>
              </a:bodyPr>
              <a:lstStyle/>
              <a:p>
                <a:endParaRPr lang="en-US"/>
              </a:p>
            </p:txBody>
          </p:sp>
          <p:sp>
            <p:nvSpPr>
              <p:cNvPr id="101397" name="Rectangle 18" descr="Wide upward diagonal"/>
              <p:cNvSpPr>
                <a:spLocks noChangeArrowheads="1"/>
              </p:cNvSpPr>
              <p:nvPr/>
            </p:nvSpPr>
            <p:spPr bwMode="auto">
              <a:xfrm>
                <a:off x="3036" y="1187"/>
                <a:ext cx="56" cy="1763"/>
              </a:xfrm>
              <a:prstGeom prst="rect">
                <a:avLst/>
              </a:prstGeom>
              <a:pattFill prst="wdUpDiag">
                <a:fgClr>
                  <a:schemeClr val="accent1"/>
                </a:fgClr>
                <a:bgClr>
                  <a:schemeClr val="tx1"/>
                </a:bgClr>
              </a:pattFill>
              <a:ln w="12700">
                <a:solidFill>
                  <a:schemeClr val="tx1"/>
                </a:solidFill>
                <a:miter lim="800000"/>
                <a:headEnd type="none" w="lg" len="med"/>
                <a:tailEnd type="none" w="lg" len="med"/>
              </a:ln>
            </p:spPr>
            <p:txBody>
              <a:bodyPr wrap="none" anchor="ctr">
                <a:spAutoFit/>
              </a:bodyPr>
              <a:lstStyle/>
              <a:p>
                <a:endParaRPr lang="en-US"/>
              </a:p>
            </p:txBody>
          </p:sp>
          <p:sp>
            <p:nvSpPr>
              <p:cNvPr id="101398" name="Rectangle 19" descr="Wide upward diagonal"/>
              <p:cNvSpPr>
                <a:spLocks noChangeArrowheads="1"/>
              </p:cNvSpPr>
              <p:nvPr/>
            </p:nvSpPr>
            <p:spPr bwMode="auto">
              <a:xfrm>
                <a:off x="4511" y="1187"/>
                <a:ext cx="56" cy="1763"/>
              </a:xfrm>
              <a:prstGeom prst="rect">
                <a:avLst/>
              </a:prstGeom>
              <a:pattFill prst="wdUpDiag">
                <a:fgClr>
                  <a:schemeClr val="accent1"/>
                </a:fgClr>
                <a:bgClr>
                  <a:schemeClr val="tx1"/>
                </a:bgClr>
              </a:pattFill>
              <a:ln w="12700">
                <a:solidFill>
                  <a:schemeClr val="tx1"/>
                </a:solidFill>
                <a:miter lim="800000"/>
                <a:headEnd type="none" w="lg" len="med"/>
                <a:tailEnd type="none" w="lg" len="med"/>
              </a:ln>
            </p:spPr>
            <p:txBody>
              <a:bodyPr wrap="none" anchor="ctr">
                <a:spAutoFit/>
              </a:bodyPr>
              <a:lstStyle/>
              <a:p>
                <a:endParaRPr lang="en-US"/>
              </a:p>
            </p:txBody>
          </p:sp>
        </p:grpSp>
        <p:sp>
          <p:nvSpPr>
            <p:cNvPr id="101393" name="Rectangle 20" descr="Wide upward diagonal"/>
            <p:cNvSpPr>
              <a:spLocks noChangeArrowheads="1"/>
            </p:cNvSpPr>
            <p:nvPr/>
          </p:nvSpPr>
          <p:spPr bwMode="auto">
            <a:xfrm>
              <a:off x="3340" y="1903"/>
              <a:ext cx="36" cy="1131"/>
            </a:xfrm>
            <a:prstGeom prst="rect">
              <a:avLst/>
            </a:prstGeom>
            <a:pattFill prst="wdUpDiag">
              <a:fgClr>
                <a:schemeClr val="accent1"/>
              </a:fgClr>
              <a:bgClr>
                <a:schemeClr val="tx1"/>
              </a:bgClr>
            </a:pattFill>
            <a:ln w="12700">
              <a:solidFill>
                <a:schemeClr val="tx1"/>
              </a:solidFill>
              <a:miter lim="800000"/>
              <a:headEnd type="none" w="lg" len="med"/>
              <a:tailEnd type="none" w="lg" len="med"/>
            </a:ln>
          </p:spPr>
          <p:txBody>
            <a:bodyPr wrap="none" anchor="ctr">
              <a:spAutoFit/>
            </a:bodyPr>
            <a:lstStyle/>
            <a:p>
              <a:endParaRPr lang="en-US"/>
            </a:p>
          </p:txBody>
        </p:sp>
        <p:sp>
          <p:nvSpPr>
            <p:cNvPr id="101394" name="Rectangle 21" descr="Wide upward diagonal"/>
            <p:cNvSpPr>
              <a:spLocks noChangeArrowheads="1"/>
            </p:cNvSpPr>
            <p:nvPr/>
          </p:nvSpPr>
          <p:spPr bwMode="auto">
            <a:xfrm>
              <a:off x="4287" y="1926"/>
              <a:ext cx="36" cy="1131"/>
            </a:xfrm>
            <a:prstGeom prst="rect">
              <a:avLst/>
            </a:prstGeom>
            <a:pattFill prst="wdUpDiag">
              <a:fgClr>
                <a:schemeClr val="accent1"/>
              </a:fgClr>
              <a:bgClr>
                <a:schemeClr val="tx1"/>
              </a:bgClr>
            </a:pattFill>
            <a:ln w="12700">
              <a:solidFill>
                <a:schemeClr val="tx1"/>
              </a:solidFill>
              <a:miter lim="800000"/>
              <a:headEnd type="none" w="lg" len="med"/>
              <a:tailEnd type="none" w="lg" len="med"/>
            </a:ln>
          </p:spPr>
          <p:txBody>
            <a:bodyPr wrap="none" anchor="ctr">
              <a:spAutoFit/>
            </a:bodyPr>
            <a:lstStyle/>
            <a:p>
              <a:endParaRPr lang="en-US"/>
            </a:p>
          </p:txBody>
        </p:sp>
        <p:sp>
          <p:nvSpPr>
            <p:cNvPr id="101395" name="Rectangle 22" descr="Wide upward diagonal"/>
            <p:cNvSpPr>
              <a:spLocks noChangeArrowheads="1"/>
            </p:cNvSpPr>
            <p:nvPr/>
          </p:nvSpPr>
          <p:spPr bwMode="auto">
            <a:xfrm>
              <a:off x="5234" y="1943"/>
              <a:ext cx="35" cy="1132"/>
            </a:xfrm>
            <a:prstGeom prst="rect">
              <a:avLst/>
            </a:prstGeom>
            <a:pattFill prst="wdUpDiag">
              <a:fgClr>
                <a:schemeClr val="accent1"/>
              </a:fgClr>
              <a:bgClr>
                <a:schemeClr val="tx1"/>
              </a:bgClr>
            </a:pattFill>
            <a:ln w="12700">
              <a:solidFill>
                <a:schemeClr val="tx1"/>
              </a:solidFill>
              <a:miter lim="800000"/>
              <a:headEnd type="none" w="lg" len="med"/>
              <a:tailEnd type="none" w="lg" len="med"/>
            </a:ln>
          </p:spPr>
          <p:txBody>
            <a:bodyPr wrap="none" anchor="ctr">
              <a:spAutoFit/>
            </a:bodyPr>
            <a:lstStyle/>
            <a:p>
              <a:endParaRPr lang="en-US"/>
            </a:p>
          </p:txBody>
        </p:sp>
      </p:grpSp>
      <p:pic>
        <p:nvPicPr>
          <p:cNvPr id="414722" name="Picture 2"/>
          <p:cNvPicPr>
            <a:picLocks noChangeAspect="1" noChangeArrowheads="1"/>
          </p:cNvPicPr>
          <p:nvPr/>
        </p:nvPicPr>
        <p:blipFill>
          <a:blip r:embed="rId5" cstate="screen"/>
          <a:srcRect/>
          <a:stretch>
            <a:fillRect/>
          </a:stretch>
        </p:blipFill>
        <p:spPr bwMode="auto">
          <a:xfrm>
            <a:off x="4012033" y="4913184"/>
            <a:ext cx="4116858" cy="132663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repeatCount="indefinite" fill="hold" grpId="0" nodeType="withEffect">
                                  <p:stCondLst>
                                    <p:cond delay="0"/>
                                  </p:stCondLst>
                                  <p:childTnLst>
                                    <p:animMotion origin="layout" path="M 0.0 7.40741E-7 C -0.01094 0.00393 -0.0625 -0.02593 -0.06597 0.02315 C -0.06944 0.07222 0.00069 0.0213 0.00278 0.07407 C 0.00486 0.12685 -0.05885 0.10255 -0.07431 0.11389 C -0.08802 0.12546 -0.07865 0.13727 -0.07986 0.14352 " pathEditMode="relative" rAng="0" ptsTypes="assaa">
                                      <p:cBhvr>
                                        <p:cTn id="6" dur="5000" fill="hold"/>
                                        <p:tgtEl>
                                          <p:spTgt spid="184327"/>
                                        </p:tgtEl>
                                        <p:attrNameLst>
                                          <p:attrName>ppt_x</p:attrName>
                                          <p:attrName>ppt_y</p:attrName>
                                        </p:attrNameLst>
                                      </p:cBhvr>
                                      <p:rCtr x="-42" y="5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smtClean="0"/>
              <a:t>Agenda</a:t>
            </a:r>
          </a:p>
        </p:txBody>
      </p:sp>
      <p:sp>
        <p:nvSpPr>
          <p:cNvPr id="5123" name="Content Placeholder 2"/>
          <p:cNvSpPr>
            <a:spLocks noGrp="1"/>
          </p:cNvSpPr>
          <p:nvPr>
            <p:ph idx="1"/>
          </p:nvPr>
        </p:nvSpPr>
        <p:spPr/>
        <p:txBody>
          <a:bodyPr/>
          <a:lstStyle/>
          <a:p>
            <a:pPr eaLnBrk="1" hangingPunct="1"/>
            <a:r>
              <a:rPr lang="en-US" smtClean="0"/>
              <a:t>Walk through the plant</a:t>
            </a:r>
          </a:p>
          <a:p>
            <a:pPr lvl="1" eaLnBrk="1" hangingPunct="1"/>
            <a:r>
              <a:rPr lang="en-US" smtClean="0"/>
              <a:t>Entrance Tank &amp; Rapid Mixer</a:t>
            </a:r>
          </a:p>
          <a:p>
            <a:pPr lvl="1" eaLnBrk="1" hangingPunct="1"/>
            <a:r>
              <a:rPr lang="en-US" smtClean="0"/>
              <a:t>Flocculator</a:t>
            </a:r>
          </a:p>
          <a:p>
            <a:pPr lvl="1" eaLnBrk="1" hangingPunct="1"/>
            <a:r>
              <a:rPr lang="en-US" smtClean="0"/>
              <a:t>Inlet and Exit Channels</a:t>
            </a:r>
          </a:p>
          <a:p>
            <a:pPr lvl="1" eaLnBrk="1" hangingPunct="1"/>
            <a:r>
              <a:rPr lang="en-US" smtClean="0"/>
              <a:t>Sedimentation Tank</a:t>
            </a:r>
          </a:p>
          <a:p>
            <a:pPr eaLnBrk="1" hangingPunct="1"/>
            <a:r>
              <a:rPr lang="en-US" smtClean="0"/>
              <a:t>Our work</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Rectangle 4"/>
          <p:cNvSpPr>
            <a:spLocks noGrp="1" noChangeArrowheads="1"/>
          </p:cNvSpPr>
          <p:nvPr>
            <p:ph type="title"/>
          </p:nvPr>
        </p:nvSpPr>
        <p:spPr>
          <a:effectLst/>
        </p:spPr>
        <p:txBody>
          <a:bodyPr/>
          <a:lstStyle/>
          <a:p>
            <a:r>
              <a:rPr lang="en-US" dirty="0" smtClean="0"/>
              <a:t>Side View</a:t>
            </a:r>
            <a:endParaRPr lang="en-US" dirty="0"/>
          </a:p>
        </p:txBody>
      </p:sp>
      <p:grpSp>
        <p:nvGrpSpPr>
          <p:cNvPr id="2" name="Group 9"/>
          <p:cNvGrpSpPr>
            <a:grpSpLocks/>
          </p:cNvGrpSpPr>
          <p:nvPr/>
        </p:nvGrpSpPr>
        <p:grpSpPr bwMode="auto">
          <a:xfrm>
            <a:off x="980025" y="2675675"/>
            <a:ext cx="7270750" cy="1708150"/>
            <a:chOff x="96" y="2640"/>
            <a:chExt cx="5472" cy="1286"/>
          </a:xfrm>
        </p:grpSpPr>
        <p:sp>
          <p:nvSpPr>
            <p:cNvPr id="61448" name="Rectangle 8"/>
            <p:cNvSpPr>
              <a:spLocks noChangeArrowheads="1"/>
            </p:cNvSpPr>
            <p:nvPr/>
          </p:nvSpPr>
          <p:spPr bwMode="auto">
            <a:xfrm>
              <a:off x="181" y="3175"/>
              <a:ext cx="139" cy="394"/>
            </a:xfrm>
            <a:prstGeom prst="rect">
              <a:avLst/>
            </a:prstGeom>
            <a:solidFill>
              <a:schemeClr val="hlink"/>
            </a:solidFill>
            <a:ln w="12700">
              <a:solidFill>
                <a:schemeClr val="tx1"/>
              </a:solidFill>
              <a:miter lim="800000"/>
              <a:headEnd type="none" w="lg" len="med"/>
              <a:tailEnd type="none" w="lg" len="med"/>
            </a:ln>
            <a:effectLst/>
          </p:spPr>
          <p:txBody>
            <a:bodyPr wrap="none" anchor="ctr">
              <a:spAutoFit/>
            </a:bodyPr>
            <a:lstStyle/>
            <a:p>
              <a:endParaRPr lang="en-US"/>
            </a:p>
          </p:txBody>
        </p:sp>
        <p:pic>
          <p:nvPicPr>
            <p:cNvPr id="61445" name="Picture 5" descr="50 Lps 2 bays-Model side"/>
            <p:cNvPicPr>
              <a:picLocks noChangeAspect="1" noChangeArrowheads="1"/>
            </p:cNvPicPr>
            <p:nvPr/>
          </p:nvPicPr>
          <p:blipFill>
            <a:blip r:embed="rId3" cstate="screen">
              <a:clrChange>
                <a:clrFrom>
                  <a:srgbClr val="FFFFFF"/>
                </a:clrFrom>
                <a:clrTo>
                  <a:srgbClr val="FFFFFF">
                    <a:alpha val="0"/>
                  </a:srgbClr>
                </a:clrTo>
              </a:clrChange>
              <a:lum bright="-100000"/>
            </a:blip>
            <a:srcRect t="68666"/>
            <a:stretch>
              <a:fillRect/>
            </a:stretch>
          </p:blipFill>
          <p:spPr bwMode="auto">
            <a:xfrm>
              <a:off x="96" y="2640"/>
              <a:ext cx="5472" cy="1286"/>
            </a:xfrm>
            <a:prstGeom prst="rect">
              <a:avLst/>
            </a:prstGeom>
            <a:noFill/>
          </p:spPr>
        </p:pic>
        <p:sp>
          <p:nvSpPr>
            <p:cNvPr id="61446" name="Line 6"/>
            <p:cNvSpPr>
              <a:spLocks noChangeShapeType="1"/>
            </p:cNvSpPr>
            <p:nvPr/>
          </p:nvSpPr>
          <p:spPr bwMode="auto">
            <a:xfrm>
              <a:off x="192" y="2898"/>
              <a:ext cx="5280"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grpSp>
      <p:sp>
        <p:nvSpPr>
          <p:cNvPr id="61499" name="Rectangle 59"/>
          <p:cNvSpPr>
            <a:spLocks noChangeArrowheads="1"/>
          </p:cNvSpPr>
          <p:nvPr/>
        </p:nvSpPr>
        <p:spPr bwMode="auto">
          <a:xfrm>
            <a:off x="4399500" y="2188313"/>
            <a:ext cx="1862241" cy="461665"/>
          </a:xfrm>
          <a:prstGeom prst="rect">
            <a:avLst/>
          </a:prstGeom>
          <a:noFill/>
          <a:ln w="12700">
            <a:noFill/>
            <a:miter lim="800000"/>
            <a:headEnd type="none" w="lg" len="med"/>
            <a:tailEnd type="none" w="lg" len="med"/>
          </a:ln>
          <a:effectLst/>
        </p:spPr>
        <p:txBody>
          <a:bodyPr wrap="none">
            <a:spAutoFit/>
          </a:bodyPr>
          <a:lstStyle/>
          <a:p>
            <a:r>
              <a:rPr lang="en-US" sz="2400" dirty="0" smtClean="0"/>
              <a:t>Upper baffles</a:t>
            </a:r>
            <a:endParaRPr lang="en-US" sz="2400" dirty="0"/>
          </a:p>
        </p:txBody>
      </p:sp>
      <p:sp>
        <p:nvSpPr>
          <p:cNvPr id="61500" name="Line 60"/>
          <p:cNvSpPr>
            <a:spLocks noChangeShapeType="1"/>
          </p:cNvSpPr>
          <p:nvPr/>
        </p:nvSpPr>
        <p:spPr bwMode="auto">
          <a:xfrm flipH="1">
            <a:off x="4210587" y="2567725"/>
            <a:ext cx="457200" cy="285750"/>
          </a:xfrm>
          <a:prstGeom prst="line">
            <a:avLst/>
          </a:prstGeom>
          <a:noFill/>
          <a:ln w="12700">
            <a:solidFill>
              <a:schemeClr val="tx1"/>
            </a:solidFill>
            <a:round/>
            <a:headEnd type="none" w="lg" len="med"/>
            <a:tailEnd type="triangle" w="lg" len="med"/>
          </a:ln>
          <a:effectLst/>
        </p:spPr>
        <p:txBody>
          <a:bodyPr wrap="none" anchor="ctr">
            <a:spAutoFit/>
          </a:bodyPr>
          <a:lstStyle/>
          <a:p>
            <a:endParaRPr lang="en-US"/>
          </a:p>
        </p:txBody>
      </p:sp>
      <p:sp>
        <p:nvSpPr>
          <p:cNvPr id="61501" name="Line 61"/>
          <p:cNvSpPr>
            <a:spLocks noChangeShapeType="1"/>
          </p:cNvSpPr>
          <p:nvPr/>
        </p:nvSpPr>
        <p:spPr bwMode="auto">
          <a:xfrm>
            <a:off x="4648737" y="2558200"/>
            <a:ext cx="361950" cy="304800"/>
          </a:xfrm>
          <a:prstGeom prst="line">
            <a:avLst/>
          </a:prstGeom>
          <a:noFill/>
          <a:ln w="12700">
            <a:solidFill>
              <a:schemeClr val="tx1"/>
            </a:solidFill>
            <a:round/>
            <a:headEnd type="none" w="lg" len="med"/>
            <a:tailEnd type="triangle" w="lg" len="med"/>
          </a:ln>
          <a:effectLst/>
        </p:spPr>
        <p:txBody>
          <a:bodyPr anchor="ctr">
            <a:spAutoFit/>
          </a:bodyPr>
          <a:lstStyle/>
          <a:p>
            <a:endParaRPr lang="en-US"/>
          </a:p>
        </p:txBody>
      </p:sp>
      <p:sp>
        <p:nvSpPr>
          <p:cNvPr id="61502" name="Rectangle 62"/>
          <p:cNvSpPr>
            <a:spLocks noChangeArrowheads="1"/>
          </p:cNvSpPr>
          <p:nvPr/>
        </p:nvSpPr>
        <p:spPr bwMode="auto">
          <a:xfrm>
            <a:off x="5647275" y="4739425"/>
            <a:ext cx="1895904" cy="461665"/>
          </a:xfrm>
          <a:prstGeom prst="rect">
            <a:avLst/>
          </a:prstGeom>
          <a:noFill/>
          <a:ln w="12700">
            <a:noFill/>
            <a:miter lim="800000"/>
            <a:headEnd type="none" w="lg" len="med"/>
            <a:tailEnd type="none" w="lg" len="med"/>
          </a:ln>
          <a:effectLst/>
        </p:spPr>
        <p:txBody>
          <a:bodyPr wrap="none">
            <a:spAutoFit/>
          </a:bodyPr>
          <a:lstStyle/>
          <a:p>
            <a:r>
              <a:rPr lang="en-US" sz="2400" dirty="0" smtClean="0"/>
              <a:t>Lower baffles</a:t>
            </a:r>
            <a:endParaRPr lang="en-US" sz="2400" dirty="0"/>
          </a:p>
        </p:txBody>
      </p:sp>
      <p:sp>
        <p:nvSpPr>
          <p:cNvPr id="61503" name="Line 63"/>
          <p:cNvSpPr>
            <a:spLocks noChangeShapeType="1"/>
          </p:cNvSpPr>
          <p:nvPr/>
        </p:nvSpPr>
        <p:spPr bwMode="auto">
          <a:xfrm flipH="1" flipV="1">
            <a:off x="5525037" y="4271113"/>
            <a:ext cx="571500" cy="485775"/>
          </a:xfrm>
          <a:prstGeom prst="line">
            <a:avLst/>
          </a:prstGeom>
          <a:noFill/>
          <a:ln w="12700">
            <a:solidFill>
              <a:schemeClr val="tx1"/>
            </a:solidFill>
            <a:round/>
            <a:headEnd type="none" w="lg" len="med"/>
            <a:tailEnd type="triangle" w="lg" len="med"/>
          </a:ln>
          <a:effectLst/>
        </p:spPr>
        <p:txBody>
          <a:bodyPr anchor="ctr">
            <a:spAutoFit/>
          </a:bodyPr>
          <a:lstStyle/>
          <a:p>
            <a:endParaRPr lang="en-US"/>
          </a:p>
        </p:txBody>
      </p:sp>
      <p:sp>
        <p:nvSpPr>
          <p:cNvPr id="61504" name="Line 64"/>
          <p:cNvSpPr>
            <a:spLocks noChangeShapeType="1"/>
          </p:cNvSpPr>
          <p:nvPr/>
        </p:nvSpPr>
        <p:spPr bwMode="auto">
          <a:xfrm flipV="1">
            <a:off x="6096537" y="4261588"/>
            <a:ext cx="276225" cy="514350"/>
          </a:xfrm>
          <a:prstGeom prst="line">
            <a:avLst/>
          </a:prstGeom>
          <a:noFill/>
          <a:ln w="12700">
            <a:solidFill>
              <a:schemeClr val="tx1"/>
            </a:solidFill>
            <a:round/>
            <a:headEnd type="none" w="lg" len="med"/>
            <a:tailEnd type="triangle" w="lg" len="med"/>
          </a:ln>
          <a:effectLst/>
        </p:spPr>
        <p:txBody>
          <a:bodyPr anchor="ctr">
            <a:spAutoFit/>
          </a:bodyPr>
          <a:lstStyle/>
          <a:p>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50 Lps 3 tanques 2 camaras de 1m-Model.png"/>
          <p:cNvPicPr>
            <a:picLocks noChangeAspect="1"/>
          </p:cNvPicPr>
          <p:nvPr/>
        </p:nvPicPr>
        <p:blipFill>
          <a:blip r:embed="rId3" cstate="print">
            <a:clrChange>
              <a:clrFrom>
                <a:srgbClr val="FFFFFF"/>
              </a:clrFrom>
              <a:clrTo>
                <a:srgbClr val="FFFFFF">
                  <a:alpha val="0"/>
                </a:srgbClr>
              </a:clrTo>
            </a:clrChange>
            <a:lum bright="30000" contrast="40000"/>
          </a:blip>
          <a:srcRect l="7721" t="40848" r="11503" b="3152"/>
          <a:stretch>
            <a:fillRect/>
          </a:stretch>
        </p:blipFill>
        <p:spPr>
          <a:xfrm>
            <a:off x="631767" y="2194560"/>
            <a:ext cx="6924502" cy="3840480"/>
          </a:xfrm>
          <a:prstGeom prst="rect">
            <a:avLst/>
          </a:prstGeom>
        </p:spPr>
      </p:pic>
      <p:sp>
        <p:nvSpPr>
          <p:cNvPr id="56322" name="Rectangle 2"/>
          <p:cNvSpPr>
            <a:spLocks noGrp="1" noChangeArrowheads="1"/>
          </p:cNvSpPr>
          <p:nvPr>
            <p:ph type="title"/>
          </p:nvPr>
        </p:nvSpPr>
        <p:spPr/>
        <p:txBody>
          <a:bodyPr/>
          <a:lstStyle/>
          <a:p>
            <a:r>
              <a:rPr lang="en-US" smtClean="0"/>
              <a:t>Flocculator Geometry</a:t>
            </a:r>
            <a:endParaRPr lang="en-US"/>
          </a:p>
        </p:txBody>
      </p:sp>
      <p:sp>
        <p:nvSpPr>
          <p:cNvPr id="56325" name="Text Box 5"/>
          <p:cNvSpPr txBox="1">
            <a:spLocks noChangeArrowheads="1"/>
          </p:cNvSpPr>
          <p:nvPr/>
        </p:nvSpPr>
        <p:spPr bwMode="auto">
          <a:xfrm>
            <a:off x="7282100" y="2271713"/>
            <a:ext cx="1518364" cy="523220"/>
          </a:xfrm>
          <a:prstGeom prst="rect">
            <a:avLst/>
          </a:prstGeom>
          <a:noFill/>
          <a:ln w="12700">
            <a:noFill/>
            <a:miter lim="800000"/>
            <a:headEnd type="none" w="lg" len="med"/>
            <a:tailEnd type="none" w="lg" len="med"/>
          </a:ln>
          <a:effectLst/>
        </p:spPr>
        <p:txBody>
          <a:bodyPr wrap="none">
            <a:spAutoFit/>
          </a:bodyPr>
          <a:lstStyle/>
          <a:p>
            <a:r>
              <a:rPr lang="en-US" dirty="0" smtClean="0"/>
              <a:t>Channels</a:t>
            </a:r>
            <a:endParaRPr lang="en-US" dirty="0"/>
          </a:p>
        </p:txBody>
      </p:sp>
      <p:sp>
        <p:nvSpPr>
          <p:cNvPr id="56326" name="Text Box 6"/>
          <p:cNvSpPr txBox="1">
            <a:spLocks noChangeArrowheads="1"/>
          </p:cNvSpPr>
          <p:nvPr/>
        </p:nvSpPr>
        <p:spPr bwMode="auto">
          <a:xfrm>
            <a:off x="5411583" y="5496472"/>
            <a:ext cx="2201180" cy="523220"/>
          </a:xfrm>
          <a:prstGeom prst="rect">
            <a:avLst/>
          </a:prstGeom>
          <a:noFill/>
          <a:ln w="12700">
            <a:noFill/>
            <a:miter lim="800000"/>
            <a:headEnd type="none" w="lg" len="med"/>
            <a:tailEnd type="none" w="lg" len="med"/>
          </a:ln>
          <a:effectLst/>
        </p:spPr>
        <p:txBody>
          <a:bodyPr wrap="none">
            <a:spAutoFit/>
          </a:bodyPr>
          <a:lstStyle/>
          <a:p>
            <a:r>
              <a:rPr lang="en-US" dirty="0" smtClean="0"/>
              <a:t>Upper Baffles</a:t>
            </a:r>
            <a:endParaRPr lang="en-US" dirty="0"/>
          </a:p>
        </p:txBody>
      </p:sp>
      <p:sp>
        <p:nvSpPr>
          <p:cNvPr id="56327" name="Text Box 7"/>
          <p:cNvSpPr txBox="1">
            <a:spLocks noChangeArrowheads="1"/>
          </p:cNvSpPr>
          <p:nvPr/>
        </p:nvSpPr>
        <p:spPr bwMode="auto">
          <a:xfrm>
            <a:off x="7594838" y="3330575"/>
            <a:ext cx="1441450" cy="1384995"/>
          </a:xfrm>
          <a:prstGeom prst="rect">
            <a:avLst/>
          </a:prstGeom>
          <a:noFill/>
          <a:ln w="12700">
            <a:noFill/>
            <a:miter lim="800000"/>
            <a:headEnd type="none" w="lg" len="med"/>
            <a:tailEnd type="none" w="lg" len="med"/>
          </a:ln>
          <a:effectLst/>
        </p:spPr>
        <p:txBody>
          <a:bodyPr>
            <a:spAutoFit/>
          </a:bodyPr>
          <a:lstStyle/>
          <a:p>
            <a:r>
              <a:rPr lang="en-US" dirty="0" smtClean="0"/>
              <a:t>Ports between channels</a:t>
            </a:r>
            <a:endParaRPr lang="en-US" dirty="0"/>
          </a:p>
        </p:txBody>
      </p:sp>
      <p:sp>
        <p:nvSpPr>
          <p:cNvPr id="56328" name="Text Box 8"/>
          <p:cNvSpPr txBox="1">
            <a:spLocks noChangeArrowheads="1"/>
          </p:cNvSpPr>
          <p:nvPr/>
        </p:nvSpPr>
        <p:spPr bwMode="auto">
          <a:xfrm>
            <a:off x="1070702" y="1821045"/>
            <a:ext cx="5017720" cy="523220"/>
          </a:xfrm>
          <a:prstGeom prst="rect">
            <a:avLst/>
          </a:prstGeom>
          <a:noFill/>
          <a:ln w="12700">
            <a:noFill/>
            <a:miter lim="800000"/>
            <a:headEnd type="none" w="lg" len="med"/>
            <a:tailEnd type="none" w="lg" len="med"/>
          </a:ln>
          <a:effectLst/>
        </p:spPr>
        <p:txBody>
          <a:bodyPr wrap="none">
            <a:spAutoFit/>
          </a:bodyPr>
          <a:lstStyle/>
          <a:p>
            <a:r>
              <a:rPr lang="en-US" dirty="0" smtClean="0"/>
              <a:t>Rapid mix orifice (not yet drawn)</a:t>
            </a:r>
            <a:endParaRPr lang="en-US" dirty="0"/>
          </a:p>
        </p:txBody>
      </p:sp>
      <p:sp>
        <p:nvSpPr>
          <p:cNvPr id="56329" name="Text Box 9"/>
          <p:cNvSpPr txBox="1">
            <a:spLocks noChangeArrowheads="1"/>
          </p:cNvSpPr>
          <p:nvPr/>
        </p:nvSpPr>
        <p:spPr bwMode="auto">
          <a:xfrm>
            <a:off x="2854050" y="5856682"/>
            <a:ext cx="2241255" cy="523220"/>
          </a:xfrm>
          <a:prstGeom prst="rect">
            <a:avLst/>
          </a:prstGeom>
          <a:noFill/>
          <a:ln w="12700">
            <a:noFill/>
            <a:miter lim="800000"/>
            <a:headEnd type="none" w="lg" len="med"/>
            <a:tailEnd type="none" w="lg" len="med"/>
          </a:ln>
          <a:effectLst/>
        </p:spPr>
        <p:txBody>
          <a:bodyPr wrap="none">
            <a:spAutoFit/>
          </a:bodyPr>
          <a:lstStyle/>
          <a:p>
            <a:r>
              <a:rPr lang="en-US" dirty="0" smtClean="0"/>
              <a:t>Lower Baffles</a:t>
            </a:r>
            <a:endParaRPr lang="en-US" dirty="0"/>
          </a:p>
        </p:txBody>
      </p:sp>
      <p:sp>
        <p:nvSpPr>
          <p:cNvPr id="56330" name="Line 10"/>
          <p:cNvSpPr>
            <a:spLocks noChangeShapeType="1"/>
          </p:cNvSpPr>
          <p:nvPr/>
        </p:nvSpPr>
        <p:spPr bwMode="auto">
          <a:xfrm flipH="1" flipV="1">
            <a:off x="6708371" y="4472246"/>
            <a:ext cx="195462" cy="1036925"/>
          </a:xfrm>
          <a:prstGeom prst="line">
            <a:avLst/>
          </a:prstGeom>
          <a:noFill/>
          <a:ln w="12700">
            <a:solidFill>
              <a:schemeClr val="accent1"/>
            </a:solidFill>
            <a:round/>
            <a:headEnd type="none" w="lg" len="med"/>
            <a:tailEnd type="triangle" w="lg" len="med"/>
          </a:ln>
          <a:effectLst/>
        </p:spPr>
        <p:txBody>
          <a:bodyPr wrap="square" anchor="ctr">
            <a:spAutoFit/>
          </a:bodyPr>
          <a:lstStyle/>
          <a:p>
            <a:endParaRPr lang="en-US"/>
          </a:p>
        </p:txBody>
      </p:sp>
      <p:sp>
        <p:nvSpPr>
          <p:cNvPr id="56331" name="Line 11"/>
          <p:cNvSpPr>
            <a:spLocks noChangeShapeType="1"/>
          </p:cNvSpPr>
          <p:nvPr/>
        </p:nvSpPr>
        <p:spPr bwMode="auto">
          <a:xfrm flipH="1" flipV="1">
            <a:off x="6024358" y="4602709"/>
            <a:ext cx="869950" cy="914400"/>
          </a:xfrm>
          <a:prstGeom prst="line">
            <a:avLst/>
          </a:prstGeom>
          <a:noFill/>
          <a:ln w="12700">
            <a:solidFill>
              <a:schemeClr val="accent1"/>
            </a:solidFill>
            <a:round/>
            <a:headEnd type="none" w="lg" len="med"/>
            <a:tailEnd type="triangle" w="lg" len="med"/>
          </a:ln>
          <a:effectLst/>
        </p:spPr>
        <p:txBody>
          <a:bodyPr anchor="ctr">
            <a:spAutoFit/>
          </a:bodyPr>
          <a:lstStyle/>
          <a:p>
            <a:endParaRPr lang="en-US"/>
          </a:p>
        </p:txBody>
      </p:sp>
      <p:sp>
        <p:nvSpPr>
          <p:cNvPr id="56332" name="Line 12"/>
          <p:cNvSpPr>
            <a:spLocks noChangeShapeType="1"/>
          </p:cNvSpPr>
          <p:nvPr/>
        </p:nvSpPr>
        <p:spPr bwMode="auto">
          <a:xfrm flipH="1" flipV="1">
            <a:off x="5295207" y="4721629"/>
            <a:ext cx="1608626" cy="776430"/>
          </a:xfrm>
          <a:prstGeom prst="line">
            <a:avLst/>
          </a:prstGeom>
          <a:noFill/>
          <a:ln w="12700">
            <a:solidFill>
              <a:schemeClr val="accent1"/>
            </a:solidFill>
            <a:round/>
            <a:headEnd type="none" w="lg" len="med"/>
            <a:tailEnd type="triangle" w="lg" len="med"/>
          </a:ln>
          <a:effectLst/>
        </p:spPr>
        <p:txBody>
          <a:bodyPr wrap="square" anchor="ctr">
            <a:spAutoFit/>
          </a:bodyPr>
          <a:lstStyle/>
          <a:p>
            <a:endParaRPr lang="en-US"/>
          </a:p>
        </p:txBody>
      </p:sp>
      <p:sp>
        <p:nvSpPr>
          <p:cNvPr id="56333" name="Line 13"/>
          <p:cNvSpPr>
            <a:spLocks noChangeShapeType="1"/>
          </p:cNvSpPr>
          <p:nvPr/>
        </p:nvSpPr>
        <p:spPr bwMode="auto">
          <a:xfrm flipH="1" flipV="1">
            <a:off x="3441469" y="4995948"/>
            <a:ext cx="277768" cy="1025833"/>
          </a:xfrm>
          <a:prstGeom prst="line">
            <a:avLst/>
          </a:prstGeom>
          <a:noFill/>
          <a:ln w="12700">
            <a:solidFill>
              <a:schemeClr val="accent1"/>
            </a:solidFill>
            <a:round/>
            <a:headEnd type="none" w="lg" len="med"/>
            <a:tailEnd type="triangle" w="lg" len="med"/>
          </a:ln>
          <a:effectLst/>
        </p:spPr>
        <p:txBody>
          <a:bodyPr wrap="square" anchor="ctr">
            <a:spAutoFit/>
          </a:bodyPr>
          <a:lstStyle/>
          <a:p>
            <a:endParaRPr lang="en-US"/>
          </a:p>
        </p:txBody>
      </p:sp>
      <p:sp>
        <p:nvSpPr>
          <p:cNvPr id="56334" name="Line 14"/>
          <p:cNvSpPr>
            <a:spLocks noChangeShapeType="1"/>
          </p:cNvSpPr>
          <p:nvPr/>
        </p:nvSpPr>
        <p:spPr bwMode="auto">
          <a:xfrm flipH="1" flipV="1">
            <a:off x="2734887" y="5137265"/>
            <a:ext cx="974825" cy="892454"/>
          </a:xfrm>
          <a:prstGeom prst="line">
            <a:avLst/>
          </a:prstGeom>
          <a:noFill/>
          <a:ln w="12700">
            <a:solidFill>
              <a:schemeClr val="accent1"/>
            </a:solidFill>
            <a:round/>
            <a:headEnd type="none" w="lg" len="med"/>
            <a:tailEnd type="triangle" w="lg" len="med"/>
          </a:ln>
          <a:effectLst/>
        </p:spPr>
        <p:txBody>
          <a:bodyPr wrap="square" anchor="ctr">
            <a:spAutoFit/>
          </a:bodyPr>
          <a:lstStyle/>
          <a:p>
            <a:endParaRPr lang="en-US"/>
          </a:p>
        </p:txBody>
      </p:sp>
      <p:sp>
        <p:nvSpPr>
          <p:cNvPr id="56335" name="Line 15"/>
          <p:cNvSpPr>
            <a:spLocks noChangeShapeType="1"/>
          </p:cNvSpPr>
          <p:nvPr/>
        </p:nvSpPr>
        <p:spPr bwMode="auto">
          <a:xfrm flipH="1" flipV="1">
            <a:off x="2015850" y="5240732"/>
            <a:ext cx="1703387" cy="769937"/>
          </a:xfrm>
          <a:prstGeom prst="line">
            <a:avLst/>
          </a:prstGeom>
          <a:noFill/>
          <a:ln w="12700">
            <a:solidFill>
              <a:schemeClr val="accent1"/>
            </a:solidFill>
            <a:round/>
            <a:headEnd type="none" w="lg" len="med"/>
            <a:tailEnd type="triangle" w="lg" len="med"/>
          </a:ln>
          <a:effectLst/>
        </p:spPr>
        <p:txBody>
          <a:bodyPr anchor="ctr">
            <a:spAutoFit/>
          </a:bodyPr>
          <a:lstStyle/>
          <a:p>
            <a:endParaRPr lang="en-US"/>
          </a:p>
        </p:txBody>
      </p:sp>
      <p:sp>
        <p:nvSpPr>
          <p:cNvPr id="56338" name="Text Box 18"/>
          <p:cNvSpPr txBox="1">
            <a:spLocks noChangeArrowheads="1"/>
          </p:cNvSpPr>
          <p:nvPr/>
        </p:nvSpPr>
        <p:spPr bwMode="auto">
          <a:xfrm>
            <a:off x="1399575" y="6222510"/>
            <a:ext cx="6465231" cy="523220"/>
          </a:xfrm>
          <a:prstGeom prst="rect">
            <a:avLst/>
          </a:prstGeom>
          <a:noFill/>
          <a:ln w="12700">
            <a:noFill/>
            <a:miter lim="800000"/>
            <a:headEnd type="none" w="lg" len="med"/>
            <a:tailEnd type="none" w="lg" len="med"/>
          </a:ln>
          <a:effectLst/>
        </p:spPr>
        <p:txBody>
          <a:bodyPr wrap="none">
            <a:spAutoFit/>
          </a:bodyPr>
          <a:lstStyle/>
          <a:p>
            <a:r>
              <a:rPr lang="en-US" dirty="0" smtClean="0"/>
              <a:t>Exit to sedimentation tank entrance channel</a:t>
            </a:r>
            <a:endParaRPr lang="en-US" dirty="0"/>
          </a:p>
        </p:txBody>
      </p:sp>
      <p:sp>
        <p:nvSpPr>
          <p:cNvPr id="56339" name="Line 19"/>
          <p:cNvSpPr>
            <a:spLocks noChangeShapeType="1"/>
          </p:cNvSpPr>
          <p:nvPr/>
        </p:nvSpPr>
        <p:spPr bwMode="auto">
          <a:xfrm flipH="1">
            <a:off x="7057505" y="3711574"/>
            <a:ext cx="616708" cy="353349"/>
          </a:xfrm>
          <a:prstGeom prst="line">
            <a:avLst/>
          </a:prstGeom>
          <a:noFill/>
          <a:ln w="12700">
            <a:solidFill>
              <a:schemeClr val="accent1"/>
            </a:solidFill>
            <a:round/>
            <a:headEnd type="none" w="lg" len="med"/>
            <a:tailEnd type="triangle" w="lg" len="med"/>
          </a:ln>
          <a:effectLst/>
        </p:spPr>
        <p:txBody>
          <a:bodyPr wrap="square" anchor="ctr">
            <a:spAutoFit/>
          </a:bodyPr>
          <a:lstStyle/>
          <a:p>
            <a:endParaRPr lang="en-US"/>
          </a:p>
        </p:txBody>
      </p:sp>
      <p:sp>
        <p:nvSpPr>
          <p:cNvPr id="56340" name="Line 20"/>
          <p:cNvSpPr>
            <a:spLocks noChangeShapeType="1"/>
          </p:cNvSpPr>
          <p:nvPr/>
        </p:nvSpPr>
        <p:spPr bwMode="auto">
          <a:xfrm>
            <a:off x="6154976" y="2098623"/>
            <a:ext cx="725510" cy="536578"/>
          </a:xfrm>
          <a:custGeom>
            <a:avLst/>
            <a:gdLst>
              <a:gd name="connsiteX0" fmla="*/ 0 w 746125"/>
              <a:gd name="connsiteY0" fmla="*/ 0 h 100012"/>
              <a:gd name="connsiteX1" fmla="*/ 746125 w 746125"/>
              <a:gd name="connsiteY1" fmla="*/ 100012 h 100012"/>
              <a:gd name="connsiteX0" fmla="*/ 0 w 746125"/>
              <a:gd name="connsiteY0" fmla="*/ 13299 h 113311"/>
              <a:gd name="connsiteX1" fmla="*/ 725510 w 746125"/>
              <a:gd name="connsiteY1" fmla="*/ 0 h 113311"/>
              <a:gd name="connsiteX2" fmla="*/ 746125 w 746125"/>
              <a:gd name="connsiteY2" fmla="*/ 113311 h 113311"/>
              <a:gd name="connsiteX0" fmla="*/ 0 w 821076"/>
              <a:gd name="connsiteY0" fmla="*/ 13299 h 652957"/>
              <a:gd name="connsiteX1" fmla="*/ 725510 w 821076"/>
              <a:gd name="connsiteY1" fmla="*/ 0 h 652957"/>
              <a:gd name="connsiteX2" fmla="*/ 821076 w 821076"/>
              <a:gd name="connsiteY2" fmla="*/ 652957 h 652957"/>
              <a:gd name="connsiteX0" fmla="*/ 0 w 821076"/>
              <a:gd name="connsiteY0" fmla="*/ 13299 h 652957"/>
              <a:gd name="connsiteX1" fmla="*/ 725510 w 821076"/>
              <a:gd name="connsiteY1" fmla="*/ 0 h 652957"/>
              <a:gd name="connsiteX2" fmla="*/ 821076 w 821076"/>
              <a:gd name="connsiteY2" fmla="*/ 652957 h 652957"/>
              <a:gd name="connsiteX0" fmla="*/ 0 w 725510"/>
              <a:gd name="connsiteY0" fmla="*/ 13299 h 536578"/>
              <a:gd name="connsiteX1" fmla="*/ 725510 w 725510"/>
              <a:gd name="connsiteY1" fmla="*/ 0 h 536578"/>
              <a:gd name="connsiteX2" fmla="*/ 688073 w 725510"/>
              <a:gd name="connsiteY2" fmla="*/ 536578 h 536578"/>
            </a:gdLst>
            <a:ahLst/>
            <a:cxnLst>
              <a:cxn ang="0">
                <a:pos x="connsiteX0" y="connsiteY0"/>
              </a:cxn>
              <a:cxn ang="0">
                <a:pos x="connsiteX1" y="connsiteY1"/>
              </a:cxn>
              <a:cxn ang="0">
                <a:pos x="connsiteX2" y="connsiteY2"/>
              </a:cxn>
            </a:cxnLst>
            <a:rect l="l" t="t" r="r" b="b"/>
            <a:pathLst>
              <a:path w="725510" h="536578">
                <a:moveTo>
                  <a:pt x="0" y="13299"/>
                </a:moveTo>
                <a:lnTo>
                  <a:pt x="725510" y="0"/>
                </a:lnTo>
                <a:lnTo>
                  <a:pt x="688073" y="536578"/>
                </a:lnTo>
              </a:path>
            </a:pathLst>
          </a:custGeom>
          <a:noFill/>
          <a:ln w="12700">
            <a:solidFill>
              <a:schemeClr val="accent1"/>
            </a:solidFill>
            <a:round/>
            <a:headEnd type="none" w="lg" len="med"/>
            <a:tailEnd type="triangle" w="lg" len="med"/>
          </a:ln>
          <a:effectLst/>
        </p:spPr>
        <p:txBody>
          <a:bodyPr anchor="ctr">
            <a:spAutoFit/>
          </a:bodyPr>
          <a:lstStyle/>
          <a:p>
            <a:endParaRPr lang="en-US"/>
          </a:p>
        </p:txBody>
      </p:sp>
      <p:sp>
        <p:nvSpPr>
          <p:cNvPr id="20" name="Line 15"/>
          <p:cNvSpPr>
            <a:spLocks noChangeShapeType="1"/>
          </p:cNvSpPr>
          <p:nvPr/>
        </p:nvSpPr>
        <p:spPr bwMode="auto">
          <a:xfrm flipH="1" flipV="1">
            <a:off x="1500459" y="5440236"/>
            <a:ext cx="286776" cy="927312"/>
          </a:xfrm>
          <a:prstGeom prst="line">
            <a:avLst/>
          </a:prstGeom>
          <a:noFill/>
          <a:ln w="12700">
            <a:solidFill>
              <a:schemeClr val="accent1"/>
            </a:solidFill>
            <a:round/>
            <a:headEnd type="none" w="lg" len="med"/>
            <a:tailEnd type="triangle" w="lg" len="med"/>
          </a:ln>
          <a:effectLst/>
        </p:spPr>
        <p:txBody>
          <a:bodyPr wrap="square" anchor="ctr">
            <a:spAutoFit/>
          </a:bodyP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pPr>
              <a:defRPr/>
            </a:pPr>
            <a:r>
              <a:rPr lang="en-US" sz="4000" dirty="0" smtClean="0"/>
              <a:t> Using Hydraulic </a:t>
            </a:r>
            <a:r>
              <a:rPr lang="en-US" sz="4000" dirty="0" err="1" smtClean="0"/>
              <a:t>Flocculators</a:t>
            </a:r>
            <a:endParaRPr lang="en-US" sz="4000" dirty="0" smtClean="0"/>
          </a:p>
        </p:txBody>
      </p:sp>
      <p:sp>
        <p:nvSpPr>
          <p:cNvPr id="104451" name="Rectangle 3"/>
          <p:cNvSpPr>
            <a:spLocks noGrp="1" noChangeArrowheads="1"/>
          </p:cNvSpPr>
          <p:nvPr>
            <p:ph idx="1"/>
          </p:nvPr>
        </p:nvSpPr>
        <p:spPr>
          <a:xfrm>
            <a:off x="685800" y="1981200"/>
            <a:ext cx="8229600" cy="4876800"/>
          </a:xfrm>
        </p:spPr>
        <p:txBody>
          <a:bodyPr/>
          <a:lstStyle/>
          <a:p>
            <a:pPr>
              <a:lnSpc>
                <a:spcPct val="90000"/>
              </a:lnSpc>
            </a:pPr>
            <a:r>
              <a:rPr lang="en-US" sz="2400" dirty="0" smtClean="0"/>
              <a:t>Mechanical </a:t>
            </a:r>
            <a:r>
              <a:rPr lang="en-US" sz="2400" dirty="0" err="1" smtClean="0"/>
              <a:t>flocculators</a:t>
            </a:r>
            <a:r>
              <a:rPr lang="en-US" sz="2400" dirty="0" smtClean="0"/>
              <a:t> are presumed to have more operation flexibility (variable speed motor driving a slow mixing unit)</a:t>
            </a:r>
          </a:p>
          <a:p>
            <a:pPr>
              <a:lnSpc>
                <a:spcPct val="90000"/>
              </a:lnSpc>
            </a:pPr>
            <a:endParaRPr lang="en-US" sz="2400" dirty="0" smtClean="0"/>
          </a:p>
          <a:p>
            <a:pPr>
              <a:lnSpc>
                <a:spcPct val="90000"/>
              </a:lnSpc>
            </a:pPr>
            <a:r>
              <a:rPr lang="en-US" sz="2400" dirty="0" smtClean="0"/>
              <a:t>Poor documentation of design approach for hydraulic </a:t>
            </a:r>
            <a:r>
              <a:rPr lang="en-US" sz="2400" dirty="0" err="1" smtClean="0"/>
              <a:t>flocculators</a:t>
            </a:r>
            <a:endParaRPr lang="en-US" sz="2400" dirty="0" smtClean="0"/>
          </a:p>
          <a:p>
            <a:pPr>
              <a:lnSpc>
                <a:spcPct val="90000"/>
              </a:lnSpc>
            </a:pPr>
            <a:endParaRPr lang="en-US" sz="2400" dirty="0" smtClean="0"/>
          </a:p>
          <a:p>
            <a:pPr>
              <a:lnSpc>
                <a:spcPct val="90000"/>
              </a:lnSpc>
            </a:pPr>
            <a:r>
              <a:rPr lang="en-US" sz="2400" dirty="0" smtClean="0"/>
              <a:t>Prior to AguaClara we didn’t have a design algorithm based on the fundamental physics</a:t>
            </a:r>
          </a:p>
          <a:p>
            <a:pPr>
              <a:lnSpc>
                <a:spcPct val="90000"/>
              </a:lnSpc>
            </a:pPr>
            <a:endParaRPr lang="en-US" sz="2400" dirty="0" smtClean="0"/>
          </a:p>
          <a:p>
            <a:pPr>
              <a:lnSpc>
                <a:spcPct val="90000"/>
              </a:lnSpc>
            </a:pPr>
            <a:r>
              <a:rPr lang="en-US" sz="2400" dirty="0" smtClean="0"/>
              <a:t>If the model doesn’t capture the physics, then it won’t scale correctly</a:t>
            </a:r>
          </a:p>
          <a:p>
            <a:pPr>
              <a:lnSpc>
                <a:spcPct val="90000"/>
              </a:lnSpc>
            </a:pPr>
            <a:endParaRPr lang="en-US" sz="24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dirty="0" smtClean="0"/>
              <a:t>Flocculation Theory</a:t>
            </a:r>
            <a:endParaRPr lang="en-US" dirty="0"/>
          </a:p>
        </p:txBody>
      </p:sp>
      <p:sp>
        <p:nvSpPr>
          <p:cNvPr id="72707" name="Rectangle 3"/>
          <p:cNvSpPr>
            <a:spLocks noGrp="1" noChangeArrowheads="1"/>
          </p:cNvSpPr>
          <p:nvPr>
            <p:ph idx="1"/>
          </p:nvPr>
        </p:nvSpPr>
        <p:spPr/>
        <p:txBody>
          <a:bodyPr/>
          <a:lstStyle/>
          <a:p>
            <a:r>
              <a:rPr lang="en-US" sz="2800" dirty="0" smtClean="0"/>
              <a:t>Flocs are transported to collide with each other by Brownian motion, viscous shear, and turbulent eddies.</a:t>
            </a:r>
          </a:p>
          <a:p>
            <a:r>
              <a:rPr lang="en-US" sz="2800" dirty="0" smtClean="0"/>
              <a:t>Flocs grow in size with each collision</a:t>
            </a:r>
          </a:p>
          <a:p>
            <a:r>
              <a:rPr lang="en-US" sz="2800" dirty="0" smtClean="0"/>
              <a:t>Larger flocs are more vulnerable to breakage due to the fluid forces of drag and shear</a:t>
            </a:r>
          </a:p>
          <a:p>
            <a:r>
              <a:rPr lang="en-US" sz="2800" dirty="0" smtClean="0"/>
              <a:t>Turbulence results when the water changes direction as it flows around each baffle</a:t>
            </a:r>
          </a:p>
        </p:txBody>
      </p:sp>
      <p:grpSp>
        <p:nvGrpSpPr>
          <p:cNvPr id="5" name="Group 4"/>
          <p:cNvGrpSpPr/>
          <p:nvPr/>
        </p:nvGrpSpPr>
        <p:grpSpPr>
          <a:xfrm>
            <a:off x="6871371" y="4661929"/>
            <a:ext cx="2092325" cy="1847850"/>
            <a:chOff x="5783263" y="2073275"/>
            <a:chExt cx="2092325" cy="1847850"/>
          </a:xfrm>
        </p:grpSpPr>
        <p:grpSp>
          <p:nvGrpSpPr>
            <p:cNvPr id="6" name="Group 3"/>
            <p:cNvGrpSpPr>
              <a:grpSpLocks/>
            </p:cNvGrpSpPr>
            <p:nvPr/>
          </p:nvGrpSpPr>
          <p:grpSpPr bwMode="auto">
            <a:xfrm>
              <a:off x="6048374" y="2551113"/>
              <a:ext cx="1574798" cy="889000"/>
              <a:chOff x="832" y="1888"/>
              <a:chExt cx="808" cy="328"/>
            </a:xfrm>
          </p:grpSpPr>
          <p:sp>
            <p:nvSpPr>
              <p:cNvPr id="137" name="AutoShape 4"/>
              <p:cNvSpPr>
                <a:spLocks noChangeArrowheads="1"/>
              </p:cNvSpPr>
              <p:nvPr/>
            </p:nvSpPr>
            <p:spPr bwMode="auto">
              <a:xfrm>
                <a:off x="832" y="2112"/>
                <a:ext cx="712" cy="104"/>
              </a:xfrm>
              <a:prstGeom prst="octagon">
                <a:avLst>
                  <a:gd name="adj" fmla="val 50000"/>
                </a:avLst>
              </a:prstGeom>
              <a:solidFill>
                <a:srgbClr val="663300">
                  <a:alpha val="20000"/>
                </a:srgbClr>
              </a:solidFill>
              <a:ln w="12700" algn="ctr">
                <a:solidFill>
                  <a:schemeClr val="tx2"/>
                </a:solidFill>
                <a:miter lim="800000"/>
                <a:headEnd type="none" w="lg" len="med"/>
                <a:tailEnd type="none" w="lg" len="med"/>
              </a:ln>
            </p:spPr>
            <p:txBody>
              <a:bodyPr anchor="ctr">
                <a:spAutoFit/>
              </a:bodyPr>
              <a:lstStyle/>
              <a:p>
                <a:endParaRPr lang="en-US"/>
              </a:p>
            </p:txBody>
          </p:sp>
          <p:sp>
            <p:nvSpPr>
              <p:cNvPr id="138" name="AutoShape 5"/>
              <p:cNvSpPr>
                <a:spLocks noChangeArrowheads="1"/>
              </p:cNvSpPr>
              <p:nvPr/>
            </p:nvSpPr>
            <p:spPr bwMode="auto">
              <a:xfrm>
                <a:off x="880" y="2000"/>
                <a:ext cx="712" cy="104"/>
              </a:xfrm>
              <a:prstGeom prst="octagon">
                <a:avLst>
                  <a:gd name="adj" fmla="val 50000"/>
                </a:avLst>
              </a:prstGeom>
              <a:solidFill>
                <a:srgbClr val="663300">
                  <a:alpha val="20000"/>
                </a:srgbClr>
              </a:solidFill>
              <a:ln w="12700" algn="ctr">
                <a:solidFill>
                  <a:schemeClr val="tx2"/>
                </a:solidFill>
                <a:miter lim="800000"/>
                <a:headEnd type="none" w="lg" len="med"/>
                <a:tailEnd type="none" w="lg" len="med"/>
              </a:ln>
            </p:spPr>
            <p:txBody>
              <a:bodyPr anchor="ctr">
                <a:spAutoFit/>
              </a:bodyPr>
              <a:lstStyle/>
              <a:p>
                <a:endParaRPr lang="en-US"/>
              </a:p>
            </p:txBody>
          </p:sp>
          <p:sp>
            <p:nvSpPr>
              <p:cNvPr id="139" name="AutoShape 6"/>
              <p:cNvSpPr>
                <a:spLocks noChangeArrowheads="1"/>
              </p:cNvSpPr>
              <p:nvPr/>
            </p:nvSpPr>
            <p:spPr bwMode="auto">
              <a:xfrm>
                <a:off x="928" y="1888"/>
                <a:ext cx="712" cy="104"/>
              </a:xfrm>
              <a:prstGeom prst="octagon">
                <a:avLst>
                  <a:gd name="adj" fmla="val 50000"/>
                </a:avLst>
              </a:prstGeom>
              <a:solidFill>
                <a:srgbClr val="663300">
                  <a:alpha val="20000"/>
                </a:srgbClr>
              </a:solidFill>
              <a:ln w="12700" algn="ctr">
                <a:solidFill>
                  <a:schemeClr val="tx2"/>
                </a:solidFill>
                <a:miter lim="800000"/>
                <a:headEnd type="none" w="lg" len="med"/>
                <a:tailEnd type="none" w="lg" len="med"/>
              </a:ln>
            </p:spPr>
            <p:txBody>
              <a:bodyPr anchor="ctr">
                <a:spAutoFit/>
              </a:bodyPr>
              <a:lstStyle/>
              <a:p>
                <a:endParaRPr lang="en-US"/>
              </a:p>
            </p:txBody>
          </p:sp>
        </p:grpSp>
        <p:grpSp>
          <p:nvGrpSpPr>
            <p:cNvPr id="7" name="Group 7"/>
            <p:cNvGrpSpPr>
              <a:grpSpLocks/>
            </p:cNvGrpSpPr>
            <p:nvPr/>
          </p:nvGrpSpPr>
          <p:grpSpPr bwMode="auto">
            <a:xfrm>
              <a:off x="6246813" y="2224087"/>
              <a:ext cx="279400" cy="203198"/>
              <a:chOff x="2947" y="1568"/>
              <a:chExt cx="1416" cy="1176"/>
            </a:xfrm>
          </p:grpSpPr>
          <p:sp>
            <p:nvSpPr>
              <p:cNvPr id="133" name="Freeform 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34" name="Freeform 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35" name="Freeform 1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36" name="Freeform 1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8" name="Group 12"/>
            <p:cNvGrpSpPr>
              <a:grpSpLocks/>
            </p:cNvGrpSpPr>
            <p:nvPr/>
          </p:nvGrpSpPr>
          <p:grpSpPr bwMode="auto">
            <a:xfrm rot="2888698">
              <a:off x="6751641" y="2160586"/>
              <a:ext cx="279400" cy="203198"/>
              <a:chOff x="2947" y="1568"/>
              <a:chExt cx="1416" cy="1176"/>
            </a:xfrm>
          </p:grpSpPr>
          <p:sp>
            <p:nvSpPr>
              <p:cNvPr id="129" name="Freeform 1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30" name="Freeform 1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31" name="Freeform 1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32" name="Freeform 1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9" name="Group 17"/>
            <p:cNvGrpSpPr>
              <a:grpSpLocks/>
            </p:cNvGrpSpPr>
            <p:nvPr/>
          </p:nvGrpSpPr>
          <p:grpSpPr bwMode="auto">
            <a:xfrm rot="-10037302">
              <a:off x="6738937" y="2335217"/>
              <a:ext cx="279400" cy="203198"/>
              <a:chOff x="2947" y="1568"/>
              <a:chExt cx="1416" cy="1176"/>
            </a:xfrm>
          </p:grpSpPr>
          <p:sp>
            <p:nvSpPr>
              <p:cNvPr id="125" name="Freeform 1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26" name="Freeform 1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27" name="Freeform 2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28" name="Freeform 2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0" name="Group 22"/>
            <p:cNvGrpSpPr>
              <a:grpSpLocks/>
            </p:cNvGrpSpPr>
            <p:nvPr/>
          </p:nvGrpSpPr>
          <p:grpSpPr bwMode="auto">
            <a:xfrm rot="4156306">
              <a:off x="6891342" y="2347912"/>
              <a:ext cx="279400" cy="203198"/>
              <a:chOff x="2947" y="1568"/>
              <a:chExt cx="1416" cy="1176"/>
            </a:xfrm>
          </p:grpSpPr>
          <p:sp>
            <p:nvSpPr>
              <p:cNvPr id="121" name="Freeform 2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22" name="Freeform 2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23" name="Freeform 2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24" name="Freeform 2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1" name="Group 27"/>
            <p:cNvGrpSpPr>
              <a:grpSpLocks/>
            </p:cNvGrpSpPr>
            <p:nvPr/>
          </p:nvGrpSpPr>
          <p:grpSpPr bwMode="auto">
            <a:xfrm rot="8157244">
              <a:off x="7405690" y="2233616"/>
              <a:ext cx="279400" cy="203198"/>
              <a:chOff x="2947" y="1568"/>
              <a:chExt cx="1416" cy="1176"/>
            </a:xfrm>
          </p:grpSpPr>
          <p:sp>
            <p:nvSpPr>
              <p:cNvPr id="117" name="Freeform 2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18" name="Freeform 2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19" name="Freeform 3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20" name="Freeform 3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2" name="Group 32"/>
            <p:cNvGrpSpPr>
              <a:grpSpLocks/>
            </p:cNvGrpSpPr>
            <p:nvPr/>
          </p:nvGrpSpPr>
          <p:grpSpPr bwMode="auto">
            <a:xfrm rot="-1264929">
              <a:off x="7277100" y="2386011"/>
              <a:ext cx="279400" cy="203198"/>
              <a:chOff x="2947" y="1568"/>
              <a:chExt cx="1416" cy="1176"/>
            </a:xfrm>
          </p:grpSpPr>
          <p:sp>
            <p:nvSpPr>
              <p:cNvPr id="113" name="Freeform 3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14" name="Freeform 3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15" name="Freeform 3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16" name="Freeform 3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3" name="Group 37"/>
            <p:cNvGrpSpPr>
              <a:grpSpLocks/>
            </p:cNvGrpSpPr>
            <p:nvPr/>
          </p:nvGrpSpPr>
          <p:grpSpPr bwMode="auto">
            <a:xfrm rot="-5400000" flipH="1" flipV="1">
              <a:off x="6173791" y="3419475"/>
              <a:ext cx="279400" cy="203198"/>
              <a:chOff x="2947" y="1568"/>
              <a:chExt cx="1416" cy="1176"/>
            </a:xfrm>
          </p:grpSpPr>
          <p:sp>
            <p:nvSpPr>
              <p:cNvPr id="109" name="Freeform 3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10" name="Freeform 3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11" name="Freeform 4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12" name="Freeform 4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4" name="Group 42"/>
            <p:cNvGrpSpPr>
              <a:grpSpLocks/>
            </p:cNvGrpSpPr>
            <p:nvPr/>
          </p:nvGrpSpPr>
          <p:grpSpPr bwMode="auto">
            <a:xfrm rot="-2511302" flipH="1" flipV="1">
              <a:off x="7059615" y="3717930"/>
              <a:ext cx="279400" cy="203198"/>
              <a:chOff x="2947" y="1568"/>
              <a:chExt cx="1416" cy="1176"/>
            </a:xfrm>
          </p:grpSpPr>
          <p:sp>
            <p:nvSpPr>
              <p:cNvPr id="105" name="Freeform 4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06" name="Freeform 4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07" name="Freeform 4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08" name="Freeform 4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5" name="Group 47"/>
            <p:cNvGrpSpPr>
              <a:grpSpLocks/>
            </p:cNvGrpSpPr>
            <p:nvPr/>
          </p:nvGrpSpPr>
          <p:grpSpPr bwMode="auto">
            <a:xfrm rot="6162698" flipH="1" flipV="1">
              <a:off x="7100884" y="3575051"/>
              <a:ext cx="279400" cy="203198"/>
              <a:chOff x="2947" y="1568"/>
              <a:chExt cx="1416" cy="1176"/>
            </a:xfrm>
          </p:grpSpPr>
          <p:sp>
            <p:nvSpPr>
              <p:cNvPr id="101" name="Freeform 4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02" name="Freeform 4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03" name="Freeform 5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04" name="Freeform 5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6" name="Group 52"/>
            <p:cNvGrpSpPr>
              <a:grpSpLocks/>
            </p:cNvGrpSpPr>
            <p:nvPr/>
          </p:nvGrpSpPr>
          <p:grpSpPr bwMode="auto">
            <a:xfrm rot="-1243694" flipH="1" flipV="1">
              <a:off x="6151564" y="3536955"/>
              <a:ext cx="279400" cy="203198"/>
              <a:chOff x="2947" y="1568"/>
              <a:chExt cx="1416" cy="1176"/>
            </a:xfrm>
          </p:grpSpPr>
          <p:sp>
            <p:nvSpPr>
              <p:cNvPr id="97" name="Freeform 5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98" name="Freeform 5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99" name="Freeform 5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100" name="Freeform 5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7" name="Group 57"/>
            <p:cNvGrpSpPr>
              <a:grpSpLocks/>
            </p:cNvGrpSpPr>
            <p:nvPr/>
          </p:nvGrpSpPr>
          <p:grpSpPr bwMode="auto">
            <a:xfrm rot="2757244" flipH="1" flipV="1">
              <a:off x="6624636" y="3390902"/>
              <a:ext cx="279400" cy="203198"/>
              <a:chOff x="2947" y="1568"/>
              <a:chExt cx="1416" cy="1176"/>
            </a:xfrm>
          </p:grpSpPr>
          <p:sp>
            <p:nvSpPr>
              <p:cNvPr id="93" name="Freeform 5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94" name="Freeform 5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95" name="Freeform 6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96" name="Freeform 6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8" name="Group 62"/>
            <p:cNvGrpSpPr>
              <a:grpSpLocks/>
            </p:cNvGrpSpPr>
            <p:nvPr/>
          </p:nvGrpSpPr>
          <p:grpSpPr bwMode="auto">
            <a:xfrm rot="-6664929" flipH="1" flipV="1">
              <a:off x="7000878" y="3457575"/>
              <a:ext cx="279400" cy="203198"/>
              <a:chOff x="2947" y="1568"/>
              <a:chExt cx="1416" cy="1176"/>
            </a:xfrm>
          </p:grpSpPr>
          <p:sp>
            <p:nvSpPr>
              <p:cNvPr id="89" name="Freeform 6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90" name="Freeform 6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91" name="Freeform 6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92" name="Freeform 6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19" name="Group 67"/>
            <p:cNvGrpSpPr>
              <a:grpSpLocks/>
            </p:cNvGrpSpPr>
            <p:nvPr/>
          </p:nvGrpSpPr>
          <p:grpSpPr bwMode="auto">
            <a:xfrm rot="-9620791" flipH="1" flipV="1">
              <a:off x="5783263" y="3413123"/>
              <a:ext cx="279400" cy="203198"/>
              <a:chOff x="2947" y="1568"/>
              <a:chExt cx="1416" cy="1176"/>
            </a:xfrm>
          </p:grpSpPr>
          <p:sp>
            <p:nvSpPr>
              <p:cNvPr id="85" name="Freeform 6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86" name="Freeform 6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87" name="Freeform 7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88" name="Freeform 7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0" name="Group 77"/>
            <p:cNvGrpSpPr>
              <a:grpSpLocks/>
            </p:cNvGrpSpPr>
            <p:nvPr/>
          </p:nvGrpSpPr>
          <p:grpSpPr bwMode="auto">
            <a:xfrm rot="1941908" flipH="1" flipV="1">
              <a:off x="5999159" y="2962279"/>
              <a:ext cx="279400" cy="203198"/>
              <a:chOff x="2947" y="1568"/>
              <a:chExt cx="1416" cy="1176"/>
            </a:xfrm>
          </p:grpSpPr>
          <p:sp>
            <p:nvSpPr>
              <p:cNvPr id="81" name="Freeform 7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82" name="Freeform 7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83" name="Freeform 8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84" name="Freeform 8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1" name="Group 82"/>
            <p:cNvGrpSpPr>
              <a:grpSpLocks/>
            </p:cNvGrpSpPr>
            <p:nvPr/>
          </p:nvGrpSpPr>
          <p:grpSpPr bwMode="auto">
            <a:xfrm rot="-5464484" flipH="1" flipV="1">
              <a:off x="5878517" y="2941640"/>
              <a:ext cx="279400" cy="203198"/>
              <a:chOff x="2947" y="1568"/>
              <a:chExt cx="1416" cy="1176"/>
            </a:xfrm>
          </p:grpSpPr>
          <p:sp>
            <p:nvSpPr>
              <p:cNvPr id="77" name="Freeform 8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78" name="Freeform 8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79" name="Freeform 8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80" name="Freeform 8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2" name="Group 87"/>
            <p:cNvGrpSpPr>
              <a:grpSpLocks/>
            </p:cNvGrpSpPr>
            <p:nvPr/>
          </p:nvGrpSpPr>
          <p:grpSpPr bwMode="auto">
            <a:xfrm rot="-1463546" flipH="1" flipV="1">
              <a:off x="6088064" y="2682881"/>
              <a:ext cx="279400" cy="203198"/>
              <a:chOff x="2947" y="1568"/>
              <a:chExt cx="1416" cy="1176"/>
            </a:xfrm>
          </p:grpSpPr>
          <p:sp>
            <p:nvSpPr>
              <p:cNvPr id="73" name="Freeform 8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74" name="Freeform 8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75" name="Freeform 9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76" name="Freeform 9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3" name="Group 92"/>
            <p:cNvGrpSpPr>
              <a:grpSpLocks/>
            </p:cNvGrpSpPr>
            <p:nvPr/>
          </p:nvGrpSpPr>
          <p:grpSpPr bwMode="auto">
            <a:xfrm rot="10714280" flipH="1" flipV="1">
              <a:off x="6189663" y="2101847"/>
              <a:ext cx="279400" cy="203198"/>
              <a:chOff x="2947" y="1568"/>
              <a:chExt cx="1416" cy="1176"/>
            </a:xfrm>
          </p:grpSpPr>
          <p:sp>
            <p:nvSpPr>
              <p:cNvPr id="69" name="Freeform 9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70" name="Freeform 9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71" name="Freeform 9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72" name="Freeform 9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4" name="Group 97"/>
            <p:cNvGrpSpPr>
              <a:grpSpLocks/>
            </p:cNvGrpSpPr>
            <p:nvPr/>
          </p:nvGrpSpPr>
          <p:grpSpPr bwMode="auto">
            <a:xfrm rot="15020791" flipV="1">
              <a:off x="5934077" y="3343275"/>
              <a:ext cx="279400" cy="203198"/>
              <a:chOff x="2947" y="1568"/>
              <a:chExt cx="1416" cy="1176"/>
            </a:xfrm>
          </p:grpSpPr>
          <p:sp>
            <p:nvSpPr>
              <p:cNvPr id="65" name="Freeform 9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66" name="Freeform 9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67" name="Freeform 10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68" name="Freeform 10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5" name="Group 102"/>
            <p:cNvGrpSpPr>
              <a:grpSpLocks/>
            </p:cNvGrpSpPr>
            <p:nvPr/>
          </p:nvGrpSpPr>
          <p:grpSpPr bwMode="auto">
            <a:xfrm rot="1941908" flipH="1" flipV="1">
              <a:off x="6203946" y="2343154"/>
              <a:ext cx="279400" cy="203198"/>
              <a:chOff x="2947" y="1568"/>
              <a:chExt cx="1416" cy="1176"/>
            </a:xfrm>
          </p:grpSpPr>
          <p:sp>
            <p:nvSpPr>
              <p:cNvPr id="61" name="Freeform 10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62" name="Freeform 10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63" name="Freeform 10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64" name="Freeform 10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6" name="Group 107"/>
            <p:cNvGrpSpPr>
              <a:grpSpLocks/>
            </p:cNvGrpSpPr>
            <p:nvPr/>
          </p:nvGrpSpPr>
          <p:grpSpPr bwMode="auto">
            <a:xfrm rot="2888698">
              <a:off x="7469191" y="2473323"/>
              <a:ext cx="279400" cy="203198"/>
              <a:chOff x="2947" y="1568"/>
              <a:chExt cx="1416" cy="1176"/>
            </a:xfrm>
          </p:grpSpPr>
          <p:sp>
            <p:nvSpPr>
              <p:cNvPr id="57" name="Freeform 10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58" name="Freeform 10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59" name="Freeform 11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60" name="Freeform 11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7" name="Group 112"/>
            <p:cNvGrpSpPr>
              <a:grpSpLocks/>
            </p:cNvGrpSpPr>
            <p:nvPr/>
          </p:nvGrpSpPr>
          <p:grpSpPr bwMode="auto">
            <a:xfrm rot="1941908" flipH="1" flipV="1">
              <a:off x="7499346" y="2657479"/>
              <a:ext cx="279400" cy="203198"/>
              <a:chOff x="2947" y="1568"/>
              <a:chExt cx="1416" cy="1176"/>
            </a:xfrm>
          </p:grpSpPr>
          <p:sp>
            <p:nvSpPr>
              <p:cNvPr id="53" name="Freeform 11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54" name="Freeform 11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55" name="Freeform 11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56" name="Freeform 11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8" name="Group 117"/>
            <p:cNvGrpSpPr>
              <a:grpSpLocks/>
            </p:cNvGrpSpPr>
            <p:nvPr/>
          </p:nvGrpSpPr>
          <p:grpSpPr bwMode="auto">
            <a:xfrm rot="-1463546" flipH="1" flipV="1">
              <a:off x="7529514" y="2073281"/>
              <a:ext cx="279400" cy="203198"/>
              <a:chOff x="2947" y="1568"/>
              <a:chExt cx="1416" cy="1176"/>
            </a:xfrm>
          </p:grpSpPr>
          <p:sp>
            <p:nvSpPr>
              <p:cNvPr id="49" name="Freeform 11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50" name="Freeform 11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51" name="Freeform 12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52" name="Freeform 12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29" name="Group 122"/>
            <p:cNvGrpSpPr>
              <a:grpSpLocks/>
            </p:cNvGrpSpPr>
            <p:nvPr/>
          </p:nvGrpSpPr>
          <p:grpSpPr bwMode="auto">
            <a:xfrm rot="1941908" flipH="1" flipV="1">
              <a:off x="7475534" y="2905129"/>
              <a:ext cx="279400" cy="203198"/>
              <a:chOff x="2947" y="1568"/>
              <a:chExt cx="1416" cy="1176"/>
            </a:xfrm>
          </p:grpSpPr>
          <p:sp>
            <p:nvSpPr>
              <p:cNvPr id="45" name="Freeform 12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46" name="Freeform 12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47" name="Freeform 12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48" name="Freeform 12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30" name="Group 127"/>
            <p:cNvGrpSpPr>
              <a:grpSpLocks/>
            </p:cNvGrpSpPr>
            <p:nvPr/>
          </p:nvGrpSpPr>
          <p:grpSpPr bwMode="auto">
            <a:xfrm rot="-6732093" flipH="1" flipV="1">
              <a:off x="7296154" y="3121025"/>
              <a:ext cx="279400" cy="203198"/>
              <a:chOff x="2947" y="1568"/>
              <a:chExt cx="1416" cy="1176"/>
            </a:xfrm>
          </p:grpSpPr>
          <p:sp>
            <p:nvSpPr>
              <p:cNvPr id="41" name="Freeform 12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42" name="Freeform 12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43" name="Freeform 13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44" name="Freeform 13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31" name="Group 132"/>
            <p:cNvGrpSpPr>
              <a:grpSpLocks/>
            </p:cNvGrpSpPr>
            <p:nvPr/>
          </p:nvGrpSpPr>
          <p:grpSpPr bwMode="auto">
            <a:xfrm rot="-9620791" flipH="1" flipV="1">
              <a:off x="7596188" y="3052761"/>
              <a:ext cx="279400" cy="203198"/>
              <a:chOff x="2947" y="1568"/>
              <a:chExt cx="1416" cy="1176"/>
            </a:xfrm>
          </p:grpSpPr>
          <p:sp>
            <p:nvSpPr>
              <p:cNvPr id="37" name="Freeform 133"/>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38" name="Freeform 134"/>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39" name="Freeform 135"/>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40" name="Freeform 136"/>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nvGrpSpPr>
            <p:cNvPr id="32" name="Group 137"/>
            <p:cNvGrpSpPr>
              <a:grpSpLocks/>
            </p:cNvGrpSpPr>
            <p:nvPr/>
          </p:nvGrpSpPr>
          <p:grpSpPr bwMode="auto">
            <a:xfrm rot="6162698" flipH="1" flipV="1">
              <a:off x="7181846" y="3421064"/>
              <a:ext cx="279400" cy="203198"/>
              <a:chOff x="2947" y="1568"/>
              <a:chExt cx="1416" cy="1176"/>
            </a:xfrm>
          </p:grpSpPr>
          <p:sp>
            <p:nvSpPr>
              <p:cNvPr id="33" name="Freeform 138"/>
              <p:cNvSpPr>
                <a:spLocks/>
              </p:cNvSpPr>
              <p:nvPr/>
            </p:nvSpPr>
            <p:spPr bwMode="auto">
              <a:xfrm>
                <a:off x="3023" y="1606"/>
                <a:ext cx="1061" cy="952"/>
              </a:xfrm>
              <a:custGeom>
                <a:avLst/>
                <a:gdLst>
                  <a:gd name="T0" fmla="*/ 0 w 1061"/>
                  <a:gd name="T1" fmla="*/ 0 h 952"/>
                  <a:gd name="T2" fmla="*/ 344 w 1061"/>
                  <a:gd name="T3" fmla="*/ 520 h 952"/>
                  <a:gd name="T4" fmla="*/ 952 w 1061"/>
                  <a:gd name="T5" fmla="*/ 368 h 952"/>
                  <a:gd name="T6" fmla="*/ 1000 w 1061"/>
                  <a:gd name="T7" fmla="*/ 584 h 952"/>
                  <a:gd name="T8" fmla="*/ 736 w 1061"/>
                  <a:gd name="T9" fmla="*/ 696 h 952"/>
                  <a:gd name="T10" fmla="*/ 664 w 1061"/>
                  <a:gd name="T11" fmla="*/ 952 h 952"/>
                  <a:gd name="T12" fmla="*/ 0 60000 65536"/>
                  <a:gd name="T13" fmla="*/ 0 60000 65536"/>
                  <a:gd name="T14" fmla="*/ 0 60000 65536"/>
                  <a:gd name="T15" fmla="*/ 0 60000 65536"/>
                  <a:gd name="T16" fmla="*/ 0 60000 65536"/>
                  <a:gd name="T17" fmla="*/ 0 60000 65536"/>
                  <a:gd name="T18" fmla="*/ 0 w 1061"/>
                  <a:gd name="T19" fmla="*/ 0 h 952"/>
                  <a:gd name="T20" fmla="*/ 1061 w 1061"/>
                  <a:gd name="T21" fmla="*/ 952 h 952"/>
                </a:gdLst>
                <a:ahLst/>
                <a:cxnLst>
                  <a:cxn ang="T12">
                    <a:pos x="T0" y="T1"/>
                  </a:cxn>
                  <a:cxn ang="T13">
                    <a:pos x="T2" y="T3"/>
                  </a:cxn>
                  <a:cxn ang="T14">
                    <a:pos x="T4" y="T5"/>
                  </a:cxn>
                  <a:cxn ang="T15">
                    <a:pos x="T6" y="T7"/>
                  </a:cxn>
                  <a:cxn ang="T16">
                    <a:pos x="T8" y="T9"/>
                  </a:cxn>
                  <a:cxn ang="T17">
                    <a:pos x="T10" y="T11"/>
                  </a:cxn>
                </a:cxnLst>
                <a:rect l="T18" t="T19" r="T20" b="T21"/>
                <a:pathLst>
                  <a:path w="1061" h="952">
                    <a:moveTo>
                      <a:pt x="0" y="0"/>
                    </a:moveTo>
                    <a:cubicBezTo>
                      <a:pt x="92" y="229"/>
                      <a:pt x="185" y="459"/>
                      <a:pt x="344" y="520"/>
                    </a:cubicBezTo>
                    <a:cubicBezTo>
                      <a:pt x="503" y="581"/>
                      <a:pt x="843" y="357"/>
                      <a:pt x="952" y="368"/>
                    </a:cubicBezTo>
                    <a:cubicBezTo>
                      <a:pt x="1061" y="379"/>
                      <a:pt x="1036" y="529"/>
                      <a:pt x="1000" y="584"/>
                    </a:cubicBezTo>
                    <a:cubicBezTo>
                      <a:pt x="964" y="639"/>
                      <a:pt x="792" y="635"/>
                      <a:pt x="736" y="696"/>
                    </a:cubicBezTo>
                    <a:cubicBezTo>
                      <a:pt x="680" y="757"/>
                      <a:pt x="672" y="854"/>
                      <a:pt x="664" y="95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34" name="Freeform 139"/>
              <p:cNvSpPr>
                <a:spLocks/>
              </p:cNvSpPr>
              <p:nvPr/>
            </p:nvSpPr>
            <p:spPr bwMode="auto">
              <a:xfrm>
                <a:off x="3064" y="1600"/>
                <a:ext cx="1299" cy="984"/>
              </a:xfrm>
              <a:custGeom>
                <a:avLst/>
                <a:gdLst>
                  <a:gd name="T0" fmla="*/ 0 w 1299"/>
                  <a:gd name="T1" fmla="*/ 984 h 984"/>
                  <a:gd name="T2" fmla="*/ 464 w 1299"/>
                  <a:gd name="T3" fmla="*/ 640 h 984"/>
                  <a:gd name="T4" fmla="*/ 216 w 1299"/>
                  <a:gd name="T5" fmla="*/ 400 h 984"/>
                  <a:gd name="T6" fmla="*/ 336 w 1299"/>
                  <a:gd name="T7" fmla="*/ 144 h 984"/>
                  <a:gd name="T8" fmla="*/ 520 w 1299"/>
                  <a:gd name="T9" fmla="*/ 224 h 984"/>
                  <a:gd name="T10" fmla="*/ 1184 w 1299"/>
                  <a:gd name="T11" fmla="*/ 144 h 984"/>
                  <a:gd name="T12" fmla="*/ 1208 w 1299"/>
                  <a:gd name="T13" fmla="*/ 0 h 984"/>
                  <a:gd name="T14" fmla="*/ 0 60000 65536"/>
                  <a:gd name="T15" fmla="*/ 0 60000 65536"/>
                  <a:gd name="T16" fmla="*/ 0 60000 65536"/>
                  <a:gd name="T17" fmla="*/ 0 60000 65536"/>
                  <a:gd name="T18" fmla="*/ 0 60000 65536"/>
                  <a:gd name="T19" fmla="*/ 0 60000 65536"/>
                  <a:gd name="T20" fmla="*/ 0 60000 65536"/>
                  <a:gd name="T21" fmla="*/ 0 w 1299"/>
                  <a:gd name="T22" fmla="*/ 0 h 984"/>
                  <a:gd name="T23" fmla="*/ 1299 w 1299"/>
                  <a:gd name="T24" fmla="*/ 984 h 9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984">
                    <a:moveTo>
                      <a:pt x="0" y="984"/>
                    </a:moveTo>
                    <a:cubicBezTo>
                      <a:pt x="214" y="860"/>
                      <a:pt x="428" y="737"/>
                      <a:pt x="464" y="640"/>
                    </a:cubicBezTo>
                    <a:cubicBezTo>
                      <a:pt x="500" y="543"/>
                      <a:pt x="237" y="483"/>
                      <a:pt x="216" y="400"/>
                    </a:cubicBezTo>
                    <a:cubicBezTo>
                      <a:pt x="195" y="317"/>
                      <a:pt x="285" y="173"/>
                      <a:pt x="336" y="144"/>
                    </a:cubicBezTo>
                    <a:cubicBezTo>
                      <a:pt x="387" y="115"/>
                      <a:pt x="379" y="224"/>
                      <a:pt x="520" y="224"/>
                    </a:cubicBezTo>
                    <a:cubicBezTo>
                      <a:pt x="661" y="224"/>
                      <a:pt x="1069" y="181"/>
                      <a:pt x="1184" y="144"/>
                    </a:cubicBezTo>
                    <a:cubicBezTo>
                      <a:pt x="1299" y="107"/>
                      <a:pt x="1253" y="53"/>
                      <a:pt x="1208" y="0"/>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35" name="Freeform 140"/>
              <p:cNvSpPr>
                <a:spLocks/>
              </p:cNvSpPr>
              <p:nvPr/>
            </p:nvSpPr>
            <p:spPr bwMode="auto">
              <a:xfrm>
                <a:off x="3040" y="1672"/>
                <a:ext cx="1139" cy="963"/>
              </a:xfrm>
              <a:custGeom>
                <a:avLst/>
                <a:gdLst>
                  <a:gd name="T0" fmla="*/ 0 w 1139"/>
                  <a:gd name="T1" fmla="*/ 464 h 963"/>
                  <a:gd name="T2" fmla="*/ 208 w 1139"/>
                  <a:gd name="T3" fmla="*/ 32 h 963"/>
                  <a:gd name="T4" fmla="*/ 408 w 1139"/>
                  <a:gd name="T5" fmla="*/ 272 h 963"/>
                  <a:gd name="T6" fmla="*/ 600 w 1139"/>
                  <a:gd name="T7" fmla="*/ 248 h 963"/>
                  <a:gd name="T8" fmla="*/ 808 w 1139"/>
                  <a:gd name="T9" fmla="*/ 136 h 963"/>
                  <a:gd name="T10" fmla="*/ 1096 w 1139"/>
                  <a:gd name="T11" fmla="*/ 376 h 963"/>
                  <a:gd name="T12" fmla="*/ 1064 w 1139"/>
                  <a:gd name="T13" fmla="*/ 488 h 963"/>
                  <a:gd name="T14" fmla="*/ 784 w 1139"/>
                  <a:gd name="T15" fmla="*/ 912 h 963"/>
                  <a:gd name="T16" fmla="*/ 488 w 1139"/>
                  <a:gd name="T17" fmla="*/ 792 h 9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9"/>
                  <a:gd name="T28" fmla="*/ 0 h 963"/>
                  <a:gd name="T29" fmla="*/ 1139 w 1139"/>
                  <a:gd name="T30" fmla="*/ 963 h 9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9" h="963">
                    <a:moveTo>
                      <a:pt x="0" y="464"/>
                    </a:moveTo>
                    <a:cubicBezTo>
                      <a:pt x="70" y="264"/>
                      <a:pt x="140" y="64"/>
                      <a:pt x="208" y="32"/>
                    </a:cubicBezTo>
                    <a:cubicBezTo>
                      <a:pt x="276" y="0"/>
                      <a:pt x="343" y="236"/>
                      <a:pt x="408" y="272"/>
                    </a:cubicBezTo>
                    <a:cubicBezTo>
                      <a:pt x="473" y="308"/>
                      <a:pt x="533" y="271"/>
                      <a:pt x="600" y="248"/>
                    </a:cubicBezTo>
                    <a:cubicBezTo>
                      <a:pt x="667" y="225"/>
                      <a:pt x="725" y="115"/>
                      <a:pt x="808" y="136"/>
                    </a:cubicBezTo>
                    <a:cubicBezTo>
                      <a:pt x="891" y="157"/>
                      <a:pt x="1053" y="317"/>
                      <a:pt x="1096" y="376"/>
                    </a:cubicBezTo>
                    <a:cubicBezTo>
                      <a:pt x="1139" y="435"/>
                      <a:pt x="1116" y="399"/>
                      <a:pt x="1064" y="488"/>
                    </a:cubicBezTo>
                    <a:cubicBezTo>
                      <a:pt x="1012" y="577"/>
                      <a:pt x="880" y="861"/>
                      <a:pt x="784" y="912"/>
                    </a:cubicBezTo>
                    <a:cubicBezTo>
                      <a:pt x="688" y="963"/>
                      <a:pt x="588" y="877"/>
                      <a:pt x="488" y="792"/>
                    </a:cubicBezTo>
                  </a:path>
                </a:pathLst>
              </a:custGeom>
              <a:noFill/>
              <a:ln w="12700">
                <a:solidFill>
                  <a:schemeClr val="accent1"/>
                </a:solidFill>
                <a:round/>
                <a:headEnd type="none" w="lg" len="med"/>
                <a:tailEnd type="none" w="lg" len="med"/>
              </a:ln>
            </p:spPr>
            <p:txBody>
              <a:bodyPr>
                <a:spAutoFit/>
              </a:bodyPr>
              <a:lstStyle/>
              <a:p>
                <a:endParaRPr lang="en-US"/>
              </a:p>
            </p:txBody>
          </p:sp>
          <p:sp>
            <p:nvSpPr>
              <p:cNvPr id="36" name="Freeform 141"/>
              <p:cNvSpPr>
                <a:spLocks/>
              </p:cNvSpPr>
              <p:nvPr/>
            </p:nvSpPr>
            <p:spPr bwMode="auto">
              <a:xfrm>
                <a:off x="2947" y="1568"/>
                <a:ext cx="964" cy="1176"/>
              </a:xfrm>
              <a:custGeom>
                <a:avLst/>
                <a:gdLst>
                  <a:gd name="T0" fmla="*/ 793 w 580"/>
                  <a:gd name="T1" fmla="*/ 1176 h 1408"/>
                  <a:gd name="T2" fmla="*/ 912 w 580"/>
                  <a:gd name="T3" fmla="*/ 688 h 1408"/>
                  <a:gd name="T4" fmla="*/ 487 w 580"/>
                  <a:gd name="T5" fmla="*/ 595 h 1408"/>
                  <a:gd name="T6" fmla="*/ 8 w 580"/>
                  <a:gd name="T7" fmla="*/ 301 h 1408"/>
                  <a:gd name="T8" fmla="*/ 434 w 580"/>
                  <a:gd name="T9" fmla="*/ 0 h 1408"/>
                  <a:gd name="T10" fmla="*/ 0 60000 65536"/>
                  <a:gd name="T11" fmla="*/ 0 60000 65536"/>
                  <a:gd name="T12" fmla="*/ 0 60000 65536"/>
                  <a:gd name="T13" fmla="*/ 0 60000 65536"/>
                  <a:gd name="T14" fmla="*/ 0 60000 65536"/>
                  <a:gd name="T15" fmla="*/ 0 w 580"/>
                  <a:gd name="T16" fmla="*/ 0 h 1408"/>
                  <a:gd name="T17" fmla="*/ 580 w 580"/>
                  <a:gd name="T18" fmla="*/ 1408 h 1408"/>
                </a:gdLst>
                <a:ahLst/>
                <a:cxnLst>
                  <a:cxn ang="T10">
                    <a:pos x="T0" y="T1"/>
                  </a:cxn>
                  <a:cxn ang="T11">
                    <a:pos x="T2" y="T3"/>
                  </a:cxn>
                  <a:cxn ang="T12">
                    <a:pos x="T4" y="T5"/>
                  </a:cxn>
                  <a:cxn ang="T13">
                    <a:pos x="T6" y="T7"/>
                  </a:cxn>
                  <a:cxn ang="T14">
                    <a:pos x="T8" y="T9"/>
                  </a:cxn>
                </a:cxnLst>
                <a:rect l="T15" t="T16" r="T17" b="T18"/>
                <a:pathLst>
                  <a:path w="580" h="1408">
                    <a:moveTo>
                      <a:pt x="477" y="1408"/>
                    </a:moveTo>
                    <a:cubicBezTo>
                      <a:pt x="528" y="1174"/>
                      <a:pt x="580" y="940"/>
                      <a:pt x="549" y="824"/>
                    </a:cubicBezTo>
                    <a:cubicBezTo>
                      <a:pt x="518" y="708"/>
                      <a:pt x="384" y="789"/>
                      <a:pt x="293" y="712"/>
                    </a:cubicBezTo>
                    <a:cubicBezTo>
                      <a:pt x="202" y="635"/>
                      <a:pt x="10" y="479"/>
                      <a:pt x="5" y="360"/>
                    </a:cubicBezTo>
                    <a:cubicBezTo>
                      <a:pt x="0" y="241"/>
                      <a:pt x="130" y="120"/>
                      <a:pt x="261" y="0"/>
                    </a:cubicBezTo>
                  </a:path>
                </a:pathLst>
              </a:custGeom>
              <a:noFill/>
              <a:ln w="12700">
                <a:solidFill>
                  <a:schemeClr val="accent1"/>
                </a:solidFill>
                <a:round/>
                <a:headEnd type="none" w="lg" len="med"/>
                <a:tailEnd type="none" w="lg" len="med"/>
              </a:ln>
            </p:spPr>
            <p:txBody>
              <a:bodyPr>
                <a:spAutoFit/>
              </a:bodyPr>
              <a:lstStyle/>
              <a:p>
                <a:endParaRPr lang="en-US"/>
              </a:p>
            </p:txBody>
          </p:sp>
        </p:gr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normAutofit fontScale="90000"/>
          </a:bodyPr>
          <a:lstStyle/>
          <a:p>
            <a:r>
              <a:rPr lang="en-US" dirty="0" smtClean="0"/>
              <a:t>Flocculation Capacity: Collision Potential</a:t>
            </a:r>
            <a:endParaRPr lang="en-US" dirty="0"/>
          </a:p>
        </p:txBody>
      </p:sp>
      <p:sp>
        <p:nvSpPr>
          <p:cNvPr id="83971" name="Rectangle 3"/>
          <p:cNvSpPr>
            <a:spLocks noGrp="1" noChangeArrowheads="1"/>
          </p:cNvSpPr>
          <p:nvPr>
            <p:ph idx="1"/>
          </p:nvPr>
        </p:nvSpPr>
        <p:spPr>
          <a:xfrm>
            <a:off x="878983" y="2006958"/>
            <a:ext cx="7772400" cy="4114800"/>
          </a:xfrm>
        </p:spPr>
        <p:txBody>
          <a:bodyPr>
            <a:normAutofit lnSpcReduction="10000"/>
          </a:bodyPr>
          <a:lstStyle/>
          <a:p>
            <a:r>
              <a:rPr lang="en-US" sz="2800" dirty="0" smtClean="0"/>
              <a:t>The capacity of a flocculator is based on its ability to make collisions between </a:t>
            </a:r>
            <a:r>
              <a:rPr lang="en-US" sz="2800" dirty="0" err="1" smtClean="0"/>
              <a:t>flocs</a:t>
            </a:r>
            <a:endParaRPr lang="en-US" sz="2800" dirty="0" smtClean="0"/>
          </a:p>
          <a:p>
            <a:pPr>
              <a:buNone/>
            </a:pPr>
            <a:endParaRPr lang="en-US" sz="2800" dirty="0" smtClean="0"/>
          </a:p>
          <a:p>
            <a:r>
              <a:rPr lang="en-US" sz="2800" dirty="0" smtClean="0"/>
              <a:t>This design system is the result of years of investigation by the </a:t>
            </a:r>
            <a:r>
              <a:rPr lang="en-US" sz="2800" dirty="0" err="1" smtClean="0"/>
              <a:t>AguaClara</a:t>
            </a:r>
            <a:r>
              <a:rPr lang="en-US" sz="2800" dirty="0" smtClean="0"/>
              <a:t> team</a:t>
            </a:r>
          </a:p>
          <a:p>
            <a:endParaRPr lang="en-US" sz="2800" dirty="0" smtClean="0"/>
          </a:p>
          <a:p>
            <a:r>
              <a:rPr lang="en-US" sz="2800" dirty="0" smtClean="0"/>
              <a:t>It is much easier to flocculate high turbidity suspensions than it is to flocculate low turbidity suspensions</a:t>
            </a:r>
          </a:p>
          <a:p>
            <a:pPr>
              <a:buNone/>
            </a:pPr>
            <a:endParaRPr lang="en-US" sz="2800" dirty="0" smtClean="0"/>
          </a:p>
        </p:txBody>
      </p:sp>
      <p:pic>
        <p:nvPicPr>
          <p:cNvPr id="649219" name="Picture 3"/>
          <p:cNvPicPr>
            <a:picLocks noChangeAspect="1" noChangeArrowheads="1"/>
          </p:cNvPicPr>
          <p:nvPr/>
        </p:nvPicPr>
        <p:blipFill>
          <a:blip r:embed="rId3" cstate="print"/>
          <a:srcRect/>
          <a:stretch>
            <a:fillRect/>
          </a:stretch>
        </p:blipFill>
        <p:spPr bwMode="auto">
          <a:xfrm>
            <a:off x="0" y="4295775"/>
            <a:ext cx="828675" cy="2562225"/>
          </a:xfrm>
          <a:prstGeom prst="rect">
            <a:avLst/>
          </a:prstGeom>
          <a:noFill/>
          <a:ln w="9525">
            <a:noFill/>
            <a:miter lim="800000"/>
            <a:headEnd/>
            <a:tailEnd/>
          </a:ln>
        </p:spPr>
      </p:pic>
      <p:pic>
        <p:nvPicPr>
          <p:cNvPr id="649220" name="Picture 4"/>
          <p:cNvPicPr>
            <a:picLocks noChangeAspect="1" noChangeArrowheads="1"/>
          </p:cNvPicPr>
          <p:nvPr/>
        </p:nvPicPr>
        <p:blipFill>
          <a:blip r:embed="rId4" cstate="print"/>
          <a:srcRect/>
          <a:stretch>
            <a:fillRect/>
          </a:stretch>
        </p:blipFill>
        <p:spPr bwMode="auto">
          <a:xfrm>
            <a:off x="8222780" y="4288665"/>
            <a:ext cx="921219" cy="25693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sz="4000" dirty="0" smtClean="0"/>
              <a:t>How do we quantify turbulence?</a:t>
            </a:r>
            <a:endParaRPr lang="en-US" sz="4000" dirty="0"/>
          </a:p>
        </p:txBody>
      </p:sp>
      <p:sp>
        <p:nvSpPr>
          <p:cNvPr id="105475" name="Rectangle 3"/>
          <p:cNvSpPr>
            <a:spLocks noGrp="1" noChangeArrowheads="1"/>
          </p:cNvSpPr>
          <p:nvPr>
            <p:ph idx="1"/>
          </p:nvPr>
        </p:nvSpPr>
        <p:spPr/>
        <p:txBody>
          <a:bodyPr/>
          <a:lstStyle/>
          <a:p>
            <a:r>
              <a:rPr lang="en-US" dirty="0" smtClean="0"/>
              <a:t>The energy dissipation rate, </a:t>
            </a:r>
            <a:r>
              <a:rPr lang="en-US" dirty="0" smtClean="0">
                <a:latin typeface="Symbol" pitchFamily="18" charset="2"/>
              </a:rPr>
              <a:t>e,</a:t>
            </a:r>
            <a:r>
              <a:rPr lang="en-US" dirty="0" smtClean="0"/>
              <a:t> is a measure of the turbulence</a:t>
            </a:r>
          </a:p>
          <a:p>
            <a:r>
              <a:rPr lang="en-US" dirty="0" smtClean="0"/>
              <a:t>It is in the regions of maximum </a:t>
            </a:r>
            <a:r>
              <a:rPr lang="en-US" dirty="0" smtClean="0">
                <a:latin typeface="Symbol" pitchFamily="18" charset="2"/>
              </a:rPr>
              <a:t>e</a:t>
            </a:r>
            <a:r>
              <a:rPr lang="en-US" dirty="0" smtClean="0"/>
              <a:t> where the flocs are most likely to break, but also collide</a:t>
            </a:r>
            <a:endParaRPr lang="en-US" dirty="0"/>
          </a:p>
        </p:txBody>
      </p:sp>
      <p:grpSp>
        <p:nvGrpSpPr>
          <p:cNvPr id="2" name="Group 26"/>
          <p:cNvGrpSpPr/>
          <p:nvPr/>
        </p:nvGrpSpPr>
        <p:grpSpPr>
          <a:xfrm>
            <a:off x="798513" y="3076575"/>
            <a:ext cx="8345487" cy="3683000"/>
            <a:chOff x="798513" y="3076575"/>
            <a:chExt cx="8345487" cy="3683000"/>
          </a:xfrm>
        </p:grpSpPr>
        <p:grpSp>
          <p:nvGrpSpPr>
            <p:cNvPr id="3" name="Group 30"/>
            <p:cNvGrpSpPr>
              <a:grpSpLocks/>
            </p:cNvGrpSpPr>
            <p:nvPr/>
          </p:nvGrpSpPr>
          <p:grpSpPr bwMode="auto">
            <a:xfrm>
              <a:off x="906463" y="5362575"/>
              <a:ext cx="7056437" cy="1289050"/>
              <a:chOff x="661" y="2928"/>
              <a:chExt cx="4445" cy="812"/>
            </a:xfrm>
          </p:grpSpPr>
          <p:sp>
            <p:nvSpPr>
              <p:cNvPr id="105479" name="Rectangle 7"/>
              <p:cNvSpPr>
                <a:spLocks noChangeArrowheads="1"/>
              </p:cNvSpPr>
              <p:nvPr/>
            </p:nvSpPr>
            <p:spPr bwMode="auto">
              <a:xfrm>
                <a:off x="664" y="3167"/>
                <a:ext cx="4429" cy="330"/>
              </a:xfrm>
              <a:prstGeom prst="rect">
                <a:avLst/>
              </a:prstGeom>
              <a:solidFill>
                <a:srgbClr val="69FF7B"/>
              </a:solidFill>
              <a:ln w="12700">
                <a:solidFill>
                  <a:schemeClr val="tx1"/>
                </a:solidFill>
                <a:miter lim="800000"/>
                <a:headEnd type="none" w="lg" len="med"/>
                <a:tailEnd type="none" w="lg" len="med"/>
              </a:ln>
              <a:effectLst/>
            </p:spPr>
            <p:txBody>
              <a:bodyPr anchor="ctr">
                <a:spAutoFit/>
              </a:bodyPr>
              <a:lstStyle/>
              <a:p>
                <a:endParaRPr lang="en-US"/>
              </a:p>
            </p:txBody>
          </p:sp>
          <p:grpSp>
            <p:nvGrpSpPr>
              <p:cNvPr id="4" name="Group 19"/>
              <p:cNvGrpSpPr>
                <a:grpSpLocks/>
              </p:cNvGrpSpPr>
              <p:nvPr/>
            </p:nvGrpSpPr>
            <p:grpSpPr bwMode="auto">
              <a:xfrm>
                <a:off x="943" y="2928"/>
                <a:ext cx="4163" cy="812"/>
                <a:chOff x="943" y="2928"/>
                <a:chExt cx="4163" cy="812"/>
              </a:xfrm>
            </p:grpSpPr>
            <p:pic>
              <p:nvPicPr>
                <p:cNvPr id="105482" name="Picture 3"/>
                <p:cNvPicPr>
                  <a:picLocks noChangeAspect="1" noChangeArrowheads="1"/>
                </p:cNvPicPr>
                <p:nvPr/>
              </p:nvPicPr>
              <p:blipFill>
                <a:blip r:embed="rId3" cstate="screen"/>
                <a:srcRect/>
                <a:stretch>
                  <a:fillRect/>
                </a:stretch>
              </p:blipFill>
              <p:spPr bwMode="auto">
                <a:xfrm>
                  <a:off x="943" y="2928"/>
                  <a:ext cx="257" cy="812"/>
                </a:xfrm>
                <a:prstGeom prst="rect">
                  <a:avLst/>
                </a:prstGeom>
                <a:noFill/>
                <a:ln w="1">
                  <a:noFill/>
                  <a:miter lim="800000"/>
                  <a:headEnd/>
                  <a:tailEnd/>
                </a:ln>
              </p:spPr>
            </p:pic>
            <p:pic>
              <p:nvPicPr>
                <p:cNvPr id="105484" name="Picture 3"/>
                <p:cNvPicPr>
                  <a:picLocks noChangeAspect="1" noChangeArrowheads="1"/>
                </p:cNvPicPr>
                <p:nvPr/>
              </p:nvPicPr>
              <p:blipFill>
                <a:blip r:embed="rId3" cstate="screen"/>
                <a:srcRect/>
                <a:stretch>
                  <a:fillRect/>
                </a:stretch>
              </p:blipFill>
              <p:spPr bwMode="auto">
                <a:xfrm>
                  <a:off x="1501" y="2928"/>
                  <a:ext cx="257" cy="812"/>
                </a:xfrm>
                <a:prstGeom prst="rect">
                  <a:avLst/>
                </a:prstGeom>
                <a:noFill/>
                <a:ln w="1">
                  <a:noFill/>
                  <a:miter lim="800000"/>
                  <a:headEnd/>
                  <a:tailEnd/>
                </a:ln>
              </p:spPr>
            </p:pic>
            <p:pic>
              <p:nvPicPr>
                <p:cNvPr id="105485" name="Picture 3"/>
                <p:cNvPicPr>
                  <a:picLocks noChangeAspect="1" noChangeArrowheads="1"/>
                </p:cNvPicPr>
                <p:nvPr/>
              </p:nvPicPr>
              <p:blipFill>
                <a:blip r:embed="rId3" cstate="screen"/>
                <a:srcRect/>
                <a:stretch>
                  <a:fillRect/>
                </a:stretch>
              </p:blipFill>
              <p:spPr bwMode="auto">
                <a:xfrm>
                  <a:off x="2059" y="2928"/>
                  <a:ext cx="257" cy="812"/>
                </a:xfrm>
                <a:prstGeom prst="rect">
                  <a:avLst/>
                </a:prstGeom>
                <a:noFill/>
                <a:ln w="1">
                  <a:noFill/>
                  <a:miter lim="800000"/>
                  <a:headEnd/>
                  <a:tailEnd/>
                </a:ln>
              </p:spPr>
            </p:pic>
            <p:pic>
              <p:nvPicPr>
                <p:cNvPr id="105486" name="Picture 3"/>
                <p:cNvPicPr>
                  <a:picLocks noChangeAspect="1" noChangeArrowheads="1"/>
                </p:cNvPicPr>
                <p:nvPr/>
              </p:nvPicPr>
              <p:blipFill>
                <a:blip r:embed="rId3" cstate="screen"/>
                <a:srcRect/>
                <a:stretch>
                  <a:fillRect/>
                </a:stretch>
              </p:blipFill>
              <p:spPr bwMode="auto">
                <a:xfrm>
                  <a:off x="2617" y="2928"/>
                  <a:ext cx="257" cy="812"/>
                </a:xfrm>
                <a:prstGeom prst="rect">
                  <a:avLst/>
                </a:prstGeom>
                <a:noFill/>
                <a:ln w="1">
                  <a:noFill/>
                  <a:miter lim="800000"/>
                  <a:headEnd/>
                  <a:tailEnd/>
                </a:ln>
              </p:spPr>
            </p:pic>
            <p:pic>
              <p:nvPicPr>
                <p:cNvPr id="105487" name="Picture 3"/>
                <p:cNvPicPr>
                  <a:picLocks noChangeAspect="1" noChangeArrowheads="1"/>
                </p:cNvPicPr>
                <p:nvPr/>
              </p:nvPicPr>
              <p:blipFill>
                <a:blip r:embed="rId3" cstate="screen"/>
                <a:srcRect/>
                <a:stretch>
                  <a:fillRect/>
                </a:stretch>
              </p:blipFill>
              <p:spPr bwMode="auto">
                <a:xfrm>
                  <a:off x="3175" y="2928"/>
                  <a:ext cx="257" cy="812"/>
                </a:xfrm>
                <a:prstGeom prst="rect">
                  <a:avLst/>
                </a:prstGeom>
                <a:noFill/>
                <a:ln w="1">
                  <a:noFill/>
                  <a:miter lim="800000"/>
                  <a:headEnd/>
                  <a:tailEnd/>
                </a:ln>
              </p:spPr>
            </p:pic>
            <p:pic>
              <p:nvPicPr>
                <p:cNvPr id="105488" name="Picture 3"/>
                <p:cNvPicPr>
                  <a:picLocks noChangeAspect="1" noChangeArrowheads="1"/>
                </p:cNvPicPr>
                <p:nvPr/>
              </p:nvPicPr>
              <p:blipFill>
                <a:blip r:embed="rId3" cstate="screen"/>
                <a:srcRect/>
                <a:stretch>
                  <a:fillRect/>
                </a:stretch>
              </p:blipFill>
              <p:spPr bwMode="auto">
                <a:xfrm>
                  <a:off x="3733" y="2928"/>
                  <a:ext cx="257" cy="812"/>
                </a:xfrm>
                <a:prstGeom prst="rect">
                  <a:avLst/>
                </a:prstGeom>
                <a:noFill/>
                <a:ln w="1">
                  <a:noFill/>
                  <a:miter lim="800000"/>
                  <a:headEnd/>
                  <a:tailEnd/>
                </a:ln>
              </p:spPr>
            </p:pic>
            <p:pic>
              <p:nvPicPr>
                <p:cNvPr id="105489" name="Picture 3"/>
                <p:cNvPicPr>
                  <a:picLocks noChangeAspect="1" noChangeArrowheads="1"/>
                </p:cNvPicPr>
                <p:nvPr/>
              </p:nvPicPr>
              <p:blipFill>
                <a:blip r:embed="rId3" cstate="screen"/>
                <a:srcRect/>
                <a:stretch>
                  <a:fillRect/>
                </a:stretch>
              </p:blipFill>
              <p:spPr bwMode="auto">
                <a:xfrm>
                  <a:off x="4291" y="2928"/>
                  <a:ext cx="257" cy="812"/>
                </a:xfrm>
                <a:prstGeom prst="rect">
                  <a:avLst/>
                </a:prstGeom>
                <a:noFill/>
                <a:ln w="1">
                  <a:noFill/>
                  <a:miter lim="800000"/>
                  <a:headEnd/>
                  <a:tailEnd/>
                </a:ln>
              </p:spPr>
            </p:pic>
            <p:pic>
              <p:nvPicPr>
                <p:cNvPr id="105490" name="Picture 3"/>
                <p:cNvPicPr>
                  <a:picLocks noChangeAspect="1" noChangeArrowheads="1"/>
                </p:cNvPicPr>
                <p:nvPr/>
              </p:nvPicPr>
              <p:blipFill>
                <a:blip r:embed="rId3" cstate="screen"/>
                <a:srcRect/>
                <a:stretch>
                  <a:fillRect/>
                </a:stretch>
              </p:blipFill>
              <p:spPr bwMode="auto">
                <a:xfrm>
                  <a:off x="4849" y="2928"/>
                  <a:ext cx="257" cy="812"/>
                </a:xfrm>
                <a:prstGeom prst="rect">
                  <a:avLst/>
                </a:prstGeom>
                <a:noFill/>
                <a:ln w="1">
                  <a:noFill/>
                  <a:miter lim="800000"/>
                  <a:headEnd/>
                  <a:tailEnd/>
                </a:ln>
              </p:spPr>
            </p:pic>
          </p:grpSp>
          <p:grpSp>
            <p:nvGrpSpPr>
              <p:cNvPr id="5" name="Group 20"/>
              <p:cNvGrpSpPr>
                <a:grpSpLocks/>
              </p:cNvGrpSpPr>
              <p:nvPr/>
            </p:nvGrpSpPr>
            <p:grpSpPr bwMode="auto">
              <a:xfrm flipV="1">
                <a:off x="661" y="2928"/>
                <a:ext cx="4163" cy="812"/>
                <a:chOff x="943" y="2928"/>
                <a:chExt cx="4163" cy="812"/>
              </a:xfrm>
            </p:grpSpPr>
            <p:pic>
              <p:nvPicPr>
                <p:cNvPr id="105493" name="Picture 3"/>
                <p:cNvPicPr>
                  <a:picLocks noChangeAspect="1" noChangeArrowheads="1"/>
                </p:cNvPicPr>
                <p:nvPr/>
              </p:nvPicPr>
              <p:blipFill>
                <a:blip r:embed="rId3" cstate="screen"/>
                <a:srcRect/>
                <a:stretch>
                  <a:fillRect/>
                </a:stretch>
              </p:blipFill>
              <p:spPr bwMode="auto">
                <a:xfrm>
                  <a:off x="943" y="2928"/>
                  <a:ext cx="257" cy="812"/>
                </a:xfrm>
                <a:prstGeom prst="rect">
                  <a:avLst/>
                </a:prstGeom>
                <a:noFill/>
                <a:ln w="1">
                  <a:noFill/>
                  <a:miter lim="800000"/>
                  <a:headEnd/>
                  <a:tailEnd/>
                </a:ln>
              </p:spPr>
            </p:pic>
            <p:pic>
              <p:nvPicPr>
                <p:cNvPr id="105494" name="Picture 3"/>
                <p:cNvPicPr>
                  <a:picLocks noChangeAspect="1" noChangeArrowheads="1"/>
                </p:cNvPicPr>
                <p:nvPr/>
              </p:nvPicPr>
              <p:blipFill>
                <a:blip r:embed="rId3" cstate="screen"/>
                <a:srcRect/>
                <a:stretch>
                  <a:fillRect/>
                </a:stretch>
              </p:blipFill>
              <p:spPr bwMode="auto">
                <a:xfrm>
                  <a:off x="1501" y="2928"/>
                  <a:ext cx="257" cy="812"/>
                </a:xfrm>
                <a:prstGeom prst="rect">
                  <a:avLst/>
                </a:prstGeom>
                <a:noFill/>
                <a:ln w="1">
                  <a:noFill/>
                  <a:miter lim="800000"/>
                  <a:headEnd/>
                  <a:tailEnd/>
                </a:ln>
              </p:spPr>
            </p:pic>
            <p:pic>
              <p:nvPicPr>
                <p:cNvPr id="105495" name="Picture 3"/>
                <p:cNvPicPr>
                  <a:picLocks noChangeAspect="1" noChangeArrowheads="1"/>
                </p:cNvPicPr>
                <p:nvPr/>
              </p:nvPicPr>
              <p:blipFill>
                <a:blip r:embed="rId3" cstate="screen"/>
                <a:srcRect/>
                <a:stretch>
                  <a:fillRect/>
                </a:stretch>
              </p:blipFill>
              <p:spPr bwMode="auto">
                <a:xfrm>
                  <a:off x="2059" y="2928"/>
                  <a:ext cx="257" cy="812"/>
                </a:xfrm>
                <a:prstGeom prst="rect">
                  <a:avLst/>
                </a:prstGeom>
                <a:noFill/>
                <a:ln w="1">
                  <a:noFill/>
                  <a:miter lim="800000"/>
                  <a:headEnd/>
                  <a:tailEnd/>
                </a:ln>
              </p:spPr>
            </p:pic>
            <p:pic>
              <p:nvPicPr>
                <p:cNvPr id="105496" name="Picture 3"/>
                <p:cNvPicPr>
                  <a:picLocks noChangeAspect="1" noChangeArrowheads="1"/>
                </p:cNvPicPr>
                <p:nvPr/>
              </p:nvPicPr>
              <p:blipFill>
                <a:blip r:embed="rId3" cstate="screen"/>
                <a:srcRect/>
                <a:stretch>
                  <a:fillRect/>
                </a:stretch>
              </p:blipFill>
              <p:spPr bwMode="auto">
                <a:xfrm>
                  <a:off x="2617" y="2928"/>
                  <a:ext cx="257" cy="812"/>
                </a:xfrm>
                <a:prstGeom prst="rect">
                  <a:avLst/>
                </a:prstGeom>
                <a:noFill/>
                <a:ln w="1">
                  <a:noFill/>
                  <a:miter lim="800000"/>
                  <a:headEnd/>
                  <a:tailEnd/>
                </a:ln>
              </p:spPr>
            </p:pic>
            <p:pic>
              <p:nvPicPr>
                <p:cNvPr id="105497" name="Picture 3"/>
                <p:cNvPicPr>
                  <a:picLocks noChangeAspect="1" noChangeArrowheads="1"/>
                </p:cNvPicPr>
                <p:nvPr/>
              </p:nvPicPr>
              <p:blipFill>
                <a:blip r:embed="rId3" cstate="screen"/>
                <a:srcRect/>
                <a:stretch>
                  <a:fillRect/>
                </a:stretch>
              </p:blipFill>
              <p:spPr bwMode="auto">
                <a:xfrm>
                  <a:off x="3175" y="2928"/>
                  <a:ext cx="257" cy="812"/>
                </a:xfrm>
                <a:prstGeom prst="rect">
                  <a:avLst/>
                </a:prstGeom>
                <a:noFill/>
                <a:ln w="1">
                  <a:noFill/>
                  <a:miter lim="800000"/>
                  <a:headEnd/>
                  <a:tailEnd/>
                </a:ln>
              </p:spPr>
            </p:pic>
            <p:pic>
              <p:nvPicPr>
                <p:cNvPr id="105498" name="Picture 3"/>
                <p:cNvPicPr>
                  <a:picLocks noChangeAspect="1" noChangeArrowheads="1"/>
                </p:cNvPicPr>
                <p:nvPr/>
              </p:nvPicPr>
              <p:blipFill>
                <a:blip r:embed="rId3" cstate="screen"/>
                <a:srcRect/>
                <a:stretch>
                  <a:fillRect/>
                </a:stretch>
              </p:blipFill>
              <p:spPr bwMode="auto">
                <a:xfrm>
                  <a:off x="3733" y="2928"/>
                  <a:ext cx="257" cy="812"/>
                </a:xfrm>
                <a:prstGeom prst="rect">
                  <a:avLst/>
                </a:prstGeom>
                <a:noFill/>
                <a:ln w="1">
                  <a:noFill/>
                  <a:miter lim="800000"/>
                  <a:headEnd/>
                  <a:tailEnd/>
                </a:ln>
              </p:spPr>
            </p:pic>
            <p:pic>
              <p:nvPicPr>
                <p:cNvPr id="105499" name="Picture 3"/>
                <p:cNvPicPr>
                  <a:picLocks noChangeAspect="1" noChangeArrowheads="1"/>
                </p:cNvPicPr>
                <p:nvPr/>
              </p:nvPicPr>
              <p:blipFill>
                <a:blip r:embed="rId3" cstate="screen"/>
                <a:srcRect/>
                <a:stretch>
                  <a:fillRect/>
                </a:stretch>
              </p:blipFill>
              <p:spPr bwMode="auto">
                <a:xfrm>
                  <a:off x="4291" y="2928"/>
                  <a:ext cx="257" cy="812"/>
                </a:xfrm>
                <a:prstGeom prst="rect">
                  <a:avLst/>
                </a:prstGeom>
                <a:noFill/>
                <a:ln w="1">
                  <a:noFill/>
                  <a:miter lim="800000"/>
                  <a:headEnd/>
                  <a:tailEnd/>
                </a:ln>
              </p:spPr>
            </p:pic>
            <p:pic>
              <p:nvPicPr>
                <p:cNvPr id="105500" name="Picture 3"/>
                <p:cNvPicPr>
                  <a:picLocks noChangeAspect="1" noChangeArrowheads="1"/>
                </p:cNvPicPr>
                <p:nvPr/>
              </p:nvPicPr>
              <p:blipFill>
                <a:blip r:embed="rId3" cstate="screen"/>
                <a:srcRect/>
                <a:stretch>
                  <a:fillRect/>
                </a:stretch>
              </p:blipFill>
              <p:spPr bwMode="auto">
                <a:xfrm>
                  <a:off x="4849" y="2928"/>
                  <a:ext cx="257" cy="812"/>
                </a:xfrm>
                <a:prstGeom prst="rect">
                  <a:avLst/>
                </a:prstGeom>
                <a:noFill/>
                <a:ln w="1">
                  <a:noFill/>
                  <a:miter lim="800000"/>
                  <a:headEnd/>
                  <a:tailEnd/>
                </a:ln>
              </p:spPr>
            </p:pic>
          </p:grpSp>
        </p:grpSp>
        <p:pic>
          <p:nvPicPr>
            <p:cNvPr id="105483" name="Picture 3"/>
            <p:cNvPicPr>
              <a:picLocks noChangeAspect="1" noChangeArrowheads="1"/>
            </p:cNvPicPr>
            <p:nvPr/>
          </p:nvPicPr>
          <p:blipFill>
            <a:blip r:embed="rId4" cstate="screen"/>
            <a:srcRect/>
            <a:stretch>
              <a:fillRect/>
            </a:stretch>
          </p:blipFill>
          <p:spPr bwMode="auto">
            <a:xfrm>
              <a:off x="8313738" y="3076575"/>
              <a:ext cx="830262" cy="3643313"/>
            </a:xfrm>
            <a:prstGeom prst="rect">
              <a:avLst/>
            </a:prstGeom>
            <a:noFill/>
            <a:ln w="1">
              <a:noFill/>
              <a:miter lim="800000"/>
              <a:headEnd/>
              <a:tailEnd/>
            </a:ln>
          </p:spPr>
        </p:pic>
        <p:pic>
          <p:nvPicPr>
            <p:cNvPr id="105480" name="Picture 8" descr="50 Lps 2 bays-Model side"/>
            <p:cNvPicPr>
              <a:picLocks noChangeAspect="1" noChangeArrowheads="1"/>
            </p:cNvPicPr>
            <p:nvPr/>
          </p:nvPicPr>
          <p:blipFill>
            <a:blip r:embed="rId5" cstate="screen">
              <a:clrChange>
                <a:clrFrom>
                  <a:srgbClr val="FFFFFF"/>
                </a:clrFrom>
                <a:clrTo>
                  <a:srgbClr val="FFFFFF">
                    <a:alpha val="0"/>
                  </a:srgbClr>
                </a:clrTo>
              </a:clrChange>
              <a:lum bright="-100000"/>
            </a:blip>
            <a:srcRect t="68666"/>
            <a:stretch>
              <a:fillRect/>
            </a:stretch>
          </p:blipFill>
          <p:spPr bwMode="auto">
            <a:xfrm>
              <a:off x="798513" y="5051425"/>
              <a:ext cx="7270750" cy="1708150"/>
            </a:xfrm>
            <a:prstGeom prst="rect">
              <a:avLst/>
            </a:prstGeom>
            <a:noFill/>
          </p:spPr>
        </p:pic>
      </p:grpSp>
      <p:sp>
        <p:nvSpPr>
          <p:cNvPr id="105501" name="Text Box 29"/>
          <p:cNvSpPr txBox="1">
            <a:spLocks noChangeArrowheads="1"/>
          </p:cNvSpPr>
          <p:nvPr/>
        </p:nvSpPr>
        <p:spPr bwMode="auto">
          <a:xfrm>
            <a:off x="8348663" y="2767013"/>
            <a:ext cx="795337" cy="336550"/>
          </a:xfrm>
          <a:prstGeom prst="rect">
            <a:avLst/>
          </a:prstGeom>
          <a:noFill/>
          <a:ln w="12700">
            <a:noFill/>
            <a:miter lim="800000"/>
            <a:headEnd type="none" w="lg" len="med"/>
            <a:tailEnd type="none" w="lg" len="med"/>
          </a:ln>
          <a:effectLst/>
        </p:spPr>
        <p:txBody>
          <a:bodyPr wrap="none">
            <a:spAutoFit/>
          </a:bodyPr>
          <a:lstStyle/>
          <a:p>
            <a:r>
              <a:rPr lang="en-US" sz="1600" smtClean="0"/>
              <a:t>mW/kg</a:t>
            </a:r>
            <a:endParaRPr lang="en-US" sz="16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en-US" dirty="0" smtClean="0"/>
              <a:t>The Importance of </a:t>
            </a:r>
            <a:r>
              <a:rPr lang="en-US" dirty="0" err="1" smtClean="0">
                <a:latin typeface="Symbol" pitchFamily="18" charset="2"/>
              </a:rPr>
              <a:t>e</a:t>
            </a:r>
            <a:r>
              <a:rPr lang="en-US" baseline="-25000" dirty="0" err="1" smtClean="0"/>
              <a:t>max</a:t>
            </a:r>
            <a:endParaRPr lang="en-US" baseline="-25000" dirty="0"/>
          </a:p>
        </p:txBody>
      </p:sp>
      <p:sp>
        <p:nvSpPr>
          <p:cNvPr id="129027" name="Rectangle 3"/>
          <p:cNvSpPr>
            <a:spLocks noGrp="1" noChangeArrowheads="1"/>
          </p:cNvSpPr>
          <p:nvPr>
            <p:ph idx="1"/>
          </p:nvPr>
        </p:nvSpPr>
        <p:spPr/>
        <p:txBody>
          <a:bodyPr/>
          <a:lstStyle/>
          <a:p>
            <a:r>
              <a:rPr lang="en-US" sz="2800" dirty="0" smtClean="0"/>
              <a:t>The value of </a:t>
            </a:r>
            <a:r>
              <a:rPr lang="en-US" sz="2800" dirty="0" err="1" smtClean="0">
                <a:latin typeface="Symbol" pitchFamily="18" charset="2"/>
              </a:rPr>
              <a:t>e</a:t>
            </a:r>
            <a:r>
              <a:rPr lang="en-US" sz="2800" baseline="-25000" dirty="0" err="1" smtClean="0"/>
              <a:t>max</a:t>
            </a:r>
            <a:r>
              <a:rPr lang="en-US" sz="2800" dirty="0" smtClean="0"/>
              <a:t> determines the maximum size of the flocs</a:t>
            </a:r>
          </a:p>
          <a:p>
            <a:r>
              <a:rPr lang="en-US" sz="2800" dirty="0" smtClean="0"/>
              <a:t>A high level of </a:t>
            </a:r>
            <a:r>
              <a:rPr lang="en-US" sz="2800" dirty="0" err="1" smtClean="0">
                <a:latin typeface="Symbol" pitchFamily="18" charset="2"/>
              </a:rPr>
              <a:t>e</a:t>
            </a:r>
            <a:r>
              <a:rPr lang="en-US" sz="2800" baseline="-25000" dirty="0" err="1" smtClean="0"/>
              <a:t>max</a:t>
            </a:r>
            <a:r>
              <a:rPr lang="en-US" sz="2800" dirty="0" smtClean="0"/>
              <a:t> in the beginning of the flocculator may help produce more compact (and dense) flocs. But it isn’t even known if this is a goal</a:t>
            </a:r>
          </a:p>
          <a:p>
            <a:r>
              <a:rPr lang="en-US" sz="2800" dirty="0" smtClean="0"/>
              <a:t>We suspect that the actual value of </a:t>
            </a:r>
            <a:r>
              <a:rPr lang="en-US" sz="2800" dirty="0" err="1" smtClean="0">
                <a:latin typeface="Symbol" pitchFamily="18" charset="2"/>
              </a:rPr>
              <a:t>e</a:t>
            </a:r>
            <a:r>
              <a:rPr lang="en-US" sz="2800" baseline="-25000" dirty="0" err="1" smtClean="0"/>
              <a:t>max</a:t>
            </a:r>
            <a:r>
              <a:rPr lang="en-US" sz="2800" dirty="0" smtClean="0"/>
              <a:t> at </a:t>
            </a:r>
            <a:r>
              <a:rPr lang="en-US" sz="2800" dirty="0" err="1" smtClean="0"/>
              <a:t>Cuatro</a:t>
            </a:r>
            <a:r>
              <a:rPr lang="en-US" sz="2800" dirty="0" smtClean="0"/>
              <a:t> </a:t>
            </a:r>
            <a:r>
              <a:rPr lang="en-US" sz="2800" dirty="0" err="1" smtClean="0"/>
              <a:t>Comunidades</a:t>
            </a:r>
            <a:r>
              <a:rPr lang="en-US" sz="2800" dirty="0" smtClean="0"/>
              <a:t> (0.06 </a:t>
            </a:r>
            <a:r>
              <a:rPr lang="en-US" sz="2800" dirty="0" err="1" smtClean="0"/>
              <a:t>mW</a:t>
            </a:r>
            <a:r>
              <a:rPr lang="en-US" sz="2800" dirty="0" smtClean="0"/>
              <a:t>/kg at 3.8 L/s) is too low because the flocs grow so large that they settle out before getting to the sedimentation tank</a:t>
            </a:r>
            <a:endParaRPr lang="en-US" sz="2800" baseline="-25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6" name="Rectangle 4"/>
          <p:cNvSpPr>
            <a:spLocks noGrp="1" noChangeArrowheads="1"/>
          </p:cNvSpPr>
          <p:nvPr>
            <p:ph type="title"/>
          </p:nvPr>
        </p:nvSpPr>
        <p:spPr/>
        <p:txBody>
          <a:bodyPr>
            <a:normAutofit fontScale="90000"/>
          </a:bodyPr>
          <a:lstStyle/>
          <a:p>
            <a:pPr>
              <a:defRPr/>
            </a:pPr>
            <a:r>
              <a:rPr lang="en-US" dirty="0" smtClean="0"/>
              <a:t>An interesting design</a:t>
            </a:r>
            <a:br>
              <a:rPr lang="en-US" dirty="0" smtClean="0"/>
            </a:br>
            <a:r>
              <a:rPr lang="en-US" dirty="0" smtClean="0"/>
              <a:t>No this wasn’t AguaClara…</a:t>
            </a:r>
          </a:p>
        </p:txBody>
      </p:sp>
      <p:pic>
        <p:nvPicPr>
          <p:cNvPr id="139267" name="Picture 5"/>
          <p:cNvPicPr>
            <a:picLocks noChangeAspect="1" noChangeArrowheads="1"/>
          </p:cNvPicPr>
          <p:nvPr/>
        </p:nvPicPr>
        <p:blipFill>
          <a:blip r:embed="rId3" cstate="screen"/>
          <a:srcRect/>
          <a:stretch>
            <a:fillRect/>
          </a:stretch>
        </p:blipFill>
        <p:spPr bwMode="auto">
          <a:xfrm>
            <a:off x="1296648" y="1782679"/>
            <a:ext cx="6333345" cy="5075321"/>
          </a:xfrm>
          <a:prstGeom prst="rect">
            <a:avLst/>
          </a:prstGeom>
          <a:noFill/>
          <a:ln w="12700">
            <a:noFill/>
            <a:miter lim="800000"/>
            <a:headEnd type="none" w="lg" len="med"/>
            <a:tailEnd type="none" w="lg" len="me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Reflections</a:t>
            </a:r>
            <a:endParaRPr lang="en-US" dirty="0"/>
          </a:p>
        </p:txBody>
      </p:sp>
      <p:sp>
        <p:nvSpPr>
          <p:cNvPr id="3" name="Content Placeholder 2"/>
          <p:cNvSpPr>
            <a:spLocks noGrp="1"/>
          </p:cNvSpPr>
          <p:nvPr>
            <p:ph idx="1"/>
          </p:nvPr>
        </p:nvSpPr>
        <p:spPr>
          <a:xfrm>
            <a:off x="685800" y="1981200"/>
            <a:ext cx="7772400" cy="4700016"/>
          </a:xfrm>
        </p:spPr>
        <p:txBody>
          <a:bodyPr>
            <a:normAutofit/>
          </a:bodyPr>
          <a:lstStyle/>
          <a:p>
            <a:r>
              <a:rPr lang="en-US" dirty="0" smtClean="0"/>
              <a:t>The energy dissipation rate suggests that the break up of flocs is the most important constraint</a:t>
            </a:r>
          </a:p>
          <a:p>
            <a:endParaRPr lang="en-US" dirty="0" smtClean="0"/>
          </a:p>
          <a:p>
            <a:r>
              <a:rPr lang="en-US" dirty="0" smtClean="0"/>
              <a:t>It is also possible that average energy dissipation rate or maintaining the flocs in suspension is more important</a:t>
            </a:r>
            <a:endParaRPr lang="en-US" dirty="0"/>
          </a:p>
        </p:txBody>
      </p:sp>
      <p:pic>
        <p:nvPicPr>
          <p:cNvPr id="4" name="Picture 343"/>
          <p:cNvPicPr>
            <a:picLocks noChangeArrowheads="1"/>
          </p:cNvPicPr>
          <p:nvPr/>
        </p:nvPicPr>
        <p:blipFill>
          <a:blip r:embed="rId4" cstate="screen"/>
          <a:srcRect/>
          <a:stretch>
            <a:fillRect/>
          </a:stretch>
        </p:blipFill>
        <p:spPr bwMode="auto">
          <a:xfrm>
            <a:off x="8529412" y="877824"/>
            <a:ext cx="651164" cy="6016191"/>
          </a:xfrm>
          <a:prstGeom prst="rect">
            <a:avLst/>
          </a:prstGeom>
          <a:noFill/>
          <a:ln w="0">
            <a:noFill/>
            <a:miter lim="800000"/>
            <a:headEnd/>
            <a:tailEnd/>
          </a:ln>
        </p:spPr>
      </p:pic>
      <p:graphicFrame>
        <p:nvGraphicFramePr>
          <p:cNvPr id="729090" name="Object 2"/>
          <p:cNvGraphicFramePr>
            <a:graphicFrameLocks noChangeAspect="1"/>
          </p:cNvGraphicFramePr>
          <p:nvPr/>
        </p:nvGraphicFramePr>
        <p:xfrm>
          <a:off x="8622030" y="1959493"/>
          <a:ext cx="497586" cy="383276"/>
        </p:xfrm>
        <a:graphic>
          <a:graphicData uri="http://schemas.openxmlformats.org/presentationml/2006/ole">
            <p:oleObj spid="_x0000_s742402" name="Equation" r:id="rId5" imgW="495000" imgH="380880" progId="">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smtClean="0"/>
              <a:t>Design Optimization</a:t>
            </a:r>
            <a:endParaRPr lang="en-US" dirty="0"/>
          </a:p>
        </p:txBody>
      </p:sp>
      <p:sp>
        <p:nvSpPr>
          <p:cNvPr id="68611" name="Rectangle 3"/>
          <p:cNvSpPr>
            <a:spLocks noGrp="1" noChangeArrowheads="1"/>
          </p:cNvSpPr>
          <p:nvPr>
            <p:ph idx="1"/>
          </p:nvPr>
        </p:nvSpPr>
        <p:spPr>
          <a:xfrm>
            <a:off x="0" y="1981200"/>
            <a:ext cx="5657850" cy="4114800"/>
          </a:xfrm>
        </p:spPr>
        <p:txBody>
          <a:bodyPr>
            <a:normAutofit fontScale="92500"/>
          </a:bodyPr>
          <a:lstStyle/>
          <a:p>
            <a:pPr>
              <a:lnSpc>
                <a:spcPct val="80000"/>
              </a:lnSpc>
            </a:pPr>
            <a:r>
              <a:rPr lang="en-US" sz="2800" dirty="0" smtClean="0"/>
              <a:t>The length of the flocculator channels matches the length of the sedimentation tank</a:t>
            </a:r>
          </a:p>
          <a:p>
            <a:pPr>
              <a:lnSpc>
                <a:spcPct val="80000"/>
              </a:lnSpc>
            </a:pPr>
            <a:r>
              <a:rPr lang="en-US" sz="2800" dirty="0" smtClean="0"/>
              <a:t>The depth of the water at the end of the flocculator is equal to the depth of water in the sedimentation tank</a:t>
            </a:r>
          </a:p>
          <a:p>
            <a:pPr>
              <a:lnSpc>
                <a:spcPct val="80000"/>
              </a:lnSpc>
            </a:pPr>
            <a:r>
              <a:rPr lang="en-US" sz="2800" dirty="0" smtClean="0"/>
              <a:t>Width of the flocculation channel?</a:t>
            </a:r>
          </a:p>
          <a:p>
            <a:pPr lvl="1">
              <a:lnSpc>
                <a:spcPct val="80000"/>
              </a:lnSpc>
            </a:pPr>
            <a:r>
              <a:rPr lang="en-US" sz="2400" dirty="0" smtClean="0"/>
              <a:t>Minimum?</a:t>
            </a:r>
          </a:p>
          <a:p>
            <a:pPr lvl="1">
              <a:lnSpc>
                <a:spcPct val="80000"/>
              </a:lnSpc>
            </a:pPr>
            <a:r>
              <a:rPr lang="en-US" sz="2400" dirty="0" smtClean="0"/>
              <a:t>Material limitations (polycarbonate sheets)</a:t>
            </a:r>
          </a:p>
          <a:p>
            <a:pPr lvl="1">
              <a:lnSpc>
                <a:spcPct val="80000"/>
              </a:lnSpc>
            </a:pPr>
            <a:r>
              <a:rPr lang="en-US" sz="2400" dirty="0" smtClean="0"/>
              <a:t>Vary to optimize flocculation efficiency</a:t>
            </a:r>
          </a:p>
        </p:txBody>
      </p:sp>
      <p:pic>
        <p:nvPicPr>
          <p:cNvPr id="68612" name="Picture 4" descr="50 Lps 2 bays-Model sed+floc top"/>
          <p:cNvPicPr>
            <a:picLocks noChangeAspect="1" noChangeArrowheads="1"/>
          </p:cNvPicPr>
          <p:nvPr/>
        </p:nvPicPr>
        <p:blipFill>
          <a:blip r:embed="rId3" cstate="screen">
            <a:clrChange>
              <a:clrFrom>
                <a:srgbClr val="FFFFFF"/>
              </a:clrFrom>
              <a:clrTo>
                <a:srgbClr val="FFFFFF">
                  <a:alpha val="0"/>
                </a:srgbClr>
              </a:clrTo>
            </a:clrChange>
            <a:lum bright="-40000"/>
          </a:blip>
          <a:srcRect l="29312" t="35750" r="29562" b="166"/>
          <a:stretch>
            <a:fillRect/>
          </a:stretch>
        </p:blipFill>
        <p:spPr bwMode="auto">
          <a:xfrm>
            <a:off x="5554663" y="1971675"/>
            <a:ext cx="3341687" cy="3905250"/>
          </a:xfrm>
          <a:prstGeom prst="rect">
            <a:avLst/>
          </a:prstGeom>
          <a:noFill/>
        </p:spPr>
      </p:pic>
      <p:sp>
        <p:nvSpPr>
          <p:cNvPr id="68613" name="Text Box 5"/>
          <p:cNvSpPr txBox="1">
            <a:spLocks noChangeArrowheads="1"/>
          </p:cNvSpPr>
          <p:nvPr/>
        </p:nvSpPr>
        <p:spPr bwMode="auto">
          <a:xfrm>
            <a:off x="6080125" y="5867400"/>
            <a:ext cx="1577483" cy="523220"/>
          </a:xfrm>
          <a:prstGeom prst="rect">
            <a:avLst/>
          </a:prstGeom>
          <a:noFill/>
          <a:ln w="12700">
            <a:noFill/>
            <a:miter lim="800000"/>
            <a:headEnd type="none" w="lg" len="med"/>
            <a:tailEnd type="none" w="lg" len="med"/>
          </a:ln>
          <a:effectLst/>
        </p:spPr>
        <p:txBody>
          <a:bodyPr wrap="none">
            <a:spAutoFit/>
          </a:bodyPr>
          <a:lstStyle/>
          <a:p>
            <a:r>
              <a:rPr lang="en-US" dirty="0" smtClean="0"/>
              <a:t>Top View</a:t>
            </a:r>
            <a:endParaRPr lang="en-US" dirty="0"/>
          </a:p>
        </p:txBody>
      </p:sp>
      <p:sp>
        <p:nvSpPr>
          <p:cNvPr id="68614" name="Text Box 6"/>
          <p:cNvSpPr txBox="1">
            <a:spLocks noChangeArrowheads="1"/>
          </p:cNvSpPr>
          <p:nvPr/>
        </p:nvSpPr>
        <p:spPr bwMode="auto">
          <a:xfrm>
            <a:off x="6032500" y="4086225"/>
            <a:ext cx="2255746" cy="523220"/>
          </a:xfrm>
          <a:prstGeom prst="rect">
            <a:avLst/>
          </a:prstGeom>
          <a:solidFill>
            <a:schemeClr val="bg1"/>
          </a:solidFill>
          <a:ln w="12700">
            <a:noFill/>
            <a:miter lim="800000"/>
            <a:headEnd type="none" w="lg" len="med"/>
            <a:tailEnd type="none" w="lg" len="med"/>
          </a:ln>
          <a:effectLst/>
        </p:spPr>
        <p:txBody>
          <a:bodyPr wrap="none">
            <a:spAutoFit/>
          </a:bodyPr>
          <a:lstStyle/>
          <a:p>
            <a:r>
              <a:rPr lang="en-US" dirty="0" smtClean="0"/>
              <a:t>Sedimentation</a:t>
            </a:r>
            <a:endParaRPr lang="en-US" dirty="0"/>
          </a:p>
        </p:txBody>
      </p:sp>
      <p:sp>
        <p:nvSpPr>
          <p:cNvPr id="68615" name="Text Box 7"/>
          <p:cNvSpPr txBox="1">
            <a:spLocks noChangeArrowheads="1"/>
          </p:cNvSpPr>
          <p:nvPr/>
        </p:nvSpPr>
        <p:spPr bwMode="auto">
          <a:xfrm>
            <a:off x="6137275" y="2371725"/>
            <a:ext cx="1976823" cy="523220"/>
          </a:xfrm>
          <a:prstGeom prst="rect">
            <a:avLst/>
          </a:prstGeom>
          <a:solidFill>
            <a:schemeClr val="bg1"/>
          </a:solidFill>
          <a:ln w="12700">
            <a:noFill/>
            <a:miter lim="800000"/>
            <a:headEnd type="none" w="lg" len="med"/>
            <a:tailEnd type="none" w="lg" len="med"/>
          </a:ln>
          <a:effectLst/>
        </p:spPr>
        <p:txBody>
          <a:bodyPr wrap="none">
            <a:spAutoFit/>
          </a:bodyPr>
          <a:lstStyle/>
          <a:p>
            <a:r>
              <a:rPr lang="en-US" dirty="0" smtClean="0"/>
              <a:t>Flocculation</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6962" name="Picture 2"/>
          <p:cNvPicPr>
            <a:picLocks noChangeAspect="1" noChangeArrowheads="1"/>
          </p:cNvPicPr>
          <p:nvPr/>
        </p:nvPicPr>
        <p:blipFill>
          <a:blip r:embed="rId3" cstate="print"/>
          <a:srcRect/>
          <a:stretch>
            <a:fillRect/>
          </a:stretch>
        </p:blipFill>
        <p:spPr bwMode="auto">
          <a:xfrm>
            <a:off x="0" y="0"/>
            <a:ext cx="9144000" cy="73792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0" name="Rectangle 4"/>
          <p:cNvSpPr>
            <a:spLocks noGrp="1" noChangeArrowheads="1"/>
          </p:cNvSpPr>
          <p:nvPr>
            <p:ph type="title"/>
          </p:nvPr>
        </p:nvSpPr>
        <p:spPr>
          <a:effectLst/>
        </p:spPr>
        <p:txBody>
          <a:bodyPr/>
          <a:lstStyle/>
          <a:p>
            <a:r>
              <a:rPr lang="en-US" dirty="0" smtClean="0"/>
              <a:t>Tapered Flocculation</a:t>
            </a:r>
            <a:endParaRPr lang="en-US" dirty="0"/>
          </a:p>
        </p:txBody>
      </p:sp>
      <p:sp>
        <p:nvSpPr>
          <p:cNvPr id="65542" name="Line 6"/>
          <p:cNvSpPr>
            <a:spLocks noChangeShapeType="1"/>
          </p:cNvSpPr>
          <p:nvPr/>
        </p:nvSpPr>
        <p:spPr bwMode="auto">
          <a:xfrm>
            <a:off x="1958975" y="5390894"/>
            <a:ext cx="0" cy="788987"/>
          </a:xfrm>
          <a:prstGeom prst="line">
            <a:avLst/>
          </a:prstGeom>
          <a:noFill/>
          <a:ln w="12700">
            <a:solidFill>
              <a:schemeClr val="tx1"/>
            </a:solidFill>
            <a:round/>
            <a:headEnd type="triangle" w="med" len="med"/>
            <a:tailEnd type="triangle" w="med" len="med"/>
          </a:ln>
          <a:effectLst/>
        </p:spPr>
        <p:txBody>
          <a:bodyPr anchor="ctr">
            <a:spAutoFit/>
          </a:bodyPr>
          <a:lstStyle/>
          <a:p>
            <a:endParaRPr lang="en-US"/>
          </a:p>
        </p:txBody>
      </p:sp>
      <p:sp>
        <p:nvSpPr>
          <p:cNvPr id="65543" name="Text Box 7"/>
          <p:cNvSpPr txBox="1">
            <a:spLocks noChangeArrowheads="1"/>
          </p:cNvSpPr>
          <p:nvPr/>
        </p:nvSpPr>
        <p:spPr bwMode="auto">
          <a:xfrm>
            <a:off x="1770063" y="5616319"/>
            <a:ext cx="376237" cy="336550"/>
          </a:xfrm>
          <a:prstGeom prst="rect">
            <a:avLst/>
          </a:prstGeom>
          <a:solidFill>
            <a:schemeClr val="bg1"/>
          </a:solidFill>
          <a:ln w="12700">
            <a:noFill/>
            <a:miter lim="800000"/>
            <a:headEnd type="none" w="lg" len="med"/>
            <a:tailEnd type="none" w="lg" len="med"/>
          </a:ln>
          <a:effectLst/>
        </p:spPr>
        <p:txBody>
          <a:bodyPr wrap="none">
            <a:spAutoFit/>
          </a:bodyPr>
          <a:lstStyle/>
          <a:p>
            <a:r>
              <a:rPr lang="en-US" sz="1600" smtClean="0"/>
              <a:t>W</a:t>
            </a:r>
            <a:endParaRPr lang="en-US" sz="1600"/>
          </a:p>
        </p:txBody>
      </p:sp>
      <p:sp>
        <p:nvSpPr>
          <p:cNvPr id="65544" name="Rectangle 8"/>
          <p:cNvSpPr>
            <a:spLocks noChangeArrowheads="1"/>
          </p:cNvSpPr>
          <p:nvPr/>
        </p:nvSpPr>
        <p:spPr bwMode="auto">
          <a:xfrm>
            <a:off x="736600" y="1941512"/>
            <a:ext cx="8168861" cy="954107"/>
          </a:xfrm>
          <a:prstGeom prst="rect">
            <a:avLst/>
          </a:prstGeom>
          <a:noFill/>
          <a:ln w="12700">
            <a:noFill/>
            <a:miter lim="800000"/>
            <a:headEnd type="none" w="lg" len="med"/>
            <a:tailEnd type="none" w="lg" len="med"/>
          </a:ln>
          <a:effectLst/>
        </p:spPr>
        <p:txBody>
          <a:bodyPr wrap="square">
            <a:spAutoFit/>
          </a:bodyPr>
          <a:lstStyle/>
          <a:p>
            <a:r>
              <a:rPr lang="en-US" dirty="0" smtClean="0"/>
              <a:t>The idea behind tapered flocculation is that collision potential should be constant throughout</a:t>
            </a:r>
            <a:endParaRPr lang="en-US" dirty="0"/>
          </a:p>
        </p:txBody>
      </p:sp>
      <p:sp>
        <p:nvSpPr>
          <p:cNvPr id="65566" name="Line 30"/>
          <p:cNvSpPr>
            <a:spLocks noChangeShapeType="1"/>
          </p:cNvSpPr>
          <p:nvPr/>
        </p:nvSpPr>
        <p:spPr bwMode="auto">
          <a:xfrm rot="-5400000">
            <a:off x="1521619" y="5591713"/>
            <a:ext cx="0" cy="423862"/>
          </a:xfrm>
          <a:prstGeom prst="line">
            <a:avLst/>
          </a:prstGeom>
          <a:noFill/>
          <a:ln w="12700">
            <a:solidFill>
              <a:schemeClr val="tx1"/>
            </a:solidFill>
            <a:round/>
            <a:headEnd type="triangle" w="med" len="med"/>
            <a:tailEnd type="triangle" w="med" len="med"/>
          </a:ln>
          <a:effectLst/>
        </p:spPr>
        <p:txBody>
          <a:bodyPr anchor="ctr">
            <a:spAutoFit/>
          </a:bodyPr>
          <a:lstStyle/>
          <a:p>
            <a:endParaRPr lang="en-US"/>
          </a:p>
        </p:txBody>
      </p:sp>
      <p:sp>
        <p:nvSpPr>
          <p:cNvPr id="65567" name="Text Box 31"/>
          <p:cNvSpPr txBox="1">
            <a:spLocks noChangeArrowheads="1"/>
          </p:cNvSpPr>
          <p:nvPr/>
        </p:nvSpPr>
        <p:spPr bwMode="auto">
          <a:xfrm>
            <a:off x="1370013" y="5478206"/>
            <a:ext cx="231775" cy="396875"/>
          </a:xfrm>
          <a:prstGeom prst="rect">
            <a:avLst/>
          </a:prstGeom>
          <a:noFill/>
          <a:ln w="12700">
            <a:noFill/>
            <a:miter lim="800000"/>
            <a:headEnd type="none" w="lg" len="med"/>
            <a:tailEnd type="none" w="lg" len="med"/>
          </a:ln>
          <a:effectLst/>
        </p:spPr>
        <p:txBody>
          <a:bodyPr>
            <a:spAutoFit/>
          </a:bodyPr>
          <a:lstStyle/>
          <a:p>
            <a:r>
              <a:rPr lang="en-US" sz="2000" smtClean="0"/>
              <a:t>S</a:t>
            </a:r>
            <a:endParaRPr lang="en-US" sz="2000"/>
          </a:p>
        </p:txBody>
      </p:sp>
      <p:sp>
        <p:nvSpPr>
          <p:cNvPr id="65568" name="Line 32"/>
          <p:cNvSpPr>
            <a:spLocks noChangeShapeType="1"/>
          </p:cNvSpPr>
          <p:nvPr/>
        </p:nvSpPr>
        <p:spPr bwMode="auto">
          <a:xfrm rot="-5400000">
            <a:off x="4443166" y="2864387"/>
            <a:ext cx="0" cy="7297737"/>
          </a:xfrm>
          <a:prstGeom prst="line">
            <a:avLst/>
          </a:prstGeom>
          <a:noFill/>
          <a:ln w="12700">
            <a:solidFill>
              <a:schemeClr val="tx1"/>
            </a:solidFill>
            <a:round/>
            <a:headEnd type="triangle" w="med" len="med"/>
            <a:tailEnd type="triangle" w="med" len="med"/>
          </a:ln>
          <a:effectLst/>
        </p:spPr>
        <p:txBody>
          <a:bodyPr anchor="ctr">
            <a:spAutoFit/>
          </a:bodyPr>
          <a:lstStyle/>
          <a:p>
            <a:endParaRPr lang="en-US"/>
          </a:p>
        </p:txBody>
      </p:sp>
      <p:sp>
        <p:nvSpPr>
          <p:cNvPr id="65569" name="Text Box 33"/>
          <p:cNvSpPr txBox="1">
            <a:spLocks noChangeArrowheads="1"/>
          </p:cNvSpPr>
          <p:nvPr/>
        </p:nvSpPr>
        <p:spPr bwMode="auto">
          <a:xfrm>
            <a:off x="4241800" y="6313231"/>
            <a:ext cx="320675" cy="396875"/>
          </a:xfrm>
          <a:prstGeom prst="rect">
            <a:avLst/>
          </a:prstGeom>
          <a:solidFill>
            <a:schemeClr val="bg1"/>
          </a:solidFill>
          <a:ln w="12700">
            <a:noFill/>
            <a:miter lim="800000"/>
            <a:headEnd type="none" w="lg" len="med"/>
            <a:tailEnd type="none" w="lg" len="med"/>
          </a:ln>
          <a:effectLst/>
        </p:spPr>
        <p:txBody>
          <a:bodyPr>
            <a:spAutoFit/>
          </a:bodyPr>
          <a:lstStyle/>
          <a:p>
            <a:r>
              <a:rPr lang="en-US" sz="2000" dirty="0" smtClean="0"/>
              <a:t>L</a:t>
            </a:r>
            <a:endParaRPr lang="en-US" sz="2000" dirty="0"/>
          </a:p>
        </p:txBody>
      </p:sp>
      <p:pic>
        <p:nvPicPr>
          <p:cNvPr id="472068" name="Picture 4" descr="C:\Documents and Settings\mw24\My Documents\454\Lectures 09\50 Lps 3 tanques 2 camaras de 1m-Model top view.png"/>
          <p:cNvPicPr>
            <a:picLocks noChangeAspect="1" noChangeArrowheads="1"/>
          </p:cNvPicPr>
          <p:nvPr/>
        </p:nvPicPr>
        <p:blipFill>
          <a:blip r:embed="rId3" cstate="print">
            <a:clrChange>
              <a:clrFrom>
                <a:srgbClr val="9A9E80"/>
              </a:clrFrom>
              <a:clrTo>
                <a:srgbClr val="9A9E80">
                  <a:alpha val="0"/>
                </a:srgbClr>
              </a:clrTo>
            </a:clrChange>
          </a:blip>
          <a:srcRect l="18982" t="14848" r="44548" b="14290"/>
          <a:stretch>
            <a:fillRect/>
          </a:stretch>
        </p:blipFill>
        <p:spPr bwMode="auto">
          <a:xfrm rot="16200000">
            <a:off x="2942524" y="1048750"/>
            <a:ext cx="2990379" cy="7570328"/>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 Tapered Flocculation</a:t>
            </a:r>
            <a:endParaRPr lang="en-US" dirty="0"/>
          </a:p>
        </p:txBody>
      </p:sp>
      <p:sp>
        <p:nvSpPr>
          <p:cNvPr id="3" name="Content Placeholder 2"/>
          <p:cNvSpPr>
            <a:spLocks noGrp="1"/>
          </p:cNvSpPr>
          <p:nvPr>
            <p:ph idx="1"/>
          </p:nvPr>
        </p:nvSpPr>
        <p:spPr/>
        <p:txBody>
          <a:bodyPr/>
          <a:lstStyle/>
          <a:p>
            <a:r>
              <a:rPr lang="en-US" dirty="0" smtClean="0"/>
              <a:t>Achieve shorter residence time</a:t>
            </a:r>
          </a:p>
          <a:p>
            <a:r>
              <a:rPr lang="en-US" dirty="0" smtClean="0"/>
              <a:t>Maybe small flocs are more dense if formed under conditions of higher shear</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 Uniform Flocculation</a:t>
            </a:r>
            <a:endParaRPr lang="en-US" dirty="0"/>
          </a:p>
        </p:txBody>
      </p:sp>
      <p:sp>
        <p:nvSpPr>
          <p:cNvPr id="3" name="Content Placeholder 2"/>
          <p:cNvSpPr>
            <a:spLocks noGrp="1"/>
          </p:cNvSpPr>
          <p:nvPr>
            <p:ph idx="1"/>
          </p:nvPr>
        </p:nvSpPr>
        <p:spPr/>
        <p:txBody>
          <a:bodyPr/>
          <a:lstStyle/>
          <a:p>
            <a:r>
              <a:rPr lang="en-US" dirty="0" smtClean="0"/>
              <a:t>Most energy efficient (less head loss) </a:t>
            </a:r>
          </a:p>
          <a:p>
            <a:r>
              <a:rPr lang="en-US" dirty="0" smtClean="0"/>
              <a:t>Unlikely that the higher shear levels would result in significant changes in floc density or strength</a:t>
            </a:r>
          </a:p>
          <a:p>
            <a:r>
              <a:rPr lang="en-US" dirty="0" smtClean="0"/>
              <a:t>Easier to construct</a:t>
            </a:r>
          </a:p>
          <a:p>
            <a:r>
              <a:rPr lang="en-US" dirty="0" smtClean="0"/>
              <a:t>There may be a diffusion limited stage at the beginning of flocculation where high energy dissipation doesn’t help</a:t>
            </a:r>
          </a:p>
          <a:p>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685800" y="304800"/>
            <a:ext cx="7015766" cy="1143000"/>
          </a:xfrm>
        </p:spPr>
        <p:txBody>
          <a:bodyPr>
            <a:normAutofit fontScale="90000"/>
          </a:bodyPr>
          <a:lstStyle/>
          <a:p>
            <a:r>
              <a:rPr lang="en-US" sz="4000" dirty="0" smtClean="0"/>
              <a:t>The Need for Non-Optimal Designs</a:t>
            </a:r>
            <a:endParaRPr lang="en-US" sz="4000" dirty="0"/>
          </a:p>
        </p:txBody>
      </p:sp>
      <p:sp>
        <p:nvSpPr>
          <p:cNvPr id="88067" name="Rectangle 3"/>
          <p:cNvSpPr>
            <a:spLocks noGrp="1" noChangeArrowheads="1"/>
          </p:cNvSpPr>
          <p:nvPr>
            <p:ph idx="1"/>
          </p:nvPr>
        </p:nvSpPr>
        <p:spPr/>
        <p:txBody>
          <a:bodyPr/>
          <a:lstStyle/>
          <a:p>
            <a:pPr>
              <a:lnSpc>
                <a:spcPct val="90000"/>
              </a:lnSpc>
            </a:pPr>
            <a:r>
              <a:rPr lang="en-US" sz="2800" dirty="0" smtClean="0"/>
              <a:t>For small plants the width of the channel will be determined by the need to construct the channel using humans (45 cm) </a:t>
            </a:r>
          </a:p>
          <a:p>
            <a:pPr>
              <a:lnSpc>
                <a:spcPct val="90000"/>
              </a:lnSpc>
            </a:pPr>
            <a:r>
              <a:rPr lang="en-US" sz="2800" dirty="0" smtClean="0"/>
              <a:t>The space between baffles will be determined by the flow rate, but the height is determined by sedimentation</a:t>
            </a:r>
          </a:p>
          <a:p>
            <a:pPr>
              <a:lnSpc>
                <a:spcPct val="90000"/>
              </a:lnSpc>
            </a:pPr>
            <a:r>
              <a:rPr lang="en-US" sz="2800" dirty="0" smtClean="0"/>
              <a:t>Small plants will need longer residence time and more baffles to achieve adequate flocculation</a:t>
            </a:r>
            <a:endParaRPr lang="en-US" sz="28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Conclusions on </a:t>
            </a:r>
            <a:r>
              <a:rPr lang="en-US" dirty="0" err="1" smtClean="0"/>
              <a:t>Flocculator</a:t>
            </a:r>
            <a:r>
              <a:rPr lang="en-US" dirty="0" smtClean="0"/>
              <a:t> Design</a:t>
            </a:r>
            <a:endParaRPr lang="en-US" dirty="0"/>
          </a:p>
        </p:txBody>
      </p:sp>
      <p:sp>
        <p:nvSpPr>
          <p:cNvPr id="5" name="Content Placeholder 4"/>
          <p:cNvSpPr>
            <a:spLocks noGrp="1"/>
          </p:cNvSpPr>
          <p:nvPr>
            <p:ph idx="1"/>
          </p:nvPr>
        </p:nvSpPr>
        <p:spPr>
          <a:xfrm>
            <a:off x="344774" y="1981200"/>
            <a:ext cx="8113426" cy="4114800"/>
          </a:xfrm>
        </p:spPr>
        <p:txBody>
          <a:bodyPr/>
          <a:lstStyle/>
          <a:p>
            <a:r>
              <a:rPr lang="en-US" dirty="0" smtClean="0"/>
              <a:t>The collision potential depends primarily on the flocculator geometry</a:t>
            </a:r>
          </a:p>
          <a:p>
            <a:r>
              <a:rPr lang="en-US" dirty="0" smtClean="0"/>
              <a:t>We can design a flocculator for the maximum flow rate and be fairly confident that the flocculator will also work for lower flow rates.</a:t>
            </a:r>
          </a:p>
          <a:p>
            <a:r>
              <a:rPr lang="en-US" dirty="0" smtClean="0"/>
              <a:t>We also need to use the constraint that we not break the </a:t>
            </a:r>
            <a:r>
              <a:rPr lang="en-US" dirty="0" err="1" smtClean="0"/>
              <a:t>flocs</a:t>
            </a:r>
            <a:endParaRPr lang="en-US" dirty="0" smtClean="0"/>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76200"/>
            <a:ext cx="7772400" cy="1470025"/>
          </a:xfrm>
        </p:spPr>
        <p:txBody>
          <a:bodyPr/>
          <a:lstStyle/>
          <a:p>
            <a:r>
              <a:rPr lang="en-US" dirty="0" smtClean="0"/>
              <a:t>Horizontal vs. Vertical Water Flow in the </a:t>
            </a:r>
            <a:r>
              <a:rPr lang="en-US" dirty="0" err="1" smtClean="0"/>
              <a:t>Flocculators</a:t>
            </a:r>
            <a:endParaRPr lang="en-US" dirty="0"/>
          </a:p>
        </p:txBody>
      </p:sp>
      <p:grpSp>
        <p:nvGrpSpPr>
          <p:cNvPr id="3" name="Group 9"/>
          <p:cNvGrpSpPr>
            <a:grpSpLocks/>
          </p:cNvGrpSpPr>
          <p:nvPr/>
        </p:nvGrpSpPr>
        <p:grpSpPr bwMode="auto">
          <a:xfrm>
            <a:off x="941388" y="4540250"/>
            <a:ext cx="7270750" cy="1708150"/>
            <a:chOff x="96" y="2640"/>
            <a:chExt cx="5472" cy="1286"/>
          </a:xfrm>
        </p:grpSpPr>
        <p:sp>
          <p:nvSpPr>
            <p:cNvPr id="14" name="Rectangle 8"/>
            <p:cNvSpPr>
              <a:spLocks noChangeArrowheads="1"/>
            </p:cNvSpPr>
            <p:nvPr/>
          </p:nvSpPr>
          <p:spPr bwMode="auto">
            <a:xfrm>
              <a:off x="181" y="3175"/>
              <a:ext cx="139" cy="394"/>
            </a:xfrm>
            <a:prstGeom prst="rect">
              <a:avLst/>
            </a:prstGeom>
            <a:solidFill>
              <a:schemeClr val="hlink"/>
            </a:solidFill>
            <a:ln w="12700">
              <a:solidFill>
                <a:schemeClr val="tx1"/>
              </a:solidFill>
              <a:miter lim="800000"/>
              <a:headEnd type="none" w="lg" len="med"/>
              <a:tailEnd type="none" w="lg" len="med"/>
            </a:ln>
            <a:effectLst/>
          </p:spPr>
          <p:txBody>
            <a:bodyPr wrap="none" anchor="ctr">
              <a:spAutoFit/>
            </a:bodyPr>
            <a:lstStyle/>
            <a:p>
              <a:endParaRPr lang="en-US"/>
            </a:p>
          </p:txBody>
        </p:sp>
        <p:pic>
          <p:nvPicPr>
            <p:cNvPr id="15" name="Picture 5" descr="50 Lps 2 bays-Model side"/>
            <p:cNvPicPr>
              <a:picLocks noChangeAspect="1" noChangeArrowheads="1"/>
            </p:cNvPicPr>
            <p:nvPr/>
          </p:nvPicPr>
          <p:blipFill>
            <a:blip r:embed="rId3" cstate="screen">
              <a:clrChange>
                <a:clrFrom>
                  <a:srgbClr val="FFFFFF"/>
                </a:clrFrom>
                <a:clrTo>
                  <a:srgbClr val="FFFFFF">
                    <a:alpha val="0"/>
                  </a:srgbClr>
                </a:clrTo>
              </a:clrChange>
              <a:lum bright="-100000"/>
            </a:blip>
            <a:srcRect t="68666"/>
            <a:stretch>
              <a:fillRect/>
            </a:stretch>
          </p:blipFill>
          <p:spPr bwMode="auto">
            <a:xfrm>
              <a:off x="96" y="2640"/>
              <a:ext cx="5472" cy="1286"/>
            </a:xfrm>
            <a:prstGeom prst="rect">
              <a:avLst/>
            </a:prstGeom>
            <a:noFill/>
          </p:spPr>
        </p:pic>
        <p:sp>
          <p:nvSpPr>
            <p:cNvPr id="16" name="Line 6"/>
            <p:cNvSpPr>
              <a:spLocks noChangeShapeType="1"/>
            </p:cNvSpPr>
            <p:nvPr/>
          </p:nvSpPr>
          <p:spPr bwMode="auto">
            <a:xfrm>
              <a:off x="192" y="2898"/>
              <a:ext cx="5280"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grpSp>
      <p:grpSp>
        <p:nvGrpSpPr>
          <p:cNvPr id="4" name="Group 9"/>
          <p:cNvGrpSpPr>
            <a:grpSpLocks/>
          </p:cNvGrpSpPr>
          <p:nvPr/>
        </p:nvGrpSpPr>
        <p:grpSpPr bwMode="auto">
          <a:xfrm>
            <a:off x="914400" y="1981200"/>
            <a:ext cx="7270750" cy="1708150"/>
            <a:chOff x="96" y="2640"/>
            <a:chExt cx="5472" cy="1286"/>
          </a:xfrm>
        </p:grpSpPr>
        <p:sp>
          <p:nvSpPr>
            <p:cNvPr id="18" name="Rectangle 8"/>
            <p:cNvSpPr>
              <a:spLocks noChangeArrowheads="1"/>
            </p:cNvSpPr>
            <p:nvPr/>
          </p:nvSpPr>
          <p:spPr bwMode="auto">
            <a:xfrm>
              <a:off x="181" y="3175"/>
              <a:ext cx="139" cy="394"/>
            </a:xfrm>
            <a:prstGeom prst="rect">
              <a:avLst/>
            </a:prstGeom>
            <a:solidFill>
              <a:schemeClr val="hlink"/>
            </a:solidFill>
            <a:ln w="12700">
              <a:solidFill>
                <a:schemeClr val="tx1"/>
              </a:solidFill>
              <a:miter lim="800000"/>
              <a:headEnd type="none" w="lg" len="med"/>
              <a:tailEnd type="none" w="lg" len="med"/>
            </a:ln>
            <a:effectLst/>
          </p:spPr>
          <p:txBody>
            <a:bodyPr wrap="none" anchor="ctr">
              <a:spAutoFit/>
            </a:bodyPr>
            <a:lstStyle/>
            <a:p>
              <a:endParaRPr lang="en-US"/>
            </a:p>
          </p:txBody>
        </p:sp>
        <p:pic>
          <p:nvPicPr>
            <p:cNvPr id="19" name="Picture 5" descr="50 Lps 2 bays-Model side"/>
            <p:cNvPicPr>
              <a:picLocks noChangeAspect="1" noChangeArrowheads="1"/>
            </p:cNvPicPr>
            <p:nvPr/>
          </p:nvPicPr>
          <p:blipFill>
            <a:blip r:embed="rId3" cstate="screen">
              <a:clrChange>
                <a:clrFrom>
                  <a:srgbClr val="FFFFFF"/>
                </a:clrFrom>
                <a:clrTo>
                  <a:srgbClr val="FFFFFF">
                    <a:alpha val="0"/>
                  </a:srgbClr>
                </a:clrTo>
              </a:clrChange>
              <a:lum bright="-100000"/>
            </a:blip>
            <a:srcRect t="68666"/>
            <a:stretch>
              <a:fillRect/>
            </a:stretch>
          </p:blipFill>
          <p:spPr bwMode="auto">
            <a:xfrm>
              <a:off x="96" y="2640"/>
              <a:ext cx="5472" cy="1286"/>
            </a:xfrm>
            <a:prstGeom prst="rect">
              <a:avLst/>
            </a:prstGeom>
            <a:noFill/>
          </p:spPr>
        </p:pic>
        <p:sp>
          <p:nvSpPr>
            <p:cNvPr id="20" name="Line 6"/>
            <p:cNvSpPr>
              <a:spLocks noChangeShapeType="1"/>
            </p:cNvSpPr>
            <p:nvPr/>
          </p:nvSpPr>
          <p:spPr bwMode="auto">
            <a:xfrm>
              <a:off x="192" y="2898"/>
              <a:ext cx="5280"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grpSp>
      <p:sp>
        <p:nvSpPr>
          <p:cNvPr id="21" name="Rectangle 59"/>
          <p:cNvSpPr>
            <a:spLocks noChangeArrowheads="1"/>
          </p:cNvSpPr>
          <p:nvPr/>
        </p:nvSpPr>
        <p:spPr bwMode="auto">
          <a:xfrm>
            <a:off x="303394" y="1524000"/>
            <a:ext cx="1754006" cy="461665"/>
          </a:xfrm>
          <a:prstGeom prst="rect">
            <a:avLst/>
          </a:prstGeom>
          <a:noFill/>
          <a:ln w="12700">
            <a:noFill/>
            <a:miter lim="800000"/>
            <a:headEnd type="none" w="lg" len="med"/>
            <a:tailEnd type="none" w="lg" len="med"/>
          </a:ln>
          <a:effectLst/>
        </p:spPr>
        <p:txBody>
          <a:bodyPr wrap="none">
            <a:spAutoFit/>
          </a:bodyPr>
          <a:lstStyle/>
          <a:p>
            <a:r>
              <a:rPr lang="en-US" sz="2400" dirty="0" smtClean="0"/>
              <a:t>Upper baffle</a:t>
            </a:r>
            <a:endParaRPr lang="en-US" sz="2400" dirty="0"/>
          </a:p>
        </p:txBody>
      </p:sp>
      <p:sp>
        <p:nvSpPr>
          <p:cNvPr id="22" name="Line 61"/>
          <p:cNvSpPr>
            <a:spLocks noChangeShapeType="1"/>
          </p:cNvSpPr>
          <p:nvPr/>
        </p:nvSpPr>
        <p:spPr bwMode="auto">
          <a:xfrm>
            <a:off x="1981200" y="1828800"/>
            <a:ext cx="361950" cy="304800"/>
          </a:xfrm>
          <a:prstGeom prst="line">
            <a:avLst/>
          </a:prstGeom>
          <a:noFill/>
          <a:ln w="12700">
            <a:solidFill>
              <a:schemeClr val="tx1"/>
            </a:solidFill>
            <a:round/>
            <a:headEnd type="none" w="lg" len="med"/>
            <a:tailEnd type="triangle" w="lg" len="med"/>
          </a:ln>
          <a:effectLst/>
        </p:spPr>
        <p:txBody>
          <a:bodyPr anchor="ctr">
            <a:spAutoFit/>
          </a:bodyPr>
          <a:lstStyle/>
          <a:p>
            <a:endParaRPr lang="en-US"/>
          </a:p>
        </p:txBody>
      </p:sp>
      <p:sp>
        <p:nvSpPr>
          <p:cNvPr id="23" name="Rectangle 59"/>
          <p:cNvSpPr>
            <a:spLocks noChangeArrowheads="1"/>
          </p:cNvSpPr>
          <p:nvPr/>
        </p:nvSpPr>
        <p:spPr bwMode="auto">
          <a:xfrm>
            <a:off x="6477000" y="3581400"/>
            <a:ext cx="1740476" cy="461665"/>
          </a:xfrm>
          <a:prstGeom prst="rect">
            <a:avLst/>
          </a:prstGeom>
          <a:noFill/>
          <a:ln w="12700">
            <a:noFill/>
            <a:miter lim="800000"/>
            <a:headEnd type="none" w="lg" len="med"/>
            <a:tailEnd type="none" w="lg" len="med"/>
          </a:ln>
          <a:effectLst/>
        </p:spPr>
        <p:txBody>
          <a:bodyPr wrap="none">
            <a:spAutoFit/>
          </a:bodyPr>
          <a:lstStyle/>
          <a:p>
            <a:r>
              <a:rPr lang="en-US" sz="2400" dirty="0" smtClean="0"/>
              <a:t>Lower baffle</a:t>
            </a:r>
            <a:endParaRPr lang="en-US" sz="2400" dirty="0"/>
          </a:p>
        </p:txBody>
      </p:sp>
      <p:sp>
        <p:nvSpPr>
          <p:cNvPr id="24" name="Line 61"/>
          <p:cNvSpPr>
            <a:spLocks noChangeShapeType="1"/>
          </p:cNvSpPr>
          <p:nvPr/>
        </p:nvSpPr>
        <p:spPr bwMode="auto">
          <a:xfrm flipH="1" flipV="1">
            <a:off x="6400800" y="3276600"/>
            <a:ext cx="228600" cy="457200"/>
          </a:xfrm>
          <a:prstGeom prst="line">
            <a:avLst/>
          </a:prstGeom>
          <a:noFill/>
          <a:ln w="12700">
            <a:solidFill>
              <a:schemeClr val="tx1"/>
            </a:solidFill>
            <a:round/>
            <a:headEnd type="none" w="lg" len="med"/>
            <a:tailEnd type="triangle" w="lg" len="med"/>
          </a:ln>
          <a:effectLst/>
        </p:spPr>
        <p:txBody>
          <a:bodyPr wrap="square" anchor="ctr">
            <a:spAutoFit/>
          </a:bodyPr>
          <a:lstStyle/>
          <a:p>
            <a:endParaRPr lang="en-US"/>
          </a:p>
        </p:txBody>
      </p:sp>
      <p:sp>
        <p:nvSpPr>
          <p:cNvPr id="27" name="Rectangle 59"/>
          <p:cNvSpPr>
            <a:spLocks noChangeArrowheads="1"/>
          </p:cNvSpPr>
          <p:nvPr/>
        </p:nvSpPr>
        <p:spPr bwMode="auto">
          <a:xfrm>
            <a:off x="4343400" y="1600200"/>
            <a:ext cx="3936078" cy="461665"/>
          </a:xfrm>
          <a:prstGeom prst="rect">
            <a:avLst/>
          </a:prstGeom>
          <a:noFill/>
          <a:ln w="12700">
            <a:noFill/>
            <a:miter lim="800000"/>
            <a:headEnd type="none" w="lg" len="med"/>
            <a:tailEnd type="none" w="lg" len="med"/>
          </a:ln>
          <a:effectLst/>
        </p:spPr>
        <p:txBody>
          <a:bodyPr wrap="none">
            <a:spAutoFit/>
          </a:bodyPr>
          <a:lstStyle/>
          <a:p>
            <a:r>
              <a:rPr lang="en-US" sz="2400" dirty="0" smtClean="0"/>
              <a:t>Vertical </a:t>
            </a:r>
            <a:r>
              <a:rPr lang="en-US" sz="2400" dirty="0" err="1" smtClean="0"/>
              <a:t>Flocculator</a:t>
            </a:r>
            <a:r>
              <a:rPr lang="en-US" sz="2400" dirty="0" smtClean="0"/>
              <a:t>: Side View</a:t>
            </a:r>
            <a:endParaRPr lang="en-US" sz="2400" dirty="0"/>
          </a:p>
        </p:txBody>
      </p:sp>
      <p:sp>
        <p:nvSpPr>
          <p:cNvPr id="28" name="Rectangle 59"/>
          <p:cNvSpPr>
            <a:spLocks noChangeArrowheads="1"/>
          </p:cNvSpPr>
          <p:nvPr/>
        </p:nvSpPr>
        <p:spPr bwMode="auto">
          <a:xfrm>
            <a:off x="4038600" y="4114800"/>
            <a:ext cx="4201728" cy="461665"/>
          </a:xfrm>
          <a:prstGeom prst="rect">
            <a:avLst/>
          </a:prstGeom>
          <a:noFill/>
          <a:ln w="12700">
            <a:noFill/>
            <a:miter lim="800000"/>
            <a:headEnd type="none" w="lg" len="med"/>
            <a:tailEnd type="none" w="lg" len="med"/>
          </a:ln>
          <a:effectLst/>
        </p:spPr>
        <p:txBody>
          <a:bodyPr wrap="none">
            <a:spAutoFit/>
          </a:bodyPr>
          <a:lstStyle/>
          <a:p>
            <a:r>
              <a:rPr lang="en-US" sz="2400" dirty="0" smtClean="0"/>
              <a:t>Horizontal </a:t>
            </a:r>
            <a:r>
              <a:rPr lang="en-US" sz="2400" dirty="0" err="1" smtClean="0"/>
              <a:t>Flocculator</a:t>
            </a:r>
            <a:r>
              <a:rPr lang="en-US" sz="2400" dirty="0" smtClean="0"/>
              <a:t>: Top View</a:t>
            </a:r>
            <a:endParaRPr lang="en-US" sz="2400" dirty="0"/>
          </a:p>
        </p:txBody>
      </p:sp>
      <p:sp>
        <p:nvSpPr>
          <p:cNvPr id="29" name="Rectangle 59"/>
          <p:cNvSpPr>
            <a:spLocks noChangeArrowheads="1"/>
          </p:cNvSpPr>
          <p:nvPr/>
        </p:nvSpPr>
        <p:spPr bwMode="auto">
          <a:xfrm>
            <a:off x="607451" y="4191000"/>
            <a:ext cx="1449949" cy="461665"/>
          </a:xfrm>
          <a:prstGeom prst="rect">
            <a:avLst/>
          </a:prstGeom>
          <a:noFill/>
          <a:ln w="12700">
            <a:noFill/>
            <a:miter lim="800000"/>
            <a:headEnd type="none" w="lg" len="med"/>
            <a:tailEnd type="none" w="lg" len="med"/>
          </a:ln>
          <a:effectLst/>
        </p:spPr>
        <p:txBody>
          <a:bodyPr wrap="none">
            <a:spAutoFit/>
          </a:bodyPr>
          <a:lstStyle/>
          <a:p>
            <a:r>
              <a:rPr lang="en-US" sz="2400" dirty="0" smtClean="0"/>
              <a:t>Left baffle</a:t>
            </a:r>
            <a:endParaRPr lang="en-US" sz="2400" dirty="0"/>
          </a:p>
        </p:txBody>
      </p:sp>
      <p:sp>
        <p:nvSpPr>
          <p:cNvPr id="30" name="Line 61"/>
          <p:cNvSpPr>
            <a:spLocks noChangeShapeType="1"/>
          </p:cNvSpPr>
          <p:nvPr/>
        </p:nvSpPr>
        <p:spPr bwMode="auto">
          <a:xfrm>
            <a:off x="1981200" y="4419600"/>
            <a:ext cx="361950" cy="304800"/>
          </a:xfrm>
          <a:prstGeom prst="line">
            <a:avLst/>
          </a:prstGeom>
          <a:noFill/>
          <a:ln w="12700">
            <a:solidFill>
              <a:schemeClr val="tx1"/>
            </a:solidFill>
            <a:round/>
            <a:headEnd type="none" w="lg" len="med"/>
            <a:tailEnd type="triangle" w="lg" len="med"/>
          </a:ln>
          <a:effectLst/>
        </p:spPr>
        <p:txBody>
          <a:bodyPr anchor="ctr">
            <a:spAutoFit/>
          </a:bodyPr>
          <a:lstStyle/>
          <a:p>
            <a:endParaRPr lang="en-US"/>
          </a:p>
        </p:txBody>
      </p:sp>
      <p:sp>
        <p:nvSpPr>
          <p:cNvPr id="31" name="Rectangle 59"/>
          <p:cNvSpPr>
            <a:spLocks noChangeArrowheads="1"/>
          </p:cNvSpPr>
          <p:nvPr/>
        </p:nvSpPr>
        <p:spPr bwMode="auto">
          <a:xfrm>
            <a:off x="6629400" y="6243935"/>
            <a:ext cx="1614866" cy="461665"/>
          </a:xfrm>
          <a:prstGeom prst="rect">
            <a:avLst/>
          </a:prstGeom>
          <a:noFill/>
          <a:ln w="12700">
            <a:noFill/>
            <a:miter lim="800000"/>
            <a:headEnd type="none" w="lg" len="med"/>
            <a:tailEnd type="none" w="lg" len="med"/>
          </a:ln>
          <a:effectLst/>
        </p:spPr>
        <p:txBody>
          <a:bodyPr wrap="none">
            <a:spAutoFit/>
          </a:bodyPr>
          <a:lstStyle/>
          <a:p>
            <a:r>
              <a:rPr lang="en-US" sz="2400" dirty="0" smtClean="0"/>
              <a:t>Right baffle</a:t>
            </a:r>
            <a:endParaRPr lang="en-US" sz="2400" dirty="0"/>
          </a:p>
        </p:txBody>
      </p:sp>
      <p:sp>
        <p:nvSpPr>
          <p:cNvPr id="32" name="Line 61"/>
          <p:cNvSpPr>
            <a:spLocks noChangeShapeType="1"/>
          </p:cNvSpPr>
          <p:nvPr/>
        </p:nvSpPr>
        <p:spPr bwMode="auto">
          <a:xfrm flipH="1" flipV="1">
            <a:off x="6400800" y="5943600"/>
            <a:ext cx="228600" cy="457200"/>
          </a:xfrm>
          <a:prstGeom prst="line">
            <a:avLst/>
          </a:prstGeom>
          <a:noFill/>
          <a:ln w="12700">
            <a:solidFill>
              <a:schemeClr val="tx1"/>
            </a:solidFill>
            <a:round/>
            <a:headEnd type="none" w="lg" len="med"/>
            <a:tailEnd type="triangle" w="lg" len="med"/>
          </a:ln>
          <a:effectLst/>
        </p:spPr>
        <p:txBody>
          <a:bodyPr wrap="square" anchor="ctr">
            <a:spAutoFit/>
          </a:bodyPr>
          <a:lstStyle/>
          <a:p>
            <a:endParaRPr lang="en-US"/>
          </a:p>
        </p:txBody>
      </p:sp>
      <p:sp>
        <p:nvSpPr>
          <p:cNvPr id="33" name="TextBox 32"/>
          <p:cNvSpPr txBox="1"/>
          <p:nvPr/>
        </p:nvSpPr>
        <p:spPr>
          <a:xfrm>
            <a:off x="228600" y="6629400"/>
            <a:ext cx="2895600" cy="276999"/>
          </a:xfrm>
          <a:prstGeom prst="rect">
            <a:avLst/>
          </a:prstGeom>
          <a:noFill/>
        </p:spPr>
        <p:txBody>
          <a:bodyPr wrap="square" rtlCol="0">
            <a:spAutoFit/>
          </a:bodyPr>
          <a:lstStyle/>
          <a:p>
            <a:r>
              <a:rPr lang="en-US" sz="1200" dirty="0" smtClean="0"/>
              <a:t>Reference: Dr. Monroe Weber-Shirk</a:t>
            </a:r>
            <a:endParaRPr lang="en-US" sz="12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Flocculation Tank Height</a:t>
            </a:r>
            <a:endParaRPr lang="en-US" dirty="0"/>
          </a:p>
        </p:txBody>
      </p:sp>
      <p:sp>
        <p:nvSpPr>
          <p:cNvPr id="3" name="Content Placeholder 2"/>
          <p:cNvSpPr>
            <a:spLocks noGrp="1"/>
          </p:cNvSpPr>
          <p:nvPr>
            <p:ph idx="1"/>
          </p:nvPr>
        </p:nvSpPr>
        <p:spPr>
          <a:xfrm>
            <a:off x="304800" y="3276600"/>
            <a:ext cx="8382000" cy="5105400"/>
          </a:xfrm>
        </p:spPr>
        <p:txBody>
          <a:bodyPr>
            <a:normAutofit/>
          </a:bodyPr>
          <a:lstStyle/>
          <a:p>
            <a:pPr algn="ctr">
              <a:buNone/>
            </a:pPr>
            <a:r>
              <a:rPr lang="en-US" sz="2800" dirty="0" smtClean="0"/>
              <a:t>In our current plants, the flocculation tanks are as deep as the sedimentation tank.</a:t>
            </a:r>
          </a:p>
          <a:p>
            <a:pPr algn="ctr">
              <a:buNone/>
            </a:pPr>
            <a:r>
              <a:rPr lang="en-US" sz="2800" dirty="0" smtClean="0"/>
              <a:t>The important constraint is that the water level at the end of the </a:t>
            </a:r>
            <a:r>
              <a:rPr lang="en-US" sz="2800" dirty="0" err="1" smtClean="0"/>
              <a:t>flocculator</a:t>
            </a:r>
            <a:r>
              <a:rPr lang="en-US" sz="2800" dirty="0" smtClean="0"/>
              <a:t> is the same as the water height in the inlet channel of the sedimentation tank so that there is no head loss.</a:t>
            </a:r>
          </a:p>
        </p:txBody>
      </p:sp>
      <p:sp>
        <p:nvSpPr>
          <p:cNvPr id="6" name="Rectangle 5"/>
          <p:cNvSpPr/>
          <p:nvPr/>
        </p:nvSpPr>
        <p:spPr>
          <a:xfrm>
            <a:off x="2133600" y="1295400"/>
            <a:ext cx="2362200" cy="167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495800" y="1295400"/>
            <a:ext cx="2362200" cy="167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2438400" y="1611868"/>
            <a:ext cx="2057400" cy="369332"/>
          </a:xfrm>
          <a:prstGeom prst="rect">
            <a:avLst/>
          </a:prstGeom>
          <a:noFill/>
        </p:spPr>
        <p:txBody>
          <a:bodyPr wrap="square" rtlCol="0">
            <a:spAutoFit/>
          </a:bodyPr>
          <a:lstStyle/>
          <a:p>
            <a:r>
              <a:rPr lang="en-US" dirty="0" smtClean="0">
                <a:solidFill>
                  <a:schemeClr val="bg1"/>
                </a:solidFill>
              </a:rPr>
              <a:t>Flocculation Tank</a:t>
            </a:r>
            <a:endParaRPr lang="en-US" dirty="0">
              <a:solidFill>
                <a:schemeClr val="bg1"/>
              </a:solidFill>
            </a:endParaRPr>
          </a:p>
        </p:txBody>
      </p:sp>
      <p:sp>
        <p:nvSpPr>
          <p:cNvPr id="9" name="TextBox 8"/>
          <p:cNvSpPr txBox="1"/>
          <p:nvPr/>
        </p:nvSpPr>
        <p:spPr>
          <a:xfrm>
            <a:off x="4648200" y="1611868"/>
            <a:ext cx="2251364" cy="954107"/>
          </a:xfrm>
          <a:prstGeom prst="rect">
            <a:avLst/>
          </a:prstGeom>
          <a:noFill/>
        </p:spPr>
        <p:txBody>
          <a:bodyPr wrap="square" rtlCol="0">
            <a:spAutoFit/>
          </a:bodyPr>
          <a:lstStyle/>
          <a:p>
            <a:r>
              <a:rPr lang="en-US" dirty="0" smtClean="0">
                <a:solidFill>
                  <a:schemeClr val="bg1"/>
                </a:solidFill>
              </a:rPr>
              <a:t>Sedimentation Tank</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Flocculation Tank Height:</a:t>
            </a:r>
            <a:br>
              <a:rPr lang="en-US" dirty="0" smtClean="0"/>
            </a:br>
            <a:r>
              <a:rPr lang="en-US" dirty="0" smtClean="0"/>
              <a:t>Small Plant Flow Rates</a:t>
            </a:r>
            <a:endParaRPr lang="en-US" dirty="0"/>
          </a:p>
        </p:txBody>
      </p:sp>
      <p:sp>
        <p:nvSpPr>
          <p:cNvPr id="3" name="Content Placeholder 2"/>
          <p:cNvSpPr>
            <a:spLocks noGrp="1"/>
          </p:cNvSpPr>
          <p:nvPr>
            <p:ph idx="1"/>
          </p:nvPr>
        </p:nvSpPr>
        <p:spPr>
          <a:xfrm>
            <a:off x="0" y="1524000"/>
            <a:ext cx="9144000" cy="1295400"/>
          </a:xfrm>
        </p:spPr>
        <p:txBody>
          <a:bodyPr>
            <a:normAutofit lnSpcReduction="10000"/>
          </a:bodyPr>
          <a:lstStyle/>
          <a:p>
            <a:pPr algn="ctr">
              <a:buNone/>
            </a:pPr>
            <a:r>
              <a:rPr lang="en-US" sz="2800" dirty="0" smtClean="0"/>
              <a:t>Horizontal </a:t>
            </a:r>
            <a:r>
              <a:rPr lang="en-US" sz="2800" dirty="0" err="1" smtClean="0"/>
              <a:t>Flocculators</a:t>
            </a:r>
            <a:r>
              <a:rPr lang="en-US" sz="2800" dirty="0" smtClean="0"/>
              <a:t>:</a:t>
            </a:r>
            <a:endParaRPr lang="en-US" sz="2800" dirty="0"/>
          </a:p>
          <a:p>
            <a:pPr algn="ctr">
              <a:buNone/>
            </a:pPr>
            <a:r>
              <a:rPr lang="en-US" sz="2400" dirty="0"/>
              <a:t>S</a:t>
            </a:r>
            <a:r>
              <a:rPr lang="en-US" sz="2400" dirty="0" smtClean="0"/>
              <a:t>hallow and thus need to be elevated so the water level in the flocculator matches the sedimentation tank</a:t>
            </a:r>
          </a:p>
          <a:p>
            <a:pPr algn="ctr">
              <a:buNone/>
            </a:pPr>
            <a:endParaRPr lang="en-US" sz="2400" dirty="0" smtClean="0"/>
          </a:p>
        </p:txBody>
      </p:sp>
      <p:sp>
        <p:nvSpPr>
          <p:cNvPr id="6" name="Rectangle 5"/>
          <p:cNvSpPr/>
          <p:nvPr/>
        </p:nvSpPr>
        <p:spPr>
          <a:xfrm>
            <a:off x="4876800" y="2971800"/>
            <a:ext cx="2362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752600" y="2971800"/>
            <a:ext cx="3124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2133600" y="3048000"/>
            <a:ext cx="2057400" cy="369332"/>
          </a:xfrm>
          <a:prstGeom prst="rect">
            <a:avLst/>
          </a:prstGeom>
          <a:noFill/>
        </p:spPr>
        <p:txBody>
          <a:bodyPr wrap="square" rtlCol="0">
            <a:spAutoFit/>
          </a:bodyPr>
          <a:lstStyle/>
          <a:p>
            <a:r>
              <a:rPr lang="en-US" dirty="0" smtClean="0">
                <a:solidFill>
                  <a:schemeClr val="bg1"/>
                </a:solidFill>
              </a:rPr>
              <a:t>Flocculation Tank</a:t>
            </a:r>
            <a:endParaRPr lang="en-US" dirty="0">
              <a:solidFill>
                <a:schemeClr val="bg1"/>
              </a:solidFill>
            </a:endParaRPr>
          </a:p>
        </p:txBody>
      </p:sp>
      <p:sp>
        <p:nvSpPr>
          <p:cNvPr id="9" name="TextBox 8"/>
          <p:cNvSpPr txBox="1"/>
          <p:nvPr/>
        </p:nvSpPr>
        <p:spPr>
          <a:xfrm>
            <a:off x="4901184" y="2996184"/>
            <a:ext cx="2478024" cy="954107"/>
          </a:xfrm>
          <a:prstGeom prst="rect">
            <a:avLst/>
          </a:prstGeom>
          <a:noFill/>
        </p:spPr>
        <p:txBody>
          <a:bodyPr wrap="square" rtlCol="0">
            <a:spAutoFit/>
          </a:bodyPr>
          <a:lstStyle/>
          <a:p>
            <a:r>
              <a:rPr lang="en-US" dirty="0" smtClean="0">
                <a:solidFill>
                  <a:schemeClr val="bg1"/>
                </a:solidFill>
              </a:rPr>
              <a:t>Sedimentation Tank</a:t>
            </a:r>
            <a:endParaRPr lang="en-US" dirty="0">
              <a:solidFill>
                <a:schemeClr val="bg1"/>
              </a:solidFill>
            </a:endParaRPr>
          </a:p>
        </p:txBody>
      </p:sp>
      <p:sp>
        <p:nvSpPr>
          <p:cNvPr id="11" name="Rectangle 10"/>
          <p:cNvSpPr/>
          <p:nvPr/>
        </p:nvSpPr>
        <p:spPr>
          <a:xfrm>
            <a:off x="914400" y="5257800"/>
            <a:ext cx="7543800" cy="830997"/>
          </a:xfrm>
          <a:prstGeom prst="rect">
            <a:avLst/>
          </a:prstGeom>
        </p:spPr>
        <p:txBody>
          <a:bodyPr wrap="square">
            <a:spAutoFit/>
          </a:bodyPr>
          <a:lstStyle/>
          <a:p>
            <a:pPr algn="ctr">
              <a:buNone/>
            </a:pPr>
            <a:r>
              <a:rPr lang="en-US" sz="2400" dirty="0" smtClean="0"/>
              <a:t>Vertical flow </a:t>
            </a:r>
            <a:r>
              <a:rPr lang="en-US" sz="2400" dirty="0" err="1" smtClean="0"/>
              <a:t>flocculators</a:t>
            </a:r>
            <a:r>
              <a:rPr lang="en-US" sz="2400" dirty="0" smtClean="0"/>
              <a:t>=Winner for low flow rates!</a:t>
            </a:r>
          </a:p>
          <a:p>
            <a:pPr algn="ctr">
              <a:buNone/>
            </a:pPr>
            <a:r>
              <a:rPr lang="en-US" sz="2400" dirty="0" smtClean="0"/>
              <a:t>They take up less space since they are deeper </a:t>
            </a:r>
          </a:p>
        </p:txBody>
      </p:sp>
      <p:sp>
        <p:nvSpPr>
          <p:cNvPr id="12" name="Rectangle 11"/>
          <p:cNvSpPr/>
          <p:nvPr/>
        </p:nvSpPr>
        <p:spPr>
          <a:xfrm>
            <a:off x="1752600" y="3581400"/>
            <a:ext cx="3124200" cy="304800"/>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rot="5400000" flipH="1" flipV="1">
            <a:off x="1943894" y="4229100"/>
            <a:ext cx="685006" cy="79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28600" y="4495800"/>
            <a:ext cx="8915400" cy="461665"/>
          </a:xfrm>
          <a:prstGeom prst="rect">
            <a:avLst/>
          </a:prstGeom>
          <a:noFill/>
        </p:spPr>
        <p:txBody>
          <a:bodyPr wrap="square" rtlCol="0">
            <a:spAutoFit/>
          </a:bodyPr>
          <a:lstStyle/>
          <a:p>
            <a:r>
              <a:rPr lang="en-US" sz="2400" dirty="0" smtClean="0">
                <a:solidFill>
                  <a:srgbClr val="FF0000"/>
                </a:solidFill>
              </a:rPr>
              <a:t>Platform for elevation=more construction materials=higher cost=bad!</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13944"/>
            <a:ext cx="7772400" cy="1143000"/>
          </a:xfrm>
        </p:spPr>
        <p:txBody>
          <a:bodyPr>
            <a:normAutofit fontScale="90000"/>
          </a:bodyPr>
          <a:lstStyle/>
          <a:p>
            <a:r>
              <a:rPr lang="en-US" dirty="0" smtClean="0"/>
              <a:t>Flocculation Tank Height:</a:t>
            </a:r>
            <a:br>
              <a:rPr lang="en-US" dirty="0" smtClean="0"/>
            </a:br>
            <a:r>
              <a:rPr lang="en-US" dirty="0" smtClean="0"/>
              <a:t>Large Plant Flow Rates</a:t>
            </a:r>
            <a:endParaRPr lang="en-US" dirty="0"/>
          </a:p>
        </p:txBody>
      </p:sp>
      <p:sp>
        <p:nvSpPr>
          <p:cNvPr id="3" name="Content Placeholder 2"/>
          <p:cNvSpPr>
            <a:spLocks noGrp="1"/>
          </p:cNvSpPr>
          <p:nvPr>
            <p:ph idx="1"/>
          </p:nvPr>
        </p:nvSpPr>
        <p:spPr>
          <a:xfrm>
            <a:off x="0" y="1679448"/>
            <a:ext cx="9144000" cy="1295400"/>
          </a:xfrm>
        </p:spPr>
        <p:txBody>
          <a:bodyPr>
            <a:normAutofit lnSpcReduction="10000"/>
          </a:bodyPr>
          <a:lstStyle/>
          <a:p>
            <a:pPr algn="ctr">
              <a:buNone/>
            </a:pPr>
            <a:r>
              <a:rPr lang="en-US" sz="2800" dirty="0" smtClean="0"/>
              <a:t>Horizontal </a:t>
            </a:r>
            <a:r>
              <a:rPr lang="en-US" sz="2800" dirty="0" err="1" smtClean="0"/>
              <a:t>Flocculators</a:t>
            </a:r>
            <a:r>
              <a:rPr lang="en-US" sz="2800" dirty="0" smtClean="0"/>
              <a:t>:</a:t>
            </a:r>
            <a:endParaRPr lang="en-US" sz="2800" dirty="0"/>
          </a:p>
          <a:p>
            <a:pPr algn="ctr">
              <a:buNone/>
            </a:pPr>
            <a:r>
              <a:rPr lang="en-US" sz="2400" dirty="0" smtClean="0"/>
              <a:t>Can be made as deep as the sedimentation tank</a:t>
            </a:r>
          </a:p>
          <a:p>
            <a:pPr algn="ctr">
              <a:buNone/>
            </a:pPr>
            <a:r>
              <a:rPr lang="en-US" sz="2400" dirty="0" smtClean="0"/>
              <a:t>Preferred because easier to drain</a:t>
            </a:r>
          </a:p>
        </p:txBody>
      </p:sp>
      <p:sp>
        <p:nvSpPr>
          <p:cNvPr id="6" name="Rectangle 5"/>
          <p:cNvSpPr/>
          <p:nvPr/>
        </p:nvSpPr>
        <p:spPr>
          <a:xfrm>
            <a:off x="4724400" y="2971800"/>
            <a:ext cx="2590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752600" y="2971800"/>
            <a:ext cx="2971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975104" y="3014472"/>
            <a:ext cx="2057400" cy="369332"/>
          </a:xfrm>
          <a:prstGeom prst="rect">
            <a:avLst/>
          </a:prstGeom>
          <a:noFill/>
        </p:spPr>
        <p:txBody>
          <a:bodyPr wrap="square" rtlCol="0">
            <a:spAutoFit/>
          </a:bodyPr>
          <a:lstStyle/>
          <a:p>
            <a:r>
              <a:rPr lang="en-US" dirty="0" smtClean="0">
                <a:solidFill>
                  <a:schemeClr val="bg1"/>
                </a:solidFill>
              </a:rPr>
              <a:t>Flocculation Tank</a:t>
            </a:r>
            <a:endParaRPr lang="en-US" dirty="0">
              <a:solidFill>
                <a:schemeClr val="bg1"/>
              </a:solidFill>
            </a:endParaRPr>
          </a:p>
        </p:txBody>
      </p:sp>
      <p:sp>
        <p:nvSpPr>
          <p:cNvPr id="9" name="TextBox 8"/>
          <p:cNvSpPr txBox="1"/>
          <p:nvPr/>
        </p:nvSpPr>
        <p:spPr>
          <a:xfrm>
            <a:off x="4767072" y="2968752"/>
            <a:ext cx="2538984" cy="954107"/>
          </a:xfrm>
          <a:prstGeom prst="rect">
            <a:avLst/>
          </a:prstGeom>
          <a:noFill/>
        </p:spPr>
        <p:txBody>
          <a:bodyPr wrap="square" rtlCol="0">
            <a:spAutoFit/>
          </a:bodyPr>
          <a:lstStyle/>
          <a:p>
            <a:r>
              <a:rPr lang="en-US" dirty="0" smtClean="0">
                <a:solidFill>
                  <a:schemeClr val="bg1"/>
                </a:solidFill>
              </a:rPr>
              <a:t>Sedimentation Tank</a:t>
            </a:r>
            <a:endParaRPr lang="en-US" dirty="0">
              <a:solidFill>
                <a:schemeClr val="bg1"/>
              </a:solidFill>
            </a:endParaRPr>
          </a:p>
        </p:txBody>
      </p:sp>
      <p:sp>
        <p:nvSpPr>
          <p:cNvPr id="11" name="Rectangle 10"/>
          <p:cNvSpPr/>
          <p:nvPr/>
        </p:nvSpPr>
        <p:spPr>
          <a:xfrm>
            <a:off x="990600" y="4572000"/>
            <a:ext cx="7391400" cy="1569660"/>
          </a:xfrm>
          <a:prstGeom prst="rect">
            <a:avLst/>
          </a:prstGeom>
        </p:spPr>
        <p:txBody>
          <a:bodyPr wrap="square">
            <a:spAutoFit/>
          </a:bodyPr>
          <a:lstStyle/>
          <a:p>
            <a:pPr algn="ctr">
              <a:buNone/>
            </a:pPr>
            <a:r>
              <a:rPr lang="en-US" sz="2400" dirty="0" smtClean="0"/>
              <a:t>Horizontal flow </a:t>
            </a:r>
            <a:r>
              <a:rPr lang="en-US" sz="2400" dirty="0" err="1" smtClean="0"/>
              <a:t>flocculators</a:t>
            </a:r>
            <a:r>
              <a:rPr lang="en-US" sz="2400" dirty="0" smtClean="0"/>
              <a:t>=Winner for high flow rates!</a:t>
            </a:r>
          </a:p>
          <a:p>
            <a:pPr algn="ctr">
              <a:buNone/>
            </a:pPr>
            <a:endParaRPr lang="en-US" sz="2400" dirty="0"/>
          </a:p>
          <a:p>
            <a:pPr algn="ctr">
              <a:buNone/>
            </a:pPr>
            <a:r>
              <a:rPr lang="en-US" sz="2400" dirty="0" smtClean="0"/>
              <a:t>Disclaimer: There might be more factors that would change this analysis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Minimum Flow Rate for Horizontal </a:t>
            </a:r>
            <a:r>
              <a:rPr lang="en-US" dirty="0" err="1" smtClean="0"/>
              <a:t>Flocculators</a:t>
            </a:r>
            <a:endParaRPr lang="en-US" dirty="0"/>
          </a:p>
        </p:txBody>
      </p:sp>
      <p:sp>
        <p:nvSpPr>
          <p:cNvPr id="3" name="Content Placeholder 2"/>
          <p:cNvSpPr>
            <a:spLocks noGrp="1"/>
          </p:cNvSpPr>
          <p:nvPr>
            <p:ph idx="1"/>
          </p:nvPr>
        </p:nvSpPr>
        <p:spPr>
          <a:xfrm>
            <a:off x="219456" y="1859280"/>
            <a:ext cx="8391144" cy="2484120"/>
          </a:xfrm>
        </p:spPr>
        <p:txBody>
          <a:bodyPr>
            <a:normAutofit/>
          </a:bodyPr>
          <a:lstStyle/>
          <a:p>
            <a:pPr algn="ctr">
              <a:buNone/>
            </a:pPr>
            <a:r>
              <a:rPr lang="en-US" sz="2800" dirty="0" smtClean="0"/>
              <a:t>The minimum flow rate given current AguaClara sedimentation tank depths is about 100 L/s</a:t>
            </a:r>
          </a:p>
          <a:p>
            <a:pPr algn="ctr">
              <a:buNone/>
            </a:pPr>
            <a:r>
              <a:rPr lang="en-US" sz="2800" dirty="0" smtClean="0"/>
              <a:t>If we added an option for shallower </a:t>
            </a:r>
            <a:r>
              <a:rPr lang="en-US" sz="2800" dirty="0" err="1" smtClean="0"/>
              <a:t>flocculators</a:t>
            </a:r>
            <a:r>
              <a:rPr lang="en-US" sz="2800" dirty="0" smtClean="0"/>
              <a:t> then we could design horizontal flocculators for lower flow rates</a:t>
            </a:r>
          </a:p>
        </p:txBody>
      </p:sp>
      <p:pic>
        <p:nvPicPr>
          <p:cNvPr id="6" name="Picture 2"/>
          <p:cNvPicPr>
            <a:picLocks noChangeAspect="1" noChangeArrowheads="1"/>
          </p:cNvPicPr>
          <p:nvPr/>
        </p:nvPicPr>
        <p:blipFill>
          <a:blip r:embed="rId3" cstate="screen"/>
          <a:srcRect/>
          <a:stretch>
            <a:fillRect/>
          </a:stretch>
        </p:blipFill>
        <p:spPr bwMode="auto">
          <a:xfrm>
            <a:off x="2590800" y="4495800"/>
            <a:ext cx="4116858" cy="13266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mtClean="0"/>
              <a:t>What Do We Do?</a:t>
            </a:r>
          </a:p>
        </p:txBody>
      </p:sp>
      <p:sp>
        <p:nvSpPr>
          <p:cNvPr id="6147" name="Content Placeholder 2"/>
          <p:cNvSpPr>
            <a:spLocks noGrp="1"/>
          </p:cNvSpPr>
          <p:nvPr>
            <p:ph idx="1"/>
          </p:nvPr>
        </p:nvSpPr>
        <p:spPr/>
        <p:txBody>
          <a:bodyPr/>
          <a:lstStyle/>
          <a:p>
            <a:pPr eaLnBrk="1" hangingPunct="1"/>
            <a:r>
              <a:rPr lang="en-US" smtClean="0"/>
              <a:t>Calculate</a:t>
            </a:r>
          </a:p>
          <a:p>
            <a:pPr eaLnBrk="1" hangingPunct="1"/>
            <a:r>
              <a:rPr lang="en-US" smtClean="0"/>
              <a:t>Automate</a:t>
            </a:r>
          </a:p>
          <a:p>
            <a:pPr eaLnBrk="1" hangingPunct="1"/>
            <a:r>
              <a:rPr lang="en-US" smtClean="0"/>
              <a:t>Communicate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My tasks</a:t>
            </a:r>
            <a:endParaRPr lang="en-US" dirty="0"/>
          </a:p>
        </p:txBody>
      </p:sp>
      <p:sp>
        <p:nvSpPr>
          <p:cNvPr id="3" name="Content Placeholder 2"/>
          <p:cNvSpPr>
            <a:spLocks noGrp="1"/>
          </p:cNvSpPr>
          <p:nvPr>
            <p:ph idx="1"/>
          </p:nvPr>
        </p:nvSpPr>
        <p:spPr/>
        <p:txBody>
          <a:bodyPr/>
          <a:lstStyle/>
          <a:p>
            <a:pPr>
              <a:buNone/>
            </a:pPr>
            <a:r>
              <a:rPr lang="en-US" dirty="0" smtClean="0"/>
              <a:t>Task 1: Create the code for the horizontal </a:t>
            </a:r>
            <a:r>
              <a:rPr lang="en-US" dirty="0" err="1" smtClean="0"/>
              <a:t>flocculator</a:t>
            </a:r>
            <a:r>
              <a:rPr lang="en-US" dirty="0" smtClean="0"/>
              <a:t> in </a:t>
            </a:r>
            <a:r>
              <a:rPr lang="en-US" dirty="0" err="1" smtClean="0"/>
              <a:t>Mathcad</a:t>
            </a:r>
            <a:endParaRPr lang="en-US" dirty="0" smtClean="0"/>
          </a:p>
          <a:p>
            <a:pPr lvl="1"/>
            <a:r>
              <a:rPr lang="en-US" dirty="0" smtClean="0"/>
              <a:t>Similar to code for vertical </a:t>
            </a:r>
            <a:r>
              <a:rPr lang="en-US" dirty="0" err="1" smtClean="0"/>
              <a:t>flocculator</a:t>
            </a:r>
            <a:endParaRPr lang="en-US" dirty="0" smtClean="0"/>
          </a:p>
          <a:p>
            <a:pPr lvl="1"/>
            <a:r>
              <a:rPr lang="en-US" dirty="0" smtClean="0"/>
              <a:t>Think of each space as rotated 90°</a:t>
            </a:r>
          </a:p>
        </p:txBody>
      </p:sp>
      <p:pic>
        <p:nvPicPr>
          <p:cNvPr id="4101" name="Picture 5"/>
          <p:cNvPicPr>
            <a:picLocks noChangeAspect="1" noChangeArrowheads="1"/>
          </p:cNvPicPr>
          <p:nvPr/>
        </p:nvPicPr>
        <p:blipFill>
          <a:blip r:embed="rId3" cstate="print"/>
          <a:srcRect/>
          <a:stretch>
            <a:fillRect/>
          </a:stretch>
        </p:blipFill>
        <p:spPr bwMode="auto">
          <a:xfrm>
            <a:off x="3124200" y="3621351"/>
            <a:ext cx="3028950" cy="32366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76200"/>
            <a:ext cx="7772400" cy="1470025"/>
          </a:xfrm>
        </p:spPr>
        <p:txBody>
          <a:bodyPr/>
          <a:lstStyle/>
          <a:p>
            <a:r>
              <a:rPr lang="en-US" dirty="0" smtClean="0"/>
              <a:t>Task 1: Create the horizontal </a:t>
            </a:r>
            <a:r>
              <a:rPr lang="en-US" dirty="0" err="1" smtClean="0"/>
              <a:t>flocculator</a:t>
            </a:r>
            <a:r>
              <a:rPr lang="en-US" dirty="0" smtClean="0"/>
              <a:t> code in </a:t>
            </a:r>
            <a:r>
              <a:rPr lang="en-US" dirty="0" err="1" smtClean="0"/>
              <a:t>mathcad</a:t>
            </a:r>
            <a:endParaRPr lang="en-US" dirty="0"/>
          </a:p>
        </p:txBody>
      </p:sp>
      <p:grpSp>
        <p:nvGrpSpPr>
          <p:cNvPr id="3" name="Group 9"/>
          <p:cNvGrpSpPr>
            <a:grpSpLocks/>
          </p:cNvGrpSpPr>
          <p:nvPr/>
        </p:nvGrpSpPr>
        <p:grpSpPr bwMode="auto">
          <a:xfrm>
            <a:off x="1676400" y="1981200"/>
            <a:ext cx="5791200" cy="1524000"/>
            <a:chOff x="96" y="2640"/>
            <a:chExt cx="5472" cy="1286"/>
          </a:xfrm>
        </p:grpSpPr>
        <p:sp>
          <p:nvSpPr>
            <p:cNvPr id="18" name="Rectangle 8"/>
            <p:cNvSpPr>
              <a:spLocks noChangeArrowheads="1"/>
            </p:cNvSpPr>
            <p:nvPr/>
          </p:nvSpPr>
          <p:spPr bwMode="auto">
            <a:xfrm>
              <a:off x="181" y="3175"/>
              <a:ext cx="139" cy="394"/>
            </a:xfrm>
            <a:prstGeom prst="rect">
              <a:avLst/>
            </a:prstGeom>
            <a:solidFill>
              <a:schemeClr val="hlink"/>
            </a:solidFill>
            <a:ln w="12700">
              <a:solidFill>
                <a:schemeClr val="tx1"/>
              </a:solidFill>
              <a:miter lim="800000"/>
              <a:headEnd type="none" w="lg" len="med"/>
              <a:tailEnd type="none" w="lg" len="med"/>
            </a:ln>
            <a:effectLst/>
          </p:spPr>
          <p:txBody>
            <a:bodyPr wrap="none" anchor="ctr">
              <a:spAutoFit/>
            </a:bodyPr>
            <a:lstStyle/>
            <a:p>
              <a:endParaRPr lang="en-US"/>
            </a:p>
          </p:txBody>
        </p:sp>
        <p:pic>
          <p:nvPicPr>
            <p:cNvPr id="19" name="Picture 5" descr="50 Lps 2 bays-Model side"/>
            <p:cNvPicPr>
              <a:picLocks noChangeAspect="1" noChangeArrowheads="1"/>
            </p:cNvPicPr>
            <p:nvPr/>
          </p:nvPicPr>
          <p:blipFill>
            <a:blip r:embed="rId3" cstate="screen">
              <a:clrChange>
                <a:clrFrom>
                  <a:srgbClr val="FFFFFF"/>
                </a:clrFrom>
                <a:clrTo>
                  <a:srgbClr val="FFFFFF">
                    <a:alpha val="0"/>
                  </a:srgbClr>
                </a:clrTo>
              </a:clrChange>
              <a:lum bright="-100000"/>
            </a:blip>
            <a:srcRect t="68666"/>
            <a:stretch>
              <a:fillRect/>
            </a:stretch>
          </p:blipFill>
          <p:spPr bwMode="auto">
            <a:xfrm>
              <a:off x="96" y="2640"/>
              <a:ext cx="5472" cy="1286"/>
            </a:xfrm>
            <a:prstGeom prst="rect">
              <a:avLst/>
            </a:prstGeom>
            <a:noFill/>
          </p:spPr>
        </p:pic>
        <p:sp>
          <p:nvSpPr>
            <p:cNvPr id="20" name="Line 6"/>
            <p:cNvSpPr>
              <a:spLocks noChangeShapeType="1"/>
            </p:cNvSpPr>
            <p:nvPr/>
          </p:nvSpPr>
          <p:spPr bwMode="auto">
            <a:xfrm>
              <a:off x="192" y="2898"/>
              <a:ext cx="5280"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grpSp>
      <p:sp>
        <p:nvSpPr>
          <p:cNvPr id="21" name="Rectangle 59"/>
          <p:cNvSpPr>
            <a:spLocks noChangeArrowheads="1"/>
          </p:cNvSpPr>
          <p:nvPr/>
        </p:nvSpPr>
        <p:spPr bwMode="auto">
          <a:xfrm>
            <a:off x="762000" y="1600200"/>
            <a:ext cx="1754006" cy="461665"/>
          </a:xfrm>
          <a:prstGeom prst="rect">
            <a:avLst/>
          </a:prstGeom>
          <a:noFill/>
          <a:ln w="12700">
            <a:noFill/>
            <a:miter lim="800000"/>
            <a:headEnd type="none" w="lg" len="med"/>
            <a:tailEnd type="none" w="lg" len="med"/>
          </a:ln>
          <a:effectLst/>
        </p:spPr>
        <p:txBody>
          <a:bodyPr wrap="none">
            <a:spAutoFit/>
          </a:bodyPr>
          <a:lstStyle/>
          <a:p>
            <a:r>
              <a:rPr lang="en-US" sz="2400" dirty="0" smtClean="0"/>
              <a:t>Upper baffle</a:t>
            </a:r>
            <a:endParaRPr lang="en-US" sz="2400" dirty="0"/>
          </a:p>
        </p:txBody>
      </p:sp>
      <p:sp>
        <p:nvSpPr>
          <p:cNvPr id="22" name="Line 61"/>
          <p:cNvSpPr>
            <a:spLocks noChangeShapeType="1"/>
          </p:cNvSpPr>
          <p:nvPr/>
        </p:nvSpPr>
        <p:spPr bwMode="auto">
          <a:xfrm>
            <a:off x="2438400" y="1905000"/>
            <a:ext cx="361950" cy="304800"/>
          </a:xfrm>
          <a:prstGeom prst="line">
            <a:avLst/>
          </a:prstGeom>
          <a:noFill/>
          <a:ln w="12700">
            <a:solidFill>
              <a:schemeClr val="tx1"/>
            </a:solidFill>
            <a:round/>
            <a:headEnd type="none" w="lg" len="med"/>
            <a:tailEnd type="triangle" w="lg" len="med"/>
          </a:ln>
          <a:effectLst/>
        </p:spPr>
        <p:txBody>
          <a:bodyPr anchor="ctr">
            <a:spAutoFit/>
          </a:bodyPr>
          <a:lstStyle/>
          <a:p>
            <a:endParaRPr lang="en-US"/>
          </a:p>
        </p:txBody>
      </p:sp>
      <p:sp>
        <p:nvSpPr>
          <p:cNvPr id="23" name="Rectangle 59"/>
          <p:cNvSpPr>
            <a:spLocks noChangeArrowheads="1"/>
          </p:cNvSpPr>
          <p:nvPr/>
        </p:nvSpPr>
        <p:spPr bwMode="auto">
          <a:xfrm>
            <a:off x="5562600" y="3581400"/>
            <a:ext cx="1740476" cy="461665"/>
          </a:xfrm>
          <a:prstGeom prst="rect">
            <a:avLst/>
          </a:prstGeom>
          <a:noFill/>
          <a:ln w="12700">
            <a:noFill/>
            <a:miter lim="800000"/>
            <a:headEnd type="none" w="lg" len="med"/>
            <a:tailEnd type="none" w="lg" len="med"/>
          </a:ln>
          <a:effectLst/>
        </p:spPr>
        <p:txBody>
          <a:bodyPr wrap="none">
            <a:spAutoFit/>
          </a:bodyPr>
          <a:lstStyle/>
          <a:p>
            <a:r>
              <a:rPr lang="en-US" sz="2400" dirty="0" smtClean="0"/>
              <a:t>Lower baffle</a:t>
            </a:r>
            <a:endParaRPr lang="en-US" sz="2400" dirty="0"/>
          </a:p>
        </p:txBody>
      </p:sp>
      <p:sp>
        <p:nvSpPr>
          <p:cNvPr id="24" name="Line 61"/>
          <p:cNvSpPr>
            <a:spLocks noChangeShapeType="1"/>
          </p:cNvSpPr>
          <p:nvPr/>
        </p:nvSpPr>
        <p:spPr bwMode="auto">
          <a:xfrm flipH="1" flipV="1">
            <a:off x="5334000" y="3276600"/>
            <a:ext cx="228600" cy="457200"/>
          </a:xfrm>
          <a:prstGeom prst="line">
            <a:avLst/>
          </a:prstGeom>
          <a:noFill/>
          <a:ln w="12700">
            <a:solidFill>
              <a:schemeClr val="tx1"/>
            </a:solidFill>
            <a:round/>
            <a:headEnd type="none" w="lg" len="med"/>
            <a:tailEnd type="triangle" w="lg" len="med"/>
          </a:ln>
          <a:effectLst/>
        </p:spPr>
        <p:txBody>
          <a:bodyPr wrap="square" anchor="ctr">
            <a:spAutoFit/>
          </a:bodyPr>
          <a:lstStyle/>
          <a:p>
            <a:endParaRPr lang="en-US"/>
          </a:p>
        </p:txBody>
      </p:sp>
      <p:sp>
        <p:nvSpPr>
          <p:cNvPr id="27" name="Rectangle 59"/>
          <p:cNvSpPr>
            <a:spLocks noChangeArrowheads="1"/>
          </p:cNvSpPr>
          <p:nvPr/>
        </p:nvSpPr>
        <p:spPr bwMode="auto">
          <a:xfrm>
            <a:off x="3581400" y="1600200"/>
            <a:ext cx="3936078" cy="461665"/>
          </a:xfrm>
          <a:prstGeom prst="rect">
            <a:avLst/>
          </a:prstGeom>
          <a:noFill/>
          <a:ln w="12700">
            <a:noFill/>
            <a:miter lim="800000"/>
            <a:headEnd type="none" w="lg" len="med"/>
            <a:tailEnd type="none" w="lg" len="med"/>
          </a:ln>
          <a:effectLst/>
        </p:spPr>
        <p:txBody>
          <a:bodyPr wrap="none">
            <a:spAutoFit/>
          </a:bodyPr>
          <a:lstStyle/>
          <a:p>
            <a:r>
              <a:rPr lang="en-US" sz="2400" dirty="0" smtClean="0"/>
              <a:t>Vertical </a:t>
            </a:r>
            <a:r>
              <a:rPr lang="en-US" sz="2400" dirty="0" err="1" smtClean="0"/>
              <a:t>Flocculator</a:t>
            </a:r>
            <a:r>
              <a:rPr lang="en-US" sz="2400" dirty="0" smtClean="0"/>
              <a:t>: Side View</a:t>
            </a:r>
            <a:endParaRPr lang="en-US" sz="2400" dirty="0"/>
          </a:p>
        </p:txBody>
      </p:sp>
      <p:sp>
        <p:nvSpPr>
          <p:cNvPr id="28" name="Rectangle 59"/>
          <p:cNvSpPr>
            <a:spLocks noChangeArrowheads="1"/>
          </p:cNvSpPr>
          <p:nvPr/>
        </p:nvSpPr>
        <p:spPr bwMode="auto">
          <a:xfrm>
            <a:off x="3352800" y="4186535"/>
            <a:ext cx="4201728" cy="461665"/>
          </a:xfrm>
          <a:prstGeom prst="rect">
            <a:avLst/>
          </a:prstGeom>
          <a:noFill/>
          <a:ln w="12700">
            <a:noFill/>
            <a:miter lim="800000"/>
            <a:headEnd type="none" w="lg" len="med"/>
            <a:tailEnd type="none" w="lg" len="med"/>
          </a:ln>
          <a:effectLst/>
        </p:spPr>
        <p:txBody>
          <a:bodyPr wrap="none">
            <a:spAutoFit/>
          </a:bodyPr>
          <a:lstStyle/>
          <a:p>
            <a:r>
              <a:rPr lang="en-US" sz="2400" dirty="0" smtClean="0"/>
              <a:t>Horizontal </a:t>
            </a:r>
            <a:r>
              <a:rPr lang="en-US" sz="2400" dirty="0" err="1" smtClean="0"/>
              <a:t>Flocculator</a:t>
            </a:r>
            <a:r>
              <a:rPr lang="en-US" sz="2400" dirty="0" smtClean="0"/>
              <a:t>: Top View</a:t>
            </a:r>
            <a:endParaRPr lang="en-US" sz="2400" dirty="0"/>
          </a:p>
        </p:txBody>
      </p:sp>
      <p:sp>
        <p:nvSpPr>
          <p:cNvPr id="29" name="Rectangle 59"/>
          <p:cNvSpPr>
            <a:spLocks noChangeArrowheads="1"/>
          </p:cNvSpPr>
          <p:nvPr/>
        </p:nvSpPr>
        <p:spPr bwMode="auto">
          <a:xfrm>
            <a:off x="1752600" y="4267200"/>
            <a:ext cx="1449949" cy="461665"/>
          </a:xfrm>
          <a:prstGeom prst="rect">
            <a:avLst/>
          </a:prstGeom>
          <a:noFill/>
          <a:ln w="12700">
            <a:noFill/>
            <a:miter lim="800000"/>
            <a:headEnd type="none" w="lg" len="med"/>
            <a:tailEnd type="none" w="lg" len="med"/>
          </a:ln>
          <a:effectLst/>
        </p:spPr>
        <p:txBody>
          <a:bodyPr wrap="none">
            <a:spAutoFit/>
          </a:bodyPr>
          <a:lstStyle/>
          <a:p>
            <a:r>
              <a:rPr lang="en-US" sz="2400" dirty="0" smtClean="0"/>
              <a:t>Left baffle</a:t>
            </a:r>
            <a:endParaRPr lang="en-US" sz="2400" dirty="0"/>
          </a:p>
        </p:txBody>
      </p:sp>
      <p:sp>
        <p:nvSpPr>
          <p:cNvPr id="30" name="Line 61"/>
          <p:cNvSpPr>
            <a:spLocks noChangeShapeType="1"/>
          </p:cNvSpPr>
          <p:nvPr/>
        </p:nvSpPr>
        <p:spPr bwMode="auto">
          <a:xfrm>
            <a:off x="3124200" y="4572000"/>
            <a:ext cx="361950" cy="304800"/>
          </a:xfrm>
          <a:prstGeom prst="line">
            <a:avLst/>
          </a:prstGeom>
          <a:noFill/>
          <a:ln w="12700">
            <a:solidFill>
              <a:schemeClr val="tx1"/>
            </a:solidFill>
            <a:round/>
            <a:headEnd type="none" w="lg" len="med"/>
            <a:tailEnd type="triangle" w="lg" len="med"/>
          </a:ln>
          <a:effectLst/>
        </p:spPr>
        <p:txBody>
          <a:bodyPr anchor="ctr">
            <a:spAutoFit/>
          </a:bodyPr>
          <a:lstStyle/>
          <a:p>
            <a:endParaRPr lang="en-US"/>
          </a:p>
        </p:txBody>
      </p:sp>
      <p:sp>
        <p:nvSpPr>
          <p:cNvPr id="31" name="Rectangle 59"/>
          <p:cNvSpPr>
            <a:spLocks noChangeArrowheads="1"/>
          </p:cNvSpPr>
          <p:nvPr/>
        </p:nvSpPr>
        <p:spPr bwMode="auto">
          <a:xfrm>
            <a:off x="5638800" y="6248400"/>
            <a:ext cx="1614866" cy="461665"/>
          </a:xfrm>
          <a:prstGeom prst="rect">
            <a:avLst/>
          </a:prstGeom>
          <a:noFill/>
          <a:ln w="12700">
            <a:noFill/>
            <a:miter lim="800000"/>
            <a:headEnd type="none" w="lg" len="med"/>
            <a:tailEnd type="none" w="lg" len="med"/>
          </a:ln>
          <a:effectLst/>
        </p:spPr>
        <p:txBody>
          <a:bodyPr wrap="none">
            <a:spAutoFit/>
          </a:bodyPr>
          <a:lstStyle/>
          <a:p>
            <a:r>
              <a:rPr lang="en-US" sz="2400" dirty="0" smtClean="0"/>
              <a:t>Right baffle</a:t>
            </a:r>
            <a:endParaRPr lang="en-US" sz="2400" dirty="0"/>
          </a:p>
        </p:txBody>
      </p:sp>
      <p:sp>
        <p:nvSpPr>
          <p:cNvPr id="32" name="Line 61"/>
          <p:cNvSpPr>
            <a:spLocks noChangeShapeType="1"/>
          </p:cNvSpPr>
          <p:nvPr/>
        </p:nvSpPr>
        <p:spPr bwMode="auto">
          <a:xfrm flipH="1" flipV="1">
            <a:off x="5334000" y="5943600"/>
            <a:ext cx="228600" cy="457200"/>
          </a:xfrm>
          <a:prstGeom prst="line">
            <a:avLst/>
          </a:prstGeom>
          <a:noFill/>
          <a:ln w="12700">
            <a:solidFill>
              <a:schemeClr val="tx1"/>
            </a:solidFill>
            <a:round/>
            <a:headEnd type="none" w="lg" len="med"/>
            <a:tailEnd type="triangle" w="lg" len="med"/>
          </a:ln>
          <a:effectLst/>
        </p:spPr>
        <p:txBody>
          <a:bodyPr wrap="square" anchor="ctr">
            <a:spAutoFit/>
          </a:bodyPr>
          <a:lstStyle/>
          <a:p>
            <a:endParaRPr lang="en-US"/>
          </a:p>
        </p:txBody>
      </p:sp>
      <p:sp>
        <p:nvSpPr>
          <p:cNvPr id="33" name="TextBox 32"/>
          <p:cNvSpPr txBox="1"/>
          <p:nvPr/>
        </p:nvSpPr>
        <p:spPr>
          <a:xfrm>
            <a:off x="228600" y="6629400"/>
            <a:ext cx="2895600" cy="276999"/>
          </a:xfrm>
          <a:prstGeom prst="rect">
            <a:avLst/>
          </a:prstGeom>
          <a:noFill/>
        </p:spPr>
        <p:txBody>
          <a:bodyPr wrap="square" rtlCol="0">
            <a:spAutoFit/>
          </a:bodyPr>
          <a:lstStyle/>
          <a:p>
            <a:r>
              <a:rPr lang="en-US" sz="1200" dirty="0" smtClean="0"/>
              <a:t>Reference: Dr. Monroe Weber-Shirk</a:t>
            </a:r>
            <a:endParaRPr lang="en-US" sz="1200" dirty="0"/>
          </a:p>
        </p:txBody>
      </p:sp>
      <p:cxnSp>
        <p:nvCxnSpPr>
          <p:cNvPr id="26" name="Straight Arrow Connector 25"/>
          <p:cNvCxnSpPr/>
          <p:nvPr/>
        </p:nvCxnSpPr>
        <p:spPr>
          <a:xfrm rot="16200000" flipH="1">
            <a:off x="1257300" y="2628900"/>
            <a:ext cx="228600" cy="1524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28600" y="2286000"/>
            <a:ext cx="1143000" cy="1200329"/>
          </a:xfrm>
          <a:prstGeom prst="rect">
            <a:avLst/>
          </a:prstGeom>
          <a:noFill/>
        </p:spPr>
        <p:txBody>
          <a:bodyPr wrap="square" rtlCol="0">
            <a:spAutoFit/>
          </a:bodyPr>
          <a:lstStyle/>
          <a:p>
            <a:r>
              <a:rPr lang="en-US" sz="2400" dirty="0" smtClean="0"/>
              <a:t>Width (into page)</a:t>
            </a:r>
            <a:endParaRPr lang="en-US" sz="2400" dirty="0"/>
          </a:p>
        </p:txBody>
      </p:sp>
      <p:grpSp>
        <p:nvGrpSpPr>
          <p:cNvPr id="4" name="Group 9"/>
          <p:cNvGrpSpPr>
            <a:grpSpLocks/>
          </p:cNvGrpSpPr>
          <p:nvPr/>
        </p:nvGrpSpPr>
        <p:grpSpPr bwMode="auto">
          <a:xfrm>
            <a:off x="1676400" y="4648200"/>
            <a:ext cx="5791200" cy="1524000"/>
            <a:chOff x="96" y="2640"/>
            <a:chExt cx="5472" cy="1286"/>
          </a:xfrm>
        </p:grpSpPr>
        <p:sp>
          <p:nvSpPr>
            <p:cNvPr id="37" name="Rectangle 8"/>
            <p:cNvSpPr>
              <a:spLocks noChangeArrowheads="1"/>
            </p:cNvSpPr>
            <p:nvPr/>
          </p:nvSpPr>
          <p:spPr bwMode="auto">
            <a:xfrm>
              <a:off x="181" y="3175"/>
              <a:ext cx="139" cy="394"/>
            </a:xfrm>
            <a:prstGeom prst="rect">
              <a:avLst/>
            </a:prstGeom>
            <a:solidFill>
              <a:schemeClr val="hlink"/>
            </a:solidFill>
            <a:ln w="12700">
              <a:solidFill>
                <a:schemeClr val="tx1"/>
              </a:solidFill>
              <a:miter lim="800000"/>
              <a:headEnd type="none" w="lg" len="med"/>
              <a:tailEnd type="none" w="lg" len="med"/>
            </a:ln>
            <a:effectLst/>
          </p:spPr>
          <p:txBody>
            <a:bodyPr wrap="none" anchor="ctr">
              <a:spAutoFit/>
            </a:bodyPr>
            <a:lstStyle/>
            <a:p>
              <a:endParaRPr lang="en-US"/>
            </a:p>
          </p:txBody>
        </p:sp>
        <p:pic>
          <p:nvPicPr>
            <p:cNvPr id="38" name="Picture 5" descr="50 Lps 2 bays-Model side"/>
            <p:cNvPicPr>
              <a:picLocks noChangeAspect="1" noChangeArrowheads="1"/>
            </p:cNvPicPr>
            <p:nvPr/>
          </p:nvPicPr>
          <p:blipFill>
            <a:blip r:embed="rId3" cstate="screen">
              <a:clrChange>
                <a:clrFrom>
                  <a:srgbClr val="FFFFFF"/>
                </a:clrFrom>
                <a:clrTo>
                  <a:srgbClr val="FFFFFF">
                    <a:alpha val="0"/>
                  </a:srgbClr>
                </a:clrTo>
              </a:clrChange>
              <a:lum bright="-100000"/>
            </a:blip>
            <a:srcRect t="68666"/>
            <a:stretch>
              <a:fillRect/>
            </a:stretch>
          </p:blipFill>
          <p:spPr bwMode="auto">
            <a:xfrm>
              <a:off x="96" y="2640"/>
              <a:ext cx="5472" cy="1286"/>
            </a:xfrm>
            <a:prstGeom prst="rect">
              <a:avLst/>
            </a:prstGeom>
            <a:noFill/>
          </p:spPr>
        </p:pic>
        <p:sp>
          <p:nvSpPr>
            <p:cNvPr id="39" name="Line 6"/>
            <p:cNvSpPr>
              <a:spLocks noChangeShapeType="1"/>
            </p:cNvSpPr>
            <p:nvPr/>
          </p:nvSpPr>
          <p:spPr bwMode="auto">
            <a:xfrm>
              <a:off x="192" y="2898"/>
              <a:ext cx="5280"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grpSp>
      <p:sp>
        <p:nvSpPr>
          <p:cNvPr id="40" name="Down Arrow 39"/>
          <p:cNvSpPr/>
          <p:nvPr/>
        </p:nvSpPr>
        <p:spPr>
          <a:xfrm>
            <a:off x="609600" y="3581400"/>
            <a:ext cx="381000"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152401" y="4724400"/>
            <a:ext cx="1295400" cy="1200329"/>
          </a:xfrm>
          <a:prstGeom prst="rect">
            <a:avLst/>
          </a:prstGeom>
        </p:spPr>
        <p:txBody>
          <a:bodyPr wrap="square">
            <a:spAutoFit/>
          </a:bodyPr>
          <a:lstStyle/>
          <a:p>
            <a:r>
              <a:rPr lang="en-US" sz="2400" dirty="0" smtClean="0"/>
              <a:t>Height (into page)</a:t>
            </a:r>
            <a:endParaRPr lang="en-US" sz="2400" dirty="0"/>
          </a:p>
        </p:txBody>
      </p:sp>
      <p:cxnSp>
        <p:nvCxnSpPr>
          <p:cNvPr id="44" name="Straight Arrow Connector 43"/>
          <p:cNvCxnSpPr/>
          <p:nvPr/>
        </p:nvCxnSpPr>
        <p:spPr>
          <a:xfrm rot="16200000" flipH="1">
            <a:off x="1257300" y="4991100"/>
            <a:ext cx="228600" cy="1524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7772400" y="2286000"/>
            <a:ext cx="1143000" cy="461665"/>
          </a:xfrm>
          <a:prstGeom prst="rect">
            <a:avLst/>
          </a:prstGeom>
          <a:noFill/>
        </p:spPr>
        <p:txBody>
          <a:bodyPr wrap="square" rtlCol="0">
            <a:spAutoFit/>
          </a:bodyPr>
          <a:lstStyle/>
          <a:p>
            <a:r>
              <a:rPr lang="en-US" sz="2400" dirty="0" smtClean="0"/>
              <a:t>Height</a:t>
            </a:r>
            <a:endParaRPr lang="en-US" sz="2400" dirty="0"/>
          </a:p>
        </p:txBody>
      </p:sp>
      <p:cxnSp>
        <p:nvCxnSpPr>
          <p:cNvPr id="49" name="Straight Arrow Connector 48"/>
          <p:cNvCxnSpPr/>
          <p:nvPr/>
        </p:nvCxnSpPr>
        <p:spPr>
          <a:xfrm rot="5400000">
            <a:off x="6972300" y="2781300"/>
            <a:ext cx="14478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50" name="Down Arrow 49"/>
          <p:cNvSpPr/>
          <p:nvPr/>
        </p:nvSpPr>
        <p:spPr>
          <a:xfrm>
            <a:off x="8153400" y="3505200"/>
            <a:ext cx="381000"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7848600" y="4953000"/>
            <a:ext cx="1143000" cy="461665"/>
          </a:xfrm>
          <a:prstGeom prst="rect">
            <a:avLst/>
          </a:prstGeom>
          <a:noFill/>
        </p:spPr>
        <p:txBody>
          <a:bodyPr wrap="square" rtlCol="0">
            <a:spAutoFit/>
          </a:bodyPr>
          <a:lstStyle/>
          <a:p>
            <a:r>
              <a:rPr lang="en-US" sz="2400" dirty="0" smtClean="0"/>
              <a:t>Width</a:t>
            </a:r>
            <a:endParaRPr lang="en-US" sz="2400" dirty="0"/>
          </a:p>
        </p:txBody>
      </p:sp>
      <p:cxnSp>
        <p:nvCxnSpPr>
          <p:cNvPr id="52" name="Straight Arrow Connector 51"/>
          <p:cNvCxnSpPr/>
          <p:nvPr/>
        </p:nvCxnSpPr>
        <p:spPr>
          <a:xfrm rot="5400000">
            <a:off x="6973094" y="5447506"/>
            <a:ext cx="14478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53" name="Rounded Rectangle 52"/>
          <p:cNvSpPr/>
          <p:nvPr/>
        </p:nvSpPr>
        <p:spPr>
          <a:xfrm>
            <a:off x="152400" y="2286000"/>
            <a:ext cx="1066800" cy="3733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a:off x="7848600" y="2133600"/>
            <a:ext cx="1066800" cy="3733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13944"/>
            <a:ext cx="7772400" cy="1143000"/>
          </a:xfrm>
        </p:spPr>
        <p:txBody>
          <a:bodyPr>
            <a:normAutofit/>
          </a:bodyPr>
          <a:lstStyle/>
          <a:p>
            <a:r>
              <a:rPr lang="en-US" dirty="0" smtClean="0"/>
              <a:t>My tasks</a:t>
            </a:r>
            <a:endParaRPr lang="en-US" dirty="0"/>
          </a:p>
        </p:txBody>
      </p:sp>
      <p:sp>
        <p:nvSpPr>
          <p:cNvPr id="3" name="Content Placeholder 2"/>
          <p:cNvSpPr>
            <a:spLocks noGrp="1"/>
          </p:cNvSpPr>
          <p:nvPr>
            <p:ph idx="1"/>
          </p:nvPr>
        </p:nvSpPr>
        <p:spPr>
          <a:xfrm>
            <a:off x="448056" y="1551433"/>
            <a:ext cx="8229600" cy="2133600"/>
          </a:xfrm>
        </p:spPr>
        <p:txBody>
          <a:bodyPr/>
          <a:lstStyle/>
          <a:p>
            <a:pPr>
              <a:buNone/>
            </a:pPr>
            <a:r>
              <a:rPr lang="en-US" dirty="0" smtClean="0"/>
              <a:t>Task 2: Create the </a:t>
            </a:r>
            <a:r>
              <a:rPr lang="en-US" dirty="0" err="1" smtClean="0"/>
              <a:t>Autocad</a:t>
            </a:r>
            <a:r>
              <a:rPr lang="en-US" dirty="0" smtClean="0"/>
              <a:t> code to draw the Horizontal </a:t>
            </a:r>
            <a:r>
              <a:rPr lang="en-US" dirty="0" err="1" smtClean="0"/>
              <a:t>Flocculator</a:t>
            </a:r>
            <a:endParaRPr lang="en-US" dirty="0" smtClean="0"/>
          </a:p>
        </p:txBody>
      </p:sp>
      <p:pic>
        <p:nvPicPr>
          <p:cNvPr id="4" name="Picture 3" descr="50 Lps 3 tanques 2 camaras de 1m-Model.png"/>
          <p:cNvPicPr>
            <a:picLocks noChangeAspect="1"/>
          </p:cNvPicPr>
          <p:nvPr/>
        </p:nvPicPr>
        <p:blipFill>
          <a:blip r:embed="rId3" cstate="print">
            <a:clrChange>
              <a:clrFrom>
                <a:srgbClr val="FFFFFF"/>
              </a:clrFrom>
              <a:clrTo>
                <a:srgbClr val="FFFFFF">
                  <a:alpha val="0"/>
                </a:srgbClr>
              </a:clrTo>
            </a:clrChange>
            <a:lum bright="30000" contrast="40000"/>
          </a:blip>
          <a:srcRect l="7721" t="40848" r="11503" b="3152"/>
          <a:stretch>
            <a:fillRect/>
          </a:stretch>
        </p:blipFill>
        <p:spPr>
          <a:xfrm>
            <a:off x="838200" y="2057400"/>
            <a:ext cx="6924502" cy="3840480"/>
          </a:xfrm>
          <a:prstGeom prst="rect">
            <a:avLst/>
          </a:prstGeom>
        </p:spPr>
      </p:pic>
      <p:sp>
        <p:nvSpPr>
          <p:cNvPr id="5" name="Content Placeholder 2"/>
          <p:cNvSpPr txBox="1">
            <a:spLocks/>
          </p:cNvSpPr>
          <p:nvPr/>
        </p:nvSpPr>
        <p:spPr>
          <a:xfrm>
            <a:off x="228600" y="5943600"/>
            <a:ext cx="8915400" cy="914400"/>
          </a:xfrm>
          <a:prstGeom prst="rect">
            <a:avLst/>
          </a:prstGeom>
        </p:spPr>
        <p:txBody>
          <a:bodyPr vert="horz" lIns="91440" tIns="45720" rIns="91440" bIns="45720" rtlCol="0">
            <a:normAutofit fontScale="925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Example of an </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AutoCad</a:t>
            </a:r>
            <a:r>
              <a:rPr kumimoji="0" lang="en-US" sz="3200" b="0" i="0" u="none" strike="noStrike" kern="1200" cap="none" spc="0" normalizeH="0" noProof="0" dirty="0" smtClean="0">
                <a:ln>
                  <a:noFill/>
                </a:ln>
                <a:solidFill>
                  <a:schemeClr val="tx1"/>
                </a:solidFill>
                <a:effectLst/>
                <a:uLnTx/>
                <a:uFillTx/>
                <a:latin typeface="+mn-lt"/>
                <a:ea typeface="+mn-ea"/>
                <a:cs typeface="+mn-cs"/>
              </a:rPr>
              <a:t> Drawing of Vertical </a:t>
            </a:r>
            <a:r>
              <a:rPr kumimoji="0" lang="en-US" sz="3200" b="0" i="0" u="none" strike="noStrike" kern="1200" cap="none" spc="0" normalizeH="0" noProof="0" dirty="0" err="1" smtClean="0">
                <a:ln>
                  <a:noFill/>
                </a:ln>
                <a:solidFill>
                  <a:schemeClr val="tx1"/>
                </a:solidFill>
                <a:effectLst/>
                <a:uLnTx/>
                <a:uFillTx/>
                <a:latin typeface="+mn-lt"/>
                <a:ea typeface="+mn-ea"/>
                <a:cs typeface="+mn-cs"/>
              </a:rPr>
              <a:t>Flocculator</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My tasks</a:t>
            </a:r>
            <a:endParaRPr lang="en-US" dirty="0"/>
          </a:p>
        </p:txBody>
      </p:sp>
      <p:sp>
        <p:nvSpPr>
          <p:cNvPr id="3" name="Content Placeholder 2"/>
          <p:cNvSpPr>
            <a:spLocks noGrp="1"/>
          </p:cNvSpPr>
          <p:nvPr>
            <p:ph idx="1"/>
          </p:nvPr>
        </p:nvSpPr>
        <p:spPr>
          <a:xfrm>
            <a:off x="457200" y="1219200"/>
            <a:ext cx="8229600" cy="1447800"/>
          </a:xfrm>
        </p:spPr>
        <p:txBody>
          <a:bodyPr>
            <a:normAutofit lnSpcReduction="10000"/>
          </a:bodyPr>
          <a:lstStyle/>
          <a:p>
            <a:pPr>
              <a:buNone/>
            </a:pPr>
            <a:r>
              <a:rPr lang="en-US" dirty="0" smtClean="0"/>
              <a:t>Task 3: Create algorithm for automated design tool for when to choose horizontal vs. vertical flocculation</a:t>
            </a:r>
          </a:p>
        </p:txBody>
      </p:sp>
      <p:pic>
        <p:nvPicPr>
          <p:cNvPr id="5123" name="Picture 3"/>
          <p:cNvPicPr>
            <a:picLocks noChangeAspect="1" noChangeArrowheads="1"/>
          </p:cNvPicPr>
          <p:nvPr/>
        </p:nvPicPr>
        <p:blipFill>
          <a:blip r:embed="rId3" cstate="print"/>
          <a:srcRect/>
          <a:stretch>
            <a:fillRect/>
          </a:stretch>
        </p:blipFill>
        <p:spPr bwMode="auto">
          <a:xfrm>
            <a:off x="2667000" y="2590800"/>
            <a:ext cx="3800475" cy="3190875"/>
          </a:xfrm>
          <a:prstGeom prst="rect">
            <a:avLst/>
          </a:prstGeom>
          <a:noFill/>
          <a:ln w="9525">
            <a:noFill/>
            <a:miter lim="800000"/>
            <a:headEnd/>
            <a:tailEnd/>
          </a:ln>
        </p:spPr>
      </p:pic>
      <p:sp>
        <p:nvSpPr>
          <p:cNvPr id="6" name="Content Placeholder 2"/>
          <p:cNvSpPr txBox="1">
            <a:spLocks/>
          </p:cNvSpPr>
          <p:nvPr/>
        </p:nvSpPr>
        <p:spPr>
          <a:xfrm>
            <a:off x="152400" y="5791200"/>
            <a:ext cx="8991600" cy="5334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Hillary Clinton</a:t>
            </a:r>
            <a:r>
              <a:rPr kumimoji="0" lang="en-US" sz="2400" b="0" i="0" u="none" strike="noStrike" kern="1200" cap="none" spc="0" normalizeH="0" noProof="0" dirty="0" smtClean="0">
                <a:ln>
                  <a:noFill/>
                </a:ln>
                <a:solidFill>
                  <a:schemeClr val="tx1"/>
                </a:solidFill>
                <a:effectLst/>
                <a:uLnTx/>
                <a:uFillTx/>
                <a:latin typeface="+mn-lt"/>
                <a:ea typeface="+mn-ea"/>
                <a:cs typeface="+mn-cs"/>
              </a:rPr>
              <a:t> deciding when to use vertical vs. horizontal  flocculation</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609600" y="0"/>
            <a:ext cx="7772400" cy="1470025"/>
          </a:xfrm>
        </p:spPr>
        <p:txBody>
          <a:bodyPr/>
          <a:lstStyle/>
          <a:p>
            <a:pPr eaLnBrk="1" hangingPunct="1"/>
            <a:r>
              <a:rPr lang="en-US" smtClean="0"/>
              <a:t>Vertical Flocculator</a:t>
            </a:r>
          </a:p>
        </p:txBody>
      </p:sp>
      <p:pic>
        <p:nvPicPr>
          <p:cNvPr id="7171" name="Picture 3" descr="NEisofloctank.PNG"/>
          <p:cNvPicPr>
            <a:picLocks noChangeAspect="1"/>
          </p:cNvPicPr>
          <p:nvPr/>
        </p:nvPicPr>
        <p:blipFill>
          <a:blip r:embed="rId3" cstate="print"/>
          <a:srcRect/>
          <a:stretch>
            <a:fillRect/>
          </a:stretch>
        </p:blipFill>
        <p:spPr bwMode="auto">
          <a:xfrm>
            <a:off x="990600" y="1295400"/>
            <a:ext cx="7162800" cy="5237163"/>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Trapped Water!</a:t>
            </a:r>
            <a:endParaRPr lang="en-US" dirty="0"/>
          </a:p>
        </p:txBody>
      </p:sp>
      <p:pic>
        <p:nvPicPr>
          <p:cNvPr id="937986" name="Picture 2"/>
          <p:cNvPicPr>
            <a:picLocks noChangeAspect="1" noChangeArrowheads="1"/>
          </p:cNvPicPr>
          <p:nvPr/>
        </p:nvPicPr>
        <p:blipFill>
          <a:blip r:embed="rId2" cstate="print"/>
          <a:srcRect/>
          <a:stretch>
            <a:fillRect/>
          </a:stretch>
        </p:blipFill>
        <p:spPr bwMode="auto">
          <a:xfrm>
            <a:off x="452075" y="1356825"/>
            <a:ext cx="8329710" cy="5354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a:grpSpLocks/>
          </p:cNvGrpSpPr>
          <p:nvPr/>
        </p:nvGrpSpPr>
        <p:grpSpPr bwMode="auto">
          <a:xfrm>
            <a:off x="4419600" y="2590800"/>
            <a:ext cx="3048000" cy="1905000"/>
            <a:chOff x="2819400" y="228600"/>
            <a:chExt cx="3048000" cy="1905000"/>
          </a:xfrm>
        </p:grpSpPr>
        <p:sp>
          <p:nvSpPr>
            <p:cNvPr id="9" name="Rectangle 8"/>
            <p:cNvSpPr/>
            <p:nvPr/>
          </p:nvSpPr>
          <p:spPr>
            <a:xfrm>
              <a:off x="2819400" y="228600"/>
              <a:ext cx="3048000" cy="1905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8200" name="Picture 2"/>
            <p:cNvPicPr>
              <a:picLocks noChangeAspect="1" noChangeArrowheads="1"/>
            </p:cNvPicPr>
            <p:nvPr/>
          </p:nvPicPr>
          <p:blipFill>
            <a:blip r:embed="rId3" cstate="print"/>
            <a:srcRect/>
            <a:stretch>
              <a:fillRect/>
            </a:stretch>
          </p:blipFill>
          <p:spPr bwMode="auto">
            <a:xfrm>
              <a:off x="3276600" y="457200"/>
              <a:ext cx="2162175" cy="1371600"/>
            </a:xfrm>
            <a:prstGeom prst="rect">
              <a:avLst/>
            </a:prstGeom>
            <a:noFill/>
            <a:ln w="9525">
              <a:noFill/>
              <a:miter lim="800000"/>
              <a:headEnd/>
              <a:tailEnd/>
            </a:ln>
          </p:spPr>
        </p:pic>
      </p:grpSp>
      <p:pic>
        <p:nvPicPr>
          <p:cNvPr id="8195" name="Picture 8"/>
          <p:cNvPicPr>
            <a:picLocks noChangeAspect="1" noChangeArrowheads="1"/>
          </p:cNvPicPr>
          <p:nvPr/>
        </p:nvPicPr>
        <p:blipFill>
          <a:blip r:embed="rId4" cstate="print"/>
          <a:srcRect l="27142" t="24857" r="57143" b="25620"/>
          <a:stretch>
            <a:fillRect/>
          </a:stretch>
        </p:blipFill>
        <p:spPr bwMode="auto">
          <a:xfrm>
            <a:off x="533400" y="1066800"/>
            <a:ext cx="2514600" cy="4953000"/>
          </a:xfrm>
          <a:prstGeom prst="rect">
            <a:avLst/>
          </a:prstGeom>
          <a:noFill/>
          <a:ln w="9525">
            <a:noFill/>
            <a:miter lim="800000"/>
            <a:headEnd/>
            <a:tailEnd/>
          </a:ln>
        </p:spPr>
      </p:pic>
      <p:sp>
        <p:nvSpPr>
          <p:cNvPr id="8196" name="TextBox 12"/>
          <p:cNvSpPr txBox="1">
            <a:spLocks noChangeArrowheads="1"/>
          </p:cNvSpPr>
          <p:nvPr/>
        </p:nvSpPr>
        <p:spPr bwMode="auto">
          <a:xfrm>
            <a:off x="3124200" y="5867400"/>
            <a:ext cx="838200" cy="400050"/>
          </a:xfrm>
          <a:prstGeom prst="rect">
            <a:avLst/>
          </a:prstGeom>
          <a:noFill/>
          <a:ln w="9525">
            <a:noFill/>
            <a:miter lim="800000"/>
            <a:headEnd/>
            <a:tailEnd/>
          </a:ln>
        </p:spPr>
        <p:txBody>
          <a:bodyPr>
            <a:spAutoFit/>
          </a:bodyPr>
          <a:lstStyle/>
          <a:p>
            <a:r>
              <a:rPr lang="en-US" sz="2000"/>
              <a:t>port</a:t>
            </a:r>
          </a:p>
        </p:txBody>
      </p:sp>
      <p:cxnSp>
        <p:nvCxnSpPr>
          <p:cNvPr id="15" name="Straight Arrow Connector 14"/>
          <p:cNvCxnSpPr>
            <a:stCxn id="8196" idx="1"/>
          </p:cNvCxnSpPr>
          <p:nvPr/>
        </p:nvCxnSpPr>
        <p:spPr>
          <a:xfrm rot="10800000">
            <a:off x="2590800" y="5791200"/>
            <a:ext cx="533400" cy="27622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8198" name="TextBox 9"/>
          <p:cNvSpPr txBox="1">
            <a:spLocks noChangeArrowheads="1"/>
          </p:cNvSpPr>
          <p:nvPr/>
        </p:nvSpPr>
        <p:spPr bwMode="auto">
          <a:xfrm>
            <a:off x="3352800" y="304800"/>
            <a:ext cx="4038600" cy="646113"/>
          </a:xfrm>
          <a:prstGeom prst="rect">
            <a:avLst/>
          </a:prstGeom>
          <a:noFill/>
          <a:ln w="9525">
            <a:noFill/>
            <a:miter lim="800000"/>
            <a:headEnd/>
            <a:tailEnd/>
          </a:ln>
        </p:spPr>
        <p:txBody>
          <a:bodyPr>
            <a:spAutoFit/>
          </a:bodyPr>
          <a:lstStyle/>
          <a:p>
            <a:r>
              <a:rPr lang="en-US" sz="3600"/>
              <a:t>Sizing a Port</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3"/>
          <p:cNvPicPr>
            <a:picLocks noChangeAspect="1" noChangeArrowheads="1"/>
          </p:cNvPicPr>
          <p:nvPr/>
        </p:nvPicPr>
        <p:blipFill>
          <a:blip r:embed="rId3" cstate="print"/>
          <a:srcRect l="476" t="30952" r="51430" b="35524"/>
          <a:stretch>
            <a:fillRect/>
          </a:stretch>
        </p:blipFill>
        <p:spPr bwMode="auto">
          <a:xfrm>
            <a:off x="0" y="762000"/>
            <a:ext cx="8745538" cy="3810000"/>
          </a:xfrm>
          <a:prstGeom prst="rect">
            <a:avLst/>
          </a:prstGeom>
          <a:noFill/>
          <a:ln w="9525">
            <a:noFill/>
            <a:miter lim="800000"/>
            <a:headEnd/>
            <a:tailEnd/>
          </a:ln>
        </p:spPr>
      </p:pic>
      <p:sp>
        <p:nvSpPr>
          <p:cNvPr id="9219" name="TextBox 6"/>
          <p:cNvSpPr txBox="1">
            <a:spLocks noChangeArrowheads="1"/>
          </p:cNvSpPr>
          <p:nvPr/>
        </p:nvSpPr>
        <p:spPr bwMode="auto">
          <a:xfrm>
            <a:off x="381000" y="4800600"/>
            <a:ext cx="8153400" cy="1938992"/>
          </a:xfrm>
          <a:prstGeom prst="rect">
            <a:avLst/>
          </a:prstGeom>
          <a:noFill/>
          <a:ln w="9525">
            <a:noFill/>
            <a:miter lim="800000"/>
            <a:headEnd/>
            <a:tailEnd/>
          </a:ln>
        </p:spPr>
        <p:txBody>
          <a:bodyPr>
            <a:spAutoFit/>
          </a:bodyPr>
          <a:lstStyle/>
          <a:p>
            <a:pPr>
              <a:lnSpc>
                <a:spcPct val="150000"/>
              </a:lnSpc>
            </a:pPr>
            <a:r>
              <a:rPr lang="en-US" sz="2000" dirty="0" err="1"/>
              <a:t>PortSize</a:t>
            </a:r>
            <a:r>
              <a:rPr lang="en-US" sz="2000" dirty="0"/>
              <a:t>(</a:t>
            </a:r>
            <a:r>
              <a:rPr lang="en-US" sz="2000" dirty="0" err="1"/>
              <a:t>desiredT</a:t>
            </a:r>
            <a:r>
              <a:rPr lang="en-US" sz="2000" dirty="0"/>
              <a:t>):= function that iterates through 7 possible  valve sizes and </a:t>
            </a:r>
            <a:r>
              <a:rPr lang="en-US" sz="2000" dirty="0" smtClean="0"/>
              <a:t>calculates </a:t>
            </a:r>
            <a:r>
              <a:rPr lang="en-US" sz="2000" dirty="0"/>
              <a:t>the drain time for each (using the </a:t>
            </a:r>
            <a:r>
              <a:rPr lang="en-US" sz="2000" dirty="0" err="1"/>
              <a:t>t</a:t>
            </a:r>
            <a:r>
              <a:rPr lang="en-US" sz="2000" baseline="-25000" dirty="0" err="1"/>
              <a:t>master</a:t>
            </a:r>
            <a:r>
              <a:rPr lang="en-US" sz="2000" dirty="0"/>
              <a:t> function). It </a:t>
            </a:r>
            <a:r>
              <a:rPr lang="en-US" sz="2000" dirty="0" smtClean="0"/>
              <a:t>then </a:t>
            </a:r>
            <a:r>
              <a:rPr lang="en-US" sz="2000" dirty="0"/>
              <a:t>selects the size that gives a drain time that is closest to but </a:t>
            </a:r>
            <a:r>
              <a:rPr lang="en-US" sz="2000" dirty="0" smtClean="0"/>
              <a:t>no </a:t>
            </a:r>
            <a:r>
              <a:rPr lang="en-US" sz="2000" dirty="0"/>
              <a:t>greater than 110% of the desired drain time (</a:t>
            </a:r>
            <a:r>
              <a:rPr lang="en-US" sz="2000" dirty="0" err="1"/>
              <a:t>desiredT</a:t>
            </a:r>
            <a:r>
              <a:rPr lang="en-US" sz="2000" dirty="0"/>
              <a: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t>Sedimentation Tank</a:t>
            </a:r>
            <a:endParaRPr lang="en-US" dirty="0"/>
          </a:p>
        </p:txBody>
      </p:sp>
      <p:pic>
        <p:nvPicPr>
          <p:cNvPr id="2051" name="Picture 3"/>
          <p:cNvPicPr>
            <a:picLocks noChangeAspect="1" noChangeArrowheads="1"/>
          </p:cNvPicPr>
          <p:nvPr/>
        </p:nvPicPr>
        <p:blipFill>
          <a:blip r:embed="rId2" cstate="print"/>
          <a:srcRect/>
          <a:stretch>
            <a:fillRect/>
          </a:stretch>
        </p:blipFill>
        <p:spPr bwMode="auto">
          <a:xfrm>
            <a:off x="1752600" y="1600200"/>
            <a:ext cx="5105400" cy="3829050"/>
          </a:xfrm>
          <a:prstGeom prst="rect">
            <a:avLst/>
          </a:prstGeom>
          <a:noFill/>
          <a:ln w="9525">
            <a:noFill/>
            <a:miter lim="800000"/>
            <a:headEnd/>
            <a:tailEnd/>
          </a:ln>
        </p:spPr>
      </p:pic>
      <p:sp>
        <p:nvSpPr>
          <p:cNvPr id="10" name="Rectangle 9"/>
          <p:cNvSpPr/>
          <p:nvPr/>
        </p:nvSpPr>
        <p:spPr>
          <a:xfrm>
            <a:off x="2133600" y="5410200"/>
            <a:ext cx="4572000" cy="230832"/>
          </a:xfrm>
          <a:prstGeom prst="rect">
            <a:avLst/>
          </a:prstGeom>
        </p:spPr>
        <p:txBody>
          <a:bodyPr>
            <a:spAutoFit/>
          </a:bodyPr>
          <a:lstStyle/>
          <a:p>
            <a:r>
              <a:rPr lang="en-US" sz="900" b="1" dirty="0" smtClean="0"/>
              <a:t>Adapted from lecture notes – Monroe Weber-Shirk</a:t>
            </a:r>
            <a:endParaRPr lang="en-US" sz="900" b="1"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Sedimentation?</a:t>
            </a:r>
            <a:endParaRPr lang="en-US" dirty="0"/>
          </a:p>
        </p:txBody>
      </p:sp>
      <p:pic>
        <p:nvPicPr>
          <p:cNvPr id="3" name="Picture 2"/>
          <p:cNvPicPr>
            <a:picLocks noChangeAspect="1" noChangeArrowheads="1"/>
          </p:cNvPicPr>
          <p:nvPr/>
        </p:nvPicPr>
        <p:blipFill>
          <a:blip r:embed="rId2" cstate="print"/>
          <a:srcRect/>
          <a:stretch>
            <a:fillRect/>
          </a:stretch>
        </p:blipFill>
        <p:spPr bwMode="auto">
          <a:xfrm>
            <a:off x="1752600" y="1371600"/>
            <a:ext cx="2857500" cy="2143125"/>
          </a:xfrm>
          <a:prstGeom prst="rect">
            <a:avLst/>
          </a:prstGeom>
          <a:noFill/>
          <a:ln w="9525">
            <a:noFill/>
            <a:miter lim="800000"/>
            <a:headEnd/>
            <a:tailEnd/>
          </a:ln>
        </p:spPr>
      </p:pic>
      <p:pic>
        <p:nvPicPr>
          <p:cNvPr id="4" name="Picture 3"/>
          <p:cNvPicPr>
            <a:picLocks noChangeAspect="1" noChangeArrowheads="1"/>
          </p:cNvPicPr>
          <p:nvPr/>
        </p:nvPicPr>
        <p:blipFill>
          <a:blip r:embed="rId3" cstate="print"/>
          <a:srcRect/>
          <a:stretch>
            <a:fillRect/>
          </a:stretch>
        </p:blipFill>
        <p:spPr bwMode="auto">
          <a:xfrm>
            <a:off x="5715000" y="1371601"/>
            <a:ext cx="1615655" cy="2971800"/>
          </a:xfrm>
          <a:prstGeom prst="rect">
            <a:avLst/>
          </a:prstGeom>
          <a:noFill/>
          <a:ln w="9525">
            <a:noFill/>
            <a:miter lim="800000"/>
            <a:headEnd/>
            <a:tailEnd/>
          </a:ln>
        </p:spPr>
      </p:pic>
      <p:sp>
        <p:nvSpPr>
          <p:cNvPr id="5" name="TextBox 4"/>
          <p:cNvSpPr txBox="1"/>
          <p:nvPr/>
        </p:nvSpPr>
        <p:spPr>
          <a:xfrm>
            <a:off x="1752600" y="3581400"/>
            <a:ext cx="2957861" cy="215444"/>
          </a:xfrm>
          <a:prstGeom prst="rect">
            <a:avLst/>
          </a:prstGeom>
          <a:noFill/>
        </p:spPr>
        <p:txBody>
          <a:bodyPr wrap="none" rtlCol="0">
            <a:spAutoFit/>
          </a:bodyPr>
          <a:lstStyle/>
          <a:p>
            <a:r>
              <a:rPr lang="en-US" sz="800" dirty="0" smtClean="0"/>
              <a:t>http://www.soil.ncsu.edu/swetc/sediment2/2008/poly2/poly.htm</a:t>
            </a:r>
            <a:endParaRPr lang="en-US" sz="800" dirty="0"/>
          </a:p>
        </p:txBody>
      </p:sp>
      <p:sp>
        <p:nvSpPr>
          <p:cNvPr id="6" name="Rectangle 5"/>
          <p:cNvSpPr/>
          <p:nvPr/>
        </p:nvSpPr>
        <p:spPr>
          <a:xfrm>
            <a:off x="5029200" y="4419600"/>
            <a:ext cx="4572000" cy="215444"/>
          </a:xfrm>
          <a:prstGeom prst="rect">
            <a:avLst/>
          </a:prstGeom>
        </p:spPr>
        <p:txBody>
          <a:bodyPr>
            <a:spAutoFit/>
          </a:bodyPr>
          <a:lstStyle/>
          <a:p>
            <a:r>
              <a:rPr lang="en-US" sz="800" dirty="0" smtClean="0"/>
              <a:t>http://www.dwi.gov.uk/children/childrens/images/illustrations/sedimentation.gif</a:t>
            </a:r>
            <a:endParaRPr lang="en-US" sz="800" dirty="0"/>
          </a:p>
        </p:txBody>
      </p:sp>
      <p:sp>
        <p:nvSpPr>
          <p:cNvPr id="7" name="Oval 6"/>
          <p:cNvSpPr/>
          <p:nvPr/>
        </p:nvSpPr>
        <p:spPr>
          <a:xfrm>
            <a:off x="2209800" y="4800600"/>
            <a:ext cx="457200" cy="457200"/>
          </a:xfrm>
          <a:prstGeom prst="ellipse">
            <a:avLst/>
          </a:prstGeom>
          <a:solidFill>
            <a:schemeClr val="bg2">
              <a:lumMod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21"/>
          <p:cNvGrpSpPr/>
          <p:nvPr/>
        </p:nvGrpSpPr>
        <p:grpSpPr>
          <a:xfrm>
            <a:off x="2438400" y="3810000"/>
            <a:ext cx="805285" cy="1057555"/>
            <a:chOff x="2438400" y="3810000"/>
            <a:chExt cx="805285" cy="1057555"/>
          </a:xfrm>
        </p:grpSpPr>
        <p:cxnSp>
          <p:nvCxnSpPr>
            <p:cNvPr id="12" name="Straight Arrow Connector 11"/>
            <p:cNvCxnSpPr>
              <a:stCxn id="7" idx="7"/>
            </p:cNvCxnSpPr>
            <p:nvPr/>
          </p:nvCxnSpPr>
          <p:spPr>
            <a:xfrm rot="16200000" flipV="1">
              <a:off x="2257146" y="4524655"/>
              <a:ext cx="676555" cy="9245"/>
            </a:xfrm>
            <a:prstGeom prst="straightConnector1">
              <a:avLst/>
            </a:prstGeom>
            <a:ln w="22225">
              <a:solidFill>
                <a:schemeClr val="tx1"/>
              </a:solidFill>
              <a:headEnd type="none" w="med" len="lg"/>
              <a:tailEnd type="stealth" w="med" len="lg"/>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438400" y="3810000"/>
              <a:ext cx="805285" cy="369332"/>
            </a:xfrm>
            <a:prstGeom prst="rect">
              <a:avLst/>
            </a:prstGeom>
            <a:noFill/>
          </p:spPr>
          <p:txBody>
            <a:bodyPr wrap="none" rtlCol="0">
              <a:spAutoFit/>
            </a:bodyPr>
            <a:lstStyle/>
            <a:p>
              <a:r>
                <a:rPr lang="en-US" dirty="0" err="1" smtClean="0"/>
                <a:t>F</a:t>
              </a:r>
              <a:r>
                <a:rPr lang="en-US" baseline="-25000" dirty="0" err="1" smtClean="0"/>
                <a:t>Buoyant</a:t>
              </a:r>
              <a:endParaRPr lang="en-US" dirty="0"/>
            </a:p>
          </p:txBody>
        </p:sp>
      </p:grpSp>
      <p:grpSp>
        <p:nvGrpSpPr>
          <p:cNvPr id="10" name="Group 22"/>
          <p:cNvGrpSpPr/>
          <p:nvPr/>
        </p:nvGrpSpPr>
        <p:grpSpPr>
          <a:xfrm>
            <a:off x="1749490" y="3945295"/>
            <a:ext cx="580672" cy="922261"/>
            <a:chOff x="1749490" y="3945295"/>
            <a:chExt cx="580672" cy="922261"/>
          </a:xfrm>
        </p:grpSpPr>
        <p:cxnSp>
          <p:nvCxnSpPr>
            <p:cNvPr id="9" name="Straight Arrow Connector 8"/>
            <p:cNvCxnSpPr>
              <a:stCxn id="7" idx="1"/>
            </p:cNvCxnSpPr>
            <p:nvPr/>
          </p:nvCxnSpPr>
          <p:spPr>
            <a:xfrm rot="5400000" flipH="1" flipV="1">
              <a:off x="2057400" y="4638956"/>
              <a:ext cx="447955" cy="9245"/>
            </a:xfrm>
            <a:prstGeom prst="straightConnector1">
              <a:avLst/>
            </a:prstGeom>
            <a:ln w="22225">
              <a:solidFill>
                <a:schemeClr val="tx1"/>
              </a:solidFill>
              <a:headEnd type="none" w="med" len="lg"/>
              <a:tailEnd type="stealth" w="med" len="lg"/>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749490" y="3945295"/>
              <a:ext cx="580672" cy="369332"/>
            </a:xfrm>
            <a:prstGeom prst="rect">
              <a:avLst/>
            </a:prstGeom>
            <a:noFill/>
          </p:spPr>
          <p:txBody>
            <a:bodyPr wrap="none" rtlCol="0">
              <a:spAutoFit/>
            </a:bodyPr>
            <a:lstStyle/>
            <a:p>
              <a:r>
                <a:rPr lang="en-US" dirty="0" err="1" smtClean="0"/>
                <a:t>F</a:t>
              </a:r>
              <a:r>
                <a:rPr lang="en-US" baseline="-25000" dirty="0" err="1" smtClean="0"/>
                <a:t>Drag</a:t>
              </a:r>
              <a:endParaRPr lang="en-US" dirty="0"/>
            </a:p>
          </p:txBody>
        </p:sp>
      </p:grpSp>
      <p:grpSp>
        <p:nvGrpSpPr>
          <p:cNvPr id="11" name="Group 23"/>
          <p:cNvGrpSpPr/>
          <p:nvPr/>
        </p:nvGrpSpPr>
        <p:grpSpPr>
          <a:xfrm>
            <a:off x="2209800" y="5258594"/>
            <a:ext cx="731547" cy="825738"/>
            <a:chOff x="2209800" y="5258594"/>
            <a:chExt cx="731547" cy="825738"/>
          </a:xfrm>
        </p:grpSpPr>
        <p:cxnSp>
          <p:nvCxnSpPr>
            <p:cNvPr id="15" name="Straight Arrow Connector 14"/>
            <p:cNvCxnSpPr>
              <a:stCxn id="7" idx="4"/>
            </p:cNvCxnSpPr>
            <p:nvPr/>
          </p:nvCxnSpPr>
          <p:spPr>
            <a:xfrm rot="5400000">
              <a:off x="2209800" y="5486400"/>
              <a:ext cx="457200" cy="1588"/>
            </a:xfrm>
            <a:prstGeom prst="straightConnector1">
              <a:avLst/>
            </a:prstGeom>
            <a:ln w="22225">
              <a:solidFill>
                <a:schemeClr val="tx1"/>
              </a:solidFill>
              <a:headEnd type="none" w="med" len="lg"/>
              <a:tailEnd type="stealth" w="med" len="lg"/>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2209800" y="5715000"/>
              <a:ext cx="731547" cy="369332"/>
            </a:xfrm>
            <a:prstGeom prst="rect">
              <a:avLst/>
            </a:prstGeom>
          </p:spPr>
          <p:txBody>
            <a:bodyPr wrap="none">
              <a:spAutoFit/>
            </a:bodyPr>
            <a:lstStyle/>
            <a:p>
              <a:r>
                <a:rPr lang="en-US" dirty="0" err="1" smtClean="0"/>
                <a:t>F</a:t>
              </a:r>
              <a:r>
                <a:rPr lang="en-US" baseline="-25000" dirty="0" err="1" smtClean="0"/>
                <a:t>Gravity</a:t>
              </a:r>
              <a:endParaRPr lang="en-US" dirty="0"/>
            </a:p>
          </p:txBody>
        </p:sp>
      </p:grpSp>
      <p:sp>
        <p:nvSpPr>
          <p:cNvPr id="21" name="TextBox 20"/>
          <p:cNvSpPr txBox="1"/>
          <p:nvPr/>
        </p:nvSpPr>
        <p:spPr>
          <a:xfrm>
            <a:off x="4075922" y="4764832"/>
            <a:ext cx="4097597" cy="1815882"/>
          </a:xfrm>
          <a:prstGeom prst="rect">
            <a:avLst/>
          </a:prstGeom>
          <a:noFill/>
        </p:spPr>
        <p:txBody>
          <a:bodyPr wrap="none" rtlCol="0">
            <a:spAutoFit/>
          </a:bodyPr>
          <a:lstStyle/>
          <a:p>
            <a:r>
              <a:rPr lang="en-US" dirty="0" smtClean="0"/>
              <a:t>IF </a:t>
            </a:r>
            <a:r>
              <a:rPr lang="en-US" dirty="0" err="1" smtClean="0"/>
              <a:t>F</a:t>
            </a:r>
            <a:r>
              <a:rPr lang="en-US" baseline="-25000" dirty="0" err="1" smtClean="0"/>
              <a:t>Gravity</a:t>
            </a:r>
            <a:r>
              <a:rPr lang="en-US" dirty="0" smtClean="0"/>
              <a:t> &gt; </a:t>
            </a:r>
            <a:r>
              <a:rPr lang="en-US" dirty="0" err="1" smtClean="0"/>
              <a:t>F</a:t>
            </a:r>
            <a:r>
              <a:rPr lang="en-US" baseline="-25000" dirty="0" err="1" smtClean="0"/>
              <a:t>Drag</a:t>
            </a:r>
            <a:r>
              <a:rPr lang="en-US" dirty="0" smtClean="0"/>
              <a:t> + </a:t>
            </a:r>
            <a:r>
              <a:rPr lang="en-US" dirty="0" err="1" smtClean="0"/>
              <a:t>F</a:t>
            </a:r>
            <a:r>
              <a:rPr lang="en-US" baseline="-25000" dirty="0" err="1" smtClean="0"/>
              <a:t>Buoyant</a:t>
            </a:r>
            <a:r>
              <a:rPr lang="en-US" dirty="0" smtClean="0"/>
              <a:t> </a:t>
            </a:r>
          </a:p>
          <a:p>
            <a:endParaRPr lang="en-US" dirty="0" smtClean="0"/>
          </a:p>
          <a:p>
            <a:r>
              <a:rPr lang="en-US" dirty="0" smtClean="0"/>
              <a:t> the particle will </a:t>
            </a:r>
            <a:r>
              <a:rPr lang="en-US" b="1" dirty="0" smtClean="0"/>
              <a:t>SETTLE</a:t>
            </a:r>
            <a:r>
              <a:rPr lang="en-US" dirty="0" smtClean="0"/>
              <a:t>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81000"/>
            <a:ext cx="6934200" cy="411162"/>
          </a:xfrm>
        </p:spPr>
        <p:txBody>
          <a:bodyPr>
            <a:normAutofit fontScale="90000"/>
          </a:bodyPr>
          <a:lstStyle/>
          <a:p>
            <a:r>
              <a:rPr lang="en-US" dirty="0" smtClean="0"/>
              <a:t>Entrance Tank and Rapid Mix</a:t>
            </a:r>
            <a:endParaRPr lang="en-US" dirty="0"/>
          </a:p>
        </p:txBody>
      </p:sp>
      <p:pic>
        <p:nvPicPr>
          <p:cNvPr id="2051" name="Picture 3"/>
          <p:cNvPicPr>
            <a:picLocks noChangeAspect="1" noChangeArrowheads="1"/>
          </p:cNvPicPr>
          <p:nvPr/>
        </p:nvPicPr>
        <p:blipFill>
          <a:blip r:embed="rId3" cstate="print"/>
          <a:srcRect/>
          <a:stretch>
            <a:fillRect/>
          </a:stretch>
        </p:blipFill>
        <p:spPr bwMode="auto">
          <a:xfrm>
            <a:off x="914400" y="990600"/>
            <a:ext cx="7086600" cy="53289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75"/>
          <p:cNvGrpSpPr/>
          <p:nvPr/>
        </p:nvGrpSpPr>
        <p:grpSpPr>
          <a:xfrm>
            <a:off x="914400" y="1295400"/>
            <a:ext cx="3733800" cy="1066800"/>
            <a:chOff x="914400" y="1295400"/>
            <a:chExt cx="3733800" cy="1066800"/>
          </a:xfrm>
        </p:grpSpPr>
        <p:sp>
          <p:nvSpPr>
            <p:cNvPr id="66" name="Parallelogram 65"/>
            <p:cNvSpPr/>
            <p:nvPr/>
          </p:nvSpPr>
          <p:spPr>
            <a:xfrm>
              <a:off x="914400" y="2057400"/>
              <a:ext cx="3200400" cy="304800"/>
            </a:xfrm>
            <a:prstGeom prst="parallelogram">
              <a:avLst>
                <a:gd name="adj" fmla="val 111458"/>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74"/>
            <p:cNvGrpSpPr/>
            <p:nvPr/>
          </p:nvGrpSpPr>
          <p:grpSpPr>
            <a:xfrm>
              <a:off x="2819400" y="1295400"/>
              <a:ext cx="1828800" cy="838200"/>
              <a:chOff x="2819400" y="1295400"/>
              <a:chExt cx="1828800" cy="838200"/>
            </a:xfrm>
          </p:grpSpPr>
          <p:cxnSp>
            <p:nvCxnSpPr>
              <p:cNvPr id="68" name="Straight Arrow Connector 67"/>
              <p:cNvCxnSpPr/>
              <p:nvPr/>
            </p:nvCxnSpPr>
            <p:spPr>
              <a:xfrm rot="10800000" flipV="1">
                <a:off x="2819400" y="1600200"/>
                <a:ext cx="1066800" cy="5334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9" name="Rectangle 68"/>
              <p:cNvSpPr/>
              <p:nvPr/>
            </p:nvSpPr>
            <p:spPr>
              <a:xfrm>
                <a:off x="3886200" y="1295400"/>
                <a:ext cx="762000" cy="461665"/>
              </a:xfrm>
              <a:prstGeom prst="rect">
                <a:avLst/>
              </a:prstGeom>
            </p:spPr>
            <p:txBody>
              <a:bodyPr wrap="square">
                <a:spAutoFit/>
              </a:bodyPr>
              <a:lstStyle/>
              <a:p>
                <a:r>
                  <a:rPr lang="en-US" sz="2400" b="1" dirty="0" smtClean="0">
                    <a:solidFill>
                      <a:schemeClr val="bg2">
                        <a:lumMod val="25000"/>
                      </a:schemeClr>
                    </a:solidFill>
                  </a:rPr>
                  <a:t>A</a:t>
                </a:r>
                <a:r>
                  <a:rPr lang="en-US" sz="2400" b="1" baseline="-25000" dirty="0">
                    <a:solidFill>
                      <a:schemeClr val="bg2">
                        <a:lumMod val="25000"/>
                      </a:schemeClr>
                    </a:solidFill>
                  </a:rPr>
                  <a:t>S</a:t>
                </a:r>
                <a:endParaRPr lang="en-US" sz="2400" dirty="0"/>
              </a:p>
            </p:txBody>
          </p:sp>
        </p:grpSp>
      </p:grpSp>
      <p:sp>
        <p:nvSpPr>
          <p:cNvPr id="17" name="Rectangle 5"/>
          <p:cNvSpPr>
            <a:spLocks noChangeArrowheads="1"/>
          </p:cNvSpPr>
          <p:nvPr/>
        </p:nvSpPr>
        <p:spPr bwMode="auto">
          <a:xfrm>
            <a:off x="914400" y="2362200"/>
            <a:ext cx="2956946" cy="1293458"/>
          </a:xfrm>
          <a:prstGeom prst="rect">
            <a:avLst/>
          </a:prstGeom>
          <a:noFill/>
          <a:ln w="28575" cap="rnd">
            <a:solidFill>
              <a:schemeClr val="tx1"/>
            </a:solidFill>
            <a:prstDash val="sysDot"/>
            <a:miter lim="800000"/>
            <a:headEnd type="none" w="sm" len="sm"/>
            <a:tailEnd type="none" w="med" len="sm"/>
          </a:ln>
          <a:effectLst/>
          <a:scene3d>
            <a:camera prst="legacyObliqueTopRight"/>
            <a:lightRig rig="legacyFlat1" dir="t"/>
          </a:scene3d>
          <a:sp3d extrusionH="887400" prstMaterial="legacyWireframe">
            <a:bevelT w="13500" h="13500" prst="angle"/>
            <a:bevelB w="13500" h="13500" prst="angle"/>
            <a:extrusionClr>
              <a:schemeClr val="tx1"/>
            </a:extrusionClr>
          </a:sp3d>
        </p:spPr>
        <p:txBody>
          <a:bodyPr wrap="none" anchor="ctr">
            <a:flatTx/>
          </a:bodyPr>
          <a:lstStyle/>
          <a:p>
            <a:endParaRPr lang="en-US"/>
          </a:p>
        </p:txBody>
      </p:sp>
      <p:sp>
        <p:nvSpPr>
          <p:cNvPr id="2" name="Title 1"/>
          <p:cNvSpPr>
            <a:spLocks noGrp="1"/>
          </p:cNvSpPr>
          <p:nvPr>
            <p:ph type="title"/>
          </p:nvPr>
        </p:nvSpPr>
        <p:spPr/>
        <p:txBody>
          <a:bodyPr>
            <a:normAutofit fontScale="90000"/>
          </a:bodyPr>
          <a:lstStyle/>
          <a:p>
            <a:r>
              <a:rPr lang="en-US" dirty="0" smtClean="0"/>
              <a:t>Ideal Horizontal Sedimentation Tank</a:t>
            </a:r>
            <a:endParaRPr lang="en-US" dirty="0"/>
          </a:p>
        </p:txBody>
      </p:sp>
      <p:sp>
        <p:nvSpPr>
          <p:cNvPr id="24" name="Text Box 11"/>
          <p:cNvSpPr txBox="1">
            <a:spLocks noChangeArrowheads="1"/>
          </p:cNvSpPr>
          <p:nvPr/>
        </p:nvSpPr>
        <p:spPr bwMode="auto">
          <a:xfrm>
            <a:off x="4481172" y="2364040"/>
            <a:ext cx="492824" cy="601650"/>
          </a:xfrm>
          <a:prstGeom prst="rect">
            <a:avLst/>
          </a:prstGeom>
          <a:noFill/>
          <a:ln w="50800">
            <a:noFill/>
            <a:miter lim="800000"/>
            <a:headEnd type="none" w="sm" len="sm"/>
            <a:tailEnd type="none" w="med" len="sm"/>
          </a:ln>
          <a:effectLst/>
        </p:spPr>
        <p:txBody>
          <a:bodyPr wrap="none" anchor="ctr">
            <a:spAutoFit/>
          </a:bodyPr>
          <a:lstStyle/>
          <a:p>
            <a:pPr algn="ctr"/>
            <a:r>
              <a:rPr lang="en-US" dirty="0"/>
              <a:t>H</a:t>
            </a:r>
          </a:p>
        </p:txBody>
      </p:sp>
      <p:sp>
        <p:nvSpPr>
          <p:cNvPr id="25" name="Line 12"/>
          <p:cNvSpPr>
            <a:spLocks noChangeShapeType="1"/>
          </p:cNvSpPr>
          <p:nvPr/>
        </p:nvSpPr>
        <p:spPr bwMode="auto">
          <a:xfrm>
            <a:off x="1011902" y="3766052"/>
            <a:ext cx="2859444" cy="0"/>
          </a:xfrm>
          <a:prstGeom prst="line">
            <a:avLst/>
          </a:prstGeom>
          <a:noFill/>
          <a:ln w="19050">
            <a:solidFill>
              <a:schemeClr val="tx1"/>
            </a:solidFill>
            <a:round/>
            <a:headEnd type="triangle" w="med" len="med"/>
            <a:tailEnd type="triangle" w="med" len="med"/>
          </a:ln>
          <a:effectLst/>
        </p:spPr>
        <p:txBody>
          <a:bodyPr wrap="none" anchor="ctr"/>
          <a:lstStyle/>
          <a:p>
            <a:endParaRPr lang="en-US"/>
          </a:p>
        </p:txBody>
      </p:sp>
      <p:sp>
        <p:nvSpPr>
          <p:cNvPr id="26" name="Line 13"/>
          <p:cNvSpPr>
            <a:spLocks noChangeShapeType="1"/>
          </p:cNvSpPr>
          <p:nvPr/>
        </p:nvSpPr>
        <p:spPr bwMode="auto">
          <a:xfrm flipH="1">
            <a:off x="4459899" y="1994217"/>
            <a:ext cx="0" cy="1293458"/>
          </a:xfrm>
          <a:prstGeom prst="line">
            <a:avLst/>
          </a:prstGeom>
          <a:noFill/>
          <a:ln w="19050">
            <a:solidFill>
              <a:schemeClr val="tx1"/>
            </a:solidFill>
            <a:round/>
            <a:headEnd type="triangle" w="med" len="med"/>
            <a:tailEnd type="triangle" w="med" len="med"/>
          </a:ln>
          <a:effectLst/>
        </p:spPr>
        <p:txBody>
          <a:bodyPr wrap="none" anchor="ctr"/>
          <a:lstStyle/>
          <a:p>
            <a:endParaRPr lang="en-US"/>
          </a:p>
        </p:txBody>
      </p:sp>
      <p:sp>
        <p:nvSpPr>
          <p:cNvPr id="27" name="Text Box 14"/>
          <p:cNvSpPr txBox="1">
            <a:spLocks noChangeArrowheads="1"/>
          </p:cNvSpPr>
          <p:nvPr/>
        </p:nvSpPr>
        <p:spPr bwMode="auto">
          <a:xfrm>
            <a:off x="386121" y="1486402"/>
            <a:ext cx="579690" cy="601651"/>
          </a:xfrm>
          <a:prstGeom prst="rect">
            <a:avLst/>
          </a:prstGeom>
          <a:noFill/>
          <a:ln w="50800">
            <a:noFill/>
            <a:miter lim="800000"/>
            <a:headEnd type="none" w="sm" len="sm"/>
            <a:tailEnd type="none" w="med" len="sm"/>
          </a:ln>
          <a:effectLst/>
        </p:spPr>
        <p:txBody>
          <a:bodyPr wrap="none" anchor="ctr">
            <a:spAutoFit/>
          </a:bodyPr>
          <a:lstStyle/>
          <a:p>
            <a:pPr algn="ctr"/>
            <a:r>
              <a:rPr lang="en-US"/>
              <a:t>W</a:t>
            </a:r>
          </a:p>
        </p:txBody>
      </p:sp>
      <p:sp>
        <p:nvSpPr>
          <p:cNvPr id="28" name="Line 15"/>
          <p:cNvSpPr>
            <a:spLocks noChangeShapeType="1"/>
          </p:cNvSpPr>
          <p:nvPr/>
        </p:nvSpPr>
        <p:spPr bwMode="auto">
          <a:xfrm flipH="1">
            <a:off x="588214" y="1994217"/>
            <a:ext cx="365186" cy="367982"/>
          </a:xfrm>
          <a:prstGeom prst="line">
            <a:avLst/>
          </a:prstGeom>
          <a:noFill/>
          <a:ln w="19050">
            <a:solidFill>
              <a:schemeClr val="tx1"/>
            </a:solidFill>
            <a:round/>
            <a:headEnd type="triangle" w="med" len="med"/>
            <a:tailEnd type="triangle" w="med" len="med"/>
          </a:ln>
          <a:effectLst/>
        </p:spPr>
        <p:txBody>
          <a:bodyPr wrap="none" anchor="ctr"/>
          <a:lstStyle/>
          <a:p>
            <a:endParaRPr lang="en-US"/>
          </a:p>
        </p:txBody>
      </p:sp>
      <p:sp>
        <p:nvSpPr>
          <p:cNvPr id="45" name="Text Box 11"/>
          <p:cNvSpPr txBox="1">
            <a:spLocks noChangeArrowheads="1"/>
          </p:cNvSpPr>
          <p:nvPr/>
        </p:nvSpPr>
        <p:spPr bwMode="auto">
          <a:xfrm>
            <a:off x="2086387" y="4002359"/>
            <a:ext cx="282450" cy="369332"/>
          </a:xfrm>
          <a:prstGeom prst="rect">
            <a:avLst/>
          </a:prstGeom>
          <a:noFill/>
          <a:ln w="50800">
            <a:noFill/>
            <a:miter lim="800000"/>
            <a:headEnd type="none" w="sm" len="sm"/>
            <a:tailEnd type="none" w="med" len="sm"/>
          </a:ln>
          <a:effectLst/>
        </p:spPr>
        <p:txBody>
          <a:bodyPr wrap="none" anchor="ctr">
            <a:spAutoFit/>
          </a:bodyPr>
          <a:lstStyle/>
          <a:p>
            <a:pPr algn="ctr"/>
            <a:r>
              <a:rPr lang="en-US" dirty="0"/>
              <a:t>L</a:t>
            </a:r>
          </a:p>
        </p:txBody>
      </p:sp>
      <p:sp>
        <p:nvSpPr>
          <p:cNvPr id="46" name="Oval 45"/>
          <p:cNvSpPr/>
          <p:nvPr/>
        </p:nvSpPr>
        <p:spPr>
          <a:xfrm>
            <a:off x="914400" y="2286000"/>
            <a:ext cx="76200" cy="76200"/>
          </a:xfrm>
          <a:prstGeom prst="ellipse">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69"/>
          <p:cNvGrpSpPr/>
          <p:nvPr/>
        </p:nvGrpSpPr>
        <p:grpSpPr>
          <a:xfrm>
            <a:off x="919521" y="2324602"/>
            <a:ext cx="2956946" cy="1337463"/>
            <a:chOff x="919521" y="2324602"/>
            <a:chExt cx="2956946" cy="1337463"/>
          </a:xfrm>
        </p:grpSpPr>
        <p:grpSp>
          <p:nvGrpSpPr>
            <p:cNvPr id="6" name="Group 31"/>
            <p:cNvGrpSpPr/>
            <p:nvPr/>
          </p:nvGrpSpPr>
          <p:grpSpPr>
            <a:xfrm>
              <a:off x="919521" y="2324602"/>
              <a:ext cx="2956946" cy="1293458"/>
              <a:chOff x="1061679" y="2552198"/>
              <a:chExt cx="2956946" cy="1293458"/>
            </a:xfrm>
          </p:grpSpPr>
          <p:sp>
            <p:nvSpPr>
              <p:cNvPr id="19" name="Line 6"/>
              <p:cNvSpPr>
                <a:spLocks noChangeShapeType="1"/>
              </p:cNvSpPr>
              <p:nvPr/>
            </p:nvSpPr>
            <p:spPr bwMode="auto">
              <a:xfrm>
                <a:off x="1061679" y="2552198"/>
                <a:ext cx="2956946" cy="1293458"/>
              </a:xfrm>
              <a:prstGeom prst="line">
                <a:avLst/>
              </a:prstGeom>
              <a:noFill/>
              <a:ln w="28575">
                <a:solidFill>
                  <a:schemeClr val="accent1"/>
                </a:solidFill>
                <a:prstDash val="sysDash"/>
                <a:round/>
                <a:headEnd type="none" w="sm" len="sm"/>
                <a:tailEnd type="triangle" w="med" len="sm"/>
              </a:ln>
              <a:effectLst/>
            </p:spPr>
            <p:txBody>
              <a:bodyPr wrap="none" anchor="ctr"/>
              <a:lstStyle/>
              <a:p>
                <a:endParaRPr lang="en-US"/>
              </a:p>
            </p:txBody>
          </p:sp>
          <p:sp>
            <p:nvSpPr>
              <p:cNvPr id="22" name="Line 9"/>
              <p:cNvSpPr>
                <a:spLocks noChangeShapeType="1"/>
              </p:cNvSpPr>
              <p:nvPr/>
            </p:nvSpPr>
            <p:spPr bwMode="auto">
              <a:xfrm>
                <a:off x="2120011" y="2993776"/>
                <a:ext cx="0" cy="441579"/>
              </a:xfrm>
              <a:prstGeom prst="line">
                <a:avLst/>
              </a:prstGeom>
              <a:noFill/>
              <a:ln w="28575">
                <a:solidFill>
                  <a:schemeClr val="tx1"/>
                </a:solidFill>
                <a:round/>
                <a:headEnd type="none" w="sm" len="sm"/>
                <a:tailEnd type="triangle" w="med" len="sm"/>
              </a:ln>
              <a:effectLst/>
            </p:spPr>
            <p:txBody>
              <a:bodyPr wrap="none" anchor="ctr"/>
              <a:lstStyle/>
              <a:p>
                <a:endParaRPr lang="en-US"/>
              </a:p>
            </p:txBody>
          </p:sp>
          <p:sp>
            <p:nvSpPr>
              <p:cNvPr id="23" name="Line 10"/>
              <p:cNvSpPr>
                <a:spLocks noChangeShapeType="1"/>
              </p:cNvSpPr>
              <p:nvPr/>
            </p:nvSpPr>
            <p:spPr bwMode="auto">
              <a:xfrm>
                <a:off x="2120011" y="2986416"/>
                <a:ext cx="762282" cy="0"/>
              </a:xfrm>
              <a:prstGeom prst="line">
                <a:avLst/>
              </a:prstGeom>
              <a:noFill/>
              <a:ln w="28575">
                <a:solidFill>
                  <a:schemeClr val="tx1"/>
                </a:solidFill>
                <a:round/>
                <a:headEnd type="none" w="sm" len="sm"/>
                <a:tailEnd type="triangle" w="med" len="sm"/>
              </a:ln>
              <a:effectLst/>
            </p:spPr>
            <p:txBody>
              <a:bodyPr wrap="none" anchor="ctr"/>
              <a:lstStyle/>
              <a:p>
                <a:endParaRPr lang="en-US"/>
              </a:p>
            </p:txBody>
          </p:sp>
        </p:grpSp>
        <p:sp>
          <p:nvSpPr>
            <p:cNvPr id="48" name="TextBox 47"/>
            <p:cNvSpPr txBox="1"/>
            <p:nvPr/>
          </p:nvSpPr>
          <p:spPr>
            <a:xfrm>
              <a:off x="1752600" y="3200400"/>
              <a:ext cx="465192" cy="461665"/>
            </a:xfrm>
            <a:prstGeom prst="rect">
              <a:avLst/>
            </a:prstGeom>
            <a:noFill/>
          </p:spPr>
          <p:txBody>
            <a:bodyPr wrap="none" rtlCol="0">
              <a:spAutoFit/>
            </a:bodyPr>
            <a:lstStyle/>
            <a:p>
              <a:r>
                <a:rPr lang="en-US" sz="2400" b="1" dirty="0" smtClean="0">
                  <a:solidFill>
                    <a:schemeClr val="bg2">
                      <a:lumMod val="25000"/>
                    </a:schemeClr>
                  </a:solidFill>
                </a:rPr>
                <a:t>V</a:t>
              </a:r>
              <a:r>
                <a:rPr lang="en-US" sz="2400" b="1" baseline="-25000" dirty="0" smtClean="0">
                  <a:solidFill>
                    <a:schemeClr val="bg2">
                      <a:lumMod val="25000"/>
                    </a:schemeClr>
                  </a:solidFill>
                </a:rPr>
                <a:t>v</a:t>
              </a:r>
              <a:endParaRPr lang="en-US" sz="2400" b="1" dirty="0">
                <a:solidFill>
                  <a:schemeClr val="bg2">
                    <a:lumMod val="25000"/>
                  </a:schemeClr>
                </a:solidFill>
              </a:endParaRPr>
            </a:p>
          </p:txBody>
        </p:sp>
        <p:sp>
          <p:nvSpPr>
            <p:cNvPr id="49" name="Rectangle 48"/>
            <p:cNvSpPr/>
            <p:nvPr/>
          </p:nvSpPr>
          <p:spPr>
            <a:xfrm>
              <a:off x="2743200" y="2590800"/>
              <a:ext cx="478016" cy="461665"/>
            </a:xfrm>
            <a:prstGeom prst="rect">
              <a:avLst/>
            </a:prstGeom>
          </p:spPr>
          <p:txBody>
            <a:bodyPr wrap="none">
              <a:spAutoFit/>
            </a:bodyPr>
            <a:lstStyle/>
            <a:p>
              <a:r>
                <a:rPr lang="en-US" sz="2400" b="1" dirty="0" err="1" smtClean="0">
                  <a:solidFill>
                    <a:schemeClr val="bg2">
                      <a:lumMod val="25000"/>
                    </a:schemeClr>
                  </a:solidFill>
                </a:rPr>
                <a:t>V</a:t>
              </a:r>
              <a:r>
                <a:rPr lang="en-US" sz="2400" b="1" baseline="-25000" dirty="0" err="1" smtClean="0">
                  <a:solidFill>
                    <a:schemeClr val="bg2">
                      <a:lumMod val="25000"/>
                    </a:schemeClr>
                  </a:solidFill>
                </a:rPr>
                <a:t>h</a:t>
              </a:r>
              <a:endParaRPr lang="en-US" sz="2400" b="1" dirty="0">
                <a:solidFill>
                  <a:schemeClr val="bg2">
                    <a:lumMod val="25000"/>
                  </a:schemeClr>
                </a:solidFill>
              </a:endParaRPr>
            </a:p>
          </p:txBody>
        </p:sp>
      </p:grpSp>
      <p:sp>
        <p:nvSpPr>
          <p:cNvPr id="51" name="Rectangle 50"/>
          <p:cNvSpPr/>
          <p:nvPr/>
        </p:nvSpPr>
        <p:spPr>
          <a:xfrm>
            <a:off x="4951445" y="1828800"/>
            <a:ext cx="2443939" cy="369332"/>
          </a:xfrm>
          <a:prstGeom prst="rect">
            <a:avLst/>
          </a:prstGeom>
        </p:spPr>
        <p:txBody>
          <a:bodyPr wrap="none">
            <a:spAutoFit/>
          </a:bodyPr>
          <a:lstStyle/>
          <a:p>
            <a:r>
              <a:rPr lang="en-US" b="1" dirty="0" err="1" smtClean="0">
                <a:solidFill>
                  <a:schemeClr val="bg2">
                    <a:lumMod val="25000"/>
                  </a:schemeClr>
                </a:solidFill>
              </a:rPr>
              <a:t>V</a:t>
            </a:r>
            <a:r>
              <a:rPr lang="en-US" b="1" baseline="-25000" dirty="0" err="1">
                <a:solidFill>
                  <a:schemeClr val="bg2">
                    <a:lumMod val="25000"/>
                  </a:schemeClr>
                </a:solidFill>
              </a:rPr>
              <a:t>h</a:t>
            </a:r>
            <a:r>
              <a:rPr lang="en-US" b="1" baseline="-25000" dirty="0" smtClean="0">
                <a:solidFill>
                  <a:schemeClr val="bg2">
                    <a:lumMod val="25000"/>
                  </a:schemeClr>
                </a:solidFill>
              </a:rPr>
              <a:t>  </a:t>
            </a:r>
            <a:r>
              <a:rPr lang="en-US" b="1" dirty="0" smtClean="0">
                <a:solidFill>
                  <a:schemeClr val="bg2">
                    <a:lumMod val="25000"/>
                  </a:schemeClr>
                </a:solidFill>
              </a:rPr>
              <a:t>= Horizontal Velocity</a:t>
            </a:r>
            <a:endParaRPr lang="en-US" b="1" dirty="0">
              <a:solidFill>
                <a:schemeClr val="bg2">
                  <a:lumMod val="25000"/>
                </a:schemeClr>
              </a:solidFill>
            </a:endParaRPr>
          </a:p>
        </p:txBody>
      </p:sp>
      <p:sp>
        <p:nvSpPr>
          <p:cNvPr id="52" name="Rectangle 51"/>
          <p:cNvSpPr/>
          <p:nvPr/>
        </p:nvSpPr>
        <p:spPr>
          <a:xfrm>
            <a:off x="4998098" y="2286000"/>
            <a:ext cx="2224263" cy="369332"/>
          </a:xfrm>
          <a:prstGeom prst="rect">
            <a:avLst/>
          </a:prstGeom>
        </p:spPr>
        <p:txBody>
          <a:bodyPr wrap="none">
            <a:spAutoFit/>
          </a:bodyPr>
          <a:lstStyle/>
          <a:p>
            <a:r>
              <a:rPr lang="en-US" b="1" dirty="0" smtClean="0">
                <a:solidFill>
                  <a:schemeClr val="bg2">
                    <a:lumMod val="25000"/>
                  </a:schemeClr>
                </a:solidFill>
              </a:rPr>
              <a:t>V</a:t>
            </a:r>
            <a:r>
              <a:rPr lang="en-US" b="1" baseline="-25000" dirty="0">
                <a:solidFill>
                  <a:schemeClr val="bg2">
                    <a:lumMod val="25000"/>
                  </a:schemeClr>
                </a:solidFill>
              </a:rPr>
              <a:t>v</a:t>
            </a:r>
            <a:r>
              <a:rPr lang="en-US" b="1" baseline="-25000" dirty="0" smtClean="0">
                <a:solidFill>
                  <a:schemeClr val="bg2">
                    <a:lumMod val="25000"/>
                  </a:schemeClr>
                </a:solidFill>
              </a:rPr>
              <a:t>  </a:t>
            </a:r>
            <a:r>
              <a:rPr lang="en-US" b="1" dirty="0" smtClean="0">
                <a:solidFill>
                  <a:schemeClr val="bg2">
                    <a:lumMod val="25000"/>
                  </a:schemeClr>
                </a:solidFill>
              </a:rPr>
              <a:t>= Vertical Velocity</a:t>
            </a:r>
            <a:endParaRPr lang="en-US" b="1" dirty="0">
              <a:solidFill>
                <a:schemeClr val="bg2">
                  <a:lumMod val="25000"/>
                </a:schemeClr>
              </a:solidFill>
            </a:endParaRPr>
          </a:p>
        </p:txBody>
      </p:sp>
      <p:cxnSp>
        <p:nvCxnSpPr>
          <p:cNvPr id="54" name="Straight Arrow Connector 53"/>
          <p:cNvCxnSpPr/>
          <p:nvPr/>
        </p:nvCxnSpPr>
        <p:spPr>
          <a:xfrm rot="5400000" flipH="1" flipV="1">
            <a:off x="2514600" y="3886200"/>
            <a:ext cx="1219200" cy="1588"/>
          </a:xfrm>
          <a:prstGeom prst="straightConnector1">
            <a:avLst/>
          </a:prstGeom>
          <a:ln w="28575">
            <a:solidFill>
              <a:srgbClr val="FF0000"/>
            </a:solidFill>
            <a:headEnd w="lg" len="lg"/>
            <a:tailEnd type="arrow"/>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2895600" y="4495800"/>
            <a:ext cx="769378" cy="369332"/>
          </a:xfrm>
          <a:prstGeom prst="rect">
            <a:avLst/>
          </a:prstGeom>
        </p:spPr>
        <p:txBody>
          <a:bodyPr wrap="none">
            <a:spAutoFit/>
          </a:bodyPr>
          <a:lstStyle/>
          <a:p>
            <a:r>
              <a:rPr lang="en-US" b="1" dirty="0" err="1" smtClean="0">
                <a:solidFill>
                  <a:schemeClr val="bg2">
                    <a:lumMod val="25000"/>
                  </a:schemeClr>
                </a:solidFill>
              </a:rPr>
              <a:t>V</a:t>
            </a:r>
            <a:r>
              <a:rPr lang="en-US" b="1" baseline="-25000" dirty="0" err="1" smtClean="0">
                <a:solidFill>
                  <a:schemeClr val="bg2">
                    <a:lumMod val="25000"/>
                  </a:schemeClr>
                </a:solidFill>
              </a:rPr>
              <a:t>critical</a:t>
            </a:r>
            <a:r>
              <a:rPr lang="en-US" b="1" baseline="-25000" dirty="0" smtClean="0">
                <a:solidFill>
                  <a:schemeClr val="bg2">
                    <a:lumMod val="25000"/>
                  </a:schemeClr>
                </a:solidFill>
              </a:rPr>
              <a:t> </a:t>
            </a:r>
            <a:endParaRPr lang="en-US" dirty="0"/>
          </a:p>
        </p:txBody>
      </p:sp>
      <p:sp>
        <p:nvSpPr>
          <p:cNvPr id="58" name="TextBox 57"/>
          <p:cNvSpPr txBox="1"/>
          <p:nvPr/>
        </p:nvSpPr>
        <p:spPr>
          <a:xfrm>
            <a:off x="4676191" y="2971800"/>
            <a:ext cx="3155544" cy="923330"/>
          </a:xfrm>
          <a:prstGeom prst="rect">
            <a:avLst/>
          </a:prstGeom>
          <a:noFill/>
        </p:spPr>
        <p:txBody>
          <a:bodyPr wrap="none" rtlCol="0">
            <a:spAutoFit/>
          </a:bodyPr>
          <a:lstStyle/>
          <a:p>
            <a:r>
              <a:rPr lang="en-US" dirty="0" smtClean="0"/>
              <a:t>How far does the particle drop </a:t>
            </a:r>
          </a:p>
          <a:p>
            <a:r>
              <a:rPr lang="en-US" dirty="0" smtClean="0"/>
              <a:t>(Worst Case)?</a:t>
            </a:r>
          </a:p>
          <a:p>
            <a:endParaRPr lang="en-US" dirty="0"/>
          </a:p>
        </p:txBody>
      </p:sp>
      <p:sp>
        <p:nvSpPr>
          <p:cNvPr id="59" name="TextBox 58"/>
          <p:cNvSpPr txBox="1"/>
          <p:nvPr/>
        </p:nvSpPr>
        <p:spPr>
          <a:xfrm>
            <a:off x="6934200" y="3429000"/>
            <a:ext cx="409086" cy="523220"/>
          </a:xfrm>
          <a:prstGeom prst="rect">
            <a:avLst/>
          </a:prstGeom>
          <a:noFill/>
        </p:spPr>
        <p:txBody>
          <a:bodyPr wrap="none" rtlCol="0">
            <a:spAutoFit/>
          </a:bodyPr>
          <a:lstStyle/>
          <a:p>
            <a:r>
              <a:rPr lang="en-US" sz="2800" dirty="0" smtClean="0">
                <a:solidFill>
                  <a:srgbClr val="FF0000"/>
                </a:solidFill>
              </a:rPr>
              <a:t>H</a:t>
            </a:r>
            <a:endParaRPr lang="en-US" sz="2800" dirty="0">
              <a:solidFill>
                <a:srgbClr val="FF0000"/>
              </a:solidFill>
            </a:endParaRPr>
          </a:p>
        </p:txBody>
      </p:sp>
      <p:sp>
        <p:nvSpPr>
          <p:cNvPr id="62" name="TextBox 61"/>
          <p:cNvSpPr txBox="1"/>
          <p:nvPr/>
        </p:nvSpPr>
        <p:spPr>
          <a:xfrm>
            <a:off x="4598437" y="4181670"/>
            <a:ext cx="4408515" cy="954107"/>
          </a:xfrm>
          <a:prstGeom prst="rect">
            <a:avLst/>
          </a:prstGeom>
          <a:noFill/>
        </p:spPr>
        <p:txBody>
          <a:bodyPr wrap="none" rtlCol="0">
            <a:spAutoFit/>
          </a:bodyPr>
          <a:lstStyle/>
          <a:p>
            <a:r>
              <a:rPr lang="en-US" dirty="0" smtClean="0"/>
              <a:t>What design parameter affect</a:t>
            </a:r>
          </a:p>
          <a:p>
            <a:r>
              <a:rPr lang="en-US" dirty="0" smtClean="0"/>
              <a:t>Critical velocity?</a:t>
            </a:r>
            <a:endParaRPr lang="en-US" dirty="0"/>
          </a:p>
        </p:txBody>
      </p:sp>
      <p:graphicFrame>
        <p:nvGraphicFramePr>
          <p:cNvPr id="4101" name="Object 5"/>
          <p:cNvGraphicFramePr>
            <a:graphicFrameLocks noChangeAspect="1"/>
          </p:cNvGraphicFramePr>
          <p:nvPr/>
        </p:nvGraphicFramePr>
        <p:xfrm>
          <a:off x="317500" y="4572000"/>
          <a:ext cx="1422400" cy="777875"/>
        </p:xfrm>
        <a:graphic>
          <a:graphicData uri="http://schemas.openxmlformats.org/presentationml/2006/ole">
            <p:oleObj spid="_x0000_s934914" name="Equation" r:id="rId3" imgW="1422360" imgH="787320" progId="">
              <p:embed/>
            </p:oleObj>
          </a:graphicData>
        </a:graphic>
      </p:graphicFrame>
      <p:graphicFrame>
        <p:nvGraphicFramePr>
          <p:cNvPr id="4103" name="Object 7"/>
          <p:cNvGraphicFramePr>
            <a:graphicFrameLocks noChangeAspect="1"/>
          </p:cNvGraphicFramePr>
          <p:nvPr/>
        </p:nvGraphicFramePr>
        <p:xfrm>
          <a:off x="457200" y="5486400"/>
          <a:ext cx="1511300" cy="812800"/>
        </p:xfrm>
        <a:graphic>
          <a:graphicData uri="http://schemas.openxmlformats.org/presentationml/2006/ole">
            <p:oleObj spid="_x0000_s934915" name="Equation" r:id="rId4" imgW="1511280" imgH="812520" progId="">
              <p:embed/>
            </p:oleObj>
          </a:graphicData>
        </a:graphic>
      </p:graphicFrame>
      <p:graphicFrame>
        <p:nvGraphicFramePr>
          <p:cNvPr id="4104" name="Object 8"/>
          <p:cNvGraphicFramePr>
            <a:graphicFrameLocks noChangeAspect="1"/>
          </p:cNvGraphicFramePr>
          <p:nvPr/>
        </p:nvGraphicFramePr>
        <p:xfrm>
          <a:off x="2089150" y="5486400"/>
          <a:ext cx="787400" cy="736600"/>
        </p:xfrm>
        <a:graphic>
          <a:graphicData uri="http://schemas.openxmlformats.org/presentationml/2006/ole">
            <p:oleObj spid="_x0000_s934916" name="Equation" r:id="rId5" imgW="787320" imgH="736560" progId="">
              <p:embed/>
            </p:oleObj>
          </a:graphicData>
        </a:graphic>
      </p:graphicFrame>
      <p:graphicFrame>
        <p:nvGraphicFramePr>
          <p:cNvPr id="4105" name="Object 9"/>
          <p:cNvGraphicFramePr>
            <a:graphicFrameLocks noChangeAspect="1"/>
          </p:cNvGraphicFramePr>
          <p:nvPr/>
        </p:nvGraphicFramePr>
        <p:xfrm>
          <a:off x="2933700" y="5486400"/>
          <a:ext cx="800100" cy="736600"/>
        </p:xfrm>
        <a:graphic>
          <a:graphicData uri="http://schemas.openxmlformats.org/presentationml/2006/ole">
            <p:oleObj spid="_x0000_s934917" name="Equation" r:id="rId6" imgW="799920" imgH="736560" progId="">
              <p:embed/>
            </p:oleObj>
          </a:graphicData>
        </a:graphic>
      </p:graphicFrame>
      <p:graphicFrame>
        <p:nvGraphicFramePr>
          <p:cNvPr id="4106" name="Object 10"/>
          <p:cNvGraphicFramePr>
            <a:graphicFrameLocks noChangeAspect="1"/>
          </p:cNvGraphicFramePr>
          <p:nvPr/>
        </p:nvGraphicFramePr>
        <p:xfrm>
          <a:off x="3886200" y="5486400"/>
          <a:ext cx="622300" cy="812800"/>
        </p:xfrm>
        <a:graphic>
          <a:graphicData uri="http://schemas.openxmlformats.org/presentationml/2006/ole">
            <p:oleObj spid="_x0000_s934918" name="Equation" r:id="rId7" imgW="622080" imgH="812520" progId="">
              <p:embed/>
            </p:oleObj>
          </a:graphicData>
        </a:graphic>
      </p:graphicFrame>
      <p:cxnSp>
        <p:nvCxnSpPr>
          <p:cNvPr id="78" name="Straight Arrow Connector 77"/>
          <p:cNvCxnSpPr/>
          <p:nvPr/>
        </p:nvCxnSpPr>
        <p:spPr>
          <a:xfrm>
            <a:off x="609600" y="2895600"/>
            <a:ext cx="7620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9" name="Rectangle 78"/>
          <p:cNvSpPr/>
          <p:nvPr/>
        </p:nvSpPr>
        <p:spPr>
          <a:xfrm>
            <a:off x="228600" y="2667000"/>
            <a:ext cx="343364" cy="369332"/>
          </a:xfrm>
          <a:prstGeom prst="rect">
            <a:avLst/>
          </a:prstGeom>
        </p:spPr>
        <p:txBody>
          <a:bodyPr wrap="none">
            <a:spAutoFit/>
          </a:bodyPr>
          <a:lstStyle/>
          <a:p>
            <a:r>
              <a:rPr lang="en-US" b="1" dirty="0" smtClean="0">
                <a:solidFill>
                  <a:schemeClr val="bg2">
                    <a:lumMod val="25000"/>
                  </a:schemeClr>
                </a:solidFill>
              </a:rPr>
              <a:t>Q</a:t>
            </a:r>
            <a:endParaRPr lang="en-US" dirty="0"/>
          </a:p>
        </p:txBody>
      </p:sp>
      <p:sp>
        <p:nvSpPr>
          <p:cNvPr id="80" name="Oval 79"/>
          <p:cNvSpPr/>
          <p:nvPr/>
        </p:nvSpPr>
        <p:spPr>
          <a:xfrm>
            <a:off x="4038600" y="5410200"/>
            <a:ext cx="685800" cy="990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p:cNvSpPr txBox="1"/>
          <p:nvPr/>
        </p:nvSpPr>
        <p:spPr>
          <a:xfrm>
            <a:off x="304800" y="6477000"/>
            <a:ext cx="2962671" cy="246221"/>
          </a:xfrm>
          <a:prstGeom prst="rect">
            <a:avLst/>
          </a:prstGeom>
          <a:noFill/>
        </p:spPr>
        <p:txBody>
          <a:bodyPr wrap="none" rtlCol="0">
            <a:spAutoFit/>
          </a:bodyPr>
          <a:lstStyle/>
          <a:p>
            <a:r>
              <a:rPr lang="en-US" sz="1000" b="1" dirty="0" smtClean="0"/>
              <a:t>Adapted from lecture notes – Monroe Weber-Shirk</a:t>
            </a:r>
            <a:endParaRPr lang="en-US" sz="1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10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10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10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10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10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9"/>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7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1" grpId="0"/>
      <p:bldP spid="52" grpId="0"/>
      <p:bldP spid="57" grpId="0"/>
      <p:bldP spid="58" grpId="0"/>
      <p:bldP spid="59" grpId="0"/>
      <p:bldP spid="62" grpId="0"/>
      <p:bldP spid="79" grpId="0"/>
      <p:bldP spid="80"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52400"/>
            <a:ext cx="7772400" cy="1165225"/>
          </a:xfrm>
        </p:spPr>
        <p:txBody>
          <a:bodyPr/>
          <a:lstStyle/>
          <a:p>
            <a:r>
              <a:rPr lang="en-US" dirty="0" smtClean="0"/>
              <a:t>Different sedimentation tanks</a:t>
            </a:r>
            <a:endParaRPr lang="en-US" dirty="0"/>
          </a:p>
        </p:txBody>
      </p:sp>
      <p:pic>
        <p:nvPicPr>
          <p:cNvPr id="7" name="Picture 6" descr="T210_1_025i.jpg"/>
          <p:cNvPicPr>
            <a:picLocks noChangeAspect="1"/>
          </p:cNvPicPr>
          <p:nvPr/>
        </p:nvPicPr>
        <p:blipFill>
          <a:blip r:embed="rId3" cstate="print"/>
          <a:srcRect l="137" t="2452" r="-899" b="4388"/>
          <a:stretch>
            <a:fillRect/>
          </a:stretch>
        </p:blipFill>
        <p:spPr>
          <a:xfrm>
            <a:off x="2514600" y="3733800"/>
            <a:ext cx="4419600" cy="2971800"/>
          </a:xfrm>
          <a:prstGeom prst="rect">
            <a:avLst/>
          </a:prstGeom>
        </p:spPr>
      </p:pic>
      <p:grpSp>
        <p:nvGrpSpPr>
          <p:cNvPr id="3" name="Group 9"/>
          <p:cNvGrpSpPr/>
          <p:nvPr/>
        </p:nvGrpSpPr>
        <p:grpSpPr>
          <a:xfrm>
            <a:off x="152400" y="1524000"/>
            <a:ext cx="8839200" cy="1752600"/>
            <a:chOff x="152400" y="1524000"/>
            <a:chExt cx="8839200" cy="1752600"/>
          </a:xfrm>
        </p:grpSpPr>
        <p:pic>
          <p:nvPicPr>
            <p:cNvPr id="6" name="Picture 5" descr="T210_1_023i.jpg"/>
            <p:cNvPicPr>
              <a:picLocks noChangeAspect="1"/>
            </p:cNvPicPr>
            <p:nvPr/>
          </p:nvPicPr>
          <p:blipFill>
            <a:blip r:embed="rId4" cstate="print"/>
            <a:srcRect l="1635" t="30000" r="3556" b="44444"/>
            <a:stretch>
              <a:fillRect/>
            </a:stretch>
          </p:blipFill>
          <p:spPr>
            <a:xfrm>
              <a:off x="4572000" y="1524000"/>
              <a:ext cx="4419600" cy="1752600"/>
            </a:xfrm>
            <a:prstGeom prst="rect">
              <a:avLst/>
            </a:prstGeom>
          </p:spPr>
        </p:pic>
        <p:pic>
          <p:nvPicPr>
            <p:cNvPr id="4" name="Picture 3" descr="T210_1_023i.jpg"/>
            <p:cNvPicPr>
              <a:picLocks noChangeAspect="1"/>
            </p:cNvPicPr>
            <p:nvPr/>
          </p:nvPicPr>
          <p:blipFill>
            <a:blip r:embed="rId4" cstate="print"/>
            <a:srcRect l="1635" t="1111" r="3556" b="73333"/>
            <a:stretch>
              <a:fillRect/>
            </a:stretch>
          </p:blipFill>
          <p:spPr>
            <a:xfrm>
              <a:off x="152400" y="1524000"/>
              <a:ext cx="4419600" cy="1752600"/>
            </a:xfrm>
            <a:prstGeom prst="rect">
              <a:avLst/>
            </a:prstGeom>
          </p:spPr>
        </p:pic>
      </p:grpSp>
      <p:sp>
        <p:nvSpPr>
          <p:cNvPr id="8" name="TextBox 7"/>
          <p:cNvSpPr txBox="1"/>
          <p:nvPr/>
        </p:nvSpPr>
        <p:spPr>
          <a:xfrm>
            <a:off x="1219200" y="1219200"/>
            <a:ext cx="2438400" cy="307777"/>
          </a:xfrm>
          <a:prstGeom prst="rect">
            <a:avLst/>
          </a:prstGeom>
          <a:noFill/>
        </p:spPr>
        <p:txBody>
          <a:bodyPr wrap="square" rtlCol="0">
            <a:spAutoFit/>
          </a:bodyPr>
          <a:lstStyle/>
          <a:p>
            <a:r>
              <a:rPr lang="en-US" sz="1400" b="1" dirty="0" smtClean="0">
                <a:solidFill>
                  <a:srgbClr val="0070C0"/>
                </a:solidFill>
              </a:rPr>
              <a:t>Rectangular Horizontal Flow</a:t>
            </a:r>
            <a:endParaRPr lang="en-US" sz="1400" b="1" dirty="0">
              <a:solidFill>
                <a:srgbClr val="0070C0"/>
              </a:solidFill>
            </a:endParaRPr>
          </a:p>
        </p:txBody>
      </p:sp>
      <p:sp>
        <p:nvSpPr>
          <p:cNvPr id="13" name="TextBox 12"/>
          <p:cNvSpPr txBox="1"/>
          <p:nvPr/>
        </p:nvSpPr>
        <p:spPr>
          <a:xfrm>
            <a:off x="3200400" y="3429000"/>
            <a:ext cx="3048000" cy="307777"/>
          </a:xfrm>
          <a:prstGeom prst="rect">
            <a:avLst/>
          </a:prstGeom>
          <a:noFill/>
        </p:spPr>
        <p:txBody>
          <a:bodyPr wrap="square" rtlCol="0">
            <a:spAutoFit/>
          </a:bodyPr>
          <a:lstStyle/>
          <a:p>
            <a:r>
              <a:rPr lang="en-US" sz="1400" b="1" dirty="0" smtClean="0">
                <a:solidFill>
                  <a:srgbClr val="0070C0"/>
                </a:solidFill>
              </a:rPr>
              <a:t>Sedimentation Tank with Plate Settlers </a:t>
            </a:r>
            <a:endParaRPr lang="en-US" sz="1400" b="1" dirty="0">
              <a:solidFill>
                <a:srgbClr val="0070C0"/>
              </a:solidFill>
            </a:endParaRPr>
          </a:p>
        </p:txBody>
      </p:sp>
      <p:sp>
        <p:nvSpPr>
          <p:cNvPr id="14" name="TextBox 13"/>
          <p:cNvSpPr txBox="1"/>
          <p:nvPr/>
        </p:nvSpPr>
        <p:spPr>
          <a:xfrm>
            <a:off x="5638800" y="1219200"/>
            <a:ext cx="2438400" cy="307777"/>
          </a:xfrm>
          <a:prstGeom prst="rect">
            <a:avLst/>
          </a:prstGeom>
          <a:noFill/>
        </p:spPr>
        <p:txBody>
          <a:bodyPr wrap="square" rtlCol="0">
            <a:spAutoFit/>
          </a:bodyPr>
          <a:lstStyle/>
          <a:p>
            <a:r>
              <a:rPr lang="en-US" sz="1400" b="1" dirty="0" smtClean="0">
                <a:solidFill>
                  <a:srgbClr val="0070C0"/>
                </a:solidFill>
              </a:rPr>
              <a:t>Circular Radial Flow Tank</a:t>
            </a:r>
            <a:endParaRPr lang="en-US" sz="1400" b="1" dirty="0">
              <a:solidFill>
                <a:srgbClr val="0070C0"/>
              </a:solidFill>
            </a:endParaRPr>
          </a:p>
        </p:txBody>
      </p:sp>
      <p:cxnSp>
        <p:nvCxnSpPr>
          <p:cNvPr id="16" name="Straight Connector 15"/>
          <p:cNvCxnSpPr/>
          <p:nvPr/>
        </p:nvCxnSpPr>
        <p:spPr>
          <a:xfrm rot="5400000">
            <a:off x="6172200" y="2133600"/>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6934200" y="2133600"/>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Arc 18"/>
          <p:cNvSpPr/>
          <p:nvPr/>
        </p:nvSpPr>
        <p:spPr>
          <a:xfrm rot="5893795">
            <a:off x="5921394" y="1860567"/>
            <a:ext cx="798594" cy="492540"/>
          </a:xfrm>
          <a:prstGeom prst="arc">
            <a:avLst>
              <a:gd name="adj1" fmla="val 16200000"/>
              <a:gd name="adj2" fmla="val 966357"/>
            </a:avLst>
          </a:prstGeom>
          <a:ln w="22225">
            <a:solidFill>
              <a:srgbClr val="00B0F0"/>
            </a:solidFill>
            <a:headEnd type="none"/>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Arc 20"/>
          <p:cNvSpPr/>
          <p:nvPr/>
        </p:nvSpPr>
        <p:spPr>
          <a:xfrm rot="15706205" flipH="1">
            <a:off x="6835795" y="1860568"/>
            <a:ext cx="798594" cy="492540"/>
          </a:xfrm>
          <a:prstGeom prst="arc">
            <a:avLst>
              <a:gd name="adj1" fmla="val 16200000"/>
              <a:gd name="adj2" fmla="val 966357"/>
            </a:avLst>
          </a:prstGeom>
          <a:ln w="22225">
            <a:solidFill>
              <a:srgbClr val="00B0F0"/>
            </a:solidFill>
            <a:headEnd type="none"/>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3" name="Straight Arrow Connector 22"/>
          <p:cNvCxnSpPr/>
          <p:nvPr/>
        </p:nvCxnSpPr>
        <p:spPr>
          <a:xfrm rot="16200000" flipV="1">
            <a:off x="5829300" y="2095500"/>
            <a:ext cx="304800" cy="228600"/>
          </a:xfrm>
          <a:prstGeom prst="straightConnector1">
            <a:avLst/>
          </a:prstGeom>
          <a:ln w="22225">
            <a:solidFill>
              <a:srgbClr val="00B0F0"/>
            </a:solidFill>
            <a:headEnd type="none"/>
            <a:tailEnd type="stealth"/>
          </a:ln>
        </p:spPr>
        <p:style>
          <a:lnRef idx="1">
            <a:schemeClr val="accent1"/>
          </a:lnRef>
          <a:fillRef idx="0">
            <a:schemeClr val="accent1"/>
          </a:fillRef>
          <a:effectRef idx="0">
            <a:schemeClr val="accent1"/>
          </a:effectRef>
          <a:fontRef idx="minor">
            <a:schemeClr val="tx1"/>
          </a:fontRef>
        </p:style>
      </p:cxnSp>
      <p:sp>
        <p:nvSpPr>
          <p:cNvPr id="25" name="Arc 24"/>
          <p:cNvSpPr/>
          <p:nvPr/>
        </p:nvSpPr>
        <p:spPr>
          <a:xfrm rot="20391366">
            <a:off x="5308620" y="1909466"/>
            <a:ext cx="457200" cy="228600"/>
          </a:xfrm>
          <a:prstGeom prst="arc">
            <a:avLst>
              <a:gd name="adj1" fmla="val 13680767"/>
              <a:gd name="adj2" fmla="val 0"/>
            </a:avLst>
          </a:prstGeom>
          <a:ln w="22225">
            <a:solidFill>
              <a:srgbClr val="00B0F0"/>
            </a:solidFill>
            <a:headEnd type="stealt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6" name="Straight Arrow Connector 25"/>
          <p:cNvCxnSpPr/>
          <p:nvPr/>
        </p:nvCxnSpPr>
        <p:spPr>
          <a:xfrm rot="5400000" flipH="1" flipV="1">
            <a:off x="7429500" y="2095500"/>
            <a:ext cx="304800" cy="228600"/>
          </a:xfrm>
          <a:prstGeom prst="straightConnector1">
            <a:avLst/>
          </a:prstGeom>
          <a:ln w="22225">
            <a:solidFill>
              <a:srgbClr val="00B0F0"/>
            </a:solidFill>
            <a:headEnd type="none"/>
            <a:tailEnd type="stealth"/>
          </a:ln>
        </p:spPr>
        <p:style>
          <a:lnRef idx="1">
            <a:schemeClr val="accent1"/>
          </a:lnRef>
          <a:fillRef idx="0">
            <a:schemeClr val="accent1"/>
          </a:fillRef>
          <a:effectRef idx="0">
            <a:schemeClr val="accent1"/>
          </a:effectRef>
          <a:fontRef idx="minor">
            <a:schemeClr val="tx1"/>
          </a:fontRef>
        </p:style>
      </p:cxnSp>
      <p:sp>
        <p:nvSpPr>
          <p:cNvPr id="27" name="Arc 26"/>
          <p:cNvSpPr/>
          <p:nvPr/>
        </p:nvSpPr>
        <p:spPr>
          <a:xfrm rot="1208634" flipH="1">
            <a:off x="7823220" y="1909466"/>
            <a:ext cx="457200" cy="228600"/>
          </a:xfrm>
          <a:prstGeom prst="arc">
            <a:avLst>
              <a:gd name="adj1" fmla="val 13680767"/>
              <a:gd name="adj2" fmla="val 0"/>
            </a:avLst>
          </a:prstGeom>
          <a:ln w="22225">
            <a:solidFill>
              <a:srgbClr val="00B0F0"/>
            </a:solidFill>
            <a:headEnd type="stealt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9" name="Straight Arrow Connector 28"/>
          <p:cNvCxnSpPr/>
          <p:nvPr/>
        </p:nvCxnSpPr>
        <p:spPr>
          <a:xfrm>
            <a:off x="1981200" y="1981200"/>
            <a:ext cx="457200" cy="0"/>
          </a:xfrm>
          <a:prstGeom prst="straightConnector1">
            <a:avLst/>
          </a:prstGeom>
          <a:ln w="1905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0800000">
            <a:off x="1981200" y="2590800"/>
            <a:ext cx="457200" cy="1588"/>
          </a:xfrm>
          <a:prstGeom prst="straightConnector1">
            <a:avLst/>
          </a:prstGeom>
          <a:ln w="1905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5400000" flipH="1" flipV="1">
            <a:off x="1181100" y="2247900"/>
            <a:ext cx="304800" cy="76200"/>
          </a:xfrm>
          <a:prstGeom prst="straightConnector1">
            <a:avLst/>
          </a:prstGeom>
          <a:ln w="1905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6200000" flipH="1">
            <a:off x="2895600" y="2209800"/>
            <a:ext cx="304800" cy="152400"/>
          </a:xfrm>
          <a:prstGeom prst="straightConnector1">
            <a:avLst/>
          </a:prstGeom>
          <a:ln w="1905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40" name="Arc 39"/>
          <p:cNvSpPr/>
          <p:nvPr/>
        </p:nvSpPr>
        <p:spPr>
          <a:xfrm>
            <a:off x="838200" y="2667000"/>
            <a:ext cx="609600" cy="381000"/>
          </a:xfrm>
          <a:prstGeom prst="arc">
            <a:avLst>
              <a:gd name="adj1" fmla="val 11261763"/>
              <a:gd name="adj2" fmla="val 17243799"/>
            </a:avLst>
          </a:prstGeom>
          <a:ln w="25400">
            <a:solidFill>
              <a:schemeClr val="accent6">
                <a:lumMod val="50000"/>
              </a:schemeClr>
            </a:solidFill>
            <a:headEnd type="stealt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Arc 40"/>
          <p:cNvSpPr/>
          <p:nvPr/>
        </p:nvSpPr>
        <p:spPr>
          <a:xfrm flipH="1">
            <a:off x="2438400" y="1828800"/>
            <a:ext cx="838200" cy="381000"/>
          </a:xfrm>
          <a:prstGeom prst="arc">
            <a:avLst>
              <a:gd name="adj1" fmla="val 11261763"/>
              <a:gd name="adj2" fmla="val 17243799"/>
            </a:avLst>
          </a:prstGeom>
          <a:ln w="25400">
            <a:solidFill>
              <a:schemeClr val="accent6">
                <a:lumMod val="50000"/>
              </a:schemeClr>
            </a:solidFill>
            <a:headEnd type="stealt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2" name="Straight Arrow Connector 41"/>
          <p:cNvCxnSpPr/>
          <p:nvPr/>
        </p:nvCxnSpPr>
        <p:spPr>
          <a:xfrm rot="5400000" flipH="1" flipV="1">
            <a:off x="2133600" y="1905000"/>
            <a:ext cx="0" cy="457200"/>
          </a:xfrm>
          <a:prstGeom prst="straightConnector1">
            <a:avLst/>
          </a:prstGeom>
          <a:ln w="22225">
            <a:solidFill>
              <a:srgbClr val="00B0F0"/>
            </a:solidFill>
            <a:headEnd type="none"/>
            <a:tailEnd type="stealth"/>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5400000" flipH="1" flipV="1">
            <a:off x="2286000" y="2133600"/>
            <a:ext cx="0" cy="457200"/>
          </a:xfrm>
          <a:prstGeom prst="straightConnector1">
            <a:avLst/>
          </a:prstGeom>
          <a:ln w="22225">
            <a:solidFill>
              <a:srgbClr val="00B0F0"/>
            </a:solidFill>
            <a:headEnd type="none"/>
            <a:tailEnd type="stealth"/>
          </a:ln>
        </p:spPr>
        <p:style>
          <a:lnRef idx="1">
            <a:schemeClr val="accent1"/>
          </a:lnRef>
          <a:fillRef idx="0">
            <a:schemeClr val="accent1"/>
          </a:fillRef>
          <a:effectRef idx="0">
            <a:schemeClr val="accent1"/>
          </a:effectRef>
          <a:fontRef idx="minor">
            <a:schemeClr val="tx1"/>
          </a:fontRef>
        </p:style>
      </p:cxnSp>
      <p:sp>
        <p:nvSpPr>
          <p:cNvPr id="46" name="Arc 45"/>
          <p:cNvSpPr/>
          <p:nvPr/>
        </p:nvSpPr>
        <p:spPr>
          <a:xfrm rot="1208634" flipH="1">
            <a:off x="3334455" y="1831299"/>
            <a:ext cx="309309" cy="833470"/>
          </a:xfrm>
          <a:prstGeom prst="arc">
            <a:avLst>
              <a:gd name="adj1" fmla="val 14785468"/>
              <a:gd name="adj2" fmla="val 21096626"/>
            </a:avLst>
          </a:prstGeom>
          <a:ln w="22225">
            <a:solidFill>
              <a:srgbClr val="00B0F0"/>
            </a:solidFill>
            <a:headEnd type="stealt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Arc 46"/>
          <p:cNvSpPr/>
          <p:nvPr/>
        </p:nvSpPr>
        <p:spPr>
          <a:xfrm rot="517036" flipH="1">
            <a:off x="5462587" y="2651445"/>
            <a:ext cx="838200" cy="381000"/>
          </a:xfrm>
          <a:prstGeom prst="arc">
            <a:avLst>
              <a:gd name="adj1" fmla="val 11261763"/>
              <a:gd name="adj2" fmla="val 17243799"/>
            </a:avLst>
          </a:prstGeom>
          <a:ln w="25400">
            <a:solidFill>
              <a:schemeClr val="accent6">
                <a:lumMod val="50000"/>
              </a:schemeClr>
            </a:solidFill>
            <a:headEnd type="stealt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9" name="Straight Arrow Connector 48"/>
          <p:cNvCxnSpPr/>
          <p:nvPr/>
        </p:nvCxnSpPr>
        <p:spPr>
          <a:xfrm flipV="1">
            <a:off x="7010400" y="2651760"/>
            <a:ext cx="640080" cy="91440"/>
          </a:xfrm>
          <a:prstGeom prst="straightConnector1">
            <a:avLst/>
          </a:prstGeom>
          <a:ln w="25400">
            <a:solidFill>
              <a:schemeClr val="accent6">
                <a:lumMod val="50000"/>
              </a:schemeClr>
            </a:solidFill>
            <a:headEnd type="stealth"/>
            <a:tailEnd type="none"/>
          </a:ln>
        </p:spPr>
        <p:style>
          <a:lnRef idx="1">
            <a:schemeClr val="accent1"/>
          </a:lnRef>
          <a:fillRef idx="0">
            <a:schemeClr val="accent1"/>
          </a:fillRef>
          <a:effectRef idx="0">
            <a:schemeClr val="accent1"/>
          </a:effectRef>
          <a:fontRef idx="minor">
            <a:schemeClr val="tx1"/>
          </a:fontRef>
        </p:style>
      </p:cxnSp>
      <p:sp>
        <p:nvSpPr>
          <p:cNvPr id="50" name="Arc 49"/>
          <p:cNvSpPr/>
          <p:nvPr/>
        </p:nvSpPr>
        <p:spPr>
          <a:xfrm rot="15706205" flipH="1">
            <a:off x="3559194" y="3994168"/>
            <a:ext cx="798594" cy="492540"/>
          </a:xfrm>
          <a:prstGeom prst="arc">
            <a:avLst>
              <a:gd name="adj1" fmla="val 16200000"/>
              <a:gd name="adj2" fmla="val 966357"/>
            </a:avLst>
          </a:prstGeom>
          <a:ln w="22225">
            <a:solidFill>
              <a:srgbClr val="00B0F0"/>
            </a:solidFill>
            <a:headEnd type="none"/>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Arc 50"/>
          <p:cNvSpPr/>
          <p:nvPr/>
        </p:nvSpPr>
        <p:spPr>
          <a:xfrm>
            <a:off x="3429000" y="4724400"/>
            <a:ext cx="609600" cy="381000"/>
          </a:xfrm>
          <a:prstGeom prst="arc">
            <a:avLst>
              <a:gd name="adj1" fmla="val 11261763"/>
              <a:gd name="adj2" fmla="val 17243799"/>
            </a:avLst>
          </a:prstGeom>
          <a:ln w="25400">
            <a:solidFill>
              <a:schemeClr val="accent6">
                <a:lumMod val="50000"/>
              </a:schemeClr>
            </a:solidFill>
            <a:headEnd type="stealt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fill="hold"/>
                                        <p:tgtEl>
                                          <p:spTgt spid="32"/>
                                        </p:tgtEl>
                                        <p:attrNameLst>
                                          <p:attrName>ppt_x</p:attrName>
                                        </p:attrNameLst>
                                      </p:cBhvr>
                                      <p:tavLst>
                                        <p:tav tm="0">
                                          <p:val>
                                            <p:strVal val="#ppt_x"/>
                                          </p:val>
                                        </p:tav>
                                        <p:tav tm="100000">
                                          <p:val>
                                            <p:strVal val="#ppt_x"/>
                                          </p:val>
                                        </p:tav>
                                      </p:tavLst>
                                    </p:anim>
                                    <p:anim calcmode="lin" valueType="num">
                                      <p:cBhvr additive="base">
                                        <p:cTn id="22" dur="500" fill="hold"/>
                                        <p:tgtEl>
                                          <p:spTgt spid="32"/>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ppt_x"/>
                                          </p:val>
                                        </p:tav>
                                        <p:tav tm="100000">
                                          <p:val>
                                            <p:strVal val="#ppt_x"/>
                                          </p:val>
                                        </p:tav>
                                      </p:tavLst>
                                    </p:anim>
                                    <p:anim calcmode="lin" valueType="num">
                                      <p:cBhvr additive="base">
                                        <p:cTn id="26" dur="500" fill="hold"/>
                                        <p:tgtEl>
                                          <p:spTgt spid="29"/>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ppt_x"/>
                                          </p:val>
                                        </p:tav>
                                        <p:tav tm="100000">
                                          <p:val>
                                            <p:strVal val="#ppt_x"/>
                                          </p:val>
                                        </p:tav>
                                      </p:tavLst>
                                    </p:anim>
                                    <p:anim calcmode="lin" valueType="num">
                                      <p:cBhvr additive="base">
                                        <p:cTn id="30" dur="500" fill="hold"/>
                                        <p:tgtEl>
                                          <p:spTgt spid="37"/>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500" fill="hold"/>
                                        <p:tgtEl>
                                          <p:spTgt spid="30"/>
                                        </p:tgtEl>
                                        <p:attrNameLst>
                                          <p:attrName>ppt_x</p:attrName>
                                        </p:attrNameLst>
                                      </p:cBhvr>
                                      <p:tavLst>
                                        <p:tav tm="0">
                                          <p:val>
                                            <p:strVal val="#ppt_x"/>
                                          </p:val>
                                        </p:tav>
                                        <p:tav tm="100000">
                                          <p:val>
                                            <p:strVal val="#ppt_x"/>
                                          </p:val>
                                        </p:tav>
                                      </p:tavLst>
                                    </p:anim>
                                    <p:anim calcmode="lin" valueType="num">
                                      <p:cBhvr additive="base">
                                        <p:cTn id="3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500" fill="hold"/>
                                        <p:tgtEl>
                                          <p:spTgt spid="41"/>
                                        </p:tgtEl>
                                        <p:attrNameLst>
                                          <p:attrName>ppt_x</p:attrName>
                                        </p:attrNameLst>
                                      </p:cBhvr>
                                      <p:tavLst>
                                        <p:tav tm="0">
                                          <p:val>
                                            <p:strVal val="#ppt_x"/>
                                          </p:val>
                                        </p:tav>
                                        <p:tav tm="100000">
                                          <p:val>
                                            <p:strVal val="#ppt_x"/>
                                          </p:val>
                                        </p:tav>
                                      </p:tavLst>
                                    </p:anim>
                                    <p:anim calcmode="lin" valueType="num">
                                      <p:cBhvr additive="base">
                                        <p:cTn id="40" dur="500" fill="hold"/>
                                        <p:tgtEl>
                                          <p:spTgt spid="4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ppt_x"/>
                                          </p:val>
                                        </p:tav>
                                        <p:tav tm="100000">
                                          <p:val>
                                            <p:strVal val="#ppt_x"/>
                                          </p:val>
                                        </p:tav>
                                      </p:tavLst>
                                    </p:anim>
                                    <p:anim calcmode="lin" valueType="num">
                                      <p:cBhvr additive="base">
                                        <p:cTn id="44"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ppt_x"/>
                                          </p:val>
                                        </p:tav>
                                        <p:tav tm="100000">
                                          <p:val>
                                            <p:strVal val="#ppt_x"/>
                                          </p:val>
                                        </p:tav>
                                      </p:tavLst>
                                    </p:anim>
                                    <p:anim calcmode="lin" valueType="num">
                                      <p:cBhvr additive="base">
                                        <p:cTn id="5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fill="hold"/>
                                        <p:tgtEl>
                                          <p:spTgt spid="25"/>
                                        </p:tgtEl>
                                        <p:attrNameLst>
                                          <p:attrName>ppt_x</p:attrName>
                                        </p:attrNameLst>
                                      </p:cBhvr>
                                      <p:tavLst>
                                        <p:tav tm="0">
                                          <p:val>
                                            <p:strVal val="#ppt_x"/>
                                          </p:val>
                                        </p:tav>
                                        <p:tav tm="100000">
                                          <p:val>
                                            <p:strVal val="#ppt_x"/>
                                          </p:val>
                                        </p:tav>
                                      </p:tavLst>
                                    </p:anim>
                                    <p:anim calcmode="lin" valueType="num">
                                      <p:cBhvr additive="base">
                                        <p:cTn id="60" dur="500" fill="hold"/>
                                        <p:tgtEl>
                                          <p:spTgt spid="25"/>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500" fill="hold"/>
                                        <p:tgtEl>
                                          <p:spTgt spid="23"/>
                                        </p:tgtEl>
                                        <p:attrNameLst>
                                          <p:attrName>ppt_x</p:attrName>
                                        </p:attrNameLst>
                                      </p:cBhvr>
                                      <p:tavLst>
                                        <p:tav tm="0">
                                          <p:val>
                                            <p:strVal val="#ppt_x"/>
                                          </p:val>
                                        </p:tav>
                                        <p:tav tm="100000">
                                          <p:val>
                                            <p:strVal val="#ppt_x"/>
                                          </p:val>
                                        </p:tav>
                                      </p:tavLst>
                                    </p:anim>
                                    <p:anim calcmode="lin" valueType="num">
                                      <p:cBhvr additive="base">
                                        <p:cTn id="64" dur="500" fill="hold"/>
                                        <p:tgtEl>
                                          <p:spTgt spid="23"/>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ppt_x"/>
                                          </p:val>
                                        </p:tav>
                                        <p:tav tm="100000">
                                          <p:val>
                                            <p:strVal val="#ppt_x"/>
                                          </p:val>
                                        </p:tav>
                                      </p:tavLst>
                                    </p:anim>
                                    <p:anim calcmode="lin" valueType="num">
                                      <p:cBhvr additive="base">
                                        <p:cTn id="68" dur="500" fill="hold"/>
                                        <p:tgtEl>
                                          <p:spTgt spid="19"/>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additive="base">
                                        <p:cTn id="71" dur="500" fill="hold"/>
                                        <p:tgtEl>
                                          <p:spTgt spid="21"/>
                                        </p:tgtEl>
                                        <p:attrNameLst>
                                          <p:attrName>ppt_x</p:attrName>
                                        </p:attrNameLst>
                                      </p:cBhvr>
                                      <p:tavLst>
                                        <p:tav tm="0">
                                          <p:val>
                                            <p:strVal val="#ppt_x"/>
                                          </p:val>
                                        </p:tav>
                                        <p:tav tm="100000">
                                          <p:val>
                                            <p:strVal val="#ppt_x"/>
                                          </p:val>
                                        </p:tav>
                                      </p:tavLst>
                                    </p:anim>
                                    <p:anim calcmode="lin" valueType="num">
                                      <p:cBhvr additive="base">
                                        <p:cTn id="72" dur="500" fill="hold"/>
                                        <p:tgtEl>
                                          <p:spTgt spid="21"/>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additive="base">
                                        <p:cTn id="75" dur="500" fill="hold"/>
                                        <p:tgtEl>
                                          <p:spTgt spid="26"/>
                                        </p:tgtEl>
                                        <p:attrNameLst>
                                          <p:attrName>ppt_x</p:attrName>
                                        </p:attrNameLst>
                                      </p:cBhvr>
                                      <p:tavLst>
                                        <p:tav tm="0">
                                          <p:val>
                                            <p:strVal val="#ppt_x"/>
                                          </p:val>
                                        </p:tav>
                                        <p:tav tm="100000">
                                          <p:val>
                                            <p:strVal val="#ppt_x"/>
                                          </p:val>
                                        </p:tav>
                                      </p:tavLst>
                                    </p:anim>
                                    <p:anim calcmode="lin" valueType="num">
                                      <p:cBhvr additive="base">
                                        <p:cTn id="76" dur="500" fill="hold"/>
                                        <p:tgtEl>
                                          <p:spTgt spid="26"/>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additive="base">
                                        <p:cTn id="79" dur="500" fill="hold"/>
                                        <p:tgtEl>
                                          <p:spTgt spid="27"/>
                                        </p:tgtEl>
                                        <p:attrNameLst>
                                          <p:attrName>ppt_x</p:attrName>
                                        </p:attrNameLst>
                                      </p:cBhvr>
                                      <p:tavLst>
                                        <p:tav tm="0">
                                          <p:val>
                                            <p:strVal val="#ppt_x"/>
                                          </p:val>
                                        </p:tav>
                                        <p:tav tm="100000">
                                          <p:val>
                                            <p:strVal val="#ppt_x"/>
                                          </p:val>
                                        </p:tav>
                                      </p:tavLst>
                                    </p:anim>
                                    <p:anim calcmode="lin" valueType="num">
                                      <p:cBhvr additive="base">
                                        <p:cTn id="8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additive="base">
                                        <p:cTn id="85" dur="500" fill="hold"/>
                                        <p:tgtEl>
                                          <p:spTgt spid="47"/>
                                        </p:tgtEl>
                                        <p:attrNameLst>
                                          <p:attrName>ppt_x</p:attrName>
                                        </p:attrNameLst>
                                      </p:cBhvr>
                                      <p:tavLst>
                                        <p:tav tm="0">
                                          <p:val>
                                            <p:strVal val="#ppt_x"/>
                                          </p:val>
                                        </p:tav>
                                        <p:tav tm="100000">
                                          <p:val>
                                            <p:strVal val="#ppt_x"/>
                                          </p:val>
                                        </p:tav>
                                      </p:tavLst>
                                    </p:anim>
                                    <p:anim calcmode="lin" valueType="num">
                                      <p:cBhvr additive="base">
                                        <p:cTn id="86" dur="500" fill="hold"/>
                                        <p:tgtEl>
                                          <p:spTgt spid="47"/>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49"/>
                                        </p:tgtEl>
                                        <p:attrNameLst>
                                          <p:attrName>style.visibility</p:attrName>
                                        </p:attrNameLst>
                                      </p:cBhvr>
                                      <p:to>
                                        <p:strVal val="visible"/>
                                      </p:to>
                                    </p:set>
                                    <p:anim calcmode="lin" valueType="num">
                                      <p:cBhvr additive="base">
                                        <p:cTn id="89" dur="500" fill="hold"/>
                                        <p:tgtEl>
                                          <p:spTgt spid="49"/>
                                        </p:tgtEl>
                                        <p:attrNameLst>
                                          <p:attrName>ppt_x</p:attrName>
                                        </p:attrNameLst>
                                      </p:cBhvr>
                                      <p:tavLst>
                                        <p:tav tm="0">
                                          <p:val>
                                            <p:strVal val="#ppt_x"/>
                                          </p:val>
                                        </p:tav>
                                        <p:tav tm="100000">
                                          <p:val>
                                            <p:strVal val="#ppt_x"/>
                                          </p:val>
                                        </p:tav>
                                      </p:tavLst>
                                    </p:anim>
                                    <p:anim calcmode="lin" valueType="num">
                                      <p:cBhvr additive="base">
                                        <p:cTn id="9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50"/>
                                        </p:tgtEl>
                                        <p:attrNameLst>
                                          <p:attrName>style.visibility</p:attrName>
                                        </p:attrNameLst>
                                      </p:cBhvr>
                                      <p:to>
                                        <p:strVal val="visible"/>
                                      </p:to>
                                    </p:set>
                                    <p:anim calcmode="lin" valueType="num">
                                      <p:cBhvr additive="base">
                                        <p:cTn id="95" dur="500" fill="hold"/>
                                        <p:tgtEl>
                                          <p:spTgt spid="50"/>
                                        </p:tgtEl>
                                        <p:attrNameLst>
                                          <p:attrName>ppt_x</p:attrName>
                                        </p:attrNameLst>
                                      </p:cBhvr>
                                      <p:tavLst>
                                        <p:tav tm="0">
                                          <p:val>
                                            <p:strVal val="#ppt_x"/>
                                          </p:val>
                                        </p:tav>
                                        <p:tav tm="100000">
                                          <p:val>
                                            <p:strVal val="#ppt_x"/>
                                          </p:val>
                                        </p:tav>
                                      </p:tavLst>
                                    </p:anim>
                                    <p:anim calcmode="lin" valueType="num">
                                      <p:cBhvr additive="base">
                                        <p:cTn id="96"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grpId="0" nodeType="clickEffect">
                                  <p:stCondLst>
                                    <p:cond delay="0"/>
                                  </p:stCondLst>
                                  <p:childTnLst>
                                    <p:set>
                                      <p:cBhvr>
                                        <p:cTn id="100" dur="1" fill="hold">
                                          <p:stCondLst>
                                            <p:cond delay="0"/>
                                          </p:stCondLst>
                                        </p:cTn>
                                        <p:tgtEl>
                                          <p:spTgt spid="51"/>
                                        </p:tgtEl>
                                        <p:attrNameLst>
                                          <p:attrName>style.visibility</p:attrName>
                                        </p:attrNameLst>
                                      </p:cBhvr>
                                      <p:to>
                                        <p:strVal val="visible"/>
                                      </p:to>
                                    </p:set>
                                    <p:anim calcmode="lin" valueType="num">
                                      <p:cBhvr additive="base">
                                        <p:cTn id="101" dur="500" fill="hold"/>
                                        <p:tgtEl>
                                          <p:spTgt spid="51"/>
                                        </p:tgtEl>
                                        <p:attrNameLst>
                                          <p:attrName>ppt_x</p:attrName>
                                        </p:attrNameLst>
                                      </p:cBhvr>
                                      <p:tavLst>
                                        <p:tav tm="0">
                                          <p:val>
                                            <p:strVal val="#ppt_x"/>
                                          </p:val>
                                        </p:tav>
                                        <p:tav tm="100000">
                                          <p:val>
                                            <p:strVal val="#ppt_x"/>
                                          </p:val>
                                        </p:tav>
                                      </p:tavLst>
                                    </p:anim>
                                    <p:anim calcmode="lin" valueType="num">
                                      <p:cBhvr additive="base">
                                        <p:cTn id="102"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5" grpId="0" animBg="1"/>
      <p:bldP spid="27" grpId="0" animBg="1"/>
      <p:bldP spid="40" grpId="0" animBg="1"/>
      <p:bldP spid="41" grpId="0" animBg="1"/>
      <p:bldP spid="46" grpId="0" animBg="1"/>
      <p:bldP spid="47" grpId="0" animBg="1"/>
      <p:bldP spid="50" grpId="0" animBg="1"/>
      <p:bldP spid="51"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view of the plant</a:t>
            </a:r>
            <a:endParaRPr lang="en-US" dirty="0"/>
          </a:p>
        </p:txBody>
      </p:sp>
      <p:pic>
        <p:nvPicPr>
          <p:cNvPr id="1026" name="Picture 2"/>
          <p:cNvPicPr>
            <a:picLocks noGrp="1" noChangeAspect="1" noChangeArrowheads="1"/>
          </p:cNvPicPr>
          <p:nvPr>
            <p:ph idx="1"/>
          </p:nvPr>
        </p:nvPicPr>
        <p:blipFill>
          <a:blip r:embed="rId2" cstate="print"/>
          <a:srcRect l="19021" t="23571" r="19021" b="17503"/>
          <a:stretch>
            <a:fillRect/>
          </a:stretch>
        </p:blipFill>
        <p:spPr bwMode="auto">
          <a:xfrm>
            <a:off x="685800" y="1371600"/>
            <a:ext cx="7064828" cy="5375412"/>
          </a:xfrm>
          <a:prstGeom prst="rect">
            <a:avLst/>
          </a:prstGeom>
          <a:noFill/>
          <a:ln w="9525">
            <a:noFill/>
            <a:miter lim="800000"/>
            <a:headEnd/>
            <a:tailEnd/>
          </a:ln>
        </p:spPr>
      </p:pic>
      <p:sp>
        <p:nvSpPr>
          <p:cNvPr id="6" name="TextBox 5"/>
          <p:cNvSpPr txBox="1"/>
          <p:nvPr/>
        </p:nvSpPr>
        <p:spPr>
          <a:xfrm>
            <a:off x="1905000" y="2438400"/>
            <a:ext cx="2362200" cy="369332"/>
          </a:xfrm>
          <a:prstGeom prst="rect">
            <a:avLst/>
          </a:prstGeom>
          <a:solidFill>
            <a:schemeClr val="bg1"/>
          </a:solidFill>
        </p:spPr>
        <p:txBody>
          <a:bodyPr wrap="square" rtlCol="0">
            <a:spAutoFit/>
          </a:bodyPr>
          <a:lstStyle/>
          <a:p>
            <a:pPr algn="ctr"/>
            <a:r>
              <a:rPr lang="en-US" sz="1800" b="1" dirty="0" smtClean="0">
                <a:solidFill>
                  <a:schemeClr val="tx2"/>
                </a:solidFill>
              </a:rPr>
              <a:t>Flocculation channels</a:t>
            </a:r>
            <a:endParaRPr lang="en-US" sz="1800" b="1" dirty="0">
              <a:solidFill>
                <a:schemeClr val="tx2"/>
              </a:solidFill>
            </a:endParaRPr>
          </a:p>
        </p:txBody>
      </p:sp>
      <p:sp>
        <p:nvSpPr>
          <p:cNvPr id="7" name="TextBox 6"/>
          <p:cNvSpPr txBox="1"/>
          <p:nvPr/>
        </p:nvSpPr>
        <p:spPr>
          <a:xfrm>
            <a:off x="3505200" y="3429000"/>
            <a:ext cx="2362200" cy="369332"/>
          </a:xfrm>
          <a:prstGeom prst="rect">
            <a:avLst/>
          </a:prstGeom>
          <a:solidFill>
            <a:schemeClr val="bg1"/>
          </a:solidFill>
        </p:spPr>
        <p:txBody>
          <a:bodyPr wrap="square" rtlCol="0">
            <a:spAutoFit/>
          </a:bodyPr>
          <a:lstStyle/>
          <a:p>
            <a:pPr algn="ctr"/>
            <a:r>
              <a:rPr lang="en-US" sz="1800" b="1" dirty="0" smtClean="0">
                <a:solidFill>
                  <a:schemeClr val="tx2"/>
                </a:solidFill>
              </a:rPr>
              <a:t>Sedimentation Tanks</a:t>
            </a:r>
            <a:endParaRPr lang="en-US" sz="1800" b="1" dirty="0">
              <a:solidFill>
                <a:schemeClr val="tx2"/>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Sedimentation tanks</a:t>
            </a:r>
            <a:endParaRPr lang="en-US" dirty="0"/>
          </a:p>
        </p:txBody>
      </p:sp>
      <p:pic>
        <p:nvPicPr>
          <p:cNvPr id="2052" name="Picture 4"/>
          <p:cNvPicPr>
            <a:picLocks noGrp="1" noChangeAspect="1" noChangeArrowheads="1"/>
          </p:cNvPicPr>
          <p:nvPr>
            <p:ph idx="1"/>
          </p:nvPr>
        </p:nvPicPr>
        <p:blipFill>
          <a:blip r:embed="rId2" cstate="print"/>
          <a:srcRect l="28450" t="25254" r="24409" b="29288"/>
          <a:stretch>
            <a:fillRect/>
          </a:stretch>
        </p:blipFill>
        <p:spPr bwMode="auto">
          <a:xfrm>
            <a:off x="1371600" y="1524000"/>
            <a:ext cx="6914445" cy="5334000"/>
          </a:xfrm>
          <a:prstGeom prst="rect">
            <a:avLst/>
          </a:prstGeom>
          <a:noFill/>
          <a:ln w="9525">
            <a:noFill/>
            <a:miter lim="800000"/>
            <a:headEnd/>
            <a:tailEnd/>
          </a:ln>
        </p:spPr>
      </p:pic>
      <p:sp>
        <p:nvSpPr>
          <p:cNvPr id="9" name="TextBox 8"/>
          <p:cNvSpPr txBox="1"/>
          <p:nvPr/>
        </p:nvSpPr>
        <p:spPr>
          <a:xfrm rot="1826558">
            <a:off x="4926124" y="2261376"/>
            <a:ext cx="1747259" cy="338554"/>
          </a:xfrm>
          <a:prstGeom prst="rect">
            <a:avLst/>
          </a:prstGeom>
          <a:noFill/>
        </p:spPr>
        <p:txBody>
          <a:bodyPr wrap="square" rtlCol="0">
            <a:spAutoFit/>
          </a:bodyPr>
          <a:lstStyle/>
          <a:p>
            <a:r>
              <a:rPr lang="en-US" sz="1600" dirty="0" smtClean="0"/>
              <a:t>Effluent Channel</a:t>
            </a:r>
            <a:endParaRPr lang="en-US" sz="1600" dirty="0"/>
          </a:p>
        </p:txBody>
      </p:sp>
      <p:sp>
        <p:nvSpPr>
          <p:cNvPr id="10" name="TextBox 9"/>
          <p:cNvSpPr txBox="1"/>
          <p:nvPr/>
        </p:nvSpPr>
        <p:spPr>
          <a:xfrm rot="1826558">
            <a:off x="2508366" y="3846524"/>
            <a:ext cx="1447800" cy="369332"/>
          </a:xfrm>
          <a:prstGeom prst="rect">
            <a:avLst/>
          </a:prstGeom>
          <a:noFill/>
        </p:spPr>
        <p:txBody>
          <a:bodyPr wrap="square" rtlCol="0">
            <a:spAutoFit/>
          </a:bodyPr>
          <a:lstStyle/>
          <a:p>
            <a:r>
              <a:rPr lang="en-US" sz="1800" dirty="0" smtClean="0"/>
              <a:t>Inlet Channel</a:t>
            </a:r>
            <a:endParaRPr lang="en-US" sz="1800" dirty="0"/>
          </a:p>
        </p:txBody>
      </p:sp>
      <p:sp>
        <p:nvSpPr>
          <p:cNvPr id="12" name="TextBox 11"/>
          <p:cNvSpPr txBox="1"/>
          <p:nvPr/>
        </p:nvSpPr>
        <p:spPr>
          <a:xfrm>
            <a:off x="237744" y="1051560"/>
            <a:ext cx="2819400" cy="1938992"/>
          </a:xfrm>
          <a:prstGeom prst="rect">
            <a:avLst/>
          </a:prstGeom>
          <a:noFill/>
        </p:spPr>
        <p:txBody>
          <a:bodyPr wrap="square" rtlCol="0">
            <a:spAutoFit/>
          </a:bodyPr>
          <a:lstStyle/>
          <a:p>
            <a:r>
              <a:rPr lang="en-US" sz="2000" b="1" dirty="0" smtClean="0"/>
              <a:t>General view</a:t>
            </a:r>
          </a:p>
          <a:p>
            <a:r>
              <a:rPr lang="en-US" sz="2000" dirty="0" smtClean="0"/>
              <a:t>Main components of the </a:t>
            </a:r>
          </a:p>
          <a:p>
            <a:endParaRPr lang="en-US" sz="2000" dirty="0" smtClean="0"/>
          </a:p>
          <a:p>
            <a:r>
              <a:rPr lang="en-US" sz="2000" dirty="0" smtClean="0"/>
              <a:t>Sedimentation tanks</a:t>
            </a:r>
          </a:p>
          <a:p>
            <a:endParaRPr lang="en-US" sz="2000" dirty="0" smtClean="0"/>
          </a:p>
          <a:p>
            <a:r>
              <a:rPr lang="en-US" sz="2000" dirty="0" smtClean="0"/>
              <a:t>How do we build them?</a:t>
            </a:r>
            <a:endParaRPr lang="en-US" sz="20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Sedimentation tanks structure</a:t>
            </a:r>
            <a:endParaRPr lang="en-US" dirty="0"/>
          </a:p>
        </p:txBody>
      </p:sp>
      <p:pic>
        <p:nvPicPr>
          <p:cNvPr id="8194" name="Picture 2"/>
          <p:cNvPicPr>
            <a:picLocks noGrp="1" noChangeAspect="1" noChangeArrowheads="1"/>
          </p:cNvPicPr>
          <p:nvPr>
            <p:ph idx="1"/>
          </p:nvPr>
        </p:nvPicPr>
        <p:blipFill>
          <a:blip r:embed="rId2" cstate="print"/>
          <a:srcRect l="23062" t="23571" r="25756" b="25921"/>
          <a:stretch>
            <a:fillRect/>
          </a:stretch>
        </p:blipFill>
        <p:spPr bwMode="auto">
          <a:xfrm>
            <a:off x="1371600" y="1343525"/>
            <a:ext cx="6934200" cy="5474369"/>
          </a:xfrm>
          <a:prstGeom prst="rect">
            <a:avLst/>
          </a:prstGeom>
          <a:noFill/>
          <a:ln w="9525">
            <a:noFill/>
            <a:miter lim="800000"/>
            <a:headEnd/>
            <a:tailEnd/>
          </a:ln>
        </p:spPr>
      </p:pic>
      <p:sp>
        <p:nvSpPr>
          <p:cNvPr id="5" name="TextBox 4"/>
          <p:cNvSpPr txBox="1"/>
          <p:nvPr/>
        </p:nvSpPr>
        <p:spPr>
          <a:xfrm>
            <a:off x="685800" y="2514600"/>
            <a:ext cx="2209800" cy="646331"/>
          </a:xfrm>
          <a:prstGeom prst="rect">
            <a:avLst/>
          </a:prstGeom>
          <a:noFill/>
        </p:spPr>
        <p:txBody>
          <a:bodyPr wrap="square" rtlCol="0">
            <a:spAutoFit/>
          </a:bodyPr>
          <a:lstStyle/>
          <a:p>
            <a:r>
              <a:rPr lang="en-US" sz="1800" dirty="0" smtClean="0"/>
              <a:t>Entrance to inlet channel</a:t>
            </a:r>
            <a:endParaRPr lang="en-US" sz="1800" dirty="0"/>
          </a:p>
        </p:txBody>
      </p:sp>
      <p:cxnSp>
        <p:nvCxnSpPr>
          <p:cNvPr id="7" name="Straight Arrow Connector 6"/>
          <p:cNvCxnSpPr/>
          <p:nvPr/>
        </p:nvCxnSpPr>
        <p:spPr>
          <a:xfrm>
            <a:off x="1524000" y="2971800"/>
            <a:ext cx="762000" cy="3810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28600" y="4495800"/>
            <a:ext cx="2209800" cy="646331"/>
          </a:xfrm>
          <a:prstGeom prst="rect">
            <a:avLst/>
          </a:prstGeom>
          <a:noFill/>
        </p:spPr>
        <p:txBody>
          <a:bodyPr wrap="square" rtlCol="0">
            <a:spAutoFit/>
          </a:bodyPr>
          <a:lstStyle/>
          <a:p>
            <a:r>
              <a:rPr lang="en-US" sz="1800" dirty="0" smtClean="0"/>
              <a:t>Sludge drain</a:t>
            </a:r>
          </a:p>
          <a:p>
            <a:r>
              <a:rPr lang="en-US" sz="1800" dirty="0" smtClean="0"/>
              <a:t>channel</a:t>
            </a:r>
            <a:endParaRPr lang="en-US" sz="1800" dirty="0"/>
          </a:p>
        </p:txBody>
      </p:sp>
      <p:cxnSp>
        <p:nvCxnSpPr>
          <p:cNvPr id="9" name="Straight Arrow Connector 8"/>
          <p:cNvCxnSpPr/>
          <p:nvPr/>
        </p:nvCxnSpPr>
        <p:spPr>
          <a:xfrm>
            <a:off x="1143000" y="4953000"/>
            <a:ext cx="1524000" cy="2286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791200" y="5867400"/>
            <a:ext cx="2209800" cy="646331"/>
          </a:xfrm>
          <a:prstGeom prst="rect">
            <a:avLst/>
          </a:prstGeom>
          <a:noFill/>
        </p:spPr>
        <p:txBody>
          <a:bodyPr wrap="square" rtlCol="0">
            <a:spAutoFit/>
          </a:bodyPr>
          <a:lstStyle/>
          <a:p>
            <a:r>
              <a:rPr lang="en-US" sz="1800" dirty="0" smtClean="0"/>
              <a:t>Perforated support for slope plates</a:t>
            </a:r>
            <a:endParaRPr lang="en-US" sz="1800" dirty="0"/>
          </a:p>
        </p:txBody>
      </p:sp>
      <p:cxnSp>
        <p:nvCxnSpPr>
          <p:cNvPr id="13" name="Straight Arrow Connector 12"/>
          <p:cNvCxnSpPr/>
          <p:nvPr/>
        </p:nvCxnSpPr>
        <p:spPr>
          <a:xfrm rot="10800000">
            <a:off x="4724400" y="5257800"/>
            <a:ext cx="1143000" cy="7620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04800" y="5791200"/>
            <a:ext cx="2667000" cy="923330"/>
          </a:xfrm>
          <a:prstGeom prst="rect">
            <a:avLst/>
          </a:prstGeom>
          <a:noFill/>
        </p:spPr>
        <p:txBody>
          <a:bodyPr wrap="square" rtlCol="0">
            <a:spAutoFit/>
          </a:bodyPr>
          <a:lstStyle/>
          <a:p>
            <a:r>
              <a:rPr lang="en-US" sz="1800" dirty="0" smtClean="0"/>
              <a:t>Slightly sloped distribution channel bottom</a:t>
            </a:r>
            <a:endParaRPr lang="en-US" sz="1800" dirty="0"/>
          </a:p>
        </p:txBody>
      </p:sp>
      <p:cxnSp>
        <p:nvCxnSpPr>
          <p:cNvPr id="19" name="Straight Arrow Connector 18"/>
          <p:cNvCxnSpPr>
            <a:stCxn id="18" idx="0"/>
          </p:cNvCxnSpPr>
          <p:nvPr/>
        </p:nvCxnSpPr>
        <p:spPr>
          <a:xfrm rot="5400000" flipH="1" flipV="1">
            <a:off x="2038350" y="4857750"/>
            <a:ext cx="533400" cy="13335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819400" y="1219200"/>
            <a:ext cx="2209800" cy="369332"/>
          </a:xfrm>
          <a:prstGeom prst="rect">
            <a:avLst/>
          </a:prstGeom>
          <a:noFill/>
        </p:spPr>
        <p:txBody>
          <a:bodyPr wrap="square" rtlCol="0">
            <a:spAutoFit/>
          </a:bodyPr>
          <a:lstStyle/>
          <a:p>
            <a:r>
              <a:rPr lang="en-US" sz="1800" dirty="0" smtClean="0"/>
              <a:t>Effluent channel</a:t>
            </a:r>
            <a:endParaRPr lang="en-US" sz="1800" dirty="0"/>
          </a:p>
        </p:txBody>
      </p:sp>
      <p:cxnSp>
        <p:nvCxnSpPr>
          <p:cNvPr id="25" name="Straight Arrow Connector 24"/>
          <p:cNvCxnSpPr/>
          <p:nvPr/>
        </p:nvCxnSpPr>
        <p:spPr>
          <a:xfrm>
            <a:off x="4495800" y="1447800"/>
            <a:ext cx="762000" cy="3810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Sedimentation tanks structure</a:t>
            </a:r>
            <a:endParaRPr lang="en-US" dirty="0"/>
          </a:p>
        </p:txBody>
      </p:sp>
      <p:pic>
        <p:nvPicPr>
          <p:cNvPr id="7170" name="Picture 2"/>
          <p:cNvPicPr>
            <a:picLocks noGrp="1" noChangeAspect="1" noChangeArrowheads="1"/>
          </p:cNvPicPr>
          <p:nvPr>
            <p:ph idx="1"/>
          </p:nvPr>
        </p:nvPicPr>
        <p:blipFill>
          <a:blip r:embed="rId2" cstate="print"/>
          <a:srcRect l="23062" t="23571" r="24409" b="25921"/>
          <a:stretch>
            <a:fillRect/>
          </a:stretch>
        </p:blipFill>
        <p:spPr bwMode="auto">
          <a:xfrm>
            <a:off x="1371600" y="1377462"/>
            <a:ext cx="7124700" cy="5480538"/>
          </a:xfrm>
          <a:prstGeom prst="rect">
            <a:avLst/>
          </a:prstGeom>
          <a:noFill/>
          <a:ln w="9525">
            <a:noFill/>
            <a:miter lim="800000"/>
            <a:headEnd/>
            <a:tailEnd/>
          </a:ln>
        </p:spPr>
      </p:pic>
      <p:sp>
        <p:nvSpPr>
          <p:cNvPr id="5" name="TextBox 4"/>
          <p:cNvSpPr txBox="1"/>
          <p:nvPr/>
        </p:nvSpPr>
        <p:spPr>
          <a:xfrm>
            <a:off x="685800" y="2514600"/>
            <a:ext cx="2209800" cy="646331"/>
          </a:xfrm>
          <a:prstGeom prst="rect">
            <a:avLst/>
          </a:prstGeom>
          <a:noFill/>
        </p:spPr>
        <p:txBody>
          <a:bodyPr wrap="square" rtlCol="0">
            <a:spAutoFit/>
          </a:bodyPr>
          <a:lstStyle/>
          <a:p>
            <a:r>
              <a:rPr lang="en-US" sz="1800" dirty="0" smtClean="0"/>
              <a:t>Entrance to inlet channel</a:t>
            </a:r>
            <a:endParaRPr lang="en-US" sz="1800" dirty="0"/>
          </a:p>
        </p:txBody>
      </p:sp>
      <p:cxnSp>
        <p:nvCxnSpPr>
          <p:cNvPr id="6" name="Straight Arrow Connector 5"/>
          <p:cNvCxnSpPr/>
          <p:nvPr/>
        </p:nvCxnSpPr>
        <p:spPr>
          <a:xfrm>
            <a:off x="1524000" y="2971800"/>
            <a:ext cx="762000" cy="3810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52400" y="4419600"/>
            <a:ext cx="1752600" cy="646331"/>
          </a:xfrm>
          <a:prstGeom prst="rect">
            <a:avLst/>
          </a:prstGeom>
          <a:noFill/>
        </p:spPr>
        <p:txBody>
          <a:bodyPr wrap="square" rtlCol="0">
            <a:spAutoFit/>
          </a:bodyPr>
          <a:lstStyle/>
          <a:p>
            <a:r>
              <a:rPr lang="en-US" sz="1800" dirty="0" smtClean="0"/>
              <a:t>Sludge drain</a:t>
            </a:r>
          </a:p>
          <a:p>
            <a:r>
              <a:rPr lang="en-US" sz="1800" dirty="0" smtClean="0"/>
              <a:t>Channel (below)</a:t>
            </a:r>
            <a:endParaRPr lang="en-US" sz="1800" dirty="0"/>
          </a:p>
        </p:txBody>
      </p:sp>
      <p:cxnSp>
        <p:nvCxnSpPr>
          <p:cNvPr id="8" name="Straight Arrow Connector 7"/>
          <p:cNvCxnSpPr>
            <a:stCxn id="7" idx="2"/>
          </p:cNvCxnSpPr>
          <p:nvPr/>
        </p:nvCxnSpPr>
        <p:spPr>
          <a:xfrm rot="16200000" flipH="1">
            <a:off x="1790016" y="4304615"/>
            <a:ext cx="115669" cy="16383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791200" y="5867400"/>
            <a:ext cx="2590800" cy="646331"/>
          </a:xfrm>
          <a:prstGeom prst="rect">
            <a:avLst/>
          </a:prstGeom>
          <a:noFill/>
        </p:spPr>
        <p:txBody>
          <a:bodyPr wrap="square" rtlCol="0">
            <a:spAutoFit/>
          </a:bodyPr>
          <a:lstStyle/>
          <a:p>
            <a:r>
              <a:rPr lang="en-US" sz="1800" dirty="0" smtClean="0"/>
              <a:t>Drain cover and support for slope plates</a:t>
            </a:r>
            <a:endParaRPr lang="en-US" sz="1800" dirty="0"/>
          </a:p>
        </p:txBody>
      </p:sp>
      <p:cxnSp>
        <p:nvCxnSpPr>
          <p:cNvPr id="10" name="Straight Arrow Connector 9"/>
          <p:cNvCxnSpPr/>
          <p:nvPr/>
        </p:nvCxnSpPr>
        <p:spPr>
          <a:xfrm rot="10800000">
            <a:off x="4724400" y="5257800"/>
            <a:ext cx="1143000" cy="7620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04800" y="5791200"/>
            <a:ext cx="2667000" cy="923330"/>
          </a:xfrm>
          <a:prstGeom prst="rect">
            <a:avLst/>
          </a:prstGeom>
          <a:noFill/>
        </p:spPr>
        <p:txBody>
          <a:bodyPr wrap="square" rtlCol="0">
            <a:spAutoFit/>
          </a:bodyPr>
          <a:lstStyle/>
          <a:p>
            <a:r>
              <a:rPr lang="en-US" sz="1800" dirty="0" smtClean="0"/>
              <a:t>Slightly sloped distribution channel bottom</a:t>
            </a:r>
            <a:endParaRPr lang="en-US" sz="1800" dirty="0"/>
          </a:p>
        </p:txBody>
      </p:sp>
      <p:cxnSp>
        <p:nvCxnSpPr>
          <p:cNvPr id="12" name="Straight Arrow Connector 11"/>
          <p:cNvCxnSpPr>
            <a:stCxn id="11" idx="0"/>
          </p:cNvCxnSpPr>
          <p:nvPr/>
        </p:nvCxnSpPr>
        <p:spPr>
          <a:xfrm rot="5400000" flipH="1" flipV="1">
            <a:off x="2038350" y="4857750"/>
            <a:ext cx="533400" cy="13335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819400" y="1219200"/>
            <a:ext cx="2209800" cy="369332"/>
          </a:xfrm>
          <a:prstGeom prst="rect">
            <a:avLst/>
          </a:prstGeom>
          <a:noFill/>
        </p:spPr>
        <p:txBody>
          <a:bodyPr wrap="square" rtlCol="0">
            <a:spAutoFit/>
          </a:bodyPr>
          <a:lstStyle/>
          <a:p>
            <a:r>
              <a:rPr lang="en-US" sz="1800" dirty="0" smtClean="0"/>
              <a:t>Effluent channel</a:t>
            </a:r>
            <a:endParaRPr lang="en-US" sz="1800" dirty="0"/>
          </a:p>
        </p:txBody>
      </p:sp>
      <p:cxnSp>
        <p:nvCxnSpPr>
          <p:cNvPr id="15" name="Straight Arrow Connector 14"/>
          <p:cNvCxnSpPr/>
          <p:nvPr/>
        </p:nvCxnSpPr>
        <p:spPr>
          <a:xfrm>
            <a:off x="4495800" y="1447800"/>
            <a:ext cx="762000" cy="3810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Slope plates and distribution ports</a:t>
            </a:r>
            <a:endParaRPr lang="en-US" dirty="0"/>
          </a:p>
        </p:txBody>
      </p:sp>
      <p:pic>
        <p:nvPicPr>
          <p:cNvPr id="6146" name="Picture 2"/>
          <p:cNvPicPr>
            <a:picLocks noGrp="1" noChangeAspect="1" noChangeArrowheads="1"/>
          </p:cNvPicPr>
          <p:nvPr>
            <p:ph idx="1"/>
          </p:nvPr>
        </p:nvPicPr>
        <p:blipFill>
          <a:blip r:embed="rId2" cstate="print"/>
          <a:srcRect l="23062" t="23571" r="24409" b="25921"/>
          <a:stretch>
            <a:fillRect/>
          </a:stretch>
        </p:blipFill>
        <p:spPr bwMode="auto">
          <a:xfrm>
            <a:off x="1295400" y="1318846"/>
            <a:ext cx="7239000" cy="5568462"/>
          </a:xfrm>
          <a:prstGeom prst="rect">
            <a:avLst/>
          </a:prstGeom>
          <a:noFill/>
          <a:ln w="9525">
            <a:noFill/>
            <a:miter lim="800000"/>
            <a:headEnd/>
            <a:tailEnd/>
          </a:ln>
        </p:spPr>
      </p:pic>
      <p:sp>
        <p:nvSpPr>
          <p:cNvPr id="7" name="TextBox 6"/>
          <p:cNvSpPr txBox="1"/>
          <p:nvPr/>
        </p:nvSpPr>
        <p:spPr>
          <a:xfrm>
            <a:off x="0" y="5029200"/>
            <a:ext cx="2667000" cy="369332"/>
          </a:xfrm>
          <a:prstGeom prst="rect">
            <a:avLst/>
          </a:prstGeom>
          <a:noFill/>
        </p:spPr>
        <p:txBody>
          <a:bodyPr wrap="square" rtlCol="0">
            <a:spAutoFit/>
          </a:bodyPr>
          <a:lstStyle/>
          <a:p>
            <a:r>
              <a:rPr lang="en-US" sz="1800" dirty="0" smtClean="0"/>
              <a:t>Distribution channel</a:t>
            </a:r>
            <a:endParaRPr lang="en-US" sz="1800" dirty="0"/>
          </a:p>
        </p:txBody>
      </p:sp>
      <p:cxnSp>
        <p:nvCxnSpPr>
          <p:cNvPr id="8" name="Straight Arrow Connector 7"/>
          <p:cNvCxnSpPr/>
          <p:nvPr/>
        </p:nvCxnSpPr>
        <p:spPr>
          <a:xfrm flipV="1">
            <a:off x="1981200" y="4800600"/>
            <a:ext cx="609600" cy="4572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pic>
        <p:nvPicPr>
          <p:cNvPr id="9" name="Picture 2"/>
          <p:cNvPicPr>
            <a:picLocks noChangeAspect="1" noChangeArrowheads="1"/>
          </p:cNvPicPr>
          <p:nvPr/>
        </p:nvPicPr>
        <p:blipFill>
          <a:blip r:embed="rId3" cstate="print"/>
          <a:srcRect l="6320" t="5969" b="22858"/>
          <a:stretch>
            <a:fillRect/>
          </a:stretch>
        </p:blipFill>
        <p:spPr bwMode="auto">
          <a:xfrm>
            <a:off x="0" y="5347946"/>
            <a:ext cx="2711450" cy="1510054"/>
          </a:xfrm>
          <a:prstGeom prst="rect">
            <a:avLst/>
          </a:prstGeom>
          <a:noFill/>
          <a:ln w="9525">
            <a:noFill/>
            <a:miter lim="800000"/>
            <a:headEnd/>
            <a:tailEnd/>
          </a:ln>
        </p:spPr>
      </p:pic>
      <p:cxnSp>
        <p:nvCxnSpPr>
          <p:cNvPr id="13" name="Straight Arrow Connector 12"/>
          <p:cNvCxnSpPr/>
          <p:nvPr/>
        </p:nvCxnSpPr>
        <p:spPr>
          <a:xfrm>
            <a:off x="1981200" y="5257800"/>
            <a:ext cx="1676400" cy="762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019800" y="5867400"/>
            <a:ext cx="2667000" cy="369332"/>
          </a:xfrm>
          <a:prstGeom prst="rect">
            <a:avLst/>
          </a:prstGeom>
          <a:noFill/>
        </p:spPr>
        <p:txBody>
          <a:bodyPr wrap="square" rtlCol="0">
            <a:spAutoFit/>
          </a:bodyPr>
          <a:lstStyle/>
          <a:p>
            <a:r>
              <a:rPr lang="en-US" sz="1800" dirty="0" smtClean="0"/>
              <a:t>Distribution ports</a:t>
            </a:r>
            <a:endParaRPr lang="en-US" sz="1800" dirty="0"/>
          </a:p>
        </p:txBody>
      </p:sp>
      <p:cxnSp>
        <p:nvCxnSpPr>
          <p:cNvPr id="17" name="Straight Arrow Connector 16"/>
          <p:cNvCxnSpPr>
            <a:stCxn id="16" idx="1"/>
          </p:cNvCxnSpPr>
          <p:nvPr/>
        </p:nvCxnSpPr>
        <p:spPr>
          <a:xfrm rot="10800000">
            <a:off x="5638800" y="4648200"/>
            <a:ext cx="381000" cy="1403866"/>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6" idx="1"/>
          </p:cNvCxnSpPr>
          <p:nvPr/>
        </p:nvCxnSpPr>
        <p:spPr>
          <a:xfrm rot="10800000">
            <a:off x="4876800" y="5029200"/>
            <a:ext cx="1143000" cy="1022866"/>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6" idx="1"/>
          </p:cNvCxnSpPr>
          <p:nvPr/>
        </p:nvCxnSpPr>
        <p:spPr>
          <a:xfrm rot="10800000">
            <a:off x="4114800" y="5410200"/>
            <a:ext cx="1905000" cy="641866"/>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 ports and drain cover</a:t>
            </a:r>
            <a:endParaRPr lang="en-US" dirty="0"/>
          </a:p>
        </p:txBody>
      </p:sp>
      <p:pic>
        <p:nvPicPr>
          <p:cNvPr id="28674" name="Picture 2" descr="http://lh3.ggpht.com/_QuLPZg3XMcE/SbUqbEsxFqI/AAAAAAAAI9I/PN3k_y5Be1Y/PICT1522.JPG"/>
          <p:cNvPicPr>
            <a:picLocks noChangeAspect="1" noChangeArrowheads="1"/>
          </p:cNvPicPr>
          <p:nvPr/>
        </p:nvPicPr>
        <p:blipFill>
          <a:blip r:embed="rId2" cstate="print"/>
          <a:srcRect/>
          <a:stretch>
            <a:fillRect/>
          </a:stretch>
        </p:blipFill>
        <p:spPr bwMode="auto">
          <a:xfrm>
            <a:off x="1219200" y="1524000"/>
            <a:ext cx="6934200" cy="5200650"/>
          </a:xfrm>
          <a:prstGeom prst="rect">
            <a:avLst/>
          </a:prstGeom>
          <a:noFill/>
        </p:spPr>
      </p:pic>
      <p:sp>
        <p:nvSpPr>
          <p:cNvPr id="5" name="TextBox 4"/>
          <p:cNvSpPr txBox="1"/>
          <p:nvPr/>
        </p:nvSpPr>
        <p:spPr>
          <a:xfrm>
            <a:off x="1447800" y="3048000"/>
            <a:ext cx="2667000" cy="369332"/>
          </a:xfrm>
          <a:prstGeom prst="rect">
            <a:avLst/>
          </a:prstGeom>
          <a:noFill/>
        </p:spPr>
        <p:txBody>
          <a:bodyPr wrap="square" rtlCol="0">
            <a:spAutoFit/>
          </a:bodyPr>
          <a:lstStyle/>
          <a:p>
            <a:r>
              <a:rPr lang="en-US" sz="1800" b="1" dirty="0" smtClean="0"/>
              <a:t>Distribution ports</a:t>
            </a:r>
            <a:endParaRPr lang="en-US" sz="1800" b="1" dirty="0"/>
          </a:p>
        </p:txBody>
      </p:sp>
      <p:cxnSp>
        <p:nvCxnSpPr>
          <p:cNvPr id="6" name="Straight Arrow Connector 5"/>
          <p:cNvCxnSpPr>
            <a:stCxn id="5" idx="2"/>
          </p:cNvCxnSpPr>
          <p:nvPr/>
        </p:nvCxnSpPr>
        <p:spPr>
          <a:xfrm rot="16200000" flipH="1">
            <a:off x="2375417" y="3823214"/>
            <a:ext cx="1688067" cy="876301"/>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5" idx="2"/>
          </p:cNvCxnSpPr>
          <p:nvPr/>
        </p:nvCxnSpPr>
        <p:spPr>
          <a:xfrm rot="5400000">
            <a:off x="1384818" y="4394716"/>
            <a:ext cx="2373867" cy="419099"/>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5" idx="2"/>
          </p:cNvCxnSpPr>
          <p:nvPr/>
        </p:nvCxnSpPr>
        <p:spPr>
          <a:xfrm rot="16200000" flipH="1">
            <a:off x="1727717" y="4470914"/>
            <a:ext cx="2602467" cy="495301"/>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486400" y="2133600"/>
            <a:ext cx="1490472" cy="646331"/>
          </a:xfrm>
          <a:prstGeom prst="rect">
            <a:avLst/>
          </a:prstGeom>
          <a:noFill/>
        </p:spPr>
        <p:txBody>
          <a:bodyPr wrap="square" rtlCol="0">
            <a:spAutoFit/>
          </a:bodyPr>
          <a:lstStyle/>
          <a:p>
            <a:r>
              <a:rPr lang="en-US" sz="1800" b="1" dirty="0" smtClean="0">
                <a:solidFill>
                  <a:schemeClr val="bg1"/>
                </a:solidFill>
              </a:rPr>
              <a:t>Distribution channel</a:t>
            </a:r>
            <a:endParaRPr lang="en-US" sz="1800" b="1" dirty="0">
              <a:solidFill>
                <a:schemeClr val="bg1"/>
              </a:solidFill>
            </a:endParaRPr>
          </a:p>
        </p:txBody>
      </p:sp>
      <p:cxnSp>
        <p:nvCxnSpPr>
          <p:cNvPr id="18" name="Straight Arrow Connector 17"/>
          <p:cNvCxnSpPr/>
          <p:nvPr/>
        </p:nvCxnSpPr>
        <p:spPr>
          <a:xfrm rot="5400000">
            <a:off x="4419600" y="2514600"/>
            <a:ext cx="1066800" cy="1066800"/>
          </a:xfrm>
          <a:prstGeom prst="straightConnector1">
            <a:avLst/>
          </a:prstGeom>
          <a:ln w="19050">
            <a:solidFill>
              <a:schemeClr val="bg1"/>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114800" y="6096000"/>
            <a:ext cx="1447800" cy="369332"/>
          </a:xfrm>
          <a:prstGeom prst="rect">
            <a:avLst/>
          </a:prstGeom>
          <a:noFill/>
        </p:spPr>
        <p:txBody>
          <a:bodyPr wrap="square" rtlCol="0">
            <a:spAutoFit/>
          </a:bodyPr>
          <a:lstStyle/>
          <a:p>
            <a:r>
              <a:rPr lang="en-US" sz="1800" b="1" dirty="0" smtClean="0"/>
              <a:t>Drain cover</a:t>
            </a:r>
            <a:endParaRPr lang="en-US" sz="1800" b="1" dirty="0"/>
          </a:p>
        </p:txBody>
      </p:sp>
      <p:cxnSp>
        <p:nvCxnSpPr>
          <p:cNvPr id="25" name="Straight Arrow Connector 24"/>
          <p:cNvCxnSpPr>
            <a:stCxn id="22" idx="0"/>
          </p:cNvCxnSpPr>
          <p:nvPr/>
        </p:nvCxnSpPr>
        <p:spPr>
          <a:xfrm rot="16200000" flipV="1">
            <a:off x="4248150" y="5505450"/>
            <a:ext cx="990600" cy="1905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6477000" y="3200400"/>
            <a:ext cx="1600200" cy="369332"/>
          </a:xfrm>
          <a:prstGeom prst="rect">
            <a:avLst/>
          </a:prstGeom>
          <a:noFill/>
        </p:spPr>
        <p:txBody>
          <a:bodyPr wrap="square" rtlCol="0">
            <a:spAutoFit/>
          </a:bodyPr>
          <a:lstStyle/>
          <a:p>
            <a:r>
              <a:rPr lang="en-US" sz="1800" b="1" dirty="0" smtClean="0">
                <a:solidFill>
                  <a:schemeClr val="bg1"/>
                </a:solidFill>
              </a:rPr>
              <a:t>Drain channel</a:t>
            </a:r>
            <a:endParaRPr lang="en-US" sz="1800" b="1" dirty="0">
              <a:solidFill>
                <a:schemeClr val="bg1"/>
              </a:solidFill>
            </a:endParaRPr>
          </a:p>
        </p:txBody>
      </p:sp>
      <p:cxnSp>
        <p:nvCxnSpPr>
          <p:cNvPr id="37" name="Straight Arrow Connector 36"/>
          <p:cNvCxnSpPr/>
          <p:nvPr/>
        </p:nvCxnSpPr>
        <p:spPr>
          <a:xfrm rot="5400000">
            <a:off x="5600700" y="3467100"/>
            <a:ext cx="914400" cy="838200"/>
          </a:xfrm>
          <a:prstGeom prst="straightConnector1">
            <a:avLst/>
          </a:prstGeom>
          <a:ln w="19050">
            <a:solidFill>
              <a:schemeClr val="bg1"/>
            </a:solidFill>
            <a:headEnd type="none"/>
            <a:tailEnd type="stealth"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Plate settlers support rack</a:t>
            </a:r>
            <a:endParaRPr lang="en-US" dirty="0"/>
          </a:p>
        </p:txBody>
      </p:sp>
      <p:pic>
        <p:nvPicPr>
          <p:cNvPr id="5122" name="Picture 2"/>
          <p:cNvPicPr>
            <a:picLocks noGrp="1" noChangeAspect="1" noChangeArrowheads="1"/>
          </p:cNvPicPr>
          <p:nvPr>
            <p:ph idx="1"/>
          </p:nvPr>
        </p:nvPicPr>
        <p:blipFill>
          <a:blip r:embed="rId2" cstate="print"/>
          <a:srcRect l="23062" t="23571" r="25756" b="25921"/>
          <a:stretch>
            <a:fillRect/>
          </a:stretch>
        </p:blipFill>
        <p:spPr bwMode="auto">
          <a:xfrm>
            <a:off x="1295400" y="1283367"/>
            <a:ext cx="7086600" cy="5594685"/>
          </a:xfrm>
          <a:prstGeom prst="rect">
            <a:avLst/>
          </a:prstGeom>
          <a:noFill/>
          <a:ln w="9525">
            <a:noFill/>
            <a:miter lim="800000"/>
            <a:headEnd/>
            <a:tailEnd/>
          </a:ln>
        </p:spPr>
      </p:pic>
      <p:sp>
        <p:nvSpPr>
          <p:cNvPr id="5" name="TextBox 4"/>
          <p:cNvSpPr txBox="1"/>
          <p:nvPr/>
        </p:nvSpPr>
        <p:spPr>
          <a:xfrm>
            <a:off x="304800" y="1295400"/>
            <a:ext cx="3124200" cy="1754326"/>
          </a:xfrm>
          <a:prstGeom prst="rect">
            <a:avLst/>
          </a:prstGeom>
          <a:noFill/>
        </p:spPr>
        <p:txBody>
          <a:bodyPr wrap="square" rtlCol="0">
            <a:spAutoFit/>
          </a:bodyPr>
          <a:lstStyle/>
          <a:p>
            <a:pPr>
              <a:buFont typeface="Arial" pitchFamily="34" charset="0"/>
              <a:buChar char="•"/>
            </a:pPr>
            <a:r>
              <a:rPr lang="en-US" sz="1800" b="1" dirty="0" smtClean="0"/>
              <a:t>No hydraulic or process use</a:t>
            </a:r>
          </a:p>
          <a:p>
            <a:endParaRPr lang="en-US" sz="1800" b="1" dirty="0" smtClean="0"/>
          </a:p>
          <a:p>
            <a:pPr>
              <a:buFont typeface="Arial" pitchFamily="34" charset="0"/>
              <a:buChar char="•"/>
            </a:pPr>
            <a:r>
              <a:rPr lang="en-US" sz="1800" b="1" dirty="0" smtClean="0"/>
              <a:t>Provides support for the plate settlers</a:t>
            </a:r>
          </a:p>
          <a:p>
            <a:pPr>
              <a:buFont typeface="Arial" pitchFamily="34" charset="0"/>
              <a:buChar char="•"/>
            </a:pPr>
            <a:endParaRPr lang="en-US" sz="1800" b="1" dirty="0" smtClean="0"/>
          </a:p>
          <a:p>
            <a:pPr>
              <a:buFont typeface="Arial" pitchFamily="34" charset="0"/>
              <a:buChar char="•"/>
            </a:pPr>
            <a:r>
              <a:rPr lang="en-US" sz="1800" b="1" dirty="0" smtClean="0"/>
              <a:t>Built with PVC pipes  </a:t>
            </a:r>
            <a:endParaRPr lang="en-US" sz="1800" b="1" dirty="0"/>
          </a:p>
        </p:txBody>
      </p:sp>
      <p:sp>
        <p:nvSpPr>
          <p:cNvPr id="6" name="TextBox 5"/>
          <p:cNvSpPr txBox="1"/>
          <p:nvPr/>
        </p:nvSpPr>
        <p:spPr>
          <a:xfrm>
            <a:off x="5638800" y="5486400"/>
            <a:ext cx="2590800" cy="369332"/>
          </a:xfrm>
          <a:prstGeom prst="rect">
            <a:avLst/>
          </a:prstGeom>
          <a:noFill/>
        </p:spPr>
        <p:txBody>
          <a:bodyPr wrap="square" rtlCol="0">
            <a:spAutoFit/>
          </a:bodyPr>
          <a:lstStyle/>
          <a:p>
            <a:r>
              <a:rPr lang="en-US" sz="1800" dirty="0" smtClean="0"/>
              <a:t>Plate settlers support rack</a:t>
            </a:r>
            <a:endParaRPr lang="en-US" sz="1800" dirty="0"/>
          </a:p>
        </p:txBody>
      </p:sp>
      <p:cxnSp>
        <p:nvCxnSpPr>
          <p:cNvPr id="7" name="Straight Arrow Connector 6"/>
          <p:cNvCxnSpPr/>
          <p:nvPr/>
        </p:nvCxnSpPr>
        <p:spPr>
          <a:xfrm rot="16200000" flipV="1">
            <a:off x="4762500" y="4686300"/>
            <a:ext cx="1295400" cy="6096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Plate Settlers Support Rack</a:t>
            </a:r>
            <a:endParaRPr lang="en-US" dirty="0"/>
          </a:p>
        </p:txBody>
      </p:sp>
      <p:sp>
        <p:nvSpPr>
          <p:cNvPr id="3" name="Content Placeholder 2"/>
          <p:cNvSpPr>
            <a:spLocks noGrp="1"/>
          </p:cNvSpPr>
          <p:nvPr>
            <p:ph idx="1"/>
          </p:nvPr>
        </p:nvSpPr>
        <p:spPr/>
        <p:txBody>
          <a:bodyPr/>
          <a:lstStyle/>
          <a:p>
            <a:endParaRPr lang="en-US" dirty="0"/>
          </a:p>
        </p:txBody>
      </p:sp>
      <p:pic>
        <p:nvPicPr>
          <p:cNvPr id="9218" name="Picture 2" descr="http://lh4.ggpht.com/_QuLPZg3XMcE/Sb7Q7tJz8oI/AAAAAAAAJNY/NwSfIwbILAY/IMGP6165.JPG"/>
          <p:cNvPicPr>
            <a:picLocks noChangeAspect="1" noChangeArrowheads="1"/>
          </p:cNvPicPr>
          <p:nvPr/>
        </p:nvPicPr>
        <p:blipFill>
          <a:blip r:embed="rId2" cstate="print"/>
          <a:srcRect/>
          <a:stretch>
            <a:fillRect/>
          </a:stretch>
        </p:blipFill>
        <p:spPr bwMode="auto">
          <a:xfrm>
            <a:off x="1371600" y="1905000"/>
            <a:ext cx="6096000" cy="4572000"/>
          </a:xfrm>
          <a:prstGeom prst="rect">
            <a:avLst/>
          </a:prstGeom>
          <a:noFill/>
        </p:spPr>
      </p:pic>
      <p:cxnSp>
        <p:nvCxnSpPr>
          <p:cNvPr id="6" name="Straight Arrow Connector 5"/>
          <p:cNvCxnSpPr>
            <a:stCxn id="2" idx="2"/>
          </p:cNvCxnSpPr>
          <p:nvPr/>
        </p:nvCxnSpPr>
        <p:spPr>
          <a:xfrm rot="16200000" flipH="1">
            <a:off x="4061614" y="1928024"/>
            <a:ext cx="1935164" cy="914392"/>
          </a:xfrm>
          <a:prstGeom prst="straightConnector1">
            <a:avLst/>
          </a:prstGeom>
          <a:ln w="31750">
            <a:solidFill>
              <a:srgbClr val="FF0000"/>
            </a:solidFill>
            <a:headEnd type="none" w="med" len="lg"/>
            <a:tailEnd type="stealth" w="med" len="lg"/>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2" idx="2"/>
          </p:cNvCxnSpPr>
          <p:nvPr/>
        </p:nvCxnSpPr>
        <p:spPr>
          <a:xfrm rot="5400000">
            <a:off x="2118521" y="2499523"/>
            <a:ext cx="3535365" cy="1371595"/>
          </a:xfrm>
          <a:prstGeom prst="straightConnector1">
            <a:avLst/>
          </a:prstGeom>
          <a:ln w="31750">
            <a:solidFill>
              <a:srgbClr val="FF0000"/>
            </a:solidFill>
            <a:headEnd type="none" w="med" len="lg"/>
            <a:tailEnd type="stealth" w="med" len="lg"/>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28600" y="2667000"/>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Rapid Mix</a:t>
            </a:r>
            <a:endParaRPr lang="en-US" dirty="0"/>
          </a:p>
        </p:txBody>
      </p:sp>
      <p:sp>
        <p:nvSpPr>
          <p:cNvPr id="3" name="Content Placeholder 2"/>
          <p:cNvSpPr>
            <a:spLocks noGrp="1"/>
          </p:cNvSpPr>
          <p:nvPr>
            <p:ph idx="1"/>
          </p:nvPr>
        </p:nvSpPr>
        <p:spPr/>
        <p:txBody>
          <a:bodyPr/>
          <a:lstStyle/>
          <a:p>
            <a:r>
              <a:rPr lang="en-US" dirty="0" smtClean="0"/>
              <a:t>Necessary for flocculation which is necessary for sedimentation</a:t>
            </a:r>
          </a:p>
          <a:p>
            <a:pPr>
              <a:buNone/>
            </a:pPr>
            <a:endParaRPr lang="en-US" dirty="0"/>
          </a:p>
        </p:txBody>
      </p:sp>
      <p:graphicFrame>
        <p:nvGraphicFramePr>
          <p:cNvPr id="16386" name="Object 2"/>
          <p:cNvGraphicFramePr>
            <a:graphicFrameLocks/>
          </p:cNvGraphicFramePr>
          <p:nvPr/>
        </p:nvGraphicFramePr>
        <p:xfrm>
          <a:off x="2362200" y="2971800"/>
          <a:ext cx="4541837" cy="1835150"/>
        </p:xfrm>
        <a:graphic>
          <a:graphicData uri="http://schemas.openxmlformats.org/presentationml/2006/ole">
            <p:oleObj spid="_x0000_s792578" name="Equation" r:id="rId4" imgW="2260440" imgH="850680" progId="">
              <p:embed/>
            </p:oleObj>
          </a:graphicData>
        </a:graphic>
      </p:graphicFrame>
      <p:cxnSp>
        <p:nvCxnSpPr>
          <p:cNvPr id="6" name="Straight Arrow Connector 5"/>
          <p:cNvCxnSpPr/>
          <p:nvPr/>
        </p:nvCxnSpPr>
        <p:spPr>
          <a:xfrm>
            <a:off x="1752600" y="3048000"/>
            <a:ext cx="190500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685800" y="2743200"/>
            <a:ext cx="1219200" cy="923330"/>
          </a:xfrm>
          <a:prstGeom prst="rect">
            <a:avLst/>
          </a:prstGeom>
          <a:noFill/>
        </p:spPr>
        <p:txBody>
          <a:bodyPr wrap="square" rtlCol="0">
            <a:spAutoFit/>
          </a:bodyPr>
          <a:lstStyle/>
          <a:p>
            <a:r>
              <a:rPr lang="en-US" dirty="0" smtClean="0"/>
              <a:t>Stick particles together</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Launders and Plate Settlers</a:t>
            </a:r>
            <a:endParaRPr lang="en-US" dirty="0"/>
          </a:p>
        </p:txBody>
      </p:sp>
      <p:pic>
        <p:nvPicPr>
          <p:cNvPr id="4099" name="Picture 3"/>
          <p:cNvPicPr>
            <a:picLocks noGrp="1" noChangeAspect="1" noChangeArrowheads="1"/>
          </p:cNvPicPr>
          <p:nvPr>
            <p:ph idx="1"/>
          </p:nvPr>
        </p:nvPicPr>
        <p:blipFill>
          <a:blip r:embed="rId2" cstate="print"/>
          <a:srcRect l="23062" t="23571" r="24409" b="25921"/>
          <a:stretch>
            <a:fillRect/>
          </a:stretch>
        </p:blipFill>
        <p:spPr bwMode="auto">
          <a:xfrm>
            <a:off x="1219200" y="1260231"/>
            <a:ext cx="7239000" cy="5568461"/>
          </a:xfrm>
          <a:prstGeom prst="rect">
            <a:avLst/>
          </a:prstGeom>
          <a:noFill/>
          <a:ln w="9525">
            <a:noFill/>
            <a:miter lim="800000"/>
            <a:headEnd/>
            <a:tailEnd/>
          </a:ln>
        </p:spPr>
      </p:pic>
      <p:sp>
        <p:nvSpPr>
          <p:cNvPr id="4" name="TextBox 3"/>
          <p:cNvSpPr txBox="1"/>
          <p:nvPr/>
        </p:nvSpPr>
        <p:spPr>
          <a:xfrm>
            <a:off x="1219200" y="2133600"/>
            <a:ext cx="1295400" cy="369332"/>
          </a:xfrm>
          <a:prstGeom prst="rect">
            <a:avLst/>
          </a:prstGeom>
          <a:noFill/>
        </p:spPr>
        <p:txBody>
          <a:bodyPr wrap="square" rtlCol="0">
            <a:spAutoFit/>
          </a:bodyPr>
          <a:lstStyle/>
          <a:p>
            <a:r>
              <a:rPr lang="en-US" sz="1800" dirty="0" smtClean="0"/>
              <a:t>Launders</a:t>
            </a:r>
            <a:endParaRPr lang="en-US" sz="1800" dirty="0"/>
          </a:p>
        </p:txBody>
      </p:sp>
      <p:cxnSp>
        <p:nvCxnSpPr>
          <p:cNvPr id="5" name="Straight Arrow Connector 4"/>
          <p:cNvCxnSpPr/>
          <p:nvPr/>
        </p:nvCxnSpPr>
        <p:spPr>
          <a:xfrm>
            <a:off x="2057400" y="2590800"/>
            <a:ext cx="1219200" cy="4572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096000" y="5181600"/>
            <a:ext cx="2209800" cy="369332"/>
          </a:xfrm>
          <a:prstGeom prst="rect">
            <a:avLst/>
          </a:prstGeom>
          <a:noFill/>
        </p:spPr>
        <p:txBody>
          <a:bodyPr wrap="square" rtlCol="0">
            <a:spAutoFit/>
          </a:bodyPr>
          <a:lstStyle/>
          <a:p>
            <a:r>
              <a:rPr lang="en-US" sz="1800" dirty="0" smtClean="0"/>
              <a:t>Plate Settlers</a:t>
            </a:r>
            <a:endParaRPr lang="en-US" sz="1800" dirty="0"/>
          </a:p>
        </p:txBody>
      </p:sp>
      <p:cxnSp>
        <p:nvCxnSpPr>
          <p:cNvPr id="9" name="Straight Arrow Connector 8"/>
          <p:cNvCxnSpPr/>
          <p:nvPr/>
        </p:nvCxnSpPr>
        <p:spPr>
          <a:xfrm rot="16200000" flipV="1">
            <a:off x="5295900" y="4305300"/>
            <a:ext cx="838200" cy="6096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057400" y="2590800"/>
            <a:ext cx="1066800" cy="9906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Plate settlers</a:t>
            </a:r>
            <a:endParaRPr lang="en-US" dirty="0"/>
          </a:p>
        </p:txBody>
      </p:sp>
      <p:grpSp>
        <p:nvGrpSpPr>
          <p:cNvPr id="3" name="Group 36"/>
          <p:cNvGrpSpPr/>
          <p:nvPr/>
        </p:nvGrpSpPr>
        <p:grpSpPr>
          <a:xfrm>
            <a:off x="381000" y="1981200"/>
            <a:ext cx="2568575" cy="4292600"/>
            <a:chOff x="1143000" y="1676400"/>
            <a:chExt cx="3254375" cy="4978400"/>
          </a:xfrm>
        </p:grpSpPr>
        <p:graphicFrame>
          <p:nvGraphicFramePr>
            <p:cNvPr id="28" name="Object 32"/>
            <p:cNvGraphicFramePr>
              <a:graphicFrameLocks noChangeAspect="1"/>
            </p:cNvGraphicFramePr>
            <p:nvPr/>
          </p:nvGraphicFramePr>
          <p:xfrm>
            <a:off x="1143000" y="5867400"/>
            <a:ext cx="2997200" cy="787400"/>
          </p:xfrm>
          <a:graphic>
            <a:graphicData uri="http://schemas.openxmlformats.org/presentationml/2006/ole">
              <p:oleObj spid="_x0000_s935940" name="Equation" r:id="rId3" imgW="2997000" imgH="787320" progId="">
                <p:embed/>
              </p:oleObj>
            </a:graphicData>
          </a:graphic>
        </p:graphicFrame>
        <p:grpSp>
          <p:nvGrpSpPr>
            <p:cNvPr id="20" name="Group 34"/>
            <p:cNvGrpSpPr/>
            <p:nvPr/>
          </p:nvGrpSpPr>
          <p:grpSpPr>
            <a:xfrm>
              <a:off x="1219200" y="1676400"/>
              <a:ext cx="3178175" cy="3962400"/>
              <a:chOff x="889000" y="1720850"/>
              <a:chExt cx="3787775" cy="4572000"/>
            </a:xfrm>
          </p:grpSpPr>
          <p:sp>
            <p:nvSpPr>
              <p:cNvPr id="4" name="Line 5"/>
              <p:cNvSpPr>
                <a:spLocks noChangeShapeType="1"/>
              </p:cNvSpPr>
              <p:nvPr/>
            </p:nvSpPr>
            <p:spPr bwMode="auto">
              <a:xfrm rot="1800000" flipV="1">
                <a:off x="1965325" y="1854200"/>
                <a:ext cx="0" cy="4286250"/>
              </a:xfrm>
              <a:prstGeom prst="line">
                <a:avLst/>
              </a:prstGeom>
              <a:noFill/>
              <a:ln w="38100">
                <a:solidFill>
                  <a:schemeClr val="tx1"/>
                </a:solidFill>
                <a:round/>
                <a:headEnd type="none" w="lg" len="med"/>
                <a:tailEnd type="none" w="lg" len="med"/>
              </a:ln>
              <a:effectLst/>
            </p:spPr>
            <p:txBody>
              <a:bodyPr anchor="ctr">
                <a:spAutoFit/>
              </a:bodyPr>
              <a:lstStyle/>
              <a:p>
                <a:endParaRPr lang="en-US"/>
              </a:p>
            </p:txBody>
          </p:sp>
          <p:sp>
            <p:nvSpPr>
              <p:cNvPr id="5" name="Line 6"/>
              <p:cNvSpPr>
                <a:spLocks noChangeShapeType="1"/>
              </p:cNvSpPr>
              <p:nvPr/>
            </p:nvSpPr>
            <p:spPr bwMode="auto">
              <a:xfrm rot="1800000" flipV="1">
                <a:off x="3413125" y="1854200"/>
                <a:ext cx="0" cy="4286250"/>
              </a:xfrm>
              <a:prstGeom prst="line">
                <a:avLst/>
              </a:prstGeom>
              <a:noFill/>
              <a:ln w="38100">
                <a:solidFill>
                  <a:schemeClr val="tx1"/>
                </a:solidFill>
                <a:round/>
                <a:headEnd type="none" w="lg" len="med"/>
                <a:tailEnd type="none" w="lg" len="med"/>
              </a:ln>
              <a:effectLst/>
            </p:spPr>
            <p:txBody>
              <a:bodyPr wrap="none" anchor="ctr">
                <a:spAutoFit/>
              </a:bodyPr>
              <a:lstStyle/>
              <a:p>
                <a:endParaRPr lang="en-US"/>
              </a:p>
            </p:txBody>
          </p:sp>
          <p:sp>
            <p:nvSpPr>
              <p:cNvPr id="6" name="Text Box 7"/>
              <p:cNvSpPr txBox="1">
                <a:spLocks noChangeArrowheads="1"/>
              </p:cNvSpPr>
              <p:nvPr/>
            </p:nvSpPr>
            <p:spPr bwMode="auto">
              <a:xfrm>
                <a:off x="3319462" y="4127500"/>
                <a:ext cx="407988" cy="519113"/>
              </a:xfrm>
              <a:prstGeom prst="rect">
                <a:avLst/>
              </a:prstGeom>
              <a:noFill/>
              <a:ln w="12700">
                <a:noFill/>
                <a:miter lim="800000"/>
                <a:headEnd type="none" w="lg" len="med"/>
                <a:tailEnd type="none" w="lg" len="med"/>
              </a:ln>
              <a:effectLst/>
            </p:spPr>
            <p:txBody>
              <a:bodyPr wrap="none">
                <a:spAutoFit/>
              </a:bodyPr>
              <a:lstStyle/>
              <a:p>
                <a:r>
                  <a:rPr lang="en-US">
                    <a:latin typeface="Symbol" pitchFamily="18" charset="2"/>
                  </a:rPr>
                  <a:t>a</a:t>
                </a:r>
              </a:p>
            </p:txBody>
          </p:sp>
          <p:sp>
            <p:nvSpPr>
              <p:cNvPr id="7" name="Line 8"/>
              <p:cNvSpPr>
                <a:spLocks noChangeShapeType="1"/>
              </p:cNvSpPr>
              <p:nvPr/>
            </p:nvSpPr>
            <p:spPr bwMode="auto">
              <a:xfrm>
                <a:off x="3065462" y="4610100"/>
                <a:ext cx="736600" cy="0"/>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8" name="Line 9"/>
              <p:cNvSpPr>
                <a:spLocks noChangeShapeType="1"/>
              </p:cNvSpPr>
              <p:nvPr/>
            </p:nvSpPr>
            <p:spPr bwMode="auto">
              <a:xfrm>
                <a:off x="1970087" y="3967163"/>
                <a:ext cx="1049338" cy="654050"/>
              </a:xfrm>
              <a:prstGeom prst="line">
                <a:avLst/>
              </a:prstGeom>
              <a:noFill/>
              <a:ln w="12700">
                <a:solidFill>
                  <a:schemeClr val="tx1"/>
                </a:solidFill>
                <a:round/>
                <a:headEnd type="triangle" w="lg" len="med"/>
                <a:tailEnd type="triangle" w="lg" len="med"/>
              </a:ln>
              <a:effectLst/>
            </p:spPr>
            <p:txBody>
              <a:bodyPr anchor="ctr">
                <a:spAutoFit/>
              </a:bodyPr>
              <a:lstStyle/>
              <a:p>
                <a:endParaRPr lang="en-US"/>
              </a:p>
            </p:txBody>
          </p:sp>
          <p:sp>
            <p:nvSpPr>
              <p:cNvPr id="9" name="Text Box 10"/>
              <p:cNvSpPr txBox="1">
                <a:spLocks noChangeArrowheads="1"/>
              </p:cNvSpPr>
              <p:nvPr/>
            </p:nvSpPr>
            <p:spPr bwMode="auto">
              <a:xfrm>
                <a:off x="2058987" y="3821113"/>
                <a:ext cx="385042" cy="523220"/>
              </a:xfrm>
              <a:prstGeom prst="rect">
                <a:avLst/>
              </a:prstGeom>
              <a:noFill/>
              <a:ln w="12700">
                <a:noFill/>
                <a:miter lim="800000"/>
                <a:headEnd type="none" w="lg" len="med"/>
                <a:tailEnd type="none" w="lg" len="med"/>
              </a:ln>
              <a:effectLst/>
            </p:spPr>
            <p:txBody>
              <a:bodyPr wrap="none">
                <a:spAutoFit/>
              </a:bodyPr>
              <a:lstStyle/>
              <a:p>
                <a:r>
                  <a:rPr lang="en-US" dirty="0" smtClean="0"/>
                  <a:t>S</a:t>
                </a:r>
                <a:endParaRPr lang="en-US" dirty="0"/>
              </a:p>
            </p:txBody>
          </p:sp>
          <p:sp>
            <p:nvSpPr>
              <p:cNvPr id="10" name="Line 11"/>
              <p:cNvSpPr>
                <a:spLocks noChangeShapeType="1"/>
              </p:cNvSpPr>
              <p:nvPr/>
            </p:nvSpPr>
            <p:spPr bwMode="auto">
              <a:xfrm rot="1800000" flipH="1">
                <a:off x="1697037" y="1720850"/>
                <a:ext cx="0" cy="4151313"/>
              </a:xfrm>
              <a:prstGeom prst="line">
                <a:avLst/>
              </a:prstGeom>
              <a:noFill/>
              <a:ln w="12700">
                <a:solidFill>
                  <a:schemeClr val="tx1"/>
                </a:solidFill>
                <a:round/>
                <a:headEnd type="triangle" w="lg" len="med"/>
                <a:tailEnd type="triangle" w="lg" len="med"/>
              </a:ln>
              <a:effectLst/>
            </p:spPr>
            <p:txBody>
              <a:bodyPr anchor="ctr">
                <a:spAutoFit/>
              </a:bodyPr>
              <a:lstStyle/>
              <a:p>
                <a:endParaRPr lang="en-US"/>
              </a:p>
            </p:txBody>
          </p:sp>
          <p:sp>
            <p:nvSpPr>
              <p:cNvPr id="11" name="Text Box 12"/>
              <p:cNvSpPr txBox="1">
                <a:spLocks noChangeArrowheads="1"/>
              </p:cNvSpPr>
              <p:nvPr/>
            </p:nvSpPr>
            <p:spPr bwMode="auto">
              <a:xfrm>
                <a:off x="1763712" y="3127375"/>
                <a:ext cx="401638" cy="519113"/>
              </a:xfrm>
              <a:prstGeom prst="rect">
                <a:avLst/>
              </a:prstGeom>
              <a:solidFill>
                <a:schemeClr val="bg1"/>
              </a:solidFill>
              <a:ln w="12700">
                <a:noFill/>
                <a:miter lim="800000"/>
                <a:headEnd type="none" w="lg" len="med"/>
                <a:tailEnd type="none" w="lg" len="med"/>
              </a:ln>
              <a:effectLst/>
            </p:spPr>
            <p:txBody>
              <a:bodyPr wrap="none">
                <a:spAutoFit/>
              </a:bodyPr>
              <a:lstStyle/>
              <a:p>
                <a:r>
                  <a:rPr lang="en-US"/>
                  <a:t>L</a:t>
                </a:r>
              </a:p>
            </p:txBody>
          </p:sp>
          <p:sp>
            <p:nvSpPr>
              <p:cNvPr id="12" name="Line 13"/>
              <p:cNvSpPr>
                <a:spLocks noChangeShapeType="1"/>
              </p:cNvSpPr>
              <p:nvPr/>
            </p:nvSpPr>
            <p:spPr bwMode="auto">
              <a:xfrm flipV="1">
                <a:off x="4495800" y="2057400"/>
                <a:ext cx="0" cy="4017963"/>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graphicFrame>
            <p:nvGraphicFramePr>
              <p:cNvPr id="13" name="Object 14"/>
              <p:cNvGraphicFramePr>
                <a:graphicFrameLocks noChangeAspect="1"/>
              </p:cNvGraphicFramePr>
              <p:nvPr/>
            </p:nvGraphicFramePr>
            <p:xfrm>
              <a:off x="2957512" y="5448300"/>
              <a:ext cx="914400" cy="279400"/>
            </p:xfrm>
            <a:graphic>
              <a:graphicData uri="http://schemas.openxmlformats.org/presentationml/2006/ole">
                <p:oleObj spid="_x0000_s935938" name="Equation" r:id="rId4" imgW="914400" imgH="279360" progId="">
                  <p:embed/>
                </p:oleObj>
              </a:graphicData>
            </a:graphic>
          </p:graphicFrame>
          <p:sp>
            <p:nvSpPr>
              <p:cNvPr id="14" name="Line 15"/>
              <p:cNvSpPr>
                <a:spLocks noChangeShapeType="1"/>
              </p:cNvSpPr>
              <p:nvPr/>
            </p:nvSpPr>
            <p:spPr bwMode="auto">
              <a:xfrm flipH="1">
                <a:off x="2359025" y="5868988"/>
                <a:ext cx="2125662" cy="0"/>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graphicFrame>
            <p:nvGraphicFramePr>
              <p:cNvPr id="15" name="Object 16"/>
              <p:cNvGraphicFramePr>
                <a:graphicFrameLocks noChangeAspect="1"/>
              </p:cNvGraphicFramePr>
              <p:nvPr/>
            </p:nvGraphicFramePr>
            <p:xfrm>
              <a:off x="1239837" y="5568950"/>
              <a:ext cx="660400" cy="723900"/>
            </p:xfrm>
            <a:graphic>
              <a:graphicData uri="http://schemas.openxmlformats.org/presentationml/2006/ole">
                <p:oleObj spid="_x0000_s935939" name="Equation" r:id="rId5" imgW="660240" imgH="723600" progId="">
                  <p:embed/>
                </p:oleObj>
              </a:graphicData>
            </a:graphic>
          </p:graphicFrame>
          <p:sp>
            <p:nvSpPr>
              <p:cNvPr id="16" name="Line 17"/>
              <p:cNvSpPr>
                <a:spLocks noChangeShapeType="1"/>
              </p:cNvSpPr>
              <p:nvPr/>
            </p:nvSpPr>
            <p:spPr bwMode="auto">
              <a:xfrm flipV="1">
                <a:off x="889000" y="5868988"/>
                <a:ext cx="0" cy="334962"/>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17" name="Line 18"/>
              <p:cNvSpPr>
                <a:spLocks noChangeShapeType="1"/>
              </p:cNvSpPr>
              <p:nvPr/>
            </p:nvSpPr>
            <p:spPr bwMode="auto">
              <a:xfrm flipV="1">
                <a:off x="2320925" y="5868988"/>
                <a:ext cx="0" cy="334962"/>
              </a:xfrm>
              <a:prstGeom prst="line">
                <a:avLst/>
              </a:prstGeom>
              <a:noFill/>
              <a:ln w="12700">
                <a:solidFill>
                  <a:schemeClr val="tx1"/>
                </a:solidFill>
                <a:round/>
                <a:headEnd type="none" w="lg" len="med"/>
                <a:tailEnd type="none" w="lg" len="med"/>
              </a:ln>
              <a:effectLst/>
            </p:spPr>
            <p:txBody>
              <a:bodyPr wrap="none" anchor="ctr">
                <a:spAutoFit/>
              </a:bodyPr>
              <a:lstStyle/>
              <a:p>
                <a:endParaRPr lang="en-US"/>
              </a:p>
            </p:txBody>
          </p:sp>
          <p:sp>
            <p:nvSpPr>
              <p:cNvPr id="18" name="Line 19"/>
              <p:cNvSpPr>
                <a:spLocks noChangeShapeType="1"/>
              </p:cNvSpPr>
              <p:nvPr/>
            </p:nvSpPr>
            <p:spPr bwMode="auto">
              <a:xfrm flipV="1">
                <a:off x="1884362" y="5178425"/>
                <a:ext cx="406400" cy="723900"/>
              </a:xfrm>
              <a:prstGeom prst="line">
                <a:avLst/>
              </a:prstGeom>
              <a:noFill/>
              <a:ln w="12700">
                <a:solidFill>
                  <a:schemeClr val="tx1"/>
                </a:solidFill>
                <a:round/>
                <a:headEnd type="none" w="lg" len="med"/>
                <a:tailEnd type="triangle" w="lg" len="med"/>
              </a:ln>
              <a:effectLst/>
            </p:spPr>
            <p:txBody>
              <a:bodyPr anchor="ctr">
                <a:spAutoFit/>
              </a:bodyPr>
              <a:lstStyle/>
              <a:p>
                <a:endParaRPr lang="en-US"/>
              </a:p>
            </p:txBody>
          </p:sp>
          <p:sp>
            <p:nvSpPr>
              <p:cNvPr id="19" name="Line 21"/>
              <p:cNvSpPr>
                <a:spLocks noChangeShapeType="1"/>
              </p:cNvSpPr>
              <p:nvPr/>
            </p:nvSpPr>
            <p:spPr bwMode="auto">
              <a:xfrm flipV="1">
                <a:off x="1884362" y="5176838"/>
                <a:ext cx="0" cy="708025"/>
              </a:xfrm>
              <a:prstGeom prst="line">
                <a:avLst/>
              </a:prstGeom>
              <a:noFill/>
              <a:ln w="12700">
                <a:solidFill>
                  <a:schemeClr val="tx1"/>
                </a:solidFill>
                <a:round/>
                <a:headEnd type="none" w="lg" len="med"/>
                <a:tailEnd type="triangle" w="lg" len="med"/>
              </a:ln>
              <a:effectLst/>
            </p:spPr>
            <p:txBody>
              <a:bodyPr wrap="none" anchor="ctr">
                <a:spAutoFit/>
              </a:bodyPr>
              <a:lstStyle/>
              <a:p>
                <a:endParaRPr lang="en-US"/>
              </a:p>
            </p:txBody>
          </p:sp>
          <p:sp>
            <p:nvSpPr>
              <p:cNvPr id="21" name="Line 23"/>
              <p:cNvSpPr>
                <a:spLocks noChangeShapeType="1"/>
              </p:cNvSpPr>
              <p:nvPr/>
            </p:nvSpPr>
            <p:spPr bwMode="auto">
              <a:xfrm flipV="1">
                <a:off x="930275" y="2178050"/>
                <a:ext cx="3527425" cy="3670300"/>
              </a:xfrm>
              <a:prstGeom prst="line">
                <a:avLst/>
              </a:prstGeom>
              <a:noFill/>
              <a:ln w="28575">
                <a:solidFill>
                  <a:schemeClr val="tx1"/>
                </a:solidFill>
                <a:prstDash val="sysDot"/>
                <a:round/>
                <a:headEnd type="none" w="lg" len="med"/>
                <a:tailEnd type="triangle" w="lg" len="med"/>
              </a:ln>
              <a:effectLst/>
            </p:spPr>
            <p:txBody>
              <a:bodyPr wrap="none" anchor="ctr">
                <a:spAutoFit/>
              </a:bodyPr>
              <a:lstStyle/>
              <a:p>
                <a:endParaRPr lang="en-US"/>
              </a:p>
            </p:txBody>
          </p:sp>
          <p:sp>
            <p:nvSpPr>
              <p:cNvPr id="25" name="Text Box 27"/>
              <p:cNvSpPr txBox="1">
                <a:spLocks noChangeArrowheads="1"/>
              </p:cNvSpPr>
              <p:nvPr/>
            </p:nvSpPr>
            <p:spPr bwMode="auto">
              <a:xfrm>
                <a:off x="4314825" y="3616325"/>
                <a:ext cx="361950" cy="519113"/>
              </a:xfrm>
              <a:prstGeom prst="rect">
                <a:avLst/>
              </a:prstGeom>
              <a:solidFill>
                <a:schemeClr val="bg1"/>
              </a:solidFill>
              <a:ln w="12700">
                <a:noFill/>
                <a:miter lim="800000"/>
                <a:headEnd type="none" w="lg" len="med"/>
                <a:tailEnd type="none" w="lg" len="med"/>
              </a:ln>
              <a:effectLst/>
            </p:spPr>
            <p:txBody>
              <a:bodyPr wrap="none">
                <a:spAutoFit/>
              </a:bodyPr>
              <a:lstStyle/>
              <a:p>
                <a:r>
                  <a:rPr lang="en-US"/>
                  <a:t>h</a:t>
                </a:r>
              </a:p>
            </p:txBody>
          </p:sp>
        </p:grpSp>
      </p:grpSp>
      <p:pic>
        <p:nvPicPr>
          <p:cNvPr id="36" name="Picture 2" descr="http://lh5.ggpht.com/_QuLPZg3XMcE/Sb7Q3LN-V9I/AAAAAAAAJMo/9bNPIyCop7g/s512/IMGP6155.JPG"/>
          <p:cNvPicPr>
            <a:picLocks noChangeAspect="1" noChangeArrowheads="1"/>
          </p:cNvPicPr>
          <p:nvPr/>
        </p:nvPicPr>
        <p:blipFill>
          <a:blip r:embed="rId6" cstate="print"/>
          <a:srcRect b="28070"/>
          <a:stretch>
            <a:fillRect/>
          </a:stretch>
        </p:blipFill>
        <p:spPr bwMode="auto">
          <a:xfrm>
            <a:off x="5410200" y="1600200"/>
            <a:ext cx="3257550" cy="3124200"/>
          </a:xfrm>
          <a:prstGeom prst="rect">
            <a:avLst/>
          </a:prstGeom>
          <a:noFill/>
        </p:spPr>
      </p:pic>
      <p:pic>
        <p:nvPicPr>
          <p:cNvPr id="38" name="Picture 4" descr="http://lh5.ggpht.com/_QuLPZg3XMcE/ScprlzfnS9I/AAAAAAAAJPI/iDLBbrnozdI/PICT1715.JPG"/>
          <p:cNvPicPr>
            <a:picLocks noChangeAspect="1" noChangeArrowheads="1"/>
          </p:cNvPicPr>
          <p:nvPr/>
        </p:nvPicPr>
        <p:blipFill>
          <a:blip r:embed="rId7" cstate="print"/>
          <a:srcRect/>
          <a:stretch>
            <a:fillRect/>
          </a:stretch>
        </p:blipFill>
        <p:spPr bwMode="auto">
          <a:xfrm>
            <a:off x="3505200" y="4038600"/>
            <a:ext cx="3429000" cy="2571750"/>
          </a:xfrm>
          <a:prstGeom prst="rect">
            <a:avLst/>
          </a:prstGeom>
          <a:noFill/>
        </p:spPr>
      </p:pic>
      <p:sp>
        <p:nvSpPr>
          <p:cNvPr id="39" name="TextBox 38"/>
          <p:cNvSpPr txBox="1"/>
          <p:nvPr/>
        </p:nvSpPr>
        <p:spPr>
          <a:xfrm>
            <a:off x="304800" y="1295400"/>
            <a:ext cx="1981200" cy="369332"/>
          </a:xfrm>
          <a:prstGeom prst="rect">
            <a:avLst/>
          </a:prstGeom>
          <a:noFill/>
        </p:spPr>
        <p:txBody>
          <a:bodyPr wrap="square" rtlCol="0">
            <a:spAutoFit/>
          </a:bodyPr>
          <a:lstStyle/>
          <a:p>
            <a:r>
              <a:rPr lang="en-US" b="1" dirty="0" smtClean="0">
                <a:solidFill>
                  <a:srgbClr val="FF0000"/>
                </a:solidFill>
              </a:rPr>
              <a:t>Same footprint</a:t>
            </a:r>
            <a:endParaRPr lang="en-US" b="1" dirty="0">
              <a:solidFill>
                <a:srgbClr val="FF0000"/>
              </a:solidFill>
            </a:endParaRPr>
          </a:p>
        </p:txBody>
      </p:sp>
      <p:sp>
        <p:nvSpPr>
          <p:cNvPr id="40" name="TextBox 39"/>
          <p:cNvSpPr txBox="1"/>
          <p:nvPr/>
        </p:nvSpPr>
        <p:spPr>
          <a:xfrm>
            <a:off x="0" y="6488668"/>
            <a:ext cx="4724400" cy="230832"/>
          </a:xfrm>
          <a:prstGeom prst="rect">
            <a:avLst/>
          </a:prstGeom>
          <a:noFill/>
        </p:spPr>
        <p:txBody>
          <a:bodyPr wrap="square" rtlCol="0">
            <a:spAutoFit/>
          </a:bodyPr>
          <a:lstStyle/>
          <a:p>
            <a:r>
              <a:rPr lang="en-US" sz="900" b="1" dirty="0" smtClean="0"/>
              <a:t>Adapted from lecture notes – Monroe Weber-Shirk</a:t>
            </a:r>
            <a:endParaRPr lang="en-US" sz="900" b="1" dirty="0"/>
          </a:p>
        </p:txBody>
      </p:sp>
      <p:sp>
        <p:nvSpPr>
          <p:cNvPr id="41" name="Rectangle 40"/>
          <p:cNvSpPr/>
          <p:nvPr/>
        </p:nvSpPr>
        <p:spPr>
          <a:xfrm>
            <a:off x="1905000" y="1676400"/>
            <a:ext cx="2626681" cy="369332"/>
          </a:xfrm>
          <a:prstGeom prst="rect">
            <a:avLst/>
          </a:prstGeom>
        </p:spPr>
        <p:txBody>
          <a:bodyPr wrap="none">
            <a:spAutoFit/>
          </a:bodyPr>
          <a:lstStyle/>
          <a:p>
            <a:r>
              <a:rPr lang="en-US" b="1" dirty="0" smtClean="0">
                <a:solidFill>
                  <a:srgbClr val="FF0000"/>
                </a:solidFill>
              </a:rPr>
              <a:t>MORE SURAFACE AREA!!!</a:t>
            </a:r>
            <a:endParaRPr lang="en-US"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6" presetClass="emph" presetSubtype="0" fill="hold" grpId="1" nodeType="withEffect">
                                  <p:stCondLst>
                                    <p:cond delay="0"/>
                                  </p:stCondLst>
                                  <p:childTnLst>
                                    <p:animScale>
                                      <p:cBhvr>
                                        <p:cTn id="8" dur="2000" fill="hold"/>
                                        <p:tgtEl>
                                          <p:spTgt spid="41"/>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1" grpId="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Launders and Plate Settlers</a:t>
            </a:r>
            <a:endParaRPr lang="en-US" dirty="0"/>
          </a:p>
        </p:txBody>
      </p:sp>
      <p:pic>
        <p:nvPicPr>
          <p:cNvPr id="27654" name="Picture 6" descr="http://lh3.ggpht.com/_QuLPZg3XMcE/Sb7Q6JeofAI/AAAAAAAAJNI/o5lyytqBJD4/s512/IMGP6160.JPG"/>
          <p:cNvPicPr>
            <a:picLocks noChangeAspect="1" noChangeArrowheads="1"/>
          </p:cNvPicPr>
          <p:nvPr/>
        </p:nvPicPr>
        <p:blipFill>
          <a:blip r:embed="rId2" cstate="print"/>
          <a:srcRect/>
          <a:stretch>
            <a:fillRect/>
          </a:stretch>
        </p:blipFill>
        <p:spPr bwMode="auto">
          <a:xfrm>
            <a:off x="158496" y="1469136"/>
            <a:ext cx="3657600" cy="4876801"/>
          </a:xfrm>
          <a:prstGeom prst="rect">
            <a:avLst/>
          </a:prstGeom>
          <a:noFill/>
        </p:spPr>
      </p:pic>
      <p:pic>
        <p:nvPicPr>
          <p:cNvPr id="8" name="Picture 2" descr="http://lh3.ggpht.com/_QuLPZg3XMcE/SbUvLdmUigI/AAAAAAAAJEE/_qzeFEQ3qnQ/s512/PICT1652.JPG"/>
          <p:cNvPicPr>
            <a:picLocks noChangeAspect="1" noChangeArrowheads="1"/>
          </p:cNvPicPr>
          <p:nvPr/>
        </p:nvPicPr>
        <p:blipFill>
          <a:blip r:embed="rId3" cstate="print"/>
          <a:srcRect/>
          <a:stretch>
            <a:fillRect/>
          </a:stretch>
        </p:blipFill>
        <p:spPr bwMode="auto">
          <a:xfrm>
            <a:off x="4953000" y="1371600"/>
            <a:ext cx="3657600" cy="4876801"/>
          </a:xfrm>
          <a:prstGeom prst="rect">
            <a:avLst/>
          </a:prstGeom>
          <a:noFill/>
        </p:spPr>
      </p:pic>
      <p:sp>
        <p:nvSpPr>
          <p:cNvPr id="5" name="TextBox 4"/>
          <p:cNvSpPr txBox="1"/>
          <p:nvPr/>
        </p:nvSpPr>
        <p:spPr>
          <a:xfrm>
            <a:off x="2286000" y="5029200"/>
            <a:ext cx="1295400" cy="369332"/>
          </a:xfrm>
          <a:prstGeom prst="rect">
            <a:avLst/>
          </a:prstGeom>
          <a:noFill/>
        </p:spPr>
        <p:txBody>
          <a:bodyPr wrap="square" rtlCol="0">
            <a:spAutoFit/>
          </a:bodyPr>
          <a:lstStyle/>
          <a:p>
            <a:r>
              <a:rPr lang="en-US" sz="1800" b="1" dirty="0" smtClean="0">
                <a:solidFill>
                  <a:srgbClr val="C00000"/>
                </a:solidFill>
              </a:rPr>
              <a:t>Launders</a:t>
            </a:r>
            <a:endParaRPr lang="en-US" sz="1800" b="1" dirty="0">
              <a:solidFill>
                <a:srgbClr val="C00000"/>
              </a:solidFill>
            </a:endParaRPr>
          </a:p>
        </p:txBody>
      </p:sp>
      <p:cxnSp>
        <p:nvCxnSpPr>
          <p:cNvPr id="6" name="Straight Arrow Connector 5"/>
          <p:cNvCxnSpPr>
            <a:stCxn id="5" idx="0"/>
          </p:cNvCxnSpPr>
          <p:nvPr/>
        </p:nvCxnSpPr>
        <p:spPr>
          <a:xfrm rot="16200000" flipV="1">
            <a:off x="2038350" y="4133850"/>
            <a:ext cx="838200" cy="9525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5" idx="0"/>
          </p:cNvCxnSpPr>
          <p:nvPr/>
        </p:nvCxnSpPr>
        <p:spPr>
          <a:xfrm rot="5400000" flipH="1" flipV="1">
            <a:off x="2495550" y="4400550"/>
            <a:ext cx="1066800" cy="1905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905000" y="2286000"/>
            <a:ext cx="1600200" cy="369332"/>
          </a:xfrm>
          <a:prstGeom prst="rect">
            <a:avLst/>
          </a:prstGeom>
          <a:noFill/>
        </p:spPr>
        <p:txBody>
          <a:bodyPr wrap="square" rtlCol="0">
            <a:spAutoFit/>
          </a:bodyPr>
          <a:lstStyle/>
          <a:p>
            <a:r>
              <a:rPr lang="en-US" sz="1800" b="1" dirty="0" smtClean="0">
                <a:solidFill>
                  <a:srgbClr val="C00000"/>
                </a:solidFill>
              </a:rPr>
              <a:t>Plate Settlers</a:t>
            </a:r>
            <a:endParaRPr lang="en-US" sz="1800" b="1" dirty="0">
              <a:solidFill>
                <a:srgbClr val="C00000"/>
              </a:solidFill>
            </a:endParaRPr>
          </a:p>
        </p:txBody>
      </p:sp>
      <p:cxnSp>
        <p:nvCxnSpPr>
          <p:cNvPr id="15" name="Straight Arrow Connector 14"/>
          <p:cNvCxnSpPr/>
          <p:nvPr/>
        </p:nvCxnSpPr>
        <p:spPr>
          <a:xfrm rot="16200000" flipH="1">
            <a:off x="2362200" y="2971800"/>
            <a:ext cx="838200" cy="2286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400800" y="3581400"/>
            <a:ext cx="1295400" cy="646331"/>
          </a:xfrm>
          <a:prstGeom prst="rect">
            <a:avLst/>
          </a:prstGeom>
          <a:noFill/>
        </p:spPr>
        <p:txBody>
          <a:bodyPr wrap="square" rtlCol="0">
            <a:spAutoFit/>
          </a:bodyPr>
          <a:lstStyle/>
          <a:p>
            <a:r>
              <a:rPr lang="en-US" sz="1800" b="1" dirty="0" smtClean="0">
                <a:solidFill>
                  <a:srgbClr val="C00000"/>
                </a:solidFill>
              </a:rPr>
              <a:t>Launder pipes </a:t>
            </a:r>
            <a:endParaRPr lang="en-US" sz="1800" b="1" dirty="0">
              <a:solidFill>
                <a:srgbClr val="C00000"/>
              </a:solidFill>
            </a:endParaRPr>
          </a:p>
        </p:txBody>
      </p:sp>
      <p:cxnSp>
        <p:nvCxnSpPr>
          <p:cNvPr id="20" name="Straight Arrow Connector 19"/>
          <p:cNvCxnSpPr>
            <a:stCxn id="19" idx="0"/>
          </p:cNvCxnSpPr>
          <p:nvPr/>
        </p:nvCxnSpPr>
        <p:spPr>
          <a:xfrm rot="16200000" flipV="1">
            <a:off x="5924550" y="2457450"/>
            <a:ext cx="1143000" cy="11049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9" idx="0"/>
          </p:cNvCxnSpPr>
          <p:nvPr/>
        </p:nvCxnSpPr>
        <p:spPr>
          <a:xfrm rot="5400000" flipH="1" flipV="1">
            <a:off x="6648450" y="2686050"/>
            <a:ext cx="1295400" cy="495300"/>
          </a:xfrm>
          <a:prstGeom prst="straightConnector1">
            <a:avLst/>
          </a:prstGeom>
          <a:ln w="19050">
            <a:solidFill>
              <a:schemeClr val="tx1"/>
            </a:solidFill>
            <a:headEnd type="none"/>
            <a:tailEnd type="stealth" w="lg" len="lg"/>
          </a:ln>
        </p:spPr>
        <p:style>
          <a:lnRef idx="1">
            <a:schemeClr val="accent1"/>
          </a:lnRef>
          <a:fillRef idx="0">
            <a:schemeClr val="accent1"/>
          </a:fillRef>
          <a:effectRef idx="0">
            <a:schemeClr val="accent1"/>
          </a:effectRef>
          <a:fontRef idx="minor">
            <a:schemeClr val="tx1"/>
          </a:fontRef>
        </p:style>
      </p:cxnSp>
      <p:pic>
        <p:nvPicPr>
          <p:cNvPr id="14" name="Picture 2" descr="IMGP6649"/>
          <p:cNvPicPr>
            <a:picLocks noChangeAspect="1" noChangeArrowheads="1"/>
          </p:cNvPicPr>
          <p:nvPr/>
        </p:nvPicPr>
        <p:blipFill>
          <a:blip r:embed="rId4" cstate="print"/>
          <a:srcRect/>
          <a:stretch>
            <a:fillRect/>
          </a:stretch>
        </p:blipFill>
        <p:spPr bwMode="auto">
          <a:xfrm>
            <a:off x="3428238" y="3264408"/>
            <a:ext cx="2695194" cy="3593592"/>
          </a:xfrm>
          <a:prstGeom prst="rect">
            <a:avLst/>
          </a:prstGeom>
          <a:noFill/>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Sedimentation Tank</a:t>
            </a:r>
            <a:endParaRPr lang="en-US" dirty="0"/>
          </a:p>
        </p:txBody>
      </p:sp>
      <p:pic>
        <p:nvPicPr>
          <p:cNvPr id="3074" name="Picture 2"/>
          <p:cNvPicPr>
            <a:picLocks noGrp="1" noChangeAspect="1" noChangeArrowheads="1"/>
          </p:cNvPicPr>
          <p:nvPr>
            <p:ph idx="1"/>
          </p:nvPr>
        </p:nvPicPr>
        <p:blipFill>
          <a:blip r:embed="rId2" cstate="print"/>
          <a:srcRect l="23062" t="23571" r="24409" b="25921"/>
          <a:stretch>
            <a:fillRect/>
          </a:stretch>
        </p:blipFill>
        <p:spPr bwMode="auto">
          <a:xfrm>
            <a:off x="1371600" y="1377461"/>
            <a:ext cx="6934200" cy="5334001"/>
          </a:xfrm>
          <a:prstGeom prst="rect">
            <a:avLst/>
          </a:prstGeom>
          <a:noFill/>
          <a:ln w="9525">
            <a:noFill/>
            <a:miter lim="800000"/>
            <a:headEnd/>
            <a:tailEnd/>
          </a:ln>
        </p:spPr>
      </p:pic>
      <p:cxnSp>
        <p:nvCxnSpPr>
          <p:cNvPr id="6" name="Straight Arrow Connector 5"/>
          <p:cNvCxnSpPr/>
          <p:nvPr/>
        </p:nvCxnSpPr>
        <p:spPr>
          <a:xfrm>
            <a:off x="1219200" y="3810000"/>
            <a:ext cx="1295400" cy="228600"/>
          </a:xfrm>
          <a:prstGeom prst="straightConnector1">
            <a:avLst/>
          </a:prstGeom>
          <a:ln w="254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219200" y="3810000"/>
            <a:ext cx="1752600" cy="1066800"/>
          </a:xfrm>
          <a:prstGeom prst="straightConnector1">
            <a:avLst/>
          </a:prstGeom>
          <a:ln w="254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81000" y="3200400"/>
            <a:ext cx="1120820" cy="369332"/>
          </a:xfrm>
          <a:prstGeom prst="rect">
            <a:avLst/>
          </a:prstGeom>
          <a:noFill/>
        </p:spPr>
        <p:txBody>
          <a:bodyPr wrap="none" rtlCol="0">
            <a:spAutoFit/>
          </a:bodyPr>
          <a:lstStyle/>
          <a:p>
            <a:r>
              <a:rPr lang="en-US" sz="1800" dirty="0" smtClean="0"/>
              <a:t>Chimneys</a:t>
            </a:r>
            <a:endParaRPr lang="en-US" sz="1800" dirty="0"/>
          </a:p>
        </p:txBody>
      </p:sp>
      <p:sp>
        <p:nvSpPr>
          <p:cNvPr id="14" name="TextBox 13"/>
          <p:cNvSpPr txBox="1"/>
          <p:nvPr/>
        </p:nvSpPr>
        <p:spPr>
          <a:xfrm>
            <a:off x="762000" y="1447800"/>
            <a:ext cx="2057400" cy="923330"/>
          </a:xfrm>
          <a:prstGeom prst="rect">
            <a:avLst/>
          </a:prstGeom>
          <a:noFill/>
        </p:spPr>
        <p:txBody>
          <a:bodyPr wrap="square" rtlCol="0">
            <a:spAutoFit/>
          </a:bodyPr>
          <a:lstStyle/>
          <a:p>
            <a:r>
              <a:rPr lang="en-US" sz="1800" dirty="0" smtClean="0"/>
              <a:t>Sedimentation Tank with all its components</a:t>
            </a:r>
            <a:endParaRPr lang="en-US" sz="1800" dirty="0"/>
          </a:p>
        </p:txBody>
      </p:sp>
      <p:cxnSp>
        <p:nvCxnSpPr>
          <p:cNvPr id="16" name="Straight Arrow Connector 15"/>
          <p:cNvCxnSpPr>
            <a:stCxn id="14" idx="3"/>
          </p:cNvCxnSpPr>
          <p:nvPr/>
        </p:nvCxnSpPr>
        <p:spPr>
          <a:xfrm>
            <a:off x="2819400" y="1909465"/>
            <a:ext cx="762000" cy="528935"/>
          </a:xfrm>
          <a:prstGeom prst="straightConnector1">
            <a:avLst/>
          </a:prstGeom>
          <a:ln w="22225">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normAutofit/>
          </a:bodyPr>
          <a:lstStyle/>
          <a:p>
            <a:r>
              <a:rPr lang="en-US" dirty="0" smtClean="0"/>
              <a:t>Design Challenge </a:t>
            </a:r>
            <a:br>
              <a:rPr lang="en-US" dirty="0" smtClean="0"/>
            </a:br>
            <a:r>
              <a:rPr lang="en-US" sz="3100" dirty="0" smtClean="0"/>
              <a:t>Sedimentation Tank </a:t>
            </a:r>
            <a:br>
              <a:rPr lang="en-US" sz="3100" dirty="0" smtClean="0"/>
            </a:br>
            <a:r>
              <a:rPr lang="en-US" sz="2700" dirty="0" smtClean="0"/>
              <a:t>Drainage Cleaning System</a:t>
            </a:r>
            <a:endParaRPr lang="en-US" sz="2700" dirty="0"/>
          </a:p>
        </p:txBody>
      </p:sp>
      <p:pic>
        <p:nvPicPr>
          <p:cNvPr id="5" name="Picture 4" descr="SedTAnk_Tamara_1.jpg"/>
          <p:cNvPicPr>
            <a:picLocks noChangeAspect="1"/>
          </p:cNvPicPr>
          <p:nvPr/>
        </p:nvPicPr>
        <p:blipFill>
          <a:blip r:embed="rId2" cstate="print"/>
          <a:stretch>
            <a:fillRect/>
          </a:stretch>
        </p:blipFill>
        <p:spPr>
          <a:xfrm>
            <a:off x="5410200" y="2514600"/>
            <a:ext cx="2724150" cy="3632200"/>
          </a:xfrm>
          <a:prstGeom prst="rect">
            <a:avLst/>
          </a:prstGeom>
        </p:spPr>
      </p:pic>
      <p:sp>
        <p:nvSpPr>
          <p:cNvPr id="6" name="Rectangle 5"/>
          <p:cNvSpPr/>
          <p:nvPr/>
        </p:nvSpPr>
        <p:spPr>
          <a:xfrm>
            <a:off x="6096000" y="6172200"/>
            <a:ext cx="1524000" cy="230832"/>
          </a:xfrm>
          <a:prstGeom prst="rect">
            <a:avLst/>
          </a:prstGeom>
        </p:spPr>
        <p:txBody>
          <a:bodyPr wrap="square">
            <a:spAutoFit/>
          </a:bodyPr>
          <a:lstStyle/>
          <a:p>
            <a:r>
              <a:rPr lang="en-US" sz="900" b="1" dirty="0" smtClean="0"/>
              <a:t>AguaClara Picture Gallery</a:t>
            </a:r>
            <a:endParaRPr lang="en-US" sz="900" b="1" dirty="0"/>
          </a:p>
        </p:txBody>
      </p:sp>
      <p:pic>
        <p:nvPicPr>
          <p:cNvPr id="7171" name="Picture 3"/>
          <p:cNvPicPr>
            <a:picLocks noChangeAspect="1" noChangeArrowheads="1"/>
          </p:cNvPicPr>
          <p:nvPr/>
        </p:nvPicPr>
        <p:blipFill>
          <a:blip r:embed="rId3" cstate="print"/>
          <a:srcRect l="14286" t="3571" r="34286" b="32143"/>
          <a:stretch>
            <a:fillRect/>
          </a:stretch>
        </p:blipFill>
        <p:spPr bwMode="auto">
          <a:xfrm>
            <a:off x="838200" y="2286000"/>
            <a:ext cx="3429000" cy="3429000"/>
          </a:xfrm>
          <a:prstGeom prst="rect">
            <a:avLst/>
          </a:prstGeom>
          <a:noFill/>
          <a:ln w="9525">
            <a:solidFill>
              <a:schemeClr val="tx1"/>
            </a:solidFill>
            <a:miter lim="800000"/>
            <a:headEnd/>
            <a:tailEnd/>
          </a:ln>
        </p:spPr>
      </p:pic>
      <p:sp>
        <p:nvSpPr>
          <p:cNvPr id="10" name="Rectangle 9"/>
          <p:cNvSpPr/>
          <p:nvPr/>
        </p:nvSpPr>
        <p:spPr>
          <a:xfrm>
            <a:off x="1752600" y="5791200"/>
            <a:ext cx="1524000" cy="230832"/>
          </a:xfrm>
          <a:prstGeom prst="rect">
            <a:avLst/>
          </a:prstGeom>
        </p:spPr>
        <p:txBody>
          <a:bodyPr wrap="square">
            <a:spAutoFit/>
          </a:bodyPr>
          <a:lstStyle/>
          <a:p>
            <a:r>
              <a:rPr lang="en-US" sz="900" b="1" dirty="0" smtClean="0"/>
              <a:t>Agalteca</a:t>
            </a:r>
            <a:r>
              <a:rPr lang="en-US" sz="900" b="1" dirty="0"/>
              <a:t> </a:t>
            </a:r>
            <a:r>
              <a:rPr lang="en-US" sz="900" b="1" dirty="0" smtClean="0"/>
              <a:t>Plant Design</a:t>
            </a:r>
            <a:endParaRPr lang="en-US" sz="900" b="1"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Problems with Design</a:t>
            </a:r>
            <a:endParaRPr lang="en-US" dirty="0"/>
          </a:p>
        </p:txBody>
      </p:sp>
      <p:sp>
        <p:nvSpPr>
          <p:cNvPr id="3" name="TextBox 2"/>
          <p:cNvSpPr txBox="1"/>
          <p:nvPr/>
        </p:nvSpPr>
        <p:spPr>
          <a:xfrm>
            <a:off x="381000" y="1371600"/>
            <a:ext cx="5334000" cy="2785378"/>
          </a:xfrm>
          <a:prstGeom prst="rect">
            <a:avLst/>
          </a:prstGeom>
          <a:noFill/>
        </p:spPr>
        <p:txBody>
          <a:bodyPr wrap="square" rtlCol="0">
            <a:spAutoFit/>
          </a:bodyPr>
          <a:lstStyle/>
          <a:p>
            <a:pPr>
              <a:buFont typeface="Arial" pitchFamily="34" charset="0"/>
              <a:buChar char="•"/>
            </a:pPr>
            <a:r>
              <a:rPr lang="en-US" dirty="0" smtClean="0"/>
              <a:t>  </a:t>
            </a:r>
            <a:r>
              <a:rPr lang="en-US" sz="2000" dirty="0" smtClean="0"/>
              <a:t>Sedimentation Tank Cleaning requires a lot of work </a:t>
            </a:r>
          </a:p>
          <a:p>
            <a:pPr lvl="1">
              <a:spcBef>
                <a:spcPts val="600"/>
              </a:spcBef>
              <a:buFont typeface="Arial" pitchFamily="34" charset="0"/>
              <a:buChar char="•"/>
            </a:pPr>
            <a:r>
              <a:rPr lang="en-US" sz="2000" dirty="0" smtClean="0"/>
              <a:t> Complete Sedimentation Module has to be removed for cleaning (Plate Settlers, Slopes, </a:t>
            </a:r>
            <a:r>
              <a:rPr lang="en-US" sz="2000" dirty="0" err="1" smtClean="0"/>
              <a:t>Pipeframework</a:t>
            </a:r>
            <a:r>
              <a:rPr lang="en-US" sz="2000" dirty="0" smtClean="0"/>
              <a:t>) </a:t>
            </a:r>
          </a:p>
          <a:p>
            <a:pPr lvl="1">
              <a:spcBef>
                <a:spcPts val="600"/>
              </a:spcBef>
              <a:buFont typeface="Arial" pitchFamily="34" charset="0"/>
              <a:buChar char="•"/>
            </a:pPr>
            <a:r>
              <a:rPr lang="en-US" sz="2000" dirty="0" smtClean="0"/>
              <a:t> Sludge is removed manually with a shovel</a:t>
            </a:r>
          </a:p>
          <a:p>
            <a:pPr lvl="1">
              <a:spcBef>
                <a:spcPts val="600"/>
              </a:spcBef>
              <a:buFont typeface="Arial" pitchFamily="34" charset="0"/>
              <a:buChar char="•"/>
            </a:pPr>
            <a:r>
              <a:rPr lang="en-US" sz="2000" dirty="0"/>
              <a:t> </a:t>
            </a:r>
            <a:r>
              <a:rPr lang="en-US" sz="2000" dirty="0" smtClean="0"/>
              <a:t>It is time consuming. (</a:t>
            </a:r>
            <a:r>
              <a:rPr lang="en-US" sz="2000" dirty="0" err="1" smtClean="0"/>
              <a:t>Cuatro</a:t>
            </a:r>
            <a:r>
              <a:rPr lang="en-US" sz="2000" dirty="0" smtClean="0"/>
              <a:t> Comunidades   Cleaning activity takes </a:t>
            </a:r>
            <a:r>
              <a:rPr lang="en-US" sz="2000" b="1" dirty="0" smtClean="0"/>
              <a:t>6 hours</a:t>
            </a:r>
            <a:r>
              <a:rPr lang="en-US" sz="2000" dirty="0" smtClean="0"/>
              <a:t>) </a:t>
            </a:r>
            <a:endParaRPr lang="en-US" dirty="0"/>
          </a:p>
        </p:txBody>
      </p:sp>
      <p:sp>
        <p:nvSpPr>
          <p:cNvPr id="4" name="Rectangle 3"/>
          <p:cNvSpPr/>
          <p:nvPr/>
        </p:nvSpPr>
        <p:spPr>
          <a:xfrm>
            <a:off x="304800" y="4800600"/>
            <a:ext cx="4572000" cy="1015663"/>
          </a:xfrm>
          <a:prstGeom prst="rect">
            <a:avLst/>
          </a:prstGeom>
        </p:spPr>
        <p:txBody>
          <a:bodyPr>
            <a:spAutoFit/>
          </a:bodyPr>
          <a:lstStyle/>
          <a:p>
            <a:pPr marL="0" lvl="1">
              <a:buFont typeface="Arial" pitchFamily="34" charset="0"/>
              <a:buChar char="•"/>
            </a:pPr>
            <a:r>
              <a:rPr lang="en-US" sz="2000" dirty="0" smtClean="0"/>
              <a:t> Ports  and Drains Cover get clogged with sludge  </a:t>
            </a:r>
          </a:p>
          <a:p>
            <a:pPr marL="457200" lvl="2">
              <a:buFont typeface="Arial" pitchFamily="34" charset="0"/>
              <a:buChar char="•"/>
            </a:pPr>
            <a:r>
              <a:rPr lang="en-US" sz="2000" dirty="0" smtClean="0"/>
              <a:t>  </a:t>
            </a:r>
            <a:r>
              <a:rPr lang="en-US" sz="2000" dirty="0" err="1" smtClean="0"/>
              <a:t>Floc</a:t>
            </a:r>
            <a:r>
              <a:rPr lang="en-US" sz="2000" dirty="0" smtClean="0"/>
              <a:t> removal drops</a:t>
            </a:r>
          </a:p>
        </p:txBody>
      </p:sp>
      <p:pic>
        <p:nvPicPr>
          <p:cNvPr id="6146" name="Picture 2"/>
          <p:cNvPicPr>
            <a:picLocks noChangeAspect="1" noChangeArrowheads="1"/>
          </p:cNvPicPr>
          <p:nvPr/>
        </p:nvPicPr>
        <p:blipFill>
          <a:blip r:embed="rId2" cstate="print"/>
          <a:srcRect/>
          <a:stretch>
            <a:fillRect/>
          </a:stretch>
        </p:blipFill>
        <p:spPr bwMode="auto">
          <a:xfrm>
            <a:off x="5486400" y="4610100"/>
            <a:ext cx="2438400" cy="1828800"/>
          </a:xfrm>
          <a:prstGeom prst="rect">
            <a:avLst/>
          </a:prstGeom>
          <a:noFill/>
          <a:ln w="9525">
            <a:noFill/>
            <a:miter lim="800000"/>
            <a:headEnd/>
            <a:tailEnd/>
          </a:ln>
        </p:spPr>
      </p:pic>
      <p:sp>
        <p:nvSpPr>
          <p:cNvPr id="8" name="Rectangle 7"/>
          <p:cNvSpPr/>
          <p:nvPr/>
        </p:nvSpPr>
        <p:spPr>
          <a:xfrm>
            <a:off x="6553200" y="4267200"/>
            <a:ext cx="1410964" cy="230832"/>
          </a:xfrm>
          <a:prstGeom prst="rect">
            <a:avLst/>
          </a:prstGeom>
        </p:spPr>
        <p:txBody>
          <a:bodyPr wrap="none">
            <a:spAutoFit/>
          </a:bodyPr>
          <a:lstStyle/>
          <a:p>
            <a:r>
              <a:rPr lang="en-US" sz="900" b="1" dirty="0" smtClean="0"/>
              <a:t>AguaClara Picture Gallery</a:t>
            </a:r>
            <a:endParaRPr lang="en-US" sz="900" b="1" dirty="0"/>
          </a:p>
        </p:txBody>
      </p:sp>
      <p:sp>
        <p:nvSpPr>
          <p:cNvPr id="9" name="Rectangle 8"/>
          <p:cNvSpPr/>
          <p:nvPr/>
        </p:nvSpPr>
        <p:spPr>
          <a:xfrm>
            <a:off x="6172200" y="6400800"/>
            <a:ext cx="1410964" cy="230832"/>
          </a:xfrm>
          <a:prstGeom prst="rect">
            <a:avLst/>
          </a:prstGeom>
        </p:spPr>
        <p:txBody>
          <a:bodyPr wrap="none">
            <a:spAutoFit/>
          </a:bodyPr>
          <a:lstStyle/>
          <a:p>
            <a:r>
              <a:rPr lang="en-US" sz="900" b="1" dirty="0" smtClean="0"/>
              <a:t>AguaClara Picture Gallery</a:t>
            </a:r>
            <a:endParaRPr lang="en-US" sz="900" b="1" dirty="0"/>
          </a:p>
        </p:txBody>
      </p:sp>
      <p:pic>
        <p:nvPicPr>
          <p:cNvPr id="10" name="Picture 4" descr="IMGP6685"/>
          <p:cNvPicPr>
            <a:picLocks noChangeAspect="1" noChangeArrowheads="1"/>
          </p:cNvPicPr>
          <p:nvPr/>
        </p:nvPicPr>
        <p:blipFill>
          <a:blip r:embed="rId3" cstate="print"/>
          <a:srcRect/>
          <a:stretch>
            <a:fillRect/>
          </a:stretch>
        </p:blipFill>
        <p:spPr>
          <a:xfrm>
            <a:off x="6208867" y="1344168"/>
            <a:ext cx="2140430" cy="2852928"/>
          </a:xfrm>
          <a:prstGeom prst="rect">
            <a:avLst/>
          </a:prstGeom>
          <a:noFill/>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Ideas</a:t>
            </a:r>
            <a:endParaRPr lang="en-US" dirty="0"/>
          </a:p>
        </p:txBody>
      </p:sp>
      <p:sp>
        <p:nvSpPr>
          <p:cNvPr id="4" name="TextBox 3"/>
          <p:cNvSpPr txBox="1"/>
          <p:nvPr/>
        </p:nvSpPr>
        <p:spPr>
          <a:xfrm>
            <a:off x="1066800" y="1371600"/>
            <a:ext cx="2307042" cy="369332"/>
          </a:xfrm>
          <a:prstGeom prst="rect">
            <a:avLst/>
          </a:prstGeom>
          <a:noFill/>
        </p:spPr>
        <p:txBody>
          <a:bodyPr wrap="none" rtlCol="0">
            <a:spAutoFit/>
          </a:bodyPr>
          <a:lstStyle/>
          <a:p>
            <a:r>
              <a:rPr lang="en-US" sz="1800" dirty="0" smtClean="0"/>
              <a:t>Remove Drain Covers </a:t>
            </a:r>
          </a:p>
        </p:txBody>
      </p:sp>
      <p:sp>
        <p:nvSpPr>
          <p:cNvPr id="5" name="Rectangle 4"/>
          <p:cNvSpPr/>
          <p:nvPr/>
        </p:nvSpPr>
        <p:spPr>
          <a:xfrm>
            <a:off x="5257800" y="1752600"/>
            <a:ext cx="1752600" cy="369332"/>
          </a:xfrm>
          <a:prstGeom prst="rect">
            <a:avLst/>
          </a:prstGeom>
        </p:spPr>
        <p:txBody>
          <a:bodyPr wrap="square">
            <a:spAutoFit/>
          </a:bodyPr>
          <a:lstStyle/>
          <a:p>
            <a:r>
              <a:rPr lang="en-US" sz="1800" dirty="0" smtClean="0"/>
              <a:t>Liquefy Sludge </a:t>
            </a:r>
            <a:endParaRPr lang="en-US" sz="1800" dirty="0"/>
          </a:p>
        </p:txBody>
      </p:sp>
      <p:sp>
        <p:nvSpPr>
          <p:cNvPr id="6" name="Rectangle 5"/>
          <p:cNvSpPr/>
          <p:nvPr/>
        </p:nvSpPr>
        <p:spPr>
          <a:xfrm>
            <a:off x="685800" y="5257800"/>
            <a:ext cx="2971800" cy="1138773"/>
          </a:xfrm>
          <a:prstGeom prst="rect">
            <a:avLst/>
          </a:prstGeom>
        </p:spPr>
        <p:txBody>
          <a:bodyPr wrap="square">
            <a:spAutoFit/>
          </a:bodyPr>
          <a:lstStyle/>
          <a:p>
            <a:r>
              <a:rPr lang="en-US" sz="2000" dirty="0" smtClean="0"/>
              <a:t>Use a Water Pressure System to clean tank </a:t>
            </a:r>
          </a:p>
          <a:p>
            <a:endParaRPr lang="en-US" dirty="0" smtClean="0"/>
          </a:p>
        </p:txBody>
      </p:sp>
      <p:pic>
        <p:nvPicPr>
          <p:cNvPr id="5124" name="Picture 4"/>
          <p:cNvPicPr>
            <a:picLocks noChangeAspect="1" noChangeArrowheads="1"/>
          </p:cNvPicPr>
          <p:nvPr/>
        </p:nvPicPr>
        <p:blipFill>
          <a:blip r:embed="rId2" cstate="print"/>
          <a:srcRect/>
          <a:stretch>
            <a:fillRect/>
          </a:stretch>
        </p:blipFill>
        <p:spPr bwMode="auto">
          <a:xfrm>
            <a:off x="1066800" y="1752600"/>
            <a:ext cx="2228850" cy="2971800"/>
          </a:xfrm>
          <a:prstGeom prst="rect">
            <a:avLst/>
          </a:prstGeom>
          <a:noFill/>
          <a:ln w="9525">
            <a:noFill/>
            <a:miter lim="800000"/>
            <a:headEnd/>
            <a:tailEnd/>
          </a:ln>
        </p:spPr>
      </p:pic>
      <p:cxnSp>
        <p:nvCxnSpPr>
          <p:cNvPr id="11" name="Straight Arrow Connector 10"/>
          <p:cNvCxnSpPr/>
          <p:nvPr/>
        </p:nvCxnSpPr>
        <p:spPr>
          <a:xfrm rot="10800000" flipV="1">
            <a:off x="2209800" y="2286000"/>
            <a:ext cx="1447800" cy="9906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5125" name="Picture 5"/>
          <p:cNvPicPr>
            <a:picLocks noChangeAspect="1" noChangeArrowheads="1"/>
          </p:cNvPicPr>
          <p:nvPr/>
        </p:nvPicPr>
        <p:blipFill>
          <a:blip r:embed="rId3" cstate="print"/>
          <a:srcRect t="48662"/>
          <a:stretch>
            <a:fillRect/>
          </a:stretch>
        </p:blipFill>
        <p:spPr bwMode="auto">
          <a:xfrm>
            <a:off x="4724400" y="2133600"/>
            <a:ext cx="2815789" cy="1980438"/>
          </a:xfrm>
          <a:prstGeom prst="rect">
            <a:avLst/>
          </a:prstGeom>
          <a:noFill/>
          <a:ln w="9525">
            <a:noFill/>
            <a:miter lim="800000"/>
            <a:headEnd/>
            <a:tailEnd/>
          </a:ln>
        </p:spPr>
      </p:pic>
      <p:sp>
        <p:nvSpPr>
          <p:cNvPr id="13" name="TextBox 12"/>
          <p:cNvSpPr txBox="1"/>
          <p:nvPr/>
        </p:nvSpPr>
        <p:spPr>
          <a:xfrm>
            <a:off x="4953000" y="4114800"/>
            <a:ext cx="2563522" cy="230832"/>
          </a:xfrm>
          <a:prstGeom prst="rect">
            <a:avLst/>
          </a:prstGeom>
          <a:noFill/>
        </p:spPr>
        <p:txBody>
          <a:bodyPr wrap="none" rtlCol="0">
            <a:spAutoFit/>
          </a:bodyPr>
          <a:lstStyle/>
          <a:p>
            <a:r>
              <a:rPr lang="en-US" sz="900" dirty="0" smtClean="0"/>
              <a:t>http://www.watertankcleaning.com.au/OurClients</a:t>
            </a:r>
            <a:endParaRPr lang="en-US" dirty="0"/>
          </a:p>
        </p:txBody>
      </p:sp>
      <p:pic>
        <p:nvPicPr>
          <p:cNvPr id="5126" name="Picture 6"/>
          <p:cNvPicPr>
            <a:picLocks noChangeAspect="1" noChangeArrowheads="1"/>
          </p:cNvPicPr>
          <p:nvPr/>
        </p:nvPicPr>
        <p:blipFill>
          <a:blip r:embed="rId4" cstate="print"/>
          <a:srcRect/>
          <a:stretch>
            <a:fillRect/>
          </a:stretch>
        </p:blipFill>
        <p:spPr bwMode="auto">
          <a:xfrm>
            <a:off x="4419600" y="4724400"/>
            <a:ext cx="2438400" cy="1676400"/>
          </a:xfrm>
          <a:prstGeom prst="rect">
            <a:avLst/>
          </a:prstGeom>
          <a:noFill/>
          <a:ln w="9525">
            <a:noFill/>
            <a:miter lim="800000"/>
            <a:headEnd/>
            <a:tailEnd/>
          </a:ln>
        </p:spPr>
      </p:pic>
      <p:sp>
        <p:nvSpPr>
          <p:cNvPr id="15" name="TextBox 14"/>
          <p:cNvSpPr txBox="1"/>
          <p:nvPr/>
        </p:nvSpPr>
        <p:spPr>
          <a:xfrm>
            <a:off x="4419600" y="6400800"/>
            <a:ext cx="2509020" cy="230832"/>
          </a:xfrm>
          <a:prstGeom prst="rect">
            <a:avLst/>
          </a:prstGeom>
          <a:noFill/>
        </p:spPr>
        <p:txBody>
          <a:bodyPr wrap="none" rtlCol="0">
            <a:spAutoFit/>
          </a:bodyPr>
          <a:lstStyle/>
          <a:p>
            <a:r>
              <a:rPr lang="en-US" sz="900" dirty="0" smtClean="0"/>
              <a:t>http://www.ptcitaliana.com/en_applications.htm</a:t>
            </a:r>
            <a:endParaRPr lang="en-US" sz="900" dirty="0"/>
          </a:p>
        </p:txBody>
      </p:sp>
      <p:sp>
        <p:nvSpPr>
          <p:cNvPr id="16" name="Rectangle 15"/>
          <p:cNvSpPr/>
          <p:nvPr/>
        </p:nvSpPr>
        <p:spPr>
          <a:xfrm>
            <a:off x="1371600" y="4724400"/>
            <a:ext cx="1410964" cy="230832"/>
          </a:xfrm>
          <a:prstGeom prst="rect">
            <a:avLst/>
          </a:prstGeom>
        </p:spPr>
        <p:txBody>
          <a:bodyPr wrap="none">
            <a:spAutoFit/>
          </a:bodyPr>
          <a:lstStyle/>
          <a:p>
            <a:r>
              <a:rPr lang="en-US" sz="900" b="1" dirty="0" smtClean="0"/>
              <a:t>AguaClara Picture Gallery</a:t>
            </a:r>
            <a:endParaRPr lang="en-US" sz="900" b="1" dirty="0"/>
          </a:p>
        </p:txBody>
      </p:sp>
      <p:sp>
        <p:nvSpPr>
          <p:cNvPr id="18" name="Rectangle 17"/>
          <p:cNvSpPr/>
          <p:nvPr/>
        </p:nvSpPr>
        <p:spPr>
          <a:xfrm>
            <a:off x="762000" y="6019800"/>
            <a:ext cx="2313518" cy="369332"/>
          </a:xfrm>
          <a:prstGeom prst="rect">
            <a:avLst/>
          </a:prstGeom>
        </p:spPr>
        <p:txBody>
          <a:bodyPr wrap="none">
            <a:spAutoFit/>
          </a:bodyPr>
          <a:lstStyle/>
          <a:p>
            <a:r>
              <a:rPr lang="en-US" dirty="0" smtClean="0">
                <a:solidFill>
                  <a:schemeClr val="accent2">
                    <a:lumMod val="75000"/>
                  </a:schemeClr>
                </a:solidFill>
              </a:rPr>
              <a:t>WITHOUT ELECTRICITY</a:t>
            </a:r>
            <a:endParaRPr lang="en-US"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6" presetClass="emph" presetSubtype="0" fill="hold" grpId="1" nodeType="withEffect">
                                  <p:stCondLst>
                                    <p:cond delay="0"/>
                                  </p:stCondLst>
                                  <p:childTnLst>
                                    <p:animScale>
                                      <p:cBhvr>
                                        <p:cTn id="8" dur="2000" fill="hold"/>
                                        <p:tgtEl>
                                          <p:spTgt spid="1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smtClean="0"/>
              <a:t>Sed Inlet Chimneys</a:t>
            </a:r>
          </a:p>
        </p:txBody>
      </p:sp>
      <p:pic>
        <p:nvPicPr>
          <p:cNvPr id="32771" name="Picture 1"/>
          <p:cNvPicPr>
            <a:picLocks noChangeAspect="1" noChangeArrowheads="1"/>
          </p:cNvPicPr>
          <p:nvPr/>
        </p:nvPicPr>
        <p:blipFill>
          <a:blip r:embed="rId2" cstate="print"/>
          <a:srcRect/>
          <a:stretch>
            <a:fillRect/>
          </a:stretch>
        </p:blipFill>
        <p:spPr bwMode="auto">
          <a:xfrm>
            <a:off x="685800" y="1447800"/>
            <a:ext cx="3276600" cy="4356100"/>
          </a:xfrm>
          <a:prstGeom prst="rect">
            <a:avLst/>
          </a:prstGeom>
          <a:noFill/>
          <a:ln w="9525">
            <a:noFill/>
            <a:miter lim="800000"/>
            <a:headEnd/>
            <a:tailEnd/>
          </a:ln>
        </p:spPr>
      </p:pic>
      <p:pic>
        <p:nvPicPr>
          <p:cNvPr id="32772" name="Picture 2"/>
          <p:cNvPicPr>
            <a:picLocks noChangeAspect="1" noChangeArrowheads="1"/>
          </p:cNvPicPr>
          <p:nvPr/>
        </p:nvPicPr>
        <p:blipFill>
          <a:blip r:embed="rId3" cstate="print"/>
          <a:srcRect/>
          <a:stretch>
            <a:fillRect/>
          </a:stretch>
        </p:blipFill>
        <p:spPr bwMode="auto">
          <a:xfrm>
            <a:off x="4419600" y="1447800"/>
            <a:ext cx="3962400" cy="3302000"/>
          </a:xfrm>
          <a:prstGeom prst="rect">
            <a:avLst/>
          </a:prstGeom>
          <a:noFill/>
          <a:ln w="9525">
            <a:noFill/>
            <a:miter lim="800000"/>
            <a:headEnd/>
            <a:tailEnd/>
          </a:ln>
        </p:spPr>
      </p:pic>
      <p:sp>
        <p:nvSpPr>
          <p:cNvPr id="32773" name="TextBox 4"/>
          <p:cNvSpPr txBox="1">
            <a:spLocks noChangeArrowheads="1"/>
          </p:cNvSpPr>
          <p:nvPr/>
        </p:nvSpPr>
        <p:spPr bwMode="auto">
          <a:xfrm>
            <a:off x="4267200" y="5029200"/>
            <a:ext cx="4191000" cy="646113"/>
          </a:xfrm>
          <a:prstGeom prst="rect">
            <a:avLst/>
          </a:prstGeom>
          <a:noFill/>
          <a:ln w="9525">
            <a:noFill/>
            <a:miter lim="800000"/>
            <a:headEnd/>
            <a:tailEnd/>
          </a:ln>
        </p:spPr>
        <p:txBody>
          <a:bodyPr>
            <a:spAutoFit/>
          </a:bodyPr>
          <a:lstStyle/>
          <a:p>
            <a:r>
              <a:rPr lang="en-US"/>
              <a:t>Carries water from the flocculation tank to the sedimentation tank</a:t>
            </a:r>
          </a:p>
        </p:txBody>
      </p:sp>
      <p:sp>
        <p:nvSpPr>
          <p:cNvPr id="32774" name="TextBox 5"/>
          <p:cNvSpPr txBox="1">
            <a:spLocks noChangeArrowheads="1"/>
          </p:cNvSpPr>
          <p:nvPr/>
        </p:nvSpPr>
        <p:spPr bwMode="auto">
          <a:xfrm>
            <a:off x="2209800" y="2590800"/>
            <a:ext cx="1676400" cy="646113"/>
          </a:xfrm>
          <a:prstGeom prst="rect">
            <a:avLst/>
          </a:prstGeom>
          <a:noFill/>
          <a:ln w="9525">
            <a:noFill/>
            <a:miter lim="800000"/>
            <a:headEnd/>
            <a:tailEnd/>
          </a:ln>
        </p:spPr>
        <p:txBody>
          <a:bodyPr>
            <a:spAutoFit/>
          </a:bodyPr>
          <a:lstStyle/>
          <a:p>
            <a:r>
              <a:rPr lang="en-US">
                <a:solidFill>
                  <a:srgbClr val="FF0000"/>
                </a:solidFill>
              </a:rPr>
              <a:t>Sedimentation Tank</a:t>
            </a:r>
          </a:p>
        </p:txBody>
      </p:sp>
      <p:sp>
        <p:nvSpPr>
          <p:cNvPr id="32775" name="TextBox 6"/>
          <p:cNvSpPr txBox="1">
            <a:spLocks noChangeArrowheads="1"/>
          </p:cNvSpPr>
          <p:nvPr/>
        </p:nvSpPr>
        <p:spPr bwMode="auto">
          <a:xfrm>
            <a:off x="1143000" y="1219200"/>
            <a:ext cx="1524000" cy="381000"/>
          </a:xfrm>
          <a:prstGeom prst="rect">
            <a:avLst/>
          </a:prstGeom>
          <a:noFill/>
          <a:ln w="9525">
            <a:noFill/>
            <a:miter lim="800000"/>
            <a:headEnd/>
            <a:tailEnd/>
          </a:ln>
        </p:spPr>
        <p:txBody>
          <a:bodyPr>
            <a:spAutoFit/>
          </a:bodyPr>
          <a:lstStyle/>
          <a:p>
            <a:r>
              <a:rPr lang="en-US">
                <a:solidFill>
                  <a:srgbClr val="FF0000"/>
                </a:solidFill>
              </a:rPr>
              <a:t>Floc Tank</a:t>
            </a:r>
          </a:p>
        </p:txBody>
      </p:sp>
      <p:sp>
        <p:nvSpPr>
          <p:cNvPr id="32776" name="TextBox 7"/>
          <p:cNvSpPr txBox="1">
            <a:spLocks noChangeArrowheads="1"/>
          </p:cNvSpPr>
          <p:nvPr/>
        </p:nvSpPr>
        <p:spPr bwMode="auto">
          <a:xfrm rot="10800000">
            <a:off x="914400" y="2438400"/>
            <a:ext cx="430213" cy="1219200"/>
          </a:xfrm>
          <a:prstGeom prst="rect">
            <a:avLst/>
          </a:prstGeom>
          <a:noFill/>
          <a:ln w="9525">
            <a:noFill/>
            <a:miter lim="800000"/>
            <a:headEnd/>
            <a:tailEnd/>
          </a:ln>
        </p:spPr>
        <p:txBody>
          <a:bodyPr vert="eaVert">
            <a:spAutoFit/>
          </a:bodyPr>
          <a:lstStyle/>
          <a:p>
            <a:r>
              <a:rPr lang="en-US" sz="1600">
                <a:solidFill>
                  <a:srgbClr val="FF0000"/>
                </a:solidFill>
              </a:rPr>
              <a:t>Inlet Channel</a:t>
            </a:r>
          </a:p>
        </p:txBody>
      </p:sp>
      <p:cxnSp>
        <p:nvCxnSpPr>
          <p:cNvPr id="10" name="Straight Arrow Connector 9"/>
          <p:cNvCxnSpPr/>
          <p:nvPr/>
        </p:nvCxnSpPr>
        <p:spPr>
          <a:xfrm rot="10800000">
            <a:off x="6400800" y="1676400"/>
            <a:ext cx="1676400" cy="1588"/>
          </a:xfrm>
          <a:prstGeom prst="straightConnector1">
            <a:avLst/>
          </a:prstGeom>
          <a:ln w="41275">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a:off x="5905501" y="2247900"/>
            <a:ext cx="990600" cy="3175"/>
          </a:xfrm>
          <a:prstGeom prst="straightConnector1">
            <a:avLst/>
          </a:prstGeom>
          <a:ln w="41275">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6200000" flipH="1">
            <a:off x="6286500" y="2933700"/>
            <a:ext cx="381000" cy="152400"/>
          </a:xfrm>
          <a:prstGeom prst="straightConnector1">
            <a:avLst/>
          </a:prstGeom>
          <a:ln w="41275">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smtClean="0"/>
              <a:t>Plugging the inlet channel</a:t>
            </a:r>
          </a:p>
        </p:txBody>
      </p:sp>
      <p:pic>
        <p:nvPicPr>
          <p:cNvPr id="33795" name="Picture 2"/>
          <p:cNvPicPr>
            <a:picLocks noChangeAspect="1" noChangeArrowheads="1"/>
          </p:cNvPicPr>
          <p:nvPr/>
        </p:nvPicPr>
        <p:blipFill>
          <a:blip r:embed="rId3" cstate="print"/>
          <a:srcRect/>
          <a:stretch>
            <a:fillRect/>
          </a:stretch>
        </p:blipFill>
        <p:spPr bwMode="auto">
          <a:xfrm>
            <a:off x="685800" y="1600200"/>
            <a:ext cx="4419600" cy="2027238"/>
          </a:xfrm>
          <a:prstGeom prst="rect">
            <a:avLst/>
          </a:prstGeom>
          <a:noFill/>
          <a:ln w="9525">
            <a:noFill/>
            <a:miter lim="800000"/>
            <a:headEnd/>
            <a:tailEnd/>
          </a:ln>
        </p:spPr>
      </p:pic>
      <p:pic>
        <p:nvPicPr>
          <p:cNvPr id="33796" name="Picture 3"/>
          <p:cNvPicPr>
            <a:picLocks noChangeAspect="1" noChangeArrowheads="1"/>
          </p:cNvPicPr>
          <p:nvPr/>
        </p:nvPicPr>
        <p:blipFill>
          <a:blip r:embed="rId4" cstate="print"/>
          <a:srcRect/>
          <a:stretch>
            <a:fillRect/>
          </a:stretch>
        </p:blipFill>
        <p:spPr bwMode="auto">
          <a:xfrm>
            <a:off x="5715000" y="1676400"/>
            <a:ext cx="2214563" cy="3914775"/>
          </a:xfrm>
          <a:prstGeom prst="rect">
            <a:avLst/>
          </a:prstGeom>
          <a:noFill/>
          <a:ln w="9525">
            <a:noFill/>
            <a:miter lim="800000"/>
            <a:headEnd/>
            <a:tailEnd/>
          </a:ln>
        </p:spPr>
      </p:pic>
      <p:pic>
        <p:nvPicPr>
          <p:cNvPr id="33797" name="Picture 4"/>
          <p:cNvPicPr>
            <a:picLocks noChangeAspect="1" noChangeArrowheads="1"/>
          </p:cNvPicPr>
          <p:nvPr/>
        </p:nvPicPr>
        <p:blipFill>
          <a:blip r:embed="rId5" cstate="print"/>
          <a:srcRect/>
          <a:stretch>
            <a:fillRect/>
          </a:stretch>
        </p:blipFill>
        <p:spPr bwMode="auto">
          <a:xfrm>
            <a:off x="2209800" y="3733800"/>
            <a:ext cx="1800225" cy="2879725"/>
          </a:xfrm>
          <a:prstGeom prst="rect">
            <a:avLst/>
          </a:prstGeom>
          <a:noFill/>
          <a:ln w="9525">
            <a:noFill/>
            <a:miter lim="800000"/>
            <a:headEnd/>
            <a:tailEnd/>
          </a:ln>
        </p:spPr>
      </p:pic>
      <p:cxnSp>
        <p:nvCxnSpPr>
          <p:cNvPr id="8" name="Straight Arrow Connector 7"/>
          <p:cNvCxnSpPr/>
          <p:nvPr/>
        </p:nvCxnSpPr>
        <p:spPr>
          <a:xfrm>
            <a:off x="1981200" y="4191000"/>
            <a:ext cx="990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799" name="TextBox 8"/>
          <p:cNvSpPr txBox="1">
            <a:spLocks noChangeArrowheads="1"/>
          </p:cNvSpPr>
          <p:nvPr/>
        </p:nvSpPr>
        <p:spPr bwMode="auto">
          <a:xfrm>
            <a:off x="533400" y="4038600"/>
            <a:ext cx="1524000" cy="307975"/>
          </a:xfrm>
          <a:prstGeom prst="rect">
            <a:avLst/>
          </a:prstGeom>
          <a:noFill/>
          <a:ln w="9525">
            <a:noFill/>
            <a:miter lim="800000"/>
            <a:headEnd/>
            <a:tailEnd/>
          </a:ln>
        </p:spPr>
        <p:txBody>
          <a:bodyPr>
            <a:spAutoFit/>
          </a:bodyPr>
          <a:lstStyle/>
          <a:p>
            <a:r>
              <a:rPr lang="en-US" sz="1400"/>
              <a:t>Pipe to let air out</a:t>
            </a:r>
          </a:p>
        </p:txBody>
      </p:sp>
      <p:cxnSp>
        <p:nvCxnSpPr>
          <p:cNvPr id="13" name="Straight Arrow Connector 12"/>
          <p:cNvCxnSpPr/>
          <p:nvPr/>
        </p:nvCxnSpPr>
        <p:spPr>
          <a:xfrm rot="10800000">
            <a:off x="3733800" y="5943600"/>
            <a:ext cx="12192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801" name="TextBox 13"/>
          <p:cNvSpPr txBox="1">
            <a:spLocks noChangeArrowheads="1"/>
          </p:cNvSpPr>
          <p:nvPr/>
        </p:nvSpPr>
        <p:spPr bwMode="auto">
          <a:xfrm>
            <a:off x="5105400" y="5943600"/>
            <a:ext cx="1371600" cy="738188"/>
          </a:xfrm>
          <a:prstGeom prst="rect">
            <a:avLst/>
          </a:prstGeom>
          <a:noFill/>
          <a:ln w="9525">
            <a:noFill/>
            <a:miter lim="800000"/>
            <a:headEnd/>
            <a:tailEnd/>
          </a:ln>
        </p:spPr>
        <p:txBody>
          <a:bodyPr>
            <a:spAutoFit/>
          </a:bodyPr>
          <a:lstStyle/>
          <a:p>
            <a:r>
              <a:rPr lang="en-US" sz="1400"/>
              <a:t>Pipe fits into coupling in sed inlet chimney</a:t>
            </a:r>
          </a:p>
        </p:txBody>
      </p:sp>
      <p:cxnSp>
        <p:nvCxnSpPr>
          <p:cNvPr id="16" name="Straight Arrow Connector 15"/>
          <p:cNvCxnSpPr/>
          <p:nvPr/>
        </p:nvCxnSpPr>
        <p:spPr>
          <a:xfrm flipV="1">
            <a:off x="1371600" y="4953000"/>
            <a:ext cx="11430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803" name="TextBox 16"/>
          <p:cNvSpPr txBox="1">
            <a:spLocks noChangeArrowheads="1"/>
          </p:cNvSpPr>
          <p:nvPr/>
        </p:nvSpPr>
        <p:spPr bwMode="auto">
          <a:xfrm>
            <a:off x="152400" y="5105400"/>
            <a:ext cx="1524000" cy="307975"/>
          </a:xfrm>
          <a:prstGeom prst="rect">
            <a:avLst/>
          </a:prstGeom>
          <a:noFill/>
          <a:ln w="9525">
            <a:noFill/>
            <a:miter lim="800000"/>
            <a:headEnd/>
            <a:tailEnd/>
          </a:ln>
        </p:spPr>
        <p:txBody>
          <a:bodyPr>
            <a:spAutoFit/>
          </a:bodyPr>
          <a:lstStyle/>
          <a:p>
            <a:r>
              <a:rPr lang="en-US" sz="1400"/>
              <a:t>Cap to cover pipe</a:t>
            </a:r>
          </a:p>
        </p:txBody>
      </p:sp>
      <p:cxnSp>
        <p:nvCxnSpPr>
          <p:cNvPr id="18" name="Straight Arrow Connector 17"/>
          <p:cNvCxnSpPr/>
          <p:nvPr/>
        </p:nvCxnSpPr>
        <p:spPr>
          <a:xfrm rot="5400000">
            <a:off x="5867400" y="2971800"/>
            <a:ext cx="2133600" cy="457200"/>
          </a:xfrm>
          <a:prstGeom prst="straightConnector1">
            <a:avLst/>
          </a:prstGeom>
          <a:ln w="47625">
            <a:solidFill>
              <a:srgbClr val="254EFB"/>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3581400" y="1981200"/>
            <a:ext cx="533400" cy="1588"/>
          </a:xfrm>
          <a:prstGeom prst="straightConnector1">
            <a:avLst/>
          </a:prstGeom>
          <a:ln w="349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3806" name="TextBox 20"/>
          <p:cNvSpPr txBox="1">
            <a:spLocks noChangeArrowheads="1"/>
          </p:cNvSpPr>
          <p:nvPr/>
        </p:nvSpPr>
        <p:spPr bwMode="auto">
          <a:xfrm>
            <a:off x="2895600" y="1600200"/>
            <a:ext cx="2514600" cy="338138"/>
          </a:xfrm>
          <a:prstGeom prst="rect">
            <a:avLst/>
          </a:prstGeom>
          <a:noFill/>
          <a:ln w="9525">
            <a:noFill/>
            <a:miter lim="800000"/>
            <a:headEnd/>
            <a:tailEnd/>
          </a:ln>
        </p:spPr>
        <p:txBody>
          <a:bodyPr>
            <a:spAutoFit/>
          </a:bodyPr>
          <a:lstStyle/>
          <a:p>
            <a:r>
              <a:rPr lang="en-US" sz="1600"/>
              <a:t>D.SedChimneyPipe</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smtClean="0"/>
              <a:t>Launder Caps</a:t>
            </a:r>
          </a:p>
        </p:txBody>
      </p:sp>
      <p:sp>
        <p:nvSpPr>
          <p:cNvPr id="34819" name="Content Placeholder 2"/>
          <p:cNvSpPr>
            <a:spLocks noGrp="1"/>
          </p:cNvSpPr>
          <p:nvPr>
            <p:ph idx="1"/>
          </p:nvPr>
        </p:nvSpPr>
        <p:spPr/>
        <p:txBody>
          <a:bodyPr/>
          <a:lstStyle/>
          <a:p>
            <a:pPr eaLnBrk="1" hangingPunct="1"/>
            <a:r>
              <a:rPr lang="en-US" smtClean="0"/>
              <a:t>Draw caps for launder pipe to stop water flowing back in from exit channel</a:t>
            </a:r>
          </a:p>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r>
              <a:rPr lang="en-US" smtClean="0"/>
              <a:t>Calculate elevation of hole in cap using Orifice equation</a:t>
            </a:r>
          </a:p>
        </p:txBody>
      </p:sp>
      <p:sp>
        <p:nvSpPr>
          <p:cNvPr id="34820" name="Rectangle 42"/>
          <p:cNvSpPr>
            <a:spLocks noChangeArrowheads="1"/>
          </p:cNvSpPr>
          <p:nvPr/>
        </p:nvSpPr>
        <p:spPr bwMode="auto">
          <a:xfrm>
            <a:off x="1143000" y="4044950"/>
            <a:ext cx="6932613" cy="368300"/>
          </a:xfrm>
          <a:prstGeom prst="rect">
            <a:avLst/>
          </a:prstGeom>
          <a:solidFill>
            <a:srgbClr val="7030A0"/>
          </a:solidFill>
          <a:ln w="12700">
            <a:solidFill>
              <a:schemeClr val="tx1"/>
            </a:solidFill>
            <a:miter lim="800000"/>
            <a:headEnd type="none" w="lg" len="med"/>
            <a:tailEnd type="none" w="lg" len="med"/>
          </a:ln>
        </p:spPr>
        <p:txBody>
          <a:bodyPr anchor="ctr">
            <a:spAutoFit/>
          </a:bodyPr>
          <a:lstStyle/>
          <a:p>
            <a:endParaRPr lang="es-HN"/>
          </a:p>
        </p:txBody>
      </p:sp>
      <p:pic>
        <p:nvPicPr>
          <p:cNvPr id="34821" name="Picture 2" descr="https://confluence.cornell.edu/download/attachments/79724950/man1.bmp"/>
          <p:cNvPicPr>
            <a:picLocks noChangeAspect="1" noChangeArrowheads="1"/>
          </p:cNvPicPr>
          <p:nvPr/>
        </p:nvPicPr>
        <p:blipFill>
          <a:blip r:embed="rId3" cstate="print"/>
          <a:srcRect/>
          <a:stretch>
            <a:fillRect/>
          </a:stretch>
        </p:blipFill>
        <p:spPr bwMode="auto">
          <a:xfrm>
            <a:off x="2133600" y="2590800"/>
            <a:ext cx="3905250" cy="1219200"/>
          </a:xfrm>
          <a:prstGeom prst="rect">
            <a:avLst/>
          </a:prstGeom>
          <a:noFill/>
          <a:ln w="9525">
            <a:noFill/>
            <a:miter lim="800000"/>
            <a:headEnd/>
            <a:tailEnd/>
          </a:ln>
        </p:spPr>
      </p:pic>
      <p:grpSp>
        <p:nvGrpSpPr>
          <p:cNvPr id="2" name="Group 73"/>
          <p:cNvGrpSpPr>
            <a:grpSpLocks/>
          </p:cNvGrpSpPr>
          <p:nvPr/>
        </p:nvGrpSpPr>
        <p:grpSpPr bwMode="auto">
          <a:xfrm rot="10800000">
            <a:off x="990600" y="4038600"/>
            <a:ext cx="177800" cy="419100"/>
            <a:chOff x="5344" y="702"/>
            <a:chExt cx="71" cy="168"/>
          </a:xfrm>
        </p:grpSpPr>
        <p:sp>
          <p:nvSpPr>
            <p:cNvPr id="34824" name="AutoShape 71"/>
            <p:cNvSpPr>
              <a:spLocks/>
            </p:cNvSpPr>
            <p:nvPr/>
          </p:nvSpPr>
          <p:spPr bwMode="auto">
            <a:xfrm>
              <a:off x="5344" y="702"/>
              <a:ext cx="56" cy="168"/>
            </a:xfrm>
            <a:prstGeom prst="rightBracket">
              <a:avLst>
                <a:gd name="adj" fmla="val 25000"/>
              </a:avLst>
            </a:prstGeom>
            <a:noFill/>
            <a:ln w="38100">
              <a:solidFill>
                <a:schemeClr val="tx1"/>
              </a:solidFill>
              <a:round/>
              <a:headEnd type="none" w="lg" len="med"/>
              <a:tailEnd type="none" w="lg" len="med"/>
            </a:ln>
          </p:spPr>
          <p:txBody>
            <a:bodyPr anchor="ctr">
              <a:spAutoFit/>
            </a:bodyPr>
            <a:lstStyle/>
            <a:p>
              <a:endParaRPr lang="es-HN"/>
            </a:p>
          </p:txBody>
        </p:sp>
        <p:sp>
          <p:nvSpPr>
            <p:cNvPr id="34825" name="Rectangle 72"/>
            <p:cNvSpPr>
              <a:spLocks noChangeArrowheads="1"/>
            </p:cNvSpPr>
            <p:nvPr/>
          </p:nvSpPr>
          <p:spPr bwMode="auto">
            <a:xfrm>
              <a:off x="5387" y="762"/>
              <a:ext cx="28" cy="38"/>
            </a:xfrm>
            <a:prstGeom prst="rect">
              <a:avLst/>
            </a:prstGeom>
            <a:solidFill>
              <a:schemeClr val="hlink"/>
            </a:solidFill>
            <a:ln w="12700">
              <a:solidFill>
                <a:schemeClr val="hlink"/>
              </a:solidFill>
              <a:miter lim="800000"/>
              <a:headEnd type="none" w="lg" len="med"/>
              <a:tailEnd type="none" w="lg" len="med"/>
            </a:ln>
          </p:spPr>
          <p:txBody>
            <a:bodyPr anchor="ctr">
              <a:spAutoFit/>
            </a:bodyPr>
            <a:lstStyle/>
            <a:p>
              <a:endParaRPr lang="es-HN"/>
            </a:p>
          </p:txBody>
        </p:sp>
      </p:grpSp>
      <p:sp>
        <p:nvSpPr>
          <p:cNvPr id="34823" name="AutoShape 60"/>
          <p:cNvSpPr>
            <a:spLocks/>
          </p:cNvSpPr>
          <p:nvPr/>
        </p:nvSpPr>
        <p:spPr bwMode="auto">
          <a:xfrm>
            <a:off x="8077200" y="4038600"/>
            <a:ext cx="139700" cy="387350"/>
          </a:xfrm>
          <a:prstGeom prst="rightBracket">
            <a:avLst>
              <a:gd name="adj" fmla="val 25006"/>
            </a:avLst>
          </a:prstGeom>
          <a:noFill/>
          <a:ln w="38100">
            <a:solidFill>
              <a:schemeClr val="tx1"/>
            </a:solidFill>
            <a:round/>
            <a:headEnd type="none" w="lg" len="med"/>
            <a:tailEnd type="none" w="lg" len="med"/>
          </a:ln>
        </p:spPr>
        <p:txBody>
          <a:bodyPr anchor="ctr">
            <a:spAutoFit/>
          </a:bodyPr>
          <a:lstStyle/>
          <a:p>
            <a:endParaRPr lang="es-HN"/>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Coagulants</a:t>
            </a:r>
            <a:endParaRPr lang="en-US" dirty="0"/>
          </a:p>
        </p:txBody>
      </p:sp>
      <p:sp>
        <p:nvSpPr>
          <p:cNvPr id="3" name="Content Placeholder 2"/>
          <p:cNvSpPr>
            <a:spLocks noGrp="1"/>
          </p:cNvSpPr>
          <p:nvPr>
            <p:ph idx="1"/>
          </p:nvPr>
        </p:nvSpPr>
        <p:spPr/>
        <p:txBody>
          <a:bodyPr/>
          <a:lstStyle/>
          <a:p>
            <a:r>
              <a:rPr lang="en-US" dirty="0" smtClean="0"/>
              <a:t>Negatively charged particles</a:t>
            </a:r>
          </a:p>
          <a:p>
            <a:r>
              <a:rPr lang="en-US" dirty="0" smtClean="0"/>
              <a:t>Positive ions to neutralize the charge</a:t>
            </a:r>
          </a:p>
          <a:p>
            <a:r>
              <a:rPr lang="en-US" dirty="0" smtClean="0"/>
              <a:t>Lower the energy barrier that prevents particles from sticking together</a:t>
            </a:r>
          </a:p>
          <a:p>
            <a:r>
              <a:rPr lang="en-US" dirty="0" smtClean="0"/>
              <a:t>Coagulant of choice here is alum</a:t>
            </a:r>
            <a:endParaRPr lang="en-US" dirty="0"/>
          </a:p>
        </p:txBody>
      </p:sp>
      <p:sp>
        <p:nvSpPr>
          <p:cNvPr id="4" name="Oval 3"/>
          <p:cNvSpPr/>
          <p:nvPr/>
        </p:nvSpPr>
        <p:spPr>
          <a:xfrm>
            <a:off x="1593273" y="554181"/>
            <a:ext cx="678872" cy="720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593273" y="512618"/>
            <a:ext cx="623454" cy="584775"/>
          </a:xfrm>
          <a:prstGeom prst="rect">
            <a:avLst/>
          </a:prstGeom>
          <a:noFill/>
        </p:spPr>
        <p:txBody>
          <a:bodyPr wrap="square" rtlCol="0">
            <a:spAutoFit/>
          </a:bodyPr>
          <a:lstStyle/>
          <a:p>
            <a:r>
              <a:rPr lang="en-US" sz="3200" dirty="0" smtClean="0"/>
              <a:t>- - </a:t>
            </a:r>
            <a:endParaRPr lang="en-US" sz="3200" dirty="0"/>
          </a:p>
        </p:txBody>
      </p:sp>
      <p:sp>
        <p:nvSpPr>
          <p:cNvPr id="6" name="TextBox 5"/>
          <p:cNvSpPr txBox="1"/>
          <p:nvPr/>
        </p:nvSpPr>
        <p:spPr>
          <a:xfrm>
            <a:off x="1607127" y="415636"/>
            <a:ext cx="623454" cy="584775"/>
          </a:xfrm>
          <a:prstGeom prst="rect">
            <a:avLst/>
          </a:prstGeom>
          <a:noFill/>
        </p:spPr>
        <p:txBody>
          <a:bodyPr wrap="square" rtlCol="0">
            <a:spAutoFit/>
          </a:bodyPr>
          <a:lstStyle/>
          <a:p>
            <a:r>
              <a:rPr lang="en-US" sz="3200" dirty="0" smtClean="0"/>
              <a:t>- - </a:t>
            </a:r>
            <a:endParaRPr lang="en-US" sz="3200" dirty="0"/>
          </a:p>
        </p:txBody>
      </p:sp>
      <p:sp>
        <p:nvSpPr>
          <p:cNvPr id="7" name="TextBox 6"/>
          <p:cNvSpPr txBox="1"/>
          <p:nvPr/>
        </p:nvSpPr>
        <p:spPr>
          <a:xfrm>
            <a:off x="1648691" y="748145"/>
            <a:ext cx="623454" cy="584775"/>
          </a:xfrm>
          <a:prstGeom prst="rect">
            <a:avLst/>
          </a:prstGeom>
          <a:noFill/>
        </p:spPr>
        <p:txBody>
          <a:bodyPr wrap="square" rtlCol="0">
            <a:spAutoFit/>
          </a:bodyPr>
          <a:lstStyle/>
          <a:p>
            <a:r>
              <a:rPr lang="en-US" sz="3200" dirty="0" smtClean="0"/>
              <a:t>- - </a:t>
            </a:r>
            <a:endParaRPr lang="en-US" sz="3200" dirty="0"/>
          </a:p>
        </p:txBody>
      </p:sp>
      <p:sp>
        <p:nvSpPr>
          <p:cNvPr id="8" name="Oval 7"/>
          <p:cNvSpPr/>
          <p:nvPr/>
        </p:nvSpPr>
        <p:spPr>
          <a:xfrm>
            <a:off x="6289963" y="346363"/>
            <a:ext cx="678872" cy="720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289963" y="304800"/>
            <a:ext cx="623454" cy="584775"/>
          </a:xfrm>
          <a:prstGeom prst="rect">
            <a:avLst/>
          </a:prstGeom>
          <a:noFill/>
        </p:spPr>
        <p:txBody>
          <a:bodyPr wrap="square" rtlCol="0">
            <a:spAutoFit/>
          </a:bodyPr>
          <a:lstStyle/>
          <a:p>
            <a:r>
              <a:rPr lang="en-US" sz="3200" dirty="0" smtClean="0"/>
              <a:t>- - </a:t>
            </a:r>
            <a:endParaRPr lang="en-US" sz="3200" dirty="0"/>
          </a:p>
        </p:txBody>
      </p:sp>
      <p:sp>
        <p:nvSpPr>
          <p:cNvPr id="10" name="TextBox 9"/>
          <p:cNvSpPr txBox="1"/>
          <p:nvPr/>
        </p:nvSpPr>
        <p:spPr>
          <a:xfrm>
            <a:off x="6303817" y="207818"/>
            <a:ext cx="623454" cy="584775"/>
          </a:xfrm>
          <a:prstGeom prst="rect">
            <a:avLst/>
          </a:prstGeom>
          <a:noFill/>
        </p:spPr>
        <p:txBody>
          <a:bodyPr wrap="square" rtlCol="0">
            <a:spAutoFit/>
          </a:bodyPr>
          <a:lstStyle/>
          <a:p>
            <a:r>
              <a:rPr lang="en-US" sz="3200" dirty="0" smtClean="0"/>
              <a:t>- - </a:t>
            </a:r>
            <a:endParaRPr lang="en-US" sz="3200" dirty="0"/>
          </a:p>
        </p:txBody>
      </p:sp>
      <p:sp>
        <p:nvSpPr>
          <p:cNvPr id="11" name="TextBox 10"/>
          <p:cNvSpPr txBox="1"/>
          <p:nvPr/>
        </p:nvSpPr>
        <p:spPr>
          <a:xfrm>
            <a:off x="6345381" y="540327"/>
            <a:ext cx="623454" cy="584775"/>
          </a:xfrm>
          <a:prstGeom prst="rect">
            <a:avLst/>
          </a:prstGeom>
          <a:noFill/>
        </p:spPr>
        <p:txBody>
          <a:bodyPr wrap="square" rtlCol="0">
            <a:spAutoFit/>
          </a:bodyPr>
          <a:lstStyle/>
          <a:p>
            <a:r>
              <a:rPr lang="en-US" sz="3200" dirty="0" smtClean="0"/>
              <a:t>- - </a:t>
            </a:r>
            <a:endParaRPr lang="en-US" sz="3200" dirty="0"/>
          </a:p>
        </p:txBody>
      </p:sp>
      <p:sp>
        <p:nvSpPr>
          <p:cNvPr id="12" name="Oval 11"/>
          <p:cNvSpPr/>
          <p:nvPr/>
        </p:nvSpPr>
        <p:spPr>
          <a:xfrm>
            <a:off x="7523018" y="1759526"/>
            <a:ext cx="678872" cy="720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7523018" y="1717963"/>
            <a:ext cx="623454" cy="584775"/>
          </a:xfrm>
          <a:prstGeom prst="rect">
            <a:avLst/>
          </a:prstGeom>
          <a:noFill/>
        </p:spPr>
        <p:txBody>
          <a:bodyPr wrap="square" rtlCol="0">
            <a:spAutoFit/>
          </a:bodyPr>
          <a:lstStyle/>
          <a:p>
            <a:r>
              <a:rPr lang="en-US" sz="3200" dirty="0" smtClean="0"/>
              <a:t>- - </a:t>
            </a:r>
            <a:endParaRPr lang="en-US" sz="3200" dirty="0"/>
          </a:p>
        </p:txBody>
      </p:sp>
      <p:sp>
        <p:nvSpPr>
          <p:cNvPr id="14" name="TextBox 13"/>
          <p:cNvSpPr txBox="1"/>
          <p:nvPr/>
        </p:nvSpPr>
        <p:spPr>
          <a:xfrm>
            <a:off x="7536872" y="1620981"/>
            <a:ext cx="623454" cy="584775"/>
          </a:xfrm>
          <a:prstGeom prst="rect">
            <a:avLst/>
          </a:prstGeom>
          <a:noFill/>
        </p:spPr>
        <p:txBody>
          <a:bodyPr wrap="square" rtlCol="0">
            <a:spAutoFit/>
          </a:bodyPr>
          <a:lstStyle/>
          <a:p>
            <a:r>
              <a:rPr lang="en-US" sz="3200" dirty="0" smtClean="0"/>
              <a:t>- - </a:t>
            </a:r>
            <a:endParaRPr lang="en-US" sz="3200" dirty="0"/>
          </a:p>
        </p:txBody>
      </p:sp>
      <p:sp>
        <p:nvSpPr>
          <p:cNvPr id="15" name="TextBox 14"/>
          <p:cNvSpPr txBox="1"/>
          <p:nvPr/>
        </p:nvSpPr>
        <p:spPr>
          <a:xfrm>
            <a:off x="7578436" y="1953490"/>
            <a:ext cx="623454" cy="584775"/>
          </a:xfrm>
          <a:prstGeom prst="rect">
            <a:avLst/>
          </a:prstGeom>
          <a:noFill/>
        </p:spPr>
        <p:txBody>
          <a:bodyPr wrap="square" rtlCol="0">
            <a:spAutoFit/>
          </a:bodyPr>
          <a:lstStyle/>
          <a:p>
            <a:r>
              <a:rPr lang="en-US" sz="3200" dirty="0" smtClean="0"/>
              <a:t>- - </a:t>
            </a:r>
            <a:endParaRPr lang="en-US" sz="3200" dirty="0"/>
          </a:p>
        </p:txBody>
      </p:sp>
      <p:sp>
        <p:nvSpPr>
          <p:cNvPr id="16" name="Oval 15"/>
          <p:cNvSpPr/>
          <p:nvPr/>
        </p:nvSpPr>
        <p:spPr>
          <a:xfrm>
            <a:off x="1939636" y="4932217"/>
            <a:ext cx="678872" cy="720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939636" y="4890654"/>
            <a:ext cx="623454" cy="584775"/>
          </a:xfrm>
          <a:prstGeom prst="rect">
            <a:avLst/>
          </a:prstGeom>
          <a:noFill/>
        </p:spPr>
        <p:txBody>
          <a:bodyPr wrap="square" rtlCol="0">
            <a:spAutoFit/>
          </a:bodyPr>
          <a:lstStyle/>
          <a:p>
            <a:r>
              <a:rPr lang="en-US" sz="3200" dirty="0" smtClean="0"/>
              <a:t>- - </a:t>
            </a:r>
            <a:endParaRPr lang="en-US" sz="3200" dirty="0"/>
          </a:p>
        </p:txBody>
      </p:sp>
      <p:sp>
        <p:nvSpPr>
          <p:cNvPr id="18" name="TextBox 17"/>
          <p:cNvSpPr txBox="1"/>
          <p:nvPr/>
        </p:nvSpPr>
        <p:spPr>
          <a:xfrm>
            <a:off x="1953490" y="4793672"/>
            <a:ext cx="623454" cy="584775"/>
          </a:xfrm>
          <a:prstGeom prst="rect">
            <a:avLst/>
          </a:prstGeom>
          <a:noFill/>
        </p:spPr>
        <p:txBody>
          <a:bodyPr wrap="square" rtlCol="0">
            <a:spAutoFit/>
          </a:bodyPr>
          <a:lstStyle/>
          <a:p>
            <a:r>
              <a:rPr lang="en-US" sz="3200" dirty="0" smtClean="0"/>
              <a:t>- - </a:t>
            </a:r>
            <a:endParaRPr lang="en-US" sz="3200" dirty="0"/>
          </a:p>
        </p:txBody>
      </p:sp>
      <p:sp>
        <p:nvSpPr>
          <p:cNvPr id="19" name="TextBox 18"/>
          <p:cNvSpPr txBox="1"/>
          <p:nvPr/>
        </p:nvSpPr>
        <p:spPr>
          <a:xfrm>
            <a:off x="1995054" y="5126181"/>
            <a:ext cx="623454" cy="584775"/>
          </a:xfrm>
          <a:prstGeom prst="rect">
            <a:avLst/>
          </a:prstGeom>
          <a:noFill/>
        </p:spPr>
        <p:txBody>
          <a:bodyPr wrap="square" rtlCol="0">
            <a:spAutoFit/>
          </a:bodyPr>
          <a:lstStyle/>
          <a:p>
            <a:r>
              <a:rPr lang="en-US" sz="3200" dirty="0" smtClean="0"/>
              <a:t>- - </a:t>
            </a:r>
            <a:endParaRPr lang="en-US" sz="3200" dirty="0"/>
          </a:p>
        </p:txBody>
      </p:sp>
      <p:sp>
        <p:nvSpPr>
          <p:cNvPr id="20" name="Oval 19"/>
          <p:cNvSpPr/>
          <p:nvPr/>
        </p:nvSpPr>
        <p:spPr>
          <a:xfrm>
            <a:off x="4239492" y="5056909"/>
            <a:ext cx="678872" cy="720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4239492" y="5015346"/>
            <a:ext cx="623454" cy="584775"/>
          </a:xfrm>
          <a:prstGeom prst="rect">
            <a:avLst/>
          </a:prstGeom>
          <a:noFill/>
        </p:spPr>
        <p:txBody>
          <a:bodyPr wrap="square" rtlCol="0">
            <a:spAutoFit/>
          </a:bodyPr>
          <a:lstStyle/>
          <a:p>
            <a:r>
              <a:rPr lang="en-US" sz="3200" dirty="0" smtClean="0"/>
              <a:t>- - </a:t>
            </a:r>
            <a:endParaRPr lang="en-US" sz="3200" dirty="0"/>
          </a:p>
        </p:txBody>
      </p:sp>
      <p:sp>
        <p:nvSpPr>
          <p:cNvPr id="22" name="TextBox 21"/>
          <p:cNvSpPr txBox="1"/>
          <p:nvPr/>
        </p:nvSpPr>
        <p:spPr>
          <a:xfrm>
            <a:off x="4253346" y="4918364"/>
            <a:ext cx="623454" cy="584775"/>
          </a:xfrm>
          <a:prstGeom prst="rect">
            <a:avLst/>
          </a:prstGeom>
          <a:noFill/>
        </p:spPr>
        <p:txBody>
          <a:bodyPr wrap="square" rtlCol="0">
            <a:spAutoFit/>
          </a:bodyPr>
          <a:lstStyle/>
          <a:p>
            <a:r>
              <a:rPr lang="en-US" sz="3200" dirty="0" smtClean="0"/>
              <a:t>- - </a:t>
            </a:r>
            <a:endParaRPr lang="en-US" sz="3200" dirty="0"/>
          </a:p>
        </p:txBody>
      </p:sp>
      <p:sp>
        <p:nvSpPr>
          <p:cNvPr id="23" name="TextBox 22"/>
          <p:cNvSpPr txBox="1"/>
          <p:nvPr/>
        </p:nvSpPr>
        <p:spPr>
          <a:xfrm>
            <a:off x="4294910" y="5250873"/>
            <a:ext cx="623454" cy="584775"/>
          </a:xfrm>
          <a:prstGeom prst="rect">
            <a:avLst/>
          </a:prstGeom>
          <a:noFill/>
        </p:spPr>
        <p:txBody>
          <a:bodyPr wrap="square" rtlCol="0">
            <a:spAutoFit/>
          </a:bodyPr>
          <a:lstStyle/>
          <a:p>
            <a:r>
              <a:rPr lang="en-US" sz="3200" dirty="0" smtClean="0"/>
              <a:t>- - </a:t>
            </a:r>
            <a:endParaRPr lang="en-US" sz="3200" dirty="0"/>
          </a:p>
        </p:txBody>
      </p:sp>
      <p:sp>
        <p:nvSpPr>
          <p:cNvPr id="25" name="Left-Right Arrow 24"/>
          <p:cNvSpPr/>
          <p:nvPr/>
        </p:nvSpPr>
        <p:spPr>
          <a:xfrm>
            <a:off x="2812472" y="5209309"/>
            <a:ext cx="1316182" cy="346364"/>
          </a:xfrm>
          <a:prstGeom prst="lef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2951018" y="5832764"/>
            <a:ext cx="2410691" cy="954107"/>
          </a:xfrm>
          <a:prstGeom prst="rect">
            <a:avLst/>
          </a:prstGeom>
          <a:noFill/>
        </p:spPr>
        <p:txBody>
          <a:bodyPr wrap="square" rtlCol="0">
            <a:spAutoFit/>
          </a:bodyPr>
          <a:lstStyle/>
          <a:p>
            <a:r>
              <a:rPr lang="en-US" dirty="0" smtClean="0"/>
              <a:t>High energy barrier</a:t>
            </a:r>
            <a:endParaRPr lang="en-US" dirty="0"/>
          </a:p>
        </p:txBody>
      </p:sp>
      <p:sp>
        <p:nvSpPr>
          <p:cNvPr id="27" name="Oval 26"/>
          <p:cNvSpPr/>
          <p:nvPr/>
        </p:nvSpPr>
        <p:spPr>
          <a:xfrm>
            <a:off x="5472545" y="4655126"/>
            <a:ext cx="678872" cy="720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5472545" y="4613563"/>
            <a:ext cx="623454" cy="584775"/>
          </a:xfrm>
          <a:prstGeom prst="rect">
            <a:avLst/>
          </a:prstGeom>
          <a:noFill/>
        </p:spPr>
        <p:txBody>
          <a:bodyPr wrap="square" rtlCol="0">
            <a:spAutoFit/>
          </a:bodyPr>
          <a:lstStyle/>
          <a:p>
            <a:r>
              <a:rPr lang="en-US" sz="3200" dirty="0" smtClean="0"/>
              <a:t>- - </a:t>
            </a:r>
            <a:endParaRPr lang="en-US" sz="3200" dirty="0"/>
          </a:p>
        </p:txBody>
      </p:sp>
      <p:sp>
        <p:nvSpPr>
          <p:cNvPr id="29" name="TextBox 28"/>
          <p:cNvSpPr txBox="1"/>
          <p:nvPr/>
        </p:nvSpPr>
        <p:spPr>
          <a:xfrm>
            <a:off x="5486399" y="4516581"/>
            <a:ext cx="623454" cy="584775"/>
          </a:xfrm>
          <a:prstGeom prst="rect">
            <a:avLst/>
          </a:prstGeom>
          <a:noFill/>
        </p:spPr>
        <p:txBody>
          <a:bodyPr wrap="square" rtlCol="0">
            <a:spAutoFit/>
          </a:bodyPr>
          <a:lstStyle/>
          <a:p>
            <a:r>
              <a:rPr lang="en-US" sz="3200" dirty="0" smtClean="0"/>
              <a:t>- - </a:t>
            </a:r>
            <a:endParaRPr lang="en-US" sz="3200" dirty="0"/>
          </a:p>
        </p:txBody>
      </p:sp>
      <p:sp>
        <p:nvSpPr>
          <p:cNvPr id="30" name="TextBox 29"/>
          <p:cNvSpPr txBox="1"/>
          <p:nvPr/>
        </p:nvSpPr>
        <p:spPr>
          <a:xfrm>
            <a:off x="5527963" y="4849090"/>
            <a:ext cx="623454" cy="584775"/>
          </a:xfrm>
          <a:prstGeom prst="rect">
            <a:avLst/>
          </a:prstGeom>
          <a:noFill/>
        </p:spPr>
        <p:txBody>
          <a:bodyPr wrap="square" rtlCol="0">
            <a:spAutoFit/>
          </a:bodyPr>
          <a:lstStyle/>
          <a:p>
            <a:r>
              <a:rPr lang="en-US" sz="3200" dirty="0" smtClean="0"/>
              <a:t>- - </a:t>
            </a:r>
            <a:endParaRPr lang="en-US" sz="3200" dirty="0"/>
          </a:p>
        </p:txBody>
      </p:sp>
      <p:sp>
        <p:nvSpPr>
          <p:cNvPr id="31" name="Oval 30"/>
          <p:cNvSpPr/>
          <p:nvPr/>
        </p:nvSpPr>
        <p:spPr>
          <a:xfrm>
            <a:off x="7772401" y="4779818"/>
            <a:ext cx="678872" cy="720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7772401" y="4738255"/>
            <a:ext cx="623454" cy="584775"/>
          </a:xfrm>
          <a:prstGeom prst="rect">
            <a:avLst/>
          </a:prstGeom>
          <a:noFill/>
        </p:spPr>
        <p:txBody>
          <a:bodyPr wrap="square" rtlCol="0">
            <a:spAutoFit/>
          </a:bodyPr>
          <a:lstStyle/>
          <a:p>
            <a:r>
              <a:rPr lang="en-US" sz="3200" dirty="0" smtClean="0"/>
              <a:t>- - </a:t>
            </a:r>
            <a:endParaRPr lang="en-US" sz="3200" dirty="0"/>
          </a:p>
        </p:txBody>
      </p:sp>
      <p:sp>
        <p:nvSpPr>
          <p:cNvPr id="33" name="TextBox 32"/>
          <p:cNvSpPr txBox="1"/>
          <p:nvPr/>
        </p:nvSpPr>
        <p:spPr>
          <a:xfrm>
            <a:off x="7786255" y="4641273"/>
            <a:ext cx="623454" cy="584775"/>
          </a:xfrm>
          <a:prstGeom prst="rect">
            <a:avLst/>
          </a:prstGeom>
          <a:noFill/>
        </p:spPr>
        <p:txBody>
          <a:bodyPr wrap="square" rtlCol="0">
            <a:spAutoFit/>
          </a:bodyPr>
          <a:lstStyle/>
          <a:p>
            <a:r>
              <a:rPr lang="en-US" sz="3200" dirty="0" smtClean="0"/>
              <a:t>- - </a:t>
            </a:r>
            <a:endParaRPr lang="en-US" sz="3200" dirty="0"/>
          </a:p>
        </p:txBody>
      </p:sp>
      <p:sp>
        <p:nvSpPr>
          <p:cNvPr id="34" name="TextBox 33"/>
          <p:cNvSpPr txBox="1"/>
          <p:nvPr/>
        </p:nvSpPr>
        <p:spPr>
          <a:xfrm>
            <a:off x="7827819" y="4973782"/>
            <a:ext cx="623454" cy="584775"/>
          </a:xfrm>
          <a:prstGeom prst="rect">
            <a:avLst/>
          </a:prstGeom>
          <a:noFill/>
        </p:spPr>
        <p:txBody>
          <a:bodyPr wrap="square" rtlCol="0">
            <a:spAutoFit/>
          </a:bodyPr>
          <a:lstStyle/>
          <a:p>
            <a:r>
              <a:rPr lang="en-US" sz="3200" dirty="0" smtClean="0"/>
              <a:t>- - </a:t>
            </a:r>
            <a:endParaRPr lang="en-US" sz="3200" dirty="0"/>
          </a:p>
        </p:txBody>
      </p:sp>
      <p:sp>
        <p:nvSpPr>
          <p:cNvPr id="36" name="TextBox 35"/>
          <p:cNvSpPr txBox="1"/>
          <p:nvPr/>
        </p:nvSpPr>
        <p:spPr>
          <a:xfrm>
            <a:off x="6483927" y="5555673"/>
            <a:ext cx="2410691" cy="523220"/>
          </a:xfrm>
          <a:prstGeom prst="rect">
            <a:avLst/>
          </a:prstGeom>
          <a:noFill/>
        </p:spPr>
        <p:txBody>
          <a:bodyPr wrap="square" rtlCol="0">
            <a:spAutoFit/>
          </a:bodyPr>
          <a:lstStyle/>
          <a:p>
            <a:endParaRPr lang="en-US" dirty="0"/>
          </a:p>
        </p:txBody>
      </p:sp>
      <p:sp>
        <p:nvSpPr>
          <p:cNvPr id="37" name="Oval 36"/>
          <p:cNvSpPr/>
          <p:nvPr/>
        </p:nvSpPr>
        <p:spPr>
          <a:xfrm>
            <a:off x="6137564" y="4544292"/>
            <a:ext cx="429491" cy="415636"/>
          </a:xfrm>
          <a:prstGeom prst="ellipse">
            <a:avLst/>
          </a:prstGeom>
          <a:solidFill>
            <a:srgbClr val="FF0000"/>
          </a:solidFill>
          <a:ln>
            <a:solidFill>
              <a:srgbClr val="FF0000"/>
            </a:solidFill>
          </a:ln>
          <a:effectLst>
            <a:outerShdw blurRad="50800" dist="50800" dir="5400000" algn="ctr" rotWithShape="0">
              <a:schemeClr val="accent6"/>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6137563" y="4475018"/>
            <a:ext cx="1039091" cy="526472"/>
          </a:xfrm>
          <a:prstGeom prst="rect">
            <a:avLst/>
          </a:prstGeom>
          <a:noFill/>
        </p:spPr>
        <p:txBody>
          <a:bodyPr wrap="square" rtlCol="0">
            <a:spAutoFit/>
          </a:bodyPr>
          <a:lstStyle/>
          <a:p>
            <a:r>
              <a:rPr lang="en-US" dirty="0" smtClean="0"/>
              <a:t>+</a:t>
            </a:r>
            <a:endParaRPr lang="en-US" dirty="0"/>
          </a:p>
        </p:txBody>
      </p:sp>
      <p:sp>
        <p:nvSpPr>
          <p:cNvPr id="40" name="Oval 39"/>
          <p:cNvSpPr/>
          <p:nvPr/>
        </p:nvSpPr>
        <p:spPr>
          <a:xfrm>
            <a:off x="7620001" y="2549237"/>
            <a:ext cx="429491" cy="415636"/>
          </a:xfrm>
          <a:prstGeom prst="ellipse">
            <a:avLst/>
          </a:prstGeom>
          <a:solidFill>
            <a:srgbClr val="FF0000"/>
          </a:solidFill>
          <a:ln>
            <a:solidFill>
              <a:srgbClr val="FF0000"/>
            </a:solidFill>
          </a:ln>
          <a:effectLst>
            <a:outerShdw blurRad="50800" dist="50800" dir="5400000" algn="ctr" rotWithShape="0">
              <a:schemeClr val="accent6"/>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7661564" y="2479964"/>
            <a:ext cx="1039091" cy="526472"/>
          </a:xfrm>
          <a:prstGeom prst="rect">
            <a:avLst/>
          </a:prstGeom>
          <a:noFill/>
        </p:spPr>
        <p:txBody>
          <a:bodyPr wrap="square" rtlCol="0">
            <a:spAutoFit/>
          </a:bodyPr>
          <a:lstStyle/>
          <a:p>
            <a:r>
              <a:rPr lang="en-US" dirty="0" smtClean="0"/>
              <a:t>+</a:t>
            </a:r>
            <a:endParaRPr lang="en-US" dirty="0"/>
          </a:p>
        </p:txBody>
      </p:sp>
      <p:sp>
        <p:nvSpPr>
          <p:cNvPr id="42" name="Oval 41"/>
          <p:cNvSpPr/>
          <p:nvPr/>
        </p:nvSpPr>
        <p:spPr>
          <a:xfrm>
            <a:off x="7079673" y="5029201"/>
            <a:ext cx="429491" cy="415636"/>
          </a:xfrm>
          <a:prstGeom prst="ellipse">
            <a:avLst/>
          </a:prstGeom>
          <a:solidFill>
            <a:srgbClr val="FF0000"/>
          </a:solidFill>
          <a:ln>
            <a:solidFill>
              <a:srgbClr val="FF0000"/>
            </a:solidFill>
          </a:ln>
          <a:effectLst>
            <a:outerShdw blurRad="50800" dist="50800" dir="5400000" algn="ctr" rotWithShape="0">
              <a:schemeClr val="accent6"/>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7121236" y="4959928"/>
            <a:ext cx="1039091" cy="526472"/>
          </a:xfrm>
          <a:prstGeom prst="rect">
            <a:avLst/>
          </a:prstGeom>
          <a:noFill/>
        </p:spPr>
        <p:txBody>
          <a:bodyPr wrap="square" rtlCol="0">
            <a:spAutoFit/>
          </a:bodyPr>
          <a:lstStyle/>
          <a:p>
            <a:r>
              <a:rPr lang="en-US" dirty="0" smtClean="0"/>
              <a:t>+</a:t>
            </a:r>
            <a:endParaRPr lang="en-US" dirty="0"/>
          </a:p>
        </p:txBody>
      </p:sp>
      <p:sp>
        <p:nvSpPr>
          <p:cNvPr id="46" name="Oval 45"/>
          <p:cNvSpPr/>
          <p:nvPr/>
        </p:nvSpPr>
        <p:spPr>
          <a:xfrm>
            <a:off x="7994073" y="498764"/>
            <a:ext cx="429491" cy="415636"/>
          </a:xfrm>
          <a:prstGeom prst="ellipse">
            <a:avLst/>
          </a:prstGeom>
          <a:solidFill>
            <a:srgbClr val="FF0000"/>
          </a:solidFill>
          <a:ln>
            <a:solidFill>
              <a:srgbClr val="FF0000"/>
            </a:solidFill>
          </a:ln>
          <a:effectLst>
            <a:outerShdw blurRad="50800" dist="50800" dir="5400000" algn="ctr" rotWithShape="0">
              <a:schemeClr val="accent6"/>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8035636" y="429491"/>
            <a:ext cx="1039091" cy="526472"/>
          </a:xfrm>
          <a:prstGeom prst="rect">
            <a:avLst/>
          </a:prstGeom>
          <a:noFill/>
        </p:spPr>
        <p:txBody>
          <a:bodyPr wrap="square" rtlCol="0">
            <a:spAutoFit/>
          </a:bodyPr>
          <a:lstStyle/>
          <a:p>
            <a:r>
              <a:rPr lang="en-US" dirty="0" smtClean="0"/>
              <a:t>+</a:t>
            </a:r>
            <a:endParaRPr lang="en-US" dirty="0"/>
          </a:p>
        </p:txBody>
      </p:sp>
      <p:sp>
        <p:nvSpPr>
          <p:cNvPr id="48" name="Left-Right Arrow 47"/>
          <p:cNvSpPr/>
          <p:nvPr/>
        </p:nvSpPr>
        <p:spPr>
          <a:xfrm>
            <a:off x="6345382" y="5223163"/>
            <a:ext cx="706582" cy="207819"/>
          </a:xfrm>
          <a:prstGeom prst="lef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5985163" y="5638801"/>
            <a:ext cx="2410691" cy="954107"/>
          </a:xfrm>
          <a:prstGeom prst="rect">
            <a:avLst/>
          </a:prstGeom>
          <a:noFill/>
        </p:spPr>
        <p:txBody>
          <a:bodyPr wrap="square" rtlCol="0">
            <a:spAutoFit/>
          </a:bodyPr>
          <a:lstStyle/>
          <a:p>
            <a:r>
              <a:rPr lang="en-US" dirty="0" smtClean="0"/>
              <a:t>Lower energy barrier</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1497013" y="1955800"/>
            <a:ext cx="6303962" cy="4149725"/>
          </a:xfrm>
          <a:prstGeom prst="rect">
            <a:avLst/>
          </a:prstGeom>
          <a:blipFill>
            <a:blip r:embed="rId3"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HN" b="1"/>
          </a:p>
        </p:txBody>
      </p:sp>
      <p:sp>
        <p:nvSpPr>
          <p:cNvPr id="46" name="Rectangle 45"/>
          <p:cNvSpPr>
            <a:spLocks noChangeArrowheads="1"/>
          </p:cNvSpPr>
          <p:nvPr/>
        </p:nvSpPr>
        <p:spPr bwMode="auto">
          <a:xfrm>
            <a:off x="2746375" y="2217738"/>
            <a:ext cx="4106863" cy="3622675"/>
          </a:xfrm>
          <a:prstGeom prst="rect">
            <a:avLst/>
          </a:prstGeom>
          <a:solidFill>
            <a:schemeClr val="hlink"/>
          </a:solidFill>
          <a:ln w="25400" algn="ctr">
            <a:noFill/>
            <a:miter lim="800000"/>
            <a:headEnd/>
            <a:tailEnd/>
          </a:ln>
        </p:spPr>
        <p:txBody>
          <a:bodyPr anchor="ctr"/>
          <a:lstStyle/>
          <a:p>
            <a:pPr algn="ctr">
              <a:defRPr/>
            </a:pPr>
            <a:endParaRPr lang="es-HN" b="1">
              <a:solidFill>
                <a:schemeClr val="lt1"/>
              </a:solidFill>
              <a:latin typeface="+mn-lt"/>
            </a:endParaRPr>
          </a:p>
        </p:txBody>
      </p:sp>
      <p:sp>
        <p:nvSpPr>
          <p:cNvPr id="49" name="Rectangle 48"/>
          <p:cNvSpPr/>
          <p:nvPr/>
        </p:nvSpPr>
        <p:spPr>
          <a:xfrm>
            <a:off x="2754313" y="1955800"/>
            <a:ext cx="4094162" cy="261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HN" b="1"/>
          </a:p>
        </p:txBody>
      </p:sp>
      <p:sp>
        <p:nvSpPr>
          <p:cNvPr id="2" name="Rectangle 48"/>
          <p:cNvSpPr/>
          <p:nvPr/>
        </p:nvSpPr>
        <p:spPr>
          <a:xfrm>
            <a:off x="1703388" y="1919288"/>
            <a:ext cx="833437" cy="1171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HN" b="1"/>
          </a:p>
        </p:txBody>
      </p:sp>
      <p:sp>
        <p:nvSpPr>
          <p:cNvPr id="3" name="Rectangle 48"/>
          <p:cNvSpPr/>
          <p:nvPr/>
        </p:nvSpPr>
        <p:spPr>
          <a:xfrm>
            <a:off x="7115175" y="1855788"/>
            <a:ext cx="500063" cy="1171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HN" b="1"/>
          </a:p>
        </p:txBody>
      </p:sp>
      <p:sp>
        <p:nvSpPr>
          <p:cNvPr id="4" name="Rectangle 45"/>
          <p:cNvSpPr>
            <a:spLocks noChangeArrowheads="1"/>
          </p:cNvSpPr>
          <p:nvPr/>
        </p:nvSpPr>
        <p:spPr bwMode="auto">
          <a:xfrm>
            <a:off x="1681163" y="3330575"/>
            <a:ext cx="5926137" cy="2506663"/>
          </a:xfrm>
          <a:prstGeom prst="rect">
            <a:avLst/>
          </a:prstGeom>
          <a:solidFill>
            <a:schemeClr val="hlink"/>
          </a:solidFill>
          <a:ln w="25400" algn="ctr">
            <a:noFill/>
            <a:miter lim="800000"/>
            <a:headEnd/>
            <a:tailEnd/>
          </a:ln>
        </p:spPr>
        <p:txBody>
          <a:bodyPr anchor="ctr"/>
          <a:lstStyle/>
          <a:p>
            <a:pPr algn="ctr">
              <a:defRPr/>
            </a:pPr>
            <a:endParaRPr lang="es-HN" b="1">
              <a:solidFill>
                <a:schemeClr val="lt1"/>
              </a:solidFill>
              <a:latin typeface="+mn-lt"/>
            </a:endParaRPr>
          </a:p>
        </p:txBody>
      </p:sp>
      <p:sp>
        <p:nvSpPr>
          <p:cNvPr id="35848" name="Rectangle 55"/>
          <p:cNvSpPr>
            <a:spLocks noChangeArrowheads="1"/>
          </p:cNvSpPr>
          <p:nvPr/>
        </p:nvSpPr>
        <p:spPr bwMode="auto">
          <a:xfrm>
            <a:off x="1819275" y="3152775"/>
            <a:ext cx="609600" cy="209550"/>
          </a:xfrm>
          <a:prstGeom prst="rect">
            <a:avLst/>
          </a:prstGeom>
          <a:solidFill>
            <a:schemeClr val="hlink"/>
          </a:solidFill>
          <a:ln w="12700">
            <a:noFill/>
            <a:miter lim="800000"/>
            <a:headEnd type="none" w="lg" len="med"/>
            <a:tailEnd type="none" w="lg" len="med"/>
          </a:ln>
        </p:spPr>
        <p:txBody>
          <a:bodyPr anchor="ctr">
            <a:spAutoFit/>
          </a:bodyPr>
          <a:lstStyle/>
          <a:p>
            <a:endParaRPr lang="es-HN"/>
          </a:p>
        </p:txBody>
      </p:sp>
      <p:sp>
        <p:nvSpPr>
          <p:cNvPr id="35849" name="Rectangle 56"/>
          <p:cNvSpPr>
            <a:spLocks noChangeArrowheads="1"/>
          </p:cNvSpPr>
          <p:nvPr/>
        </p:nvSpPr>
        <p:spPr bwMode="auto">
          <a:xfrm>
            <a:off x="1085850" y="5638800"/>
            <a:ext cx="638175" cy="171450"/>
          </a:xfrm>
          <a:prstGeom prst="rect">
            <a:avLst/>
          </a:prstGeom>
          <a:solidFill>
            <a:schemeClr val="hlink"/>
          </a:solidFill>
          <a:ln w="12700">
            <a:noFill/>
            <a:miter lim="800000"/>
            <a:headEnd type="none" w="lg" len="med"/>
            <a:tailEnd type="none" w="lg" len="med"/>
          </a:ln>
        </p:spPr>
        <p:txBody>
          <a:bodyPr anchor="ctr">
            <a:spAutoFit/>
          </a:bodyPr>
          <a:lstStyle/>
          <a:p>
            <a:endParaRPr lang="es-HN"/>
          </a:p>
        </p:txBody>
      </p:sp>
      <p:grpSp>
        <p:nvGrpSpPr>
          <p:cNvPr id="5" name="Group 75"/>
          <p:cNvGrpSpPr>
            <a:grpSpLocks/>
          </p:cNvGrpSpPr>
          <p:nvPr/>
        </p:nvGrpSpPr>
        <p:grpSpPr bwMode="auto">
          <a:xfrm>
            <a:off x="873125" y="2119313"/>
            <a:ext cx="6745288" cy="3719512"/>
            <a:chOff x="550" y="1335"/>
            <a:chExt cx="4249" cy="2343"/>
          </a:xfrm>
        </p:grpSpPr>
        <p:sp>
          <p:nvSpPr>
            <p:cNvPr id="35895" name="Rectangle 67"/>
            <p:cNvSpPr>
              <a:spLocks noChangeArrowheads="1"/>
            </p:cNvSpPr>
            <p:nvPr/>
          </p:nvSpPr>
          <p:spPr bwMode="auto">
            <a:xfrm>
              <a:off x="1730" y="1335"/>
              <a:ext cx="2589" cy="773"/>
            </a:xfrm>
            <a:prstGeom prst="rect">
              <a:avLst/>
            </a:prstGeom>
            <a:solidFill>
              <a:schemeClr val="bg1"/>
            </a:solidFill>
            <a:ln w="12700">
              <a:noFill/>
              <a:miter lim="800000"/>
              <a:headEnd type="none" w="lg" len="med"/>
              <a:tailEnd type="none" w="lg" len="med"/>
            </a:ln>
          </p:spPr>
          <p:txBody>
            <a:bodyPr anchor="ctr">
              <a:spAutoFit/>
            </a:bodyPr>
            <a:lstStyle/>
            <a:p>
              <a:endParaRPr lang="es-HN"/>
            </a:p>
          </p:txBody>
        </p:sp>
        <p:sp>
          <p:nvSpPr>
            <p:cNvPr id="35896" name="Rectangle 68"/>
            <p:cNvSpPr>
              <a:spLocks noChangeArrowheads="1"/>
            </p:cNvSpPr>
            <p:nvPr/>
          </p:nvSpPr>
          <p:spPr bwMode="auto">
            <a:xfrm>
              <a:off x="1053" y="2103"/>
              <a:ext cx="3746" cy="1575"/>
            </a:xfrm>
            <a:prstGeom prst="rect">
              <a:avLst/>
            </a:prstGeom>
            <a:solidFill>
              <a:schemeClr val="bg1"/>
            </a:solidFill>
            <a:ln w="12700">
              <a:noFill/>
              <a:miter lim="800000"/>
              <a:headEnd type="none" w="lg" len="med"/>
              <a:tailEnd type="none" w="lg" len="med"/>
            </a:ln>
          </p:spPr>
          <p:txBody>
            <a:bodyPr anchor="ctr">
              <a:spAutoFit/>
            </a:bodyPr>
            <a:lstStyle/>
            <a:p>
              <a:endParaRPr lang="es-HN"/>
            </a:p>
          </p:txBody>
        </p:sp>
        <p:sp>
          <p:nvSpPr>
            <p:cNvPr id="35897" name="Rectangle 69"/>
            <p:cNvSpPr>
              <a:spLocks noChangeArrowheads="1"/>
            </p:cNvSpPr>
            <p:nvPr/>
          </p:nvSpPr>
          <p:spPr bwMode="auto">
            <a:xfrm>
              <a:off x="1153" y="1997"/>
              <a:ext cx="375" cy="124"/>
            </a:xfrm>
            <a:prstGeom prst="rect">
              <a:avLst/>
            </a:prstGeom>
            <a:solidFill>
              <a:schemeClr val="bg1"/>
            </a:solidFill>
            <a:ln w="12700">
              <a:noFill/>
              <a:miter lim="800000"/>
              <a:headEnd type="none" w="lg" len="med"/>
              <a:tailEnd type="none" w="lg" len="med"/>
            </a:ln>
          </p:spPr>
          <p:txBody>
            <a:bodyPr anchor="ctr">
              <a:spAutoFit/>
            </a:bodyPr>
            <a:lstStyle/>
            <a:p>
              <a:endParaRPr lang="es-HN"/>
            </a:p>
          </p:txBody>
        </p:sp>
        <p:sp>
          <p:nvSpPr>
            <p:cNvPr id="35898" name="Rectangle 74"/>
            <p:cNvSpPr>
              <a:spLocks noChangeArrowheads="1"/>
            </p:cNvSpPr>
            <p:nvPr/>
          </p:nvSpPr>
          <p:spPr bwMode="auto">
            <a:xfrm>
              <a:off x="550" y="3544"/>
              <a:ext cx="572" cy="108"/>
            </a:xfrm>
            <a:prstGeom prst="rect">
              <a:avLst/>
            </a:prstGeom>
            <a:solidFill>
              <a:schemeClr val="bg1"/>
            </a:solidFill>
            <a:ln w="12700">
              <a:noFill/>
              <a:miter lim="800000"/>
              <a:headEnd type="none" w="lg" len="med"/>
              <a:tailEnd type="none" w="lg" len="med"/>
            </a:ln>
          </p:spPr>
          <p:txBody>
            <a:bodyPr anchor="ctr">
              <a:spAutoFit/>
            </a:bodyPr>
            <a:lstStyle/>
            <a:p>
              <a:endParaRPr lang="es-HN"/>
            </a:p>
          </p:txBody>
        </p:sp>
      </p:grpSp>
      <p:grpSp>
        <p:nvGrpSpPr>
          <p:cNvPr id="6" name="Group 11"/>
          <p:cNvGrpSpPr>
            <a:grpSpLocks/>
          </p:cNvGrpSpPr>
          <p:nvPr/>
        </p:nvGrpSpPr>
        <p:grpSpPr bwMode="auto">
          <a:xfrm>
            <a:off x="3124200" y="2695575"/>
            <a:ext cx="3678238" cy="1350963"/>
            <a:chOff x="1487" y="1205"/>
            <a:chExt cx="3360" cy="1234"/>
          </a:xfrm>
        </p:grpSpPr>
        <p:sp>
          <p:nvSpPr>
            <p:cNvPr id="35865" name="Line 12"/>
            <p:cNvSpPr>
              <a:spLocks noChangeShapeType="1"/>
            </p:cNvSpPr>
            <p:nvPr/>
          </p:nvSpPr>
          <p:spPr bwMode="auto">
            <a:xfrm rot="-1800000" flipH="1" flipV="1">
              <a:off x="4847"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66" name="Line 13"/>
            <p:cNvSpPr>
              <a:spLocks noChangeShapeType="1"/>
            </p:cNvSpPr>
            <p:nvPr/>
          </p:nvSpPr>
          <p:spPr bwMode="auto">
            <a:xfrm rot="-1800000" flipH="1" flipV="1">
              <a:off x="4731"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67" name="Line 14"/>
            <p:cNvSpPr>
              <a:spLocks noChangeShapeType="1"/>
            </p:cNvSpPr>
            <p:nvPr/>
          </p:nvSpPr>
          <p:spPr bwMode="auto">
            <a:xfrm rot="-1800000" flipH="1" flipV="1">
              <a:off x="4615"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68" name="Line 15"/>
            <p:cNvSpPr>
              <a:spLocks noChangeShapeType="1"/>
            </p:cNvSpPr>
            <p:nvPr/>
          </p:nvSpPr>
          <p:spPr bwMode="auto">
            <a:xfrm rot="-1800000" flipH="1" flipV="1">
              <a:off x="4499"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69" name="Line 16"/>
            <p:cNvSpPr>
              <a:spLocks noChangeShapeType="1"/>
            </p:cNvSpPr>
            <p:nvPr/>
          </p:nvSpPr>
          <p:spPr bwMode="auto">
            <a:xfrm rot="-1800000" flipH="1" flipV="1">
              <a:off x="4383"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0" name="Line 17"/>
            <p:cNvSpPr>
              <a:spLocks noChangeShapeType="1"/>
            </p:cNvSpPr>
            <p:nvPr/>
          </p:nvSpPr>
          <p:spPr bwMode="auto">
            <a:xfrm rot="-1800000" flipH="1" flipV="1">
              <a:off x="4268"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1" name="Line 18"/>
            <p:cNvSpPr>
              <a:spLocks noChangeShapeType="1"/>
            </p:cNvSpPr>
            <p:nvPr/>
          </p:nvSpPr>
          <p:spPr bwMode="auto">
            <a:xfrm rot="-1800000" flipH="1" flipV="1">
              <a:off x="4152"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2" name="Line 19"/>
            <p:cNvSpPr>
              <a:spLocks noChangeShapeType="1"/>
            </p:cNvSpPr>
            <p:nvPr/>
          </p:nvSpPr>
          <p:spPr bwMode="auto">
            <a:xfrm rot="-1800000" flipH="1" flipV="1">
              <a:off x="4036"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3" name="Line 20"/>
            <p:cNvSpPr>
              <a:spLocks noChangeShapeType="1"/>
            </p:cNvSpPr>
            <p:nvPr/>
          </p:nvSpPr>
          <p:spPr bwMode="auto">
            <a:xfrm rot="-1800000" flipH="1" flipV="1">
              <a:off x="3920"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4" name="Line 21"/>
            <p:cNvSpPr>
              <a:spLocks noChangeShapeType="1"/>
            </p:cNvSpPr>
            <p:nvPr/>
          </p:nvSpPr>
          <p:spPr bwMode="auto">
            <a:xfrm rot="-1800000" flipH="1" flipV="1">
              <a:off x="3804"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5" name="Line 22"/>
            <p:cNvSpPr>
              <a:spLocks noChangeShapeType="1"/>
            </p:cNvSpPr>
            <p:nvPr/>
          </p:nvSpPr>
          <p:spPr bwMode="auto">
            <a:xfrm rot="-1800000" flipH="1" flipV="1">
              <a:off x="3688"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6" name="Line 23"/>
            <p:cNvSpPr>
              <a:spLocks noChangeShapeType="1"/>
            </p:cNvSpPr>
            <p:nvPr/>
          </p:nvSpPr>
          <p:spPr bwMode="auto">
            <a:xfrm rot="-1800000" flipH="1" flipV="1">
              <a:off x="3572"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7" name="Line 24"/>
            <p:cNvSpPr>
              <a:spLocks noChangeShapeType="1"/>
            </p:cNvSpPr>
            <p:nvPr/>
          </p:nvSpPr>
          <p:spPr bwMode="auto">
            <a:xfrm rot="-1800000" flipH="1" flipV="1">
              <a:off x="3456"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8" name="Line 25"/>
            <p:cNvSpPr>
              <a:spLocks noChangeShapeType="1"/>
            </p:cNvSpPr>
            <p:nvPr/>
          </p:nvSpPr>
          <p:spPr bwMode="auto">
            <a:xfrm rot="-1800000" flipH="1" flipV="1">
              <a:off x="3341"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79" name="Line 26"/>
            <p:cNvSpPr>
              <a:spLocks noChangeShapeType="1"/>
            </p:cNvSpPr>
            <p:nvPr/>
          </p:nvSpPr>
          <p:spPr bwMode="auto">
            <a:xfrm rot="-1800000" flipH="1" flipV="1">
              <a:off x="3225"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0" name="Line 27"/>
            <p:cNvSpPr>
              <a:spLocks noChangeShapeType="1"/>
            </p:cNvSpPr>
            <p:nvPr/>
          </p:nvSpPr>
          <p:spPr bwMode="auto">
            <a:xfrm rot="-1800000" flipH="1" flipV="1">
              <a:off x="3109"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1" name="Line 28"/>
            <p:cNvSpPr>
              <a:spLocks noChangeShapeType="1"/>
            </p:cNvSpPr>
            <p:nvPr/>
          </p:nvSpPr>
          <p:spPr bwMode="auto">
            <a:xfrm rot="-1800000" flipH="1" flipV="1">
              <a:off x="2993"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2" name="Line 29"/>
            <p:cNvSpPr>
              <a:spLocks noChangeShapeType="1"/>
            </p:cNvSpPr>
            <p:nvPr/>
          </p:nvSpPr>
          <p:spPr bwMode="auto">
            <a:xfrm rot="-1800000" flipH="1" flipV="1">
              <a:off x="2877"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3" name="Line 30"/>
            <p:cNvSpPr>
              <a:spLocks noChangeShapeType="1"/>
            </p:cNvSpPr>
            <p:nvPr/>
          </p:nvSpPr>
          <p:spPr bwMode="auto">
            <a:xfrm rot="-1800000" flipH="1" flipV="1">
              <a:off x="2761"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4" name="Line 31"/>
            <p:cNvSpPr>
              <a:spLocks noChangeShapeType="1"/>
            </p:cNvSpPr>
            <p:nvPr/>
          </p:nvSpPr>
          <p:spPr bwMode="auto">
            <a:xfrm rot="-1800000" flipH="1" flipV="1">
              <a:off x="2645"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5" name="Line 32"/>
            <p:cNvSpPr>
              <a:spLocks noChangeShapeType="1"/>
            </p:cNvSpPr>
            <p:nvPr/>
          </p:nvSpPr>
          <p:spPr bwMode="auto">
            <a:xfrm rot="-1800000" flipH="1" flipV="1">
              <a:off x="2531"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6" name="Line 33"/>
            <p:cNvSpPr>
              <a:spLocks noChangeShapeType="1"/>
            </p:cNvSpPr>
            <p:nvPr/>
          </p:nvSpPr>
          <p:spPr bwMode="auto">
            <a:xfrm rot="-1800000" flipH="1" flipV="1">
              <a:off x="2415"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7" name="Line 34"/>
            <p:cNvSpPr>
              <a:spLocks noChangeShapeType="1"/>
            </p:cNvSpPr>
            <p:nvPr/>
          </p:nvSpPr>
          <p:spPr bwMode="auto">
            <a:xfrm rot="-1800000" flipH="1" flipV="1">
              <a:off x="2299"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8" name="Line 35"/>
            <p:cNvSpPr>
              <a:spLocks noChangeShapeType="1"/>
            </p:cNvSpPr>
            <p:nvPr/>
          </p:nvSpPr>
          <p:spPr bwMode="auto">
            <a:xfrm rot="-1800000" flipH="1" flipV="1">
              <a:off x="2183"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89" name="Line 36"/>
            <p:cNvSpPr>
              <a:spLocks noChangeShapeType="1"/>
            </p:cNvSpPr>
            <p:nvPr/>
          </p:nvSpPr>
          <p:spPr bwMode="auto">
            <a:xfrm rot="-1800000" flipH="1" flipV="1">
              <a:off x="2067"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90" name="Line 37"/>
            <p:cNvSpPr>
              <a:spLocks noChangeShapeType="1"/>
            </p:cNvSpPr>
            <p:nvPr/>
          </p:nvSpPr>
          <p:spPr bwMode="auto">
            <a:xfrm rot="-1800000" flipH="1" flipV="1">
              <a:off x="1951"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91" name="Line 38"/>
            <p:cNvSpPr>
              <a:spLocks noChangeShapeType="1"/>
            </p:cNvSpPr>
            <p:nvPr/>
          </p:nvSpPr>
          <p:spPr bwMode="auto">
            <a:xfrm rot="-1800000" flipH="1" flipV="1">
              <a:off x="1835"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92" name="Line 39"/>
            <p:cNvSpPr>
              <a:spLocks noChangeShapeType="1"/>
            </p:cNvSpPr>
            <p:nvPr/>
          </p:nvSpPr>
          <p:spPr bwMode="auto">
            <a:xfrm rot="-1800000" flipH="1" flipV="1">
              <a:off x="1720"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93" name="Line 40"/>
            <p:cNvSpPr>
              <a:spLocks noChangeShapeType="1"/>
            </p:cNvSpPr>
            <p:nvPr/>
          </p:nvSpPr>
          <p:spPr bwMode="auto">
            <a:xfrm rot="-1800000" flipH="1" flipV="1">
              <a:off x="1602"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94" name="Line 41"/>
            <p:cNvSpPr>
              <a:spLocks noChangeShapeType="1"/>
            </p:cNvSpPr>
            <p:nvPr/>
          </p:nvSpPr>
          <p:spPr bwMode="auto">
            <a:xfrm rot="-1800000" flipH="1" flipV="1">
              <a:off x="1487" y="1205"/>
              <a:ext cx="0" cy="1234"/>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grpSp>
      <p:sp>
        <p:nvSpPr>
          <p:cNvPr id="35852" name="Rectangle 43"/>
          <p:cNvSpPr>
            <a:spLocks noChangeArrowheads="1"/>
          </p:cNvSpPr>
          <p:nvPr/>
        </p:nvSpPr>
        <p:spPr bwMode="auto">
          <a:xfrm>
            <a:off x="1685925" y="2189163"/>
            <a:ext cx="846138" cy="898525"/>
          </a:xfrm>
          <a:prstGeom prst="rect">
            <a:avLst/>
          </a:prstGeom>
          <a:solidFill>
            <a:schemeClr val="hlink"/>
          </a:solidFill>
          <a:ln w="12700">
            <a:noFill/>
            <a:miter lim="800000"/>
            <a:headEnd type="none" w="lg" len="med"/>
            <a:tailEnd type="none" w="lg" len="med"/>
          </a:ln>
        </p:spPr>
        <p:txBody>
          <a:bodyPr wrap="none" anchor="ctr">
            <a:spAutoFit/>
          </a:bodyPr>
          <a:lstStyle/>
          <a:p>
            <a:endParaRPr lang="es-HN"/>
          </a:p>
        </p:txBody>
      </p:sp>
      <p:sp>
        <p:nvSpPr>
          <p:cNvPr id="35853" name="Rectangle 44"/>
          <p:cNvSpPr>
            <a:spLocks noChangeArrowheads="1"/>
          </p:cNvSpPr>
          <p:nvPr/>
        </p:nvSpPr>
        <p:spPr bwMode="auto">
          <a:xfrm>
            <a:off x="7116763" y="2333625"/>
            <a:ext cx="512762" cy="692150"/>
          </a:xfrm>
          <a:prstGeom prst="rect">
            <a:avLst/>
          </a:prstGeom>
          <a:solidFill>
            <a:schemeClr val="hlink"/>
          </a:solidFill>
          <a:ln w="12700">
            <a:noFill/>
            <a:miter lim="800000"/>
            <a:headEnd type="none" w="lg" len="med"/>
            <a:tailEnd type="none" w="lg" len="med"/>
          </a:ln>
        </p:spPr>
        <p:txBody>
          <a:bodyPr anchor="ctr">
            <a:spAutoFit/>
          </a:bodyPr>
          <a:lstStyle/>
          <a:p>
            <a:endParaRPr lang="es-HN"/>
          </a:p>
        </p:txBody>
      </p:sp>
      <p:sp>
        <p:nvSpPr>
          <p:cNvPr id="571452" name="AutoShape 60"/>
          <p:cNvSpPr>
            <a:spLocks/>
          </p:cNvSpPr>
          <p:nvPr/>
        </p:nvSpPr>
        <p:spPr bwMode="auto">
          <a:xfrm>
            <a:off x="7321550" y="1571625"/>
            <a:ext cx="88900" cy="266700"/>
          </a:xfrm>
          <a:prstGeom prst="rightBracket">
            <a:avLst>
              <a:gd name="adj" fmla="val 25000"/>
            </a:avLst>
          </a:prstGeom>
          <a:noFill/>
          <a:ln w="38100">
            <a:solidFill>
              <a:schemeClr val="tx1"/>
            </a:solidFill>
            <a:round/>
            <a:headEnd type="none" w="lg" len="med"/>
            <a:tailEnd type="none" w="lg" len="med"/>
          </a:ln>
        </p:spPr>
        <p:txBody>
          <a:bodyPr anchor="ctr">
            <a:spAutoFit/>
          </a:bodyPr>
          <a:lstStyle/>
          <a:p>
            <a:endParaRPr lang="es-HN"/>
          </a:p>
        </p:txBody>
      </p:sp>
      <p:sp>
        <p:nvSpPr>
          <p:cNvPr id="35855" name="Rectangle 61"/>
          <p:cNvSpPr>
            <a:spLocks noChangeArrowheads="1"/>
          </p:cNvSpPr>
          <p:nvPr/>
        </p:nvSpPr>
        <p:spPr bwMode="auto">
          <a:xfrm>
            <a:off x="1752600" y="2971800"/>
            <a:ext cx="742950" cy="190500"/>
          </a:xfrm>
          <a:prstGeom prst="rect">
            <a:avLst/>
          </a:prstGeom>
          <a:solidFill>
            <a:schemeClr val="hlink"/>
          </a:solidFill>
          <a:ln w="12700">
            <a:noFill/>
            <a:miter lim="800000"/>
            <a:headEnd type="none" w="lg" len="med"/>
            <a:tailEnd type="none" w="lg" len="med"/>
          </a:ln>
        </p:spPr>
        <p:txBody>
          <a:bodyPr anchor="ctr">
            <a:spAutoFit/>
          </a:bodyPr>
          <a:lstStyle/>
          <a:p>
            <a:endParaRPr lang="es-HN"/>
          </a:p>
        </p:txBody>
      </p:sp>
      <p:sp>
        <p:nvSpPr>
          <p:cNvPr id="571454" name="Rectangle 62"/>
          <p:cNvSpPr>
            <a:spLocks noGrp="1" noChangeArrowheads="1"/>
          </p:cNvSpPr>
          <p:nvPr>
            <p:ph type="title"/>
          </p:nvPr>
        </p:nvSpPr>
        <p:spPr/>
        <p:txBody>
          <a:bodyPr>
            <a:normAutofit fontScale="90000"/>
          </a:bodyPr>
          <a:lstStyle/>
          <a:p>
            <a:pPr eaLnBrk="1" hangingPunct="1">
              <a:defRPr/>
            </a:pPr>
            <a:r>
              <a:rPr lang="es-HN" sz="4000" dirty="0" err="1" smtClean="0"/>
              <a:t>Procedure</a:t>
            </a:r>
            <a:r>
              <a:rPr lang="es-HN" sz="4000" dirty="0" smtClean="0"/>
              <a:t> </a:t>
            </a:r>
            <a:r>
              <a:rPr lang="es-HN" sz="4000" dirty="0" err="1" smtClean="0"/>
              <a:t>to</a:t>
            </a:r>
            <a:r>
              <a:rPr lang="es-HN" sz="4000" dirty="0" smtClean="0"/>
              <a:t> </a:t>
            </a:r>
            <a:r>
              <a:rPr lang="es-HN" sz="4000" dirty="0" err="1" smtClean="0"/>
              <a:t>drain</a:t>
            </a:r>
            <a:r>
              <a:rPr lang="es-HN" sz="4000" dirty="0" smtClean="0"/>
              <a:t> and re-</a:t>
            </a:r>
            <a:r>
              <a:rPr lang="es-HN" sz="4000" dirty="0" err="1" smtClean="0"/>
              <a:t>fill</a:t>
            </a:r>
            <a:r>
              <a:rPr lang="es-HN" sz="4000" dirty="0" smtClean="0"/>
              <a:t> </a:t>
            </a:r>
            <a:r>
              <a:rPr lang="es-HN" sz="4000" dirty="0" err="1" smtClean="0"/>
              <a:t>the</a:t>
            </a:r>
            <a:r>
              <a:rPr lang="es-HN" sz="4000" dirty="0" smtClean="0"/>
              <a:t> </a:t>
            </a:r>
            <a:r>
              <a:rPr lang="es-HN" sz="4000" dirty="0" err="1" smtClean="0"/>
              <a:t>Sedimentation</a:t>
            </a:r>
            <a:r>
              <a:rPr lang="es-HN" sz="4000" dirty="0" smtClean="0"/>
              <a:t> </a:t>
            </a:r>
            <a:r>
              <a:rPr lang="es-HN" sz="4000" dirty="0" err="1" smtClean="0"/>
              <a:t>Tank</a:t>
            </a:r>
            <a:endParaRPr lang="es-HN" sz="4000" dirty="0"/>
          </a:p>
        </p:txBody>
      </p:sp>
      <p:sp>
        <p:nvSpPr>
          <p:cNvPr id="571455" name="AutoShape 63"/>
          <p:cNvSpPr>
            <a:spLocks noChangeArrowheads="1"/>
          </p:cNvSpPr>
          <p:nvPr/>
        </p:nvSpPr>
        <p:spPr bwMode="auto">
          <a:xfrm rot="5400000">
            <a:off x="962025" y="5581651"/>
            <a:ext cx="276225" cy="190500"/>
          </a:xfrm>
          <a:prstGeom prst="homePlate">
            <a:avLst>
              <a:gd name="adj" fmla="val 36250"/>
            </a:avLst>
          </a:prstGeom>
          <a:solidFill>
            <a:schemeClr val="accent1"/>
          </a:solidFill>
          <a:ln w="12700">
            <a:solidFill>
              <a:schemeClr val="tx1"/>
            </a:solidFill>
            <a:miter lim="800000"/>
            <a:headEnd type="none" w="lg" len="med"/>
            <a:tailEnd type="none" w="lg" len="med"/>
          </a:ln>
        </p:spPr>
        <p:txBody>
          <a:bodyPr wrap="none" anchor="ctr">
            <a:spAutoFit/>
          </a:bodyPr>
          <a:lstStyle/>
          <a:p>
            <a:endParaRPr lang="es-HN"/>
          </a:p>
        </p:txBody>
      </p:sp>
      <p:sp>
        <p:nvSpPr>
          <p:cNvPr id="35858" name="Line 64"/>
          <p:cNvSpPr>
            <a:spLocks noChangeShapeType="1"/>
          </p:cNvSpPr>
          <p:nvPr/>
        </p:nvSpPr>
        <p:spPr bwMode="auto">
          <a:xfrm flipH="1">
            <a:off x="676275" y="5619750"/>
            <a:ext cx="1000125" cy="0"/>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sp>
        <p:nvSpPr>
          <p:cNvPr id="35859" name="Line 65"/>
          <p:cNvSpPr>
            <a:spLocks noChangeShapeType="1"/>
          </p:cNvSpPr>
          <p:nvPr/>
        </p:nvSpPr>
        <p:spPr bwMode="auto">
          <a:xfrm flipH="1">
            <a:off x="676275" y="5819775"/>
            <a:ext cx="1000125" cy="0"/>
          </a:xfrm>
          <a:prstGeom prst="line">
            <a:avLst/>
          </a:prstGeom>
          <a:noFill/>
          <a:ln w="38100">
            <a:solidFill>
              <a:schemeClr val="tx1"/>
            </a:solidFill>
            <a:round/>
            <a:headEnd type="none" w="lg" len="med"/>
            <a:tailEnd type="none" w="lg" len="med"/>
          </a:ln>
        </p:spPr>
        <p:txBody>
          <a:bodyPr wrap="none" anchor="ctr">
            <a:spAutoFit/>
          </a:bodyPr>
          <a:lstStyle/>
          <a:p>
            <a:endParaRPr lang="en-US"/>
          </a:p>
        </p:txBody>
      </p:sp>
      <p:grpSp>
        <p:nvGrpSpPr>
          <p:cNvPr id="7" name="Group 63"/>
          <p:cNvGrpSpPr/>
          <p:nvPr/>
        </p:nvGrpSpPr>
        <p:grpSpPr>
          <a:xfrm>
            <a:off x="609600" y="1524000"/>
            <a:ext cx="274320" cy="1295400"/>
            <a:chOff x="512064" y="1676400"/>
            <a:chExt cx="274320" cy="1295400"/>
          </a:xfrm>
          <a:solidFill>
            <a:srgbClr val="FFFF00"/>
          </a:solidFill>
        </p:grpSpPr>
        <p:sp>
          <p:nvSpPr>
            <p:cNvPr id="61" name="Can 60"/>
            <p:cNvSpPr/>
            <p:nvPr/>
          </p:nvSpPr>
          <p:spPr>
            <a:xfrm>
              <a:off x="533400" y="2590800"/>
              <a:ext cx="228600" cy="381000"/>
            </a:xfrm>
            <a:prstGeom prst="can">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3" name="Can 62"/>
            <p:cNvSpPr/>
            <p:nvPr/>
          </p:nvSpPr>
          <p:spPr>
            <a:xfrm>
              <a:off x="609600" y="1676400"/>
              <a:ext cx="76200" cy="914400"/>
            </a:xfrm>
            <a:prstGeom prst="can">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2" name="Round Same Side Corner Rectangle 61"/>
            <p:cNvSpPr/>
            <p:nvPr/>
          </p:nvSpPr>
          <p:spPr>
            <a:xfrm>
              <a:off x="512064" y="2514600"/>
              <a:ext cx="274320" cy="152400"/>
            </a:xfrm>
            <a:prstGeom prst="round2Same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8" name="Group 66"/>
          <p:cNvGrpSpPr/>
          <p:nvPr/>
        </p:nvGrpSpPr>
        <p:grpSpPr>
          <a:xfrm>
            <a:off x="1972056" y="3121152"/>
            <a:ext cx="283464" cy="384048"/>
            <a:chOff x="448056" y="3121152"/>
            <a:chExt cx="283464" cy="384048"/>
          </a:xfrm>
          <a:solidFill>
            <a:srgbClr val="00B050"/>
          </a:solidFill>
        </p:grpSpPr>
        <p:sp>
          <p:nvSpPr>
            <p:cNvPr id="66" name="Can 65"/>
            <p:cNvSpPr/>
            <p:nvPr/>
          </p:nvSpPr>
          <p:spPr>
            <a:xfrm>
              <a:off x="493776" y="3200400"/>
              <a:ext cx="201168" cy="304800"/>
            </a:xfrm>
            <a:prstGeom prst="can">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5" name="Rectangle 64"/>
            <p:cNvSpPr/>
            <p:nvPr/>
          </p:nvSpPr>
          <p:spPr>
            <a:xfrm>
              <a:off x="448056" y="3121152"/>
              <a:ext cx="283464" cy="155448"/>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68" name="Rectangle 67"/>
          <p:cNvSpPr/>
          <p:nvPr/>
        </p:nvSpPr>
        <p:spPr>
          <a:xfrm>
            <a:off x="6858000" y="2362200"/>
            <a:ext cx="255588" cy="247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9" name="Group 73"/>
          <p:cNvGrpSpPr>
            <a:grpSpLocks/>
          </p:cNvGrpSpPr>
          <p:nvPr/>
        </p:nvGrpSpPr>
        <p:grpSpPr bwMode="auto">
          <a:xfrm>
            <a:off x="7483475" y="1566863"/>
            <a:ext cx="112713" cy="266700"/>
            <a:chOff x="5344" y="702"/>
            <a:chExt cx="71" cy="168"/>
          </a:xfrm>
          <a:scene3d>
            <a:camera prst="orthographicFront">
              <a:rot lat="0" lon="10800000" rev="0"/>
            </a:camera>
            <a:lightRig rig="threePt" dir="t"/>
          </a:scene3d>
        </p:grpSpPr>
        <p:sp>
          <p:nvSpPr>
            <p:cNvPr id="571463" name="AutoShape 71"/>
            <p:cNvSpPr>
              <a:spLocks/>
            </p:cNvSpPr>
            <p:nvPr/>
          </p:nvSpPr>
          <p:spPr bwMode="auto">
            <a:xfrm>
              <a:off x="5344" y="702"/>
              <a:ext cx="56" cy="168"/>
            </a:xfrm>
            <a:prstGeom prst="rightBracket">
              <a:avLst>
                <a:gd name="adj" fmla="val 25000"/>
              </a:avLst>
            </a:prstGeom>
            <a:noFill/>
            <a:ln w="38100">
              <a:solidFill>
                <a:schemeClr val="tx1"/>
              </a:solidFill>
              <a:round/>
              <a:headEnd type="none" w="lg" len="med"/>
              <a:tailEnd type="none" w="lg" len="med"/>
            </a:ln>
            <a:effectLst/>
          </p:spPr>
          <p:txBody>
            <a:bodyPr anchor="ctr">
              <a:spAutoFit/>
            </a:bodyPr>
            <a:lstStyle/>
            <a:p>
              <a:pPr>
                <a:defRPr/>
              </a:pPr>
              <a:endParaRPr lang="es-HN">
                <a:latin typeface="Arial" charset="0"/>
              </a:endParaRPr>
            </a:p>
          </p:txBody>
        </p:sp>
        <p:sp>
          <p:nvSpPr>
            <p:cNvPr id="571464" name="Rectangle 72"/>
            <p:cNvSpPr>
              <a:spLocks noChangeArrowheads="1"/>
            </p:cNvSpPr>
            <p:nvPr/>
          </p:nvSpPr>
          <p:spPr bwMode="auto">
            <a:xfrm>
              <a:off x="5387" y="762"/>
              <a:ext cx="28" cy="38"/>
            </a:xfrm>
            <a:prstGeom prst="rect">
              <a:avLst/>
            </a:prstGeom>
            <a:solidFill>
              <a:schemeClr val="hlink"/>
            </a:solidFill>
            <a:ln w="12700">
              <a:solidFill>
                <a:schemeClr val="hlink"/>
              </a:solidFill>
              <a:miter lim="800000"/>
              <a:headEnd type="none" w="lg" len="med"/>
              <a:tailEnd type="none" w="lg" len="med"/>
            </a:ln>
            <a:effectLst/>
          </p:spPr>
          <p:txBody>
            <a:bodyPr anchor="ctr">
              <a:spAutoFit/>
            </a:bodyPr>
            <a:lstStyle/>
            <a:p>
              <a:pPr>
                <a:defRPr/>
              </a:pPr>
              <a:endParaRPr lang="es-HN">
                <a:latin typeface="Arial" charset="0"/>
              </a:endParaRPr>
            </a:p>
          </p:txBody>
        </p:sp>
      </p:grpSp>
      <p:sp>
        <p:nvSpPr>
          <p:cNvPr id="571434" name="Rectangle 42"/>
          <p:cNvSpPr>
            <a:spLocks noChangeArrowheads="1"/>
          </p:cNvSpPr>
          <p:nvPr/>
        </p:nvSpPr>
        <p:spPr bwMode="auto">
          <a:xfrm>
            <a:off x="2925763" y="2359025"/>
            <a:ext cx="4206875" cy="252413"/>
          </a:xfrm>
          <a:prstGeom prst="rect">
            <a:avLst/>
          </a:prstGeom>
          <a:solidFill>
            <a:srgbClr val="7030A0"/>
          </a:solidFill>
          <a:ln w="12700">
            <a:solidFill>
              <a:schemeClr val="tx1"/>
            </a:solidFill>
            <a:miter lim="800000"/>
            <a:headEnd type="none" w="lg" len="med"/>
            <a:tailEnd type="none" w="lg" len="med"/>
          </a:ln>
        </p:spPr>
        <p:txBody>
          <a:bodyPr anchor="ctr">
            <a:spAutoFit/>
          </a:bodyPr>
          <a:lstStyle/>
          <a:p>
            <a:endParaRPr lang="es-H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5.55556E-6 -1.48148E-6 C 0.02968 -0.07361 0.05954 -0.14722 0.08437 -0.16667 C 0.10954 -0.18611 0.13906 -0.15834 0.14999 -0.11736 C 0.16093 -0.07639 0.14878 0.05023 0.14999 0.0794 " pathEditMode="relative" ptsTypes="aaaA">
                                      <p:cBhvr>
                                        <p:cTn id="6" dur="2000" fill="hold"/>
                                        <p:tgtEl>
                                          <p:spTgt spid="7"/>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1452"/>
                                        </p:tgtEl>
                                        <p:attrNameLst>
                                          <p:attrName>style.visibility</p:attrName>
                                        </p:attrNameLst>
                                      </p:cBhvr>
                                      <p:to>
                                        <p:strVal val="visible"/>
                                      </p:to>
                                    </p:set>
                                  </p:childTnLst>
                                </p:cTn>
                              </p:par>
                            </p:childTnLst>
                          </p:cTn>
                        </p:par>
                        <p:par>
                          <p:cTn id="11" fill="hold">
                            <p:stCondLst>
                              <p:cond delay="0"/>
                            </p:stCondLst>
                            <p:childTnLst>
                              <p:par>
                                <p:cTn id="12" presetID="0" presetClass="path" presetSubtype="0" accel="50000" decel="50000" fill="hold" grpId="1" nodeType="afterEffect">
                                  <p:stCondLst>
                                    <p:cond delay="0"/>
                                  </p:stCondLst>
                                  <p:childTnLst>
                                    <p:animMotion origin="layout" path="M 4.44444E-6 -1.11111E-6 C -0.00018 0.01806 0.00243 0.09329 -0.00139 0.11227 C -0.00521 0.13171 -0.01841 0.11296 -0.02292 0.11296 " pathEditMode="relative" rAng="0" ptsTypes="aaa">
                                      <p:cBhvr>
                                        <p:cTn id="13" dur="2000" fill="hold"/>
                                        <p:tgtEl>
                                          <p:spTgt spid="571452"/>
                                        </p:tgtEl>
                                        <p:attrNameLst>
                                          <p:attrName>ppt_x</p:attrName>
                                          <p:attrName>ppt_y</p:attrName>
                                        </p:attrNameLst>
                                      </p:cBhvr>
                                      <p:rCtr x="-10" y="66"/>
                                    </p:animMotion>
                                  </p:childTnLst>
                                </p:cTn>
                              </p:par>
                            </p:childTnLst>
                          </p:cTn>
                        </p:par>
                      </p:childTnLst>
                    </p:cTn>
                  </p:par>
                  <p:par>
                    <p:cTn id="14" fill="hold">
                      <p:stCondLst>
                        <p:cond delay="indefinite"/>
                      </p:stCondLst>
                      <p:childTnLst>
                        <p:par>
                          <p:cTn id="15" fill="hold">
                            <p:stCondLst>
                              <p:cond delay="0"/>
                            </p:stCondLst>
                            <p:childTnLst>
                              <p:par>
                                <p:cTn id="16" presetID="64" presetClass="path" presetSubtype="0" accel="50000" decel="50000" fill="hold" grpId="0" nodeType="clickEffect">
                                  <p:stCondLst>
                                    <p:cond delay="0"/>
                                  </p:stCondLst>
                                  <p:childTnLst>
                                    <p:animMotion origin="layout" path="M -2.5E-6 2.22222E-6 L -2.5E-6 -0.04769 " pathEditMode="relative" rAng="0" ptsTypes="AA">
                                      <p:cBhvr>
                                        <p:cTn id="17" dur="2000" fill="hold"/>
                                        <p:tgtEl>
                                          <p:spTgt spid="571455"/>
                                        </p:tgtEl>
                                        <p:attrNameLst>
                                          <p:attrName>ppt_x</p:attrName>
                                          <p:attrName>ppt_y</p:attrName>
                                        </p:attrNameLst>
                                      </p:cBhvr>
                                      <p:rCtr x="0" y="-24"/>
                                    </p:animMotion>
                                  </p:childTnLst>
                                </p:cTn>
                              </p:par>
                              <p:par>
                                <p:cTn id="18" presetID="22" presetClass="entr" presetSubtype="1"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2000"/>
                                        <p:tgtEl>
                                          <p:spTgt spid="5"/>
                                        </p:tgtEl>
                                      </p:cBhvr>
                                    </p:animEffect>
                                  </p:childTnLst>
                                </p:cTn>
                              </p:par>
                              <p:par>
                                <p:cTn id="21" presetID="47" presetClass="exit" presetSubtype="0" fill="hold" grpId="0" nodeType="withEffect">
                                  <p:stCondLst>
                                    <p:cond delay="0"/>
                                  </p:stCondLst>
                                  <p:childTnLst>
                                    <p:animEffect transition="out" filter="fade">
                                      <p:cBhvr>
                                        <p:cTn id="22" dur="1000"/>
                                        <p:tgtEl>
                                          <p:spTgt spid="571434"/>
                                        </p:tgtEl>
                                      </p:cBhvr>
                                    </p:animEffect>
                                    <p:anim calcmode="lin" valueType="num">
                                      <p:cBhvr>
                                        <p:cTn id="23" dur="1000"/>
                                        <p:tgtEl>
                                          <p:spTgt spid="571434"/>
                                        </p:tgtEl>
                                        <p:attrNameLst>
                                          <p:attrName>ppt_x</p:attrName>
                                        </p:attrNameLst>
                                      </p:cBhvr>
                                      <p:tavLst>
                                        <p:tav tm="0">
                                          <p:val>
                                            <p:strVal val="ppt_x"/>
                                          </p:val>
                                        </p:tav>
                                        <p:tav tm="100000">
                                          <p:val>
                                            <p:strVal val="ppt_x"/>
                                          </p:val>
                                        </p:tav>
                                      </p:tavLst>
                                    </p:anim>
                                    <p:anim calcmode="lin" valueType="num">
                                      <p:cBhvr>
                                        <p:cTn id="24" dur="1000"/>
                                        <p:tgtEl>
                                          <p:spTgt spid="571434"/>
                                        </p:tgtEl>
                                        <p:attrNameLst>
                                          <p:attrName>ppt_y</p:attrName>
                                        </p:attrNameLst>
                                      </p:cBhvr>
                                      <p:tavLst>
                                        <p:tav tm="0">
                                          <p:val>
                                            <p:strVal val="ppt_y"/>
                                          </p:val>
                                        </p:tav>
                                        <p:tav tm="100000">
                                          <p:val>
                                            <p:strVal val="ppt_y-.1"/>
                                          </p:val>
                                        </p:tav>
                                      </p:tavLst>
                                    </p:anim>
                                    <p:set>
                                      <p:cBhvr>
                                        <p:cTn id="25" dur="1" fill="hold">
                                          <p:stCondLst>
                                            <p:cond delay="999"/>
                                          </p:stCondLst>
                                        </p:cTn>
                                        <p:tgtEl>
                                          <p:spTgt spid="571434"/>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42" presetClass="path" presetSubtype="0" accel="50000" decel="50000" fill="hold" grpId="1" nodeType="clickEffect">
                                  <p:stCondLst>
                                    <p:cond delay="0"/>
                                  </p:stCondLst>
                                  <p:childTnLst>
                                    <p:animMotion origin="layout" path="M -2.5E-6 -0.04765 L -2.5E-6 -3.33102E-6 " pathEditMode="relative" rAng="0" ptsTypes="AA">
                                      <p:cBhvr>
                                        <p:cTn id="29" dur="2000" fill="hold"/>
                                        <p:tgtEl>
                                          <p:spTgt spid="571455"/>
                                        </p:tgtEl>
                                        <p:attrNameLst>
                                          <p:attrName>ppt_x</p:attrName>
                                          <p:attrName>ppt_y</p:attrName>
                                        </p:attrNameLst>
                                      </p:cBhvr>
                                      <p:rCtr x="0" y="24"/>
                                    </p:animMotion>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childTnLst>
                          </p:cTn>
                        </p:par>
                        <p:par>
                          <p:cTn id="37" fill="hold">
                            <p:stCondLst>
                              <p:cond delay="1000"/>
                            </p:stCondLst>
                            <p:childTnLst>
                              <p:par>
                                <p:cTn id="38" presetID="0" presetClass="path" presetSubtype="0" accel="50000" decel="50000" fill="hold" nodeType="afterEffect">
                                  <p:stCondLst>
                                    <p:cond delay="0"/>
                                  </p:stCondLst>
                                  <p:childTnLst>
                                    <p:animMotion origin="layout" path="M -3.33333E-6 -8.14815E-6 C -0.03107 -0.01112 -0.06198 -0.02223 -0.07396 -0.00325 C -0.08593 0.01574 -0.07882 0.06504 -0.07153 0.11435 " pathEditMode="relative" ptsTypes="aaA">
                                      <p:cBhvr>
                                        <p:cTn id="39" dur="2000" fill="hold"/>
                                        <p:tgtEl>
                                          <p:spTgt spid="9"/>
                                        </p:tgtEl>
                                        <p:attrNameLst>
                                          <p:attrName>ppt_x</p:attrName>
                                          <p:attrName>ppt_y</p:attrName>
                                        </p:attrNameLst>
                                      </p:cBhvr>
                                    </p:animMotion>
                                  </p:childTnLst>
                                </p:cTn>
                              </p:par>
                            </p:childTnLst>
                          </p:cTn>
                        </p:par>
                      </p:childTnLst>
                    </p:cTn>
                  </p:par>
                  <p:par>
                    <p:cTn id="40" fill="hold">
                      <p:stCondLst>
                        <p:cond delay="indefinite"/>
                      </p:stCondLst>
                      <p:childTnLst>
                        <p:par>
                          <p:cTn id="41" fill="hold">
                            <p:stCondLst>
                              <p:cond delay="0"/>
                            </p:stCondLst>
                            <p:childTnLst>
                              <p:par>
                                <p:cTn id="42" presetID="2" presetClass="exit" presetSubtype="1" fill="hold" grpId="2" nodeType="clickEffect">
                                  <p:stCondLst>
                                    <p:cond delay="0"/>
                                  </p:stCondLst>
                                  <p:childTnLst>
                                    <p:anim calcmode="lin" valueType="num">
                                      <p:cBhvr additive="base">
                                        <p:cTn id="43" dur="500"/>
                                        <p:tgtEl>
                                          <p:spTgt spid="571452"/>
                                        </p:tgtEl>
                                        <p:attrNameLst>
                                          <p:attrName>ppt_x</p:attrName>
                                        </p:attrNameLst>
                                      </p:cBhvr>
                                      <p:tavLst>
                                        <p:tav tm="0">
                                          <p:val>
                                            <p:strVal val="ppt_x"/>
                                          </p:val>
                                        </p:tav>
                                        <p:tav tm="100000">
                                          <p:val>
                                            <p:strVal val="ppt_x"/>
                                          </p:val>
                                        </p:tav>
                                      </p:tavLst>
                                    </p:anim>
                                    <p:anim calcmode="lin" valueType="num">
                                      <p:cBhvr additive="base">
                                        <p:cTn id="44" dur="500"/>
                                        <p:tgtEl>
                                          <p:spTgt spid="571452"/>
                                        </p:tgtEl>
                                        <p:attrNameLst>
                                          <p:attrName>ppt_y</p:attrName>
                                        </p:attrNameLst>
                                      </p:cBhvr>
                                      <p:tavLst>
                                        <p:tav tm="0">
                                          <p:val>
                                            <p:strVal val="ppt_y"/>
                                          </p:val>
                                        </p:tav>
                                        <p:tav tm="100000">
                                          <p:val>
                                            <p:strVal val="0-ppt_h/2"/>
                                          </p:val>
                                        </p:tav>
                                      </p:tavLst>
                                    </p:anim>
                                    <p:set>
                                      <p:cBhvr>
                                        <p:cTn id="45" dur="1" fill="hold">
                                          <p:stCondLst>
                                            <p:cond delay="499"/>
                                          </p:stCondLst>
                                        </p:cTn>
                                        <p:tgtEl>
                                          <p:spTgt spid="571452"/>
                                        </p:tgtEl>
                                        <p:attrNameLst>
                                          <p:attrName>style.visibility</p:attrName>
                                        </p:attrNameLst>
                                      </p:cBhvr>
                                      <p:to>
                                        <p:strVal val="hidden"/>
                                      </p:to>
                                    </p:set>
                                  </p:childTnLst>
                                </p:cTn>
                              </p:par>
                            </p:childTnLst>
                          </p:cTn>
                        </p:par>
                        <p:par>
                          <p:cTn id="46" fill="hold">
                            <p:stCondLst>
                              <p:cond delay="500"/>
                            </p:stCondLst>
                            <p:childTnLst>
                              <p:par>
                                <p:cTn id="47" presetID="1" presetClass="entr" presetSubtype="0"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childTnLst>
                                </p:cTn>
                              </p:par>
                            </p:childTnLst>
                          </p:cTn>
                        </p:par>
                        <p:par>
                          <p:cTn id="49" fill="hold">
                            <p:stCondLst>
                              <p:cond delay="500"/>
                            </p:stCondLst>
                            <p:childTnLst>
                              <p:par>
                                <p:cTn id="50" presetID="22" presetClass="exit" presetSubtype="4" fill="hold" nodeType="afterEffect">
                                  <p:stCondLst>
                                    <p:cond delay="0"/>
                                  </p:stCondLst>
                                  <p:childTnLst>
                                    <p:animEffect transition="out" filter="wipe(down)">
                                      <p:cBhvr>
                                        <p:cTn id="51" dur="2000"/>
                                        <p:tgtEl>
                                          <p:spTgt spid="5"/>
                                        </p:tgtEl>
                                      </p:cBhvr>
                                    </p:animEffect>
                                    <p:set>
                                      <p:cBhvr>
                                        <p:cTn id="52" dur="1" fill="hold">
                                          <p:stCondLst>
                                            <p:cond delay="1999"/>
                                          </p:stCondLst>
                                        </p:cTn>
                                        <p:tgtEl>
                                          <p:spTgt spid="5"/>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2" presetClass="exit" presetSubtype="1" fill="hold" nodeType="clickEffect">
                                  <p:stCondLst>
                                    <p:cond delay="0"/>
                                  </p:stCondLst>
                                  <p:childTnLst>
                                    <p:anim calcmode="lin" valueType="num">
                                      <p:cBhvr additive="base">
                                        <p:cTn id="56" dur="500"/>
                                        <p:tgtEl>
                                          <p:spTgt spid="9"/>
                                        </p:tgtEl>
                                        <p:attrNameLst>
                                          <p:attrName>ppt_x</p:attrName>
                                        </p:attrNameLst>
                                      </p:cBhvr>
                                      <p:tavLst>
                                        <p:tav tm="0">
                                          <p:val>
                                            <p:strVal val="ppt_x"/>
                                          </p:val>
                                        </p:tav>
                                        <p:tav tm="100000">
                                          <p:val>
                                            <p:strVal val="ppt_x"/>
                                          </p:val>
                                        </p:tav>
                                      </p:tavLst>
                                    </p:anim>
                                    <p:anim calcmode="lin" valueType="num">
                                      <p:cBhvr additive="base">
                                        <p:cTn id="57" dur="500"/>
                                        <p:tgtEl>
                                          <p:spTgt spid="9"/>
                                        </p:tgtEl>
                                        <p:attrNameLst>
                                          <p:attrName>ppt_y</p:attrName>
                                        </p:attrNameLst>
                                      </p:cBhvr>
                                      <p:tavLst>
                                        <p:tav tm="0">
                                          <p:val>
                                            <p:strVal val="ppt_y"/>
                                          </p:val>
                                        </p:tav>
                                        <p:tav tm="100000">
                                          <p:val>
                                            <p:strVal val="0-ppt_h/2"/>
                                          </p:val>
                                        </p:tav>
                                      </p:tavLst>
                                    </p:anim>
                                    <p:set>
                                      <p:cBhvr>
                                        <p:cTn id="58" dur="1" fill="hold">
                                          <p:stCondLst>
                                            <p:cond delay="499"/>
                                          </p:stCondLst>
                                        </p:cTn>
                                        <p:tgtEl>
                                          <p:spTgt spid="9"/>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1" nodeType="clickEffect">
                                  <p:stCondLst>
                                    <p:cond delay="0"/>
                                  </p:stCondLst>
                                  <p:childTnLst>
                                    <p:set>
                                      <p:cBhvr>
                                        <p:cTn id="62" dur="1" fill="hold">
                                          <p:stCondLst>
                                            <p:cond delay="0"/>
                                          </p:stCondLst>
                                        </p:cTn>
                                        <p:tgtEl>
                                          <p:spTgt spid="571434"/>
                                        </p:tgtEl>
                                        <p:attrNameLst>
                                          <p:attrName>style.visibility</p:attrName>
                                        </p:attrNameLst>
                                      </p:cBhvr>
                                      <p:to>
                                        <p:strVal val="visible"/>
                                      </p:to>
                                    </p:set>
                                    <p:animEffect transition="in" filter="fade">
                                      <p:cBhvr>
                                        <p:cTn id="63" dur="1000"/>
                                        <p:tgtEl>
                                          <p:spTgt spid="571434"/>
                                        </p:tgtEl>
                                      </p:cBhvr>
                                    </p:animEffect>
                                    <p:anim calcmode="lin" valueType="num">
                                      <p:cBhvr>
                                        <p:cTn id="64" dur="1000" fill="hold"/>
                                        <p:tgtEl>
                                          <p:spTgt spid="571434"/>
                                        </p:tgtEl>
                                        <p:attrNameLst>
                                          <p:attrName>ppt_x</p:attrName>
                                        </p:attrNameLst>
                                      </p:cBhvr>
                                      <p:tavLst>
                                        <p:tav tm="0">
                                          <p:val>
                                            <p:strVal val="#ppt_x"/>
                                          </p:val>
                                        </p:tav>
                                        <p:tav tm="100000">
                                          <p:val>
                                            <p:strVal val="#ppt_x"/>
                                          </p:val>
                                        </p:tav>
                                      </p:tavLst>
                                    </p:anim>
                                    <p:anim calcmode="lin" valueType="num">
                                      <p:cBhvr>
                                        <p:cTn id="65" dur="1000" fill="hold"/>
                                        <p:tgtEl>
                                          <p:spTgt spid="571434"/>
                                        </p:tgtEl>
                                        <p:attrNameLst>
                                          <p:attrName>ppt_y</p:attrName>
                                        </p:attrNameLst>
                                      </p:cBhvr>
                                      <p:tavLst>
                                        <p:tav tm="0">
                                          <p:val>
                                            <p:strVal val="#ppt_y-.1"/>
                                          </p:val>
                                        </p:tav>
                                        <p:tav tm="100000">
                                          <p:val>
                                            <p:strVal val="#ppt_y"/>
                                          </p:val>
                                        </p:tav>
                                      </p:tavLst>
                                    </p:anim>
                                  </p:childTnLst>
                                </p:cTn>
                              </p:par>
                              <p:par>
                                <p:cTn id="66" presetID="0" presetClass="path" presetSubtype="0" accel="50000" decel="50000" fill="hold" nodeType="withEffect">
                                  <p:stCondLst>
                                    <p:cond delay="0"/>
                                  </p:stCondLst>
                                  <p:childTnLst>
                                    <p:animMotion origin="layout" path="M 0.14999 0.07939 C 0.15885 -0.01042 0.16787 -0.10001 0.15121 -0.13496 C 0.13454 -0.16992 0.07534 -0.16575 0.04999 -0.13033 C 0.02465 -0.09492 0.00156 0.05856 -0.00122 0.07777 " pathEditMode="relative" ptsTypes="aaaA">
                                      <p:cBhvr>
                                        <p:cTn id="67" dur="2000" fill="hold"/>
                                        <p:tgtEl>
                                          <p:spTgt spid="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1452" grpId="0" animBg="1"/>
      <p:bldP spid="571452" grpId="1" animBg="1"/>
      <p:bldP spid="571452" grpId="2" animBg="1"/>
      <p:bldP spid="571455" grpId="0" animBg="1"/>
      <p:bldP spid="571455" grpId="1" animBg="1"/>
      <p:bldP spid="571434" grpId="0" animBg="1"/>
      <p:bldP spid="571434" grpId="1"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ctrTitle"/>
          </p:nvPr>
        </p:nvSpPr>
        <p:spPr/>
        <p:txBody>
          <a:bodyPr/>
          <a:lstStyle/>
          <a:p>
            <a:r>
              <a:rPr lang="en-US" dirty="0" smtClean="0"/>
              <a:t>Automated Design Tool </a:t>
            </a:r>
            <a:br>
              <a:rPr lang="en-US" dirty="0" smtClean="0"/>
            </a:br>
            <a:r>
              <a:rPr lang="en-US" dirty="0" smtClean="0"/>
              <a:t>Materials List</a:t>
            </a:r>
          </a:p>
        </p:txBody>
      </p:sp>
      <p:sp>
        <p:nvSpPr>
          <p:cNvPr id="5123" name="Subtitle 2"/>
          <p:cNvSpPr>
            <a:spLocks noGrp="1"/>
          </p:cNvSpPr>
          <p:nvPr>
            <p:ph type="subTitle" idx="1"/>
          </p:nvPr>
        </p:nvSpPr>
        <p:spPr>
          <a:xfrm>
            <a:off x="533400" y="3525190"/>
            <a:ext cx="7854950" cy="1752600"/>
          </a:xfrm>
        </p:spPr>
        <p:txBody>
          <a:bodyPr/>
          <a:lstStyle/>
          <a:p>
            <a:pPr eaLnBrk="1" hangingPunct="1">
              <a:buFont typeface="Arial" charset="0"/>
              <a:buNone/>
              <a:defRPr/>
            </a:pPr>
            <a:r>
              <a:rPr lang="en-US" dirty="0" err="1" smtClean="0"/>
              <a:t>JoshnCaspar</a:t>
            </a:r>
            <a:endParaRPr lang="en-US" dirty="0" smtClean="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704850"/>
            <a:ext cx="8229600" cy="1143000"/>
          </a:xfrm>
        </p:spPr>
        <p:txBody>
          <a:bodyPr/>
          <a:lstStyle/>
          <a:p>
            <a:pPr eaLnBrk="1" hangingPunct="1"/>
            <a:r>
              <a:rPr lang="en-US" smtClean="0"/>
              <a:t>Automated Design Tool</a:t>
            </a:r>
          </a:p>
        </p:txBody>
      </p:sp>
      <p:sp>
        <p:nvSpPr>
          <p:cNvPr id="38915" name="Content Placeholder 2"/>
          <p:cNvSpPr>
            <a:spLocks noGrp="1"/>
          </p:cNvSpPr>
          <p:nvPr>
            <p:ph sz="half" idx="1"/>
          </p:nvPr>
        </p:nvSpPr>
        <p:spPr>
          <a:xfrm>
            <a:off x="457200" y="1920875"/>
            <a:ext cx="4038600" cy="4433888"/>
          </a:xfrm>
        </p:spPr>
        <p:txBody>
          <a:bodyPr/>
          <a:lstStyle/>
          <a:p>
            <a:pPr eaLnBrk="1" hangingPunct="1"/>
            <a:r>
              <a:rPr lang="en-US" smtClean="0"/>
              <a:t>What it’s used for</a:t>
            </a:r>
          </a:p>
          <a:p>
            <a:pPr eaLnBrk="1" hangingPunct="1"/>
            <a:r>
              <a:rPr lang="en-US" smtClean="0"/>
              <a:t>How it works</a:t>
            </a:r>
          </a:p>
        </p:txBody>
      </p:sp>
      <p:sp>
        <p:nvSpPr>
          <p:cNvPr id="38916" name="Content Placeholder 5"/>
          <p:cNvSpPr>
            <a:spLocks noGrp="1"/>
          </p:cNvSpPr>
          <p:nvPr>
            <p:ph sz="half" idx="2"/>
          </p:nvPr>
        </p:nvSpPr>
        <p:spPr>
          <a:xfrm>
            <a:off x="4648200" y="1920875"/>
            <a:ext cx="4038600" cy="4433888"/>
          </a:xfrm>
        </p:spPr>
        <p:txBody>
          <a:bodyPr/>
          <a:lstStyle/>
          <a:p>
            <a:pPr eaLnBrk="1" hangingPunct="1"/>
            <a:r>
              <a:rPr lang="en-US" smtClean="0"/>
              <a:t>Why it’s important</a:t>
            </a:r>
          </a:p>
          <a:p>
            <a:pPr eaLnBrk="1" hangingPunct="1"/>
            <a:endParaRPr lang="en-US" smtClean="0"/>
          </a:p>
        </p:txBody>
      </p:sp>
      <p:pic>
        <p:nvPicPr>
          <p:cNvPr id="38917" name="Picture 5" descr="Picture in Document1"/>
          <p:cNvPicPr>
            <a:picLocks noChangeAspect="1" noChangeArrowheads="1"/>
          </p:cNvPicPr>
          <p:nvPr/>
        </p:nvPicPr>
        <p:blipFill>
          <a:blip r:embed="rId3" cstate="print"/>
          <a:srcRect/>
          <a:stretch>
            <a:fillRect/>
          </a:stretch>
        </p:blipFill>
        <p:spPr bwMode="auto">
          <a:xfrm>
            <a:off x="6248400" y="3048000"/>
            <a:ext cx="2466975" cy="3322638"/>
          </a:xfrm>
          <a:prstGeom prst="rect">
            <a:avLst/>
          </a:prstGeom>
          <a:noFill/>
          <a:ln w="25400">
            <a:solidFill>
              <a:srgbClr val="333333"/>
            </a:solidFill>
            <a:miter lim="800000"/>
            <a:headEnd/>
            <a:tailEnd/>
          </a:ln>
        </p:spPr>
      </p:pic>
      <p:pic>
        <p:nvPicPr>
          <p:cNvPr id="38918" name="Picture 3"/>
          <p:cNvPicPr>
            <a:picLocks noChangeAspect="1" noChangeArrowheads="1"/>
          </p:cNvPicPr>
          <p:nvPr/>
        </p:nvPicPr>
        <p:blipFill>
          <a:blip r:embed="rId4" cstate="print"/>
          <a:srcRect/>
          <a:stretch>
            <a:fillRect/>
          </a:stretch>
        </p:blipFill>
        <p:spPr bwMode="auto">
          <a:xfrm>
            <a:off x="152400" y="3048000"/>
            <a:ext cx="5591175" cy="3657600"/>
          </a:xfrm>
          <a:prstGeom prst="rect">
            <a:avLst/>
          </a:prstGeom>
          <a:noFill/>
          <a:ln w="9525">
            <a:noFill/>
            <a:miter lim="800000"/>
            <a:headEnd/>
            <a:tailEnd/>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US" smtClean="0"/>
              <a:t>Materials List in MathCAD</a:t>
            </a:r>
          </a:p>
        </p:txBody>
      </p:sp>
      <p:sp>
        <p:nvSpPr>
          <p:cNvPr id="37891" name="Content Placeholder 2"/>
          <p:cNvSpPr>
            <a:spLocks noGrp="1"/>
          </p:cNvSpPr>
          <p:nvPr>
            <p:ph sz="half" idx="1"/>
          </p:nvPr>
        </p:nvSpPr>
        <p:spPr/>
        <p:txBody>
          <a:bodyPr/>
          <a:lstStyle/>
          <a:p>
            <a:pPr eaLnBrk="1" hangingPunct="1"/>
            <a:r>
              <a:rPr lang="en-US" dirty="0" smtClean="0"/>
              <a:t>Equations to calculate relevant physical quantities</a:t>
            </a:r>
          </a:p>
          <a:p>
            <a:pPr eaLnBrk="1" hangingPunct="1"/>
            <a:r>
              <a:rPr lang="en-US" dirty="0" smtClean="0"/>
              <a:t>Purpose</a:t>
            </a:r>
          </a:p>
        </p:txBody>
      </p:sp>
      <p:sp>
        <p:nvSpPr>
          <p:cNvPr id="6" name="Content Placeholder 5"/>
          <p:cNvSpPr>
            <a:spLocks noGrp="1"/>
          </p:cNvSpPr>
          <p:nvPr>
            <p:ph sz="half" idx="2"/>
          </p:nvPr>
        </p:nvSpPr>
        <p:spPr/>
        <p:txBody>
          <a:bodyPr/>
          <a:lstStyle/>
          <a:p>
            <a:r>
              <a:rPr lang="en-US" dirty="0" smtClean="0"/>
              <a:t>Feedback we’ve gotten from Honduran engineers</a:t>
            </a:r>
          </a:p>
          <a:p>
            <a:endParaRPr lang="en-US" dirty="0"/>
          </a:p>
        </p:txBody>
      </p:sp>
      <p:pic>
        <p:nvPicPr>
          <p:cNvPr id="37892" name="Picture 2"/>
          <p:cNvPicPr>
            <a:picLocks noChangeAspect="1" noChangeArrowheads="1"/>
          </p:cNvPicPr>
          <p:nvPr/>
        </p:nvPicPr>
        <p:blipFill>
          <a:blip r:embed="rId3" cstate="print"/>
          <a:srcRect/>
          <a:stretch>
            <a:fillRect/>
          </a:stretch>
        </p:blipFill>
        <p:spPr bwMode="auto">
          <a:xfrm>
            <a:off x="228600" y="3429000"/>
            <a:ext cx="4191000" cy="3143250"/>
          </a:xfrm>
          <a:prstGeom prst="rect">
            <a:avLst/>
          </a:prstGeom>
          <a:noFill/>
          <a:ln w="9525">
            <a:noFill/>
            <a:miter lim="800000"/>
            <a:headEnd/>
            <a:tailEnd/>
          </a:ln>
        </p:spPr>
      </p:pic>
      <p:pic>
        <p:nvPicPr>
          <p:cNvPr id="37893" name="Picture 3"/>
          <p:cNvPicPr>
            <a:picLocks noChangeAspect="1" noChangeArrowheads="1"/>
          </p:cNvPicPr>
          <p:nvPr/>
        </p:nvPicPr>
        <p:blipFill>
          <a:blip r:embed="rId4" cstate="print"/>
          <a:srcRect/>
          <a:stretch>
            <a:fillRect/>
          </a:stretch>
        </p:blipFill>
        <p:spPr bwMode="auto">
          <a:xfrm>
            <a:off x="4724400" y="3429000"/>
            <a:ext cx="4191000" cy="3143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Alum</a:t>
            </a:r>
            <a:endParaRPr lang="en-US" dirty="0"/>
          </a:p>
        </p:txBody>
      </p:sp>
      <p:sp>
        <p:nvSpPr>
          <p:cNvPr id="3" name="Content Placeholder 2"/>
          <p:cNvSpPr>
            <a:spLocks noGrp="1"/>
          </p:cNvSpPr>
          <p:nvPr>
            <p:ph idx="1"/>
          </p:nvPr>
        </p:nvSpPr>
        <p:spPr/>
        <p:txBody>
          <a:bodyPr/>
          <a:lstStyle/>
          <a:p>
            <a:r>
              <a:rPr lang="en-US" dirty="0" smtClean="0"/>
              <a:t>Al</a:t>
            </a:r>
            <a:r>
              <a:rPr lang="en-US" baseline="-25000" dirty="0" smtClean="0"/>
              <a:t>2</a:t>
            </a:r>
            <a:r>
              <a:rPr lang="en-US" dirty="0" smtClean="0"/>
              <a:t>(SO</a:t>
            </a:r>
            <a:r>
              <a:rPr lang="en-US" baseline="-25000" dirty="0" smtClean="0"/>
              <a:t>4</a:t>
            </a:r>
            <a:r>
              <a:rPr lang="en-US" dirty="0" smtClean="0"/>
              <a:t>)</a:t>
            </a:r>
            <a:r>
              <a:rPr lang="en-US" baseline="-25000" dirty="0" smtClean="0"/>
              <a:t>3</a:t>
            </a:r>
            <a:r>
              <a:rPr lang="en-US" dirty="0" smtClean="0"/>
              <a:t> + 6H</a:t>
            </a:r>
            <a:r>
              <a:rPr lang="en-US" baseline="-25000" dirty="0" smtClean="0"/>
              <a:t>2</a:t>
            </a:r>
            <a:r>
              <a:rPr lang="en-US" dirty="0" smtClean="0"/>
              <a:t>O</a:t>
            </a:r>
            <a:r>
              <a:rPr lang="en-US" dirty="0" smtClean="0">
                <a:sym typeface="Symbol" pitchFamily="18" charset="2"/>
              </a:rPr>
              <a:t>2Al(OH)</a:t>
            </a:r>
            <a:r>
              <a:rPr lang="en-US" baseline="-25000" dirty="0" smtClean="0">
                <a:sym typeface="Symbol" pitchFamily="18" charset="2"/>
              </a:rPr>
              <a:t>3</a:t>
            </a:r>
            <a:r>
              <a:rPr lang="en-US" dirty="0" smtClean="0">
                <a:sym typeface="Symbol" pitchFamily="18" charset="2"/>
              </a:rPr>
              <a:t> + 6H</a:t>
            </a:r>
            <a:r>
              <a:rPr lang="en-US" baseline="30000" dirty="0" smtClean="0">
                <a:sym typeface="Symbol" pitchFamily="18" charset="2"/>
              </a:rPr>
              <a:t>+</a:t>
            </a:r>
            <a:r>
              <a:rPr lang="en-US" dirty="0" smtClean="0">
                <a:sym typeface="Symbol" pitchFamily="18" charset="2"/>
              </a:rPr>
              <a:t> + 3SO</a:t>
            </a:r>
            <a:r>
              <a:rPr lang="en-US" baseline="-25000" dirty="0" smtClean="0">
                <a:sym typeface="Symbol" pitchFamily="18" charset="2"/>
              </a:rPr>
              <a:t>4</a:t>
            </a:r>
            <a:r>
              <a:rPr lang="en-US" baseline="30000" dirty="0" smtClean="0">
                <a:sym typeface="Symbol" pitchFamily="18" charset="2"/>
              </a:rPr>
              <a:t>-2</a:t>
            </a:r>
          </a:p>
          <a:p>
            <a:endParaRPr lang="en-US" baseline="30000" dirty="0" smtClean="0">
              <a:sym typeface="Symbol" pitchFamily="18" charset="2"/>
            </a:endParaRPr>
          </a:p>
          <a:p>
            <a:pPr>
              <a:buNone/>
            </a:pPr>
            <a:endParaRPr lang="en-US" baseline="30000" dirty="0" smtClean="0">
              <a:sym typeface="Symbol" pitchFamily="18" charset="2"/>
            </a:endParaRPr>
          </a:p>
          <a:p>
            <a:r>
              <a:rPr lang="en-US" dirty="0" smtClean="0"/>
              <a:t>AlOH</a:t>
            </a:r>
            <a:r>
              <a:rPr lang="en-US" baseline="30000" dirty="0" smtClean="0"/>
              <a:t>+2</a:t>
            </a:r>
            <a:r>
              <a:rPr lang="en-US" dirty="0" smtClean="0"/>
              <a:t>, Al(OH)</a:t>
            </a:r>
            <a:r>
              <a:rPr lang="en-US" baseline="-25000" dirty="0" smtClean="0"/>
              <a:t>2</a:t>
            </a:r>
            <a:r>
              <a:rPr lang="en-US" baseline="30000" dirty="0" smtClean="0"/>
              <a:t>+</a:t>
            </a:r>
            <a:r>
              <a:rPr lang="en-US" dirty="0" smtClean="0"/>
              <a:t>, and Al</a:t>
            </a:r>
            <a:r>
              <a:rPr lang="en-US" baseline="-25000" dirty="0" smtClean="0"/>
              <a:t>7</a:t>
            </a:r>
            <a:r>
              <a:rPr lang="en-US" dirty="0" smtClean="0"/>
              <a:t>(OH)</a:t>
            </a:r>
            <a:r>
              <a:rPr lang="en-US" baseline="-25000" dirty="0" smtClean="0"/>
              <a:t>17</a:t>
            </a:r>
            <a:r>
              <a:rPr lang="en-US" baseline="30000" dirty="0" smtClean="0"/>
              <a:t>+4</a:t>
            </a:r>
            <a:endParaRPr lang="en-US" baseline="30000" dirty="0" smtClean="0">
              <a:sym typeface="Symbol" pitchFamily="18" charset="2"/>
            </a:endParaRPr>
          </a:p>
          <a:p>
            <a:endParaRPr lang="en-US" dirty="0"/>
          </a:p>
        </p:txBody>
      </p:sp>
      <p:cxnSp>
        <p:nvCxnSpPr>
          <p:cNvPr id="5" name="Straight Arrow Connector 4"/>
          <p:cNvCxnSpPr/>
          <p:nvPr/>
        </p:nvCxnSpPr>
        <p:spPr>
          <a:xfrm rot="16200000" flipV="1">
            <a:off x="1676400" y="3886200"/>
            <a:ext cx="1066800"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2438400" y="4495800"/>
            <a:ext cx="3276600" cy="646331"/>
          </a:xfrm>
          <a:prstGeom prst="rect">
            <a:avLst/>
          </a:prstGeom>
          <a:noFill/>
        </p:spPr>
        <p:txBody>
          <a:bodyPr wrap="square" rtlCol="0">
            <a:spAutoFit/>
          </a:bodyPr>
          <a:lstStyle/>
          <a:p>
            <a:r>
              <a:rPr lang="en-US" dirty="0" smtClean="0"/>
              <a:t>Positive ions that lower the energy barrier</a:t>
            </a:r>
            <a:endParaRPr lang="en-US" dirty="0"/>
          </a:p>
        </p:txBody>
      </p:sp>
      <p:cxnSp>
        <p:nvCxnSpPr>
          <p:cNvPr id="8" name="Straight Arrow Connector 7"/>
          <p:cNvCxnSpPr/>
          <p:nvPr/>
        </p:nvCxnSpPr>
        <p:spPr>
          <a:xfrm rot="10800000" flipV="1">
            <a:off x="5105400" y="914400"/>
            <a:ext cx="990600" cy="685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6172199" y="304800"/>
            <a:ext cx="2805545" cy="1384995"/>
          </a:xfrm>
          <a:prstGeom prst="rect">
            <a:avLst/>
          </a:prstGeom>
          <a:noFill/>
        </p:spPr>
        <p:txBody>
          <a:bodyPr wrap="square" rtlCol="0">
            <a:spAutoFit/>
          </a:bodyPr>
          <a:lstStyle/>
          <a:p>
            <a:r>
              <a:rPr lang="en-US" dirty="0" smtClean="0"/>
              <a:t>Precipitating molecules collide with particles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Rapid Mix</a:t>
            </a:r>
            <a:endParaRPr lang="en-US" dirty="0"/>
          </a:p>
        </p:txBody>
      </p:sp>
      <p:sp>
        <p:nvSpPr>
          <p:cNvPr id="3" name="Content Placeholder 2"/>
          <p:cNvSpPr>
            <a:spLocks noGrp="1"/>
          </p:cNvSpPr>
          <p:nvPr>
            <p:ph idx="1"/>
          </p:nvPr>
        </p:nvSpPr>
        <p:spPr>
          <a:xfrm>
            <a:off x="152400" y="1143000"/>
            <a:ext cx="8229600" cy="4525963"/>
          </a:xfrm>
        </p:spPr>
        <p:txBody>
          <a:bodyPr/>
          <a:lstStyle/>
          <a:p>
            <a:r>
              <a:rPr lang="en-US" dirty="0" smtClean="0"/>
              <a:t>High intensity mixing</a:t>
            </a:r>
          </a:p>
          <a:p>
            <a:r>
              <a:rPr lang="en-US" dirty="0" smtClean="0"/>
              <a:t>Disperse the coagulant</a:t>
            </a:r>
          </a:p>
          <a:p>
            <a:r>
              <a:rPr lang="en-US" dirty="0" smtClean="0"/>
              <a:t>Turbulence:  Mechanical to Kinetic</a:t>
            </a:r>
            <a:endParaRPr lang="en-US" dirty="0"/>
          </a:p>
        </p:txBody>
      </p:sp>
      <p:sp>
        <p:nvSpPr>
          <p:cNvPr id="4" name="Arc 3"/>
          <p:cNvSpPr/>
          <p:nvPr/>
        </p:nvSpPr>
        <p:spPr bwMode="auto">
          <a:xfrm>
            <a:off x="5077691" y="3386136"/>
            <a:ext cx="3657600" cy="3471864"/>
          </a:xfrm>
          <a:prstGeom prst="arc">
            <a:avLst>
              <a:gd name="adj1" fmla="val 16200000"/>
              <a:gd name="adj2" fmla="val 14178596"/>
            </a:avLst>
          </a:prstGeom>
          <a:noFill/>
          <a:ln w="101600" cap="flat" cmpd="sng" algn="ctr">
            <a:solidFill>
              <a:schemeClr val="tx1"/>
            </a:solidFill>
            <a:prstDash val="solid"/>
            <a:round/>
            <a:headEnd type="none" w="lg" len="med"/>
            <a:tailEnd type="triangle" w="lg" len="lg"/>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s-HN" sz="2800" b="0" i="0" u="none" strike="noStrike" cap="none" normalizeH="0" baseline="0" smtClean="0">
              <a:ln>
                <a:noFill/>
              </a:ln>
              <a:solidFill>
                <a:schemeClr val="tx1"/>
              </a:solidFill>
              <a:effectLst/>
              <a:latin typeface="Times New Roman" pitchFamily="18" charset="0"/>
            </a:endParaRPr>
          </a:p>
        </p:txBody>
      </p:sp>
      <p:sp>
        <p:nvSpPr>
          <p:cNvPr id="5" name="Arc 4"/>
          <p:cNvSpPr/>
          <p:nvPr/>
        </p:nvSpPr>
        <p:spPr bwMode="auto">
          <a:xfrm>
            <a:off x="1066800" y="3124200"/>
            <a:ext cx="3657600" cy="3471864"/>
          </a:xfrm>
          <a:prstGeom prst="arc">
            <a:avLst>
              <a:gd name="adj1" fmla="val 16200000"/>
              <a:gd name="adj2" fmla="val 14178596"/>
            </a:avLst>
          </a:prstGeom>
          <a:noFill/>
          <a:ln w="101600" cap="flat" cmpd="sng" algn="ctr">
            <a:solidFill>
              <a:schemeClr val="tx1"/>
            </a:solidFill>
            <a:prstDash val="solid"/>
            <a:round/>
            <a:headEnd type="none" w="lg" len="med"/>
            <a:tailEnd type="triangle" w="lg" len="lg"/>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s-HN" sz="2800" b="0" i="0" u="none" strike="noStrike" cap="none" normalizeH="0" baseline="0" smtClean="0">
              <a:ln>
                <a:noFill/>
              </a:ln>
              <a:solidFill>
                <a:schemeClr val="tx1"/>
              </a:solidFill>
              <a:effectLst/>
              <a:latin typeface="Times New Roman" pitchFamily="18" charset="0"/>
            </a:endParaRPr>
          </a:p>
        </p:txBody>
      </p:sp>
      <p:sp>
        <p:nvSpPr>
          <p:cNvPr id="6" name="Arc 5"/>
          <p:cNvSpPr/>
          <p:nvPr/>
        </p:nvSpPr>
        <p:spPr bwMode="auto">
          <a:xfrm>
            <a:off x="5070764" y="3386136"/>
            <a:ext cx="3657600" cy="3471864"/>
          </a:xfrm>
          <a:prstGeom prst="arc">
            <a:avLst>
              <a:gd name="adj1" fmla="val 16200000"/>
              <a:gd name="adj2" fmla="val 14178596"/>
            </a:avLst>
          </a:prstGeom>
          <a:noFill/>
          <a:ln w="101600" cap="flat" cmpd="sng" algn="ctr">
            <a:solidFill>
              <a:schemeClr val="tx1"/>
            </a:solidFill>
            <a:prstDash val="solid"/>
            <a:round/>
            <a:headEnd type="none" w="lg" len="med"/>
            <a:tailEnd type="triangle" w="lg" len="lg"/>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s-HN" sz="2800" b="0" i="0" u="none" strike="noStrike" cap="none" normalizeH="0" baseline="0" smtClean="0">
              <a:ln>
                <a:noFill/>
              </a:ln>
              <a:solidFill>
                <a:schemeClr val="tx1"/>
              </a:solidFill>
              <a:effectLst/>
              <a:latin typeface="Times New Roman" pitchFamily="18" charset="0"/>
            </a:endParaRPr>
          </a:p>
        </p:txBody>
      </p:sp>
      <p:sp>
        <p:nvSpPr>
          <p:cNvPr id="8" name="Arc 7"/>
          <p:cNvSpPr/>
          <p:nvPr/>
        </p:nvSpPr>
        <p:spPr bwMode="auto">
          <a:xfrm rot="5762049" flipH="1">
            <a:off x="138554" y="3401658"/>
            <a:ext cx="1109663" cy="1123950"/>
          </a:xfrm>
          <a:prstGeom prst="arc">
            <a:avLst>
              <a:gd name="adj1" fmla="val 16200000"/>
              <a:gd name="adj2" fmla="val 14178596"/>
            </a:avLst>
          </a:prstGeom>
          <a:noFill/>
          <a:ln w="76200" cap="flat" cmpd="sng" algn="ctr">
            <a:solidFill>
              <a:schemeClr val="tx1"/>
            </a:solidFill>
            <a:prstDash val="solid"/>
            <a:round/>
            <a:headEnd type="none" w="lg" len="med"/>
            <a:tailEnd type="triangle" w="lg" len="lg"/>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s-HN" sz="2800" b="0" i="0" u="none" strike="noStrike" cap="none" normalizeH="0" baseline="0" smtClean="0">
              <a:ln>
                <a:noFill/>
              </a:ln>
              <a:solidFill>
                <a:schemeClr val="tx1"/>
              </a:solidFill>
              <a:effectLst/>
              <a:latin typeface="Times New Roman" pitchFamily="18" charset="0"/>
            </a:endParaRPr>
          </a:p>
        </p:txBody>
      </p:sp>
      <p:sp>
        <p:nvSpPr>
          <p:cNvPr id="9" name="Arc 8"/>
          <p:cNvSpPr/>
          <p:nvPr/>
        </p:nvSpPr>
        <p:spPr bwMode="auto">
          <a:xfrm rot="5762049" flipH="1">
            <a:off x="3505211" y="4634713"/>
            <a:ext cx="1109663" cy="1123950"/>
          </a:xfrm>
          <a:prstGeom prst="arc">
            <a:avLst>
              <a:gd name="adj1" fmla="val 16200000"/>
              <a:gd name="adj2" fmla="val 14178596"/>
            </a:avLst>
          </a:prstGeom>
          <a:noFill/>
          <a:ln w="76200" cap="flat" cmpd="sng" algn="ctr">
            <a:solidFill>
              <a:schemeClr val="tx1"/>
            </a:solidFill>
            <a:prstDash val="solid"/>
            <a:round/>
            <a:headEnd type="none" w="lg" len="med"/>
            <a:tailEnd type="triangle" w="lg" len="lg"/>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s-HN" sz="2800" b="0" i="0" u="none" strike="noStrike" cap="none" normalizeH="0" baseline="0" smtClean="0">
              <a:ln>
                <a:noFill/>
              </a:ln>
              <a:solidFill>
                <a:schemeClr val="tx1"/>
              </a:solidFill>
              <a:effectLst/>
              <a:latin typeface="Times New Roman" pitchFamily="18" charset="0"/>
            </a:endParaRPr>
          </a:p>
        </p:txBody>
      </p:sp>
      <p:sp>
        <p:nvSpPr>
          <p:cNvPr id="10" name="Arc 9"/>
          <p:cNvSpPr/>
          <p:nvPr/>
        </p:nvSpPr>
        <p:spPr bwMode="auto">
          <a:xfrm rot="5762049" flipH="1">
            <a:off x="7523029" y="5015713"/>
            <a:ext cx="1109663" cy="1123950"/>
          </a:xfrm>
          <a:prstGeom prst="arc">
            <a:avLst>
              <a:gd name="adj1" fmla="val 16200000"/>
              <a:gd name="adj2" fmla="val 14178596"/>
            </a:avLst>
          </a:prstGeom>
          <a:noFill/>
          <a:ln w="76200" cap="flat" cmpd="sng" algn="ctr">
            <a:solidFill>
              <a:schemeClr val="tx1"/>
            </a:solidFill>
            <a:prstDash val="solid"/>
            <a:round/>
            <a:headEnd type="none" w="lg" len="med"/>
            <a:tailEnd type="triangle" w="lg" len="lg"/>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s-HN" sz="2800" b="0" i="0" u="none" strike="noStrike" cap="none" normalizeH="0" baseline="0" smtClean="0">
              <a:ln>
                <a:noFill/>
              </a:ln>
              <a:solidFill>
                <a:schemeClr val="tx1"/>
              </a:solidFill>
              <a:effectLst/>
              <a:latin typeface="Times New Roman" pitchFamily="18" charset="0"/>
            </a:endParaRPr>
          </a:p>
        </p:txBody>
      </p:sp>
      <p:sp>
        <p:nvSpPr>
          <p:cNvPr id="11" name="Arc 10"/>
          <p:cNvSpPr/>
          <p:nvPr/>
        </p:nvSpPr>
        <p:spPr bwMode="auto">
          <a:xfrm rot="15320127" flipH="1">
            <a:off x="7670645" y="5534982"/>
            <a:ext cx="454877" cy="570429"/>
          </a:xfrm>
          <a:prstGeom prst="arc">
            <a:avLst>
              <a:gd name="adj1" fmla="val 16200000"/>
              <a:gd name="adj2" fmla="val 14178596"/>
            </a:avLst>
          </a:prstGeom>
          <a:noFill/>
          <a:ln w="38100" cap="flat" cmpd="sng" algn="ctr">
            <a:solidFill>
              <a:schemeClr val="tx1"/>
            </a:solidFill>
            <a:prstDash val="solid"/>
            <a:round/>
            <a:headEnd type="none" w="lg" len="med"/>
            <a:tailEnd type="triangle" w="lg" len="sm"/>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s-HN" sz="2800" b="0" i="0" u="none" strike="noStrike" cap="none" normalizeH="0" baseline="0" smtClean="0">
              <a:ln>
                <a:noFill/>
              </a:ln>
              <a:solidFill>
                <a:schemeClr val="tx1"/>
              </a:solidFill>
              <a:effectLst/>
              <a:latin typeface="Times New Roman" pitchFamily="18" charset="0"/>
            </a:endParaRPr>
          </a:p>
        </p:txBody>
      </p:sp>
      <p:sp>
        <p:nvSpPr>
          <p:cNvPr id="12" name="Arc 11"/>
          <p:cNvSpPr/>
          <p:nvPr/>
        </p:nvSpPr>
        <p:spPr bwMode="auto">
          <a:xfrm rot="15320127" flipH="1">
            <a:off x="3567714" y="4980755"/>
            <a:ext cx="454877" cy="552005"/>
          </a:xfrm>
          <a:prstGeom prst="arc">
            <a:avLst>
              <a:gd name="adj1" fmla="val 16200000"/>
              <a:gd name="adj2" fmla="val 14178596"/>
            </a:avLst>
          </a:prstGeom>
          <a:noFill/>
          <a:ln w="38100" cap="flat" cmpd="sng" algn="ctr">
            <a:solidFill>
              <a:schemeClr val="tx1"/>
            </a:solidFill>
            <a:prstDash val="solid"/>
            <a:round/>
            <a:headEnd type="none" w="lg" len="med"/>
            <a:tailEnd type="triangle" w="lg" len="sm"/>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s-HN" sz="2800" b="0" i="0" u="none" strike="noStrike" cap="none" normalizeH="0" baseline="0" smtClean="0">
              <a:ln>
                <a:noFill/>
              </a:ln>
              <a:solidFill>
                <a:schemeClr val="tx1"/>
              </a:solidFill>
              <a:effectLst/>
              <a:latin typeface="Times New Roman" pitchFamily="18" charset="0"/>
            </a:endParaRPr>
          </a:p>
        </p:txBody>
      </p:sp>
      <p:graphicFrame>
        <p:nvGraphicFramePr>
          <p:cNvPr id="31746" name="Object 2">
            <a:hlinkClick r:id="" action="ppaction://ole?verb=0"/>
          </p:cNvPr>
          <p:cNvGraphicFramePr>
            <a:graphicFrameLocks/>
          </p:cNvGraphicFramePr>
          <p:nvPr/>
        </p:nvGraphicFramePr>
        <p:xfrm>
          <a:off x="6172200" y="381000"/>
          <a:ext cx="1524000" cy="990600"/>
        </p:xfrm>
        <a:graphic>
          <a:graphicData uri="http://schemas.openxmlformats.org/presentationml/2006/ole">
            <p:oleObj spid="_x0000_s793602" name="Equation" r:id="rId4" imgW="1447560" imgH="1054080" progId="">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24526</TotalTime>
  <Words>3299</Words>
  <Application>Microsoft Office PowerPoint</Application>
  <PresentationFormat>On-screen Show (4:3)</PresentationFormat>
  <Paragraphs>488</Paragraphs>
  <Slides>73</Slides>
  <Notes>53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73</vt:i4>
      </vt:variant>
    </vt:vector>
  </HeadingPairs>
  <TitlesOfParts>
    <vt:vector size="75" baseType="lpstr">
      <vt:lpstr>Office Theme</vt:lpstr>
      <vt:lpstr>Equation</vt:lpstr>
      <vt:lpstr>Design Teach In</vt:lpstr>
      <vt:lpstr>Agenda</vt:lpstr>
      <vt:lpstr>Slide 3</vt:lpstr>
      <vt:lpstr>What Do We Do?</vt:lpstr>
      <vt:lpstr>Entrance Tank and Rapid Mix</vt:lpstr>
      <vt:lpstr>Rapid Mix</vt:lpstr>
      <vt:lpstr>Coagulants</vt:lpstr>
      <vt:lpstr>Alum</vt:lpstr>
      <vt:lpstr>Rapid Mix</vt:lpstr>
      <vt:lpstr>Turbulence</vt:lpstr>
      <vt:lpstr>Rapid Mix</vt:lpstr>
      <vt:lpstr>Current Rapid Mix Project</vt:lpstr>
      <vt:lpstr>Flocculation</vt:lpstr>
      <vt:lpstr>Slide 14</vt:lpstr>
      <vt:lpstr>Overview</vt:lpstr>
      <vt:lpstr>What are flocs?</vt:lpstr>
      <vt:lpstr>Flocculation</vt:lpstr>
      <vt:lpstr>Mechanical Flocculation</vt:lpstr>
      <vt:lpstr>Hydraulic Flocculation</vt:lpstr>
      <vt:lpstr>Side View</vt:lpstr>
      <vt:lpstr>Flocculator Geometry</vt:lpstr>
      <vt:lpstr> Using Hydraulic Flocculators</vt:lpstr>
      <vt:lpstr>Flocculation Theory</vt:lpstr>
      <vt:lpstr>Flocculation Capacity: Collision Potential</vt:lpstr>
      <vt:lpstr>How do we quantify turbulence?</vt:lpstr>
      <vt:lpstr>The Importance of emax</vt:lpstr>
      <vt:lpstr>An interesting design No this wasn’t AguaClara…</vt:lpstr>
      <vt:lpstr>A few Reflections</vt:lpstr>
      <vt:lpstr>Design Optimization</vt:lpstr>
      <vt:lpstr>Tapered Flocculation</vt:lpstr>
      <vt:lpstr>Pro Tapered Flocculation</vt:lpstr>
      <vt:lpstr>Pro Uniform Flocculation</vt:lpstr>
      <vt:lpstr>The Need for Non-Optimal Designs</vt:lpstr>
      <vt:lpstr>Conclusions on Flocculator Design</vt:lpstr>
      <vt:lpstr>Horizontal vs. Vertical Water Flow in the Flocculators</vt:lpstr>
      <vt:lpstr>Flocculation Tank Height</vt:lpstr>
      <vt:lpstr>Flocculation Tank Height: Small Plant Flow Rates</vt:lpstr>
      <vt:lpstr>Flocculation Tank Height: Large Plant Flow Rates</vt:lpstr>
      <vt:lpstr>Minimum Flow Rate for Horizontal Flocculators</vt:lpstr>
      <vt:lpstr>My tasks</vt:lpstr>
      <vt:lpstr>Task 1: Create the horizontal flocculator code in mathcad</vt:lpstr>
      <vt:lpstr>My tasks</vt:lpstr>
      <vt:lpstr>My tasks</vt:lpstr>
      <vt:lpstr>Vertical Flocculator</vt:lpstr>
      <vt:lpstr>Trapped Water!</vt:lpstr>
      <vt:lpstr>Slide 46</vt:lpstr>
      <vt:lpstr>Slide 47</vt:lpstr>
      <vt:lpstr>Sedimentation Tank</vt:lpstr>
      <vt:lpstr>What is Sedimentation?</vt:lpstr>
      <vt:lpstr>Ideal Horizontal Sedimentation Tank</vt:lpstr>
      <vt:lpstr>Different sedimentation tanks</vt:lpstr>
      <vt:lpstr>Overall view of the plant</vt:lpstr>
      <vt:lpstr>Sedimentation tanks</vt:lpstr>
      <vt:lpstr>Sedimentation tanks structure</vt:lpstr>
      <vt:lpstr>Sedimentation tanks structure</vt:lpstr>
      <vt:lpstr>Slope plates and distribution ports</vt:lpstr>
      <vt:lpstr>Distribution ports and drain cover</vt:lpstr>
      <vt:lpstr>Plate settlers support rack</vt:lpstr>
      <vt:lpstr>Plate Settlers Support Rack</vt:lpstr>
      <vt:lpstr>Launders and Plate Settlers</vt:lpstr>
      <vt:lpstr>Plate settlers</vt:lpstr>
      <vt:lpstr>Launders and Plate Settlers</vt:lpstr>
      <vt:lpstr>Sedimentation Tank</vt:lpstr>
      <vt:lpstr>Design Challenge  Sedimentation Tank  Drainage Cleaning System</vt:lpstr>
      <vt:lpstr>Current Problems with Design</vt:lpstr>
      <vt:lpstr>Ideas</vt:lpstr>
      <vt:lpstr>Sed Inlet Chimneys</vt:lpstr>
      <vt:lpstr>Plugging the inlet channel</vt:lpstr>
      <vt:lpstr>Launder Caps</vt:lpstr>
      <vt:lpstr>Procedure to drain and re-fill the Sedimentation Tank</vt:lpstr>
      <vt:lpstr>Automated Design Tool  Materials List</vt:lpstr>
      <vt:lpstr>Automated Design Tool</vt:lpstr>
      <vt:lpstr>Materials List in MathCAD</vt:lpstr>
    </vt:vector>
  </TitlesOfParts>
  <Company>Cornell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Floculacion</dc:title>
  <dc:creator>Monroe Weber-Shirk</dc:creator>
  <cp:lastModifiedBy>labuser</cp:lastModifiedBy>
  <cp:revision>831</cp:revision>
  <dcterms:created xsi:type="dcterms:W3CDTF">2009-05-27T15:44:15Z</dcterms:created>
  <dcterms:modified xsi:type="dcterms:W3CDTF">2010-02-25T19:38:20Z</dcterms:modified>
</cp:coreProperties>
</file>