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rels" ContentType="application/vnd.openxmlformats-package.relationships+xml"/>
  <Override PartName="/ppt/slides/slide14.xml" ContentType="application/vnd.openxmlformats-officedocument.presentationml.slide+xml"/>
  <Override PartName="/ppt/diagrams/colors1.xml" ContentType="application/vnd.openxmlformats-officedocument.drawingml.diagramColors+xml"/>
  <Override PartName="/ppt/slides/slide45.xml" ContentType="application/vnd.openxmlformats-officedocument.presentationml.slide+xml"/>
  <Default Extension="xml" ContentType="application/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diagrams/layout1.xml" ContentType="application/vnd.openxmlformats-officedocument.drawingml.diagramLayout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slides/slide44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notesSlides/notesSlide8.xml" ContentType="application/vnd.openxmlformats-officedocument.presentationml.notesSlide+xml"/>
  <Default Extension="png" ContentType="image/png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slides/slide26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5.xml" ContentType="application/vnd.openxmlformats-officedocument.presentationml.notesSlide+xml"/>
  <Override PartName="/ppt/slides/slide42.xml" ContentType="application/vnd.openxmlformats-officedocument.presentationml.slid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diagrams/data1.xml" ContentType="application/vnd.openxmlformats-officedocument.drawingml.diagramData+xml"/>
  <Override PartName="/ppt/slides/slide10.xml" ContentType="application/vnd.openxmlformats-officedocument.presentationml.slide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diagrams/quickStyle1.xml" ContentType="application/vnd.openxmlformats-officedocument.drawingml.diagramStyle+xml"/>
  <Override PartName="/ppt/slides/slide41.xml" ContentType="application/vnd.openxmlformats-officedocument.presentationml.slide+xml"/>
  <Override PartName="/ppt/theme/theme3.xml" ContentType="application/vnd.openxmlformats-officedocument.theme+xml"/>
  <Override PartName="/ppt/slides/slide24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Default Extension="jpeg" ContentType="image/jpeg"/>
  <Override PartName="/ppt/viewProps.xml" ContentType="application/vnd.openxmlformats-officedocument.presentationml.viewProps+xml"/>
  <Override PartName="/ppt/notesSlides/notesSlide1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40.xml" ContentType="application/vnd.openxmlformats-officedocument.presentationml.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9" r:id="rId1"/>
  </p:sldMasterIdLst>
  <p:notesMasterIdLst>
    <p:notesMasterId r:id="rId47"/>
  </p:notesMasterIdLst>
  <p:handoutMasterIdLst>
    <p:handoutMasterId r:id="rId48"/>
  </p:handoutMasterIdLst>
  <p:sldIdLst>
    <p:sldId id="475" r:id="rId2"/>
    <p:sldId id="477" r:id="rId3"/>
    <p:sldId id="515" r:id="rId4"/>
    <p:sldId id="476" r:id="rId5"/>
    <p:sldId id="524" r:id="rId6"/>
    <p:sldId id="525" r:id="rId7"/>
    <p:sldId id="526" r:id="rId8"/>
    <p:sldId id="527" r:id="rId9"/>
    <p:sldId id="484" r:id="rId10"/>
    <p:sldId id="485" r:id="rId11"/>
    <p:sldId id="486" r:id="rId12"/>
    <p:sldId id="487" r:id="rId13"/>
    <p:sldId id="488" r:id="rId14"/>
    <p:sldId id="489" r:id="rId15"/>
    <p:sldId id="491" r:id="rId16"/>
    <p:sldId id="493" r:id="rId17"/>
    <p:sldId id="494" r:id="rId18"/>
    <p:sldId id="495" r:id="rId19"/>
    <p:sldId id="496" r:id="rId20"/>
    <p:sldId id="498" r:id="rId21"/>
    <p:sldId id="500" r:id="rId22"/>
    <p:sldId id="501" r:id="rId23"/>
    <p:sldId id="502" r:id="rId24"/>
    <p:sldId id="503" r:id="rId25"/>
    <p:sldId id="504" r:id="rId26"/>
    <p:sldId id="505" r:id="rId27"/>
    <p:sldId id="506" r:id="rId28"/>
    <p:sldId id="507" r:id="rId29"/>
    <p:sldId id="508" r:id="rId30"/>
    <p:sldId id="519" r:id="rId31"/>
    <p:sldId id="509" r:id="rId32"/>
    <p:sldId id="510" r:id="rId33"/>
    <p:sldId id="520" r:id="rId34"/>
    <p:sldId id="516" r:id="rId35"/>
    <p:sldId id="513" r:id="rId36"/>
    <p:sldId id="517" r:id="rId37"/>
    <p:sldId id="521" r:id="rId38"/>
    <p:sldId id="522" r:id="rId39"/>
    <p:sldId id="514" r:id="rId40"/>
    <p:sldId id="512" r:id="rId41"/>
    <p:sldId id="523" r:id="rId42"/>
    <p:sldId id="478" r:id="rId43"/>
    <p:sldId id="479" r:id="rId44"/>
    <p:sldId id="480" r:id="rId45"/>
    <p:sldId id="492" r:id="rId46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532" autoAdjust="0"/>
    <p:restoredTop sz="85325" autoAdjust="0"/>
  </p:normalViewPr>
  <p:slideViewPr>
    <p:cSldViewPr>
      <p:cViewPr>
        <p:scale>
          <a:sx n="87" d="100"/>
          <a:sy n="87" d="100"/>
        </p:scale>
        <p:origin x="-1504" y="-2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200" y="-78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esProps" Target="presProps.xml"/><Relationship Id="rId51" Type="http://schemas.openxmlformats.org/officeDocument/2006/relationships/viewProps" Target="viewProps.xml"/><Relationship Id="rId52" Type="http://schemas.openxmlformats.org/officeDocument/2006/relationships/theme" Target="theme/theme1.xml"/><Relationship Id="rId53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notesMaster" Target="notesMasters/notesMaster1.xml"/><Relationship Id="rId48" Type="http://schemas.openxmlformats.org/officeDocument/2006/relationships/handoutMaster" Target="handoutMasters/handoutMaster1.xml"/><Relationship Id="rId4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45D02A-D866-48EE-8CF4-85FD5BD63F38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4F647023-9433-4D60-9CF9-26D3BFCD8E18}">
      <dgm:prSet phldrT="[Text]"/>
      <dgm:spPr/>
      <dgm:t>
        <a:bodyPr/>
        <a:lstStyle/>
        <a:p>
          <a:r>
            <a:rPr lang="en-US" dirty="0" smtClean="0"/>
            <a:t>Create Cost Functions</a:t>
          </a:r>
          <a:endParaRPr lang="en-US" dirty="0"/>
        </a:p>
      </dgm:t>
    </dgm:pt>
    <dgm:pt modelId="{6B06E2F7-7818-4556-AC03-0F944E689835}" type="parTrans" cxnId="{EC084B57-03B6-443E-9D39-2CD0A5563918}">
      <dgm:prSet/>
      <dgm:spPr/>
      <dgm:t>
        <a:bodyPr/>
        <a:lstStyle/>
        <a:p>
          <a:endParaRPr lang="en-US"/>
        </a:p>
      </dgm:t>
    </dgm:pt>
    <dgm:pt modelId="{2617E594-C733-4B72-8E6D-B3BDEEC4FFC0}" type="sibTrans" cxnId="{EC084B57-03B6-443E-9D39-2CD0A5563918}">
      <dgm:prSet/>
      <dgm:spPr/>
      <dgm:t>
        <a:bodyPr/>
        <a:lstStyle/>
        <a:p>
          <a:endParaRPr lang="en-US"/>
        </a:p>
      </dgm:t>
    </dgm:pt>
    <dgm:pt modelId="{34FC63D6-A52C-4714-8EDD-C1515BE31265}">
      <dgm:prSet phldrT="[Text]"/>
      <dgm:spPr/>
      <dgm:t>
        <a:bodyPr/>
        <a:lstStyle/>
        <a:p>
          <a:r>
            <a:rPr lang="en-US" dirty="0" smtClean="0"/>
            <a:t>Create Algorithm</a:t>
          </a:r>
          <a:endParaRPr lang="en-US" dirty="0"/>
        </a:p>
      </dgm:t>
    </dgm:pt>
    <dgm:pt modelId="{05B1554D-19C0-4685-9916-B0FAE9DE9D52}" type="parTrans" cxnId="{C0C8FEB6-F93B-411F-9C58-B6D4B2AF8C64}">
      <dgm:prSet/>
      <dgm:spPr/>
      <dgm:t>
        <a:bodyPr/>
        <a:lstStyle/>
        <a:p>
          <a:endParaRPr lang="en-US"/>
        </a:p>
      </dgm:t>
    </dgm:pt>
    <dgm:pt modelId="{4BA091B7-6D14-49F8-AD00-D063B85CF3A1}" type="sibTrans" cxnId="{C0C8FEB6-F93B-411F-9C58-B6D4B2AF8C64}">
      <dgm:prSet/>
      <dgm:spPr/>
      <dgm:t>
        <a:bodyPr/>
        <a:lstStyle/>
        <a:p>
          <a:endParaRPr lang="en-US"/>
        </a:p>
      </dgm:t>
    </dgm:pt>
    <dgm:pt modelId="{1B9566DC-1006-414A-8D4D-31BB9C8F0EE5}">
      <dgm:prSet phldrT="[Text]"/>
      <dgm:spPr/>
      <dgm:t>
        <a:bodyPr/>
        <a:lstStyle/>
        <a:p>
          <a:r>
            <a:rPr lang="en-US" dirty="0" smtClean="0"/>
            <a:t>Implement Into Design Code</a:t>
          </a:r>
          <a:endParaRPr lang="en-US" dirty="0"/>
        </a:p>
      </dgm:t>
    </dgm:pt>
    <dgm:pt modelId="{7CD9D403-6960-4C33-90BC-830DF1EA7A56}" type="parTrans" cxnId="{8B8423AD-6902-4D66-AE36-9F3A369A07A2}">
      <dgm:prSet/>
      <dgm:spPr/>
      <dgm:t>
        <a:bodyPr/>
        <a:lstStyle/>
        <a:p>
          <a:endParaRPr lang="en-US"/>
        </a:p>
      </dgm:t>
    </dgm:pt>
    <dgm:pt modelId="{2F74D5C9-C421-4231-B7C5-39A38FC4438A}" type="sibTrans" cxnId="{8B8423AD-6902-4D66-AE36-9F3A369A07A2}">
      <dgm:prSet/>
      <dgm:spPr/>
      <dgm:t>
        <a:bodyPr/>
        <a:lstStyle/>
        <a:p>
          <a:endParaRPr lang="en-US"/>
        </a:p>
      </dgm:t>
    </dgm:pt>
    <dgm:pt modelId="{340A72EC-6AFC-4F42-A051-CF8854A5512F}" type="pres">
      <dgm:prSet presAssocID="{2345D02A-D866-48EE-8CF4-85FD5BD63F38}" presName="Name0" presStyleCnt="0">
        <dgm:presLayoutVars>
          <dgm:dir/>
          <dgm:animLvl val="lvl"/>
          <dgm:resizeHandles val="exact"/>
        </dgm:presLayoutVars>
      </dgm:prSet>
      <dgm:spPr/>
    </dgm:pt>
    <dgm:pt modelId="{090C18ED-97F9-48E4-8C9F-CC7019AA84F4}" type="pres">
      <dgm:prSet presAssocID="{2345D02A-D866-48EE-8CF4-85FD5BD63F38}" presName="dummy" presStyleCnt="0"/>
      <dgm:spPr/>
    </dgm:pt>
    <dgm:pt modelId="{1411D8D2-ADF3-4948-96A1-6F061FE3D0E2}" type="pres">
      <dgm:prSet presAssocID="{2345D02A-D866-48EE-8CF4-85FD5BD63F38}" presName="linH" presStyleCnt="0"/>
      <dgm:spPr/>
    </dgm:pt>
    <dgm:pt modelId="{BDD10FC4-4751-43F1-9D26-B59F22FB1FF5}" type="pres">
      <dgm:prSet presAssocID="{2345D02A-D866-48EE-8CF4-85FD5BD63F38}" presName="padding1" presStyleCnt="0"/>
      <dgm:spPr/>
    </dgm:pt>
    <dgm:pt modelId="{5D2B5DC2-2DA9-4932-8233-3F03D3C3F474}" type="pres">
      <dgm:prSet presAssocID="{4F647023-9433-4D60-9CF9-26D3BFCD8E18}" presName="linV" presStyleCnt="0"/>
      <dgm:spPr/>
    </dgm:pt>
    <dgm:pt modelId="{FD32E462-9DAD-4C84-A1FC-B770D3DAF14B}" type="pres">
      <dgm:prSet presAssocID="{4F647023-9433-4D60-9CF9-26D3BFCD8E18}" presName="spVertical1" presStyleCnt="0"/>
      <dgm:spPr/>
    </dgm:pt>
    <dgm:pt modelId="{71A043E5-4BCB-4C4B-82DB-76E1FED94D78}" type="pres">
      <dgm:prSet presAssocID="{4F647023-9433-4D60-9CF9-26D3BFCD8E18}" presName="parTx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8BE6E4-067E-409A-9167-E0E01C0B150E}" type="pres">
      <dgm:prSet presAssocID="{4F647023-9433-4D60-9CF9-26D3BFCD8E18}" presName="spVertical2" presStyleCnt="0"/>
      <dgm:spPr/>
    </dgm:pt>
    <dgm:pt modelId="{486E7DB8-8A3C-4D02-BBE9-7110C73ADBB1}" type="pres">
      <dgm:prSet presAssocID="{4F647023-9433-4D60-9CF9-26D3BFCD8E18}" presName="spVertical3" presStyleCnt="0"/>
      <dgm:spPr/>
    </dgm:pt>
    <dgm:pt modelId="{E3EF712F-EBC5-42F1-AE1F-DFC2A615F1FA}" type="pres">
      <dgm:prSet presAssocID="{2617E594-C733-4B72-8E6D-B3BDEEC4FFC0}" presName="space" presStyleCnt="0"/>
      <dgm:spPr/>
    </dgm:pt>
    <dgm:pt modelId="{C5E4179D-94EC-408B-9970-B7E9D5E32190}" type="pres">
      <dgm:prSet presAssocID="{34FC63D6-A52C-4714-8EDD-C1515BE31265}" presName="linV" presStyleCnt="0"/>
      <dgm:spPr/>
    </dgm:pt>
    <dgm:pt modelId="{0F265DF5-C2DD-45B0-82B9-20825CE45530}" type="pres">
      <dgm:prSet presAssocID="{34FC63D6-A52C-4714-8EDD-C1515BE31265}" presName="spVertical1" presStyleCnt="0"/>
      <dgm:spPr/>
    </dgm:pt>
    <dgm:pt modelId="{C188E38D-F510-4DE8-B827-6A1FA9455F02}" type="pres">
      <dgm:prSet presAssocID="{34FC63D6-A52C-4714-8EDD-C1515BE31265}" presName="parTx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AD4D21-CE16-432D-8153-915A3FFA1178}" type="pres">
      <dgm:prSet presAssocID="{34FC63D6-A52C-4714-8EDD-C1515BE31265}" presName="spVertical2" presStyleCnt="0"/>
      <dgm:spPr/>
    </dgm:pt>
    <dgm:pt modelId="{D2BACFD3-BE6F-4310-916C-390C4638EED2}" type="pres">
      <dgm:prSet presAssocID="{34FC63D6-A52C-4714-8EDD-C1515BE31265}" presName="spVertical3" presStyleCnt="0"/>
      <dgm:spPr/>
    </dgm:pt>
    <dgm:pt modelId="{57C503A8-8AF6-4458-94C9-C4A778509992}" type="pres">
      <dgm:prSet presAssocID="{4BA091B7-6D14-49F8-AD00-D063B85CF3A1}" presName="space" presStyleCnt="0"/>
      <dgm:spPr/>
    </dgm:pt>
    <dgm:pt modelId="{83B5C025-3A11-461B-A7A4-52468ADB5130}" type="pres">
      <dgm:prSet presAssocID="{1B9566DC-1006-414A-8D4D-31BB9C8F0EE5}" presName="linV" presStyleCnt="0"/>
      <dgm:spPr/>
    </dgm:pt>
    <dgm:pt modelId="{BC6AAE06-DF32-4AB0-9AC9-DAD1A798131E}" type="pres">
      <dgm:prSet presAssocID="{1B9566DC-1006-414A-8D4D-31BB9C8F0EE5}" presName="spVertical1" presStyleCnt="0"/>
      <dgm:spPr/>
    </dgm:pt>
    <dgm:pt modelId="{067CA14E-27E1-4018-8462-CC72261D8010}" type="pres">
      <dgm:prSet presAssocID="{1B9566DC-1006-414A-8D4D-31BB9C8F0EE5}" presName="parTx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D6A0D0-D939-40AA-A029-FEFEC1A5D386}" type="pres">
      <dgm:prSet presAssocID="{1B9566DC-1006-414A-8D4D-31BB9C8F0EE5}" presName="spVertical2" presStyleCnt="0"/>
      <dgm:spPr/>
    </dgm:pt>
    <dgm:pt modelId="{4F73A94D-2F52-438A-A106-8879BDB60C77}" type="pres">
      <dgm:prSet presAssocID="{1B9566DC-1006-414A-8D4D-31BB9C8F0EE5}" presName="spVertical3" presStyleCnt="0"/>
      <dgm:spPr/>
    </dgm:pt>
    <dgm:pt modelId="{329F164F-5DE8-457C-9919-D27FC50E2A6A}" type="pres">
      <dgm:prSet presAssocID="{2345D02A-D866-48EE-8CF4-85FD5BD63F38}" presName="padding2" presStyleCnt="0"/>
      <dgm:spPr/>
    </dgm:pt>
    <dgm:pt modelId="{114C43EF-F950-4B2E-9D99-99A52819318B}" type="pres">
      <dgm:prSet presAssocID="{2345D02A-D866-48EE-8CF4-85FD5BD63F38}" presName="negArrow" presStyleCnt="0"/>
      <dgm:spPr/>
    </dgm:pt>
    <dgm:pt modelId="{2CA14139-EAC6-41D2-B2CC-72B55EC04D18}" type="pres">
      <dgm:prSet presAssocID="{2345D02A-D866-48EE-8CF4-85FD5BD63F38}" presName="backgroundArrow" presStyleLbl="node1" presStyleIdx="0" presStyleCnt="1"/>
      <dgm:spPr/>
    </dgm:pt>
  </dgm:ptLst>
  <dgm:cxnLst>
    <dgm:cxn modelId="{EC084B57-03B6-443E-9D39-2CD0A5563918}" srcId="{2345D02A-D866-48EE-8CF4-85FD5BD63F38}" destId="{4F647023-9433-4D60-9CF9-26D3BFCD8E18}" srcOrd="0" destOrd="0" parTransId="{6B06E2F7-7818-4556-AC03-0F944E689835}" sibTransId="{2617E594-C733-4B72-8E6D-B3BDEEC4FFC0}"/>
    <dgm:cxn modelId="{C0C8FEB6-F93B-411F-9C58-B6D4B2AF8C64}" srcId="{2345D02A-D866-48EE-8CF4-85FD5BD63F38}" destId="{34FC63D6-A52C-4714-8EDD-C1515BE31265}" srcOrd="1" destOrd="0" parTransId="{05B1554D-19C0-4685-9916-B0FAE9DE9D52}" sibTransId="{4BA091B7-6D14-49F8-AD00-D063B85CF3A1}"/>
    <dgm:cxn modelId="{4FA55F20-5F12-C149-907A-B50D35487A0F}" type="presOf" srcId="{1B9566DC-1006-414A-8D4D-31BB9C8F0EE5}" destId="{067CA14E-27E1-4018-8462-CC72261D8010}" srcOrd="0" destOrd="0" presId="urn:microsoft.com/office/officeart/2005/8/layout/hProcess3"/>
    <dgm:cxn modelId="{30D96CD1-97DB-6A45-8005-1C152817A368}" type="presOf" srcId="{2345D02A-D866-48EE-8CF4-85FD5BD63F38}" destId="{340A72EC-6AFC-4F42-A051-CF8854A5512F}" srcOrd="0" destOrd="0" presId="urn:microsoft.com/office/officeart/2005/8/layout/hProcess3"/>
    <dgm:cxn modelId="{7037529A-9388-9A4B-8F83-D712B196EA3A}" type="presOf" srcId="{34FC63D6-A52C-4714-8EDD-C1515BE31265}" destId="{C188E38D-F510-4DE8-B827-6A1FA9455F02}" srcOrd="0" destOrd="0" presId="urn:microsoft.com/office/officeart/2005/8/layout/hProcess3"/>
    <dgm:cxn modelId="{65E44843-21EC-1E40-BBB7-64E65D90324E}" type="presOf" srcId="{4F647023-9433-4D60-9CF9-26D3BFCD8E18}" destId="{71A043E5-4BCB-4C4B-82DB-76E1FED94D78}" srcOrd="0" destOrd="0" presId="urn:microsoft.com/office/officeart/2005/8/layout/hProcess3"/>
    <dgm:cxn modelId="{8B8423AD-6902-4D66-AE36-9F3A369A07A2}" srcId="{2345D02A-D866-48EE-8CF4-85FD5BD63F38}" destId="{1B9566DC-1006-414A-8D4D-31BB9C8F0EE5}" srcOrd="2" destOrd="0" parTransId="{7CD9D403-6960-4C33-90BC-830DF1EA7A56}" sibTransId="{2F74D5C9-C421-4231-B7C5-39A38FC4438A}"/>
    <dgm:cxn modelId="{13394093-D49A-F741-AF1C-A978883DBA48}" type="presParOf" srcId="{340A72EC-6AFC-4F42-A051-CF8854A5512F}" destId="{090C18ED-97F9-48E4-8C9F-CC7019AA84F4}" srcOrd="0" destOrd="0" presId="urn:microsoft.com/office/officeart/2005/8/layout/hProcess3"/>
    <dgm:cxn modelId="{9114DF59-1811-2A4F-A0D0-E9C76D185E8F}" type="presParOf" srcId="{340A72EC-6AFC-4F42-A051-CF8854A5512F}" destId="{1411D8D2-ADF3-4948-96A1-6F061FE3D0E2}" srcOrd="1" destOrd="0" presId="urn:microsoft.com/office/officeart/2005/8/layout/hProcess3"/>
    <dgm:cxn modelId="{E1A297C5-FE4E-1248-BAD9-CF38F0D52E6A}" type="presParOf" srcId="{1411D8D2-ADF3-4948-96A1-6F061FE3D0E2}" destId="{BDD10FC4-4751-43F1-9D26-B59F22FB1FF5}" srcOrd="0" destOrd="0" presId="urn:microsoft.com/office/officeart/2005/8/layout/hProcess3"/>
    <dgm:cxn modelId="{D50B6D51-3018-E549-ACFA-47B1FDF4E593}" type="presParOf" srcId="{1411D8D2-ADF3-4948-96A1-6F061FE3D0E2}" destId="{5D2B5DC2-2DA9-4932-8233-3F03D3C3F474}" srcOrd="1" destOrd="0" presId="urn:microsoft.com/office/officeart/2005/8/layout/hProcess3"/>
    <dgm:cxn modelId="{C5A37ED9-F5CD-5E4B-96FF-149D1D659493}" type="presParOf" srcId="{5D2B5DC2-2DA9-4932-8233-3F03D3C3F474}" destId="{FD32E462-9DAD-4C84-A1FC-B770D3DAF14B}" srcOrd="0" destOrd="0" presId="urn:microsoft.com/office/officeart/2005/8/layout/hProcess3"/>
    <dgm:cxn modelId="{D05F086F-8DD5-3E48-A998-EEC996A6EBD7}" type="presParOf" srcId="{5D2B5DC2-2DA9-4932-8233-3F03D3C3F474}" destId="{71A043E5-4BCB-4C4B-82DB-76E1FED94D78}" srcOrd="1" destOrd="0" presId="urn:microsoft.com/office/officeart/2005/8/layout/hProcess3"/>
    <dgm:cxn modelId="{0A980A3B-550B-C846-94F8-0B29BA82CB29}" type="presParOf" srcId="{5D2B5DC2-2DA9-4932-8233-3F03D3C3F474}" destId="{218BE6E4-067E-409A-9167-E0E01C0B150E}" srcOrd="2" destOrd="0" presId="urn:microsoft.com/office/officeart/2005/8/layout/hProcess3"/>
    <dgm:cxn modelId="{E0932BDB-3FC1-FE4C-B4DB-EA231B308C43}" type="presParOf" srcId="{5D2B5DC2-2DA9-4932-8233-3F03D3C3F474}" destId="{486E7DB8-8A3C-4D02-BBE9-7110C73ADBB1}" srcOrd="3" destOrd="0" presId="urn:microsoft.com/office/officeart/2005/8/layout/hProcess3"/>
    <dgm:cxn modelId="{A9F32EC5-6555-A147-BAB1-9C76A778A577}" type="presParOf" srcId="{1411D8D2-ADF3-4948-96A1-6F061FE3D0E2}" destId="{E3EF712F-EBC5-42F1-AE1F-DFC2A615F1FA}" srcOrd="2" destOrd="0" presId="urn:microsoft.com/office/officeart/2005/8/layout/hProcess3"/>
    <dgm:cxn modelId="{746A04F2-9F91-F240-85E2-05AB83EBC807}" type="presParOf" srcId="{1411D8D2-ADF3-4948-96A1-6F061FE3D0E2}" destId="{C5E4179D-94EC-408B-9970-B7E9D5E32190}" srcOrd="3" destOrd="0" presId="urn:microsoft.com/office/officeart/2005/8/layout/hProcess3"/>
    <dgm:cxn modelId="{3650F42C-2048-074D-A304-4B9D4C2EB24B}" type="presParOf" srcId="{C5E4179D-94EC-408B-9970-B7E9D5E32190}" destId="{0F265DF5-C2DD-45B0-82B9-20825CE45530}" srcOrd="0" destOrd="0" presId="urn:microsoft.com/office/officeart/2005/8/layout/hProcess3"/>
    <dgm:cxn modelId="{89C70E68-A418-0D46-A49D-54FEF72A6F41}" type="presParOf" srcId="{C5E4179D-94EC-408B-9970-B7E9D5E32190}" destId="{C188E38D-F510-4DE8-B827-6A1FA9455F02}" srcOrd="1" destOrd="0" presId="urn:microsoft.com/office/officeart/2005/8/layout/hProcess3"/>
    <dgm:cxn modelId="{747D52FE-7E35-394F-942D-3328CF670D6F}" type="presParOf" srcId="{C5E4179D-94EC-408B-9970-B7E9D5E32190}" destId="{11AD4D21-CE16-432D-8153-915A3FFA1178}" srcOrd="2" destOrd="0" presId="urn:microsoft.com/office/officeart/2005/8/layout/hProcess3"/>
    <dgm:cxn modelId="{8950870A-E201-DA43-AFEF-B12BE12A2DF9}" type="presParOf" srcId="{C5E4179D-94EC-408B-9970-B7E9D5E32190}" destId="{D2BACFD3-BE6F-4310-916C-390C4638EED2}" srcOrd="3" destOrd="0" presId="urn:microsoft.com/office/officeart/2005/8/layout/hProcess3"/>
    <dgm:cxn modelId="{4A89EC00-DFC5-B448-9D82-4C0EDF3F8CE1}" type="presParOf" srcId="{1411D8D2-ADF3-4948-96A1-6F061FE3D0E2}" destId="{57C503A8-8AF6-4458-94C9-C4A778509992}" srcOrd="4" destOrd="0" presId="urn:microsoft.com/office/officeart/2005/8/layout/hProcess3"/>
    <dgm:cxn modelId="{B74C260F-2220-ED4F-A5A7-1F1EAEB9F840}" type="presParOf" srcId="{1411D8D2-ADF3-4948-96A1-6F061FE3D0E2}" destId="{83B5C025-3A11-461B-A7A4-52468ADB5130}" srcOrd="5" destOrd="0" presId="urn:microsoft.com/office/officeart/2005/8/layout/hProcess3"/>
    <dgm:cxn modelId="{B1D1D4B8-4F3A-254C-A8E7-FF73526C487F}" type="presParOf" srcId="{83B5C025-3A11-461B-A7A4-52468ADB5130}" destId="{BC6AAE06-DF32-4AB0-9AC9-DAD1A798131E}" srcOrd="0" destOrd="0" presId="urn:microsoft.com/office/officeart/2005/8/layout/hProcess3"/>
    <dgm:cxn modelId="{C8D5685D-C175-024D-A3FC-DB65983F0E7C}" type="presParOf" srcId="{83B5C025-3A11-461B-A7A4-52468ADB5130}" destId="{067CA14E-27E1-4018-8462-CC72261D8010}" srcOrd="1" destOrd="0" presId="urn:microsoft.com/office/officeart/2005/8/layout/hProcess3"/>
    <dgm:cxn modelId="{AF0831EB-5856-9242-B001-3A860C2AEFFC}" type="presParOf" srcId="{83B5C025-3A11-461B-A7A4-52468ADB5130}" destId="{2CD6A0D0-D939-40AA-A029-FEFEC1A5D386}" srcOrd="2" destOrd="0" presId="urn:microsoft.com/office/officeart/2005/8/layout/hProcess3"/>
    <dgm:cxn modelId="{C6E96464-FA8E-F244-8DD3-B169E58CEEE5}" type="presParOf" srcId="{83B5C025-3A11-461B-A7A4-52468ADB5130}" destId="{4F73A94D-2F52-438A-A106-8879BDB60C77}" srcOrd="3" destOrd="0" presId="urn:microsoft.com/office/officeart/2005/8/layout/hProcess3"/>
    <dgm:cxn modelId="{788A190A-FFF4-9643-B6EB-1EF8CB78AA48}" type="presParOf" srcId="{1411D8D2-ADF3-4948-96A1-6F061FE3D0E2}" destId="{329F164F-5DE8-457C-9919-D27FC50E2A6A}" srcOrd="6" destOrd="0" presId="urn:microsoft.com/office/officeart/2005/8/layout/hProcess3"/>
    <dgm:cxn modelId="{E21B8611-9B28-3F46-9C40-884BCF81C98B}" type="presParOf" srcId="{1411D8D2-ADF3-4948-96A1-6F061FE3D0E2}" destId="{114C43EF-F950-4B2E-9D99-99A52819318B}" srcOrd="7" destOrd="0" presId="urn:microsoft.com/office/officeart/2005/8/layout/hProcess3"/>
    <dgm:cxn modelId="{E5B50085-0F22-A24D-8B73-A5CBA92194A2}" type="presParOf" srcId="{1411D8D2-ADF3-4948-96A1-6F061FE3D0E2}" destId="{2CA14139-EAC6-41D2-B2CC-72B55EC04D18}" srcOrd="8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47244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r>
              <a:rPr lang="en-US" dirty="0" smtClean="0"/>
              <a:t>CEE 4540: Sustainable Municipal Drinking Water Treatment</a:t>
            </a:r>
          </a:p>
          <a:p>
            <a:r>
              <a:rPr lang="en-US" dirty="0" smtClean="0"/>
              <a:t>Monroe Weber-Shirk</a:t>
            </a:r>
            <a:endParaRPr lang="en-US" dirty="0"/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E5858FC7-A491-4C1D-BE15-441EB2A2CED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43526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7913D7C8-1D10-4E5B-8A9B-B2BE7F2B76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25381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862472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B90027-AD36-416E-8B0F-CCCC7E8FF223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(As of right now, the float valve will remain as an inserted drawing.)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(Also, things we need to fix)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(incorrectly (barbed fittings allow flexible tubing to connect the constant head tank to lever arms and the reducer)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B90027-AD36-416E-8B0F-CCCC7E8FF223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(this is calculated – check </a:t>
            </a:r>
            <a:r>
              <a:rPr lang="en-US" dirty="0" err="1" smtClean="0"/>
              <a:t>mathcad</a:t>
            </a:r>
            <a:r>
              <a:rPr lang="en-US" dirty="0" smtClean="0"/>
              <a:t> code)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outlined in </a:t>
            </a:r>
            <a:r>
              <a:rPr lang="en-US" sz="1200" dirty="0" err="1" smtClean="0"/>
              <a:t>ChemStorageTanks</a:t>
            </a:r>
            <a:r>
              <a:rPr lang="en-US" sz="1200" dirty="0" smtClean="0"/>
              <a:t>: height between the attachment of the float and the water level dependent on the size of the float valve; define water depth myself</a:t>
            </a:r>
          </a:p>
          <a:p>
            <a:endParaRPr lang="en-US" dirty="0" smtClean="0"/>
          </a:p>
          <a:p>
            <a:r>
              <a:rPr lang="en-US" dirty="0" smtClean="0"/>
              <a:t>Rotation – in case we rearrang</a:t>
            </a:r>
            <a:r>
              <a:rPr lang="en-US" baseline="0" dirty="0" smtClean="0"/>
              <a:t>e plant layout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B90027-AD36-416E-8B0F-CCCC7E8FF223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/>
              <a:t>(should be fairly straightforward and based solely on the arrangement of the other items we are currently working on.)</a:t>
            </a:r>
          </a:p>
          <a:p>
            <a:r>
              <a:rPr lang="en-US" sz="1200" dirty="0" smtClean="0"/>
              <a:t>(this will be a little trickier)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B90027-AD36-416E-8B0F-CCCC7E8FF223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7F778D-8FE9-43F8-8242-8C244FF56F13}" type="slidenum">
              <a:rPr lang="en-US"/>
              <a:pPr/>
              <a:t>45</a:t>
            </a:fld>
            <a:endParaRPr lang="en-US"/>
          </a:p>
        </p:txBody>
      </p:sp>
      <p:sp>
        <p:nvSpPr>
          <p:cNvPr id="6145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endParaRPr lang="en-US" sz="1700" baseline="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assume that</a:t>
            </a:r>
            <a:r>
              <a:rPr lang="en-US" baseline="0" dirty="0" smtClean="0"/>
              <a:t> this cover page will be removed when you compile the presentation…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7F778D-8FE9-43F8-8242-8C244FF56F13}" type="slidenum">
              <a:rPr lang="en-US"/>
              <a:pPr/>
              <a:t>10</a:t>
            </a:fld>
            <a:endParaRPr lang="en-US"/>
          </a:p>
        </p:txBody>
      </p:sp>
      <p:sp>
        <p:nvSpPr>
          <p:cNvPr id="6145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endParaRPr lang="en-US" sz="17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7F778D-8FE9-43F8-8242-8C244FF56F13}" type="slidenum">
              <a:rPr lang="en-US"/>
              <a:pPr/>
              <a:t>11</a:t>
            </a:fld>
            <a:endParaRPr lang="en-US"/>
          </a:p>
        </p:txBody>
      </p:sp>
      <p:sp>
        <p:nvSpPr>
          <p:cNvPr id="6145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800" dirty="0" smtClean="0">
                <a:solidFill>
                  <a:srgbClr val="000000"/>
                </a:solidFill>
                <a:latin typeface="Cambria"/>
                <a:cs typeface="Cambria"/>
              </a:rPr>
              <a:t>Use the equation for flow through a horizontal orifice to determine flow through a single LFOM orifice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800" dirty="0" smtClean="0">
                <a:solidFill>
                  <a:srgbClr val="000000"/>
                </a:solidFill>
                <a:latin typeface="Cambria"/>
                <a:cs typeface="Cambria"/>
              </a:rPr>
              <a:t>Use the theoretical stout weir equation to determine how much water should be flowing out of the orifices on a given LFOM level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800" dirty="0" smtClean="0">
                <a:solidFill>
                  <a:srgbClr val="000000"/>
                </a:solidFill>
                <a:latin typeface="Cambria"/>
                <a:cs typeface="Cambria"/>
              </a:rPr>
              <a:t>Divide this flow by flow through a single orifice, round up/down to produce trial solutions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7F778D-8FE9-43F8-8242-8C244FF56F13}" type="slidenum">
              <a:rPr lang="en-US"/>
              <a:pPr/>
              <a:t>12</a:t>
            </a:fld>
            <a:endParaRPr lang="en-US"/>
          </a:p>
        </p:txBody>
      </p:sp>
      <p:sp>
        <p:nvSpPr>
          <p:cNvPr id="6145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700" dirty="0" smtClean="0">
                <a:solidFill>
                  <a:srgbClr val="000000"/>
                </a:solidFill>
              </a:rPr>
              <a:t>The “h” value in this</a:t>
            </a:r>
            <a:r>
              <a:rPr lang="en-US" sz="1700" baseline="0" dirty="0" smtClean="0">
                <a:solidFill>
                  <a:srgbClr val="000000"/>
                </a:solidFill>
              </a:rPr>
              <a:t> equation is assumed constant</a:t>
            </a:r>
            <a:endParaRPr lang="en-US" sz="17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7F778D-8FE9-43F8-8242-8C244FF56F13}" type="slidenum">
              <a:rPr lang="en-US"/>
              <a:pPr/>
              <a:t>13</a:t>
            </a:fld>
            <a:endParaRPr lang="en-US"/>
          </a:p>
        </p:txBody>
      </p:sp>
      <p:sp>
        <p:nvSpPr>
          <p:cNvPr id="6145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700" dirty="0" smtClean="0">
                <a:solidFill>
                  <a:srgbClr val="000000"/>
                </a:solidFill>
              </a:rPr>
              <a:t>Why? Very</a:t>
            </a:r>
            <a:r>
              <a:rPr lang="en-US" sz="1700" baseline="0" dirty="0" smtClean="0">
                <a:solidFill>
                  <a:srgbClr val="000000"/>
                </a:solidFill>
              </a:rPr>
              <a:t> little head difference between the free surface and the top of the orifice, so little flow.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700" baseline="0" dirty="0" smtClean="0">
                <a:solidFill>
                  <a:srgbClr val="000000"/>
                </a:solidFill>
              </a:rPr>
              <a:t>Larger head difference between free surface and middle/bottom of orifice, so more flow there.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endParaRPr lang="en-US" sz="1700" baseline="0" dirty="0" smtClean="0">
              <a:solidFill>
                <a:srgbClr val="000000"/>
              </a:solidFill>
            </a:endParaRP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700" baseline="0" dirty="0" smtClean="0">
                <a:solidFill>
                  <a:srgbClr val="000000"/>
                </a:solidFill>
              </a:rPr>
              <a:t>Result: less flow through orifice than calculated by horizontal equation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7F778D-8FE9-43F8-8242-8C244FF56F13}" type="slidenum">
              <a:rPr lang="en-US"/>
              <a:pPr/>
              <a:t>14</a:t>
            </a:fld>
            <a:endParaRPr lang="en-US"/>
          </a:p>
        </p:txBody>
      </p:sp>
      <p:sp>
        <p:nvSpPr>
          <p:cNvPr id="6145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800" dirty="0" smtClean="0">
                <a:solidFill>
                  <a:srgbClr val="000000"/>
                </a:solidFill>
                <a:latin typeface="Cambria"/>
                <a:cs typeface="Cambria"/>
              </a:rPr>
              <a:t>Create a new function in fluids functions which allows the user to input orifice orientation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800" dirty="0" smtClean="0">
                <a:solidFill>
                  <a:srgbClr val="000000"/>
                </a:solidFill>
                <a:latin typeface="Cambria"/>
                <a:cs typeface="Cambria"/>
              </a:rPr>
              <a:t>If orifice orientation is actually horizontal (this could be the case in future plant components), use the horizontal orifice equation, as was done before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800" dirty="0" smtClean="0">
                <a:solidFill>
                  <a:srgbClr val="000000"/>
                </a:solidFill>
                <a:latin typeface="Cambria"/>
                <a:cs typeface="Cambria"/>
              </a:rPr>
              <a:t>If orifice orientation is vertical (as is the case in the LFOM) apply new, USGS equation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endParaRPr lang="en-US" sz="1700" baseline="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7F778D-8FE9-43F8-8242-8C244FF56F13}" type="slidenum">
              <a:rPr lang="en-US"/>
              <a:pPr/>
              <a:t>15</a:t>
            </a:fld>
            <a:endParaRPr lang="en-US"/>
          </a:p>
        </p:txBody>
      </p:sp>
      <p:sp>
        <p:nvSpPr>
          <p:cNvPr id="6145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endParaRPr lang="en-US" sz="1700" baseline="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35688495-61E6-4C43-9431-EA7C184628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ECB2E-A233-43CF-B1E2-6433B9CB7F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A5AD3-08CC-4598-BE40-CD82AC3891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9674A-2335-4D63-923F-889337434E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92B4-78F1-42E2-AFF8-75AECCA8D8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6DE9-936A-4892-B48E-BC5981E69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7A795-0F78-44F3-A0FC-134940021A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A8437-DF20-408E-9EC8-9AD0F83404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97E3B-4BD4-4D27-AA52-CBAF8D6425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4635F-EEFC-45D6-A1A7-222B36D010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5E825E6-5608-4DD7-9AF8-76D49B509DE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12.jpe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4.jpeg"/><Relationship Id="rId8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4.jpe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4.jpe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37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Relationship Id="rId3" Type="http://schemas.openxmlformats.org/officeDocument/2006/relationships/image" Target="../media/image43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7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9.jpeg"/><Relationship Id="rId5" Type="http://schemas.openxmlformats.org/officeDocument/2006/relationships/image" Target="../media/image50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4.jpeg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381000" y="4724400"/>
            <a:ext cx="7467600" cy="1219200"/>
          </a:xfrm>
        </p:spPr>
        <p:txBody>
          <a:bodyPr/>
          <a:lstStyle/>
          <a:p>
            <a:r>
              <a:rPr lang="en-US" dirty="0" smtClean="0"/>
              <a:t>Amanda Rodriguez, Andrew Smith, Annie Newcomb, Heidi Rausch, Joseph </a:t>
            </a:r>
            <a:r>
              <a:rPr lang="en-US" dirty="0" err="1" smtClean="0"/>
              <a:t>Fallurin</a:t>
            </a:r>
            <a:r>
              <a:rPr lang="en-US" dirty="0" smtClean="0"/>
              <a:t>, Julia Morris, Nick </a:t>
            </a:r>
            <a:r>
              <a:rPr lang="en-US" dirty="0" err="1" smtClean="0"/>
              <a:t>Parisi</a:t>
            </a:r>
            <a:r>
              <a:rPr lang="en-US" dirty="0" smtClean="0"/>
              <a:t>, and Tori Klug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Design Team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22885" y="274320"/>
            <a:ext cx="8698230" cy="82296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000" dirty="0" smtClean="0">
                <a:solidFill>
                  <a:srgbClr val="1F497D"/>
                </a:solidFill>
              </a:rPr>
              <a:t>Introduction: LFOM</a:t>
            </a:r>
            <a:endParaRPr lang="en-US" sz="3900" dirty="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15742" y="1631633"/>
            <a:ext cx="4889658" cy="4930617"/>
          </a:xfrm>
        </p:spPr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cs typeface="Cambria"/>
              </a:rPr>
              <a:t>Produces a linear relationship between water height in the entrance tank and plant flow rate</a:t>
            </a:r>
            <a:endParaRPr lang="en-US" sz="2400" dirty="0">
              <a:solidFill>
                <a:srgbClr val="000000"/>
              </a:solidFill>
              <a:cs typeface="Cambria"/>
            </a:endParaRP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cs typeface="Cambria"/>
              </a:rPr>
              <a:t>Used in conjunction with dose controller to automatically dose proper amount of coagulant</a:t>
            </a:r>
            <a:endParaRPr lang="en-US" sz="2400" dirty="0">
              <a:solidFill>
                <a:srgbClr val="000000"/>
              </a:solidFill>
              <a:cs typeface="Cambria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 descr="P5080054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105400" y="1676400"/>
            <a:ext cx="3759200" cy="2819400"/>
          </a:xfrm>
          <a:prstGeom prst="rect">
            <a:avLst/>
          </a:prstGeom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212830"/>
              </a:clrFrom>
              <a:clrTo>
                <a:srgbClr val="212830">
                  <a:alpha val="0"/>
                </a:srgbClr>
              </a:clrTo>
            </a:clrChange>
          </a:blip>
          <a:srcRect l="56152" t="4837" r="5412" b="9953"/>
          <a:stretch>
            <a:fillRect/>
          </a:stretch>
        </p:blipFill>
        <p:spPr bwMode="auto">
          <a:xfrm>
            <a:off x="457201" y="3810000"/>
            <a:ext cx="3226354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22885" y="274320"/>
            <a:ext cx="8698230" cy="82296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3800" dirty="0" smtClean="0">
                <a:solidFill>
                  <a:srgbClr val="1F497D"/>
                </a:solidFill>
              </a:rPr>
              <a:t>LFOM Design Algorithm (pre-spring 2012)</a:t>
            </a:r>
            <a:endParaRPr lang="en-US" sz="3800" dirty="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15742" y="1631633"/>
            <a:ext cx="7937658" cy="4930617"/>
          </a:xfrm>
        </p:spPr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cs typeface="Cambria"/>
              </a:rPr>
              <a:t>Find flow through a single orifice (horizontal orifice equation)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cs typeface="Cambria"/>
              </a:rPr>
              <a:t>Use equation for perfectly linear weir to determine how much water should be flowing from a certain row of orifices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cs typeface="Cambria"/>
              </a:rPr>
              <a:t>Divide by flow through a single orifice, round up/down to produce trial solutions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cs typeface="Cambria"/>
              </a:rPr>
              <a:t>Iterate with trial solutions for each row in series, rerun algorithm until solution with least possible error is produced</a:t>
            </a:r>
            <a:endParaRPr lang="en-US" sz="2400" dirty="0">
              <a:solidFill>
                <a:srgbClr val="000000"/>
              </a:solidFill>
              <a:cs typeface="Cambria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509540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22885" y="274320"/>
            <a:ext cx="8698230" cy="82296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000" dirty="0" smtClean="0">
                <a:solidFill>
                  <a:srgbClr val="1F497D"/>
                </a:solidFill>
              </a:rPr>
              <a:t>So what’s the problem????</a:t>
            </a:r>
            <a:endParaRPr lang="en-US" sz="4000" dirty="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15742" y="1631633"/>
            <a:ext cx="7937658" cy="4930617"/>
          </a:xfrm>
        </p:spPr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cs typeface="Cambria"/>
              </a:rPr>
              <a:t>Equation for flow through a horizontal orifice assumes distance from surface to all points in the orifice is the same: 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400" dirty="0"/>
              <a:t>Q=A*</a:t>
            </a:r>
            <a:r>
              <a:rPr lang="en-US" sz="2400" dirty="0" err="1"/>
              <a:t>Pi.VenaContractaOrifice</a:t>
            </a:r>
            <a:r>
              <a:rPr lang="en-US" sz="2400" dirty="0"/>
              <a:t>*</a:t>
            </a:r>
            <a:r>
              <a:rPr lang="en-US" sz="2400" dirty="0" err="1"/>
              <a:t>sqrt</a:t>
            </a:r>
            <a:r>
              <a:rPr lang="en-US" sz="2400" dirty="0"/>
              <a:t>(2gh</a:t>
            </a:r>
            <a:r>
              <a:rPr lang="en-US" sz="2400" dirty="0" smtClean="0"/>
              <a:t>)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endParaRPr lang="en-US" sz="2400" dirty="0">
              <a:solidFill>
                <a:srgbClr val="000000"/>
              </a:solidFill>
              <a:cs typeface="Cambria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an 1"/>
          <p:cNvSpPr/>
          <p:nvPr/>
        </p:nvSpPr>
        <p:spPr bwMode="auto">
          <a:xfrm rot="16200000">
            <a:off x="1333500" y="3314700"/>
            <a:ext cx="1600200" cy="2590800"/>
          </a:xfrm>
          <a:prstGeom prst="ca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3" name="Oval 2"/>
          <p:cNvSpPr/>
          <p:nvPr/>
        </p:nvSpPr>
        <p:spPr bwMode="auto">
          <a:xfrm>
            <a:off x="1676400" y="5105400"/>
            <a:ext cx="863600" cy="300038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/>
          <a:srcRect t="15344" r="57684"/>
          <a:stretch/>
        </p:blipFill>
        <p:spPr>
          <a:xfrm>
            <a:off x="6400800" y="2819400"/>
            <a:ext cx="2286000" cy="3316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002365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22885" y="274320"/>
            <a:ext cx="8698230" cy="82296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000" dirty="0" smtClean="0">
                <a:solidFill>
                  <a:srgbClr val="1F497D"/>
                </a:solidFill>
              </a:rPr>
              <a:t>So what’s the problem????</a:t>
            </a:r>
            <a:endParaRPr lang="en-US" sz="4000" dirty="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15742" y="1631633"/>
            <a:ext cx="7937658" cy="4930617"/>
          </a:xfrm>
        </p:spPr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cs typeface="Cambria"/>
              </a:rPr>
              <a:t>If there is sufficient head available above the orifice, there is no problem. 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cs typeface="Cambria"/>
              </a:rPr>
              <a:t>If there is little to no head available above the top of the orifice, the horizontal equation will overestimate flow through the orifice</a:t>
            </a:r>
            <a:endParaRPr lang="en-US" sz="2400" dirty="0">
              <a:solidFill>
                <a:srgbClr val="000000"/>
              </a:solidFill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200400"/>
            <a:ext cx="428625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104344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22885" y="274320"/>
            <a:ext cx="8698230" cy="82296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000" dirty="0" smtClean="0">
                <a:solidFill>
                  <a:srgbClr val="1F497D"/>
                </a:solidFill>
              </a:rPr>
              <a:t>How do we fix this?</a:t>
            </a:r>
            <a:endParaRPr lang="en-US" sz="4000" dirty="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15742" y="1631633"/>
            <a:ext cx="7937658" cy="4930617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  <a:cs typeface="Cambria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68142" y="1784033"/>
            <a:ext cx="7937658" cy="882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USGS equation for flow through a (vertical) partially filled orifice:</a:t>
            </a:r>
          </a:p>
          <a:p>
            <a:pPr marL="0" indent="0">
              <a:lnSpc>
                <a:spcPct val="95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sz="2400" dirty="0" smtClean="0">
              <a:solidFill>
                <a:srgbClr val="000000"/>
              </a:solidFill>
              <a:latin typeface="Arial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sz="24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38200" y="2590800"/>
            <a:ext cx="6565900" cy="723900"/>
          </a:xfrm>
          <a:prstGeom prst="rect">
            <a:avLst/>
          </a:prstGeom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381000" y="3352800"/>
            <a:ext cx="7937658" cy="882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This equation accounts for difference in available head over the vertical extent of the orifice</a:t>
            </a:r>
          </a:p>
          <a:p>
            <a:pPr marL="0" indent="0">
              <a:lnSpc>
                <a:spcPct val="95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sz="2400" dirty="0" smtClean="0">
              <a:solidFill>
                <a:srgbClr val="000000"/>
              </a:solidFill>
              <a:latin typeface="Arial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sz="24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 cstate="print"/>
          <a:srcRect l="8010" t="16475" r="50671" b="25358"/>
          <a:stretch/>
        </p:blipFill>
        <p:spPr>
          <a:xfrm>
            <a:off x="5638800" y="3657600"/>
            <a:ext cx="3174710" cy="2740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255977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22885" y="274320"/>
            <a:ext cx="8698230" cy="82296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000" dirty="0" smtClean="0">
                <a:solidFill>
                  <a:srgbClr val="1F497D"/>
                </a:solidFill>
              </a:rPr>
              <a:t>Future Work</a:t>
            </a:r>
            <a:endParaRPr lang="en-US" sz="4000" dirty="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15742" y="1631633"/>
            <a:ext cx="7937658" cy="4930617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  <a:latin typeface="Cambria"/>
              <a:cs typeface="Cambria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68142" y="1784033"/>
            <a:ext cx="7937658" cy="882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cs typeface="Cambria"/>
              </a:rPr>
              <a:t>Test new function extensively to see if a new LFOM orientation results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cs typeface="Cambria"/>
              </a:rPr>
              <a:t>Integrate new LFOM file into the automated design tool</a:t>
            </a:r>
          </a:p>
          <a:p>
            <a:pPr marL="0" indent="0">
              <a:lnSpc>
                <a:spcPct val="95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sz="2400" dirty="0" smtClean="0">
              <a:solidFill>
                <a:srgbClr val="000000"/>
              </a:solidFill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 cstate="print"/>
          <a:srcRect t="7254" b="10821"/>
          <a:stretch/>
        </p:blipFill>
        <p:spPr>
          <a:xfrm>
            <a:off x="1905000" y="3048000"/>
            <a:ext cx="3632200" cy="3074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470757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Flocculator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Major unit process in original and current designs – It’s the reactor!</a:t>
            </a:r>
          </a:p>
          <a:p>
            <a:r>
              <a:rPr lang="en-US" dirty="0" smtClean="0"/>
              <a:t>Provides collision potential to form large enough </a:t>
            </a:r>
            <a:r>
              <a:rPr lang="en-US" dirty="0" err="1" smtClean="0"/>
              <a:t>flocs</a:t>
            </a:r>
            <a:r>
              <a:rPr lang="en-US" dirty="0" smtClean="0"/>
              <a:t> for the sedimentation tank</a:t>
            </a:r>
          </a:p>
          <a:p>
            <a:r>
              <a:rPr lang="en-US" dirty="0" smtClean="0"/>
              <a:t>Optimized to mid-sized plants, but fails at very high (&gt;70 L/s) and very low (&lt;5 L/s) flow plants</a:t>
            </a:r>
          </a:p>
          <a:p>
            <a:r>
              <a:rPr lang="en-US" dirty="0" smtClean="0"/>
              <a:t>Not well understood → coding and cost inefficiencies 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60438"/>
          </a:xfrm>
        </p:spPr>
        <p:txBody>
          <a:bodyPr/>
          <a:lstStyle/>
          <a:p>
            <a:r>
              <a:rPr lang="en-US" dirty="0" smtClean="0"/>
              <a:t>Final Goal</a:t>
            </a:r>
            <a:endParaRPr lang="en-US" dirty="0"/>
          </a:p>
        </p:txBody>
      </p:sp>
      <p:pic>
        <p:nvPicPr>
          <p:cNvPr id="6" name="Picture 5" descr="C:\Users\Joseph\Downloads\OldFlocculatorTop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219200"/>
            <a:ext cx="5105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:\Users\Joseph\Downloads\OldFlocculatorFront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4267200"/>
            <a:ext cx="48006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Update 1</a:t>
            </a:r>
            <a:endParaRPr lang="en-US" dirty="0"/>
          </a:p>
        </p:txBody>
      </p:sp>
      <p:pic>
        <p:nvPicPr>
          <p:cNvPr id="7" name="Picture 6" descr="C:\Users\Joseph\Downloads\NewFlocculatorTop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752600"/>
            <a:ext cx="7239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Update 2</a:t>
            </a:r>
            <a:endParaRPr lang="en-US" dirty="0"/>
          </a:p>
        </p:txBody>
      </p:sp>
      <p:pic>
        <p:nvPicPr>
          <p:cNvPr id="4" name="Picture 3" descr="C:\Users\Joseph\Downloads\New Floc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76400"/>
            <a:ext cx="7391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Automated Design Tool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Oval 23"/>
          <p:cNvSpPr/>
          <p:nvPr/>
        </p:nvSpPr>
        <p:spPr>
          <a:xfrm>
            <a:off x="304800" y="4114800"/>
            <a:ext cx="2514600" cy="1371600"/>
          </a:xfrm>
          <a:prstGeom prst="ellipse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Mathcad</a:t>
            </a:r>
          </a:p>
          <a:p>
            <a:pPr algn="ctr"/>
            <a:r>
              <a:rPr lang="en-US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Calculations</a:t>
            </a:r>
          </a:p>
        </p:txBody>
      </p:sp>
      <p:sp>
        <p:nvSpPr>
          <p:cNvPr id="25" name="Oval 24"/>
          <p:cNvSpPr/>
          <p:nvPr/>
        </p:nvSpPr>
        <p:spPr>
          <a:xfrm>
            <a:off x="2286000" y="5403273"/>
            <a:ext cx="2743200" cy="1371600"/>
          </a:xfrm>
          <a:prstGeom prst="ellipse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Mathcad</a:t>
            </a:r>
          </a:p>
          <a:p>
            <a:pPr algn="ctr"/>
            <a:r>
              <a:rPr lang="en-US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Drawing Files</a:t>
            </a:r>
            <a:endParaRPr lang="en-US" sz="2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342900" y="1524000"/>
            <a:ext cx="1562100" cy="1143000"/>
          </a:xfrm>
          <a:prstGeom prst="ellipse">
            <a:avLst/>
          </a:prstGeom>
          <a:solidFill>
            <a:srgbClr val="FF000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User Inputs</a:t>
            </a:r>
          </a:p>
        </p:txBody>
      </p:sp>
      <p:sp>
        <p:nvSpPr>
          <p:cNvPr id="27" name="Oval 26"/>
          <p:cNvSpPr/>
          <p:nvPr/>
        </p:nvSpPr>
        <p:spPr>
          <a:xfrm>
            <a:off x="3048000" y="2057400"/>
            <a:ext cx="3086100" cy="19050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LabVIEW</a:t>
            </a:r>
            <a:endParaRPr lang="en-US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7391400" y="1524000"/>
            <a:ext cx="1562100" cy="1143000"/>
          </a:xfrm>
          <a:prstGeom prst="ellipse">
            <a:avLst/>
          </a:prstGeom>
          <a:solidFill>
            <a:srgbClr val="FF000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Plant</a:t>
            </a:r>
          </a:p>
          <a:p>
            <a:pPr algn="ctr"/>
            <a:r>
              <a:rPr lang="en-US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</a:p>
        </p:txBody>
      </p:sp>
      <p:sp>
        <p:nvSpPr>
          <p:cNvPr id="29" name="Oval 28"/>
          <p:cNvSpPr/>
          <p:nvPr/>
        </p:nvSpPr>
        <p:spPr>
          <a:xfrm>
            <a:off x="6705600" y="3733800"/>
            <a:ext cx="2362200" cy="1371600"/>
          </a:xfrm>
          <a:prstGeom prst="ellipse">
            <a:avLst/>
          </a:prstGeom>
          <a:solidFill>
            <a:srgbClr val="00B05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AutoCAD</a:t>
            </a:r>
          </a:p>
        </p:txBody>
      </p:sp>
      <p:sp>
        <p:nvSpPr>
          <p:cNvPr id="30" name="Oval 29"/>
          <p:cNvSpPr/>
          <p:nvPr/>
        </p:nvSpPr>
        <p:spPr>
          <a:xfrm>
            <a:off x="5410200" y="5257800"/>
            <a:ext cx="2362200" cy="1371600"/>
          </a:xfrm>
          <a:prstGeom prst="ellipse">
            <a:avLst/>
          </a:prstGeom>
          <a:solidFill>
            <a:srgbClr val="00B05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MS Word</a:t>
            </a:r>
          </a:p>
        </p:txBody>
      </p:sp>
      <p:cxnSp>
        <p:nvCxnSpPr>
          <p:cNvPr id="31" name="Straight Arrow Connector 30"/>
          <p:cNvCxnSpPr>
            <a:stCxn id="26" idx="5"/>
            <a:endCxn id="27" idx="2"/>
          </p:cNvCxnSpPr>
          <p:nvPr/>
        </p:nvCxnSpPr>
        <p:spPr>
          <a:xfrm>
            <a:off x="1676236" y="2499612"/>
            <a:ext cx="1371764" cy="510288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7" idx="3"/>
            <a:endCxn id="24" idx="7"/>
          </p:cNvCxnSpPr>
          <p:nvPr/>
        </p:nvCxnSpPr>
        <p:spPr>
          <a:xfrm flipH="1">
            <a:off x="2451145" y="3683419"/>
            <a:ext cx="1048804" cy="632247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24" idx="5"/>
            <a:endCxn id="25" idx="1"/>
          </p:cNvCxnSpPr>
          <p:nvPr/>
        </p:nvCxnSpPr>
        <p:spPr>
          <a:xfrm>
            <a:off x="2451145" y="5285534"/>
            <a:ext cx="236587" cy="318605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5" idx="0"/>
            <a:endCxn id="27" idx="4"/>
          </p:cNvCxnSpPr>
          <p:nvPr/>
        </p:nvCxnSpPr>
        <p:spPr>
          <a:xfrm flipV="1">
            <a:off x="3657600" y="3962400"/>
            <a:ext cx="933450" cy="1440873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27" idx="5"/>
            <a:endCxn id="30" idx="0"/>
          </p:cNvCxnSpPr>
          <p:nvPr/>
        </p:nvCxnSpPr>
        <p:spPr>
          <a:xfrm>
            <a:off x="5682151" y="3683419"/>
            <a:ext cx="909149" cy="1574381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5410200" y="3762762"/>
            <a:ext cx="859876" cy="1522773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6096000" y="3276600"/>
            <a:ext cx="1066800" cy="623429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 flipV="1">
            <a:off x="5943600" y="3394363"/>
            <a:ext cx="963338" cy="625961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endCxn id="28" idx="2"/>
          </p:cNvCxnSpPr>
          <p:nvPr/>
        </p:nvCxnSpPr>
        <p:spPr>
          <a:xfrm flipV="1">
            <a:off x="6019800" y="2095500"/>
            <a:ext cx="1371600" cy="571500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 Projects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191000" cy="674687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Ferno</a:t>
            </a:r>
            <a:r>
              <a:rPr lang="en-US" dirty="0" smtClean="0"/>
              <a:t> Fittings (SRSF &amp; Future Use)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>
          <a:xfrm>
            <a:off x="4876800" y="1570038"/>
            <a:ext cx="4041775" cy="63976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Large Float Valve (&gt;70 L/s Plants)</a:t>
            </a:r>
            <a:endParaRPr lang="en-US" dirty="0"/>
          </a:p>
        </p:txBody>
      </p:sp>
      <p:pic>
        <p:nvPicPr>
          <p:cNvPr id="2050" name="Picture 2" descr="http://www.homedepot.com/catalog/productImages/400/f6/f6d59c58-69eb-4714-ab40-3b80e0a4d38e_4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650" y="2174875"/>
            <a:ext cx="3951288" cy="3951288"/>
          </a:xfrm>
          <a:prstGeom prst="rect">
            <a:avLst/>
          </a:prstGeom>
          <a:noFill/>
        </p:spPr>
      </p:pic>
      <p:pic>
        <p:nvPicPr>
          <p:cNvPr id="2052" name="Picture 4" descr="Float Valve PT3838 Model Image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236361"/>
            <a:ext cx="2971800" cy="1969879"/>
          </a:xfrm>
          <a:prstGeom prst="rect">
            <a:avLst/>
          </a:prstGeom>
          <a:noFill/>
        </p:spPr>
      </p:pic>
      <p:pic>
        <p:nvPicPr>
          <p:cNvPr id="1026" name="Picture 2" descr="C:\Users\Joseph\Downloads\LargeFloatValv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4419600"/>
            <a:ext cx="3203736" cy="207248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Julia Morris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>
          <a:xfrm>
            <a:off x="1371600" y="1143000"/>
            <a:ext cx="7772400" cy="1470025"/>
          </a:xfrm>
        </p:spPr>
        <p:txBody>
          <a:bodyPr/>
          <a:lstStyle/>
          <a:p>
            <a:r>
              <a:rPr lang="en-US" dirty="0" smtClean="0"/>
              <a:t>Sedimentation Tank Economics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Picture/Graph/Table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447800"/>
            <a:ext cx="91440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&quot;No&quot; Symbol 6"/>
          <p:cNvSpPr/>
          <p:nvPr/>
        </p:nvSpPr>
        <p:spPr bwMode="auto">
          <a:xfrm>
            <a:off x="4114800" y="2362200"/>
            <a:ext cx="2057400" cy="1219200"/>
          </a:xfrm>
          <a:prstGeom prst="noSmoking">
            <a:avLst/>
          </a:prstGeom>
          <a:solidFill>
            <a:schemeClr val="accent2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8" name="Donut 7"/>
          <p:cNvSpPr/>
          <p:nvPr/>
        </p:nvSpPr>
        <p:spPr bwMode="auto">
          <a:xfrm>
            <a:off x="1676400" y="2286000"/>
            <a:ext cx="1676400" cy="838200"/>
          </a:xfrm>
          <a:prstGeom prst="donut">
            <a:avLst/>
          </a:prstGeom>
          <a:solidFill>
            <a:srgbClr val="92D050"/>
          </a:solidFill>
          <a:ln>
            <a:headEnd type="none" w="lg" len="med"/>
            <a:tailEnd type="none" w="lg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209800"/>
            <a:ext cx="9158151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/>
          <p:nvPr/>
        </p:nvCxnSpPr>
        <p:spPr bwMode="auto">
          <a:xfrm flipH="1">
            <a:off x="2286000" y="1905000"/>
            <a:ext cx="152400" cy="990600"/>
          </a:xfrm>
          <a:prstGeom prst="straightConnector1">
            <a:avLst/>
          </a:prstGeom>
          <a:ln w="28575">
            <a:headEnd type="none" w="lg" len="med"/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 bwMode="auto">
          <a:xfrm>
            <a:off x="1469571" y="1905000"/>
            <a:ext cx="152400" cy="990600"/>
          </a:xfrm>
          <a:prstGeom prst="straightConnector1">
            <a:avLst/>
          </a:prstGeom>
          <a:ln w="28575">
            <a:headEnd type="none" w="lg" len="med"/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 bwMode="auto">
          <a:xfrm flipH="1">
            <a:off x="5029200" y="2046514"/>
            <a:ext cx="304800" cy="990600"/>
          </a:xfrm>
          <a:prstGeom prst="straightConnector1">
            <a:avLst/>
          </a:prstGeom>
          <a:ln w="28575">
            <a:headEnd type="none" w="lg" len="med"/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 bwMode="auto">
          <a:xfrm flipV="1">
            <a:off x="2906486" y="4495800"/>
            <a:ext cx="457200" cy="914400"/>
          </a:xfrm>
          <a:prstGeom prst="straightConnector1">
            <a:avLst/>
          </a:prstGeom>
          <a:ln w="28575">
            <a:headEnd type="none" w="lg" len="med"/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 bwMode="auto">
          <a:xfrm flipH="1" flipV="1">
            <a:off x="5344886" y="4724400"/>
            <a:ext cx="827314" cy="838200"/>
          </a:xfrm>
          <a:prstGeom prst="straightConnector1">
            <a:avLst/>
          </a:prstGeom>
          <a:ln w="28575">
            <a:headEnd type="none" w="lg" len="med"/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57200" y="1600200"/>
            <a:ext cx="17308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Inlet Channel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2057400" y="1599103"/>
            <a:ext cx="19267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Exit Channel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4953000" y="1600200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Launder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6324600" y="5410200"/>
            <a:ext cx="1447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Diffusers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74371" y="5410200"/>
            <a:ext cx="18070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Inlet Manifold</a:t>
            </a:r>
            <a:endParaRPr lang="en-US" sz="1600" dirty="0">
              <a:solidFill>
                <a:schemeClr val="bg1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 flipV="1">
            <a:off x="1219200" y="4468586"/>
            <a:ext cx="1045029" cy="674914"/>
          </a:xfrm>
          <a:prstGeom prst="straightConnector1">
            <a:avLst/>
          </a:prstGeom>
          <a:ln w="28575">
            <a:headEnd type="none" w="lg" len="med"/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31372" y="5143500"/>
            <a:ext cx="903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Elbows</a:t>
            </a:r>
            <a:endParaRPr lang="en-US" sz="1600" dirty="0">
              <a:solidFill>
                <a:schemeClr val="bg1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 bwMode="auto">
          <a:xfrm flipV="1">
            <a:off x="1219200" y="3946072"/>
            <a:ext cx="457201" cy="1197428"/>
          </a:xfrm>
          <a:prstGeom prst="straightConnector1">
            <a:avLst/>
          </a:prstGeom>
          <a:ln w="28575">
            <a:headEnd type="none" w="lg" len="med"/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 bwMode="auto">
          <a:xfrm flipV="1">
            <a:off x="1219200" y="3869872"/>
            <a:ext cx="979715" cy="1273628"/>
          </a:xfrm>
          <a:prstGeom prst="straightConnector1">
            <a:avLst/>
          </a:prstGeom>
          <a:ln w="28575">
            <a:headEnd type="none" w="lg" len="med"/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3542" y="3124200"/>
            <a:ext cx="12790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Coupling</a:t>
            </a:r>
            <a:endParaRPr lang="en-US" sz="1600" dirty="0">
              <a:solidFill>
                <a:schemeClr val="bg1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 bwMode="auto">
          <a:xfrm>
            <a:off x="762000" y="3462754"/>
            <a:ext cx="859971" cy="156746"/>
          </a:xfrm>
          <a:prstGeom prst="straightConnector1">
            <a:avLst/>
          </a:prstGeom>
          <a:ln w="28575">
            <a:headEnd type="none" w="lg" len="med"/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 bwMode="auto">
          <a:xfrm>
            <a:off x="762000" y="3462754"/>
            <a:ext cx="1502229" cy="107760"/>
          </a:xfrm>
          <a:prstGeom prst="straightConnector1">
            <a:avLst/>
          </a:prstGeom>
          <a:ln w="28575">
            <a:headEnd type="none" w="lg" len="med"/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8077200" y="2514600"/>
            <a:ext cx="914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Caps</a:t>
            </a:r>
            <a:endParaRPr lang="en-US" sz="1600" dirty="0">
              <a:solidFill>
                <a:schemeClr val="bg1"/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 bwMode="auto">
          <a:xfrm flipH="1">
            <a:off x="8077200" y="2798177"/>
            <a:ext cx="272143" cy="402223"/>
          </a:xfrm>
          <a:prstGeom prst="straightConnector1">
            <a:avLst/>
          </a:prstGeom>
          <a:ln w="28575">
            <a:headEnd type="none" w="lg" len="med"/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 bwMode="auto">
          <a:xfrm flipH="1">
            <a:off x="8077200" y="2781848"/>
            <a:ext cx="272143" cy="1686738"/>
          </a:xfrm>
          <a:prstGeom prst="straightConnector1">
            <a:avLst/>
          </a:prstGeom>
          <a:ln w="28575">
            <a:headEnd type="none" w="lg" len="med"/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38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0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of Attack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1828799"/>
          </a:xfrm>
        </p:spPr>
        <p:txBody>
          <a:bodyPr/>
          <a:lstStyle/>
          <a:p>
            <a:r>
              <a:rPr lang="en-US" sz="1800" dirty="0" smtClean="0"/>
              <a:t>Key Parameters</a:t>
            </a:r>
          </a:p>
          <a:p>
            <a:pPr lvl="1"/>
            <a:r>
              <a:rPr lang="en-US" sz="1800" dirty="0" smtClean="0"/>
              <a:t>Number of </a:t>
            </a:r>
            <a:r>
              <a:rPr lang="en-US" sz="1800" dirty="0" err="1" smtClean="0"/>
              <a:t>Sed</a:t>
            </a:r>
            <a:r>
              <a:rPr lang="en-US" sz="1800" dirty="0" smtClean="0"/>
              <a:t> Tanks</a:t>
            </a:r>
          </a:p>
          <a:p>
            <a:pPr lvl="1"/>
            <a:r>
              <a:rPr lang="en-US" sz="1800" dirty="0" smtClean="0"/>
              <a:t>Number of </a:t>
            </a:r>
            <a:r>
              <a:rPr lang="en-US" sz="1800" dirty="0" err="1" smtClean="0"/>
              <a:t>Sed</a:t>
            </a:r>
            <a:r>
              <a:rPr lang="en-US" sz="1800" dirty="0" smtClean="0"/>
              <a:t> Bays</a:t>
            </a:r>
          </a:p>
          <a:p>
            <a:pPr lvl="1"/>
            <a:r>
              <a:rPr lang="en-US" sz="1800" dirty="0" smtClean="0"/>
              <a:t>Nominal Diameter of Inlet Manifold</a:t>
            </a:r>
            <a:endParaRPr lang="en-US" sz="1800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0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0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2895600"/>
            <a:ext cx="3127541" cy="3369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Content Placeholder 9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8200" y="3352800"/>
            <a:ext cx="4038600" cy="28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of Attack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8382000" cy="45259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09970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a"/>
          <p:cNvPicPr>
            <a:picLocks noChangeAspect="1" noChangeArrowheads="1"/>
          </p:cNvPicPr>
          <p:nvPr/>
        </p:nvPicPr>
        <p:blipFill>
          <a:blip r:embed="rId8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of Cost Functions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39634" y="1676400"/>
            <a:ext cx="4519070" cy="441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11" y="2286000"/>
            <a:ext cx="4417983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0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a"/>
          <p:cNvPicPr>
            <a:picLocks noChangeAspect="1" noChangeArrowheads="1"/>
          </p:cNvPicPr>
          <p:nvPr/>
        </p:nvPicPr>
        <p:blipFill>
          <a:blip r:embed="rId5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04800" y="3600271"/>
            <a:ext cx="2514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Make cost vector by cycling through a range of number of bays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72200" y="3475672"/>
            <a:ext cx="2438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Find minimum cost in that vector and number of bays associated with that cost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" y="1676400"/>
            <a:ext cx="822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 Step 1) Find the Optimal Number of </a:t>
            </a:r>
            <a:r>
              <a:rPr lang="en-US" sz="2400" dirty="0" err="1" smtClean="0"/>
              <a:t>Sed</a:t>
            </a:r>
            <a:r>
              <a:rPr lang="en-US" sz="2400" dirty="0" smtClean="0"/>
              <a:t> Bays</a:t>
            </a:r>
            <a:endParaRPr lang="en-US" sz="2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92275" y="2895599"/>
            <a:ext cx="3159450" cy="281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onut 2"/>
          <p:cNvSpPr/>
          <p:nvPr/>
        </p:nvSpPr>
        <p:spPr bwMode="auto">
          <a:xfrm>
            <a:off x="3733800" y="4495800"/>
            <a:ext cx="914400" cy="304800"/>
          </a:xfrm>
          <a:prstGeom prst="donut">
            <a:avLst>
              <a:gd name="adj" fmla="val 11460"/>
            </a:avLst>
          </a:prstGeom>
          <a:ln>
            <a:headEnd type="none" w="lg" len="med"/>
            <a:tailEnd type="none" w="lg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1" name="Donut 10"/>
          <p:cNvSpPr/>
          <p:nvPr/>
        </p:nvSpPr>
        <p:spPr bwMode="auto">
          <a:xfrm>
            <a:off x="5257800" y="4533900"/>
            <a:ext cx="533400" cy="228600"/>
          </a:xfrm>
          <a:prstGeom prst="donut">
            <a:avLst>
              <a:gd name="adj" fmla="val 22271"/>
            </a:avLst>
          </a:prstGeom>
          <a:ln>
            <a:headEnd type="none" w="lg" len="med"/>
            <a:tailEnd type="none" w="lg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pic>
        <p:nvPicPr>
          <p:cNvPr id="12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0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4249" y="2438400"/>
            <a:ext cx="3842951" cy="2362200"/>
          </a:xfrm>
        </p:spPr>
        <p:txBody>
          <a:bodyPr/>
          <a:lstStyle/>
          <a:p>
            <a:r>
              <a:rPr lang="en-US" sz="2200" dirty="0" smtClean="0"/>
              <a:t>Ease of Maintenance and Operation</a:t>
            </a:r>
          </a:p>
          <a:p>
            <a:pPr lvl="1"/>
            <a:r>
              <a:rPr lang="en-US" sz="2200" dirty="0" smtClean="0"/>
              <a:t>Need at least 2 tanks</a:t>
            </a:r>
          </a:p>
          <a:p>
            <a:pPr lvl="1"/>
            <a:r>
              <a:rPr lang="en-US" sz="2200" dirty="0" smtClean="0"/>
              <a:t>No more than 2 bays per tank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424249" y="1696995"/>
            <a:ext cx="822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 Step 2) Find the Optimal Number of </a:t>
            </a:r>
            <a:r>
              <a:rPr lang="en-US" sz="2400" dirty="0" err="1" smtClean="0"/>
              <a:t>Sed</a:t>
            </a:r>
            <a:r>
              <a:rPr lang="en-US" sz="2400" dirty="0" smtClean="0"/>
              <a:t> Tanks</a:t>
            </a:r>
            <a:endParaRPr lang="en-US" sz="2400" dirty="0"/>
          </a:p>
        </p:txBody>
      </p:sp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0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https://lh6.googleusercontent.com/-fFZos7TK5L4/TyLm0E277ZI/AAAAAAAAmGc/t8TZNrmxTPY/s640/IMG_58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286000"/>
            <a:ext cx="2770076" cy="4151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Simpler Algorithm?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2335556"/>
            <a:ext cx="4343400" cy="3363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97833" y="2209800"/>
            <a:ext cx="4162096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0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a"/>
          <p:cNvPicPr>
            <a:picLocks noChangeAspect="1" noChangeArrowheads="1"/>
          </p:cNvPicPr>
          <p:nvPr/>
        </p:nvPicPr>
        <p:blipFill>
          <a:blip r:embed="rId5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49922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Design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16392" t="16147" r="26217" b="20774"/>
          <a:stretch/>
        </p:blipFill>
        <p:spPr bwMode="auto">
          <a:xfrm>
            <a:off x="990600" y="1507722"/>
            <a:ext cx="7208156" cy="4924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52400" y="5729288"/>
            <a:ext cx="6934200" cy="1143000"/>
          </a:xfrm>
        </p:spPr>
        <p:txBody>
          <a:bodyPr/>
          <a:lstStyle/>
          <a:p>
            <a:r>
              <a:rPr lang="en-US" dirty="0" smtClean="0"/>
              <a:t>Amanda Rodriguez and Nicholas </a:t>
            </a:r>
            <a:r>
              <a:rPr lang="en-US" dirty="0" err="1" smtClean="0"/>
              <a:t>Parisi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>
          <a:xfrm>
            <a:off x="1219200" y="533400"/>
            <a:ext cx="7772400" cy="1470025"/>
          </a:xfrm>
        </p:spPr>
        <p:txBody>
          <a:bodyPr/>
          <a:lstStyle/>
          <a:p>
            <a:r>
              <a:rPr lang="en-US" dirty="0"/>
              <a:t>Chemical Dosage System</a:t>
            </a:r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808793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/>
          <p:cNvPicPr>
            <a:picLocks noChangeArrowheads="1"/>
          </p:cNvPicPr>
          <p:nvPr/>
        </p:nvPicPr>
        <p:blipFill>
          <a:blip r:embed="rId2" cstate="print"/>
          <a:srcRect b="6296"/>
          <a:stretch>
            <a:fillRect/>
          </a:stretch>
        </p:blipFill>
        <p:spPr bwMode="auto">
          <a:xfrm>
            <a:off x="304800" y="1905000"/>
            <a:ext cx="4495800" cy="4191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458200" cy="11430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Title 5"/>
          <p:cNvSpPr txBox="1">
            <a:spLocks/>
          </p:cNvSpPr>
          <p:nvPr/>
        </p:nvSpPr>
        <p:spPr bwMode="auto">
          <a:xfrm>
            <a:off x="914400" y="152400"/>
            <a:ext cx="7772400" cy="147002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r>
              <a:rPr lang="en-US" dirty="0" smtClean="0">
                <a:ea typeface="Gill Sans" charset="0"/>
                <a:cs typeface="Gill Sans" charset="0"/>
              </a:rPr>
              <a:t>Where We Are </a:t>
            </a:r>
            <a:r>
              <a:rPr lang="en-US" dirty="0">
                <a:ea typeface="Gill Sans" charset="0"/>
                <a:cs typeface="Gill Sans" charset="0"/>
              </a:rPr>
              <a:t>W</a:t>
            </a:r>
            <a:r>
              <a:rPr lang="en-US" dirty="0" smtClean="0">
                <a:ea typeface="Gill Sans" charset="0"/>
                <a:cs typeface="Gill Sans" charset="0"/>
              </a:rPr>
              <a:t>orking</a:t>
            </a:r>
            <a:endParaRPr lang="en-US" dirty="0">
              <a:ea typeface="Gill Sans" charset="0"/>
              <a:cs typeface="Gill Sans" charset="0"/>
            </a:endParaRPr>
          </a:p>
        </p:txBody>
      </p:sp>
      <p:pic>
        <p:nvPicPr>
          <p:cNvPr id="8" name="Picture 2" descr="C:\Users\labuser\Downloads\IMG_058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600654"/>
            <a:ext cx="3657600" cy="4709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body" idx="1"/>
          </p:nvPr>
        </p:nvSpPr>
        <p:spPr>
          <a:xfrm>
            <a:off x="1066800" y="1676400"/>
            <a:ext cx="7366000" cy="5080000"/>
          </a:xfrm>
          <a:ln/>
        </p:spPr>
        <p:txBody>
          <a:bodyPr/>
          <a:lstStyle/>
          <a:p>
            <a:pPr marL="698500"/>
            <a:r>
              <a:rPr lang="en-US" dirty="0" smtClean="0"/>
              <a:t>Task: replace inserted drawings of Chemical Dose Controller with simpler components</a:t>
            </a:r>
          </a:p>
          <a:p>
            <a:pPr marL="698500"/>
            <a:r>
              <a:rPr lang="en-US" dirty="0" smtClean="0"/>
              <a:t>Have these components directly from the command line</a:t>
            </a:r>
          </a:p>
          <a:p>
            <a:pPr marL="698500"/>
            <a:endParaRPr lang="en-US" dirty="0"/>
          </a:p>
          <a:p>
            <a:pPr marL="698500"/>
            <a:r>
              <a:rPr lang="en-US" dirty="0" smtClean="0"/>
              <a:t>Purpose: Simplify code and make objects scalable for various inputs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458200" cy="1143000"/>
          </a:xfrm>
        </p:spPr>
        <p:txBody>
          <a:bodyPr/>
          <a:lstStyle/>
          <a:p>
            <a:r>
              <a:rPr lang="en-US" dirty="0"/>
              <a:t>Task and Purpose</a:t>
            </a:r>
          </a:p>
        </p:txBody>
      </p:sp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Drawing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4572000" cy="4495800"/>
          </a:xfrm>
        </p:spPr>
        <p:txBody>
          <a:bodyPr/>
          <a:lstStyle/>
          <a:p>
            <a:r>
              <a:rPr lang="en-US" dirty="0" smtClean="0"/>
              <a:t>many different parts:</a:t>
            </a:r>
          </a:p>
          <a:p>
            <a:pPr lvl="1"/>
            <a:r>
              <a:rPr lang="en-US" sz="2400" dirty="0" smtClean="0"/>
              <a:t>float valve</a:t>
            </a:r>
          </a:p>
          <a:p>
            <a:pPr lvl="1"/>
            <a:r>
              <a:rPr lang="en-US" sz="2400" dirty="0" smtClean="0"/>
              <a:t>drop tubes</a:t>
            </a:r>
          </a:p>
          <a:p>
            <a:pPr lvl="1"/>
            <a:r>
              <a:rPr lang="en-US" sz="2400" dirty="0" smtClean="0"/>
              <a:t>lever arms</a:t>
            </a:r>
          </a:p>
          <a:p>
            <a:pPr lvl="1"/>
            <a:r>
              <a:rPr lang="en-US" sz="2400" dirty="0" smtClean="0"/>
              <a:t>L-brackets for the lever arms and the constant head tank </a:t>
            </a:r>
          </a:p>
          <a:p>
            <a:pPr lvl="1"/>
            <a:r>
              <a:rPr lang="en-US" sz="2400" dirty="0" smtClean="0"/>
              <a:t>constant head </a:t>
            </a:r>
            <a:r>
              <a:rPr lang="en-US" sz="2400" dirty="0" err="1" smtClean="0"/>
              <a:t>tank(s</a:t>
            </a:r>
            <a:r>
              <a:rPr lang="en-US" sz="2400" dirty="0" smtClean="0"/>
              <a:t>) with barbed fittings extending from the sides. </a:t>
            </a:r>
          </a:p>
          <a:p>
            <a:pPr lvl="1"/>
            <a:endParaRPr lang="en-US" sz="2400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752600"/>
            <a:ext cx="2984500" cy="433639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977605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991600" cy="1143000"/>
          </a:xfrm>
        </p:spPr>
        <p:txBody>
          <a:bodyPr/>
          <a:lstStyle/>
          <a:p>
            <a:r>
              <a:rPr lang="en-US" dirty="0" smtClean="0"/>
              <a:t>Inserted vs. Command Line Drawing</a:t>
            </a:r>
            <a:endParaRPr lang="en-US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78429"/>
            <a:ext cx="3454400" cy="5019141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</p:spPr>
      </p:pic>
      <p:sp>
        <p:nvSpPr>
          <p:cNvPr id="5" name="AutoShape 2" descr="https://mail-attachment.googleusercontent.com/attachment/u/0/?ui=2&amp;ik=a2716d2ab7&amp;view=att&amp;th=136948da9e35142b&amp;attid=0.1&amp;disp=inline&amp;realattid=f_h0ssrm6d1&amp;safe=1&amp;zw&amp;saduie=AG9B_P8egIoMmVmbM4yPf0w1ttWY&amp;sadet=1333932222226&amp;sads=y28Xs0WbOlI6CIbFGp983wF_ak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4" descr="https://mail-attachment.googleusercontent.com/attachment/u/0/?ui=2&amp;ik=a2716d2ab7&amp;view=att&amp;th=136948da9e35142b&amp;attid=0.1&amp;disp=inline&amp;realattid=f_h0ssrm6d1&amp;safe=1&amp;zw&amp;saduie=AG9B_P8egIoMmVmbM4yPf0w1ttWY&amp;sadet=1333932222226&amp;sads=y28Xs0WbOlI6CIbFGp983wF_ak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6" descr="https://mail-attachment.googleusercontent.com/attachment/u/0/?ui=2&amp;ik=a2716d2ab7&amp;view=att&amp;th=136948da9e35142b&amp;attid=0.1&amp;disp=inline&amp;realattid=f_h0ssrm6d1&amp;safe=1&amp;zw&amp;saduie=AG9B_P8egIoMmVmbM4yPf0w1ttWY&amp;sadet=1333932222226&amp;sads=y28Xs0WbOlI6CIbFGp983wF_akE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763498"/>
            <a:ext cx="3390951" cy="4649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Straight Arrow Connector 8"/>
          <p:cNvCxnSpPr/>
          <p:nvPr/>
        </p:nvCxnSpPr>
        <p:spPr bwMode="auto">
          <a:xfrm>
            <a:off x="4114800" y="3733800"/>
            <a:ext cx="9144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69206250"/>
      </p:ext>
    </p:extLst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21274" y="3981445"/>
            <a:ext cx="3794126" cy="23869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147" y="1600200"/>
            <a:ext cx="4849582" cy="276315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991600" cy="1143000"/>
          </a:xfrm>
        </p:spPr>
        <p:txBody>
          <a:bodyPr/>
          <a:lstStyle/>
          <a:p>
            <a:r>
              <a:rPr lang="en-US" dirty="0" smtClean="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General Process</a:t>
            </a:r>
            <a:endParaRPr lang="en-US" dirty="0">
              <a:latin typeface="Lucida Grande" charset="0"/>
              <a:ea typeface="Lucida Grande" charset="0"/>
              <a:cs typeface="Lucida Grande" charset="0"/>
              <a:sym typeface="Lucida Grande" charset="0"/>
            </a:endParaRPr>
          </a:p>
        </p:txBody>
      </p:sp>
      <p:cxnSp>
        <p:nvCxnSpPr>
          <p:cNvPr id="4" name="Curved Connector 3"/>
          <p:cNvCxnSpPr/>
          <p:nvPr/>
        </p:nvCxnSpPr>
        <p:spPr bwMode="auto">
          <a:xfrm>
            <a:off x="3837214" y="4793907"/>
            <a:ext cx="1143000" cy="762000"/>
          </a:xfrm>
          <a:prstGeom prst="curvedConnector3">
            <a:avLst>
              <a:gd name="adj1" fmla="val -476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arrow"/>
          </a:ln>
          <a:effectLst/>
        </p:spPr>
      </p:cxnSp>
    </p:spTree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rrowheads="1"/>
          </p:cNvPicPr>
          <p:nvPr/>
        </p:nvPicPr>
        <p:blipFill>
          <a:blip r:embed="rId2" cstate="print"/>
          <a:srcRect t="10109"/>
          <a:stretch>
            <a:fillRect/>
          </a:stretch>
        </p:blipFill>
        <p:spPr bwMode="auto">
          <a:xfrm>
            <a:off x="152400" y="1752600"/>
            <a:ext cx="3124200" cy="2286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</p:spPr>
      </p:pic>
      <p:sp>
        <p:nvSpPr>
          <p:cNvPr id="5" name="Line 6"/>
          <p:cNvSpPr>
            <a:spLocks noChangeShapeType="1"/>
          </p:cNvSpPr>
          <p:nvPr/>
        </p:nvSpPr>
        <p:spPr bwMode="auto">
          <a:xfrm>
            <a:off x="3276600" y="3265714"/>
            <a:ext cx="485775" cy="647700"/>
          </a:xfrm>
          <a:prstGeom prst="line">
            <a:avLst/>
          </a:prstGeom>
          <a:noFill/>
          <a:ln w="9525" cap="flat">
            <a:solidFill>
              <a:schemeClr val="tx1"/>
            </a:solidFill>
            <a:prstDash val="solid"/>
            <a:round/>
            <a:headEnd type="none" w="med" len="med"/>
            <a:tailEnd type="arrow" w="sm" len="sm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2895600"/>
            <a:ext cx="4903788" cy="36618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991600" cy="1143000"/>
          </a:xfrm>
        </p:spPr>
        <p:txBody>
          <a:bodyPr/>
          <a:lstStyle/>
          <a:p>
            <a:r>
              <a:rPr lang="en-US" dirty="0" smtClean="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General Process</a:t>
            </a:r>
            <a:endParaRPr lang="en-US" dirty="0">
              <a:latin typeface="Lucida Grande" charset="0"/>
              <a:ea typeface="Lucida Grande" charset="0"/>
              <a:cs typeface="Lucida Grande" charset="0"/>
              <a:sym typeface="Lucida Grande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43405557"/>
      </p:ext>
    </p:extLst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Constant Head Tank Coding: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981200"/>
            <a:ext cx="9144000" cy="4114800"/>
          </a:xfrm>
        </p:spPr>
        <p:txBody>
          <a:bodyPr/>
          <a:lstStyle/>
          <a:p>
            <a:r>
              <a:rPr lang="en-US" dirty="0" smtClean="0"/>
              <a:t>Draw a basic cylindrical container with a cap, a hole on the side for the float valve, and barbed fittings extending from the bottom. </a:t>
            </a:r>
          </a:p>
          <a:p>
            <a:r>
              <a:rPr lang="en-US" dirty="0" smtClean="0"/>
              <a:t>float valve = inserted drawing </a:t>
            </a:r>
          </a:p>
          <a:p>
            <a:r>
              <a:rPr lang="en-US" dirty="0" smtClean="0"/>
              <a:t>Barbed fittings drawn incorrectly </a:t>
            </a:r>
          </a:p>
          <a:p>
            <a:pPr lvl="1"/>
            <a:r>
              <a:rPr lang="en-US" dirty="0" smtClean="0"/>
              <a:t> Should be on bottom rather than sides</a:t>
            </a:r>
          </a:p>
          <a:p>
            <a:pPr lvl="1"/>
            <a:r>
              <a:rPr lang="en-US" dirty="0" smtClean="0"/>
              <a:t> Dependant on number of tubes required</a:t>
            </a:r>
          </a:p>
          <a:p>
            <a:endParaRPr lang="en-US" dirty="0" smtClean="0"/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313592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447800"/>
            <a:ext cx="8915400" cy="4648200"/>
          </a:xfrm>
        </p:spPr>
        <p:txBody>
          <a:bodyPr/>
          <a:lstStyle/>
          <a:p>
            <a:pPr lvl="0"/>
            <a:r>
              <a:rPr lang="en-US" sz="2800" dirty="0" smtClean="0"/>
              <a:t>origin point dependent on position of Entrance tank</a:t>
            </a:r>
            <a:endParaRPr lang="en-US" sz="2400" dirty="0" smtClean="0"/>
          </a:p>
          <a:p>
            <a:pPr lvl="0"/>
            <a:r>
              <a:rPr lang="en-US" sz="2800" dirty="0" smtClean="0"/>
              <a:t>outer radius and height determined by numbers listed in the specifications given by McMaster</a:t>
            </a:r>
          </a:p>
          <a:p>
            <a:pPr lvl="0"/>
            <a:r>
              <a:rPr lang="en-US" sz="2800" dirty="0" smtClean="0"/>
              <a:t>Some inputs already defined: height between the attachment of the float and the water level (dependent on the size of the float valve)</a:t>
            </a:r>
          </a:p>
          <a:p>
            <a:pPr lvl="0"/>
            <a:r>
              <a:rPr lang="en-US" sz="2800" dirty="0" smtClean="0"/>
              <a:t>Define water depth and thickness of tank myself</a:t>
            </a:r>
          </a:p>
          <a:p>
            <a:pPr lvl="0"/>
            <a:r>
              <a:rPr lang="en-US" sz="2800" dirty="0" smtClean="0"/>
              <a:t>An angle vector of rotation 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197276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/>
          <p:cNvPicPr>
            <a:picLocks noChangeArrowheads="1"/>
          </p:cNvPicPr>
          <p:nvPr/>
        </p:nvPicPr>
        <p:blipFill>
          <a:blip r:embed="rId2" cstate="print"/>
          <a:srcRect l="4875" r="14345" b="1967"/>
          <a:stretch>
            <a:fillRect/>
          </a:stretch>
        </p:blipFill>
        <p:spPr bwMode="auto">
          <a:xfrm>
            <a:off x="637721" y="1752599"/>
            <a:ext cx="2768600" cy="33178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637166"/>
            <a:ext cx="3276600" cy="481706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</p:spPr>
      </p:pic>
      <p:sp>
        <p:nvSpPr>
          <p:cNvPr id="23557" name="Rectangle 5"/>
          <p:cNvSpPr>
            <a:spLocks/>
          </p:cNvSpPr>
          <p:nvPr/>
        </p:nvSpPr>
        <p:spPr bwMode="auto">
          <a:xfrm>
            <a:off x="990600" y="5257800"/>
            <a:ext cx="2139950" cy="609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L - Bracket Design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 Finished Product</a:t>
            </a:r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457200" y="228600"/>
            <a:ext cx="8458200" cy="1143000"/>
          </a:xfrm>
        </p:spPr>
        <p:txBody>
          <a:bodyPr/>
          <a:lstStyle/>
          <a:p>
            <a:r>
              <a:rPr lang="en-US" dirty="0" smtClean="0"/>
              <a:t>L-Bracket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Continuing Design Tasks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pPr lvl="1">
              <a:buFont typeface="Wingdings" charset="2"/>
              <a:buChar char="Ø"/>
            </a:pPr>
            <a:r>
              <a:rPr lang="en-US" sz="2800" dirty="0" smtClean="0"/>
              <a:t>Incorporating new research progress into the design</a:t>
            </a:r>
          </a:p>
          <a:p>
            <a:pPr lvl="1">
              <a:buFont typeface="Wingdings" charset="2"/>
              <a:buChar char="Ø"/>
            </a:pPr>
            <a:r>
              <a:rPr lang="en-US" sz="2800" dirty="0" smtClean="0"/>
              <a:t>Making the code more robust—being able to design plants for a greater range of flow rates</a:t>
            </a:r>
          </a:p>
          <a:p>
            <a:pPr lvl="1">
              <a:buFont typeface="Wingdings" charset="2"/>
              <a:buChar char="Ø"/>
            </a:pPr>
            <a:r>
              <a:rPr lang="en-US" sz="2800" dirty="0" smtClean="0"/>
              <a:t>Making our designs more easily understood</a:t>
            </a:r>
          </a:p>
          <a:p>
            <a:pPr lvl="1">
              <a:buFont typeface="Wingdings" charset="2"/>
              <a:buChar char="Ø"/>
            </a:pPr>
            <a:r>
              <a:rPr lang="en-US" sz="2800" dirty="0" smtClean="0"/>
              <a:t>Communicating with the team in Honduras to receive feedback and address concerns </a:t>
            </a:r>
            <a:endParaRPr lang="en-US" sz="2800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600200"/>
            <a:ext cx="5905500" cy="4684301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41514" y="76200"/>
            <a:ext cx="8991600" cy="1143000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Lever Arm and L-Bracket</a:t>
            </a:r>
          </a:p>
        </p:txBody>
      </p:sp>
    </p:spTree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Flexible Tubing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600" y="1524000"/>
            <a:ext cx="4724400" cy="4495800"/>
          </a:xfrm>
        </p:spPr>
        <p:txBody>
          <a:bodyPr/>
          <a:lstStyle/>
          <a:p>
            <a:pPr lvl="0"/>
            <a:r>
              <a:rPr lang="en-US" sz="2800" dirty="0" smtClean="0"/>
              <a:t>Find the start and endpoints for each tube</a:t>
            </a:r>
          </a:p>
          <a:p>
            <a:pPr lvl="0"/>
            <a:r>
              <a:rPr lang="en-US" sz="2800" i="1" dirty="0" smtClean="0"/>
              <a:t>Transform function</a:t>
            </a:r>
            <a:r>
              <a:rPr lang="en-US" sz="2800" dirty="0" smtClean="0"/>
              <a:t>: require a point array that only consists of the start and endpoints</a:t>
            </a:r>
          </a:p>
          <a:p>
            <a:pPr lvl="0"/>
            <a:r>
              <a:rPr lang="en-US" sz="2800" dirty="0" smtClean="0"/>
              <a:t>Based on the mathematical function for a </a:t>
            </a:r>
            <a:r>
              <a:rPr lang="en-US" sz="2800" dirty="0" err="1" smtClean="0"/>
              <a:t>catenary</a:t>
            </a:r>
            <a:r>
              <a:rPr lang="en-US" sz="2800" dirty="0" smtClean="0"/>
              <a:t>, which describes how a general chain or tube drapes. </a:t>
            </a:r>
          </a:p>
          <a:p>
            <a:pPr lvl="1"/>
            <a:endParaRPr lang="en-US" sz="2400" dirty="0"/>
          </a:p>
        </p:txBody>
      </p:sp>
      <p:pic>
        <p:nvPicPr>
          <p:cNvPr id="4" name="Picture 4" descr="https://lh3.googleusercontent.com/-RV-XZUjB_t8/Tx1V2sEbAOI/AAAAAAAAk44/E_AgYivFWwU/s576/IMG_810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600200"/>
            <a:ext cx="3730625" cy="4974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209840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2362200" y="6019800"/>
            <a:ext cx="3962400" cy="762000"/>
          </a:xfrm>
        </p:spPr>
        <p:txBody>
          <a:bodyPr/>
          <a:lstStyle/>
          <a:p>
            <a:r>
              <a:rPr lang="en-US" dirty="0" smtClean="0"/>
              <a:t>Annie Newcomb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>
          <a:xfrm>
            <a:off x="1828800" y="1066800"/>
            <a:ext cx="7772400" cy="1470025"/>
          </a:xfrm>
        </p:spPr>
        <p:txBody>
          <a:bodyPr/>
          <a:lstStyle/>
          <a:p>
            <a:r>
              <a:rPr lang="en-US" dirty="0" smtClean="0"/>
              <a:t>Concept Paper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0" y="1752600"/>
            <a:ext cx="5791200" cy="2057400"/>
          </a:xfrm>
        </p:spPr>
        <p:txBody>
          <a:bodyPr/>
          <a:lstStyle/>
          <a:p>
            <a:r>
              <a:rPr lang="en-US" sz="2400" dirty="0" err="1" smtClean="0"/>
              <a:t>AguaClara</a:t>
            </a:r>
            <a:r>
              <a:rPr lang="en-US" sz="2400" dirty="0" smtClean="0"/>
              <a:t> abstract</a:t>
            </a:r>
          </a:p>
          <a:p>
            <a:pPr lvl="1"/>
            <a:r>
              <a:rPr lang="en-US" sz="2400" dirty="0" smtClean="0"/>
              <a:t>8-10 pages</a:t>
            </a:r>
          </a:p>
          <a:p>
            <a:pPr lvl="1"/>
            <a:r>
              <a:rPr lang="en-US" sz="2400" dirty="0" smtClean="0"/>
              <a:t>Spanish / English version</a:t>
            </a:r>
          </a:p>
          <a:p>
            <a:pPr lvl="1">
              <a:buNone/>
            </a:pPr>
            <a:endParaRPr lang="en-US" sz="2400" dirty="0" smtClean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9"/>
          <p:cNvSpPr txBox="1">
            <a:spLocks/>
          </p:cNvSpPr>
          <p:nvPr/>
        </p:nvSpPr>
        <p:spPr bwMode="auto">
          <a:xfrm>
            <a:off x="0" y="3429000"/>
            <a:ext cx="8229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Extended concept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paper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sz="2400" kern="0" dirty="0" smtClean="0">
                <a:latin typeface="+mn-lt"/>
              </a:rPr>
              <a:t>20-30 pages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sz="2400" kern="0" dirty="0" smtClean="0">
                <a:latin typeface="+mn-lt"/>
              </a:rPr>
              <a:t>Detailed plant components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Spanish / English version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  <p:pic>
        <p:nvPicPr>
          <p:cNvPr id="8" name="Picture 7" descr="Mayor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19600" y="1981200"/>
            <a:ext cx="4724400" cy="3543300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/ Future Work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429000" cy="4525963"/>
          </a:xfrm>
        </p:spPr>
        <p:txBody>
          <a:bodyPr/>
          <a:lstStyle/>
          <a:p>
            <a:r>
              <a:rPr lang="en-US" sz="2400" dirty="0" smtClean="0"/>
              <a:t>Audience</a:t>
            </a:r>
          </a:p>
          <a:p>
            <a:r>
              <a:rPr lang="en-US" sz="2400" dirty="0" smtClean="0"/>
              <a:t>Technical language</a:t>
            </a:r>
          </a:p>
          <a:p>
            <a:r>
              <a:rPr lang="en-US" sz="2400" dirty="0" smtClean="0"/>
              <a:t>Scalability</a:t>
            </a:r>
          </a:p>
          <a:p>
            <a:r>
              <a:rPr lang="en-US" sz="2400" dirty="0" smtClean="0"/>
              <a:t>Moving beyond Honduras?</a:t>
            </a:r>
          </a:p>
          <a:p>
            <a:pPr>
              <a:buNone/>
            </a:pPr>
            <a:r>
              <a:rPr lang="en-US" sz="2400" dirty="0" smtClean="0"/>
              <a:t>Future Work:</a:t>
            </a:r>
          </a:p>
          <a:p>
            <a:r>
              <a:rPr lang="en-US" sz="2400" dirty="0" smtClean="0"/>
              <a:t>Finalize abstracts in English and Spanish</a:t>
            </a:r>
          </a:p>
          <a:p>
            <a:r>
              <a:rPr lang="en-US" sz="2400" dirty="0" smtClean="0"/>
              <a:t>Extended concept paper</a:t>
            </a:r>
          </a:p>
          <a:p>
            <a:r>
              <a:rPr lang="en-US" sz="2400" dirty="0" smtClean="0"/>
              <a:t>Design</a:t>
            </a:r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SpanAbs.jpg"/>
          <p:cNvPicPr>
            <a:picLocks noChangeAspect="1"/>
          </p:cNvPicPr>
          <p:nvPr/>
        </p:nvPicPr>
        <p:blipFill>
          <a:blip r:embed="rId4" cstate="print"/>
          <a:srcRect b="36199"/>
          <a:stretch>
            <a:fillRect/>
          </a:stretch>
        </p:blipFill>
        <p:spPr>
          <a:xfrm>
            <a:off x="3886200" y="1676400"/>
            <a:ext cx="5181600" cy="1828800"/>
          </a:xfrm>
          <a:prstGeom prst="rect">
            <a:avLst/>
          </a:prstGeom>
        </p:spPr>
      </p:pic>
      <p:pic>
        <p:nvPicPr>
          <p:cNvPr id="16" name="Picture 15" descr="EnglishAbs.jpg"/>
          <p:cNvPicPr>
            <a:picLocks noChangeAspect="1"/>
          </p:cNvPicPr>
          <p:nvPr/>
        </p:nvPicPr>
        <p:blipFill>
          <a:blip r:embed="rId5" cstate="print"/>
          <a:srcRect r="5479" b="45955"/>
          <a:stretch>
            <a:fillRect/>
          </a:stretch>
        </p:blipFill>
        <p:spPr>
          <a:xfrm>
            <a:off x="3886200" y="3657599"/>
            <a:ext cx="5257800" cy="1752601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22885" y="274320"/>
            <a:ext cx="8698230" cy="82296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000" dirty="0" smtClean="0">
                <a:solidFill>
                  <a:srgbClr val="1F497D"/>
                </a:solidFill>
              </a:rPr>
              <a:t>Questions????</a:t>
            </a:r>
            <a:endParaRPr lang="en-US" sz="4000" dirty="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15742" y="1631633"/>
            <a:ext cx="7937658" cy="4930617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  <a:latin typeface="Cambria"/>
              <a:cs typeface="Cambria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371600" y="1752600"/>
            <a:ext cx="5964175" cy="4473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270265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Heidi Rausch</a:t>
            </a:r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Plumbing Functions 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Plumbing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r>
              <a:rPr lang="en-US" dirty="0" smtClean="0"/>
              <a:t>In the Final Designs folder there in a file called </a:t>
            </a:r>
            <a:r>
              <a:rPr lang="en-US" dirty="0" err="1" smtClean="0"/>
              <a:t>PlumbingF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This file contains code to draw all of the plumbing elements of the plant, such as pipes, tees, elbows, etc.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Reducer functions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Used for the siphon valve and and the backwash pipe in the filter</a:t>
            </a:r>
          </a:p>
          <a:p>
            <a:r>
              <a:rPr lang="en-US" dirty="0" smtClean="0"/>
              <a:t>Incorporated into </a:t>
            </a:r>
            <a:r>
              <a:rPr lang="en-US" dirty="0" err="1" smtClean="0"/>
              <a:t>PlumbingF</a:t>
            </a:r>
            <a:r>
              <a:rPr lang="en-US" dirty="0" smtClean="0"/>
              <a:t> file </a:t>
            </a:r>
          </a:p>
          <a:p>
            <a:r>
              <a:rPr lang="en-US" dirty="0" smtClean="0"/>
              <a:t>New dimension of </a:t>
            </a:r>
            <a:r>
              <a:rPr lang="en-US" dirty="0" err="1" smtClean="0"/>
              <a:t>ReducerLength</a:t>
            </a:r>
            <a:r>
              <a:rPr lang="en-US" dirty="0" smtClean="0"/>
              <a:t> specified in the </a:t>
            </a:r>
            <a:r>
              <a:rPr lang="en-US" dirty="0" err="1" smtClean="0"/>
              <a:t>pipedatabase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/>
          <p:nvPr/>
        </p:nvPicPr>
        <p:blipFill rotWithShape="1">
          <a:blip r:embed="rId4"/>
          <a:srcRect l="18750" t="25740" r="39699" b="15556"/>
          <a:stretch/>
        </p:blipFill>
        <p:spPr bwMode="auto">
          <a:xfrm>
            <a:off x="6934200" y="2895600"/>
            <a:ext cx="1905000" cy="1524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</a:ext>
          </a:extLst>
        </p:spPr>
      </p:pic>
      <p:pic>
        <p:nvPicPr>
          <p:cNvPr id="10" name="Picture 9"/>
          <p:cNvPicPr/>
          <p:nvPr/>
        </p:nvPicPr>
        <p:blipFill>
          <a:blip r:embed="rId5"/>
          <a:srcRect l="7870" t="20000" r="17130" b="20000"/>
          <a:stretch>
            <a:fillRect/>
          </a:stretch>
        </p:blipFill>
        <p:spPr>
          <a:xfrm>
            <a:off x="4572000" y="4419600"/>
            <a:ext cx="4114800" cy="1905000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6"/>
          <a:srcRect l="15432" t="14815" r="17130" b="18518"/>
          <a:stretch>
            <a:fillRect/>
          </a:stretch>
        </p:blipFill>
        <p:spPr>
          <a:xfrm>
            <a:off x="4648200" y="1600200"/>
            <a:ext cx="2209800" cy="16002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Wye</a:t>
            </a:r>
            <a:r>
              <a:rPr lang="en-US" dirty="0" smtClean="0"/>
              <a:t>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Used in the Sand Rapid Sand filter’s sand drain</a:t>
            </a:r>
          </a:p>
          <a:p>
            <a:r>
              <a:rPr lang="en-US" dirty="0" smtClean="0"/>
              <a:t>Incorporated into </a:t>
            </a:r>
            <a:r>
              <a:rPr lang="en-US" dirty="0" err="1" smtClean="0"/>
              <a:t>PlumbingF</a:t>
            </a:r>
            <a:r>
              <a:rPr lang="en-US" dirty="0" smtClean="0"/>
              <a:t> file </a:t>
            </a:r>
          </a:p>
          <a:p>
            <a:r>
              <a:rPr lang="en-US" dirty="0" smtClean="0"/>
              <a:t>New dimensions </a:t>
            </a:r>
            <a:r>
              <a:rPr lang="en-US" dirty="0" err="1" smtClean="0"/>
              <a:t>DiagWyeLength</a:t>
            </a:r>
            <a:r>
              <a:rPr lang="en-US" dirty="0" smtClean="0"/>
              <a:t>, </a:t>
            </a:r>
            <a:r>
              <a:rPr lang="en-US" dirty="0" err="1" smtClean="0"/>
              <a:t>ShortWyeLength</a:t>
            </a:r>
            <a:r>
              <a:rPr lang="en-US" dirty="0" smtClean="0"/>
              <a:t>, and </a:t>
            </a:r>
            <a:r>
              <a:rPr lang="en-US" dirty="0" err="1" smtClean="0"/>
              <a:t>LongWyeLength</a:t>
            </a:r>
            <a:r>
              <a:rPr lang="en-US" dirty="0" smtClean="0"/>
              <a:t> specified in the </a:t>
            </a:r>
            <a:r>
              <a:rPr lang="en-US" dirty="0" err="1" smtClean="0"/>
              <a:t>pipedatabase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22396" t="26945" r="28125" b="24444"/>
          <a:stretch/>
        </p:blipFill>
        <p:spPr bwMode="auto">
          <a:xfrm>
            <a:off x="4343400" y="1600200"/>
            <a:ext cx="2362200" cy="1676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</a:ext>
          </a:extLst>
        </p:spPr>
      </p:pic>
      <p:pic>
        <p:nvPicPr>
          <p:cNvPr id="7" name="Picture 6"/>
          <p:cNvPicPr/>
          <p:nvPr/>
        </p:nvPicPr>
        <p:blipFill rotWithShape="1">
          <a:blip r:embed="rId3"/>
          <a:srcRect l="27431" t="17500" r="15972" b="29722"/>
          <a:stretch/>
        </p:blipFill>
        <p:spPr bwMode="auto">
          <a:xfrm>
            <a:off x="6705600" y="2590800"/>
            <a:ext cx="2209800" cy="1600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</a:ext>
          </a:extLst>
        </p:spPr>
      </p:pic>
      <p:pic>
        <p:nvPicPr>
          <p:cNvPr id="8" name="Picture 7"/>
          <p:cNvPicPr/>
          <p:nvPr/>
        </p:nvPicPr>
        <p:blipFill>
          <a:blip r:embed="rId4"/>
          <a:srcRect l="20299" t="33788" r="32692" b="13993"/>
          <a:stretch>
            <a:fillRect/>
          </a:stretch>
        </p:blipFill>
        <p:spPr>
          <a:xfrm>
            <a:off x="5029200" y="4191000"/>
            <a:ext cx="3505200" cy="2057400"/>
          </a:xfrm>
          <a:prstGeom prst="rect">
            <a:avLst/>
          </a:prstGeom>
        </p:spPr>
      </p:pic>
      <p:pic>
        <p:nvPicPr>
          <p:cNvPr id="9" name="Picture 5" descr="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a"/>
          <p:cNvPicPr>
            <a:picLocks noChangeAspect="1" noChangeArrowheads="1"/>
          </p:cNvPicPr>
          <p:nvPr/>
        </p:nvPicPr>
        <p:blipFill>
          <a:blip r:embed="rId6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3048000" y="5029200"/>
            <a:ext cx="3810000" cy="1447800"/>
          </a:xfrm>
        </p:spPr>
        <p:txBody>
          <a:bodyPr/>
          <a:lstStyle/>
          <a:p>
            <a:r>
              <a:rPr lang="en-US" sz="2400" dirty="0" smtClean="0"/>
              <a:t>Andrew Smith</a:t>
            </a:r>
            <a:endParaRPr lang="en-US" sz="2400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sz="4800" dirty="0" smtClean="0"/>
              <a:t>LFOM Code Redesign</a:t>
            </a:r>
            <a:endParaRPr lang="en-US" sz="4800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the road</Template>
  <TotalTime>2669</TotalTime>
  <Words>1327</Words>
  <Application>Microsoft Macintosh PowerPoint</Application>
  <PresentationFormat>On-screen Show (4:3)</PresentationFormat>
  <Paragraphs>201</Paragraphs>
  <Slides>45</Slides>
  <Notes>15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1_AguaClara the road</vt:lpstr>
      <vt:lpstr>Design Team</vt:lpstr>
      <vt:lpstr>Automated Design Tool</vt:lpstr>
      <vt:lpstr>The Design</vt:lpstr>
      <vt:lpstr>Continuing Design Tasks</vt:lpstr>
      <vt:lpstr>Plumbing Functions </vt:lpstr>
      <vt:lpstr>Plumbing Functions</vt:lpstr>
      <vt:lpstr>Reducer functions</vt:lpstr>
      <vt:lpstr>Wye Functions</vt:lpstr>
      <vt:lpstr>LFOM Code Redesign</vt:lpstr>
      <vt:lpstr>Introduction: LFOM</vt:lpstr>
      <vt:lpstr>LFOM Design Algorithm (pre-spring 2012)</vt:lpstr>
      <vt:lpstr>So what’s the problem????</vt:lpstr>
      <vt:lpstr>So what’s the problem????</vt:lpstr>
      <vt:lpstr>How do we fix this?</vt:lpstr>
      <vt:lpstr>Future Work</vt:lpstr>
      <vt:lpstr>Flocculator</vt:lpstr>
      <vt:lpstr>Final Goal</vt:lpstr>
      <vt:lpstr>Update 1</vt:lpstr>
      <vt:lpstr>Update 2</vt:lpstr>
      <vt:lpstr>Mini Projects</vt:lpstr>
      <vt:lpstr>Sedimentation Tank Economics</vt:lpstr>
      <vt:lpstr>Introduction</vt:lpstr>
      <vt:lpstr>Introduction</vt:lpstr>
      <vt:lpstr>Plan of Attack</vt:lpstr>
      <vt:lpstr>Plan of Attack</vt:lpstr>
      <vt:lpstr>Results of Cost Functions</vt:lpstr>
      <vt:lpstr>Algorithm</vt:lpstr>
      <vt:lpstr>Algorithm</vt:lpstr>
      <vt:lpstr>Simpler Algorithm?</vt:lpstr>
      <vt:lpstr>Chemical Dosage System</vt:lpstr>
      <vt:lpstr> </vt:lpstr>
      <vt:lpstr>Task and Purpose</vt:lpstr>
      <vt:lpstr>Current Drawing</vt:lpstr>
      <vt:lpstr>Inserted vs. Command Line Drawing</vt:lpstr>
      <vt:lpstr>General Process</vt:lpstr>
      <vt:lpstr>General Process</vt:lpstr>
      <vt:lpstr>Constant Head Tank Coding:</vt:lpstr>
      <vt:lpstr>Inputs</vt:lpstr>
      <vt:lpstr>L-Bracket</vt:lpstr>
      <vt:lpstr>Lever Arm and L-Bracket</vt:lpstr>
      <vt:lpstr>Flexible Tubing</vt:lpstr>
      <vt:lpstr>Concept Paper</vt:lpstr>
      <vt:lpstr>Objectives</vt:lpstr>
      <vt:lpstr>Purpose / Future Work</vt:lpstr>
      <vt:lpstr>Questions????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CEE 4540: Sustainable Small-Scale Water Supplies</dc:title>
  <dc:creator>Monroe Weber-Shirk</dc:creator>
  <cp:lastModifiedBy>Tori Klug</cp:lastModifiedBy>
  <cp:revision>275</cp:revision>
  <dcterms:created xsi:type="dcterms:W3CDTF">2012-05-19T14:46:45Z</dcterms:created>
  <dcterms:modified xsi:type="dcterms:W3CDTF">2012-05-19T14:47:10Z</dcterms:modified>
</cp:coreProperties>
</file>