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6.xml"/>
  <Override ContentType="application/vnd.openxmlformats-officedocument.presentationml.slide+xml" PartName="/ppt/slides/slide21.xml"/>
  <Override ContentType="application/vnd.openxmlformats-officedocument.presentationml.slide+xml" PartName="/ppt/slides/slide2.xml"/>
  <Override ContentType="application/vnd.openxmlformats-officedocument.presentationml.slide+xml" PartName="/ppt/slides/slide26.xml"/>
  <Override ContentType="application/vnd.openxmlformats-officedocument.presentationml.slide+xml" PartName="/ppt/slides/slide25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slide+xml" PartName="/ppt/slides/slide24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0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9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19.xml"/>
  <Override ContentType="application/vnd.openxmlformats-officedocument.presentationml.slide+xml" PartName="/ppt/slides/slide4.xml"/>
  <Override ContentType="application/vnd.openxmlformats-officedocument.presentationml.slide+xml" PartName="/ppt/slides/slide14.xml"/>
  <Override ContentType="application/vnd.openxmlformats-officedocument.presentationml.slide+xml" PartName="/ppt/slides/slide5.xml"/>
  <Override ContentType="application/vnd.openxmlformats-officedocument.presentationml.slide+xml" PartName="/ppt/slides/slide22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12" Type="http://schemas.openxmlformats.org/officeDocument/2006/relationships/slide" Target="slides/slide6.xml"/><Relationship Id="rId31" Type="http://schemas.openxmlformats.org/officeDocument/2006/relationships/slide" Target="slides/slide25.xml"/><Relationship Id="rId13" Type="http://schemas.openxmlformats.org/officeDocument/2006/relationships/slide" Target="slides/slide7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29" Type="http://schemas.openxmlformats.org/officeDocument/2006/relationships/slide" Target="slides/slide2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" Type="http://schemas.openxmlformats.org/officeDocument/2006/relationships/presProps" Target="presProps.xml"/><Relationship Id="rId21" Type="http://schemas.openxmlformats.org/officeDocument/2006/relationships/slide" Target="slides/slide15.xml"/><Relationship Id="rId1" Type="http://schemas.openxmlformats.org/officeDocument/2006/relationships/theme" Target="theme/theme3.xml"/><Relationship Id="rId22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23" Type="http://schemas.openxmlformats.org/officeDocument/2006/relationships/slide" Target="slides/slide17.xml"/><Relationship Id="rId3" Type="http://schemas.openxmlformats.org/officeDocument/2006/relationships/tableStyles" Target="tableStyles.xml"/><Relationship Id="rId24" Type="http://schemas.openxmlformats.org/officeDocument/2006/relationships/slide" Target="slides/slide18.xml"/><Relationship Id="rId20" Type="http://schemas.openxmlformats.org/officeDocument/2006/relationships/slide" Target="slides/slide14.xml"/><Relationship Id="rId9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8" Type="http://schemas.openxmlformats.org/officeDocument/2006/relationships/slide" Target="slides/slide2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Shape 22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7" name="Shape 2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Shape 24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6" name="Shape 2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7" name="Shape 25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4" name="Shape 26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1" name="Shape 2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2" name="Shape 272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Shape 27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4" name="Shape 2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Shape 28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Shape 2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Shape 31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Shape 3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3" name="Shape 3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Shape 34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Shape 35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Shape 1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Shape 20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2.jpg"/><Relationship Id="rId3" Type="http://schemas.openxmlformats.org/officeDocument/2006/relationships/image" Target="../media/image04.jpg"/><Relationship Id="rId6" Type="http://schemas.openxmlformats.org/officeDocument/2006/relationships/image" Target="../media/image01.png"/><Relationship Id="rId5" Type="http://schemas.openxmlformats.org/officeDocument/2006/relationships/image" Target="../media/image05.jpg"/></Relationships>
</file>

<file path=ppt/slideLayouts/_rels/slideLayout10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09.jpg"/><Relationship Id="rId3" Type="http://schemas.openxmlformats.org/officeDocument/2006/relationships/image" Target="../media/image06.jpg"/><Relationship Id="rId6" Type="http://schemas.openxmlformats.org/officeDocument/2006/relationships/image" Target="../media/image11.png"/><Relationship Id="rId5" Type="http://schemas.openxmlformats.org/officeDocument/2006/relationships/image" Target="../media/image0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8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8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0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0" y="3552"/>
              <a:ext cx="288" cy="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90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0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5" name="Shape 95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6" name="Shape 96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7" name="Shape 97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99" name="Shape 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2" name="Shape 102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3" name="Shape 103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8" name="Shape 108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9" name="Shape 10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6" name="Shape 116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7" name="Shape 11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120" name="Shape 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3" name="Shape 123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4" name="Shape 124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90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Shape 76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77" name="Shape 7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Shape 7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Shape 7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" name="Shape 80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3" name="Shape 83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84" name="Shape 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88" name="Shape 88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9" name="Shape 8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0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08.png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9" Type="http://schemas.openxmlformats.org/officeDocument/2006/relationships/theme" Target="../theme/theme1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90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127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27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27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27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27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27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27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</a:lstStyle>
          <a:p>
            <a:pPr indent="0" lvl="0" mar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0" name="Shape 70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73" name="Shape 73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4" name="Shape 7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7.png"/></Relationships>
</file>

<file path=ppt/slides/_rels/slide2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subTitle"/>
          </p:nvPr>
        </p:nvSpPr>
        <p:spPr>
          <a:xfrm>
            <a:off x="4876800" y="6019800"/>
            <a:ext cx="3962399" cy="6246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Spring 2015</a:t>
            </a:r>
          </a:p>
        </p:txBody>
      </p:sp>
      <p:sp>
        <p:nvSpPr>
          <p:cNvPr id="128" name="Shape 128"/>
          <p:cNvSpPr txBox="1"/>
          <p:nvPr>
            <p:ph type="ctrTitle"/>
          </p:nvPr>
        </p:nvSpPr>
        <p:spPr>
          <a:xfrm>
            <a:off x="1371600" y="685800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Design Team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Bottom Wedge</a:t>
            </a:r>
          </a:p>
        </p:txBody>
      </p:sp>
      <p:pic>
        <p:nvPicPr>
          <p:cNvPr id="214" name="Shape 2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8975" y="1758450"/>
            <a:ext cx="5046050" cy="50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Sedimentation Tank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457200" y="1600200"/>
            <a:ext cx="8458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baseline="0" i="0" lang="es-HN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Questions?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idx="1" type="subTitle"/>
          </p:nvPr>
        </p:nvSpPr>
        <p:spPr>
          <a:xfrm>
            <a:off x="3581400" y="5791200"/>
            <a:ext cx="55626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Stephanie Sun </a:t>
            </a:r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&amp; Ewa Przybylko</a:t>
            </a:r>
          </a:p>
        </p:txBody>
      </p:sp>
      <p:sp>
        <p:nvSpPr>
          <p:cNvPr id="227" name="Shape 227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  <a:b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</a:p>
        </p:txBody>
      </p:sp>
      <p:sp>
        <p:nvSpPr>
          <p:cNvPr id="234" name="Shape 234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Goals for Spring 2015: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MathCAD code to draw plant pipes and accessories as blocks in AutoCAD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Extract a materials list from AutoCAD that counts the instances of each block in the drawing</a:t>
            </a:r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Purpose:</a:t>
            </a:r>
          </a:p>
          <a:p>
            <a: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it easier for engineers in Honduras to extract hydraulic materials lists from the AutoCAD drawings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</a:p>
        </p:txBody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224225" y="5421275"/>
            <a:ext cx="4508399" cy="10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Entrance Tank 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Overflow Drain Grit AutoCAD Output</a:t>
            </a:r>
          </a:p>
        </p:txBody>
      </p:sp>
      <p:pic>
        <p:nvPicPr>
          <p:cNvPr id="241" name="Shape 2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200" y="1558612"/>
            <a:ext cx="3878649" cy="36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Shape 242"/>
          <p:cNvPicPr preferRelativeResize="0"/>
          <p:nvPr/>
        </p:nvPicPr>
        <p:blipFill rotWithShape="1">
          <a:blip r:embed="rId4">
            <a:alphaModFix/>
          </a:blip>
          <a:srcRect b="62094" l="11246" r="64650" t="26201"/>
          <a:stretch/>
        </p:blipFill>
        <p:spPr>
          <a:xfrm>
            <a:off x="4444600" y="3630850"/>
            <a:ext cx="4407950" cy="1204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 txBox="1"/>
          <p:nvPr>
            <p:ph idx="2" type="body"/>
          </p:nvPr>
        </p:nvSpPr>
        <p:spPr>
          <a:xfrm>
            <a:off x="4876800" y="2411650"/>
            <a:ext cx="4038599" cy="10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Overflow Drain Grit Excel Output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 b="24735" l="41022" r="42601" t="27770"/>
          <a:stretch/>
        </p:blipFill>
        <p:spPr>
          <a:xfrm>
            <a:off x="540925" y="1736300"/>
            <a:ext cx="2881636" cy="470112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 txBox="1"/>
          <p:nvPr>
            <p:ph idx="1" type="body"/>
          </p:nvPr>
        </p:nvSpPr>
        <p:spPr>
          <a:xfrm>
            <a:off x="4021350" y="2071350"/>
            <a:ext cx="4435199" cy="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Entrance Tank 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Pipe Flow Control (left)</a:t>
            </a: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62500" y="5193325"/>
            <a:ext cx="5352899" cy="12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Shape 252"/>
          <p:cNvSpPr txBox="1"/>
          <p:nvPr>
            <p:ph idx="2" type="body"/>
          </p:nvPr>
        </p:nvSpPr>
        <p:spPr>
          <a:xfrm>
            <a:off x="4021350" y="3588712"/>
            <a:ext cx="4435199" cy="9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Entrance Tank Hopper Drains (bottom)</a:t>
            </a:r>
          </a:p>
        </p:txBody>
      </p:sp>
      <p:sp>
        <p:nvSpPr>
          <p:cNvPr id="253" name="Shape 25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981200" y="5181600"/>
            <a:ext cx="2209799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s-HN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Entrance Tank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s-HN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Hopper Drains</a:t>
            </a:r>
          </a:p>
        </p:txBody>
      </p:sp>
      <p:pic>
        <p:nvPicPr>
          <p:cNvPr id="261" name="Shape 261"/>
          <p:cNvPicPr preferRelativeResize="0"/>
          <p:nvPr/>
        </p:nvPicPr>
        <p:blipFill rotWithShape="1">
          <a:blip r:embed="rId3">
            <a:alphaModFix/>
          </a:blip>
          <a:srcRect b="13335" l="24535" r="24571" t="17959"/>
          <a:stretch/>
        </p:blipFill>
        <p:spPr>
          <a:xfrm>
            <a:off x="1393475" y="1717125"/>
            <a:ext cx="6357048" cy="4826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List</a:t>
            </a:r>
          </a:p>
        </p:txBody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6543900" y="3097450"/>
            <a:ext cx="2600099" cy="14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Entrance Tank Materials List (Excel file)</a:t>
            </a:r>
          </a:p>
        </p:txBody>
      </p:sp>
      <p:pic>
        <p:nvPicPr>
          <p:cNvPr id="268" name="Shape 268"/>
          <p:cNvPicPr preferRelativeResize="0"/>
          <p:nvPr/>
        </p:nvPicPr>
        <p:blipFill rotWithShape="1">
          <a:blip r:embed="rId3">
            <a:alphaModFix/>
          </a:blip>
          <a:srcRect b="33692" l="11307" r="59782" t="26206"/>
          <a:stretch/>
        </p:blipFill>
        <p:spPr>
          <a:xfrm>
            <a:off x="429300" y="1821850"/>
            <a:ext cx="5998675" cy="468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Materials List</a:t>
            </a:r>
          </a:p>
        </p:txBody>
      </p:sp>
      <p:sp>
        <p:nvSpPr>
          <p:cNvPr id="275" name="Shape 275"/>
          <p:cNvSpPr txBox="1"/>
          <p:nvPr>
            <p:ph idx="1" type="body"/>
          </p:nvPr>
        </p:nvSpPr>
        <p:spPr>
          <a:xfrm>
            <a:off x="457200" y="1600200"/>
            <a:ext cx="8458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baseline="0" i="0" lang="es-HN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Questions?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idx="1" type="subTitle"/>
          </p:nvPr>
        </p:nvSpPr>
        <p:spPr>
          <a:xfrm>
            <a:off x="3581400" y="6027614"/>
            <a:ext cx="5562600" cy="838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Michelle Lee</a:t>
            </a:r>
          </a:p>
          <a:p>
            <a:pPr indent="0" lvl="0" marL="0" marR="0" rtl="0" algn="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281" name="Shape 281"/>
          <p:cNvSpPr txBox="1"/>
          <p:nvPr>
            <p:ph type="ctrTitle"/>
          </p:nvPr>
        </p:nvSpPr>
        <p:spPr>
          <a:xfrm>
            <a:off x="1377462" y="533400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Chemical Dose Controller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2895600" y="228600"/>
            <a:ext cx="601979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Goal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Update the Design Tool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What is the Design Tool?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1079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533400" y="3200400"/>
            <a:ext cx="1824109" cy="1339555"/>
          </a:xfrm>
          <a:prstGeom prst="roundRect">
            <a:avLst>
              <a:gd fmla="val 16667" name="adj"/>
            </a:avLst>
          </a:prstGeom>
          <a:solidFill>
            <a:srgbClr val="BFBFFF"/>
          </a:solidFill>
          <a:ln cap="flat" w="9525">
            <a:solidFill>
              <a:srgbClr val="0100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1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User Input: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1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Plant Flow Rate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cxnSp>
        <p:nvCxnSpPr>
          <p:cNvPr id="137" name="Shape 137"/>
          <p:cNvCxnSpPr/>
          <p:nvPr/>
        </p:nvCxnSpPr>
        <p:spPr>
          <a:xfrm>
            <a:off x="2438400" y="3886200"/>
            <a:ext cx="2214488" cy="16021"/>
          </a:xfrm>
          <a:prstGeom prst="straightConnector1">
            <a:avLst/>
          </a:prstGeom>
          <a:noFill/>
          <a:ln cap="flat" w="25400">
            <a:solidFill>
              <a:schemeClr val="accent1"/>
            </a:solidFill>
            <a:prstDash val="solid"/>
            <a:round/>
            <a:headEnd len="med" w="med" type="none"/>
            <a:tailEnd len="lg" w="lg" type="stealth"/>
          </a:ln>
        </p:spPr>
      </p:cxnSp>
      <p:sp>
        <p:nvSpPr>
          <p:cNvPr id="138" name="Shape 138"/>
          <p:cNvSpPr/>
          <p:nvPr/>
        </p:nvSpPr>
        <p:spPr>
          <a:xfrm>
            <a:off x="4876800" y="2667000"/>
            <a:ext cx="3124199" cy="2819400"/>
          </a:xfrm>
          <a:prstGeom prst="roundRect">
            <a:avLst>
              <a:gd fmla="val 16667" name="adj"/>
            </a:avLst>
          </a:prstGeom>
          <a:solidFill>
            <a:srgbClr val="C0BFFF"/>
          </a:solidFill>
          <a:ln cap="flat" w="9525">
            <a:solidFill>
              <a:srgbClr val="0100BA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AutoCAD Drawing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Report of Plant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Materials List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Section Cuts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CDC</a:t>
            </a:r>
          </a:p>
        </p:txBody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457200" y="1600200"/>
            <a:ext cx="8229600" cy="190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</a:rPr>
              <a:t>➢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</a:p>
          <a:p>
            <a:pPr indent="0" lvl="0" marL="0" rtl="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update the design drawing of the CDC such it reflects to our clients of how the CDC is incorporated in the plant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Shape 289"/>
          <p:cNvSpPr/>
          <p:nvPr/>
        </p:nvSpPr>
        <p:spPr>
          <a:xfrm>
            <a:off x="4479632" y="2967333"/>
            <a:ext cx="184730" cy="923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5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1187" y="3505200"/>
            <a:ext cx="6494174" cy="297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CDC</a:t>
            </a:r>
          </a:p>
        </p:txBody>
      </p:sp>
      <p:sp>
        <p:nvSpPr>
          <p:cNvPr id="296" name="Shape 296"/>
          <p:cNvSpPr txBox="1"/>
          <p:nvPr>
            <p:ph idx="1" type="body"/>
          </p:nvPr>
        </p:nvSpPr>
        <p:spPr>
          <a:xfrm>
            <a:off x="457200" y="1600200"/>
            <a:ext cx="8229600" cy="190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</a:rPr>
              <a:t>➢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❖Update Chemical Storage Tanks Platform Drawing functions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❖Update Constant Head Tanks and Calibration Columns drawing functions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❖Update Lever Arm Drawing functions</a:t>
            </a:r>
          </a:p>
          <a:p>
            <a:pPr indent="0" lvl="0" marL="0" rtl="0">
              <a:lnSpc>
                <a:spcPct val="115000"/>
              </a:lnSpc>
              <a:spcBef>
                <a:spcPts val="60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4479632" y="2967333"/>
            <a:ext cx="184799" cy="923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5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CDC</a:t>
            </a:r>
          </a:p>
        </p:txBody>
      </p:sp>
      <p:sp>
        <p:nvSpPr>
          <p:cNvPr id="303" name="Shape 30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</a:rPr>
              <a:t>➢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Achievements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❖Modified the platform design in the plant drawing to improve its aesthetic appeal</a:t>
            </a: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Shape 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581401"/>
            <a:ext cx="4038599" cy="254489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Shape 305"/>
          <p:cNvSpPr txBox="1"/>
          <p:nvPr/>
        </p:nvSpPr>
        <p:spPr>
          <a:xfrm>
            <a:off x="2057400" y="3212067"/>
            <a:ext cx="1981199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</a:p>
        </p:txBody>
      </p:sp>
      <p:sp>
        <p:nvSpPr>
          <p:cNvPr id="306" name="Shape 306"/>
          <p:cNvSpPr txBox="1"/>
          <p:nvPr/>
        </p:nvSpPr>
        <p:spPr>
          <a:xfrm>
            <a:off x="6323837" y="3212067"/>
            <a:ext cx="1028700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</a:p>
        </p:txBody>
      </p:sp>
      <p:pic>
        <p:nvPicPr>
          <p:cNvPr id="307" name="Shape 3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5800" y="3581400"/>
            <a:ext cx="4191000" cy="25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CDC</a:t>
            </a:r>
          </a:p>
        </p:txBody>
      </p:sp>
      <p:sp>
        <p:nvSpPr>
          <p:cNvPr id="313" name="Shape 313"/>
          <p:cNvSpPr txBox="1"/>
          <p:nvPr>
            <p:ph idx="1" type="body"/>
          </p:nvPr>
        </p:nvSpPr>
        <p:spPr>
          <a:xfrm>
            <a:off x="457200" y="16317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❖Two Constant Head Tanks were added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❖CHT and Calibration Columns were repositioned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2057400" y="3212067"/>
            <a:ext cx="1981199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315" name="Shape 315"/>
          <p:cNvPicPr preferRelativeResize="0"/>
          <p:nvPr/>
        </p:nvPicPr>
        <p:blipFill rotWithShape="1">
          <a:blip r:embed="rId3">
            <a:alphaModFix/>
          </a:blip>
          <a:srcRect b="0" l="11740" r="10511" t="0"/>
          <a:stretch/>
        </p:blipFill>
        <p:spPr>
          <a:xfrm>
            <a:off x="4583900" y="3497700"/>
            <a:ext cx="4057724" cy="285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Shape 316"/>
          <p:cNvSpPr/>
          <p:nvPr/>
        </p:nvSpPr>
        <p:spPr>
          <a:xfrm>
            <a:off x="7191625" y="4051025"/>
            <a:ext cx="998699" cy="1034399"/>
          </a:xfrm>
          <a:prstGeom prst="ellipse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17" name="Shape 317"/>
          <p:cNvCxnSpPr/>
          <p:nvPr/>
        </p:nvCxnSpPr>
        <p:spPr>
          <a:xfrm>
            <a:off x="870150" y="4051025"/>
            <a:ext cx="343500" cy="387899"/>
          </a:xfrm>
          <a:prstGeom prst="straightConnector1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id="318" name="Shape 31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29" l="6274" r="-197" t="1321"/>
          <a:stretch/>
        </p:blipFill>
        <p:spPr>
          <a:xfrm>
            <a:off x="457200" y="3497875"/>
            <a:ext cx="4126799" cy="285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Shape 319"/>
          <p:cNvSpPr/>
          <p:nvPr/>
        </p:nvSpPr>
        <p:spPr>
          <a:xfrm>
            <a:off x="1213650" y="4219075"/>
            <a:ext cx="998699" cy="1034399"/>
          </a:xfrm>
          <a:prstGeom prst="ellipse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20" name="Shape 320"/>
          <p:cNvCxnSpPr/>
          <p:nvPr/>
        </p:nvCxnSpPr>
        <p:spPr>
          <a:xfrm>
            <a:off x="6947825" y="3843175"/>
            <a:ext cx="404700" cy="375900"/>
          </a:xfrm>
          <a:prstGeom prst="straightConnector1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321" name="Shape 321"/>
          <p:cNvCxnSpPr/>
          <p:nvPr/>
        </p:nvCxnSpPr>
        <p:spPr>
          <a:xfrm>
            <a:off x="982550" y="3970125"/>
            <a:ext cx="343500" cy="387899"/>
          </a:xfrm>
          <a:prstGeom prst="straightConnector1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322" name="Shape 322"/>
          <p:cNvSpPr txBox="1"/>
          <p:nvPr/>
        </p:nvSpPr>
        <p:spPr>
          <a:xfrm>
            <a:off x="2057400" y="3212067"/>
            <a:ext cx="1981199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6323837" y="3212067"/>
            <a:ext cx="1028700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b="0" baseline="0" i="0" lang="es-H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CDC</a:t>
            </a:r>
          </a:p>
        </p:txBody>
      </p:sp>
      <p:sp>
        <p:nvSpPr>
          <p:cNvPr id="329" name="Shape 329"/>
          <p:cNvSpPr txBox="1"/>
          <p:nvPr>
            <p:ph idx="1" type="body"/>
          </p:nvPr>
        </p:nvSpPr>
        <p:spPr>
          <a:xfrm>
            <a:off x="457200" y="1568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❖Elevation of the CHT was modified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/>
          <p:nvPr/>
        </p:nvSpPr>
        <p:spPr>
          <a:xfrm>
            <a:off x="2057400" y="3212067"/>
            <a:ext cx="1981199" cy="369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331" name="Shape 3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050" y="2391140"/>
            <a:ext cx="8305799" cy="4050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CDC</a:t>
            </a:r>
          </a:p>
        </p:txBody>
      </p:sp>
      <p:sp>
        <p:nvSpPr>
          <p:cNvPr id="337" name="Shape 337"/>
          <p:cNvSpPr txBox="1"/>
          <p:nvPr>
            <p:ph idx="1" type="body"/>
          </p:nvPr>
        </p:nvSpPr>
        <p:spPr>
          <a:xfrm>
            <a:off x="457200" y="1600200"/>
            <a:ext cx="8040299" cy="20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Plan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❖Finalize the drawing functions for the lever arm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❖Implement codes that draw the pipes that connect the entrance tanks and chemical storage tanks.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338" name="Shape 3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75" y="3749988"/>
            <a:ext cx="3663149" cy="280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Shape 3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6575" y="3563000"/>
            <a:ext cx="3770925" cy="299502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Shape 340"/>
          <p:cNvSpPr/>
          <p:nvPr/>
        </p:nvSpPr>
        <p:spPr>
          <a:xfrm>
            <a:off x="4928475" y="5726725"/>
            <a:ext cx="506699" cy="578400"/>
          </a:xfrm>
          <a:prstGeom prst="ellipse">
            <a:avLst/>
          </a:prstGeom>
          <a:noFill/>
          <a:ln cap="flat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CDC</a:t>
            </a:r>
          </a:p>
        </p:txBody>
      </p:sp>
      <p:sp>
        <p:nvSpPr>
          <p:cNvPr id="347" name="Shape 347"/>
          <p:cNvSpPr txBox="1"/>
          <p:nvPr>
            <p:ph idx="1" type="body"/>
          </p:nvPr>
        </p:nvSpPr>
        <p:spPr>
          <a:xfrm>
            <a:off x="457200" y="1600200"/>
            <a:ext cx="8458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baseline="0" i="0" lang="es-HN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Questions?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Server</a:t>
            </a:r>
          </a:p>
        </p:txBody>
      </p:sp>
      <p:grpSp>
        <p:nvGrpSpPr>
          <p:cNvPr id="144" name="Shape 144"/>
          <p:cNvGrpSpPr/>
          <p:nvPr/>
        </p:nvGrpSpPr>
        <p:grpSpPr>
          <a:xfrm>
            <a:off x="1143000" y="1523998"/>
            <a:ext cx="7010400" cy="5172075"/>
            <a:chOff x="0" y="0"/>
            <a:chExt cx="5848350" cy="3952875"/>
          </a:xfrm>
        </p:grpSpPr>
        <p:cxnSp>
          <p:nvCxnSpPr>
            <p:cNvPr id="145" name="Shape 145"/>
            <p:cNvCxnSpPr>
              <a:endCxn id="146" idx="3"/>
            </p:cNvCxnSpPr>
            <p:nvPr/>
          </p:nvCxnSpPr>
          <p:spPr>
            <a:xfrm flipH="1" rot="10800000">
              <a:off x="1419230" y="2174126"/>
              <a:ext cx="697200" cy="468900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47" name="Shape 147"/>
            <p:cNvCxnSpPr/>
            <p:nvPr/>
          </p:nvCxnSpPr>
          <p:spPr>
            <a:xfrm rot="10800000">
              <a:off x="1476374" y="1695450"/>
              <a:ext cx="468000" cy="0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sp>
          <p:nvSpPr>
            <p:cNvPr id="148" name="Shape 148"/>
            <p:cNvSpPr/>
            <p:nvPr/>
          </p:nvSpPr>
          <p:spPr>
            <a:xfrm flipH="1" rot="10800000">
              <a:off x="409575" y="0"/>
              <a:ext cx="4981574" cy="3952875"/>
            </a:xfrm>
            <a:custGeom>
              <a:pathLst>
                <a:path extrusionOk="0" h="120000" w="120000">
                  <a:moveTo>
                    <a:pt x="42549" y="113933"/>
                  </a:moveTo>
                  <a:lnTo>
                    <a:pt x="42549" y="113933"/>
                  </a:lnTo>
                  <a:cubicBezTo>
                    <a:pt x="14533" y="105010"/>
                    <a:pt x="-2059" y="76425"/>
                    <a:pt x="4223" y="47906"/>
                  </a:cubicBezTo>
                  <a:cubicBezTo>
                    <a:pt x="10505" y="19386"/>
                    <a:pt x="37604" y="275"/>
                    <a:pt x="66817" y="3761"/>
                  </a:cubicBezTo>
                  <a:cubicBezTo>
                    <a:pt x="96030" y="7247"/>
                    <a:pt x="117789" y="32188"/>
                    <a:pt x="117076" y="61372"/>
                  </a:cubicBezTo>
                  <a:lnTo>
                    <a:pt x="119677" y="62264"/>
                  </a:lnTo>
                  <a:lnTo>
                    <a:pt x="109282" y="76902"/>
                  </a:lnTo>
                  <a:lnTo>
                    <a:pt x="104782" y="57156"/>
                  </a:lnTo>
                  <a:lnTo>
                    <a:pt x="107323" y="58027"/>
                  </a:lnTo>
                  <a:lnTo>
                    <a:pt x="107323" y="58027"/>
                  </a:lnTo>
                  <a:cubicBezTo>
                    <a:pt x="106278" y="34978"/>
                    <a:pt x="87376" y="16343"/>
                    <a:pt x="63374" y="14699"/>
                  </a:cubicBezTo>
                  <a:cubicBezTo>
                    <a:pt x="39373" y="13055"/>
                    <a:pt x="17900" y="28926"/>
                    <a:pt x="13449" y="51598"/>
                  </a:cubicBezTo>
                  <a:cubicBezTo>
                    <a:pt x="8998" y="74270"/>
                    <a:pt x="22983" y="96540"/>
                    <a:pt x="45964" y="103376"/>
                  </a:cubicBezTo>
                  <a:close/>
                </a:path>
              </a:pathLst>
            </a:custGeom>
            <a:solidFill>
              <a:srgbClr val="FBDEDE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endParaRPr>
            </a:p>
          </p:txBody>
        </p:sp>
        <p:cxnSp>
          <p:nvCxnSpPr>
            <p:cNvPr id="149" name="Shape 149"/>
            <p:cNvCxnSpPr/>
            <p:nvPr/>
          </p:nvCxnSpPr>
          <p:spPr>
            <a:xfrm>
              <a:off x="2914650" y="2162175"/>
              <a:ext cx="0" cy="781048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0" name="Shape 150"/>
            <p:cNvCxnSpPr/>
            <p:nvPr/>
          </p:nvCxnSpPr>
          <p:spPr>
            <a:xfrm rot="10800000">
              <a:off x="3076575" y="2362199"/>
              <a:ext cx="0" cy="576000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1" name="Shape 151"/>
            <p:cNvCxnSpPr/>
            <p:nvPr/>
          </p:nvCxnSpPr>
          <p:spPr>
            <a:xfrm>
              <a:off x="3762375" y="2000250"/>
              <a:ext cx="581024" cy="295275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2" name="Shape 152"/>
            <p:cNvCxnSpPr/>
            <p:nvPr/>
          </p:nvCxnSpPr>
          <p:spPr>
            <a:xfrm rot="10800000">
              <a:off x="4086224" y="2000249"/>
              <a:ext cx="400052" cy="190500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3" name="Shape 153"/>
            <p:cNvCxnSpPr/>
            <p:nvPr/>
          </p:nvCxnSpPr>
          <p:spPr>
            <a:xfrm>
              <a:off x="3000375" y="676275"/>
              <a:ext cx="0" cy="476249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4" name="Shape 154"/>
            <p:cNvCxnSpPr/>
            <p:nvPr/>
          </p:nvCxnSpPr>
          <p:spPr>
            <a:xfrm>
              <a:off x="790575" y="1857375"/>
              <a:ext cx="0" cy="359408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cxnSp>
          <p:nvCxnSpPr>
            <p:cNvPr id="155" name="Shape 155"/>
            <p:cNvCxnSpPr/>
            <p:nvPr/>
          </p:nvCxnSpPr>
          <p:spPr>
            <a:xfrm>
              <a:off x="781050" y="971550"/>
              <a:ext cx="0" cy="287655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sp>
          <p:nvSpPr>
            <p:cNvPr id="156" name="Shape 156"/>
            <p:cNvSpPr/>
            <p:nvPr/>
          </p:nvSpPr>
          <p:spPr>
            <a:xfrm>
              <a:off x="2152650" y="9525"/>
              <a:ext cx="1543048" cy="733425"/>
            </a:xfrm>
            <a:prstGeom prst="roundRect">
              <a:avLst>
                <a:gd fmla="val 16667" name="adj"/>
              </a:avLst>
            </a:prstGeom>
            <a:solidFill>
              <a:srgbClr val="CA1414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Interface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Data and design flow rate input</a:t>
              </a:r>
            </a:p>
          </p:txBody>
        </p:sp>
        <p:cxnSp>
          <p:nvCxnSpPr>
            <p:cNvPr id="157" name="Shape 157"/>
            <p:cNvCxnSpPr/>
            <p:nvPr/>
          </p:nvCxnSpPr>
          <p:spPr>
            <a:xfrm flipH="1" rot="10800000">
              <a:off x="3876675" y="1285874"/>
              <a:ext cx="390523" cy="228600"/>
            </a:xfrm>
            <a:prstGeom prst="straightConnector1">
              <a:avLst/>
            </a:prstGeom>
            <a:noFill/>
            <a:ln cap="flat" w="38100">
              <a:solidFill>
                <a:schemeClr val="dk1"/>
              </a:solidFill>
              <a:prstDash val="solid"/>
              <a:round/>
              <a:headEnd len="med" w="med" type="none"/>
              <a:tailEnd len="lg" w="lg" type="triangle"/>
            </a:ln>
          </p:spPr>
        </p:cxnSp>
        <p:sp>
          <p:nvSpPr>
            <p:cNvPr id="146" name="Shape 146"/>
            <p:cNvSpPr/>
            <p:nvPr/>
          </p:nvSpPr>
          <p:spPr>
            <a:xfrm>
              <a:off x="1762125" y="1133475"/>
              <a:ext cx="2419348" cy="1219199"/>
            </a:xfrm>
            <a:prstGeom prst="ellipse">
              <a:avLst/>
            </a:prstGeom>
            <a:solidFill>
              <a:srgbClr val="01005F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Times New Roman"/>
                <a:buNone/>
              </a:pPr>
              <a:r>
                <a:rPr b="1" baseline="0" i="0" lang="es-HN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  <a:rtl val="0"/>
                </a:rPr>
                <a:t>LabVIEW</a:t>
              </a:r>
            </a:p>
            <a:p>
              <a:pPr indent="0" lvl="0" marL="0" marR="0" rt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Times New Roman"/>
                <a:buNone/>
              </a:pPr>
              <a:r>
                <a:rPr b="0" baseline="0" i="0" lang="es-HN" sz="12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  <a:rtl val="0"/>
                </a:rPr>
                <a:t>Program execution and communication between components</a:t>
              </a:r>
            </a:p>
          </p:txBody>
        </p:sp>
        <p:sp>
          <p:nvSpPr>
            <p:cNvPr id="158" name="Shape 158"/>
            <p:cNvSpPr/>
            <p:nvPr/>
          </p:nvSpPr>
          <p:spPr>
            <a:xfrm>
              <a:off x="0" y="266700"/>
              <a:ext cx="1495423" cy="704850"/>
            </a:xfrm>
            <a:prstGeom prst="roundRect">
              <a:avLst>
                <a:gd fmla="val 16667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Mathcad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General functions and inputs</a:t>
              </a:r>
            </a:p>
          </p:txBody>
        </p:sp>
        <p:sp>
          <p:nvSpPr>
            <p:cNvPr id="159" name="Shape 159"/>
            <p:cNvSpPr/>
            <p:nvPr/>
          </p:nvSpPr>
          <p:spPr>
            <a:xfrm>
              <a:off x="0" y="1238250"/>
              <a:ext cx="1493518" cy="705484"/>
            </a:xfrm>
            <a:prstGeom prst="roundRect">
              <a:avLst>
                <a:gd fmla="val 16667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Mathcad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Design algorithms</a:t>
              </a:r>
            </a:p>
          </p:txBody>
        </p:sp>
        <p:sp>
          <p:nvSpPr>
            <p:cNvPr id="160" name="Shape 160"/>
            <p:cNvSpPr/>
            <p:nvPr/>
          </p:nvSpPr>
          <p:spPr>
            <a:xfrm>
              <a:off x="0" y="2181225"/>
              <a:ext cx="1493518" cy="705484"/>
            </a:xfrm>
            <a:prstGeom prst="roundRect">
              <a:avLst>
                <a:gd fmla="val 16667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Mathcad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AutoCAD drawing algorithms</a:t>
              </a:r>
            </a:p>
          </p:txBody>
        </p:sp>
        <p:sp>
          <p:nvSpPr>
            <p:cNvPr id="161" name="Shape 161"/>
            <p:cNvSpPr/>
            <p:nvPr/>
          </p:nvSpPr>
          <p:spPr>
            <a:xfrm>
              <a:off x="2266950" y="2905125"/>
              <a:ext cx="1400173" cy="733425"/>
            </a:xfrm>
            <a:prstGeom prst="roundRect">
              <a:avLst>
                <a:gd fmla="val 16667" name="adj"/>
              </a:avLst>
            </a:prstGeom>
            <a:solidFill>
              <a:srgbClr val="AA6E02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AutoCAD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3D plant model</a:t>
              </a:r>
            </a:p>
          </p:txBody>
        </p:sp>
        <p:sp>
          <p:nvSpPr>
            <p:cNvPr id="162" name="Shape 162"/>
            <p:cNvSpPr/>
            <p:nvPr/>
          </p:nvSpPr>
          <p:spPr>
            <a:xfrm>
              <a:off x="4343400" y="2143125"/>
              <a:ext cx="1428748" cy="733425"/>
            </a:xfrm>
            <a:prstGeom prst="roundRect">
              <a:avLst>
                <a:gd fmla="val 16667" name="adj"/>
              </a:avLst>
            </a:prstGeom>
            <a:solidFill>
              <a:srgbClr val="810000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Microsoft Word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1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Design documentation</a:t>
              </a:r>
            </a:p>
          </p:txBody>
        </p:sp>
        <p:sp>
          <p:nvSpPr>
            <p:cNvPr id="163" name="Shape 163"/>
            <p:cNvSpPr/>
            <p:nvPr/>
          </p:nvSpPr>
          <p:spPr>
            <a:xfrm>
              <a:off x="4219575" y="409575"/>
              <a:ext cx="1628775" cy="942975"/>
            </a:xfrm>
            <a:prstGeom prst="roundRect">
              <a:avLst>
                <a:gd fmla="val 16667" name="adj"/>
              </a:avLst>
            </a:prstGeom>
            <a:solidFill>
              <a:srgbClr val="CA1414"/>
            </a:solid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1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User Email</a:t>
              </a: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b="0" baseline="0" i="0" lang="es-HN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  <a:rtl val="0"/>
                </a:rPr>
                <a:t>Delivery of design materials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Challenges</a:t>
            </a:r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457200" y="1600200"/>
            <a:ext cx="8458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Sedimentation Tank Updates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: Dave</a:t>
            </a: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Materials List: 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Stephanie and Ewa</a:t>
            </a: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1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Chemical Dose Controller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: Michelle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idx="1" type="subTitle"/>
          </p:nvPr>
        </p:nvSpPr>
        <p:spPr>
          <a:xfrm>
            <a:off x="3581400" y="6019800"/>
            <a:ext cx="5562600" cy="838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Noto Symbol"/>
              <a:buNone/>
            </a:pPr>
            <a:r>
              <a:rPr b="0" baseline="0" i="0" lang="es-H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David Gold</a:t>
            </a:r>
          </a:p>
        </p:txBody>
      </p:sp>
      <p:sp>
        <p:nvSpPr>
          <p:cNvPr id="175" name="Shape 175"/>
          <p:cNvSpPr txBox="1"/>
          <p:nvPr>
            <p:ph type="ctrTitle"/>
          </p:nvPr>
        </p:nvSpPr>
        <p:spPr>
          <a:xfrm>
            <a:off x="1371600" y="1447800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Sedimentation Tank</a:t>
            </a:r>
            <a:b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Updates</a:t>
            </a:r>
            <a:b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Code Organization</a:t>
            </a:r>
          </a:p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457200" y="1600200"/>
            <a:ext cx="7924798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Design code has been incrementally updated over the past several years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Pieces of outdated code still exist in the current code </a:t>
            </a:r>
          </a:p>
        </p:txBody>
      </p:sp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3429000"/>
            <a:ext cx="7174705" cy="2922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2895600" y="228600"/>
            <a:ext cx="601979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Manifold Air Vent</a:t>
            </a:r>
          </a:p>
        </p:txBody>
      </p:sp>
      <p:pic>
        <p:nvPicPr>
          <p:cNvPr id="189" name="Shape 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9250" y="1788125"/>
            <a:ext cx="7285499" cy="46628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/>
          <p:nvPr/>
        </p:nvSpPr>
        <p:spPr>
          <a:xfrm>
            <a:off x="6095450" y="1869458"/>
            <a:ext cx="304799" cy="794099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 cap="flat" w="25400">
            <a:solidFill>
              <a:srgbClr val="7E000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Diffuser Position</a:t>
            </a:r>
          </a:p>
        </p:txBody>
      </p:sp>
      <p:pic>
        <p:nvPicPr>
          <p:cNvPr id="197" name="Shape 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948" y="1711524"/>
            <a:ext cx="8182673" cy="203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Shape 1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950" y="4430650"/>
            <a:ext cx="8182670" cy="184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3714900" y="3744075"/>
            <a:ext cx="1714199" cy="3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s-HN" sz="11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Existing Diffuser Layout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3668250" y="6279625"/>
            <a:ext cx="1807500" cy="32339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s-HN" sz="11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rPr>
              <a:t>Updated Diffuser Layout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Floc Hopper Adjustment</a:t>
            </a:r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6037" y="1688625"/>
            <a:ext cx="7051924" cy="49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