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65"/>
  </p:notesMasterIdLst>
  <p:sldIdLst>
    <p:sldId id="360" r:id="rId2"/>
    <p:sldId id="405" r:id="rId3"/>
    <p:sldId id="406" r:id="rId4"/>
    <p:sldId id="407" r:id="rId5"/>
    <p:sldId id="408" r:id="rId6"/>
    <p:sldId id="395" r:id="rId7"/>
    <p:sldId id="396" r:id="rId8"/>
    <p:sldId id="397" r:id="rId9"/>
    <p:sldId id="398" r:id="rId10"/>
    <p:sldId id="399" r:id="rId11"/>
    <p:sldId id="400" r:id="rId12"/>
    <p:sldId id="401" r:id="rId13"/>
    <p:sldId id="402" r:id="rId14"/>
    <p:sldId id="403" r:id="rId15"/>
    <p:sldId id="404" r:id="rId16"/>
    <p:sldId id="433" r:id="rId17"/>
    <p:sldId id="386" r:id="rId18"/>
    <p:sldId id="387" r:id="rId19"/>
    <p:sldId id="388" r:id="rId20"/>
    <p:sldId id="389" r:id="rId21"/>
    <p:sldId id="390" r:id="rId22"/>
    <p:sldId id="391" r:id="rId23"/>
    <p:sldId id="392" r:id="rId24"/>
    <p:sldId id="393" r:id="rId25"/>
    <p:sldId id="394" r:id="rId26"/>
    <p:sldId id="377" r:id="rId27"/>
    <p:sldId id="378" r:id="rId28"/>
    <p:sldId id="379" r:id="rId29"/>
    <p:sldId id="380" r:id="rId30"/>
    <p:sldId id="382" r:id="rId31"/>
    <p:sldId id="383" r:id="rId32"/>
    <p:sldId id="384" r:id="rId33"/>
    <p:sldId id="385" r:id="rId34"/>
    <p:sldId id="422" r:id="rId35"/>
    <p:sldId id="423" r:id="rId36"/>
    <p:sldId id="424" r:id="rId37"/>
    <p:sldId id="425" r:id="rId38"/>
    <p:sldId id="426" r:id="rId39"/>
    <p:sldId id="427" r:id="rId40"/>
    <p:sldId id="428" r:id="rId41"/>
    <p:sldId id="429" r:id="rId42"/>
    <p:sldId id="430" r:id="rId43"/>
    <p:sldId id="431" r:id="rId44"/>
    <p:sldId id="432" r:id="rId45"/>
    <p:sldId id="256" r:id="rId46"/>
    <p:sldId id="353" r:id="rId47"/>
    <p:sldId id="354" r:id="rId48"/>
    <p:sldId id="356" r:id="rId49"/>
    <p:sldId id="359" r:id="rId50"/>
    <p:sldId id="358" r:id="rId51"/>
    <p:sldId id="409" r:id="rId52"/>
    <p:sldId id="410" r:id="rId53"/>
    <p:sldId id="411" r:id="rId54"/>
    <p:sldId id="412" r:id="rId55"/>
    <p:sldId id="413" r:id="rId56"/>
    <p:sldId id="414" r:id="rId57"/>
    <p:sldId id="415" r:id="rId58"/>
    <p:sldId id="416" r:id="rId59"/>
    <p:sldId id="417" r:id="rId60"/>
    <p:sldId id="418" r:id="rId61"/>
    <p:sldId id="419" r:id="rId62"/>
    <p:sldId id="420" r:id="rId63"/>
    <p:sldId id="421"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646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88511" autoAdjust="0"/>
  </p:normalViewPr>
  <p:slideViewPr>
    <p:cSldViewPr>
      <p:cViewPr>
        <p:scale>
          <a:sx n="88" d="100"/>
          <a:sy n="88" d="100"/>
        </p:scale>
        <p:origin x="-1452" y="-72"/>
      </p:cViewPr>
      <p:guideLst>
        <p:guide orient="horz" pos="2160"/>
        <p:guide pos="2880"/>
      </p:guideLst>
    </p:cSldViewPr>
  </p:slideViewPr>
  <p:outlineViewPr>
    <p:cViewPr>
      <p:scale>
        <a:sx n="33" d="100"/>
        <a:sy n="33" d="100"/>
      </p:scale>
      <p:origin x="0" y="148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0" d="100"/>
          <a:sy n="60" d="100"/>
        </p:scale>
        <p:origin x="-274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3966FC-1949-4140-BE76-C965931055BD}" type="doc">
      <dgm:prSet loTypeId="urn:microsoft.com/office/officeart/2005/8/layout/cycle6" loCatId="cycle" qsTypeId="urn:microsoft.com/office/officeart/2005/8/quickstyle/simple4" qsCatId="simple" csTypeId="urn:microsoft.com/office/officeart/2005/8/colors/accent0_3" csCatId="mainScheme" phldr="1"/>
      <dgm:spPr/>
      <dgm:t>
        <a:bodyPr/>
        <a:lstStyle/>
        <a:p>
          <a:endParaRPr lang="en-US"/>
        </a:p>
      </dgm:t>
    </dgm:pt>
    <dgm:pt modelId="{98B54B02-92A7-6244-AFD1-042B4560A243}">
      <dgm:prSet phldrT="[Text]"/>
      <dgm:spPr/>
      <dgm:t>
        <a:bodyPr/>
        <a:lstStyle/>
        <a:p>
          <a:r>
            <a:rPr lang="en-US" dirty="0" smtClean="0"/>
            <a:t>Open Source</a:t>
          </a:r>
          <a:endParaRPr lang="en-US" dirty="0"/>
        </a:p>
      </dgm:t>
    </dgm:pt>
    <dgm:pt modelId="{E18C9232-3711-A34C-930F-7F3E34A218FE}" type="parTrans" cxnId="{4BAD2A5E-6416-2943-9449-1613EEA3F5B8}">
      <dgm:prSet/>
      <dgm:spPr/>
      <dgm:t>
        <a:bodyPr/>
        <a:lstStyle/>
        <a:p>
          <a:endParaRPr lang="en-US"/>
        </a:p>
      </dgm:t>
    </dgm:pt>
    <dgm:pt modelId="{758FDC4C-2EE4-3D4A-A15F-28C894F7BBAF}" type="sibTrans" cxnId="{4BAD2A5E-6416-2943-9449-1613EEA3F5B8}">
      <dgm:prSet/>
      <dgm:spPr/>
      <dgm:t>
        <a:bodyPr/>
        <a:lstStyle/>
        <a:p>
          <a:endParaRPr lang="en-US"/>
        </a:p>
      </dgm:t>
    </dgm:pt>
    <dgm:pt modelId="{B68D287E-2390-C04D-BAAC-40AA7FBA149A}">
      <dgm:prSet phldrT="[Text]"/>
      <dgm:spPr/>
      <dgm:t>
        <a:bodyPr/>
        <a:lstStyle/>
        <a:p>
          <a:r>
            <a:rPr lang="en-US" dirty="0" smtClean="0"/>
            <a:t>Multiple User Interface</a:t>
          </a:r>
          <a:endParaRPr lang="en-US" dirty="0"/>
        </a:p>
      </dgm:t>
    </dgm:pt>
    <dgm:pt modelId="{A0BDC8D7-1336-3740-8DF6-5C6FFAE863CB}" type="parTrans" cxnId="{610501B4-DA28-7B49-9594-C64E1D82942E}">
      <dgm:prSet/>
      <dgm:spPr/>
      <dgm:t>
        <a:bodyPr/>
        <a:lstStyle/>
        <a:p>
          <a:endParaRPr lang="en-US"/>
        </a:p>
      </dgm:t>
    </dgm:pt>
    <dgm:pt modelId="{CBFFBD22-1450-BC45-B7A3-EFCDDF7F8951}" type="sibTrans" cxnId="{610501B4-DA28-7B49-9594-C64E1D82942E}">
      <dgm:prSet/>
      <dgm:spPr/>
      <dgm:t>
        <a:bodyPr/>
        <a:lstStyle/>
        <a:p>
          <a:endParaRPr lang="en-US"/>
        </a:p>
      </dgm:t>
    </dgm:pt>
    <dgm:pt modelId="{45AFD91D-C81A-064A-A838-1F2F71C8527C}">
      <dgm:prSet phldrT="[Text]"/>
      <dgm:spPr/>
      <dgm:t>
        <a:bodyPr/>
        <a:lstStyle/>
        <a:p>
          <a:r>
            <a:rPr lang="en-US" dirty="0" smtClean="0"/>
            <a:t>Flexible</a:t>
          </a:r>
        </a:p>
        <a:p>
          <a:r>
            <a:rPr lang="en-US" dirty="0" smtClean="0"/>
            <a:t>(Power to User)</a:t>
          </a:r>
          <a:endParaRPr lang="en-US" dirty="0"/>
        </a:p>
      </dgm:t>
    </dgm:pt>
    <dgm:pt modelId="{A41A8B24-E4D2-9945-85CF-1CDED4794B75}" type="parTrans" cxnId="{213953B5-5277-494D-A122-8FA1E54B598E}">
      <dgm:prSet/>
      <dgm:spPr/>
      <dgm:t>
        <a:bodyPr/>
        <a:lstStyle/>
        <a:p>
          <a:endParaRPr lang="en-US"/>
        </a:p>
      </dgm:t>
    </dgm:pt>
    <dgm:pt modelId="{6E296D48-2DE6-2244-B65E-81391D0EAF8D}" type="sibTrans" cxnId="{213953B5-5277-494D-A122-8FA1E54B598E}">
      <dgm:prSet/>
      <dgm:spPr/>
      <dgm:t>
        <a:bodyPr/>
        <a:lstStyle/>
        <a:p>
          <a:endParaRPr lang="en-US"/>
        </a:p>
      </dgm:t>
    </dgm:pt>
    <dgm:pt modelId="{E594A209-EA64-8647-8909-1D54E9BC3E8A}">
      <dgm:prSet phldrT="[Text]"/>
      <dgm:spPr/>
      <dgm:t>
        <a:bodyPr/>
        <a:lstStyle/>
        <a:p>
          <a:r>
            <a:rPr lang="en-US" dirty="0" smtClean="0"/>
            <a:t>Research Based updates</a:t>
          </a:r>
          <a:endParaRPr lang="en-US" dirty="0"/>
        </a:p>
      </dgm:t>
    </dgm:pt>
    <dgm:pt modelId="{66128497-0C11-5A46-88B6-068DB9687591}" type="parTrans" cxnId="{C53B2038-A5B9-3E4D-AB0F-6DC82CCFFBFB}">
      <dgm:prSet/>
      <dgm:spPr/>
      <dgm:t>
        <a:bodyPr/>
        <a:lstStyle/>
        <a:p>
          <a:endParaRPr lang="en-US"/>
        </a:p>
      </dgm:t>
    </dgm:pt>
    <dgm:pt modelId="{71959FEA-C7F9-7C4B-954E-45CEF3648FD9}" type="sibTrans" cxnId="{C53B2038-A5B9-3E4D-AB0F-6DC82CCFFBFB}">
      <dgm:prSet/>
      <dgm:spPr/>
      <dgm:t>
        <a:bodyPr/>
        <a:lstStyle/>
        <a:p>
          <a:endParaRPr lang="en-US"/>
        </a:p>
      </dgm:t>
    </dgm:pt>
    <dgm:pt modelId="{DEC36A99-FB0F-AE41-B1CB-156E57E88EF7}">
      <dgm:prSet phldrT="[Text]"/>
      <dgm:spPr/>
      <dgm:t>
        <a:bodyPr/>
        <a:lstStyle/>
        <a:p>
          <a:r>
            <a:rPr lang="en-US" dirty="0" smtClean="0"/>
            <a:t>Feedback From Field</a:t>
          </a:r>
          <a:endParaRPr lang="en-US" dirty="0"/>
        </a:p>
      </dgm:t>
    </dgm:pt>
    <dgm:pt modelId="{13595FE6-D4C4-274C-8F14-1C4B23338CD6}" type="parTrans" cxnId="{EDD69434-54E6-5F4A-9D79-41E4DBECBE1C}">
      <dgm:prSet/>
      <dgm:spPr/>
      <dgm:t>
        <a:bodyPr/>
        <a:lstStyle/>
        <a:p>
          <a:endParaRPr lang="en-US"/>
        </a:p>
      </dgm:t>
    </dgm:pt>
    <dgm:pt modelId="{46F86421-3A4E-994E-A9D7-6C1F66C4E4CF}" type="sibTrans" cxnId="{EDD69434-54E6-5F4A-9D79-41E4DBECBE1C}">
      <dgm:prSet/>
      <dgm:spPr/>
      <dgm:t>
        <a:bodyPr/>
        <a:lstStyle/>
        <a:p>
          <a:endParaRPr lang="en-US"/>
        </a:p>
      </dgm:t>
    </dgm:pt>
    <dgm:pt modelId="{203700A4-FAD3-1847-818A-90EC999D725E}" type="pres">
      <dgm:prSet presAssocID="{753966FC-1949-4140-BE76-C965931055BD}" presName="cycle" presStyleCnt="0">
        <dgm:presLayoutVars>
          <dgm:dir/>
          <dgm:resizeHandles val="exact"/>
        </dgm:presLayoutVars>
      </dgm:prSet>
      <dgm:spPr/>
      <dgm:t>
        <a:bodyPr/>
        <a:lstStyle/>
        <a:p>
          <a:endParaRPr lang="en-US"/>
        </a:p>
      </dgm:t>
    </dgm:pt>
    <dgm:pt modelId="{644CC163-5FF6-2545-ADB6-0143668A2F24}" type="pres">
      <dgm:prSet presAssocID="{98B54B02-92A7-6244-AFD1-042B4560A243}" presName="node" presStyleLbl="node1" presStyleIdx="0" presStyleCnt="5">
        <dgm:presLayoutVars>
          <dgm:bulletEnabled val="1"/>
        </dgm:presLayoutVars>
      </dgm:prSet>
      <dgm:spPr/>
      <dgm:t>
        <a:bodyPr/>
        <a:lstStyle/>
        <a:p>
          <a:endParaRPr lang="en-US"/>
        </a:p>
      </dgm:t>
    </dgm:pt>
    <dgm:pt modelId="{74E63499-AD1F-ED4F-831E-3DA5ACF8A6E2}" type="pres">
      <dgm:prSet presAssocID="{98B54B02-92A7-6244-AFD1-042B4560A243}" presName="spNode" presStyleCnt="0"/>
      <dgm:spPr/>
    </dgm:pt>
    <dgm:pt modelId="{883A3020-C28F-634F-832F-C5B340538B2F}" type="pres">
      <dgm:prSet presAssocID="{758FDC4C-2EE4-3D4A-A15F-28C894F7BBAF}" presName="sibTrans" presStyleLbl="sibTrans1D1" presStyleIdx="0" presStyleCnt="5"/>
      <dgm:spPr/>
      <dgm:t>
        <a:bodyPr/>
        <a:lstStyle/>
        <a:p>
          <a:endParaRPr lang="en-US"/>
        </a:p>
      </dgm:t>
    </dgm:pt>
    <dgm:pt modelId="{264FCE6A-8046-C448-A4BC-E6038083BB84}" type="pres">
      <dgm:prSet presAssocID="{B68D287E-2390-C04D-BAAC-40AA7FBA149A}" presName="node" presStyleLbl="node1" presStyleIdx="1" presStyleCnt="5">
        <dgm:presLayoutVars>
          <dgm:bulletEnabled val="1"/>
        </dgm:presLayoutVars>
      </dgm:prSet>
      <dgm:spPr/>
      <dgm:t>
        <a:bodyPr/>
        <a:lstStyle/>
        <a:p>
          <a:endParaRPr lang="en-US"/>
        </a:p>
      </dgm:t>
    </dgm:pt>
    <dgm:pt modelId="{62ED2F4B-98A0-BB4D-AEEE-F8C9A9A8CFD0}" type="pres">
      <dgm:prSet presAssocID="{B68D287E-2390-C04D-BAAC-40AA7FBA149A}" presName="spNode" presStyleCnt="0"/>
      <dgm:spPr/>
    </dgm:pt>
    <dgm:pt modelId="{1A872BF7-CED2-F841-83FA-FCE8B311E96A}" type="pres">
      <dgm:prSet presAssocID="{CBFFBD22-1450-BC45-B7A3-EFCDDF7F8951}" presName="sibTrans" presStyleLbl="sibTrans1D1" presStyleIdx="1" presStyleCnt="5"/>
      <dgm:spPr/>
      <dgm:t>
        <a:bodyPr/>
        <a:lstStyle/>
        <a:p>
          <a:endParaRPr lang="en-US"/>
        </a:p>
      </dgm:t>
    </dgm:pt>
    <dgm:pt modelId="{C4288FBF-8BA3-024E-B90B-59FA28F56738}" type="pres">
      <dgm:prSet presAssocID="{45AFD91D-C81A-064A-A838-1F2F71C8527C}" presName="node" presStyleLbl="node1" presStyleIdx="2" presStyleCnt="5">
        <dgm:presLayoutVars>
          <dgm:bulletEnabled val="1"/>
        </dgm:presLayoutVars>
      </dgm:prSet>
      <dgm:spPr/>
      <dgm:t>
        <a:bodyPr/>
        <a:lstStyle/>
        <a:p>
          <a:endParaRPr lang="en-US"/>
        </a:p>
      </dgm:t>
    </dgm:pt>
    <dgm:pt modelId="{7BA29B9C-E0B6-D340-9B6B-B0A7B181975A}" type="pres">
      <dgm:prSet presAssocID="{45AFD91D-C81A-064A-A838-1F2F71C8527C}" presName="spNode" presStyleCnt="0"/>
      <dgm:spPr/>
    </dgm:pt>
    <dgm:pt modelId="{1BA3D3EE-39B1-0E49-98A4-E4034C49BDDA}" type="pres">
      <dgm:prSet presAssocID="{6E296D48-2DE6-2244-B65E-81391D0EAF8D}" presName="sibTrans" presStyleLbl="sibTrans1D1" presStyleIdx="2" presStyleCnt="5"/>
      <dgm:spPr/>
      <dgm:t>
        <a:bodyPr/>
        <a:lstStyle/>
        <a:p>
          <a:endParaRPr lang="en-US"/>
        </a:p>
      </dgm:t>
    </dgm:pt>
    <dgm:pt modelId="{75B73687-1DAF-394B-9638-7C2BADE152E1}" type="pres">
      <dgm:prSet presAssocID="{E594A209-EA64-8647-8909-1D54E9BC3E8A}" presName="node" presStyleLbl="node1" presStyleIdx="3" presStyleCnt="5">
        <dgm:presLayoutVars>
          <dgm:bulletEnabled val="1"/>
        </dgm:presLayoutVars>
      </dgm:prSet>
      <dgm:spPr/>
      <dgm:t>
        <a:bodyPr/>
        <a:lstStyle/>
        <a:p>
          <a:endParaRPr lang="en-US"/>
        </a:p>
      </dgm:t>
    </dgm:pt>
    <dgm:pt modelId="{ED12B0B2-7E92-8642-A9AB-81E1C8609CE3}" type="pres">
      <dgm:prSet presAssocID="{E594A209-EA64-8647-8909-1D54E9BC3E8A}" presName="spNode" presStyleCnt="0"/>
      <dgm:spPr/>
    </dgm:pt>
    <dgm:pt modelId="{549A9D83-DC61-BD49-8B44-006592280C59}" type="pres">
      <dgm:prSet presAssocID="{71959FEA-C7F9-7C4B-954E-45CEF3648FD9}" presName="sibTrans" presStyleLbl="sibTrans1D1" presStyleIdx="3" presStyleCnt="5"/>
      <dgm:spPr/>
      <dgm:t>
        <a:bodyPr/>
        <a:lstStyle/>
        <a:p>
          <a:endParaRPr lang="en-US"/>
        </a:p>
      </dgm:t>
    </dgm:pt>
    <dgm:pt modelId="{99706FCD-08A0-8848-ADA5-9EB83E35DF3D}" type="pres">
      <dgm:prSet presAssocID="{DEC36A99-FB0F-AE41-B1CB-156E57E88EF7}" presName="node" presStyleLbl="node1" presStyleIdx="4" presStyleCnt="5">
        <dgm:presLayoutVars>
          <dgm:bulletEnabled val="1"/>
        </dgm:presLayoutVars>
      </dgm:prSet>
      <dgm:spPr/>
      <dgm:t>
        <a:bodyPr/>
        <a:lstStyle/>
        <a:p>
          <a:endParaRPr lang="en-US"/>
        </a:p>
      </dgm:t>
    </dgm:pt>
    <dgm:pt modelId="{958C8FEB-21A1-7540-AED8-240DEA899ADB}" type="pres">
      <dgm:prSet presAssocID="{DEC36A99-FB0F-AE41-B1CB-156E57E88EF7}" presName="spNode" presStyleCnt="0"/>
      <dgm:spPr/>
    </dgm:pt>
    <dgm:pt modelId="{42A1AC0B-2C78-2B4E-88EB-B486348696C9}" type="pres">
      <dgm:prSet presAssocID="{46F86421-3A4E-994E-A9D7-6C1F66C4E4CF}" presName="sibTrans" presStyleLbl="sibTrans1D1" presStyleIdx="4" presStyleCnt="5"/>
      <dgm:spPr/>
      <dgm:t>
        <a:bodyPr/>
        <a:lstStyle/>
        <a:p>
          <a:endParaRPr lang="en-US"/>
        </a:p>
      </dgm:t>
    </dgm:pt>
  </dgm:ptLst>
  <dgm:cxnLst>
    <dgm:cxn modelId="{EDD69434-54E6-5F4A-9D79-41E4DBECBE1C}" srcId="{753966FC-1949-4140-BE76-C965931055BD}" destId="{DEC36A99-FB0F-AE41-B1CB-156E57E88EF7}" srcOrd="4" destOrd="0" parTransId="{13595FE6-D4C4-274C-8F14-1C4B23338CD6}" sibTransId="{46F86421-3A4E-994E-A9D7-6C1F66C4E4CF}"/>
    <dgm:cxn modelId="{782A1216-1609-4A70-BA84-885804215093}" type="presOf" srcId="{45AFD91D-C81A-064A-A838-1F2F71C8527C}" destId="{C4288FBF-8BA3-024E-B90B-59FA28F56738}" srcOrd="0" destOrd="0" presId="urn:microsoft.com/office/officeart/2005/8/layout/cycle6"/>
    <dgm:cxn modelId="{BC1A8935-7FF6-4F3B-8056-02DDAC52D2C0}" type="presOf" srcId="{758FDC4C-2EE4-3D4A-A15F-28C894F7BBAF}" destId="{883A3020-C28F-634F-832F-C5B340538B2F}" srcOrd="0" destOrd="0" presId="urn:microsoft.com/office/officeart/2005/8/layout/cycle6"/>
    <dgm:cxn modelId="{3D4C6ECB-A8CD-4867-8AEA-94D5D5DC9AF1}" type="presOf" srcId="{CBFFBD22-1450-BC45-B7A3-EFCDDF7F8951}" destId="{1A872BF7-CED2-F841-83FA-FCE8B311E96A}" srcOrd="0" destOrd="0" presId="urn:microsoft.com/office/officeart/2005/8/layout/cycle6"/>
    <dgm:cxn modelId="{C299FB51-31B4-4C7E-95F5-8A2E2C6417E0}" type="presOf" srcId="{B68D287E-2390-C04D-BAAC-40AA7FBA149A}" destId="{264FCE6A-8046-C448-A4BC-E6038083BB84}" srcOrd="0" destOrd="0" presId="urn:microsoft.com/office/officeart/2005/8/layout/cycle6"/>
    <dgm:cxn modelId="{4BAD2A5E-6416-2943-9449-1613EEA3F5B8}" srcId="{753966FC-1949-4140-BE76-C965931055BD}" destId="{98B54B02-92A7-6244-AFD1-042B4560A243}" srcOrd="0" destOrd="0" parTransId="{E18C9232-3711-A34C-930F-7F3E34A218FE}" sibTransId="{758FDC4C-2EE4-3D4A-A15F-28C894F7BBAF}"/>
    <dgm:cxn modelId="{0FEFFF50-E57A-45A0-B26C-FE91B00B651E}" type="presOf" srcId="{E594A209-EA64-8647-8909-1D54E9BC3E8A}" destId="{75B73687-1DAF-394B-9638-7C2BADE152E1}" srcOrd="0" destOrd="0" presId="urn:microsoft.com/office/officeart/2005/8/layout/cycle6"/>
    <dgm:cxn modelId="{102FB265-CE68-4128-B7A0-E30AE1C3A15C}" type="presOf" srcId="{71959FEA-C7F9-7C4B-954E-45CEF3648FD9}" destId="{549A9D83-DC61-BD49-8B44-006592280C59}" srcOrd="0" destOrd="0" presId="urn:microsoft.com/office/officeart/2005/8/layout/cycle6"/>
    <dgm:cxn modelId="{213953B5-5277-494D-A122-8FA1E54B598E}" srcId="{753966FC-1949-4140-BE76-C965931055BD}" destId="{45AFD91D-C81A-064A-A838-1F2F71C8527C}" srcOrd="2" destOrd="0" parTransId="{A41A8B24-E4D2-9945-85CF-1CDED4794B75}" sibTransId="{6E296D48-2DE6-2244-B65E-81391D0EAF8D}"/>
    <dgm:cxn modelId="{610501B4-DA28-7B49-9594-C64E1D82942E}" srcId="{753966FC-1949-4140-BE76-C965931055BD}" destId="{B68D287E-2390-C04D-BAAC-40AA7FBA149A}" srcOrd="1" destOrd="0" parTransId="{A0BDC8D7-1336-3740-8DF6-5C6FFAE863CB}" sibTransId="{CBFFBD22-1450-BC45-B7A3-EFCDDF7F8951}"/>
    <dgm:cxn modelId="{FACAABE3-5216-4032-9A1E-8CB4A1998D9B}" type="presOf" srcId="{753966FC-1949-4140-BE76-C965931055BD}" destId="{203700A4-FAD3-1847-818A-90EC999D725E}" srcOrd="0" destOrd="0" presId="urn:microsoft.com/office/officeart/2005/8/layout/cycle6"/>
    <dgm:cxn modelId="{C53B2038-A5B9-3E4D-AB0F-6DC82CCFFBFB}" srcId="{753966FC-1949-4140-BE76-C965931055BD}" destId="{E594A209-EA64-8647-8909-1D54E9BC3E8A}" srcOrd="3" destOrd="0" parTransId="{66128497-0C11-5A46-88B6-068DB9687591}" sibTransId="{71959FEA-C7F9-7C4B-954E-45CEF3648FD9}"/>
    <dgm:cxn modelId="{890252D2-A8DB-4A70-97F3-16AFAACC3D83}" type="presOf" srcId="{46F86421-3A4E-994E-A9D7-6C1F66C4E4CF}" destId="{42A1AC0B-2C78-2B4E-88EB-B486348696C9}" srcOrd="0" destOrd="0" presId="urn:microsoft.com/office/officeart/2005/8/layout/cycle6"/>
    <dgm:cxn modelId="{E7D2F140-6A49-47F0-AEC7-F2FAE33771C8}" type="presOf" srcId="{98B54B02-92A7-6244-AFD1-042B4560A243}" destId="{644CC163-5FF6-2545-ADB6-0143668A2F24}" srcOrd="0" destOrd="0" presId="urn:microsoft.com/office/officeart/2005/8/layout/cycle6"/>
    <dgm:cxn modelId="{156B04AC-0EB7-4803-9AE7-BCB5382EC283}" type="presOf" srcId="{DEC36A99-FB0F-AE41-B1CB-156E57E88EF7}" destId="{99706FCD-08A0-8848-ADA5-9EB83E35DF3D}" srcOrd="0" destOrd="0" presId="urn:microsoft.com/office/officeart/2005/8/layout/cycle6"/>
    <dgm:cxn modelId="{2E455FEA-B28F-403A-AD17-8C45508F5CEE}" type="presOf" srcId="{6E296D48-2DE6-2244-B65E-81391D0EAF8D}" destId="{1BA3D3EE-39B1-0E49-98A4-E4034C49BDDA}" srcOrd="0" destOrd="0" presId="urn:microsoft.com/office/officeart/2005/8/layout/cycle6"/>
    <dgm:cxn modelId="{5857EA72-DB38-4B43-8FCE-6AD6F53F183A}" type="presParOf" srcId="{203700A4-FAD3-1847-818A-90EC999D725E}" destId="{644CC163-5FF6-2545-ADB6-0143668A2F24}" srcOrd="0" destOrd="0" presId="urn:microsoft.com/office/officeart/2005/8/layout/cycle6"/>
    <dgm:cxn modelId="{94B7D54E-6DB9-4987-A595-3BC48254627C}" type="presParOf" srcId="{203700A4-FAD3-1847-818A-90EC999D725E}" destId="{74E63499-AD1F-ED4F-831E-3DA5ACF8A6E2}" srcOrd="1" destOrd="0" presId="urn:microsoft.com/office/officeart/2005/8/layout/cycle6"/>
    <dgm:cxn modelId="{45D47624-731B-402B-BD25-6CF205348E04}" type="presParOf" srcId="{203700A4-FAD3-1847-818A-90EC999D725E}" destId="{883A3020-C28F-634F-832F-C5B340538B2F}" srcOrd="2" destOrd="0" presId="urn:microsoft.com/office/officeart/2005/8/layout/cycle6"/>
    <dgm:cxn modelId="{43EE7E67-9ED8-4FDF-9DB2-3D411EDBA0E7}" type="presParOf" srcId="{203700A4-FAD3-1847-818A-90EC999D725E}" destId="{264FCE6A-8046-C448-A4BC-E6038083BB84}" srcOrd="3" destOrd="0" presId="urn:microsoft.com/office/officeart/2005/8/layout/cycle6"/>
    <dgm:cxn modelId="{1A5DF83A-A88C-41D7-8E15-F6269DF08E2F}" type="presParOf" srcId="{203700A4-FAD3-1847-818A-90EC999D725E}" destId="{62ED2F4B-98A0-BB4D-AEEE-F8C9A9A8CFD0}" srcOrd="4" destOrd="0" presId="urn:microsoft.com/office/officeart/2005/8/layout/cycle6"/>
    <dgm:cxn modelId="{D42ADCF5-5E80-46EF-A426-738AB57FF62D}" type="presParOf" srcId="{203700A4-FAD3-1847-818A-90EC999D725E}" destId="{1A872BF7-CED2-F841-83FA-FCE8B311E96A}" srcOrd="5" destOrd="0" presId="urn:microsoft.com/office/officeart/2005/8/layout/cycle6"/>
    <dgm:cxn modelId="{2EF72135-06C9-4FDD-958C-C6CA77CFB6EC}" type="presParOf" srcId="{203700A4-FAD3-1847-818A-90EC999D725E}" destId="{C4288FBF-8BA3-024E-B90B-59FA28F56738}" srcOrd="6" destOrd="0" presId="urn:microsoft.com/office/officeart/2005/8/layout/cycle6"/>
    <dgm:cxn modelId="{B8E4FD0E-63A3-43C7-A27E-2DD6AB22720D}" type="presParOf" srcId="{203700A4-FAD3-1847-818A-90EC999D725E}" destId="{7BA29B9C-E0B6-D340-9B6B-B0A7B181975A}" srcOrd="7" destOrd="0" presId="urn:microsoft.com/office/officeart/2005/8/layout/cycle6"/>
    <dgm:cxn modelId="{373F58AF-C530-43F1-A90D-ADF9A5420C9A}" type="presParOf" srcId="{203700A4-FAD3-1847-818A-90EC999D725E}" destId="{1BA3D3EE-39B1-0E49-98A4-E4034C49BDDA}" srcOrd="8" destOrd="0" presId="urn:microsoft.com/office/officeart/2005/8/layout/cycle6"/>
    <dgm:cxn modelId="{6B4B6C1C-D1B6-4147-900E-584C76AFBD1E}" type="presParOf" srcId="{203700A4-FAD3-1847-818A-90EC999D725E}" destId="{75B73687-1DAF-394B-9638-7C2BADE152E1}" srcOrd="9" destOrd="0" presId="urn:microsoft.com/office/officeart/2005/8/layout/cycle6"/>
    <dgm:cxn modelId="{6D410D40-D5FE-4B14-B9D7-A8E7F2F0F71E}" type="presParOf" srcId="{203700A4-FAD3-1847-818A-90EC999D725E}" destId="{ED12B0B2-7E92-8642-A9AB-81E1C8609CE3}" srcOrd="10" destOrd="0" presId="urn:microsoft.com/office/officeart/2005/8/layout/cycle6"/>
    <dgm:cxn modelId="{FE2DA033-3B72-4FED-AC29-2DED79D17CB6}" type="presParOf" srcId="{203700A4-FAD3-1847-818A-90EC999D725E}" destId="{549A9D83-DC61-BD49-8B44-006592280C59}" srcOrd="11" destOrd="0" presId="urn:microsoft.com/office/officeart/2005/8/layout/cycle6"/>
    <dgm:cxn modelId="{8C94F57A-5D1C-4A72-90FA-AE75937A7D31}" type="presParOf" srcId="{203700A4-FAD3-1847-818A-90EC999D725E}" destId="{99706FCD-08A0-8848-ADA5-9EB83E35DF3D}" srcOrd="12" destOrd="0" presId="urn:microsoft.com/office/officeart/2005/8/layout/cycle6"/>
    <dgm:cxn modelId="{1B448A95-A1C2-4674-8BA8-3EB094E967FB}" type="presParOf" srcId="{203700A4-FAD3-1847-818A-90EC999D725E}" destId="{958C8FEB-21A1-7540-AED8-240DEA899ADB}" srcOrd="13" destOrd="0" presId="urn:microsoft.com/office/officeart/2005/8/layout/cycle6"/>
    <dgm:cxn modelId="{80EE85B7-7949-4E82-A875-81F6F1E358CD}" type="presParOf" srcId="{203700A4-FAD3-1847-818A-90EC999D725E}" destId="{42A1AC0B-2C78-2B4E-88EB-B486348696C9}"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1874BD-4050-4281-AA6A-23712049D449}" type="datetimeFigureOut">
              <a:rPr lang="en-US" smtClean="0"/>
              <a:pPr/>
              <a:t>5/10/2014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46E1A4-200E-4ABD-9212-41EB0F3A9311}" type="slidenum">
              <a:rPr lang="en-US" smtClean="0"/>
              <a:pPr/>
              <a:t>‹#›</a:t>
            </a:fld>
            <a:endParaRPr lang="en-US"/>
          </a:p>
        </p:txBody>
      </p:sp>
    </p:spTree>
    <p:extLst>
      <p:ext uri="{BB962C8B-B14F-4D97-AF65-F5344CB8AC3E}">
        <p14:creationId xmlns:p14="http://schemas.microsoft.com/office/powerpoint/2010/main" val="122829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Online interface that provides access to customized plant designs, invent scalable, reproducible tools that can be combined to form a complete water treatment plant.</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2</a:t>
            </a:fld>
            <a:endParaRPr lang="en-US"/>
          </a:p>
        </p:txBody>
      </p:sp>
    </p:spTree>
    <p:extLst>
      <p:ext uri="{BB962C8B-B14F-4D97-AF65-F5344CB8AC3E}">
        <p14:creationId xmlns:p14="http://schemas.microsoft.com/office/powerpoint/2010/main" val="4113785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basis for expert inputs</a:t>
            </a:r>
          </a:p>
          <a:p>
            <a:r>
              <a:rPr lang="en-US" dirty="0" smtClean="0"/>
              <a:t>-why submerged orifice</a:t>
            </a:r>
          </a:p>
          <a:p>
            <a:r>
              <a:rPr lang="en-US" dirty="0" smtClean="0"/>
              <a:t>Area/</a:t>
            </a:r>
            <a:r>
              <a:rPr lang="en-US" dirty="0" err="1" smtClean="0"/>
              <a:t>Ht</a:t>
            </a:r>
            <a:r>
              <a:rPr lang="en-US" baseline="0" dirty="0" smtClean="0"/>
              <a:t> for width—FEASIBLE? must be some fraction of weir and corresponding dimension of filter inlet channel</a:t>
            </a:r>
            <a:endParaRPr lang="en-US" dirty="0" smtClean="0"/>
          </a:p>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12</a:t>
            </a:fld>
            <a:endParaRPr lang="en-US"/>
          </a:p>
        </p:txBody>
      </p:sp>
    </p:spTree>
    <p:extLst>
      <p:ext uri="{BB962C8B-B14F-4D97-AF65-F5344CB8AC3E}">
        <p14:creationId xmlns:p14="http://schemas.microsoft.com/office/powerpoint/2010/main" val="4274227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10 cm. kept</a:t>
            </a:r>
            <a:r>
              <a:rPr lang="en-US" baseline="0" dirty="0" smtClean="0"/>
              <a:t> small </a:t>
            </a:r>
            <a:r>
              <a:rPr lang="en-US" baseline="0" dirty="0" err="1" smtClean="0"/>
              <a:t>cuz</a:t>
            </a:r>
            <a:r>
              <a:rPr lang="en-US" baseline="0" dirty="0" smtClean="0"/>
              <a:t> this is how much the filter box must be increased---COSTS $$</a:t>
            </a:r>
          </a:p>
          <a:p>
            <a:r>
              <a:rPr lang="en-US" baseline="0" dirty="0" smtClean="0"/>
              <a:t>This restriction must be some </a:t>
            </a:r>
            <a:r>
              <a:rPr lang="en-US" baseline="0" dirty="0" err="1" smtClean="0"/>
              <a:t>ht</a:t>
            </a:r>
            <a:r>
              <a:rPr lang="en-US" baseline="0" dirty="0" smtClean="0"/>
              <a:t> above max WL in filter box so free fall occurs</a:t>
            </a:r>
          </a:p>
          <a:p>
            <a:endParaRPr lang="en-US" baseline="0" dirty="0" smtClean="0"/>
          </a:p>
          <a:p>
            <a:r>
              <a:rPr lang="en-US" baseline="0" dirty="0" smtClean="0"/>
              <a:t>What does </a:t>
            </a:r>
            <a:r>
              <a:rPr lang="en-US" baseline="0" dirty="0" err="1" smtClean="0"/>
              <a:t>piQ</a:t>
            </a:r>
            <a:r>
              <a:rPr lang="en-US" baseline="0" dirty="0" smtClean="0"/>
              <a:t> indicate</a:t>
            </a:r>
          </a:p>
          <a:p>
            <a:endParaRPr lang="en-US" baseline="0" dirty="0" smtClean="0"/>
          </a:p>
          <a:p>
            <a:r>
              <a:rPr lang="en-US" baseline="0" dirty="0" smtClean="0"/>
              <a:t>Model as weir:</a:t>
            </a:r>
          </a:p>
          <a:p>
            <a:r>
              <a:rPr lang="en-US" baseline="0" dirty="0" smtClean="0"/>
              <a:t>-9.5 cm: Difference hl and </a:t>
            </a:r>
            <a:r>
              <a:rPr lang="en-US" baseline="0" dirty="0" err="1" smtClean="0"/>
              <a:t>ht</a:t>
            </a:r>
            <a:r>
              <a:rPr lang="en-US" baseline="0" dirty="0" smtClean="0"/>
              <a:t> is HL from gate (free fall)</a:t>
            </a:r>
          </a:p>
          <a:p>
            <a:r>
              <a:rPr lang="en-US" baseline="0" dirty="0" smtClean="0"/>
              <a:t>Use result to calculate W. (Q is factor of Q and Pi-designed for max increase)</a:t>
            </a:r>
          </a:p>
          <a:p>
            <a:r>
              <a:rPr lang="en-US" baseline="0" dirty="0" smtClean="0"/>
              <a:t>STOP LOGS-place at bottom-alter Q from max increase to plant Q</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13</a:t>
            </a:fld>
            <a:endParaRPr lang="en-US"/>
          </a:p>
        </p:txBody>
      </p:sp>
    </p:spTree>
    <p:extLst>
      <p:ext uri="{BB962C8B-B14F-4D97-AF65-F5344CB8AC3E}">
        <p14:creationId xmlns:p14="http://schemas.microsoft.com/office/powerpoint/2010/main" val="1578114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25 L/s=max</a:t>
            </a:r>
            <a:r>
              <a:rPr lang="en-US" baseline="0" dirty="0" smtClean="0"/>
              <a:t> size of filter   (or MIN???)</a:t>
            </a:r>
          </a:p>
          <a:p>
            <a:r>
              <a:rPr lang="en-US" baseline="0" dirty="0" smtClean="0"/>
              <a:t>Analyze results</a:t>
            </a:r>
          </a:p>
          <a:p>
            <a:endParaRPr lang="en-US" baseline="0" dirty="0" smtClean="0"/>
          </a:p>
          <a:p>
            <a:r>
              <a:rPr lang="en-US" baseline="0" dirty="0" smtClean="0"/>
              <a:t>Comment on ease of operation and effectiveness of such simple design</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14</a:t>
            </a:fld>
            <a:endParaRPr lang="en-US"/>
          </a:p>
        </p:txBody>
      </p:sp>
    </p:spTree>
    <p:extLst>
      <p:ext uri="{BB962C8B-B14F-4D97-AF65-F5344CB8AC3E}">
        <p14:creationId xmlns:p14="http://schemas.microsoft.com/office/powerpoint/2010/main" val="1477636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a:spcBef>
                <a:spcPts val="0"/>
              </a:spcBef>
              <a:buNone/>
            </a:pPr>
            <a:endParaRPr/>
          </a:p>
        </p:txBody>
      </p:sp>
      <p:sp>
        <p:nvSpPr>
          <p:cNvPr id="87" name="Shape 8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
              <a:t> </a:t>
            </a:r>
          </a:p>
        </p:txBody>
      </p:sp>
    </p:spTree>
    <p:extLst>
      <p:ext uri="{BB962C8B-B14F-4D97-AF65-F5344CB8AC3E}">
        <p14:creationId xmlns:p14="http://schemas.microsoft.com/office/powerpoint/2010/main" val="798027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682755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spcBef>
                <a:spcPts val="0"/>
              </a:spcBef>
              <a:buNone/>
            </a:pPr>
            <a:r>
              <a:rPr lang="en"/>
              <a:t>- inlet pipe angle</a:t>
            </a:r>
          </a:p>
          <a:p>
            <a:pPr lvl="0" rtl="0">
              <a:spcBef>
                <a:spcPts val="0"/>
              </a:spcBef>
              <a:buNone/>
            </a:pPr>
            <a:r>
              <a:rPr lang="en"/>
              <a:t>- length of manifold</a:t>
            </a:r>
          </a:p>
          <a:p>
            <a:pPr lvl="0" rtl="0">
              <a:spcBef>
                <a:spcPts val="0"/>
              </a:spcBef>
              <a:buNone/>
            </a:pPr>
            <a:r>
              <a:rPr lang="en"/>
              <a:t>- feet</a:t>
            </a:r>
          </a:p>
          <a:p>
            <a:pPr lvl="0" rtl="0">
              <a:spcBef>
                <a:spcPts val="0"/>
              </a:spcBef>
              <a:buNone/>
            </a:pPr>
            <a:r>
              <a:rPr lang="en"/>
              <a:t>- inlet/ exit channels different</a:t>
            </a:r>
          </a:p>
          <a:p>
            <a:pPr lvl="0" rtl="0">
              <a:spcBef>
                <a:spcPts val="0"/>
              </a:spcBef>
              <a:buNone/>
            </a:pPr>
            <a:r>
              <a:rPr lang="en"/>
              <a:t>- no drainage pipe</a:t>
            </a:r>
          </a:p>
          <a:p>
            <a:pPr lvl="0" rtl="0">
              <a:spcBef>
                <a:spcPts val="0"/>
              </a:spcBef>
              <a:buNone/>
            </a:pPr>
            <a:r>
              <a:rPr lang="en"/>
              <a:t>- Floc hopper</a:t>
            </a:r>
          </a:p>
        </p:txBody>
      </p:sp>
      <p:sp>
        <p:nvSpPr>
          <p:cNvPr id="108" name="Shape 1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03934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spcBef>
                <a:spcPts val="0"/>
              </a:spcBef>
              <a:buNone/>
            </a:pPr>
            <a:r>
              <a:rPr lang="en"/>
              <a:t>- code includes our changes</a:t>
            </a:r>
          </a:p>
          <a:p>
            <a:pPr lvl="0" rtl="0">
              <a:spcBef>
                <a:spcPts val="0"/>
              </a:spcBef>
              <a:buNone/>
            </a:pPr>
            <a:r>
              <a:rPr lang="en"/>
              <a:t>- inlet angle- now 90, got rid of an elbow, corrected inlet manifold length</a:t>
            </a:r>
          </a:p>
          <a:p>
            <a:pPr lvl="0" rtl="0">
              <a:spcBef>
                <a:spcPts val="0"/>
              </a:spcBef>
              <a:buNone/>
            </a:pPr>
            <a:r>
              <a:rPr lang="en"/>
              <a:t>- Feet were arrayed along length of the inlet manifold</a:t>
            </a:r>
          </a:p>
          <a:p>
            <a:pPr lvl="0" rtl="0">
              <a:spcBef>
                <a:spcPts val="0"/>
              </a:spcBef>
              <a:buNone/>
            </a:pPr>
            <a:r>
              <a:rPr lang="en"/>
              <a:t>- Space between the floc weir and bottom of the inlet channel</a:t>
            </a:r>
          </a:p>
          <a:p>
            <a:pPr lvl="0" rtl="0">
              <a:spcBef>
                <a:spcPts val="0"/>
              </a:spcBef>
              <a:buNone/>
            </a:pPr>
            <a:r>
              <a:rPr lang="en"/>
              <a:t>- Diffuser length is fixed</a:t>
            </a:r>
          </a:p>
          <a:p>
            <a:pPr lvl="0" rtl="0">
              <a:spcBef>
                <a:spcPts val="0"/>
              </a:spcBef>
              <a:buNone/>
            </a:pPr>
            <a:r>
              <a:rPr lang="en"/>
              <a:t>- Inlet manifold support platform was eliminated</a:t>
            </a:r>
          </a:p>
        </p:txBody>
      </p:sp>
      <p:sp>
        <p:nvSpPr>
          <p:cNvPr id="114" name="Shape 1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957758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 Feet are on the manifold, our methods didn’t work. Its length needs to be measured based on the slope angles, our code just shows where the feet should be.</a:t>
            </a:r>
          </a:p>
        </p:txBody>
      </p:sp>
    </p:spTree>
    <p:extLst>
      <p:ext uri="{BB962C8B-B14F-4D97-AF65-F5344CB8AC3E}">
        <p14:creationId xmlns:p14="http://schemas.microsoft.com/office/powerpoint/2010/main" val="378170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 Attached to the plant wall (same width as the channel)</a:t>
            </a:r>
          </a:p>
        </p:txBody>
      </p:sp>
    </p:spTree>
    <p:extLst>
      <p:ext uri="{BB962C8B-B14F-4D97-AF65-F5344CB8AC3E}">
        <p14:creationId xmlns:p14="http://schemas.microsoft.com/office/powerpoint/2010/main" val="1780843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481671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User places</a:t>
            </a:r>
            <a:r>
              <a:rPr lang="en-US" baseline="0" dirty="0" smtClean="0"/>
              <a:t> inputs, design tool sends a request to the </a:t>
            </a:r>
            <a:r>
              <a:rPr lang="en-US" baseline="0" dirty="0" err="1" smtClean="0"/>
              <a:t>AguaClara</a:t>
            </a:r>
            <a:r>
              <a:rPr lang="en-US" baseline="0" dirty="0" smtClean="0"/>
              <a:t> server to produce a spreadsheet of all variables relevant to the plant design, and the values assigned to each of them. These include pipe diameters, wall dimensions, and baffle dimensions and placement. The ADT uses </a:t>
            </a:r>
            <a:r>
              <a:rPr lang="en-US" dirty="0" smtClean="0"/>
              <a:t>these variables to scale plant components in AutoCAD to create a complete, three dimensional design of the entire plant and its components.</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3</a:t>
            </a:fld>
            <a:endParaRPr lang="en-US"/>
          </a:p>
        </p:txBody>
      </p:sp>
    </p:spTree>
    <p:extLst>
      <p:ext uri="{BB962C8B-B14F-4D97-AF65-F5344CB8AC3E}">
        <p14:creationId xmlns:p14="http://schemas.microsoft.com/office/powerpoint/2010/main" val="36637929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 made the floc weir out of concrete</a:t>
            </a:r>
          </a:p>
          <a:p>
            <a:pPr lvl="0" rtl="0">
              <a:spcBef>
                <a:spcPts val="0"/>
              </a:spcBef>
              <a:buNone/>
            </a:pPr>
            <a:r>
              <a:rPr lang="en"/>
              <a:t>- measured the distance between the concrete floc weir and the bottom of the channels (about 38 cm, enough?) </a:t>
            </a:r>
          </a:p>
        </p:txBody>
      </p:sp>
    </p:spTree>
    <p:extLst>
      <p:ext uri="{BB962C8B-B14F-4D97-AF65-F5344CB8AC3E}">
        <p14:creationId xmlns:p14="http://schemas.microsoft.com/office/powerpoint/2010/main" val="4770052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40"/>
              </a:spcBef>
              <a:buNone/>
            </a:pPr>
            <a:endParaRPr sz="1000">
              <a:latin typeface="Times New Roman"/>
              <a:ea typeface="Times New Roman"/>
              <a:cs typeface="Times New Roman"/>
              <a:sym typeface="Times New Roman"/>
            </a:endParaRPr>
          </a:p>
        </p:txBody>
      </p:sp>
    </p:spTree>
    <p:extLst>
      <p:ext uri="{BB962C8B-B14F-4D97-AF65-F5344CB8AC3E}">
        <p14:creationId xmlns:p14="http://schemas.microsoft.com/office/powerpoint/2010/main" val="3462613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26</a:t>
            </a:fld>
            <a:endParaRPr lang="en-US"/>
          </a:p>
        </p:txBody>
      </p:sp>
    </p:spTree>
    <p:extLst>
      <p:ext uri="{BB962C8B-B14F-4D97-AF65-F5344CB8AC3E}">
        <p14:creationId xmlns:p14="http://schemas.microsoft.com/office/powerpoint/2010/main" val="12003267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context of the design team:</a:t>
            </a:r>
          </a:p>
          <a:p>
            <a:r>
              <a:rPr lang="en-US" dirty="0" err="1" smtClean="0"/>
              <a:t>AguaClara</a:t>
            </a:r>
            <a:r>
              <a:rPr lang="en-US" dirty="0" smtClean="0"/>
              <a:t> is an open source technology that allows multiple user interface. Due to the flexibility of the design tool, which allows users to modify certain parameters for special design requirements</a:t>
            </a:r>
            <a:r>
              <a:rPr lang="en-US" baseline="0" dirty="0" smtClean="0"/>
              <a:t> the integrity of the code can be compromised in this process.</a:t>
            </a:r>
          </a:p>
          <a:p>
            <a:r>
              <a:rPr lang="en-US" baseline="0" dirty="0" smtClean="0"/>
              <a:t>Unwanted Consequences:</a:t>
            </a:r>
          </a:p>
          <a:p>
            <a:r>
              <a:rPr lang="en-US" baseline="0" dirty="0" smtClean="0"/>
              <a:t>Redundant Functions</a:t>
            </a:r>
          </a:p>
          <a:p>
            <a:r>
              <a:rPr lang="en-US" baseline="0" dirty="0" smtClean="0"/>
              <a:t>Incorrect function definition</a:t>
            </a:r>
          </a:p>
          <a:p>
            <a:r>
              <a:rPr lang="en-US" baseline="0" dirty="0" smtClean="0"/>
              <a:t>Outdated or modified expert inputs</a:t>
            </a:r>
          </a:p>
          <a:p>
            <a:r>
              <a:rPr lang="en-US" baseline="0" dirty="0" smtClean="0"/>
              <a:t>Committing modified code</a:t>
            </a:r>
          </a:p>
          <a:p>
            <a:r>
              <a:rPr lang="en-US" baseline="0" dirty="0" smtClean="0"/>
              <a:t>Inconsistent Designs</a:t>
            </a:r>
            <a:endParaRPr lang="en-US" dirty="0" smtClean="0"/>
          </a:p>
          <a:p>
            <a:r>
              <a:rPr lang="en-US" dirty="0" smtClean="0"/>
              <a:t>Incorrect head loss estimation -  design</a:t>
            </a:r>
            <a:r>
              <a:rPr lang="en-US" baseline="0" dirty="0" smtClean="0"/>
              <a:t> issues like flooding</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27</a:t>
            </a:fld>
            <a:endParaRPr lang="en-US"/>
          </a:p>
        </p:txBody>
      </p:sp>
    </p:spTree>
    <p:extLst>
      <p:ext uri="{BB962C8B-B14F-4D97-AF65-F5344CB8AC3E}">
        <p14:creationId xmlns:p14="http://schemas.microsoft.com/office/powerpoint/2010/main" val="18850701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feature needed to test the integrity of the designs produced by the </a:t>
            </a:r>
            <a:r>
              <a:rPr lang="en-US" dirty="0" err="1" smtClean="0"/>
              <a:t>AguaClara</a:t>
            </a:r>
            <a:r>
              <a:rPr lang="en-US" dirty="0" smtClean="0"/>
              <a:t> design tool is an independent error checking code. The objective of having such a code is primarily to identify potential sources of error that could lead to serious design issues or failures.</a:t>
            </a:r>
          </a:p>
          <a:p>
            <a:endParaRPr lang="en-US" dirty="0" smtClean="0"/>
          </a:p>
          <a:p>
            <a:r>
              <a:rPr lang="en-US" dirty="0" smtClean="0"/>
              <a:t>Having an independent error checking code will act as a validation mechanism to bolster the reliability of each final plant design through various check points within the error checking code.</a:t>
            </a:r>
          </a:p>
          <a:p>
            <a:endParaRPr lang="en-US" dirty="0" smtClean="0"/>
          </a:p>
          <a:p>
            <a:r>
              <a:rPr lang="en-US" dirty="0" smtClean="0"/>
              <a:t>It will act as a warning system to the user</a:t>
            </a:r>
            <a:r>
              <a:rPr lang="en-US" baseline="0" dirty="0" smtClean="0"/>
              <a:t> hence the purpose would be to alert the user of the discrepancy.</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28</a:t>
            </a:fld>
            <a:endParaRPr lang="en-US"/>
          </a:p>
        </p:txBody>
      </p:sp>
    </p:spTree>
    <p:extLst>
      <p:ext uri="{BB962C8B-B14F-4D97-AF65-F5344CB8AC3E}">
        <p14:creationId xmlns:p14="http://schemas.microsoft.com/office/powerpoint/2010/main" val="2781078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Error Checking Code</a:t>
            </a:r>
          </a:p>
          <a:p>
            <a:pPr lvl="2"/>
            <a:r>
              <a:rPr lang="en-US" dirty="0" smtClean="0"/>
              <a:t>Importing all relevant functions for head loss estimation</a:t>
            </a:r>
          </a:p>
          <a:p>
            <a:pPr lvl="2"/>
            <a:r>
              <a:rPr lang="en-US" dirty="0" smtClean="0"/>
              <a:t>Identifying all sources of head loss</a:t>
            </a:r>
          </a:p>
          <a:p>
            <a:pPr lvl="2"/>
            <a:r>
              <a:rPr lang="en-US" dirty="0" smtClean="0"/>
              <a:t>Identifying critical dimensional constraints</a:t>
            </a:r>
          </a:p>
          <a:p>
            <a:pPr lvl="2"/>
            <a:r>
              <a:rPr lang="en-US" dirty="0" smtClean="0"/>
              <a:t>Hydraulic head estimation for each unit</a:t>
            </a:r>
          </a:p>
          <a:p>
            <a:pPr lvl="2"/>
            <a:r>
              <a:rPr lang="en-US" dirty="0" smtClean="0"/>
              <a:t>Overall plant hydraulic gradient</a:t>
            </a:r>
          </a:p>
          <a:p>
            <a:r>
              <a:rPr lang="en-US" dirty="0" smtClean="0"/>
              <a:t>Expert Inputs Comparison Code</a:t>
            </a:r>
          </a:p>
          <a:p>
            <a:pPr lvl="2"/>
            <a:r>
              <a:rPr lang="en-US" dirty="0" smtClean="0"/>
              <a:t>Approved Expert Inputs list</a:t>
            </a:r>
          </a:p>
          <a:p>
            <a:pPr lvl="2"/>
            <a:r>
              <a:rPr lang="en-US" dirty="0" smtClean="0"/>
              <a:t>Modifying name of the parameters</a:t>
            </a:r>
          </a:p>
          <a:p>
            <a:pPr lvl="2"/>
            <a:r>
              <a:rPr lang="en-US" dirty="0" smtClean="0"/>
              <a:t>Comparison with Design Tool Expert Inputs</a:t>
            </a:r>
          </a:p>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29</a:t>
            </a:fld>
            <a:endParaRPr lang="en-US"/>
          </a:p>
        </p:txBody>
      </p:sp>
    </p:spTree>
    <p:extLst>
      <p:ext uri="{BB962C8B-B14F-4D97-AF65-F5344CB8AC3E}">
        <p14:creationId xmlns:p14="http://schemas.microsoft.com/office/powerpoint/2010/main" val="16002898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dirty="0" smtClean="0"/>
              <a:t>Calculation of  head loss across each of the units and checking for consistency with CEE 4540</a:t>
            </a:r>
          </a:p>
          <a:p>
            <a:pPr lvl="1"/>
            <a:r>
              <a:rPr lang="en-US" dirty="0" smtClean="0"/>
              <a:t> Accounting for head loss not originally included in the main design code</a:t>
            </a:r>
          </a:p>
          <a:p>
            <a:pPr lvl="1"/>
            <a:r>
              <a:rPr lang="en-US" dirty="0" smtClean="0"/>
              <a:t>Developing hydraulic grade line for the entire plant considering the dimensional constraints of each component</a:t>
            </a:r>
          </a:p>
          <a:p>
            <a:pPr lvl="1"/>
            <a:r>
              <a:rPr lang="en-US" dirty="0" smtClean="0"/>
              <a:t>Comparing approved “Expert Inputs” to the values used in the design code</a:t>
            </a:r>
          </a:p>
          <a:p>
            <a:pPr lvl="1"/>
            <a:r>
              <a:rPr lang="en-US" dirty="0" smtClean="0"/>
              <a:t>Incorporating feedback from LFSRSF team</a:t>
            </a:r>
          </a:p>
          <a:p>
            <a:pPr lvl="1"/>
            <a:r>
              <a:rPr lang="en-US" dirty="0" smtClean="0"/>
              <a:t>List of discrepancies and resolution</a:t>
            </a:r>
          </a:p>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32</a:t>
            </a:fld>
            <a:endParaRPr lang="en-US" dirty="0"/>
          </a:p>
        </p:txBody>
      </p:sp>
    </p:spTree>
    <p:extLst>
      <p:ext uri="{BB962C8B-B14F-4D97-AF65-F5344CB8AC3E}">
        <p14:creationId xmlns:p14="http://schemas.microsoft.com/office/powerpoint/2010/main" val="39625723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error checking code as of now is consistent and fully inclusive however, in order to maintain the integrity of the code an ongoing task will be to update the Error Checking Code and Expert Inputs Comparison Code for any changes that take place in the design tool as the individual codes are independent and do not reference any file. The importance of this task was highlighted during the course of the semester when changes in the design code were not carried over into the error checking code leading to discrepancies in the computation and comparison of key parameters. Any open comments that were highlighted in the discrepancies list, if resolved need to be implemented in the codes also. In order to make the error checking code more comprehensive, it will be beneficial to incorporate changes made to the design code based on feedback received from other teams. </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33</a:t>
            </a:fld>
            <a:endParaRPr lang="en-US" dirty="0"/>
          </a:p>
        </p:txBody>
      </p:sp>
    </p:spTree>
    <p:extLst>
      <p:ext uri="{BB962C8B-B14F-4D97-AF65-F5344CB8AC3E}">
        <p14:creationId xmlns:p14="http://schemas.microsoft.com/office/powerpoint/2010/main" val="12354401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34</a:t>
            </a:fld>
            <a:endParaRPr lang="en-US"/>
          </a:p>
        </p:txBody>
      </p:sp>
    </p:spTree>
    <p:extLst>
      <p:ext uri="{BB962C8B-B14F-4D97-AF65-F5344CB8AC3E}">
        <p14:creationId xmlns:p14="http://schemas.microsoft.com/office/powerpoint/2010/main" val="3953090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38</a:t>
            </a:fld>
            <a:endParaRPr lang="en-US"/>
          </a:p>
        </p:txBody>
      </p:sp>
    </p:spTree>
    <p:extLst>
      <p:ext uri="{BB962C8B-B14F-4D97-AF65-F5344CB8AC3E}">
        <p14:creationId xmlns:p14="http://schemas.microsoft.com/office/powerpoint/2010/main" val="786545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Design or constructability concerns</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5</a:t>
            </a:fld>
            <a:endParaRPr lang="en-US"/>
          </a:p>
        </p:txBody>
      </p:sp>
    </p:spTree>
    <p:extLst>
      <p:ext uri="{BB962C8B-B14F-4D97-AF65-F5344CB8AC3E}">
        <p14:creationId xmlns:p14="http://schemas.microsoft.com/office/powerpoint/2010/main" val="27813606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39</a:t>
            </a:fld>
            <a:endParaRPr lang="en-US"/>
          </a:p>
        </p:txBody>
      </p:sp>
    </p:spTree>
    <p:extLst>
      <p:ext uri="{BB962C8B-B14F-4D97-AF65-F5344CB8AC3E}">
        <p14:creationId xmlns:p14="http://schemas.microsoft.com/office/powerpoint/2010/main" val="7667654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45</a:t>
            </a:fld>
            <a:endParaRPr lang="en-US"/>
          </a:p>
        </p:txBody>
      </p:sp>
    </p:spTree>
    <p:extLst>
      <p:ext uri="{BB962C8B-B14F-4D97-AF65-F5344CB8AC3E}">
        <p14:creationId xmlns:p14="http://schemas.microsoft.com/office/powerpoint/2010/main" val="12003267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51</a:t>
            </a:fld>
            <a:endParaRPr lang="en-US"/>
          </a:p>
        </p:txBody>
      </p:sp>
    </p:spTree>
    <p:extLst>
      <p:ext uri="{BB962C8B-B14F-4D97-AF65-F5344CB8AC3E}">
        <p14:creationId xmlns:p14="http://schemas.microsoft.com/office/powerpoint/2010/main" val="3496595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52</a:t>
            </a:fld>
            <a:endParaRPr lang="en-US"/>
          </a:p>
        </p:txBody>
      </p:sp>
    </p:spTree>
    <p:extLst>
      <p:ext uri="{BB962C8B-B14F-4D97-AF65-F5344CB8AC3E}">
        <p14:creationId xmlns:p14="http://schemas.microsoft.com/office/powerpoint/2010/main" val="20660564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53</a:t>
            </a:fld>
            <a:endParaRPr lang="en-US"/>
          </a:p>
        </p:txBody>
      </p:sp>
    </p:spTree>
    <p:extLst>
      <p:ext uri="{BB962C8B-B14F-4D97-AF65-F5344CB8AC3E}">
        <p14:creationId xmlns:p14="http://schemas.microsoft.com/office/powerpoint/2010/main" val="21594906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Added one more dosing</a:t>
            </a:r>
            <a:r>
              <a:rPr lang="en-US" baseline="0" dirty="0" smtClean="0"/>
              <a:t> tube under all circumstances</a:t>
            </a:r>
          </a:p>
          <a:p>
            <a:r>
              <a:rPr lang="en-US" baseline="0" dirty="0" smtClean="0"/>
              <a:t>Changed chlorine manifold origin points so it won’t exceed the entrance tank wall length, and two manifolds are aligned</a:t>
            </a:r>
          </a:p>
          <a:p>
            <a:r>
              <a:rPr lang="en-US" baseline="0" dirty="0" smtClean="0"/>
              <a:t>Added height (0.4 m) to entrance tank if plant flow rate is lower than 35 L/s so the manifolds can fit onto the wall (tested below which flow rate would the manifolds be taller than the wall)</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54</a:t>
            </a:fld>
            <a:endParaRPr lang="en-US"/>
          </a:p>
        </p:txBody>
      </p:sp>
    </p:spTree>
    <p:extLst>
      <p:ext uri="{BB962C8B-B14F-4D97-AF65-F5344CB8AC3E}">
        <p14:creationId xmlns:p14="http://schemas.microsoft.com/office/powerpoint/2010/main" val="42849719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 the same for tubing connecting manifold to</a:t>
            </a:r>
            <a:r>
              <a:rPr lang="en-US" baseline="0" dirty="0" smtClean="0"/>
              <a:t> drop tube</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55</a:t>
            </a:fld>
            <a:endParaRPr lang="en-US"/>
          </a:p>
        </p:txBody>
      </p:sp>
    </p:spTree>
    <p:extLst>
      <p:ext uri="{BB962C8B-B14F-4D97-AF65-F5344CB8AC3E}">
        <p14:creationId xmlns:p14="http://schemas.microsoft.com/office/powerpoint/2010/main" val="7744389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60</a:t>
            </a:fld>
            <a:endParaRPr lang="en-US"/>
          </a:p>
        </p:txBody>
      </p:sp>
    </p:spTree>
    <p:extLst>
      <p:ext uri="{BB962C8B-B14F-4D97-AF65-F5344CB8AC3E}">
        <p14:creationId xmlns:p14="http://schemas.microsoft.com/office/powerpoint/2010/main" val="22451242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62</a:t>
            </a:fld>
            <a:endParaRPr lang="en-US"/>
          </a:p>
        </p:txBody>
      </p:sp>
    </p:spTree>
    <p:extLst>
      <p:ext uri="{BB962C8B-B14F-4D97-AF65-F5344CB8AC3E}">
        <p14:creationId xmlns:p14="http://schemas.microsoft.com/office/powerpoint/2010/main" val="3047171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6</a:t>
            </a:fld>
            <a:endParaRPr lang="en-US"/>
          </a:p>
        </p:txBody>
      </p:sp>
    </p:spTree>
    <p:extLst>
      <p:ext uri="{BB962C8B-B14F-4D97-AF65-F5344CB8AC3E}">
        <p14:creationId xmlns:p14="http://schemas.microsoft.com/office/powerpoint/2010/main" val="1200326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Current Design/San Nicolas</a:t>
            </a:r>
            <a:r>
              <a:rPr lang="en-US" baseline="0" dirty="0" smtClean="0"/>
              <a:t> Plant: desired bed expansion is not achieved.</a:t>
            </a:r>
          </a:p>
          <a:p>
            <a:r>
              <a:rPr lang="en-US" baseline="0" dirty="0" smtClean="0"/>
              <a:t>END: this results in worse filter performance </a:t>
            </a:r>
          </a:p>
        </p:txBody>
      </p:sp>
      <p:sp>
        <p:nvSpPr>
          <p:cNvPr id="4" name="Slide Number Placeholder 3"/>
          <p:cNvSpPr>
            <a:spLocks noGrp="1"/>
          </p:cNvSpPr>
          <p:nvPr>
            <p:ph type="sldNum" sz="quarter" idx="10"/>
          </p:nvPr>
        </p:nvSpPr>
        <p:spPr/>
        <p:txBody>
          <a:bodyPr/>
          <a:lstStyle/>
          <a:p>
            <a:fld id="{D046E1A4-200E-4ABD-9212-41EB0F3A9311}" type="slidenum">
              <a:rPr lang="en-US" smtClean="0"/>
              <a:pPr/>
              <a:t>7</a:t>
            </a:fld>
            <a:endParaRPr lang="en-US"/>
          </a:p>
        </p:txBody>
      </p:sp>
    </p:spTree>
    <p:extLst>
      <p:ext uri="{BB962C8B-B14F-4D97-AF65-F5344CB8AC3E}">
        <p14:creationId xmlns:p14="http://schemas.microsoft.com/office/powerpoint/2010/main" val="1758919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Tenets of</a:t>
            </a:r>
            <a:r>
              <a:rPr lang="en-US" baseline="0" dirty="0" smtClean="0"/>
              <a:t> </a:t>
            </a:r>
            <a:r>
              <a:rPr lang="en-US" dirty="0" smtClean="0"/>
              <a:t>Agua</a:t>
            </a:r>
            <a:r>
              <a:rPr lang="en-US" baseline="0" dirty="0" smtClean="0"/>
              <a:t> Clara: simple, elegant solutions </a:t>
            </a:r>
          </a:p>
          <a:p>
            <a:r>
              <a:rPr lang="en-US" baseline="0" dirty="0" smtClean="0"/>
              <a:t>Cheap, easy to operate and construct</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8</a:t>
            </a:fld>
            <a:endParaRPr lang="en-US"/>
          </a:p>
        </p:txBody>
      </p:sp>
    </p:spTree>
    <p:extLst>
      <p:ext uri="{BB962C8B-B14F-4D97-AF65-F5344CB8AC3E}">
        <p14:creationId xmlns:p14="http://schemas.microsoft.com/office/powerpoint/2010/main" val="3477248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a:t>
            </a:r>
            <a:r>
              <a:rPr lang="en-US" baseline="0" dirty="0" smtClean="0"/>
              <a:t> for inlet from </a:t>
            </a:r>
            <a:r>
              <a:rPr lang="en-US" baseline="0" dirty="0" err="1" smtClean="0"/>
              <a:t>sed</a:t>
            </a:r>
            <a:r>
              <a:rPr lang="en-US" baseline="0" dirty="0" smtClean="0"/>
              <a:t> tank-too deep for human to reach down. </a:t>
            </a:r>
            <a:endParaRPr lang="en-US" dirty="0" smtClean="0"/>
          </a:p>
        </p:txBody>
      </p:sp>
      <p:sp>
        <p:nvSpPr>
          <p:cNvPr id="4" name="Slide Number Placeholder 3"/>
          <p:cNvSpPr>
            <a:spLocks noGrp="1"/>
          </p:cNvSpPr>
          <p:nvPr>
            <p:ph type="sldNum" sz="quarter" idx="10"/>
          </p:nvPr>
        </p:nvSpPr>
        <p:spPr/>
        <p:txBody>
          <a:bodyPr/>
          <a:lstStyle/>
          <a:p>
            <a:fld id="{D046E1A4-200E-4ABD-9212-41EB0F3A9311}" type="slidenum">
              <a:rPr lang="en-US" smtClean="0"/>
              <a:pPr/>
              <a:t>9</a:t>
            </a:fld>
            <a:endParaRPr lang="en-US"/>
          </a:p>
        </p:txBody>
      </p:sp>
    </p:spTree>
    <p:extLst>
      <p:ext uri="{BB962C8B-B14F-4D97-AF65-F5344CB8AC3E}">
        <p14:creationId xmlns:p14="http://schemas.microsoft.com/office/powerpoint/2010/main" val="1068233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Filled-in</a:t>
            </a:r>
            <a:r>
              <a:rPr lang="en-US" baseline="0" dirty="0" smtClean="0"/>
              <a:t> piece==gate to be pulled out of slot for BW</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10</a:t>
            </a:fld>
            <a:endParaRPr lang="en-US"/>
          </a:p>
        </p:txBody>
      </p:sp>
    </p:spTree>
    <p:extLst>
      <p:ext uri="{BB962C8B-B14F-4D97-AF65-F5344CB8AC3E}">
        <p14:creationId xmlns:p14="http://schemas.microsoft.com/office/powerpoint/2010/main" val="1145621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HL thru this set based on MAX WL</a:t>
            </a:r>
            <a:r>
              <a:rPr lang="en-US" baseline="0" dirty="0" smtClean="0"/>
              <a:t> in Fi Inlet Box to avoid backwater influencing hydraulics.</a:t>
            </a:r>
          </a:p>
          <a:p>
            <a:r>
              <a:rPr lang="en-US" baseline="0" dirty="0" smtClean="0"/>
              <a:t>Delivers target Q</a:t>
            </a:r>
          </a:p>
          <a:p>
            <a:r>
              <a:rPr lang="en-US" baseline="0" dirty="0" smtClean="0"/>
              <a:t>“STOP LOGS”-ADJUST Q at startup.</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11</a:t>
            </a:fld>
            <a:endParaRPr lang="en-US"/>
          </a:p>
        </p:txBody>
      </p:sp>
    </p:spTree>
    <p:extLst>
      <p:ext uri="{BB962C8B-B14F-4D97-AF65-F5344CB8AC3E}">
        <p14:creationId xmlns:p14="http://schemas.microsoft.com/office/powerpoint/2010/main" val="1759981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r>
              <a:rPr lang="en-US" noProof="0" smtClean="0"/>
              <a:t>Click to edit Master subtitle style</a:t>
            </a:r>
            <a:endParaRPr lang="en-US" noProof="0" dirty="0"/>
          </a:p>
        </p:txBody>
      </p:sp>
      <p:sp>
        <p:nvSpPr>
          <p:cNvPr id="78855" name="Rectangle 7"/>
          <p:cNvSpPr>
            <a:spLocks noGrp="1" noChangeArrowheads="1"/>
          </p:cNvSpPr>
          <p:nvPr>
            <p:ph type="dt" sz="half" idx="2"/>
          </p:nvPr>
        </p:nvSpPr>
        <p:spPr>
          <a:xfrm>
            <a:off x="6781800" y="6248400"/>
            <a:ext cx="2133600" cy="476250"/>
          </a:xfrm>
        </p:spPr>
        <p:txBody>
          <a:bodyPr/>
          <a:lstStyle>
            <a:lvl1pPr>
              <a:defRPr>
                <a:latin typeface="Arial" charset="0"/>
              </a:defRPr>
            </a:lvl1pPr>
          </a:lstStyle>
          <a:p>
            <a:fld id="{216E0E02-55D8-4A62-964B-783B05293A72}" type="datetimeFigureOut">
              <a:rPr lang="es-HN" smtClean="0"/>
              <a:pPr/>
              <a:t>10/05/2014</a:t>
            </a:fld>
            <a:endParaRPr lang="es-HN"/>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s-HN"/>
          </a:p>
        </p:txBody>
      </p:sp>
      <p:sp>
        <p:nvSpPr>
          <p:cNvPr id="78858" name="Rectangle 10"/>
          <p:cNvSpPr>
            <a:spLocks noGrp="1" noChangeArrowheads="1"/>
          </p:cNvSpPr>
          <p:nvPr>
            <p:ph type="ctrTitle" sz="quarter"/>
          </p:nvPr>
        </p:nvSpPr>
        <p:spPr>
          <a:xfrm>
            <a:off x="1371600" y="1120775"/>
            <a:ext cx="7772400" cy="1470025"/>
          </a:xfrm>
          <a:ln w="9525"/>
        </p:spPr>
        <p:txBody>
          <a:bodyPr/>
          <a:lstStyle>
            <a:lvl1pPr algn="r">
              <a:defRPr sz="5400"/>
            </a:lvl1pPr>
          </a:lstStyle>
          <a:p>
            <a:r>
              <a:rPr lang="en-US" noProof="0" smtClean="0"/>
              <a:t>Click to edit Master title style</a:t>
            </a:r>
            <a:endParaRPr lang="en-US" noProof="0" dirty="0"/>
          </a:p>
        </p:txBody>
      </p:sp>
      <p:pic>
        <p:nvPicPr>
          <p:cNvPr id="12" name="Picture 6" descr="cu_logo_sml_150_ppt.jpg                                        000B7307&#10;MPF28 Panther                  BD8AC844:"/>
          <p:cNvPicPr>
            <a:picLocks noChangeAspect="1" noChangeArrowheads="1"/>
          </p:cNvPicPr>
          <p:nvPr/>
        </p:nvPicPr>
        <p:blipFill>
          <a:blip r:embed="rId5" cstate="email"/>
          <a:srcRect/>
          <a:stretch>
            <a:fillRect/>
          </a:stretch>
        </p:blipFill>
        <p:spPr bwMode="auto">
          <a:xfrm>
            <a:off x="-1588" y="5876925"/>
            <a:ext cx="9145588" cy="981075"/>
          </a:xfrm>
          <a:prstGeom prst="rect">
            <a:avLst/>
          </a:prstGeom>
          <a:noFill/>
        </p:spPr>
      </p:pic>
      <p:pic>
        <p:nvPicPr>
          <p:cNvPr id="1026" name="Picture 2" descr="http://aguaclara.cornell.edu/resources/logo-large.pn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87488" y="0"/>
            <a:ext cx="3856512" cy="11470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dirty="0"/>
          </a:p>
        </p:txBody>
      </p:sp>
      <p:sp>
        <p:nvSpPr>
          <p:cNvPr id="3" name="Date Placeholder 2"/>
          <p:cNvSpPr>
            <a:spLocks noGrp="1"/>
          </p:cNvSpPr>
          <p:nvPr>
            <p:ph type="dt" sz="half" idx="10"/>
          </p:nvPr>
        </p:nvSpPr>
        <p:spPr/>
        <p:txBody>
          <a:bodyPr/>
          <a:lstStyle/>
          <a:p>
            <a:fld id="{216E0E02-55D8-4A62-964B-783B05293A72}" type="datetimeFigureOut">
              <a:rPr lang="es-HN" smtClean="0"/>
              <a:pPr/>
              <a:t>10/05/2014</a:t>
            </a:fld>
            <a:endParaRPr lang="es-HN"/>
          </a:p>
        </p:txBody>
      </p:sp>
      <p:sp>
        <p:nvSpPr>
          <p:cNvPr id="4" name="Footer Placeholder 3"/>
          <p:cNvSpPr>
            <a:spLocks noGrp="1"/>
          </p:cNvSpPr>
          <p:nvPr>
            <p:ph type="ftr" sz="quarter" idx="11"/>
          </p:nvPr>
        </p:nvSpPr>
        <p:spPr/>
        <p:txBody>
          <a:bodyPr/>
          <a:lstStyle/>
          <a:p>
            <a:endParaRPr lang="es-HN"/>
          </a:p>
        </p:txBody>
      </p:sp>
      <p:sp>
        <p:nvSpPr>
          <p:cNvPr id="5" name="Slide Number Placeholder 4"/>
          <p:cNvSpPr>
            <a:spLocks noGrp="1"/>
          </p:cNvSpPr>
          <p:nvPr>
            <p:ph type="sldNum" sz="quarter" idx="12"/>
          </p:nvPr>
        </p:nvSpPr>
        <p:spPr/>
        <p:txBody>
          <a:bodyPr/>
          <a:lstStyle/>
          <a:p>
            <a:fld id="{12AE7274-3B8E-4316-81F7-62670536CD68}" type="slidenum">
              <a:rPr lang="es-HN" smtClean="0"/>
              <a:pPr/>
              <a:t>‹#›</a:t>
            </a:fld>
            <a:endParaRPr lang="es-HN"/>
          </a:p>
        </p:txBody>
      </p:sp>
      <p:sp>
        <p:nvSpPr>
          <p:cNvPr id="7" name="Text Placeholder 6"/>
          <p:cNvSpPr>
            <a:spLocks noGrp="1"/>
          </p:cNvSpPr>
          <p:nvPr>
            <p:ph type="body" sz="quarter" idx="13"/>
          </p:nvPr>
        </p:nvSpPr>
        <p:spPr>
          <a:xfrm>
            <a:off x="457200" y="1524000"/>
            <a:ext cx="81534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HN" dirty="0"/>
          </a:p>
        </p:txBody>
      </p:sp>
    </p:spTree>
    <p:extLst>
      <p:ext uri="{BB962C8B-B14F-4D97-AF65-F5344CB8AC3E}">
        <p14:creationId xmlns:p14="http://schemas.microsoft.com/office/powerpoint/2010/main" val="270889337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fld id="{216E0E02-55D8-4A62-964B-783B05293A72}" type="datetimeFigureOut">
              <a:rPr lang="es-HN" smtClean="0"/>
              <a:pPr/>
              <a:t>10/05/2014</a:t>
            </a:fld>
            <a:endParaRPr lang="es-HN"/>
          </a:p>
        </p:txBody>
      </p:sp>
      <p:sp>
        <p:nvSpPr>
          <p:cNvPr id="4" name="Footer Placeholder 3"/>
          <p:cNvSpPr>
            <a:spLocks noGrp="1"/>
          </p:cNvSpPr>
          <p:nvPr>
            <p:ph type="ftr" sz="quarter" idx="11"/>
          </p:nvPr>
        </p:nvSpPr>
        <p:spPr/>
        <p:txBody>
          <a:bodyPr/>
          <a:lstStyle>
            <a:lvl1pPr>
              <a:defRPr/>
            </a:lvl1pPr>
          </a:lstStyle>
          <a:p>
            <a:endParaRPr lang="es-HN"/>
          </a:p>
        </p:txBody>
      </p:sp>
      <p:sp>
        <p:nvSpPr>
          <p:cNvPr id="5" name="Slide Number Placeholder 4"/>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8"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dirty="0"/>
          </a:p>
        </p:txBody>
      </p:sp>
      <p:sp>
        <p:nvSpPr>
          <p:cNvPr id="3" name="Date Placeholder 2"/>
          <p:cNvSpPr>
            <a:spLocks noGrp="1"/>
          </p:cNvSpPr>
          <p:nvPr>
            <p:ph type="dt" sz="half" idx="10"/>
          </p:nvPr>
        </p:nvSpPr>
        <p:spPr/>
        <p:txBody>
          <a:bodyPr/>
          <a:lstStyle/>
          <a:p>
            <a:fld id="{216E0E02-55D8-4A62-964B-783B05293A72}" type="datetimeFigureOut">
              <a:rPr lang="es-HN" smtClean="0"/>
              <a:pPr/>
              <a:t>10/05/2014</a:t>
            </a:fld>
            <a:endParaRPr lang="es-HN"/>
          </a:p>
        </p:txBody>
      </p:sp>
      <p:sp>
        <p:nvSpPr>
          <p:cNvPr id="4" name="Footer Placeholder 3"/>
          <p:cNvSpPr>
            <a:spLocks noGrp="1"/>
          </p:cNvSpPr>
          <p:nvPr>
            <p:ph type="ftr" sz="quarter" idx="11"/>
          </p:nvPr>
        </p:nvSpPr>
        <p:spPr/>
        <p:txBody>
          <a:bodyPr/>
          <a:lstStyle/>
          <a:p>
            <a:endParaRPr lang="es-HN"/>
          </a:p>
        </p:txBody>
      </p:sp>
      <p:sp>
        <p:nvSpPr>
          <p:cNvPr id="5" name="Slide Number Placeholder 4"/>
          <p:cNvSpPr>
            <a:spLocks noGrp="1"/>
          </p:cNvSpPr>
          <p:nvPr>
            <p:ph type="sldNum" sz="quarter" idx="12"/>
          </p:nvPr>
        </p:nvSpPr>
        <p:spPr/>
        <p:txBody>
          <a:bodyPr/>
          <a:lstStyle/>
          <a:p>
            <a:fld id="{12AE7274-3B8E-4316-81F7-62670536CD68}" type="slidenum">
              <a:rPr lang="es-HN" smtClean="0"/>
              <a:pPr/>
              <a:t>‹#›</a:t>
            </a:fld>
            <a:endParaRPr lang="es-HN"/>
          </a:p>
        </p:txBody>
      </p:sp>
    </p:spTree>
    <p:extLst>
      <p:ext uri="{BB962C8B-B14F-4D97-AF65-F5344CB8AC3E}">
        <p14:creationId xmlns:p14="http://schemas.microsoft.com/office/powerpoint/2010/main" val="348703851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58674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lvl1pPr>
          </a:lstStyle>
          <a:p>
            <a:fld id="{216E0E02-55D8-4A62-964B-783B05293A72}" type="datetimeFigureOut">
              <a:rPr lang="es-HN" smtClean="0"/>
              <a:pPr/>
              <a:t>10/05/2014</a:t>
            </a:fld>
            <a:endParaRPr lang="es-HN"/>
          </a:p>
        </p:txBody>
      </p:sp>
      <p:sp>
        <p:nvSpPr>
          <p:cNvPr id="8" name="Footer Placeholder 7"/>
          <p:cNvSpPr>
            <a:spLocks noGrp="1"/>
          </p:cNvSpPr>
          <p:nvPr>
            <p:ph type="ftr" sz="quarter" idx="11"/>
          </p:nvPr>
        </p:nvSpPr>
        <p:spPr/>
        <p:txBody>
          <a:bodyPr/>
          <a:lstStyle>
            <a:lvl1pPr>
              <a:defRPr/>
            </a:lvl1pPr>
          </a:lstStyle>
          <a:p>
            <a:endParaRPr lang="es-HN"/>
          </a:p>
        </p:txBody>
      </p:sp>
      <p:sp>
        <p:nvSpPr>
          <p:cNvPr id="9" name="Slide Number Placeholder 8"/>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11"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96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216E0E02-55D8-4A62-964B-783B05293A72}" type="datetimeFigureOut">
              <a:rPr lang="es-HN" smtClean="0"/>
              <a:pPr/>
              <a:t>10/05/2014</a:t>
            </a:fld>
            <a:endParaRPr lang="es-HN"/>
          </a:p>
        </p:txBody>
      </p:sp>
      <p:sp>
        <p:nvSpPr>
          <p:cNvPr id="6" name="Footer Placeholder 5"/>
          <p:cNvSpPr>
            <a:spLocks noGrp="1"/>
          </p:cNvSpPr>
          <p:nvPr>
            <p:ph type="ftr" sz="quarter" idx="11"/>
          </p:nvPr>
        </p:nvSpPr>
        <p:spPr/>
        <p:txBody>
          <a:bodyPr/>
          <a:lstStyle>
            <a:lvl1pPr>
              <a:defRPr/>
            </a:lvl1pPr>
          </a:lstStyle>
          <a:p>
            <a:endParaRPr lang="es-HN"/>
          </a:p>
        </p:txBody>
      </p:sp>
      <p:sp>
        <p:nvSpPr>
          <p:cNvPr id="7" name="Slide Number Placeholder 6"/>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10"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16E0E02-55D8-4A62-964B-783B05293A72}" type="datetimeFigureOut">
              <a:rPr lang="es-HN" smtClean="0"/>
              <a:pPr/>
              <a:t>10/05/2014</a:t>
            </a:fld>
            <a:endParaRPr lang="es-HN"/>
          </a:p>
        </p:txBody>
      </p:sp>
      <p:sp>
        <p:nvSpPr>
          <p:cNvPr id="3" name="Footer Placeholder 2"/>
          <p:cNvSpPr>
            <a:spLocks noGrp="1"/>
          </p:cNvSpPr>
          <p:nvPr>
            <p:ph type="ftr" sz="quarter" idx="11"/>
          </p:nvPr>
        </p:nvSpPr>
        <p:spPr/>
        <p:txBody>
          <a:bodyPr/>
          <a:lstStyle>
            <a:lvl1pPr>
              <a:defRPr/>
            </a:lvl1pPr>
          </a:lstStyle>
          <a:p>
            <a:endParaRPr lang="es-HN"/>
          </a:p>
        </p:txBody>
      </p:sp>
      <p:sp>
        <p:nvSpPr>
          <p:cNvPr id="4" name="Slide Number Placeholder 3"/>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6"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3253CF1-E184-4C42-BF06-4252E09B8650}" type="slidenum">
              <a:rPr lang="en-US"/>
              <a:pPr/>
              <a:t>‹#›</a:t>
            </a:fld>
            <a:endParaRPr lang="en-US"/>
          </a:p>
        </p:txBody>
      </p:sp>
    </p:spTree>
    <p:extLst>
      <p:ext uri="{BB962C8B-B14F-4D97-AF65-F5344CB8AC3E}">
        <p14:creationId xmlns:p14="http://schemas.microsoft.com/office/powerpoint/2010/main" val="193439291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2819400" y="228600"/>
            <a:ext cx="60960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noProof="0" smtClean="0"/>
              <a:t>Click to edit Master title style</a:t>
            </a:r>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216E0E02-55D8-4A62-964B-783B05293A72}" type="datetimeFigureOut">
              <a:rPr lang="es-HN" smtClean="0"/>
              <a:pPr/>
              <a:t>10/05/2014</a:t>
            </a:fld>
            <a:endParaRPr lang="es-HN"/>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s-HN"/>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2AE7274-3B8E-4316-81F7-62670536CD68}" type="slidenum">
              <a:rPr lang="es-HN" smtClean="0"/>
              <a:pPr/>
              <a:t>‹#›</a:t>
            </a:fld>
            <a:endParaRPr lang="es-HN"/>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noProof="0" dirty="0"/>
          </a:p>
        </p:txBody>
      </p:sp>
      <p:pic>
        <p:nvPicPr>
          <p:cNvPr id="8" name="Picture 2" descr="http://aguaclara.cornell.edu/resources/logo-large.png"/>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Candara" pitchFamily="34" charset="0"/>
        </a:defRPr>
      </a:lvl2pPr>
      <a:lvl3pPr algn="ctr" rtl="0" eaLnBrk="1" fontAlgn="base" hangingPunct="1">
        <a:spcBef>
          <a:spcPct val="0"/>
        </a:spcBef>
        <a:spcAft>
          <a:spcPct val="0"/>
        </a:spcAft>
        <a:defRPr sz="4400" b="1">
          <a:solidFill>
            <a:schemeClr val="tx2"/>
          </a:solidFill>
          <a:latin typeface="Candara" pitchFamily="34" charset="0"/>
        </a:defRPr>
      </a:lvl3pPr>
      <a:lvl4pPr algn="ctr" rtl="0" eaLnBrk="1" fontAlgn="base" hangingPunct="1">
        <a:spcBef>
          <a:spcPct val="0"/>
        </a:spcBef>
        <a:spcAft>
          <a:spcPct val="0"/>
        </a:spcAft>
        <a:defRPr sz="4400" b="1">
          <a:solidFill>
            <a:schemeClr val="tx2"/>
          </a:solidFill>
          <a:latin typeface="Candara" pitchFamily="34" charset="0"/>
        </a:defRPr>
      </a:lvl4pPr>
      <a:lvl5pPr algn="ctr" rtl="0" eaLnBrk="1" fontAlgn="base" hangingPunct="1">
        <a:spcBef>
          <a:spcPct val="0"/>
        </a:spcBef>
        <a:spcAft>
          <a:spcPct val="0"/>
        </a:spcAft>
        <a:defRPr sz="4400" b="1">
          <a:solidFill>
            <a:schemeClr val="tx2"/>
          </a:solidFill>
          <a:latin typeface="Candara" pitchFamily="34" charset="0"/>
        </a:defRPr>
      </a:lvl5pPr>
      <a:lvl6pPr marL="457200" algn="ctr" rtl="0" eaLnBrk="1" fontAlgn="base" hangingPunct="1">
        <a:spcBef>
          <a:spcPct val="0"/>
        </a:spcBef>
        <a:spcAft>
          <a:spcPct val="0"/>
        </a:spcAft>
        <a:defRPr sz="4400" b="1">
          <a:solidFill>
            <a:schemeClr val="tx2"/>
          </a:solidFill>
          <a:latin typeface="Candara" pitchFamily="34" charset="0"/>
        </a:defRPr>
      </a:lvl6pPr>
      <a:lvl7pPr marL="914400" algn="ctr" rtl="0" eaLnBrk="1" fontAlgn="base" hangingPunct="1">
        <a:spcBef>
          <a:spcPct val="0"/>
        </a:spcBef>
        <a:spcAft>
          <a:spcPct val="0"/>
        </a:spcAft>
        <a:defRPr sz="4400" b="1">
          <a:solidFill>
            <a:schemeClr val="tx2"/>
          </a:solidFill>
          <a:latin typeface="Candara" pitchFamily="34" charset="0"/>
        </a:defRPr>
      </a:lvl7pPr>
      <a:lvl8pPr marL="1371600" algn="ctr" rtl="0" eaLnBrk="1" fontAlgn="base" hangingPunct="1">
        <a:spcBef>
          <a:spcPct val="0"/>
        </a:spcBef>
        <a:spcAft>
          <a:spcPct val="0"/>
        </a:spcAft>
        <a:defRPr sz="4400" b="1">
          <a:solidFill>
            <a:schemeClr val="tx2"/>
          </a:solidFill>
          <a:latin typeface="Candara" pitchFamily="34" charset="0"/>
        </a:defRPr>
      </a:lvl8pPr>
      <a:lvl9pPr marL="1828800" algn="ctr" rtl="0" eaLnBrk="1" fontAlgn="base" hangingPunct="1">
        <a:spcBef>
          <a:spcPct val="0"/>
        </a:spcBef>
        <a:spcAft>
          <a:spcPct val="0"/>
        </a:spcAft>
        <a:defRPr sz="4400" b="1">
          <a:solidFill>
            <a:schemeClr val="tx2"/>
          </a:solidFill>
          <a:latin typeface="Candara" pitchFamily="34"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10.xml"/><Relationship Id="rId7" Type="http://schemas.openxmlformats.org/officeDocument/2006/relationships/image" Target="../media/image14.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3.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notesSlide" Target="../notesSlides/notesSlide11.xml"/><Relationship Id="rId7"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16.wmf"/><Relationship Id="rId5" Type="http://schemas.openxmlformats.org/officeDocument/2006/relationships/oleObject" Target="../embeddings/oleObject3.bin"/><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30.jpg"/></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8.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5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5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5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62.PNG"/></Relationships>
</file>

<file path=ppt/slides/_rels/slide6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64.gi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sz="quarter"/>
          </p:nvPr>
        </p:nvSpPr>
        <p:spPr/>
        <p:txBody>
          <a:bodyPr/>
          <a:lstStyle/>
          <a:p>
            <a:r>
              <a:rPr lang="en-US" dirty="0" smtClean="0"/>
              <a:t>Design Team</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0" y="381000"/>
            <a:ext cx="5257800" cy="838200"/>
          </a:xfrm>
        </p:spPr>
        <p:txBody>
          <a:bodyPr/>
          <a:lstStyle/>
          <a:p>
            <a:pPr>
              <a:lnSpc>
                <a:spcPts val="3500"/>
              </a:lnSpc>
            </a:pPr>
            <a:r>
              <a:rPr lang="en-US" sz="3600" dirty="0" smtClean="0"/>
              <a:t>Filter Inlet Weir with </a:t>
            </a:r>
            <a:br>
              <a:rPr lang="en-US" sz="3600" dirty="0" smtClean="0"/>
            </a:br>
            <a:r>
              <a:rPr lang="en-US" sz="3600" dirty="0" smtClean="0"/>
              <a:t>Removable Gate</a:t>
            </a:r>
            <a:endParaRPr lang="en-US" sz="3600" dirty="0"/>
          </a:p>
        </p:txBody>
      </p:sp>
      <p:pic>
        <p:nvPicPr>
          <p:cNvPr id="8" name="Content Placeholder 7"/>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380420" y="1980896"/>
            <a:ext cx="8306960" cy="4344007"/>
          </a:xfrm>
        </p:spPr>
      </p:pic>
    </p:spTree>
    <p:extLst>
      <p:ext uri="{BB962C8B-B14F-4D97-AF65-F5344CB8AC3E}">
        <p14:creationId xmlns:p14="http://schemas.microsoft.com/office/powerpoint/2010/main" val="222133682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304800"/>
            <a:ext cx="5575139" cy="1066800"/>
          </a:xfrm>
        </p:spPr>
        <p:txBody>
          <a:bodyPr/>
          <a:lstStyle/>
          <a:p>
            <a:pPr>
              <a:lnSpc>
                <a:spcPts val="3500"/>
              </a:lnSpc>
            </a:pPr>
            <a:r>
              <a:rPr lang="en-US" sz="3600" dirty="0" smtClean="0"/>
              <a:t>Backwash Flow Control Restriction</a:t>
            </a:r>
            <a:endParaRPr lang="en-US" sz="3600" dirty="0"/>
          </a:p>
        </p:txBody>
      </p:sp>
      <p:pic>
        <p:nvPicPr>
          <p:cNvPr id="4" name="Content Placeholder 3"/>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1167697" y="1600200"/>
            <a:ext cx="6808606" cy="4525963"/>
          </a:xfrm>
        </p:spPr>
      </p:pic>
    </p:spTree>
    <p:extLst>
      <p:ext uri="{BB962C8B-B14F-4D97-AF65-F5344CB8AC3E}">
        <p14:creationId xmlns:p14="http://schemas.microsoft.com/office/powerpoint/2010/main" val="53898012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457200"/>
            <a:ext cx="5652304" cy="685800"/>
          </a:xfrm>
        </p:spPr>
        <p:txBody>
          <a:bodyPr/>
          <a:lstStyle/>
          <a:p>
            <a:r>
              <a:rPr lang="en-US" sz="4000" dirty="0" smtClean="0"/>
              <a:t>Backwash Gate Design</a:t>
            </a:r>
            <a:endParaRPr lang="en-US" sz="4000" dirty="0"/>
          </a:p>
        </p:txBody>
      </p:sp>
      <p:sp>
        <p:nvSpPr>
          <p:cNvPr id="3" name="Content Placeholder 2"/>
          <p:cNvSpPr>
            <a:spLocks noGrp="1"/>
          </p:cNvSpPr>
          <p:nvPr>
            <p:ph sz="half" idx="1"/>
          </p:nvPr>
        </p:nvSpPr>
        <p:spPr>
          <a:xfrm>
            <a:off x="4495800" y="1600200"/>
            <a:ext cx="4267200" cy="4525963"/>
          </a:xfrm>
        </p:spPr>
        <p:txBody>
          <a:bodyPr/>
          <a:lstStyle/>
          <a:p>
            <a:r>
              <a:rPr lang="en-US" dirty="0" smtClean="0"/>
              <a:t>Expert Inputs:</a:t>
            </a:r>
          </a:p>
          <a:p>
            <a:pPr lvl="1"/>
            <a:r>
              <a:rPr lang="en-US" dirty="0" smtClean="0"/>
              <a:t>HL.</a:t>
            </a:r>
            <a:r>
              <a:rPr lang="en-US" sz="1600" dirty="0" smtClean="0"/>
              <a:t>FiBwGate</a:t>
            </a:r>
            <a:r>
              <a:rPr lang="en-US" dirty="0" smtClean="0"/>
              <a:t>= </a:t>
            </a:r>
            <a:r>
              <a:rPr lang="en-US" dirty="0" smtClean="0"/>
              <a:t>0.5 </a:t>
            </a:r>
            <a:r>
              <a:rPr lang="en-US" dirty="0" smtClean="0"/>
              <a:t>cm, </a:t>
            </a:r>
            <a:r>
              <a:rPr lang="en-US" dirty="0"/>
              <a:t>H</a:t>
            </a:r>
            <a:r>
              <a:rPr lang="en-US" sz="1600" dirty="0" smtClean="0"/>
              <a:t>.FiBwGate</a:t>
            </a:r>
            <a:r>
              <a:rPr lang="en-US" dirty="0"/>
              <a:t>= </a:t>
            </a:r>
            <a:r>
              <a:rPr lang="en-US" dirty="0" smtClean="0"/>
              <a:t>30 cm</a:t>
            </a:r>
          </a:p>
          <a:p>
            <a:pPr marL="457200" lvl="1" indent="0">
              <a:buNone/>
            </a:pPr>
            <a:endParaRPr lang="en-US" sz="1600" dirty="0"/>
          </a:p>
          <a:p>
            <a:r>
              <a:rPr lang="en-US" sz="2400" dirty="0" smtClean="0"/>
              <a:t>Modeled gate as submerged orifice:</a:t>
            </a:r>
          </a:p>
          <a:p>
            <a:endParaRPr lang="en-US" sz="2400" dirty="0"/>
          </a:p>
        </p:txBody>
      </p:sp>
      <p:graphicFrame>
        <p:nvGraphicFramePr>
          <p:cNvPr id="5" name="Object 4"/>
          <p:cNvGraphicFramePr>
            <a:graphicFrameLocks noChangeAspect="1"/>
          </p:cNvGraphicFramePr>
          <p:nvPr>
            <p:extLst>
              <p:ext uri="{D42A27DB-BD31-4B8C-83A1-F6EECF244321}">
                <p14:modId xmlns:p14="http://schemas.microsoft.com/office/powerpoint/2010/main" val="2189736936"/>
              </p:ext>
            </p:extLst>
          </p:nvPr>
        </p:nvGraphicFramePr>
        <p:xfrm>
          <a:off x="5410200" y="3886200"/>
          <a:ext cx="2895600" cy="1066800"/>
        </p:xfrm>
        <a:graphic>
          <a:graphicData uri="http://schemas.openxmlformats.org/presentationml/2006/ole">
            <mc:AlternateContent xmlns:mc="http://schemas.openxmlformats.org/markup-compatibility/2006">
              <mc:Choice xmlns:v="urn:schemas-microsoft-com:vml" Requires="v">
                <p:oleObj spid="_x0000_s1058" name="Equation" r:id="rId4" imgW="1307880" imgH="444240" progId="">
                  <p:embed/>
                </p:oleObj>
              </mc:Choice>
              <mc:Fallback>
                <p:oleObj name="Equation" r:id="rId4" imgW="1307880" imgH="44424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3886200"/>
                        <a:ext cx="28956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879270901"/>
              </p:ext>
            </p:extLst>
          </p:nvPr>
        </p:nvGraphicFramePr>
        <p:xfrm>
          <a:off x="5486400" y="4953000"/>
          <a:ext cx="2667000" cy="1219200"/>
        </p:xfrm>
        <a:graphic>
          <a:graphicData uri="http://schemas.openxmlformats.org/presentationml/2006/ole">
            <mc:AlternateContent xmlns:mc="http://schemas.openxmlformats.org/markup-compatibility/2006">
              <mc:Choice xmlns:v="urn:schemas-microsoft-com:vml" Requires="v">
                <p:oleObj spid="_x0000_s1059" name="Equation" r:id="rId6" imgW="850680" imgH="393480" progId="">
                  <p:embed/>
                </p:oleObj>
              </mc:Choice>
              <mc:Fallback>
                <p:oleObj name="Equation" r:id="rId6" imgW="850680" imgH="393480" progId="">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6400" y="4953000"/>
                        <a:ext cx="2667000"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8600" y="2121931"/>
            <a:ext cx="4201112" cy="3486637"/>
          </a:xfrm>
          <a:prstGeom prst="rect">
            <a:avLst/>
          </a:prstGeom>
        </p:spPr>
      </p:pic>
    </p:spTree>
    <p:extLst>
      <p:ext uri="{BB962C8B-B14F-4D97-AF65-F5344CB8AC3E}">
        <p14:creationId xmlns:p14="http://schemas.microsoft.com/office/powerpoint/2010/main" val="365088482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609600"/>
            <a:ext cx="5334000" cy="533400"/>
          </a:xfrm>
        </p:spPr>
        <p:txBody>
          <a:bodyPr/>
          <a:lstStyle/>
          <a:p>
            <a:r>
              <a:rPr lang="en-US" sz="3600" dirty="0" smtClean="0"/>
              <a:t>Flow Control Restriction</a:t>
            </a:r>
            <a:endParaRPr lang="en-US" sz="3600" dirty="0"/>
          </a:p>
        </p:txBody>
      </p:sp>
      <p:pic>
        <p:nvPicPr>
          <p:cNvPr id="3" name="Content Placeholder 2"/>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76200" y="2362200"/>
            <a:ext cx="4572000" cy="2971800"/>
          </a:xfrm>
        </p:spPr>
      </p:pic>
      <p:sp>
        <p:nvSpPr>
          <p:cNvPr id="5" name="Content Placeholder 3"/>
          <p:cNvSpPr>
            <a:spLocks noGrp="1"/>
          </p:cNvSpPr>
          <p:nvPr>
            <p:ph sz="half" idx="2"/>
          </p:nvPr>
        </p:nvSpPr>
        <p:spPr>
          <a:xfrm>
            <a:off x="4800600" y="1676400"/>
            <a:ext cx="4267200" cy="4525963"/>
          </a:xfrm>
        </p:spPr>
        <p:txBody>
          <a:bodyPr/>
          <a:lstStyle/>
          <a:p>
            <a:r>
              <a:rPr lang="en-US" dirty="0" smtClean="0"/>
              <a:t>Expert Inputs:</a:t>
            </a:r>
          </a:p>
          <a:p>
            <a:pPr lvl="1"/>
            <a:r>
              <a:rPr lang="en-US" dirty="0" smtClean="0"/>
              <a:t>H.</a:t>
            </a:r>
            <a:r>
              <a:rPr lang="en-US" sz="1600" dirty="0" smtClean="0"/>
              <a:t>FiBwFlowControl</a:t>
            </a:r>
            <a:r>
              <a:rPr lang="en-US" dirty="0" smtClean="0"/>
              <a:t> = 10 cm</a:t>
            </a:r>
          </a:p>
          <a:p>
            <a:pPr lvl="1"/>
            <a:r>
              <a:rPr lang="en-US" dirty="0" smtClean="0"/>
              <a:t>.</a:t>
            </a:r>
          </a:p>
          <a:p>
            <a:pPr lvl="1"/>
            <a:r>
              <a:rPr lang="en-US" dirty="0" smtClean="0">
                <a:solidFill>
                  <a:schemeClr val="bg1"/>
                </a:solidFill>
              </a:rPr>
              <a:t>.</a:t>
            </a:r>
          </a:p>
          <a:p>
            <a:pPr marL="400050"/>
            <a:r>
              <a:rPr lang="en-US" sz="2400" dirty="0" smtClean="0"/>
              <a:t>Modeled as rectangular weir:</a:t>
            </a:r>
          </a:p>
          <a:p>
            <a:pPr marL="800100" lvl="1"/>
            <a:r>
              <a:rPr lang="en-US" sz="2000" dirty="0"/>
              <a:t>H.FiBwFlowControl = </a:t>
            </a:r>
            <a:r>
              <a:rPr lang="en-US" sz="2000" dirty="0" smtClean="0"/>
              <a:t> 9.5 cm</a:t>
            </a:r>
            <a:endParaRPr lang="en-US" sz="2000" dirty="0"/>
          </a:p>
          <a:p>
            <a:pPr marL="800100" lvl="1"/>
            <a:endParaRPr lang="en-US" sz="2000" dirty="0"/>
          </a:p>
          <a:p>
            <a:pPr marL="57150" indent="0">
              <a:buNone/>
            </a:pPr>
            <a:endParaRPr lang="en-US" sz="1600" dirty="0"/>
          </a:p>
        </p:txBody>
      </p:sp>
      <p:graphicFrame>
        <p:nvGraphicFramePr>
          <p:cNvPr id="7" name="Object 6"/>
          <p:cNvGraphicFramePr>
            <a:graphicFrameLocks noChangeAspect="1"/>
          </p:cNvGraphicFramePr>
          <p:nvPr>
            <p:extLst>
              <p:ext uri="{D42A27DB-BD31-4B8C-83A1-F6EECF244321}">
                <p14:modId xmlns:p14="http://schemas.microsoft.com/office/powerpoint/2010/main" val="1575954227"/>
              </p:ext>
            </p:extLst>
          </p:nvPr>
        </p:nvGraphicFramePr>
        <p:xfrm>
          <a:off x="4953000" y="4572000"/>
          <a:ext cx="3886200" cy="966788"/>
        </p:xfrm>
        <a:graphic>
          <a:graphicData uri="http://schemas.openxmlformats.org/presentationml/2006/ole">
            <mc:AlternateContent xmlns:mc="http://schemas.openxmlformats.org/markup-compatibility/2006">
              <mc:Choice xmlns:v="urn:schemas-microsoft-com:vml" Requires="v">
                <p:oleObj spid="_x0000_s2082" name="Equation" r:id="rId5" imgW="1930320" imgH="469800" progId="">
                  <p:embed/>
                </p:oleObj>
              </mc:Choice>
              <mc:Fallback>
                <p:oleObj name="Equation" r:id="rId5" imgW="1930320" imgH="469800"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000" y="4572000"/>
                        <a:ext cx="3886200" cy="966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2429632"/>
              </p:ext>
            </p:extLst>
          </p:nvPr>
        </p:nvGraphicFramePr>
        <p:xfrm>
          <a:off x="5791200" y="2667000"/>
          <a:ext cx="2286000" cy="533400"/>
        </p:xfrm>
        <a:graphic>
          <a:graphicData uri="http://schemas.openxmlformats.org/presentationml/2006/ole">
            <mc:AlternateContent xmlns:mc="http://schemas.openxmlformats.org/markup-compatibility/2006">
              <mc:Choice xmlns:v="urn:schemas-microsoft-com:vml" Requires="v">
                <p:oleObj spid="_x0000_s2083" name="Equation" r:id="rId7" imgW="927000" imgH="241200" progId="">
                  <p:embed/>
                </p:oleObj>
              </mc:Choice>
              <mc:Fallback>
                <p:oleObj name="Equation" r:id="rId7" imgW="927000" imgH="241200" progId="">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91200" y="2667000"/>
                        <a:ext cx="22860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18559960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0" y="685800"/>
            <a:ext cx="3581400" cy="609600"/>
          </a:xfrm>
        </p:spPr>
        <p:txBody>
          <a:bodyPr/>
          <a:lstStyle/>
          <a:p>
            <a:r>
              <a:rPr lang="en-US" sz="3600" dirty="0" smtClean="0"/>
              <a:t>Analysis</a:t>
            </a:r>
            <a:endParaRPr lang="en-US" sz="4000" dirty="0"/>
          </a:p>
        </p:txBody>
      </p:sp>
      <p:sp>
        <p:nvSpPr>
          <p:cNvPr id="3" name="Content Placeholder 2"/>
          <p:cNvSpPr>
            <a:spLocks noGrp="1"/>
          </p:cNvSpPr>
          <p:nvPr>
            <p:ph sz="half" idx="1"/>
          </p:nvPr>
        </p:nvSpPr>
        <p:spPr>
          <a:xfrm>
            <a:off x="457200" y="1600200"/>
            <a:ext cx="8534400" cy="4525963"/>
          </a:xfrm>
        </p:spPr>
        <p:txBody>
          <a:bodyPr/>
          <a:lstStyle/>
          <a:p>
            <a:r>
              <a:rPr lang="en-US" dirty="0" smtClean="0"/>
              <a:t>Q.Plant=25 L/s</a:t>
            </a:r>
          </a:p>
          <a:p>
            <a:r>
              <a:rPr lang="en-US" dirty="0" smtClean="0"/>
              <a:t>To achieve 50% expansion in BW Flow Rate:</a:t>
            </a:r>
          </a:p>
          <a:p>
            <a:pPr lvl="1"/>
            <a:r>
              <a:rPr lang="en-US" dirty="0" smtClean="0"/>
              <a:t>W.</a:t>
            </a:r>
            <a:r>
              <a:rPr lang="en-US" sz="1800" dirty="0" smtClean="0"/>
              <a:t>FiBwGate</a:t>
            </a:r>
            <a:r>
              <a:rPr lang="en-US" dirty="0" smtClean="0"/>
              <a:t>=42.2 cm</a:t>
            </a:r>
          </a:p>
          <a:p>
            <a:pPr lvl="1"/>
            <a:r>
              <a:rPr lang="en-US" dirty="0" smtClean="0"/>
              <a:t>W.</a:t>
            </a:r>
            <a:r>
              <a:rPr lang="en-US" sz="1600" dirty="0" smtClean="0"/>
              <a:t>FiBwFlowControl</a:t>
            </a:r>
            <a:r>
              <a:rPr lang="en-US" dirty="0" smtClean="0"/>
              <a:t>=68.8 cm</a:t>
            </a:r>
          </a:p>
          <a:p>
            <a:pPr lvl="1"/>
            <a:r>
              <a:rPr lang="en-US" dirty="0" smtClean="0"/>
              <a:t>Inlet channel: 30 cm wider than current</a:t>
            </a:r>
          </a:p>
          <a:p>
            <a:pPr lvl="1"/>
            <a:r>
              <a:rPr lang="en-US" dirty="0" smtClean="0"/>
              <a:t>Filter box: 10 cm deeper than current</a:t>
            </a:r>
            <a:endParaRPr lang="en-US" dirty="0"/>
          </a:p>
        </p:txBody>
      </p:sp>
    </p:spTree>
    <p:extLst>
      <p:ext uri="{BB962C8B-B14F-4D97-AF65-F5344CB8AC3E}">
        <p14:creationId xmlns:p14="http://schemas.microsoft.com/office/powerpoint/2010/main" val="365495656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0" y="762000"/>
            <a:ext cx="4037682" cy="533400"/>
          </a:xfrm>
        </p:spPr>
        <p:txBody>
          <a:bodyPr/>
          <a:lstStyle/>
          <a:p>
            <a:r>
              <a:rPr lang="en-US" sz="3600" dirty="0" smtClean="0"/>
              <a:t>Modified Drawing</a:t>
            </a:r>
            <a:endParaRPr lang="en-US" sz="3600"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 y="2798546"/>
            <a:ext cx="4290201" cy="3267536"/>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495800" y="2141340"/>
            <a:ext cx="4038600" cy="3924742"/>
          </a:xfrm>
        </p:spPr>
      </p:pic>
      <p:sp>
        <p:nvSpPr>
          <p:cNvPr id="7" name="TextBox 6"/>
          <p:cNvSpPr txBox="1"/>
          <p:nvPr/>
        </p:nvSpPr>
        <p:spPr>
          <a:xfrm>
            <a:off x="592157" y="1939113"/>
            <a:ext cx="3505200" cy="461665"/>
          </a:xfrm>
          <a:prstGeom prst="rect">
            <a:avLst/>
          </a:prstGeom>
          <a:noFill/>
        </p:spPr>
        <p:txBody>
          <a:bodyPr wrap="square" rtlCol="0">
            <a:spAutoFit/>
          </a:bodyPr>
          <a:lstStyle/>
          <a:p>
            <a:r>
              <a:rPr lang="en-US" sz="2400" dirty="0" smtClean="0">
                <a:latin typeface="+mn-lt"/>
              </a:rPr>
              <a:t>Normal Operation Mode</a:t>
            </a:r>
          </a:p>
        </p:txBody>
      </p:sp>
      <p:sp>
        <p:nvSpPr>
          <p:cNvPr id="8" name="TextBox 7"/>
          <p:cNvSpPr txBox="1"/>
          <p:nvPr/>
        </p:nvSpPr>
        <p:spPr>
          <a:xfrm>
            <a:off x="5486400" y="1905000"/>
            <a:ext cx="2286000" cy="461665"/>
          </a:xfrm>
          <a:prstGeom prst="rect">
            <a:avLst/>
          </a:prstGeom>
          <a:noFill/>
        </p:spPr>
        <p:txBody>
          <a:bodyPr wrap="square" rtlCol="0">
            <a:spAutoFit/>
          </a:bodyPr>
          <a:lstStyle/>
          <a:p>
            <a:r>
              <a:rPr lang="en-US" sz="2400" dirty="0" smtClean="0">
                <a:latin typeface="+mn-lt"/>
              </a:rPr>
              <a:t>Backwash Mode</a:t>
            </a:r>
          </a:p>
        </p:txBody>
      </p:sp>
    </p:spTree>
    <p:extLst>
      <p:ext uri="{BB962C8B-B14F-4D97-AF65-F5344CB8AC3E}">
        <p14:creationId xmlns:p14="http://schemas.microsoft.com/office/powerpoint/2010/main" val="63671740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0" y="685800"/>
            <a:ext cx="4114800" cy="685800"/>
          </a:xfrm>
        </p:spPr>
        <p:txBody>
          <a:bodyPr/>
          <a:lstStyle/>
          <a:p>
            <a:r>
              <a:rPr lang="en-US" sz="3600" dirty="0" smtClean="0"/>
              <a:t>Future Work</a:t>
            </a:r>
            <a:endParaRPr lang="en-US" sz="3600" dirty="0"/>
          </a:p>
        </p:txBody>
      </p:sp>
      <p:sp>
        <p:nvSpPr>
          <p:cNvPr id="3" name="Content Placeholder 2"/>
          <p:cNvSpPr>
            <a:spLocks noGrp="1"/>
          </p:cNvSpPr>
          <p:nvPr>
            <p:ph sz="half" idx="1"/>
          </p:nvPr>
        </p:nvSpPr>
        <p:spPr>
          <a:xfrm>
            <a:off x="457200" y="1905000"/>
            <a:ext cx="7543800" cy="3962400"/>
          </a:xfrm>
        </p:spPr>
        <p:txBody>
          <a:bodyPr/>
          <a:lstStyle/>
          <a:p>
            <a:r>
              <a:rPr lang="en-US" dirty="0" smtClean="0"/>
              <a:t>Problem arises when drawing the whole filter using stack command</a:t>
            </a:r>
            <a:endParaRPr lang="en-US" dirty="0"/>
          </a:p>
          <a:p>
            <a:endParaRPr lang="en-US" dirty="0" smtClean="0"/>
          </a:p>
          <a:p>
            <a:r>
              <a:rPr lang="en-US" dirty="0" smtClean="0"/>
              <a:t>Draw water level to show more clearly how the new design works</a:t>
            </a:r>
          </a:p>
          <a:p>
            <a:endParaRPr lang="en-US" dirty="0" smtClean="0"/>
          </a:p>
          <a:p>
            <a:r>
              <a:rPr lang="en-US" dirty="0" smtClean="0"/>
              <a:t>New design testing and field implementation</a:t>
            </a:r>
            <a:endParaRPr lang="en-US" dirty="0"/>
          </a:p>
        </p:txBody>
      </p:sp>
    </p:spTree>
    <p:extLst>
      <p:ext uri="{BB962C8B-B14F-4D97-AF65-F5344CB8AC3E}">
        <p14:creationId xmlns:p14="http://schemas.microsoft.com/office/powerpoint/2010/main" val="304693636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subTitle" idx="1"/>
          </p:nvPr>
        </p:nvSpPr>
        <p:spPr>
          <a:xfrm>
            <a:off x="5717400" y="4651367"/>
            <a:ext cx="3426599" cy="1696400"/>
          </a:xfrm>
          <a:prstGeom prst="rect">
            <a:avLst/>
          </a:prstGeom>
          <a:noFill/>
          <a:ln>
            <a:noFill/>
          </a:ln>
        </p:spPr>
        <p:txBody>
          <a:bodyPr lIns="91425" tIns="45700" rIns="91425" bIns="45700" anchor="t" anchorCtr="0">
            <a:noAutofit/>
          </a:bodyPr>
          <a:lstStyle/>
          <a:p>
            <a:pPr lvl="0" rtl="0">
              <a:spcBef>
                <a:spcPts val="0"/>
              </a:spcBef>
              <a:buNone/>
            </a:pPr>
            <a:r>
              <a:rPr lang="en">
                <a:solidFill>
                  <a:srgbClr val="F3F3F3"/>
                </a:solidFill>
                <a:latin typeface="Times New Roman"/>
                <a:ea typeface="Times New Roman"/>
                <a:cs typeface="Times New Roman"/>
                <a:sym typeface="Times New Roman"/>
              </a:rPr>
              <a:t>Kristie Guo and Paroma Chakravarty</a:t>
            </a:r>
          </a:p>
        </p:txBody>
      </p:sp>
      <p:sp>
        <p:nvSpPr>
          <p:cNvPr id="83" name="Shape 83"/>
          <p:cNvSpPr txBox="1">
            <a:spLocks noGrp="1"/>
          </p:cNvSpPr>
          <p:nvPr>
            <p:ph type="ctrTitle"/>
          </p:nvPr>
        </p:nvSpPr>
        <p:spPr>
          <a:xfrm>
            <a:off x="1371600" y="1120775"/>
            <a:ext cx="7772400" cy="1470000"/>
          </a:xfrm>
          <a:prstGeom prst="rect">
            <a:avLst/>
          </a:prstGeom>
          <a:noFill/>
          <a:ln>
            <a:noFill/>
          </a:ln>
        </p:spPr>
        <p:txBody>
          <a:bodyPr lIns="91425" tIns="45700" rIns="91425" bIns="45700" anchor="ctr" anchorCtr="0">
            <a:noAutofit/>
          </a:bodyPr>
          <a:lstStyle/>
          <a:p>
            <a:pPr lvl="0" rtl="0">
              <a:spcBef>
                <a:spcPts val="0"/>
              </a:spcBef>
              <a:buNone/>
            </a:pPr>
            <a:r>
              <a:rPr lang="en">
                <a:latin typeface="Times New Roman"/>
                <a:ea typeface="Times New Roman"/>
                <a:cs typeface="Times New Roman"/>
                <a:sym typeface="Times New Roman"/>
              </a:rPr>
              <a:t>Sedimentation Tank Design Details</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2819400" y="228600"/>
            <a:ext cx="6096000" cy="1143200"/>
          </a:xfrm>
          <a:prstGeom prst="rect">
            <a:avLst/>
          </a:prstGeom>
        </p:spPr>
        <p:txBody>
          <a:bodyPr lIns="91425" tIns="91425" rIns="91425" bIns="91425" anchor="ctr" anchorCtr="0">
            <a:noAutofit/>
          </a:bodyPr>
          <a:lstStyle/>
          <a:p>
            <a:pPr lvl="0" rtl="0">
              <a:spcBef>
                <a:spcPts val="0"/>
              </a:spcBef>
              <a:buNone/>
            </a:pPr>
            <a:r>
              <a:rPr lang="en">
                <a:latin typeface="Times New Roman"/>
                <a:ea typeface="Times New Roman"/>
                <a:cs typeface="Times New Roman"/>
                <a:sym typeface="Times New Roman"/>
              </a:rPr>
              <a:t>Honduras!</a:t>
            </a:r>
          </a:p>
        </p:txBody>
      </p:sp>
      <p:pic>
        <p:nvPicPr>
          <p:cNvPr id="90" name="Shape 90"/>
          <p:cNvPicPr preferRelativeResize="0"/>
          <p:nvPr/>
        </p:nvPicPr>
        <p:blipFill>
          <a:blip r:embed="rId3" cstate="print"/>
          <a:stretch>
            <a:fillRect/>
          </a:stretch>
        </p:blipFill>
        <p:spPr>
          <a:xfrm>
            <a:off x="3695876" y="1746434"/>
            <a:ext cx="2232299" cy="2228932"/>
          </a:xfrm>
          <a:prstGeom prst="rect">
            <a:avLst/>
          </a:prstGeom>
        </p:spPr>
      </p:pic>
      <p:pic>
        <p:nvPicPr>
          <p:cNvPr id="91" name="Shape 91"/>
          <p:cNvPicPr preferRelativeResize="0"/>
          <p:nvPr/>
        </p:nvPicPr>
        <p:blipFill>
          <a:blip r:embed="rId4" cstate="print"/>
          <a:stretch>
            <a:fillRect/>
          </a:stretch>
        </p:blipFill>
        <p:spPr>
          <a:xfrm>
            <a:off x="6142426" y="1744757"/>
            <a:ext cx="2232299" cy="2232292"/>
          </a:xfrm>
          <a:prstGeom prst="rect">
            <a:avLst/>
          </a:prstGeom>
        </p:spPr>
      </p:pic>
      <p:pic>
        <p:nvPicPr>
          <p:cNvPr id="92" name="Shape 92"/>
          <p:cNvPicPr preferRelativeResize="0"/>
          <p:nvPr/>
        </p:nvPicPr>
        <p:blipFill>
          <a:blip r:embed="rId5" cstate="print"/>
          <a:stretch>
            <a:fillRect/>
          </a:stretch>
        </p:blipFill>
        <p:spPr>
          <a:xfrm>
            <a:off x="2234926" y="4260801"/>
            <a:ext cx="2507999" cy="2507999"/>
          </a:xfrm>
          <a:prstGeom prst="rect">
            <a:avLst/>
          </a:prstGeom>
        </p:spPr>
      </p:pic>
      <p:pic>
        <p:nvPicPr>
          <p:cNvPr id="93" name="Shape 93"/>
          <p:cNvPicPr preferRelativeResize="0"/>
          <p:nvPr/>
        </p:nvPicPr>
        <p:blipFill>
          <a:blip r:embed="rId6" cstate="print"/>
          <a:stretch>
            <a:fillRect/>
          </a:stretch>
        </p:blipFill>
        <p:spPr>
          <a:xfrm>
            <a:off x="5410551" y="4232434"/>
            <a:ext cx="2564725" cy="2564732"/>
          </a:xfrm>
          <a:prstGeom prst="rect">
            <a:avLst/>
          </a:prstGeom>
        </p:spPr>
      </p:pic>
      <p:pic>
        <p:nvPicPr>
          <p:cNvPr id="94" name="Shape 94"/>
          <p:cNvPicPr preferRelativeResize="0"/>
          <p:nvPr/>
        </p:nvPicPr>
        <p:blipFill>
          <a:blip r:embed="rId7" cstate="print"/>
          <a:stretch>
            <a:fillRect/>
          </a:stretch>
        </p:blipFill>
        <p:spPr>
          <a:xfrm>
            <a:off x="916900" y="1578533"/>
            <a:ext cx="2564728" cy="2564736"/>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2819400" y="228600"/>
            <a:ext cx="6096000" cy="11432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 sz="3000">
                <a:latin typeface="Times New Roman"/>
                <a:ea typeface="Times New Roman"/>
                <a:cs typeface="Times New Roman"/>
                <a:sym typeface="Times New Roman"/>
              </a:rPr>
              <a:t>Merging the Codes</a:t>
            </a:r>
          </a:p>
        </p:txBody>
      </p:sp>
      <p:pic>
        <p:nvPicPr>
          <p:cNvPr id="100" name="Shape 100"/>
          <p:cNvPicPr preferRelativeResize="0"/>
          <p:nvPr/>
        </p:nvPicPr>
        <p:blipFill>
          <a:blip r:embed="rId3" cstate="print"/>
          <a:stretch>
            <a:fillRect/>
          </a:stretch>
        </p:blipFill>
        <p:spPr>
          <a:xfrm>
            <a:off x="0" y="1489334"/>
            <a:ext cx="4766874" cy="3005365"/>
          </a:xfrm>
          <a:prstGeom prst="rect">
            <a:avLst/>
          </a:prstGeom>
          <a:noFill/>
          <a:ln>
            <a:noFill/>
          </a:ln>
        </p:spPr>
      </p:pic>
      <p:pic>
        <p:nvPicPr>
          <p:cNvPr id="101" name="Shape 101"/>
          <p:cNvPicPr preferRelativeResize="0"/>
          <p:nvPr/>
        </p:nvPicPr>
        <p:blipFill>
          <a:blip r:embed="rId4" cstate="print"/>
          <a:stretch>
            <a:fillRect/>
          </a:stretch>
        </p:blipFill>
        <p:spPr>
          <a:xfrm>
            <a:off x="4377125" y="4021901"/>
            <a:ext cx="4766874" cy="2836100"/>
          </a:xfrm>
          <a:prstGeom prst="rect">
            <a:avLst/>
          </a:prstGeom>
          <a:noFill/>
          <a:ln>
            <a:noFill/>
          </a:ln>
        </p:spPr>
      </p:pic>
      <p:sp>
        <p:nvSpPr>
          <p:cNvPr id="102" name="Shape 102"/>
          <p:cNvSpPr txBox="1">
            <a:spLocks noGrp="1"/>
          </p:cNvSpPr>
          <p:nvPr>
            <p:ph type="body" idx="1"/>
          </p:nvPr>
        </p:nvSpPr>
        <p:spPr>
          <a:xfrm>
            <a:off x="5311276" y="2595733"/>
            <a:ext cx="3055799" cy="606400"/>
          </a:xfrm>
          <a:prstGeom prst="rect">
            <a:avLst/>
          </a:prstGeom>
        </p:spPr>
        <p:txBody>
          <a:bodyPr lIns="91425" tIns="91425" rIns="91425" bIns="91425" anchor="t" anchorCtr="0">
            <a:noAutofit/>
          </a:bodyPr>
          <a:lstStyle/>
          <a:p>
            <a:pPr lvl="0" rtl="0">
              <a:spcBef>
                <a:spcPts val="0"/>
              </a:spcBef>
              <a:buNone/>
            </a:pPr>
            <a:r>
              <a:rPr lang="en" sz="1800">
                <a:latin typeface="Times New Roman"/>
                <a:ea typeface="Times New Roman"/>
                <a:cs typeface="Times New Roman"/>
                <a:sym typeface="Times New Roman"/>
              </a:rPr>
              <a:t>Current Sedimentation Tank</a:t>
            </a:r>
          </a:p>
        </p:txBody>
      </p:sp>
      <p:cxnSp>
        <p:nvCxnSpPr>
          <p:cNvPr id="103" name="Shape 103"/>
          <p:cNvCxnSpPr/>
          <p:nvPr/>
        </p:nvCxnSpPr>
        <p:spPr>
          <a:xfrm>
            <a:off x="4853026" y="3003933"/>
            <a:ext cx="680099" cy="0"/>
          </a:xfrm>
          <a:prstGeom prst="straightConnector1">
            <a:avLst/>
          </a:prstGeom>
          <a:noFill/>
          <a:ln w="19050" cap="flat">
            <a:solidFill>
              <a:schemeClr val="dk2"/>
            </a:solidFill>
            <a:prstDash val="solid"/>
            <a:round/>
            <a:headEnd type="none" w="lg" len="lg"/>
            <a:tailEnd type="triangle" w="lg" len="lg"/>
          </a:ln>
        </p:spPr>
      </p:cxnSp>
      <p:sp>
        <p:nvSpPr>
          <p:cNvPr id="104" name="Shape 104"/>
          <p:cNvSpPr txBox="1">
            <a:spLocks noGrp="1"/>
          </p:cNvSpPr>
          <p:nvPr>
            <p:ph type="body" idx="2"/>
          </p:nvPr>
        </p:nvSpPr>
        <p:spPr>
          <a:xfrm>
            <a:off x="-170100" y="5255067"/>
            <a:ext cx="4164600" cy="1102399"/>
          </a:xfrm>
          <a:prstGeom prst="rect">
            <a:avLst/>
          </a:prstGeom>
        </p:spPr>
        <p:txBody>
          <a:bodyPr lIns="91425" tIns="91425" rIns="91425" bIns="91425" anchor="t" anchorCtr="0">
            <a:noAutofit/>
          </a:bodyPr>
          <a:lstStyle/>
          <a:p>
            <a:pPr lvl="0" rtl="0">
              <a:spcBef>
                <a:spcPts val="0"/>
              </a:spcBef>
              <a:buNone/>
            </a:pPr>
            <a:r>
              <a:rPr lang="en" sz="1800" dirty="0" smtClean="0">
                <a:latin typeface="Times New Roman"/>
                <a:ea typeface="Times New Roman"/>
                <a:cs typeface="Times New Roman"/>
                <a:sym typeface="Times New Roman"/>
              </a:rPr>
              <a:t>May’s </a:t>
            </a:r>
            <a:r>
              <a:rPr lang="en" sz="1800" dirty="0">
                <a:latin typeface="Times New Roman"/>
                <a:ea typeface="Times New Roman"/>
                <a:cs typeface="Times New Roman"/>
                <a:sym typeface="Times New Roman"/>
              </a:rPr>
              <a:t>version of the Sedimentation Tank</a:t>
            </a:r>
          </a:p>
        </p:txBody>
      </p:sp>
      <p:cxnSp>
        <p:nvCxnSpPr>
          <p:cNvPr id="105" name="Shape 105"/>
          <p:cNvCxnSpPr/>
          <p:nvPr/>
        </p:nvCxnSpPr>
        <p:spPr>
          <a:xfrm flipH="1">
            <a:off x="3917801" y="5639433"/>
            <a:ext cx="389699" cy="9600"/>
          </a:xfrm>
          <a:prstGeom prst="straightConnector1">
            <a:avLst/>
          </a:prstGeom>
          <a:noFill/>
          <a:ln w="19050" cap="flat">
            <a:solidFill>
              <a:schemeClr val="dk2"/>
            </a:solidFill>
            <a:prstDash val="solid"/>
            <a:round/>
            <a:headEnd type="none" w="lg" len="lg"/>
            <a:tailEnd type="triangle" w="lg" len="lg"/>
          </a:ln>
        </p:spPr>
      </p:cxn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Automated Design Tool (ADT)</a:t>
            </a:r>
            <a:endParaRPr lang="en-US" dirty="0"/>
          </a:p>
        </p:txBody>
      </p:sp>
      <p:sp>
        <p:nvSpPr>
          <p:cNvPr id="10" name="Content Placeholder 9"/>
          <p:cNvSpPr>
            <a:spLocks noGrp="1"/>
          </p:cNvSpPr>
          <p:nvPr>
            <p:ph idx="1"/>
          </p:nvPr>
        </p:nvSpPr>
        <p:spPr>
          <a:xfrm>
            <a:off x="457200" y="1600200"/>
            <a:ext cx="8305800" cy="4525963"/>
          </a:xfrm>
        </p:spPr>
        <p:txBody>
          <a:bodyPr/>
          <a:lstStyle/>
          <a:p>
            <a:r>
              <a:rPr lang="en-US" dirty="0"/>
              <a:t>Access to customized plant designs</a:t>
            </a:r>
          </a:p>
          <a:p>
            <a:pPr lvl="1"/>
            <a:r>
              <a:rPr lang="en-US" dirty="0"/>
              <a:t>User inputs</a:t>
            </a:r>
          </a:p>
          <a:p>
            <a:r>
              <a:rPr lang="en-US" dirty="0"/>
              <a:t>Key to continuing scalability</a:t>
            </a:r>
          </a:p>
          <a:p>
            <a:r>
              <a:rPr lang="en-US" dirty="0"/>
              <a:t>Open Source Engineering</a:t>
            </a:r>
          </a:p>
          <a:p>
            <a:r>
              <a:rPr lang="en-US" dirty="0" err="1"/>
              <a:t>AguaClara</a:t>
            </a:r>
            <a:r>
              <a:rPr lang="en-US" dirty="0"/>
              <a:t> Design Philosophy</a:t>
            </a:r>
          </a:p>
          <a:p>
            <a:endParaRPr lang="en-US"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spTree>
    <p:extLst>
      <p:ext uri="{BB962C8B-B14F-4D97-AF65-F5344CB8AC3E}">
        <p14:creationId xmlns:p14="http://schemas.microsoft.com/office/powerpoint/2010/main" val="4086092421"/>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2471075" y="233001"/>
            <a:ext cx="6437400" cy="1105999"/>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 sz="3000" b="0">
                <a:latin typeface="Times New Roman"/>
                <a:ea typeface="Times New Roman"/>
                <a:cs typeface="Times New Roman"/>
                <a:sym typeface="Times New Roman"/>
              </a:rPr>
              <a:t>The Merged Code </a:t>
            </a:r>
          </a:p>
        </p:txBody>
      </p:sp>
      <p:pic>
        <p:nvPicPr>
          <p:cNvPr id="111" name="Shape 111"/>
          <p:cNvPicPr preferRelativeResize="0"/>
          <p:nvPr/>
        </p:nvPicPr>
        <p:blipFill>
          <a:blip r:embed="rId3" cstate="print"/>
          <a:stretch>
            <a:fillRect/>
          </a:stretch>
        </p:blipFill>
        <p:spPr>
          <a:xfrm>
            <a:off x="316649" y="1971501"/>
            <a:ext cx="8510698" cy="4495433"/>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2819400" y="228600"/>
            <a:ext cx="6096000" cy="1143200"/>
          </a:xfrm>
          <a:prstGeom prst="rect">
            <a:avLst/>
          </a:prstGeom>
        </p:spPr>
        <p:txBody>
          <a:bodyPr lIns="91425" tIns="91425" rIns="91425" bIns="91425" anchor="ctr" anchorCtr="0">
            <a:noAutofit/>
          </a:bodyPr>
          <a:lstStyle/>
          <a:p>
            <a:pPr lvl="0" rtl="0">
              <a:spcBef>
                <a:spcPts val="0"/>
              </a:spcBef>
              <a:buNone/>
            </a:pPr>
            <a:r>
              <a:rPr lang="en" sz="3000" b="0">
                <a:latin typeface="Times New Roman"/>
                <a:ea typeface="Times New Roman"/>
                <a:cs typeface="Times New Roman"/>
                <a:sym typeface="Times New Roman"/>
              </a:rPr>
              <a:t>Current Feet</a:t>
            </a:r>
          </a:p>
        </p:txBody>
      </p:sp>
      <p:pic>
        <p:nvPicPr>
          <p:cNvPr id="117" name="Shape 117"/>
          <p:cNvPicPr preferRelativeResize="0"/>
          <p:nvPr/>
        </p:nvPicPr>
        <p:blipFill>
          <a:blip r:embed="rId3" cstate="print"/>
          <a:stretch>
            <a:fillRect/>
          </a:stretch>
        </p:blipFill>
        <p:spPr>
          <a:xfrm>
            <a:off x="1295400" y="1671567"/>
            <a:ext cx="2881486" cy="4684632"/>
          </a:xfrm>
          <a:prstGeom prst="rect">
            <a:avLst/>
          </a:prstGeom>
          <a:noFill/>
          <a:ln>
            <a:noFill/>
          </a:ln>
        </p:spPr>
      </p:pic>
      <p:sp>
        <p:nvSpPr>
          <p:cNvPr id="119" name="Shape 119"/>
          <p:cNvSpPr txBox="1">
            <a:spLocks noGrp="1"/>
          </p:cNvSpPr>
          <p:nvPr>
            <p:ph type="body" idx="1"/>
          </p:nvPr>
        </p:nvSpPr>
        <p:spPr>
          <a:xfrm flipH="1">
            <a:off x="4826825" y="6356199"/>
            <a:ext cx="3739199" cy="726000"/>
          </a:xfrm>
          <a:prstGeom prst="rect">
            <a:avLst/>
          </a:prstGeom>
        </p:spPr>
        <p:txBody>
          <a:bodyPr lIns="91425" tIns="91425" rIns="91425" bIns="91425" anchor="t" anchorCtr="0">
            <a:noAutofit/>
          </a:bodyPr>
          <a:lstStyle/>
          <a:p>
            <a:pPr marL="0" lvl="0" indent="0" algn="ctr" rtl="0">
              <a:spcBef>
                <a:spcPts val="0"/>
              </a:spcBef>
              <a:buNone/>
            </a:pPr>
            <a:r>
              <a:rPr lang="en" sz="1800" dirty="0">
                <a:latin typeface="Times New Roman"/>
                <a:ea typeface="Times New Roman"/>
                <a:cs typeface="Times New Roman"/>
                <a:sym typeface="Times New Roman"/>
              </a:rPr>
              <a:t>Current Manifold and Feet</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5400" y="1671567"/>
            <a:ext cx="3222912" cy="4684632"/>
          </a:xfrm>
          <a:prstGeom prst="rect">
            <a:avLst/>
          </a:prstGeom>
        </p:spPr>
      </p:pic>
    </p:spTree>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2819400" y="228600"/>
            <a:ext cx="6096000" cy="1143200"/>
          </a:xfrm>
          <a:prstGeom prst="rect">
            <a:avLst/>
          </a:prstGeom>
        </p:spPr>
        <p:txBody>
          <a:bodyPr lIns="91425" tIns="91425" rIns="91425" bIns="91425" anchor="ctr" anchorCtr="0">
            <a:noAutofit/>
          </a:bodyPr>
          <a:lstStyle/>
          <a:p>
            <a:pPr>
              <a:spcBef>
                <a:spcPts val="0"/>
              </a:spcBef>
              <a:buNone/>
            </a:pPr>
            <a:r>
              <a:rPr lang="en" sz="3000">
                <a:latin typeface="Times New Roman"/>
                <a:ea typeface="Times New Roman"/>
                <a:cs typeface="Times New Roman"/>
                <a:sym typeface="Times New Roman"/>
              </a:rPr>
              <a:t>Bury the Emergency Drainage Pipe</a:t>
            </a:r>
          </a:p>
        </p:txBody>
      </p:sp>
      <p:pic>
        <p:nvPicPr>
          <p:cNvPr id="125" name="Shape 125"/>
          <p:cNvPicPr preferRelativeResize="0"/>
          <p:nvPr/>
        </p:nvPicPr>
        <p:blipFill>
          <a:blip r:embed="rId3" cstate="print"/>
          <a:stretch>
            <a:fillRect/>
          </a:stretch>
        </p:blipFill>
        <p:spPr>
          <a:xfrm>
            <a:off x="996597" y="1665500"/>
            <a:ext cx="4845125" cy="4847399"/>
          </a:xfrm>
          <a:prstGeom prst="rect">
            <a:avLst/>
          </a:prstGeom>
          <a:noFill/>
          <a:ln>
            <a:noFill/>
          </a:ln>
        </p:spPr>
      </p:pic>
      <p:sp>
        <p:nvSpPr>
          <p:cNvPr id="126" name="Shape 126"/>
          <p:cNvSpPr txBox="1">
            <a:spLocks noGrp="1"/>
          </p:cNvSpPr>
          <p:nvPr>
            <p:ph type="body" idx="1"/>
          </p:nvPr>
        </p:nvSpPr>
        <p:spPr>
          <a:xfrm>
            <a:off x="6466076" y="3786000"/>
            <a:ext cx="1787699" cy="606400"/>
          </a:xfrm>
          <a:prstGeom prst="rect">
            <a:avLst/>
          </a:prstGeom>
        </p:spPr>
        <p:txBody>
          <a:bodyPr lIns="91425" tIns="91425" rIns="91425" bIns="91425" anchor="t" anchorCtr="0">
            <a:noAutofit/>
          </a:bodyPr>
          <a:lstStyle/>
          <a:p>
            <a:pPr lvl="0" rtl="0">
              <a:spcBef>
                <a:spcPts val="0"/>
              </a:spcBef>
              <a:buNone/>
            </a:pPr>
            <a:r>
              <a:rPr lang="en" sz="1800">
                <a:latin typeface="Times New Roman"/>
                <a:ea typeface="Times New Roman"/>
                <a:cs typeface="Times New Roman"/>
                <a:sym typeface="Times New Roman"/>
              </a:rPr>
              <a:t>Top 2-D View</a:t>
            </a:r>
          </a:p>
        </p:txBody>
      </p:sp>
    </p:spTree>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2819400" y="228600"/>
            <a:ext cx="6096000" cy="1143200"/>
          </a:xfrm>
          <a:prstGeom prst="rect">
            <a:avLst/>
          </a:prstGeom>
        </p:spPr>
        <p:txBody>
          <a:bodyPr lIns="91425" tIns="91425" rIns="91425" bIns="91425" anchor="ctr" anchorCtr="0">
            <a:noAutofit/>
          </a:bodyPr>
          <a:lstStyle/>
          <a:p>
            <a:pPr>
              <a:spcBef>
                <a:spcPts val="0"/>
              </a:spcBef>
              <a:buNone/>
            </a:pPr>
            <a:r>
              <a:rPr lang="en" sz="3000">
                <a:latin typeface="Times New Roman"/>
                <a:ea typeface="Times New Roman"/>
                <a:cs typeface="Times New Roman"/>
                <a:sym typeface="Times New Roman"/>
              </a:rPr>
              <a:t>Bury the Emergency Drainage Pipe</a:t>
            </a:r>
          </a:p>
        </p:txBody>
      </p:sp>
      <p:sp>
        <p:nvSpPr>
          <p:cNvPr id="132" name="Shape 132"/>
          <p:cNvSpPr txBox="1">
            <a:spLocks noGrp="1"/>
          </p:cNvSpPr>
          <p:nvPr>
            <p:ph type="body" idx="1"/>
          </p:nvPr>
        </p:nvSpPr>
        <p:spPr>
          <a:xfrm>
            <a:off x="3790650" y="6180233"/>
            <a:ext cx="1562700" cy="606400"/>
          </a:xfrm>
          <a:prstGeom prst="rect">
            <a:avLst/>
          </a:prstGeom>
        </p:spPr>
        <p:txBody>
          <a:bodyPr lIns="91425" tIns="91425" rIns="91425" bIns="91425" anchor="t" anchorCtr="0">
            <a:noAutofit/>
          </a:bodyPr>
          <a:lstStyle/>
          <a:p>
            <a:pPr>
              <a:spcBef>
                <a:spcPts val="0"/>
              </a:spcBef>
              <a:buNone/>
            </a:pPr>
            <a:r>
              <a:rPr lang="en" sz="1800">
                <a:latin typeface="Times New Roman"/>
                <a:ea typeface="Times New Roman"/>
                <a:cs typeface="Times New Roman"/>
                <a:sym typeface="Times New Roman"/>
              </a:rPr>
              <a:t>X-Ray View</a:t>
            </a:r>
          </a:p>
        </p:txBody>
      </p:sp>
      <p:pic>
        <p:nvPicPr>
          <p:cNvPr id="133" name="Shape 133"/>
          <p:cNvPicPr preferRelativeResize="0"/>
          <p:nvPr/>
        </p:nvPicPr>
        <p:blipFill>
          <a:blip r:embed="rId3" cstate="print"/>
          <a:stretch>
            <a:fillRect/>
          </a:stretch>
        </p:blipFill>
        <p:spPr>
          <a:xfrm>
            <a:off x="1611450" y="1601134"/>
            <a:ext cx="5921098" cy="4700367"/>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2819400" y="228600"/>
            <a:ext cx="6096000" cy="1143200"/>
          </a:xfrm>
          <a:prstGeom prst="rect">
            <a:avLst/>
          </a:prstGeom>
        </p:spPr>
        <p:txBody>
          <a:bodyPr lIns="91425" tIns="91425" rIns="91425" bIns="91425" anchor="ctr" anchorCtr="0">
            <a:noAutofit/>
          </a:bodyPr>
          <a:lstStyle/>
          <a:p>
            <a:pPr>
              <a:spcBef>
                <a:spcPts val="0"/>
              </a:spcBef>
              <a:buNone/>
            </a:pPr>
            <a:r>
              <a:rPr lang="en" sz="3000">
                <a:latin typeface="Times New Roman"/>
                <a:ea typeface="Times New Roman"/>
                <a:cs typeface="Times New Roman"/>
                <a:sym typeface="Times New Roman"/>
              </a:rPr>
              <a:t>Floc Weir Concrete </a:t>
            </a:r>
          </a:p>
        </p:txBody>
      </p:sp>
      <p:pic>
        <p:nvPicPr>
          <p:cNvPr id="139" name="Shape 139"/>
          <p:cNvPicPr preferRelativeResize="0"/>
          <p:nvPr/>
        </p:nvPicPr>
        <p:blipFill>
          <a:blip r:embed="rId3" cstate="print"/>
          <a:stretch>
            <a:fillRect/>
          </a:stretch>
        </p:blipFill>
        <p:spPr>
          <a:xfrm>
            <a:off x="2260000" y="1520601"/>
            <a:ext cx="6826014" cy="4696532"/>
          </a:xfrm>
          <a:prstGeom prst="rect">
            <a:avLst/>
          </a:prstGeom>
          <a:noFill/>
          <a:ln>
            <a:noFill/>
          </a:ln>
        </p:spPr>
      </p:pic>
      <p:pic>
        <p:nvPicPr>
          <p:cNvPr id="140" name="Shape 140"/>
          <p:cNvPicPr preferRelativeResize="0"/>
          <p:nvPr/>
        </p:nvPicPr>
        <p:blipFill>
          <a:blip r:embed="rId4" cstate="print"/>
          <a:stretch>
            <a:fillRect/>
          </a:stretch>
        </p:blipFill>
        <p:spPr>
          <a:xfrm>
            <a:off x="81901" y="1520598"/>
            <a:ext cx="2107275" cy="4696532"/>
          </a:xfrm>
          <a:prstGeom prst="rect">
            <a:avLst/>
          </a:prstGeom>
          <a:noFill/>
          <a:ln>
            <a:noFill/>
          </a:ln>
        </p:spPr>
      </p:pic>
      <p:sp>
        <p:nvSpPr>
          <p:cNvPr id="141" name="Shape 141"/>
          <p:cNvSpPr txBox="1">
            <a:spLocks noGrp="1"/>
          </p:cNvSpPr>
          <p:nvPr>
            <p:ph type="body" idx="1"/>
          </p:nvPr>
        </p:nvSpPr>
        <p:spPr>
          <a:xfrm>
            <a:off x="228600" y="6151000"/>
            <a:ext cx="2290499" cy="606400"/>
          </a:xfrm>
          <a:prstGeom prst="rect">
            <a:avLst/>
          </a:prstGeom>
        </p:spPr>
        <p:txBody>
          <a:bodyPr lIns="91425" tIns="91425" rIns="91425" bIns="91425" anchor="t" anchorCtr="0">
            <a:noAutofit/>
          </a:bodyPr>
          <a:lstStyle/>
          <a:p>
            <a:pPr lvl="0" rtl="0">
              <a:spcBef>
                <a:spcPts val="0"/>
              </a:spcBef>
              <a:buNone/>
            </a:pPr>
            <a:r>
              <a:rPr lang="en" sz="1800" dirty="0">
                <a:latin typeface="Times New Roman"/>
                <a:ea typeface="Times New Roman"/>
                <a:cs typeface="Times New Roman"/>
                <a:sym typeface="Times New Roman"/>
              </a:rPr>
              <a:t>Original Floc Weir</a:t>
            </a:r>
          </a:p>
        </p:txBody>
      </p:sp>
      <p:sp>
        <p:nvSpPr>
          <p:cNvPr id="142" name="Shape 142"/>
          <p:cNvSpPr txBox="1">
            <a:spLocks noGrp="1"/>
          </p:cNvSpPr>
          <p:nvPr>
            <p:ph type="body" idx="2"/>
          </p:nvPr>
        </p:nvSpPr>
        <p:spPr>
          <a:xfrm>
            <a:off x="4141063" y="6151000"/>
            <a:ext cx="3063899" cy="606400"/>
          </a:xfrm>
          <a:prstGeom prst="rect">
            <a:avLst/>
          </a:prstGeom>
        </p:spPr>
        <p:txBody>
          <a:bodyPr lIns="91425" tIns="91425" rIns="91425" bIns="91425" anchor="t" anchorCtr="0">
            <a:noAutofit/>
          </a:bodyPr>
          <a:lstStyle/>
          <a:p>
            <a:pPr lvl="0" rtl="0">
              <a:spcBef>
                <a:spcPts val="0"/>
              </a:spcBef>
              <a:buNone/>
            </a:pPr>
            <a:r>
              <a:rPr lang="en" sz="1800">
                <a:latin typeface="Times New Roman"/>
                <a:ea typeface="Times New Roman"/>
                <a:cs typeface="Times New Roman"/>
                <a:sym typeface="Times New Roman"/>
              </a:rPr>
              <a:t>Current Floc Weir Concrete</a:t>
            </a:r>
          </a:p>
        </p:txBody>
      </p:sp>
    </p:spTree>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2819400" y="228600"/>
            <a:ext cx="6096000" cy="1143200"/>
          </a:xfrm>
          <a:prstGeom prst="rect">
            <a:avLst/>
          </a:prstGeom>
        </p:spPr>
        <p:txBody>
          <a:bodyPr lIns="91425" tIns="91425" rIns="91425" bIns="91425" anchor="ctr" anchorCtr="0">
            <a:noAutofit/>
          </a:bodyPr>
          <a:lstStyle/>
          <a:p>
            <a:pPr lvl="0" rtl="0">
              <a:spcBef>
                <a:spcPts val="0"/>
              </a:spcBef>
              <a:buNone/>
            </a:pPr>
            <a:r>
              <a:rPr lang="en" sz="3000">
                <a:latin typeface="Times New Roman"/>
                <a:ea typeface="Times New Roman"/>
                <a:cs typeface="Times New Roman"/>
                <a:sym typeface="Times New Roman"/>
              </a:rPr>
              <a:t>Future Work</a:t>
            </a:r>
          </a:p>
        </p:txBody>
      </p:sp>
      <p:sp>
        <p:nvSpPr>
          <p:cNvPr id="148" name="Shape 148"/>
          <p:cNvSpPr txBox="1">
            <a:spLocks noGrp="1"/>
          </p:cNvSpPr>
          <p:nvPr>
            <p:ph type="body" idx="1"/>
          </p:nvPr>
        </p:nvSpPr>
        <p:spPr>
          <a:xfrm>
            <a:off x="565200" y="1065600"/>
            <a:ext cx="8013600" cy="3465600"/>
          </a:xfrm>
          <a:prstGeom prst="rect">
            <a:avLst/>
          </a:prstGeom>
        </p:spPr>
        <p:txBody>
          <a:bodyPr lIns="91425" tIns="91425" rIns="91425" bIns="91425" anchor="t" anchorCtr="0">
            <a:noAutofit/>
          </a:bodyPr>
          <a:lstStyle/>
          <a:p>
            <a:pPr marL="0" lvl="0" indent="0" rtl="0">
              <a:spcBef>
                <a:spcPts val="0"/>
              </a:spcBef>
              <a:buNone/>
            </a:pPr>
            <a:endParaRPr sz="2400">
              <a:latin typeface="Times New Roman"/>
              <a:ea typeface="Times New Roman"/>
              <a:cs typeface="Times New Roman"/>
              <a:sym typeface="Times New Roman"/>
            </a:endParaRPr>
          </a:p>
          <a:p>
            <a:pPr marL="457200" lvl="0" indent="-381000" rtl="0">
              <a:spcBef>
                <a:spcPts val="0"/>
              </a:spcBef>
              <a:buClr>
                <a:schemeClr val="dk1"/>
              </a:buClr>
              <a:buSzPct val="100000"/>
              <a:buFont typeface="Times New Roman"/>
              <a:buChar char="➢"/>
            </a:pPr>
            <a:r>
              <a:rPr lang="en" sz="2400">
                <a:latin typeface="Times New Roman"/>
                <a:ea typeface="Times New Roman"/>
                <a:cs typeface="Times New Roman"/>
                <a:sym typeface="Times New Roman"/>
              </a:rPr>
              <a:t>Taper the inlet channel to prevent flocs settling at the end of it where the velocity is low.</a:t>
            </a:r>
          </a:p>
          <a:p>
            <a:pPr marL="457200" lvl="0" indent="-381000" rtl="0">
              <a:spcBef>
                <a:spcPts val="0"/>
              </a:spcBef>
              <a:buClr>
                <a:schemeClr val="dk1"/>
              </a:buClr>
              <a:buSzPct val="100000"/>
              <a:buFont typeface="Times New Roman"/>
              <a:buChar char="➢"/>
            </a:pPr>
            <a:r>
              <a:rPr lang="en" sz="2400">
                <a:latin typeface="Times New Roman"/>
                <a:ea typeface="Times New Roman"/>
                <a:cs typeface="Times New Roman"/>
                <a:sym typeface="Times New Roman"/>
              </a:rPr>
              <a:t>Add in additional changes as the sed tank evolves</a:t>
            </a:r>
          </a:p>
          <a:p>
            <a:pPr marL="0" lvl="0" indent="0" rtl="0">
              <a:spcBef>
                <a:spcPts val="0"/>
              </a:spcBef>
              <a:buNone/>
            </a:pPr>
            <a:endParaRPr sz="2400">
              <a:latin typeface="Times New Roman"/>
              <a:ea typeface="Times New Roman"/>
              <a:cs typeface="Times New Roman"/>
              <a:sym typeface="Times New Roman"/>
            </a:endParaRPr>
          </a:p>
        </p:txBody>
      </p:sp>
      <p:pic>
        <p:nvPicPr>
          <p:cNvPr id="149" name="Shape 149"/>
          <p:cNvPicPr preferRelativeResize="0"/>
          <p:nvPr/>
        </p:nvPicPr>
        <p:blipFill>
          <a:blip r:embed="rId3" cstate="print"/>
          <a:stretch>
            <a:fillRect/>
          </a:stretch>
        </p:blipFill>
        <p:spPr>
          <a:xfrm>
            <a:off x="2406825" y="3549033"/>
            <a:ext cx="4330350" cy="3104367"/>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48200" y="4724400"/>
            <a:ext cx="2819400" cy="1066800"/>
          </a:xfrm>
          <a:solidFill>
            <a:srgbClr val="FEEBC8"/>
          </a:solidFill>
        </p:spPr>
        <p:txBody>
          <a:bodyPr/>
          <a:lstStyle/>
          <a:p>
            <a:r>
              <a:rPr lang="es-HN" sz="2800" dirty="0" smtClean="0"/>
              <a:t>GUNEET SANDHU</a:t>
            </a:r>
          </a:p>
          <a:p>
            <a:r>
              <a:rPr lang="es-HN" sz="2800" dirty="0" smtClean="0"/>
              <a:t>TOUN SALAWU</a:t>
            </a:r>
            <a:endParaRPr lang="es-HN" sz="2800" dirty="0"/>
          </a:p>
        </p:txBody>
      </p:sp>
      <p:sp>
        <p:nvSpPr>
          <p:cNvPr id="2" name="Title 1"/>
          <p:cNvSpPr>
            <a:spLocks noGrp="1"/>
          </p:cNvSpPr>
          <p:nvPr>
            <p:ph type="ctrTitle" sz="quarter"/>
          </p:nvPr>
        </p:nvSpPr>
        <p:spPr/>
        <p:txBody>
          <a:bodyPr/>
          <a:lstStyle/>
          <a:p>
            <a:r>
              <a:rPr lang="es-HN" dirty="0" smtClean="0"/>
              <a:t>ERROR CHECKING CODE</a:t>
            </a:r>
            <a:endParaRPr lang="es-HN" dirty="0"/>
          </a:p>
        </p:txBody>
      </p:sp>
    </p:spTree>
    <p:extLst>
      <p:ext uri="{BB962C8B-B14F-4D97-AF65-F5344CB8AC3E}">
        <p14:creationId xmlns:p14="http://schemas.microsoft.com/office/powerpoint/2010/main" val="226899875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19800" cy="1143000"/>
          </a:xfrm>
        </p:spPr>
        <p:txBody>
          <a:bodyPr/>
          <a:lstStyle/>
          <a:p>
            <a:pPr algn="r"/>
            <a:r>
              <a:rPr lang="en-US" sz="4000" dirty="0" smtClean="0"/>
              <a:t>Introduction</a:t>
            </a:r>
            <a:endParaRPr lang="en-US" sz="4000" dirty="0"/>
          </a:p>
        </p:txBody>
      </p:sp>
      <p:graphicFrame>
        <p:nvGraphicFramePr>
          <p:cNvPr id="4" name="Diagram 3"/>
          <p:cNvGraphicFramePr/>
          <p:nvPr>
            <p:extLst>
              <p:ext uri="{D42A27DB-BD31-4B8C-83A1-F6EECF244321}">
                <p14:modId xmlns:p14="http://schemas.microsoft.com/office/powerpoint/2010/main" val="2417129317"/>
              </p:ext>
            </p:extLst>
          </p:nvPr>
        </p:nvGraphicFramePr>
        <p:xfrm>
          <a:off x="228600" y="1600200"/>
          <a:ext cx="86868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3657600" y="3733800"/>
            <a:ext cx="1828800" cy="8382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smtClean="0"/>
              <a:t>Design Code</a:t>
            </a:r>
            <a:endParaRPr lang="en-US" sz="2400" dirty="0"/>
          </a:p>
        </p:txBody>
      </p:sp>
    </p:spTree>
    <p:extLst>
      <p:ext uri="{BB962C8B-B14F-4D97-AF65-F5344CB8AC3E}">
        <p14:creationId xmlns:p14="http://schemas.microsoft.com/office/powerpoint/2010/main" val="219238022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Objectives</a:t>
            </a:r>
            <a:endParaRPr lang="en-US" dirty="0"/>
          </a:p>
        </p:txBody>
      </p:sp>
      <p:sp>
        <p:nvSpPr>
          <p:cNvPr id="10" name="Content Placeholder 9"/>
          <p:cNvSpPr>
            <a:spLocks noGrp="1"/>
          </p:cNvSpPr>
          <p:nvPr>
            <p:ph sz="half" idx="1"/>
          </p:nvPr>
        </p:nvSpPr>
        <p:spPr>
          <a:xfrm>
            <a:off x="457200" y="1600200"/>
            <a:ext cx="8382000" cy="4495799"/>
          </a:xfrm>
        </p:spPr>
        <p:txBody>
          <a:bodyPr/>
          <a:lstStyle/>
          <a:p>
            <a:r>
              <a:rPr lang="en-US" dirty="0" smtClean="0"/>
              <a:t>Independent code to test the integrity and reliability of design code</a:t>
            </a:r>
          </a:p>
          <a:p>
            <a:r>
              <a:rPr lang="en-US" dirty="0" smtClean="0"/>
              <a:t>Identification of potential sources of error </a:t>
            </a:r>
          </a:p>
          <a:p>
            <a:r>
              <a:rPr lang="en-US" dirty="0" smtClean="0"/>
              <a:t>The agreement of overall plant hydraulics and individual components</a:t>
            </a:r>
          </a:p>
          <a:p>
            <a:pPr marL="342900" lvl="1" indent="-342900"/>
            <a:r>
              <a:rPr lang="en-US" sz="2800" dirty="0" smtClean="0"/>
              <a:t>Review the current design code and identify discrepancies </a:t>
            </a:r>
          </a:p>
          <a:p>
            <a:pPr marL="342900" lvl="1" indent="-342900"/>
            <a:r>
              <a:rPr lang="en-US" sz="2800" dirty="0" smtClean="0"/>
              <a:t>Incorporating changes based on the feedback of other teams</a:t>
            </a:r>
          </a:p>
        </p:txBody>
      </p:sp>
    </p:spTree>
    <p:extLst>
      <p:ext uri="{BB962C8B-B14F-4D97-AF65-F5344CB8AC3E}">
        <p14:creationId xmlns:p14="http://schemas.microsoft.com/office/powerpoint/2010/main" val="181739871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a:t>Solution Approach</a:t>
            </a:r>
          </a:p>
        </p:txBody>
      </p:sp>
      <p:sp>
        <p:nvSpPr>
          <p:cNvPr id="10" name="Content Placeholder 9"/>
          <p:cNvSpPr>
            <a:spLocks noGrp="1"/>
          </p:cNvSpPr>
          <p:nvPr>
            <p:ph sz="half" idx="1"/>
          </p:nvPr>
        </p:nvSpPr>
        <p:spPr>
          <a:xfrm>
            <a:off x="990600" y="1493837"/>
            <a:ext cx="9448800" cy="4525963"/>
          </a:xfrm>
        </p:spPr>
        <p:txBody>
          <a:bodyPr/>
          <a:lstStyle/>
          <a:p>
            <a:pPr algn="just"/>
            <a:r>
              <a:rPr lang="en-US" dirty="0" smtClean="0"/>
              <a:t>Error Checking Code – Mapping hydraulic gradient</a:t>
            </a:r>
          </a:p>
          <a:p>
            <a:pPr algn="just"/>
            <a:r>
              <a:rPr lang="en-US" dirty="0" smtClean="0"/>
              <a:t>Expert Inputs Comparison Code</a:t>
            </a:r>
          </a:p>
        </p:txBody>
      </p:sp>
      <p:pic>
        <p:nvPicPr>
          <p:cNvPr id="5" name="Picture 4" descr="acad.jpeg"/>
          <p:cNvPicPr>
            <a:picLocks noChangeAspect="1"/>
          </p:cNvPicPr>
          <p:nvPr/>
        </p:nvPicPr>
        <p:blipFill>
          <a:blip r:embed="rId3" cstate="print"/>
          <a:srcRect l="7500" r="7500"/>
          <a:stretch>
            <a:fillRect/>
          </a:stretch>
        </p:blipFill>
        <p:spPr>
          <a:xfrm>
            <a:off x="1828800" y="2667000"/>
            <a:ext cx="6172200" cy="4139293"/>
          </a:xfrm>
          <a:prstGeom prst="rect">
            <a:avLst/>
          </a:prstGeom>
        </p:spPr>
      </p:pic>
    </p:spTree>
    <p:extLst>
      <p:ext uri="{BB962C8B-B14F-4D97-AF65-F5344CB8AC3E}">
        <p14:creationId xmlns:p14="http://schemas.microsoft.com/office/powerpoint/2010/main" val="181739871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Automated Design Tool</a:t>
            </a:r>
            <a:endParaRPr lang="en-US"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sp>
        <p:nvSpPr>
          <p:cNvPr id="24" name="Oval 23"/>
          <p:cNvSpPr/>
          <p:nvPr/>
        </p:nvSpPr>
        <p:spPr>
          <a:xfrm>
            <a:off x="304800" y="4114800"/>
            <a:ext cx="2514600" cy="137160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bg1"/>
                </a:solidFill>
                <a:latin typeface="Times New Roman" pitchFamily="18" charset="0"/>
                <a:cs typeface="Times New Roman" pitchFamily="18" charset="0"/>
              </a:rPr>
              <a:t>Mathcad</a:t>
            </a:r>
          </a:p>
          <a:p>
            <a:pPr algn="ctr"/>
            <a:r>
              <a:rPr lang="en-US" sz="2200" b="1" dirty="0" smtClean="0">
                <a:solidFill>
                  <a:schemeClr val="bg1"/>
                </a:solidFill>
                <a:latin typeface="Times New Roman" pitchFamily="18" charset="0"/>
                <a:cs typeface="Times New Roman" pitchFamily="18" charset="0"/>
              </a:rPr>
              <a:t>Calculations</a:t>
            </a:r>
          </a:p>
        </p:txBody>
      </p:sp>
      <p:sp>
        <p:nvSpPr>
          <p:cNvPr id="25" name="Oval 24"/>
          <p:cNvSpPr/>
          <p:nvPr/>
        </p:nvSpPr>
        <p:spPr>
          <a:xfrm>
            <a:off x="2286000" y="5403273"/>
            <a:ext cx="2743200" cy="137160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bg1"/>
                </a:solidFill>
                <a:latin typeface="Times New Roman" pitchFamily="18" charset="0"/>
                <a:cs typeface="Times New Roman" pitchFamily="18" charset="0"/>
              </a:rPr>
              <a:t>Mathcad</a:t>
            </a:r>
          </a:p>
          <a:p>
            <a:pPr algn="ctr"/>
            <a:r>
              <a:rPr lang="en-US" sz="2200" b="1" dirty="0" smtClean="0">
                <a:solidFill>
                  <a:schemeClr val="bg1"/>
                </a:solidFill>
                <a:latin typeface="Times New Roman" pitchFamily="18" charset="0"/>
                <a:cs typeface="Times New Roman" pitchFamily="18" charset="0"/>
              </a:rPr>
              <a:t>Drawing Files</a:t>
            </a:r>
            <a:endParaRPr lang="en-US" sz="2200" b="1" dirty="0">
              <a:solidFill>
                <a:schemeClr val="bg1"/>
              </a:solidFill>
              <a:latin typeface="Times New Roman" pitchFamily="18" charset="0"/>
              <a:cs typeface="Times New Roman" pitchFamily="18" charset="0"/>
            </a:endParaRPr>
          </a:p>
        </p:txBody>
      </p:sp>
      <p:sp>
        <p:nvSpPr>
          <p:cNvPr id="26" name="Oval 25"/>
          <p:cNvSpPr/>
          <p:nvPr/>
        </p:nvSpPr>
        <p:spPr>
          <a:xfrm>
            <a:off x="342900" y="1524000"/>
            <a:ext cx="1562100" cy="1143000"/>
          </a:xfrm>
          <a:prstGeom prst="ellipse">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Times New Roman" pitchFamily="18" charset="0"/>
                <a:cs typeface="Times New Roman" pitchFamily="18" charset="0"/>
              </a:rPr>
              <a:t>User Inputs</a:t>
            </a:r>
          </a:p>
        </p:txBody>
      </p:sp>
      <p:sp>
        <p:nvSpPr>
          <p:cNvPr id="27" name="Oval 26"/>
          <p:cNvSpPr/>
          <p:nvPr/>
        </p:nvSpPr>
        <p:spPr>
          <a:xfrm>
            <a:off x="3048000" y="2057400"/>
            <a:ext cx="3086100" cy="1905000"/>
          </a:xfrm>
          <a:prstGeom prst="ellipse">
            <a:avLst/>
          </a:prstGeom>
          <a:solidFill>
            <a:schemeClr val="accent6">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err="1" smtClean="0">
                <a:solidFill>
                  <a:schemeClr val="tx1"/>
                </a:solidFill>
                <a:latin typeface="Times New Roman" pitchFamily="18" charset="0"/>
                <a:cs typeface="Times New Roman" pitchFamily="18" charset="0"/>
              </a:rPr>
              <a:t>LabVIEW</a:t>
            </a:r>
            <a:endParaRPr lang="en-US" sz="2800" b="1" dirty="0" smtClean="0">
              <a:solidFill>
                <a:schemeClr val="tx1"/>
              </a:solidFill>
              <a:latin typeface="Times New Roman" pitchFamily="18" charset="0"/>
              <a:cs typeface="Times New Roman" pitchFamily="18" charset="0"/>
            </a:endParaRPr>
          </a:p>
        </p:txBody>
      </p:sp>
      <p:sp>
        <p:nvSpPr>
          <p:cNvPr id="28" name="Oval 27"/>
          <p:cNvSpPr/>
          <p:nvPr/>
        </p:nvSpPr>
        <p:spPr>
          <a:xfrm>
            <a:off x="7391400" y="1524000"/>
            <a:ext cx="1562100" cy="1143000"/>
          </a:xfrm>
          <a:prstGeom prst="ellipse">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tx1"/>
                </a:solidFill>
                <a:latin typeface="Times New Roman" pitchFamily="18" charset="0"/>
                <a:cs typeface="Times New Roman" pitchFamily="18" charset="0"/>
              </a:rPr>
              <a:t>Plant</a:t>
            </a:r>
          </a:p>
          <a:p>
            <a:pPr algn="ctr"/>
            <a:r>
              <a:rPr lang="en-US" sz="2200" b="1" dirty="0" smtClean="0">
                <a:solidFill>
                  <a:schemeClr val="tx1"/>
                </a:solidFill>
                <a:latin typeface="Times New Roman" pitchFamily="18" charset="0"/>
                <a:cs typeface="Times New Roman" pitchFamily="18" charset="0"/>
              </a:rPr>
              <a:t>Design</a:t>
            </a:r>
          </a:p>
        </p:txBody>
      </p:sp>
      <p:sp>
        <p:nvSpPr>
          <p:cNvPr id="29" name="Oval 28"/>
          <p:cNvSpPr/>
          <p:nvPr/>
        </p:nvSpPr>
        <p:spPr>
          <a:xfrm>
            <a:off x="6705600" y="3733800"/>
            <a:ext cx="2362200" cy="1371600"/>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tx1"/>
                </a:solidFill>
                <a:latin typeface="Times New Roman" pitchFamily="18" charset="0"/>
                <a:cs typeface="Times New Roman" pitchFamily="18" charset="0"/>
              </a:rPr>
              <a:t>AutoCAD</a:t>
            </a:r>
          </a:p>
        </p:txBody>
      </p:sp>
      <p:sp>
        <p:nvSpPr>
          <p:cNvPr id="30" name="Oval 29"/>
          <p:cNvSpPr/>
          <p:nvPr/>
        </p:nvSpPr>
        <p:spPr>
          <a:xfrm>
            <a:off x="5410200" y="5257800"/>
            <a:ext cx="2362200" cy="1371600"/>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tx1"/>
                </a:solidFill>
                <a:latin typeface="Times New Roman" pitchFamily="18" charset="0"/>
                <a:cs typeface="Times New Roman" pitchFamily="18" charset="0"/>
              </a:rPr>
              <a:t>MS Word</a:t>
            </a:r>
          </a:p>
        </p:txBody>
      </p:sp>
      <p:cxnSp>
        <p:nvCxnSpPr>
          <p:cNvPr id="31" name="Straight Arrow Connector 30"/>
          <p:cNvCxnSpPr>
            <a:stCxn id="26" idx="5"/>
            <a:endCxn id="27" idx="2"/>
          </p:cNvCxnSpPr>
          <p:nvPr/>
        </p:nvCxnSpPr>
        <p:spPr>
          <a:xfrm>
            <a:off x="1676236" y="2499612"/>
            <a:ext cx="1371764" cy="510288"/>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7" idx="3"/>
            <a:endCxn id="24" idx="7"/>
          </p:cNvCxnSpPr>
          <p:nvPr/>
        </p:nvCxnSpPr>
        <p:spPr>
          <a:xfrm flipH="1">
            <a:off x="2451145" y="3683419"/>
            <a:ext cx="1048804" cy="632247"/>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4" idx="5"/>
            <a:endCxn id="25" idx="1"/>
          </p:cNvCxnSpPr>
          <p:nvPr/>
        </p:nvCxnSpPr>
        <p:spPr>
          <a:xfrm>
            <a:off x="2451145" y="5285534"/>
            <a:ext cx="236587" cy="318605"/>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5" idx="0"/>
            <a:endCxn id="27" idx="4"/>
          </p:cNvCxnSpPr>
          <p:nvPr/>
        </p:nvCxnSpPr>
        <p:spPr>
          <a:xfrm flipV="1">
            <a:off x="3657600" y="3962400"/>
            <a:ext cx="933450" cy="1440873"/>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27" idx="5"/>
            <a:endCxn id="30" idx="0"/>
          </p:cNvCxnSpPr>
          <p:nvPr/>
        </p:nvCxnSpPr>
        <p:spPr>
          <a:xfrm>
            <a:off x="5682151" y="3683419"/>
            <a:ext cx="909149" cy="1574381"/>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410200" y="3762762"/>
            <a:ext cx="859876" cy="1522773"/>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6096000" y="3276600"/>
            <a:ext cx="1066800" cy="623429"/>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5943600" y="3394363"/>
            <a:ext cx="963338" cy="625961"/>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28" idx="2"/>
          </p:cNvCxnSpPr>
          <p:nvPr/>
        </p:nvCxnSpPr>
        <p:spPr>
          <a:xfrm flipV="1">
            <a:off x="6019800" y="2095500"/>
            <a:ext cx="1371600" cy="571500"/>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96000" cy="1143000"/>
          </a:xfrm>
        </p:spPr>
        <p:txBody>
          <a:bodyPr/>
          <a:lstStyle/>
          <a:p>
            <a:pPr algn="r"/>
            <a:r>
              <a:rPr lang="en-US" dirty="0" smtClean="0"/>
              <a:t>Design Philosophy</a:t>
            </a:r>
            <a:endParaRPr lang="en-US" dirty="0"/>
          </a:p>
        </p:txBody>
      </p:sp>
      <p:sp>
        <p:nvSpPr>
          <p:cNvPr id="3" name="Text Placeholder 2"/>
          <p:cNvSpPr>
            <a:spLocks noGrp="1"/>
          </p:cNvSpPr>
          <p:nvPr>
            <p:ph type="body" sz="quarter" idx="13"/>
          </p:nvPr>
        </p:nvSpPr>
        <p:spPr/>
        <p:txBody>
          <a:bodyPr/>
          <a:lstStyle/>
          <a:p>
            <a:r>
              <a:rPr lang="en-US" dirty="0" smtClean="0"/>
              <a:t>Mapping Hydraulic Gradient</a:t>
            </a:r>
          </a:p>
          <a:p>
            <a:pPr lvl="1"/>
            <a:r>
              <a:rPr lang="en-US" dirty="0" smtClean="0"/>
              <a:t>Selection of datum and head estimation</a:t>
            </a:r>
          </a:p>
          <a:p>
            <a:pPr lvl="1">
              <a:buNone/>
            </a:pPr>
            <a:r>
              <a:rPr lang="en-US" i="1" dirty="0" smtClean="0"/>
              <a:t>He</a:t>
            </a:r>
            <a:r>
              <a:rPr lang="en-US" i="1" baseline="-25000" dirty="0" smtClean="0"/>
              <a:t>Unit</a:t>
            </a:r>
            <a:r>
              <a:rPr lang="en-US" i="1" dirty="0" smtClean="0"/>
              <a:t> = HW</a:t>
            </a:r>
            <a:r>
              <a:rPr lang="en-US" i="1" baseline="-25000" dirty="0" smtClean="0"/>
              <a:t>Unit </a:t>
            </a:r>
            <a:r>
              <a:rPr lang="en-US" i="1" dirty="0" smtClean="0"/>
              <a:t>+ Z</a:t>
            </a:r>
            <a:r>
              <a:rPr lang="en-US" i="1" baseline="-25000" dirty="0" smtClean="0"/>
              <a:t>unit</a:t>
            </a:r>
            <a:r>
              <a:rPr lang="en-US" i="1" dirty="0" smtClean="0"/>
              <a:t> </a:t>
            </a:r>
          </a:p>
          <a:p>
            <a:r>
              <a:rPr lang="en-US" dirty="0" smtClean="0"/>
              <a:t>Constraint to prevent flooding</a:t>
            </a:r>
          </a:p>
          <a:p>
            <a:pPr lvl="1">
              <a:buNone/>
            </a:pPr>
            <a:r>
              <a:rPr lang="en-US" i="1" dirty="0" smtClean="0"/>
              <a:t>HW</a:t>
            </a:r>
            <a:r>
              <a:rPr lang="en-US" i="1" baseline="-25000" dirty="0" smtClean="0"/>
              <a:t>Unit</a:t>
            </a:r>
            <a:r>
              <a:rPr lang="en-US" i="1" dirty="0" smtClean="0"/>
              <a:t> &lt; H</a:t>
            </a:r>
            <a:r>
              <a:rPr lang="en-US" i="1" baseline="-25000" dirty="0" smtClean="0"/>
              <a:t>unit</a:t>
            </a:r>
          </a:p>
          <a:p>
            <a:r>
              <a:rPr lang="en-US" dirty="0" smtClean="0"/>
              <a:t>Overall Plant Hydraulic Gradient</a:t>
            </a:r>
          </a:p>
          <a:p>
            <a:pPr lvl="1">
              <a:buNone/>
            </a:pPr>
            <a:r>
              <a:rPr lang="en-US" i="1" dirty="0" smtClean="0"/>
              <a:t>HL</a:t>
            </a:r>
            <a:r>
              <a:rPr lang="en-US" i="1" baseline="-25000" dirty="0" smtClean="0"/>
              <a:t>PlantTotal</a:t>
            </a:r>
            <a:r>
              <a:rPr lang="en-US" i="1" dirty="0" smtClean="0"/>
              <a:t> = Z</a:t>
            </a:r>
            <a:r>
              <a:rPr lang="en-US" i="1" baseline="-25000" dirty="0" smtClean="0"/>
              <a:t>EtTop</a:t>
            </a:r>
            <a:r>
              <a:rPr lang="en-US" i="1" dirty="0" smtClean="0"/>
              <a:t> – H</a:t>
            </a:r>
            <a:r>
              <a:rPr lang="en-US" i="1" baseline="-25000" dirty="0" smtClean="0"/>
              <a:t>PlantFreeboard</a:t>
            </a:r>
            <a:r>
              <a:rPr lang="en-US" i="1" dirty="0" smtClean="0"/>
              <a:t> – Z</a:t>
            </a:r>
            <a:r>
              <a:rPr lang="en-US" i="1" baseline="-25000" dirty="0" smtClean="0"/>
              <a:t>FiEntranceBottom</a:t>
            </a:r>
          </a:p>
          <a:p>
            <a:pPr lvl="1">
              <a:buNone/>
            </a:pPr>
            <a:r>
              <a:rPr lang="en-US" i="1" dirty="0" smtClean="0"/>
              <a:t>HL</a:t>
            </a:r>
            <a:r>
              <a:rPr lang="en-US" i="1" baseline="-25000" dirty="0" smtClean="0"/>
              <a:t>PlantTotalCalc</a:t>
            </a:r>
            <a:r>
              <a:rPr lang="en-US" i="1" dirty="0" smtClean="0"/>
              <a:t> = He</a:t>
            </a:r>
            <a:r>
              <a:rPr lang="en-US" i="1" baseline="-25000" dirty="0" smtClean="0"/>
              <a:t>EntranceTank</a:t>
            </a:r>
            <a:r>
              <a:rPr lang="en-US" i="1" dirty="0" smtClean="0"/>
              <a:t> - He</a:t>
            </a:r>
            <a:r>
              <a:rPr lang="en-US" i="1" baseline="-25000" dirty="0" smtClean="0"/>
              <a:t>FiDistPipe</a:t>
            </a:r>
            <a:r>
              <a:rPr lang="en-US" i="1" dirty="0" smtClean="0"/>
              <a:t> </a:t>
            </a:r>
          </a:p>
          <a:p>
            <a:pPr>
              <a:buNone/>
            </a:pPr>
            <a:endParaRPr lang="en-US"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Challenges</a:t>
            </a:r>
            <a:endParaRPr lang="en-US" dirty="0"/>
          </a:p>
        </p:txBody>
      </p:sp>
      <p:sp>
        <p:nvSpPr>
          <p:cNvPr id="3" name="Text Placeholder 2"/>
          <p:cNvSpPr>
            <a:spLocks noGrp="1"/>
          </p:cNvSpPr>
          <p:nvPr>
            <p:ph type="body" sz="quarter" idx="13"/>
          </p:nvPr>
        </p:nvSpPr>
        <p:spPr/>
        <p:txBody>
          <a:bodyPr/>
          <a:lstStyle/>
          <a:p>
            <a:pPr>
              <a:spcAft>
                <a:spcPts val="1800"/>
              </a:spcAft>
            </a:pPr>
            <a:r>
              <a:rPr lang="en-US" dirty="0" smtClean="0"/>
              <a:t>Correcting unit elevations for units below plant origin</a:t>
            </a:r>
          </a:p>
          <a:p>
            <a:pPr>
              <a:spcAft>
                <a:spcPts val="1800"/>
              </a:spcAft>
            </a:pPr>
            <a:r>
              <a:rPr lang="en-US" dirty="0" smtClean="0"/>
              <a:t>Ongoing changes in the design</a:t>
            </a:r>
          </a:p>
          <a:p>
            <a:pPr>
              <a:spcAft>
                <a:spcPts val="1800"/>
              </a:spcAft>
            </a:pPr>
            <a:r>
              <a:rPr lang="en-US" dirty="0" smtClean="0"/>
              <a:t>Some constraints were violated for certain flow rates</a:t>
            </a:r>
          </a:p>
          <a:p>
            <a:pPr>
              <a:spcAft>
                <a:spcPts val="1800"/>
              </a:spcAft>
            </a:pPr>
            <a:r>
              <a:rPr lang="en-US" dirty="0" smtClean="0"/>
              <a:t>Independent code needs to be updated separately</a:t>
            </a:r>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Accomplishments</a:t>
            </a:r>
            <a:endParaRPr lang="en-US" dirty="0"/>
          </a:p>
        </p:txBody>
      </p:sp>
      <p:sp>
        <p:nvSpPr>
          <p:cNvPr id="10" name="Content Placeholder 9"/>
          <p:cNvSpPr>
            <a:spLocks noGrp="1"/>
          </p:cNvSpPr>
          <p:nvPr>
            <p:ph sz="half" idx="1"/>
          </p:nvPr>
        </p:nvSpPr>
        <p:spPr>
          <a:xfrm>
            <a:off x="228600" y="1295400"/>
            <a:ext cx="8382000" cy="5410200"/>
          </a:xfrm>
        </p:spPr>
        <p:txBody>
          <a:bodyPr>
            <a:normAutofit/>
          </a:bodyPr>
          <a:lstStyle/>
          <a:p>
            <a:pPr>
              <a:buNone/>
            </a:pPr>
            <a:endParaRPr lang="en-US" dirty="0" smtClean="0"/>
          </a:p>
          <a:p>
            <a:pPr lvl="1">
              <a:spcAft>
                <a:spcPts val="600"/>
              </a:spcAft>
            </a:pPr>
            <a:r>
              <a:rPr lang="en-US" sz="2800" dirty="0" smtClean="0"/>
              <a:t>Calculation of  head loss across each of the units </a:t>
            </a:r>
          </a:p>
          <a:p>
            <a:pPr lvl="1">
              <a:spcAft>
                <a:spcPts val="600"/>
              </a:spcAft>
            </a:pPr>
            <a:r>
              <a:rPr lang="en-US" sz="2800" dirty="0" smtClean="0"/>
              <a:t>Accounted for head loss not originally included in the main design code</a:t>
            </a:r>
          </a:p>
          <a:p>
            <a:pPr lvl="1">
              <a:spcAft>
                <a:spcPts val="600"/>
              </a:spcAft>
            </a:pPr>
            <a:r>
              <a:rPr lang="en-US" sz="2800" dirty="0" smtClean="0"/>
              <a:t>Developed hydraulic grade line for the entire plant </a:t>
            </a:r>
          </a:p>
          <a:p>
            <a:pPr lvl="1">
              <a:spcAft>
                <a:spcPts val="600"/>
              </a:spcAft>
            </a:pPr>
            <a:r>
              <a:rPr lang="en-US" sz="2800" dirty="0" smtClean="0"/>
              <a:t>Compared approved “Expert Inputs” to the values used in the design code</a:t>
            </a:r>
          </a:p>
          <a:p>
            <a:pPr lvl="1">
              <a:spcAft>
                <a:spcPts val="600"/>
              </a:spcAft>
            </a:pPr>
            <a:r>
              <a:rPr lang="en-US" sz="2800" dirty="0" smtClean="0"/>
              <a:t>Incorporated feedback </a:t>
            </a:r>
            <a:r>
              <a:rPr lang="en-US" sz="2800" dirty="0"/>
              <a:t>from</a:t>
            </a:r>
            <a:r>
              <a:rPr lang="en-US" sz="2800" dirty="0" smtClean="0"/>
              <a:t> LFSRSF team</a:t>
            </a:r>
          </a:p>
          <a:p>
            <a:pPr lvl="1">
              <a:spcAft>
                <a:spcPts val="600"/>
              </a:spcAft>
            </a:pPr>
            <a:r>
              <a:rPr lang="en-US" sz="2800" dirty="0" smtClean="0"/>
              <a:t>List of discrepancies and resolution</a:t>
            </a:r>
          </a:p>
          <a:p>
            <a:pPr marL="0" indent="0">
              <a:buNone/>
            </a:pPr>
            <a:endParaRPr lang="en-US" dirty="0" smtClean="0"/>
          </a:p>
          <a:p>
            <a:endParaRPr lang="en-US" dirty="0" smtClean="0"/>
          </a:p>
          <a:p>
            <a:pPr>
              <a:buNone/>
            </a:pPr>
            <a:endParaRPr lang="en-US" dirty="0" smtClean="0"/>
          </a:p>
        </p:txBody>
      </p:sp>
    </p:spTree>
    <p:extLst>
      <p:ext uri="{BB962C8B-B14F-4D97-AF65-F5344CB8AC3E}">
        <p14:creationId xmlns:p14="http://schemas.microsoft.com/office/powerpoint/2010/main" val="181739871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r"/>
            <a:r>
              <a:rPr lang="en-US" dirty="0" smtClean="0"/>
              <a:t>Future Work</a:t>
            </a:r>
            <a:endParaRPr lang="en-US" dirty="0"/>
          </a:p>
        </p:txBody>
      </p:sp>
      <p:sp>
        <p:nvSpPr>
          <p:cNvPr id="6" name="Text Placeholder 5"/>
          <p:cNvSpPr>
            <a:spLocks noGrp="1"/>
          </p:cNvSpPr>
          <p:nvPr>
            <p:ph type="body" sz="quarter" idx="13"/>
          </p:nvPr>
        </p:nvSpPr>
        <p:spPr>
          <a:xfrm>
            <a:off x="457200" y="1752600"/>
            <a:ext cx="8153400" cy="4724400"/>
          </a:xfrm>
        </p:spPr>
        <p:txBody>
          <a:bodyPr/>
          <a:lstStyle/>
          <a:p>
            <a:pPr>
              <a:spcAft>
                <a:spcPts val="3000"/>
              </a:spcAft>
            </a:pPr>
            <a:r>
              <a:rPr lang="en-US" dirty="0" smtClean="0"/>
              <a:t>Code is currently consistent and fully inclusive</a:t>
            </a:r>
          </a:p>
          <a:p>
            <a:pPr>
              <a:spcAft>
                <a:spcPts val="3000"/>
              </a:spcAft>
            </a:pPr>
            <a:r>
              <a:rPr lang="en-US" dirty="0" smtClean="0"/>
              <a:t>Updating the code for changes in the design code</a:t>
            </a:r>
          </a:p>
          <a:p>
            <a:pPr>
              <a:spcAft>
                <a:spcPts val="3000"/>
              </a:spcAft>
            </a:pPr>
            <a:r>
              <a:rPr lang="en-US" dirty="0" smtClean="0"/>
              <a:t>Implementation of resolved discrepancies</a:t>
            </a:r>
          </a:p>
          <a:p>
            <a:pPr>
              <a:spcAft>
                <a:spcPts val="3000"/>
              </a:spcAft>
            </a:pPr>
            <a:r>
              <a:rPr lang="en-US" dirty="0" smtClean="0"/>
              <a:t>Changes pertaining to feedback from field or other teams</a:t>
            </a:r>
          </a:p>
          <a:p>
            <a:pPr>
              <a:spcAft>
                <a:spcPts val="3000"/>
              </a:spcAft>
              <a:buNone/>
            </a:pPr>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447800" y="5029200"/>
            <a:ext cx="7162800" cy="609600"/>
          </a:xfrm>
        </p:spPr>
        <p:txBody>
          <a:bodyPr/>
          <a:lstStyle/>
          <a:p>
            <a:r>
              <a:rPr lang="en-US" dirty="0" smtClean="0">
                <a:ln>
                  <a:solidFill>
                    <a:schemeClr val="bg1"/>
                  </a:solidFill>
                </a:ln>
                <a:solidFill>
                  <a:schemeClr val="bg1"/>
                </a:solidFill>
              </a:rPr>
              <a:t>Annie Ding and Meghan </a:t>
            </a:r>
            <a:r>
              <a:rPr lang="en-US" dirty="0" err="1" smtClean="0">
                <a:ln>
                  <a:solidFill>
                    <a:schemeClr val="bg1"/>
                  </a:solidFill>
                </a:ln>
                <a:solidFill>
                  <a:schemeClr val="bg1"/>
                </a:solidFill>
              </a:rPr>
              <a:t>Furton</a:t>
            </a:r>
            <a:endParaRPr lang="en-US" dirty="0" smtClean="0">
              <a:ln>
                <a:solidFill>
                  <a:schemeClr val="bg1"/>
                </a:solidFill>
              </a:ln>
              <a:solidFill>
                <a:schemeClr val="bg1"/>
              </a:solidFill>
            </a:endParaRPr>
          </a:p>
        </p:txBody>
      </p:sp>
      <p:sp>
        <p:nvSpPr>
          <p:cNvPr id="6" name="Title 5"/>
          <p:cNvSpPr>
            <a:spLocks noGrp="1"/>
          </p:cNvSpPr>
          <p:nvPr>
            <p:ph type="ctrTitle" sz="quarter"/>
          </p:nvPr>
        </p:nvSpPr>
        <p:spPr/>
        <p:txBody>
          <a:bodyPr/>
          <a:lstStyle/>
          <a:p>
            <a:r>
              <a:rPr lang="en-US" dirty="0" smtClean="0"/>
              <a:t>Materials List</a:t>
            </a:r>
            <a:endParaRPr lang="en-US" dirty="0"/>
          </a:p>
        </p:txBody>
      </p:sp>
      <p:pic>
        <p:nvPicPr>
          <p:cNvPr id="5"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spTree>
    <p:extLst>
      <p:ext uri="{BB962C8B-B14F-4D97-AF65-F5344CB8AC3E}">
        <p14:creationId xmlns:p14="http://schemas.microsoft.com/office/powerpoint/2010/main" val="481903841"/>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lstStyle/>
          <a:p>
            <a:r>
              <a:rPr lang="en-US" dirty="0" smtClean="0"/>
              <a:t>Calculate the amount and cost of materials needed to build a design requested from the server.</a:t>
            </a:r>
          </a:p>
          <a:p>
            <a:r>
              <a:rPr lang="en-US" dirty="0" smtClean="0"/>
              <a:t>Useful for cities looking into getting a plant and construction teams.</a:t>
            </a:r>
          </a:p>
          <a:p>
            <a:endParaRPr lang="en-US" dirty="0"/>
          </a:p>
        </p:txBody>
      </p:sp>
    </p:spTree>
    <p:extLst>
      <p:ext uri="{BB962C8B-B14F-4D97-AF65-F5344CB8AC3E}">
        <p14:creationId xmlns:p14="http://schemas.microsoft.com/office/powerpoint/2010/main" val="40514137"/>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a:t>
            </a:r>
            <a:endParaRPr lang="en-US" dirty="0"/>
          </a:p>
        </p:txBody>
      </p:sp>
      <p:sp>
        <p:nvSpPr>
          <p:cNvPr id="3" name="Content Placeholder 2"/>
          <p:cNvSpPr>
            <a:spLocks noGrp="1"/>
          </p:cNvSpPr>
          <p:nvPr>
            <p:ph idx="1"/>
          </p:nvPr>
        </p:nvSpPr>
        <p:spPr/>
        <p:txBody>
          <a:bodyPr/>
          <a:lstStyle/>
          <a:p>
            <a:pPr>
              <a:buNone/>
            </a:pPr>
            <a:r>
              <a:rPr lang="en-US" sz="2200" dirty="0" smtClean="0"/>
              <a:t>Hydraulic design materials:</a:t>
            </a:r>
          </a:p>
          <a:p>
            <a:r>
              <a:rPr lang="en-US" sz="2200" dirty="0" smtClean="0"/>
              <a:t>Pipes</a:t>
            </a:r>
          </a:p>
          <a:p>
            <a:r>
              <a:rPr lang="en-US" sz="2200" dirty="0" smtClean="0"/>
              <a:t>Pipe </a:t>
            </a:r>
            <a:r>
              <a:rPr lang="en-US" sz="2200" dirty="0" err="1" smtClean="0"/>
              <a:t>ﬁttings</a:t>
            </a:r>
            <a:endParaRPr lang="en-US" sz="2200" dirty="0" smtClean="0"/>
          </a:p>
          <a:p>
            <a:r>
              <a:rPr lang="en-US" sz="2200" dirty="0" smtClean="0"/>
              <a:t>Sheets for </a:t>
            </a:r>
            <a:r>
              <a:rPr lang="en-US" sz="2200" dirty="0" err="1" smtClean="0"/>
              <a:t>ﬂocculator</a:t>
            </a:r>
            <a:r>
              <a:rPr lang="en-US" sz="2200" dirty="0" smtClean="0"/>
              <a:t> </a:t>
            </a:r>
            <a:r>
              <a:rPr lang="en-US" sz="2200" dirty="0" err="1" smtClean="0"/>
              <a:t>baﬄes</a:t>
            </a:r>
            <a:endParaRPr lang="en-US" sz="2200" dirty="0" smtClean="0"/>
          </a:p>
          <a:p>
            <a:r>
              <a:rPr lang="en-US" sz="2200" dirty="0" smtClean="0"/>
              <a:t>Sedimentation plate settlers</a:t>
            </a:r>
          </a:p>
          <a:p>
            <a:r>
              <a:rPr lang="en-US" sz="2200" dirty="0" smtClean="0"/>
              <a:t>Chemical dose controller pieces</a:t>
            </a:r>
          </a:p>
          <a:p>
            <a:pPr>
              <a:buNone/>
            </a:pPr>
            <a:r>
              <a:rPr lang="en-US" sz="2200" dirty="0" smtClean="0"/>
              <a:t>Structural design materials include but are not limited to:</a:t>
            </a:r>
          </a:p>
          <a:p>
            <a:r>
              <a:rPr lang="en-US" sz="2200" dirty="0" smtClean="0"/>
              <a:t>Brick</a:t>
            </a:r>
          </a:p>
          <a:p>
            <a:r>
              <a:rPr lang="en-US" sz="2200" dirty="0" smtClean="0"/>
              <a:t>Rebar</a:t>
            </a:r>
          </a:p>
          <a:p>
            <a:r>
              <a:rPr lang="en-US" sz="2200" dirty="0" smtClean="0"/>
              <a:t>Cement for plant walls</a:t>
            </a:r>
          </a:p>
          <a:p>
            <a:r>
              <a:rPr lang="en-US" sz="2200" dirty="0" smtClean="0"/>
              <a:t>River rock for entrance tank hoppers</a:t>
            </a:r>
          </a:p>
          <a:p>
            <a:endParaRPr lang="en-US" sz="2200" dirty="0"/>
          </a:p>
        </p:txBody>
      </p:sp>
    </p:spTree>
    <p:extLst>
      <p:ext uri="{BB962C8B-B14F-4D97-AF65-F5344CB8AC3E}">
        <p14:creationId xmlns:p14="http://schemas.microsoft.com/office/powerpoint/2010/main" val="1040414448"/>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Pipe Matrix</a:t>
            </a:r>
            <a:endParaRPr lang="en-US" dirty="0"/>
          </a:p>
        </p:txBody>
      </p:sp>
      <p:sp>
        <p:nvSpPr>
          <p:cNvPr id="3" name="Content Placeholder 2"/>
          <p:cNvSpPr>
            <a:spLocks noGrp="1"/>
          </p:cNvSpPr>
          <p:nvPr>
            <p:ph idx="1"/>
          </p:nvPr>
        </p:nvSpPr>
        <p:spPr/>
        <p:txBody>
          <a:bodyPr/>
          <a:lstStyle/>
          <a:p>
            <a:r>
              <a:rPr lang="en-US" dirty="0" smtClean="0"/>
              <a:t>What is it?</a:t>
            </a:r>
          </a:p>
          <a:p>
            <a:pPr lvl="1"/>
            <a:r>
              <a:rPr lang="en-US" dirty="0" smtClean="0"/>
              <a:t>The information about all pipes drawn in the plant</a:t>
            </a:r>
          </a:p>
          <a:p>
            <a:pPr marL="457200" lvl="1" indent="0">
              <a:buNone/>
            </a:pPr>
            <a:endParaRPr lang="en-US" dirty="0"/>
          </a:p>
          <a:p>
            <a:endParaRPr lang="en-US" dirty="0" smtClean="0"/>
          </a:p>
          <a:p>
            <a:endParaRPr lang="en-US" dirty="0" smtClean="0"/>
          </a:p>
          <a:p>
            <a:r>
              <a:rPr lang="en-US" dirty="0" smtClean="0"/>
              <a:t>How do we get it from the code?</a:t>
            </a:r>
          </a:p>
          <a:p>
            <a:pPr lvl="1"/>
            <a:r>
              <a:rPr lang="en-US" dirty="0" smtClean="0"/>
              <a:t>Every time a pipe is added to a stack for drawing, pull out its row “address” in for the Pipe Matrix</a:t>
            </a:r>
            <a:endParaRPr lang="en-US" dirty="0"/>
          </a:p>
        </p:txBody>
      </p:sp>
      <p:sp>
        <p:nvSpPr>
          <p:cNvPr id="4" name="Rounded Rectangle 3"/>
          <p:cNvSpPr/>
          <p:nvPr/>
        </p:nvSpPr>
        <p:spPr bwMode="auto">
          <a:xfrm>
            <a:off x="3505200" y="2927866"/>
            <a:ext cx="3581400" cy="609600"/>
          </a:xfrm>
          <a:prstGeom prst="roundRect">
            <a:avLst/>
          </a:prstGeom>
          <a:solidFill>
            <a:schemeClr val="accent5">
              <a:lumMod val="60000"/>
              <a:lumOff val="40000"/>
            </a:schemeClr>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5" name="TextBox 4"/>
          <p:cNvSpPr txBox="1"/>
          <p:nvPr/>
        </p:nvSpPr>
        <p:spPr>
          <a:xfrm>
            <a:off x="1638300" y="3066534"/>
            <a:ext cx="1752600" cy="369332"/>
          </a:xfrm>
          <a:prstGeom prst="rect">
            <a:avLst/>
          </a:prstGeom>
          <a:noFill/>
        </p:spPr>
        <p:txBody>
          <a:bodyPr wrap="square" rtlCol="0">
            <a:spAutoFit/>
          </a:bodyPr>
          <a:lstStyle/>
          <a:p>
            <a:r>
              <a:rPr lang="en-US" dirty="0" smtClean="0"/>
              <a:t>Pipe Matrix =</a:t>
            </a:r>
            <a:endParaRPr lang="en-US" dirty="0"/>
          </a:p>
        </p:txBody>
      </p:sp>
      <p:sp>
        <p:nvSpPr>
          <p:cNvPr id="6" name="TextBox 5"/>
          <p:cNvSpPr txBox="1"/>
          <p:nvPr/>
        </p:nvSpPr>
        <p:spPr>
          <a:xfrm>
            <a:off x="3657599" y="3048000"/>
            <a:ext cx="3308931" cy="369332"/>
          </a:xfrm>
          <a:prstGeom prst="rect">
            <a:avLst/>
          </a:prstGeom>
          <a:noFill/>
        </p:spPr>
        <p:txBody>
          <a:bodyPr wrap="square" rtlCol="0">
            <a:spAutoFit/>
          </a:bodyPr>
          <a:lstStyle/>
          <a:p>
            <a:r>
              <a:rPr lang="en-US" dirty="0" smtClean="0"/>
              <a:t>L	ND	EN	?</a:t>
            </a:r>
            <a:endParaRPr lang="en-US" dirty="0"/>
          </a:p>
        </p:txBody>
      </p:sp>
      <p:sp>
        <p:nvSpPr>
          <p:cNvPr id="8" name="TextBox 7"/>
          <p:cNvSpPr txBox="1"/>
          <p:nvPr/>
        </p:nvSpPr>
        <p:spPr>
          <a:xfrm>
            <a:off x="7696200" y="2927866"/>
            <a:ext cx="876300" cy="584775"/>
          </a:xfrm>
          <a:prstGeom prst="rect">
            <a:avLst/>
          </a:prstGeom>
          <a:noFill/>
        </p:spPr>
        <p:txBody>
          <a:bodyPr wrap="square" rtlCol="0">
            <a:spAutoFit/>
          </a:bodyPr>
          <a:lstStyle/>
          <a:p>
            <a:r>
              <a:rPr lang="en-US" sz="1600" dirty="0"/>
              <a:t>R</a:t>
            </a:r>
            <a:r>
              <a:rPr lang="en-US" sz="1600" dirty="0" smtClean="0"/>
              <a:t> x 4 matrix</a:t>
            </a:r>
            <a:endParaRPr lang="en-US" sz="1600" dirty="0"/>
          </a:p>
        </p:txBody>
      </p:sp>
      <p:sp>
        <p:nvSpPr>
          <p:cNvPr id="9" name="5-Point Star 8"/>
          <p:cNvSpPr/>
          <p:nvPr/>
        </p:nvSpPr>
        <p:spPr bwMode="auto">
          <a:xfrm>
            <a:off x="6096000" y="2718425"/>
            <a:ext cx="1054100" cy="958691"/>
          </a:xfrm>
          <a:prstGeom prst="star5">
            <a:avLst/>
          </a:prstGeom>
          <a:solidFill>
            <a:srgbClr val="FFFF00"/>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normalizeH="0" baseline="0" dirty="0" smtClean="0">
                <a:ln w="22225">
                  <a:solidFill>
                    <a:schemeClr val="accent2"/>
                  </a:solidFill>
                  <a:prstDash val="solid"/>
                </a:ln>
                <a:solidFill>
                  <a:schemeClr val="accent2">
                    <a:lumMod val="40000"/>
                    <a:lumOff val="60000"/>
                  </a:schemeClr>
                </a:solidFill>
                <a:latin typeface="Century Gothic" pitchFamily="34" charset="0"/>
                <a:cs typeface="Arial" charset="0"/>
              </a:rPr>
              <a:t>N</a:t>
            </a:r>
          </a:p>
        </p:txBody>
      </p:sp>
    </p:spTree>
    <p:extLst>
      <p:ext uri="{BB962C8B-B14F-4D97-AF65-F5344CB8AC3E}">
        <p14:creationId xmlns:p14="http://schemas.microsoft.com/office/powerpoint/2010/main" val="23339129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Extracting the Pipe Matrix</a:t>
            </a:r>
            <a:endParaRPr lang="en-US" dirty="0"/>
          </a:p>
        </p:txBody>
      </p:sp>
      <p:sp>
        <p:nvSpPr>
          <p:cNvPr id="3" name="Content Placeholder 2"/>
          <p:cNvSpPr>
            <a:spLocks noGrp="1"/>
          </p:cNvSpPr>
          <p:nvPr>
            <p:ph idx="1"/>
          </p:nvPr>
        </p:nvSpPr>
        <p:spPr/>
        <p:txBody>
          <a:bodyPr/>
          <a:lstStyle/>
          <a:p>
            <a:r>
              <a:rPr lang="en-US" dirty="0" smtClean="0"/>
              <a:t>Each pipe is assigned a row address when a Pipe drawing function is called</a:t>
            </a:r>
            <a:endParaRPr lang="en-US" dirty="0"/>
          </a:p>
        </p:txBody>
      </p:sp>
      <p:sp>
        <p:nvSpPr>
          <p:cNvPr id="4" name="Rounded Rectangle 3"/>
          <p:cNvSpPr/>
          <p:nvPr/>
        </p:nvSpPr>
        <p:spPr bwMode="auto">
          <a:xfrm>
            <a:off x="1499808" y="3504246"/>
            <a:ext cx="2157792" cy="408623"/>
          </a:xfrm>
          <a:prstGeom prst="roundRect">
            <a:avLst/>
          </a:prstGeom>
          <a:solidFill>
            <a:schemeClr val="accent3">
              <a:lumMod val="60000"/>
              <a:lumOff val="40000"/>
            </a:schemeClr>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entury Gothic" pitchFamily="34" charset="0"/>
                <a:cs typeface="Arial" charset="0"/>
              </a:rPr>
              <a:t>PipeF</a:t>
            </a:r>
            <a:r>
              <a:rPr kumimoji="0" lang="en-US" sz="1800" b="0" i="0" u="none" strike="noStrike" cap="none" normalizeH="0" baseline="0" dirty="0" smtClean="0">
                <a:ln>
                  <a:noFill/>
                </a:ln>
                <a:solidFill>
                  <a:schemeClr val="tx1"/>
                </a:solidFill>
                <a:effectLst/>
                <a:latin typeface="Century Gothic" pitchFamily="34" charset="0"/>
                <a:cs typeface="Arial" charset="0"/>
              </a:rPr>
              <a:t> or </a:t>
            </a:r>
            <a:r>
              <a:rPr kumimoji="0" lang="en-US" sz="1800" b="0" i="0" u="none" strike="noStrike" cap="none" normalizeH="0" baseline="0" dirty="0" err="1" smtClean="0">
                <a:ln>
                  <a:noFill/>
                </a:ln>
                <a:solidFill>
                  <a:schemeClr val="tx1"/>
                </a:solidFill>
                <a:effectLst/>
                <a:latin typeface="Century Gothic" pitchFamily="34" charset="0"/>
                <a:cs typeface="Arial" charset="0"/>
              </a:rPr>
              <a:t>PipeSUBF</a:t>
            </a:r>
            <a:endParaRPr kumimoji="0" lang="en-US" sz="1800" b="0" i="0" u="none" strike="noStrike" cap="none" normalizeH="0" baseline="0" dirty="0" smtClean="0">
              <a:ln>
                <a:noFill/>
              </a:ln>
              <a:solidFill>
                <a:schemeClr val="tx1"/>
              </a:solidFill>
              <a:effectLst/>
              <a:latin typeface="Century Gothic" pitchFamily="34" charset="0"/>
              <a:cs typeface="Arial" charset="0"/>
            </a:endParaRPr>
          </a:p>
        </p:txBody>
      </p:sp>
      <p:sp>
        <p:nvSpPr>
          <p:cNvPr id="5" name="Right Arrow 4"/>
          <p:cNvSpPr/>
          <p:nvPr/>
        </p:nvSpPr>
        <p:spPr bwMode="auto">
          <a:xfrm>
            <a:off x="3890796" y="3467258"/>
            <a:ext cx="990600" cy="408623"/>
          </a:xfrm>
          <a:prstGeom prst="rightArrow">
            <a:avLst/>
          </a:prstGeom>
          <a:solidFill>
            <a:srgbClr val="00B0F0"/>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6" name="Rounded Rectangle 5"/>
          <p:cNvSpPr/>
          <p:nvPr/>
        </p:nvSpPr>
        <p:spPr bwMode="auto">
          <a:xfrm>
            <a:off x="5410200" y="3228654"/>
            <a:ext cx="1884196" cy="1021556"/>
          </a:xfrm>
          <a:prstGeom prst="roundRect">
            <a:avLst/>
          </a:prstGeom>
          <a:solidFill>
            <a:schemeClr val="accent4">
              <a:lumMod val="60000"/>
              <a:lumOff val="40000"/>
            </a:schemeClr>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en-US" dirty="0" smtClean="0"/>
              <a:t>Drawing Script</a:t>
            </a: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entury Gothic" pitchFamily="34"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en-US" dirty="0" smtClean="0"/>
              <a:t>Row Address</a:t>
            </a:r>
            <a:endParaRPr kumimoji="0" lang="en-US" sz="1800" b="0" i="0" u="none" strike="noStrike" cap="none" normalizeH="0" baseline="0" dirty="0" smtClean="0">
              <a:ln>
                <a:noFill/>
              </a:ln>
              <a:solidFill>
                <a:schemeClr val="tx1"/>
              </a:solidFill>
              <a:effectLst/>
              <a:latin typeface="Century Gothic" pitchFamily="34" charset="0"/>
              <a:cs typeface="Arial" charset="0"/>
            </a:endParaRPr>
          </a:p>
        </p:txBody>
      </p:sp>
      <p:sp>
        <p:nvSpPr>
          <p:cNvPr id="7" name="TextBox 6"/>
          <p:cNvSpPr txBox="1"/>
          <p:nvPr/>
        </p:nvSpPr>
        <p:spPr>
          <a:xfrm>
            <a:off x="5743798" y="2815388"/>
            <a:ext cx="1217000" cy="369332"/>
          </a:xfrm>
          <a:prstGeom prst="rect">
            <a:avLst/>
          </a:prstGeom>
          <a:noFill/>
        </p:spPr>
        <p:txBody>
          <a:bodyPr wrap="none" rtlCol="0">
            <a:spAutoFit/>
          </a:bodyPr>
          <a:lstStyle/>
          <a:p>
            <a:r>
              <a:rPr lang="en-US" dirty="0" smtClean="0"/>
              <a:t>cell array</a:t>
            </a:r>
            <a:endParaRPr lang="en-US" dirty="0"/>
          </a:p>
        </p:txBody>
      </p:sp>
      <p:sp>
        <p:nvSpPr>
          <p:cNvPr id="8" name="TextBox 7"/>
          <p:cNvSpPr txBox="1"/>
          <p:nvPr/>
        </p:nvSpPr>
        <p:spPr>
          <a:xfrm>
            <a:off x="914400" y="5096608"/>
            <a:ext cx="4624984" cy="646331"/>
          </a:xfrm>
          <a:prstGeom prst="rect">
            <a:avLst/>
          </a:prstGeom>
          <a:noFill/>
        </p:spPr>
        <p:txBody>
          <a:bodyPr wrap="none" rtlCol="0">
            <a:spAutoFit/>
          </a:bodyPr>
          <a:lstStyle/>
          <a:p>
            <a:r>
              <a:rPr lang="en-US" dirty="0" smtClean="0"/>
              <a:t>Access cell 1 for stacking drawing script</a:t>
            </a:r>
          </a:p>
          <a:p>
            <a:r>
              <a:rPr lang="en-US" dirty="0" smtClean="0"/>
              <a:t>Access cell2 to add to the pipe matrix</a:t>
            </a:r>
            <a:endParaRPr lang="en-US" dirty="0"/>
          </a:p>
        </p:txBody>
      </p:sp>
      <p:sp>
        <p:nvSpPr>
          <p:cNvPr id="9" name="Rectangle 8"/>
          <p:cNvSpPr/>
          <p:nvPr/>
        </p:nvSpPr>
        <p:spPr bwMode="auto">
          <a:xfrm>
            <a:off x="5539384" y="4770668"/>
            <a:ext cx="481222" cy="1107996"/>
          </a:xfrm>
          <a:prstGeom prst="rect">
            <a:avLst/>
          </a:prstGeom>
          <a:solidFill>
            <a:schemeClr val="bg1"/>
          </a:solid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6600" b="0" i="0" u="none" strike="noStrike" cap="none" normalizeH="0" baseline="0" dirty="0" smtClean="0">
                <a:ln>
                  <a:noFill/>
                </a:ln>
                <a:solidFill>
                  <a:schemeClr val="tx1"/>
                </a:solidFill>
                <a:effectLst/>
                <a:latin typeface="Century Gothic" pitchFamily="34" charset="0"/>
                <a:cs typeface="Arial" charset="0"/>
              </a:rPr>
              <a:t>}</a:t>
            </a:r>
          </a:p>
        </p:txBody>
      </p:sp>
      <p:sp>
        <p:nvSpPr>
          <p:cNvPr id="10" name="TextBox 9"/>
          <p:cNvSpPr txBox="1"/>
          <p:nvPr/>
        </p:nvSpPr>
        <p:spPr>
          <a:xfrm>
            <a:off x="6286903" y="4971942"/>
            <a:ext cx="2133600" cy="923330"/>
          </a:xfrm>
          <a:prstGeom prst="rect">
            <a:avLst/>
          </a:prstGeom>
          <a:noFill/>
        </p:spPr>
        <p:txBody>
          <a:bodyPr wrap="square" rtlCol="0">
            <a:spAutoFit/>
          </a:bodyPr>
          <a:lstStyle/>
          <a:p>
            <a:r>
              <a:rPr lang="en-US" dirty="0" smtClean="0">
                <a:solidFill>
                  <a:schemeClr val="accent6">
                    <a:lumMod val="75000"/>
                  </a:schemeClr>
                </a:solidFill>
              </a:rPr>
              <a:t>These two things always happen together</a:t>
            </a:r>
            <a:endParaRPr lang="en-US" dirty="0">
              <a:solidFill>
                <a:schemeClr val="accent6">
                  <a:lumMod val="75000"/>
                </a:schemeClr>
              </a:solidFill>
            </a:endParaRPr>
          </a:p>
        </p:txBody>
      </p:sp>
      <p:sp>
        <p:nvSpPr>
          <p:cNvPr id="11" name="TextBox 10"/>
          <p:cNvSpPr txBox="1"/>
          <p:nvPr/>
        </p:nvSpPr>
        <p:spPr>
          <a:xfrm>
            <a:off x="1653298" y="6031597"/>
            <a:ext cx="5465596" cy="646331"/>
          </a:xfrm>
          <a:prstGeom prst="rect">
            <a:avLst/>
          </a:prstGeom>
          <a:noFill/>
        </p:spPr>
        <p:txBody>
          <a:bodyPr wrap="square" rtlCol="0">
            <a:spAutoFit/>
          </a:bodyPr>
          <a:lstStyle/>
          <a:p>
            <a:r>
              <a:rPr lang="en-US" b="1" dirty="0" smtClean="0"/>
              <a:t>NOTE: </a:t>
            </a:r>
            <a:r>
              <a:rPr lang="en-US" dirty="0" smtClean="0"/>
              <a:t>N values are modified when new rows are added to the growing pipe matrix</a:t>
            </a:r>
            <a:endParaRPr lang="en-US" dirty="0"/>
          </a:p>
        </p:txBody>
      </p:sp>
    </p:spTree>
    <p:extLst>
      <p:ext uri="{BB962C8B-B14F-4D97-AF65-F5344CB8AC3E}">
        <p14:creationId xmlns:p14="http://schemas.microsoft.com/office/powerpoint/2010/main" val="16549373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Text Placeholder 2"/>
          <p:cNvSpPr>
            <a:spLocks noGrp="1"/>
          </p:cNvSpPr>
          <p:nvPr>
            <p:ph type="body" sz="quarter" idx="13"/>
          </p:nvPr>
        </p:nvSpPr>
        <p:spPr>
          <a:xfrm>
            <a:off x="457200" y="1524000"/>
            <a:ext cx="8153400" cy="4572000"/>
          </a:xfrm>
        </p:spPr>
        <p:txBody>
          <a:bodyPr/>
          <a:lstStyle/>
          <a:p>
            <a:r>
              <a:rPr lang="en-US" dirty="0" smtClean="0"/>
              <a:t>Plant components modified:</a:t>
            </a:r>
          </a:p>
        </p:txBody>
      </p:sp>
      <p:graphicFrame>
        <p:nvGraphicFramePr>
          <p:cNvPr id="4" name="Table 3"/>
          <p:cNvGraphicFramePr>
            <a:graphicFrameLocks noGrp="1"/>
          </p:cNvGraphicFramePr>
          <p:nvPr>
            <p:extLst/>
          </p:nvPr>
        </p:nvGraphicFramePr>
        <p:xfrm>
          <a:off x="457200" y="2362200"/>
          <a:ext cx="8382000" cy="3246120"/>
        </p:xfrm>
        <a:graphic>
          <a:graphicData uri="http://schemas.openxmlformats.org/drawingml/2006/table">
            <a:tbl>
              <a:tblPr firstRow="1" bandRow="1">
                <a:tableStyleId>{5C22544A-7EE6-4342-B048-85BDC9FD1C3A}</a:tableStyleId>
              </a:tblPr>
              <a:tblGrid>
                <a:gridCol w="4191000"/>
                <a:gridCol w="4191000"/>
              </a:tblGrid>
              <a:tr h="533400">
                <a:tc>
                  <a:txBody>
                    <a:bodyPr/>
                    <a:lstStyle/>
                    <a:p>
                      <a:r>
                        <a:rPr lang="en-US" sz="2400" dirty="0" smtClean="0"/>
                        <a:t>SRSF</a:t>
                      </a:r>
                      <a:endParaRPr lang="en-US" sz="2400" dirty="0"/>
                    </a:p>
                  </a:txBody>
                  <a:tcPr/>
                </a:tc>
                <a:tc>
                  <a:txBody>
                    <a:bodyPr/>
                    <a:lstStyle/>
                    <a:p>
                      <a:r>
                        <a:rPr lang="en-US" sz="2400" dirty="0" smtClean="0"/>
                        <a:t>Entrance Tank</a:t>
                      </a:r>
                      <a:endParaRPr lang="en-US" sz="2400" dirty="0"/>
                    </a:p>
                  </a:txBody>
                  <a:tcPr/>
                </a:tc>
              </a:tr>
              <a:tr h="590550">
                <a:tc>
                  <a:txBody>
                    <a:bodyPr/>
                    <a:lstStyle/>
                    <a:p>
                      <a:r>
                        <a:rPr lang="en-US" sz="2000" dirty="0" smtClean="0"/>
                        <a:t>Initiates a</a:t>
                      </a:r>
                      <a:r>
                        <a:rPr lang="en-US" sz="2000" baseline="0" dirty="0" smtClean="0"/>
                        <a:t> pipe matrix</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References the SRSF pipe</a:t>
                      </a:r>
                      <a:r>
                        <a:rPr lang="en-US" sz="2000" baseline="0" dirty="0" smtClean="0"/>
                        <a:t> matrix and helper functions</a:t>
                      </a:r>
                      <a:endParaRPr lang="en-US" sz="2000" dirty="0" smtClean="0"/>
                    </a:p>
                  </a:txBody>
                  <a:tcPr/>
                </a:tc>
              </a:tr>
              <a:tr h="590550">
                <a:tc>
                  <a:txBody>
                    <a:bodyPr/>
                    <a:lstStyle/>
                    <a:p>
                      <a:r>
                        <a:rPr lang="en-US" sz="2000" b="1" dirty="0" smtClean="0"/>
                        <a:t>Mirrors and</a:t>
                      </a:r>
                      <a:r>
                        <a:rPr lang="en-US" sz="2000" b="1" baseline="0" dirty="0" smtClean="0"/>
                        <a:t> Arrays:</a:t>
                      </a:r>
                    </a:p>
                    <a:p>
                      <a:r>
                        <a:rPr lang="en-US" sz="2000" baseline="0" dirty="0" smtClean="0"/>
                        <a:t>These pipes need to be added multiple times</a:t>
                      </a:r>
                      <a:endParaRPr lang="en-US" sz="2000" dirty="0"/>
                    </a:p>
                  </a:txBody>
                  <a:tcPr/>
                </a:tc>
                <a:tc>
                  <a:txBody>
                    <a:bodyPr/>
                    <a:lstStyle/>
                    <a:p>
                      <a:r>
                        <a:rPr lang="en-US" sz="2000" b="1" dirty="0" smtClean="0"/>
                        <a:t>If statements:</a:t>
                      </a:r>
                    </a:p>
                    <a:p>
                      <a:r>
                        <a:rPr lang="en-US" sz="2000" dirty="0" smtClean="0"/>
                        <a:t>The</a:t>
                      </a:r>
                      <a:r>
                        <a:rPr lang="en-US" sz="2000" baseline="0" dirty="0" smtClean="0"/>
                        <a:t> format is copied when increasing pipe matrix values</a:t>
                      </a:r>
                      <a:endParaRPr lang="en-US" sz="2000" dirty="0"/>
                    </a:p>
                  </a:txBody>
                  <a:tcPr/>
                </a:tc>
              </a:tr>
              <a:tr h="590550">
                <a:tc>
                  <a:txBody>
                    <a:bodyPr/>
                    <a:lstStyle/>
                    <a:p>
                      <a:r>
                        <a:rPr lang="en-US" sz="2000" b="1" dirty="0" smtClean="0"/>
                        <a:t>Pipes with changing lengths:</a:t>
                      </a:r>
                    </a:p>
                    <a:p>
                      <a:r>
                        <a:rPr lang="en-US" sz="2000" dirty="0" smtClean="0"/>
                        <a:t>The</a:t>
                      </a:r>
                      <a:r>
                        <a:rPr lang="en-US" sz="2000" baseline="0" dirty="0" smtClean="0"/>
                        <a:t> format is copied when increasing pipe matrix values</a:t>
                      </a:r>
                      <a:endParaRPr lang="en-US" sz="2000" dirty="0"/>
                    </a:p>
                  </a:txBody>
                  <a:tcPr/>
                </a:tc>
                <a:tc>
                  <a:txBody>
                    <a:bodyPr/>
                    <a:lstStyle/>
                    <a:p>
                      <a:r>
                        <a:rPr lang="en-US" sz="2000" b="1" dirty="0" smtClean="0"/>
                        <a:t>Unused Pipes:</a:t>
                      </a:r>
                    </a:p>
                    <a:p>
                      <a:r>
                        <a:rPr lang="en-US" sz="2000" dirty="0" smtClean="0"/>
                        <a:t>The pipe matrix is not added to until the end</a:t>
                      </a:r>
                      <a:r>
                        <a:rPr lang="en-US" sz="2000" baseline="0" dirty="0" smtClean="0"/>
                        <a:t> of the code</a:t>
                      </a:r>
                      <a:endParaRPr lang="en-US" sz="2000" dirty="0"/>
                    </a:p>
                  </a:txBody>
                  <a:tcPr/>
                </a:tc>
              </a:tr>
            </a:tbl>
          </a:graphicData>
        </a:graphic>
      </p:graphicFrame>
    </p:spTree>
    <p:extLst>
      <p:ext uri="{BB962C8B-B14F-4D97-AF65-F5344CB8AC3E}">
        <p14:creationId xmlns:p14="http://schemas.microsoft.com/office/powerpoint/2010/main" val="832714646"/>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The Drawing</a:t>
            </a:r>
            <a:endParaRPr lang="en-US" dirty="0"/>
          </a:p>
        </p:txBody>
      </p:sp>
      <p:pic>
        <p:nvPicPr>
          <p:cNvPr id="4"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pic>
        <p:nvPicPr>
          <p:cNvPr id="6" name="Picture 5"/>
          <p:cNvPicPr>
            <a:picLocks noChangeAspect="1" noChangeArrowheads="1"/>
          </p:cNvPicPr>
          <p:nvPr/>
        </p:nvPicPr>
        <p:blipFill>
          <a:blip r:embed="rId4" cstate="print"/>
          <a:srcRect l="25500" t="17513" r="24086" b="16734"/>
          <a:stretch>
            <a:fillRect/>
          </a:stretch>
        </p:blipFill>
        <p:spPr bwMode="auto">
          <a:xfrm>
            <a:off x="1447800" y="1676400"/>
            <a:ext cx="5943600" cy="4739916"/>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Optimizing Pipes</a:t>
            </a:r>
            <a:endParaRPr lang="en-US" dirty="0"/>
          </a:p>
        </p:txBody>
      </p:sp>
      <p:sp>
        <p:nvSpPr>
          <p:cNvPr id="3" name="Content Placeholder 2"/>
          <p:cNvSpPr>
            <a:spLocks noGrp="1"/>
          </p:cNvSpPr>
          <p:nvPr>
            <p:ph idx="1"/>
          </p:nvPr>
        </p:nvSpPr>
        <p:spPr/>
        <p:txBody>
          <a:bodyPr/>
          <a:lstStyle/>
          <a:p>
            <a:r>
              <a:rPr lang="en-US" dirty="0" smtClean="0"/>
              <a:t>Overall outputs:</a:t>
            </a:r>
          </a:p>
          <a:p>
            <a:pPr lvl="1"/>
            <a:r>
              <a:rPr lang="en-US" dirty="0" smtClean="0"/>
              <a:t>Matrix with the number of lances (6.1m lengths of pipes sold in Honduras) of each pipe specification and nominal diameter needed to build plant.</a:t>
            </a:r>
          </a:p>
          <a:p>
            <a:pPr lvl="1"/>
            <a:r>
              <a:rPr lang="en-US" dirty="0" smtClean="0"/>
              <a:t>Matrix with the lengths we can cut out of individual lances</a:t>
            </a:r>
          </a:p>
          <a:p>
            <a:pPr lvl="1"/>
            <a:r>
              <a:rPr lang="en-US" dirty="0" smtClean="0"/>
              <a:t>Overall cost of pipes used in the design called</a:t>
            </a:r>
          </a:p>
          <a:p>
            <a:endParaRPr lang="en-US" dirty="0" smtClean="0"/>
          </a:p>
          <a:p>
            <a:pPr>
              <a:buNone/>
            </a:pPr>
            <a:endParaRPr lang="en-US" dirty="0"/>
          </a:p>
        </p:txBody>
      </p:sp>
    </p:spTree>
    <p:extLst>
      <p:ext uri="{BB962C8B-B14F-4D97-AF65-F5344CB8AC3E}">
        <p14:creationId xmlns:p14="http://schemas.microsoft.com/office/powerpoint/2010/main" val="3525083814"/>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Original Algorithm</a:t>
            </a:r>
            <a:endParaRPr lang="en-US" dirty="0"/>
          </a:p>
        </p:txBody>
      </p:sp>
      <p:sp>
        <p:nvSpPr>
          <p:cNvPr id="3" name="Content Placeholder 2"/>
          <p:cNvSpPr>
            <a:spLocks noGrp="1"/>
          </p:cNvSpPr>
          <p:nvPr>
            <p:ph idx="1"/>
          </p:nvPr>
        </p:nvSpPr>
        <p:spPr>
          <a:xfrm>
            <a:off x="4876800" y="1600200"/>
            <a:ext cx="3810000" cy="4525963"/>
          </a:xfrm>
        </p:spPr>
        <p:txBody>
          <a:bodyPr/>
          <a:lstStyle/>
          <a:p>
            <a:pPr marL="0" indent="0">
              <a:buNone/>
            </a:pPr>
            <a:endParaRPr lang="en-US" dirty="0" smtClean="0"/>
          </a:p>
          <a:p>
            <a:pPr marL="0" indent="0">
              <a:buNone/>
            </a:pPr>
            <a:endParaRPr lang="en-US" dirty="0"/>
          </a:p>
          <a:p>
            <a:pPr marL="0" indent="0" algn="ctr">
              <a:buNone/>
            </a:pPr>
            <a:r>
              <a:rPr lang="en-US" dirty="0" smtClean="0"/>
              <a:t>Too Complicated! </a:t>
            </a:r>
            <a:r>
              <a:rPr lang="en-US" dirty="0" err="1" smtClean="0"/>
              <a:t>MathCAD</a:t>
            </a:r>
            <a:r>
              <a:rPr lang="en-US" dirty="0" smtClean="0"/>
              <a:t> can’t handle the calculations.</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605" y="2286000"/>
            <a:ext cx="4619625" cy="3224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582535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Revised Algorithm</a:t>
            </a:r>
            <a:endParaRPr lang="en-US" dirty="0"/>
          </a:p>
        </p:txBody>
      </p:sp>
      <p:sp>
        <p:nvSpPr>
          <p:cNvPr id="3" name="Content Placeholder 2"/>
          <p:cNvSpPr>
            <a:spLocks noGrp="1"/>
          </p:cNvSpPr>
          <p:nvPr>
            <p:ph idx="1"/>
          </p:nvPr>
        </p:nvSpPr>
        <p:spPr/>
        <p:txBody>
          <a:bodyPr/>
          <a:lstStyle/>
          <a:p>
            <a:r>
              <a:rPr lang="en-US" dirty="0" smtClean="0"/>
              <a:t>Assumes </a:t>
            </a:r>
            <a:r>
              <a:rPr lang="en-US" u="sng" dirty="0" smtClean="0"/>
              <a:t>only two sections</a:t>
            </a:r>
            <a:r>
              <a:rPr lang="en-US" dirty="0" smtClean="0"/>
              <a:t> are cut out of each lance</a:t>
            </a:r>
          </a:p>
          <a:p>
            <a:r>
              <a:rPr lang="en-US" dirty="0" smtClean="0"/>
              <a:t>Can do large batches of sections at once, reducing the need to calculate for each </a:t>
            </a:r>
            <a:r>
              <a:rPr lang="en-US" i="1" dirty="0" smtClean="0"/>
              <a:t>n</a:t>
            </a:r>
            <a:r>
              <a:rPr lang="en-US" dirty="0" smtClean="0"/>
              <a:t> for each specific section</a:t>
            </a:r>
          </a:p>
          <a:p>
            <a:r>
              <a:rPr lang="en-US" dirty="0" smtClean="0"/>
              <a:t>Uses less calculations</a:t>
            </a:r>
          </a:p>
          <a:p>
            <a:r>
              <a:rPr lang="en-US" dirty="0" smtClean="0"/>
              <a:t>Less accurate but actually outputs approximate results</a:t>
            </a:r>
          </a:p>
        </p:txBody>
      </p:sp>
    </p:spTree>
    <p:extLst>
      <p:ext uri="{BB962C8B-B14F-4D97-AF65-F5344CB8AC3E}">
        <p14:creationId xmlns:p14="http://schemas.microsoft.com/office/powerpoint/2010/main" val="30470693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 L/s SRSF Example</a:t>
            </a:r>
            <a:endParaRPr lang="en-US" dirty="0"/>
          </a:p>
        </p:txBody>
      </p:sp>
      <p:pic>
        <p:nvPicPr>
          <p:cNvPr id="5" name="Picture 4"/>
          <p:cNvPicPr>
            <a:picLocks noChangeAspect="1"/>
          </p:cNvPicPr>
          <p:nvPr/>
        </p:nvPicPr>
        <p:blipFill>
          <a:blip r:embed="rId2"/>
          <a:stretch>
            <a:fillRect/>
          </a:stretch>
        </p:blipFill>
        <p:spPr>
          <a:xfrm>
            <a:off x="221342" y="1600199"/>
            <a:ext cx="1371600" cy="5111392"/>
          </a:xfrm>
          <a:prstGeom prst="rect">
            <a:avLst/>
          </a:prstGeom>
        </p:spPr>
      </p:pic>
      <p:pic>
        <p:nvPicPr>
          <p:cNvPr id="1028" name="Picture 4" descr="http://www.clipartbest.com/cliparts/nTX/9q4/nTX9q4LT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V="1">
            <a:off x="1719827" y="3916975"/>
            <a:ext cx="627357" cy="47783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2491745" y="1600196"/>
            <a:ext cx="1469204" cy="5111392"/>
          </a:xfrm>
          <a:prstGeom prst="rect">
            <a:avLst/>
          </a:prstGeom>
        </p:spPr>
      </p:pic>
      <p:pic>
        <p:nvPicPr>
          <p:cNvPr id="9" name="Picture 4" descr="http://www.clipartbest.com/cliparts/nTX/9q4/nTX9q4LT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008000" flipV="1">
            <a:off x="4255574" y="2921803"/>
            <a:ext cx="627357" cy="47783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a:stretch>
            <a:fillRect/>
          </a:stretch>
        </p:blipFill>
        <p:spPr>
          <a:xfrm>
            <a:off x="5177553" y="2118619"/>
            <a:ext cx="2076450" cy="1514475"/>
          </a:xfrm>
          <a:prstGeom prst="rect">
            <a:avLst/>
          </a:prstGeom>
        </p:spPr>
      </p:pic>
      <p:pic>
        <p:nvPicPr>
          <p:cNvPr id="12" name="Picture 4" descr="http://www.clipartbest.com/cliparts/nTX/9q4/nTX9q4LT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V="1">
            <a:off x="6336926" y="3795270"/>
            <a:ext cx="627357" cy="47783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6"/>
          <a:stretch>
            <a:fillRect/>
          </a:stretch>
        </p:blipFill>
        <p:spPr>
          <a:xfrm>
            <a:off x="4392615" y="4721241"/>
            <a:ext cx="4114800" cy="657225"/>
          </a:xfrm>
          <a:prstGeom prst="rect">
            <a:avLst/>
          </a:prstGeom>
        </p:spPr>
      </p:pic>
    </p:spTree>
    <p:extLst>
      <p:ext uri="{BB962C8B-B14F-4D97-AF65-F5344CB8AC3E}">
        <p14:creationId xmlns:p14="http://schemas.microsoft.com/office/powerpoint/2010/main" val="372690674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Text Placeholder 2"/>
          <p:cNvSpPr>
            <a:spLocks noGrp="1"/>
          </p:cNvSpPr>
          <p:nvPr>
            <p:ph type="body" sz="quarter" idx="13"/>
          </p:nvPr>
        </p:nvSpPr>
        <p:spPr>
          <a:xfrm>
            <a:off x="457200" y="1524000"/>
            <a:ext cx="8153400" cy="5029200"/>
          </a:xfrm>
        </p:spPr>
        <p:txBody>
          <a:bodyPr/>
          <a:lstStyle/>
          <a:p>
            <a:pPr marL="0" indent="0">
              <a:buNone/>
            </a:pPr>
            <a:r>
              <a:rPr lang="en-US" b="1" dirty="0" smtClean="0">
                <a:solidFill>
                  <a:schemeClr val="tx2"/>
                </a:solidFill>
              </a:rPr>
              <a:t>…For Pipe Matrix Extraction</a:t>
            </a:r>
          </a:p>
          <a:p>
            <a:r>
              <a:rPr lang="en-US" dirty="0" smtClean="0"/>
              <a:t>Add to pipe matrix from all plant components</a:t>
            </a:r>
          </a:p>
          <a:p>
            <a:pPr marL="0" indent="0">
              <a:buNone/>
            </a:pPr>
            <a:r>
              <a:rPr lang="en-US" b="1" dirty="0" smtClean="0">
                <a:solidFill>
                  <a:schemeClr val="tx2"/>
                </a:solidFill>
              </a:rPr>
              <a:t>…For Cutting Optimization</a:t>
            </a:r>
            <a:endParaRPr lang="en-US" b="1" dirty="0">
              <a:solidFill>
                <a:schemeClr val="tx2"/>
              </a:solidFill>
            </a:endParaRPr>
          </a:p>
          <a:p>
            <a:r>
              <a:rPr lang="en-US" dirty="0" smtClean="0"/>
              <a:t>Determine current pipe costs</a:t>
            </a:r>
          </a:p>
          <a:p>
            <a:r>
              <a:rPr lang="en-US" dirty="0" smtClean="0"/>
              <a:t>Improve optimization code</a:t>
            </a:r>
          </a:p>
          <a:p>
            <a:endParaRPr lang="en-US" dirty="0"/>
          </a:p>
        </p:txBody>
      </p:sp>
    </p:spTree>
    <p:extLst>
      <p:ext uri="{BB962C8B-B14F-4D97-AF65-F5344CB8AC3E}">
        <p14:creationId xmlns:p14="http://schemas.microsoft.com/office/powerpoint/2010/main" val="4686394"/>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0" y="5029200"/>
            <a:ext cx="3962400" cy="624673"/>
          </a:xfrm>
        </p:spPr>
        <p:txBody>
          <a:bodyPr/>
          <a:lstStyle/>
          <a:p>
            <a:r>
              <a:rPr lang="es-HN" sz="2800" dirty="0" err="1" smtClean="0"/>
              <a:t>Songlin</a:t>
            </a:r>
            <a:r>
              <a:rPr lang="es-HN" sz="2800" dirty="0" smtClean="0"/>
              <a:t> </a:t>
            </a:r>
            <a:r>
              <a:rPr lang="es-HN" sz="2800" dirty="0" err="1" smtClean="0"/>
              <a:t>Guo</a:t>
            </a:r>
            <a:endParaRPr lang="es-HN" sz="2800" dirty="0"/>
          </a:p>
        </p:txBody>
      </p:sp>
      <p:sp>
        <p:nvSpPr>
          <p:cNvPr id="2" name="Title 1"/>
          <p:cNvSpPr>
            <a:spLocks noGrp="1"/>
          </p:cNvSpPr>
          <p:nvPr>
            <p:ph type="ctrTitle" sz="quarter"/>
          </p:nvPr>
        </p:nvSpPr>
        <p:spPr>
          <a:xfrm>
            <a:off x="685800" y="1219200"/>
            <a:ext cx="8458200" cy="1470025"/>
          </a:xfrm>
        </p:spPr>
        <p:txBody>
          <a:bodyPr/>
          <a:lstStyle/>
          <a:p>
            <a:r>
              <a:rPr lang="es-HN" dirty="0" err="1" smtClean="0"/>
              <a:t>Section</a:t>
            </a:r>
            <a:r>
              <a:rPr lang="es-HN" dirty="0" smtClean="0"/>
              <a:t> </a:t>
            </a:r>
            <a:r>
              <a:rPr lang="es-HN" dirty="0" err="1" smtClean="0"/>
              <a:t>Cuts</a:t>
            </a:r>
            <a:r>
              <a:rPr lang="es-HN" dirty="0" smtClean="0"/>
              <a:t> &amp; </a:t>
            </a:r>
            <a:br>
              <a:rPr lang="es-HN" dirty="0" smtClean="0"/>
            </a:br>
            <a:r>
              <a:rPr lang="es-HN" dirty="0" err="1" smtClean="0"/>
              <a:t>Sedimentation</a:t>
            </a:r>
            <a:r>
              <a:rPr lang="es-HN" dirty="0" smtClean="0"/>
              <a:t> </a:t>
            </a:r>
            <a:r>
              <a:rPr lang="es-HN" dirty="0" err="1" smtClean="0"/>
              <a:t>Tank</a:t>
            </a:r>
            <a:r>
              <a:rPr lang="es-HN" dirty="0" smtClean="0"/>
              <a:t> </a:t>
            </a:r>
            <a:r>
              <a:rPr lang="es-HN" dirty="0" err="1" smtClean="0"/>
              <a:t>Updates</a:t>
            </a:r>
            <a:endParaRPr lang="es-HN" dirty="0"/>
          </a:p>
        </p:txBody>
      </p:sp>
    </p:spTree>
    <p:extLst>
      <p:ext uri="{BB962C8B-B14F-4D97-AF65-F5344CB8AC3E}">
        <p14:creationId xmlns:p14="http://schemas.microsoft.com/office/powerpoint/2010/main" val="2268998750"/>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19800" cy="1143000"/>
          </a:xfrm>
        </p:spPr>
        <p:txBody>
          <a:bodyPr/>
          <a:lstStyle/>
          <a:p>
            <a:r>
              <a:rPr lang="en-US" sz="4000" dirty="0" smtClean="0"/>
              <a:t>Left over problems</a:t>
            </a:r>
            <a:endParaRPr lang="en-US" sz="4000" dirty="0"/>
          </a:p>
        </p:txBody>
      </p:sp>
      <p:sp>
        <p:nvSpPr>
          <p:cNvPr id="3" name="Text Placeholder 2"/>
          <p:cNvSpPr>
            <a:spLocks noGrp="1"/>
          </p:cNvSpPr>
          <p:nvPr>
            <p:ph type="body" sz="quarter" idx="13"/>
          </p:nvPr>
        </p:nvSpPr>
        <p:spPr/>
        <p:txBody>
          <a:bodyPr/>
          <a:lstStyle/>
          <a:p>
            <a:r>
              <a:rPr lang="en-US" sz="2800" dirty="0" smtClean="0"/>
              <a:t>Mirror Image</a:t>
            </a:r>
          </a:p>
          <a:p>
            <a:endParaRPr lang="en-US" sz="28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2133600"/>
            <a:ext cx="8153400" cy="4191000"/>
          </a:xfrm>
          <a:prstGeom prst="rect">
            <a:avLst/>
          </a:prstGeom>
        </p:spPr>
      </p:pic>
    </p:spTree>
    <p:extLst>
      <p:ext uri="{BB962C8B-B14F-4D97-AF65-F5344CB8AC3E}">
        <p14:creationId xmlns:p14="http://schemas.microsoft.com/office/powerpoint/2010/main" val="34279025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96000" cy="1143000"/>
          </a:xfrm>
        </p:spPr>
        <p:txBody>
          <a:bodyPr/>
          <a:lstStyle/>
          <a:p>
            <a:r>
              <a:rPr lang="en-US" sz="4000" dirty="0" smtClean="0"/>
              <a:t>Left over problems</a:t>
            </a:r>
            <a:endParaRPr lang="en-US" sz="4000" dirty="0"/>
          </a:p>
        </p:txBody>
      </p:sp>
      <p:sp>
        <p:nvSpPr>
          <p:cNvPr id="10" name="Content Placeholder 9"/>
          <p:cNvSpPr>
            <a:spLocks noGrp="1"/>
          </p:cNvSpPr>
          <p:nvPr>
            <p:ph sz="half" idx="1"/>
          </p:nvPr>
        </p:nvSpPr>
        <p:spPr>
          <a:xfrm>
            <a:off x="457200" y="1524000"/>
            <a:ext cx="4876800" cy="4525963"/>
          </a:xfrm>
        </p:spPr>
        <p:txBody>
          <a:bodyPr/>
          <a:lstStyle/>
          <a:p>
            <a:r>
              <a:rPr lang="en-US" dirty="0" smtClean="0"/>
              <a:t>Misleading Information</a:t>
            </a:r>
            <a:endParaRPr lang="en-US" dirty="0"/>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598" y="2362201"/>
            <a:ext cx="8625421"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7398712"/>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19800" cy="1143000"/>
          </a:xfrm>
        </p:spPr>
        <p:txBody>
          <a:bodyPr/>
          <a:lstStyle/>
          <a:p>
            <a:r>
              <a:rPr lang="en-US" sz="4000" dirty="0" smtClean="0"/>
              <a:t>Left over problems</a:t>
            </a:r>
            <a:endParaRPr lang="en-US" sz="4000" dirty="0"/>
          </a:p>
        </p:txBody>
      </p:sp>
      <p:sp>
        <p:nvSpPr>
          <p:cNvPr id="3" name="Text Placeholder 2"/>
          <p:cNvSpPr>
            <a:spLocks noGrp="1"/>
          </p:cNvSpPr>
          <p:nvPr>
            <p:ph type="body" sz="quarter" idx="13"/>
          </p:nvPr>
        </p:nvSpPr>
        <p:spPr/>
        <p:txBody>
          <a:bodyPr/>
          <a:lstStyle/>
          <a:p>
            <a:r>
              <a:rPr lang="en-US" sz="2800" dirty="0" smtClean="0"/>
              <a:t>Desire Cut</a:t>
            </a:r>
          </a:p>
          <a:p>
            <a:endParaRPr lang="en-US" sz="28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599" y="2362200"/>
            <a:ext cx="8625421" cy="3581400"/>
          </a:xfrm>
          <a:prstGeom prst="rect">
            <a:avLst/>
          </a:prstGeom>
        </p:spPr>
      </p:pic>
    </p:spTree>
    <p:extLst>
      <p:ext uri="{BB962C8B-B14F-4D97-AF65-F5344CB8AC3E}">
        <p14:creationId xmlns:p14="http://schemas.microsoft.com/office/powerpoint/2010/main" val="11265987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Plates support pipes</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524000"/>
            <a:ext cx="8382000" cy="5066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125860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Overall Design Tasks</a:t>
            </a:r>
            <a:endParaRPr lang="en-US" dirty="0"/>
          </a:p>
        </p:txBody>
      </p:sp>
      <p:sp>
        <p:nvSpPr>
          <p:cNvPr id="7" name="Content Placeholder 6"/>
          <p:cNvSpPr>
            <a:spLocks noGrp="1"/>
          </p:cNvSpPr>
          <p:nvPr>
            <p:ph sz="half" idx="1"/>
          </p:nvPr>
        </p:nvSpPr>
        <p:spPr>
          <a:xfrm>
            <a:off x="457200" y="1600201"/>
            <a:ext cx="8382000" cy="4419600"/>
          </a:xfrm>
        </p:spPr>
        <p:txBody>
          <a:bodyPr/>
          <a:lstStyle/>
          <a:p>
            <a:pPr lvl="1">
              <a:buFont typeface="Wingdings" charset="2"/>
              <a:buChar char="Ø"/>
            </a:pPr>
            <a:r>
              <a:rPr lang="en-US" sz="2800" dirty="0" smtClean="0"/>
              <a:t>Incorporating new research progress into the design</a:t>
            </a:r>
          </a:p>
          <a:p>
            <a:pPr lvl="1">
              <a:buFont typeface="Wingdings" charset="2"/>
              <a:buChar char="Ø"/>
            </a:pPr>
            <a:r>
              <a:rPr lang="en-US" sz="2800" dirty="0" smtClean="0"/>
              <a:t>Designing plants for a greater range of flow rates</a:t>
            </a:r>
          </a:p>
          <a:p>
            <a:pPr lvl="1">
              <a:buFont typeface="Wingdings" charset="2"/>
              <a:buChar char="Ø"/>
            </a:pPr>
            <a:r>
              <a:rPr lang="en-US" sz="2800" dirty="0" smtClean="0"/>
              <a:t>Making our designs more easily understood</a:t>
            </a:r>
            <a:endParaRPr lang="en-US" dirty="0" smtClean="0"/>
          </a:p>
          <a:p>
            <a:pPr lvl="1">
              <a:buFont typeface="Wingdings" charset="2"/>
              <a:buChar char="Ø"/>
            </a:pPr>
            <a:r>
              <a:rPr lang="en-US" sz="2800" dirty="0" smtClean="0"/>
              <a:t>Communicating with the team in Honduras and with new implementation partners to address concerns </a:t>
            </a:r>
            <a:endParaRPr lang="en-US" sz="2800"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Plates support pipes</a:t>
            </a:r>
            <a:endParaRPr lang="en-US" dirty="0"/>
          </a:p>
        </p:txBody>
      </p:sp>
      <p:pic>
        <p:nvPicPr>
          <p:cNvPr id="1026" name="Picture 2" descr="Y:\DESIGN\Spring 2014\Songlin Spring 2014 Reports\Songlin - Spring 2014 Final\Report_Design_Team_SectionCut_Spring_2014\Supporting Pipes In the Sedimentation Tan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1676400"/>
            <a:ext cx="8153400"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9746960"/>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860032" y="4797152"/>
            <a:ext cx="3962400" cy="624673"/>
          </a:xfrm>
        </p:spPr>
        <p:txBody>
          <a:bodyPr/>
          <a:lstStyle/>
          <a:p>
            <a:r>
              <a:rPr lang="es-HN" sz="2800" dirty="0" err="1" smtClean="0">
                <a:solidFill>
                  <a:schemeClr val="bg1"/>
                </a:solidFill>
              </a:rPr>
              <a:t>Zeyu</a:t>
            </a:r>
            <a:r>
              <a:rPr lang="es-HN" sz="2800" dirty="0" smtClean="0">
                <a:solidFill>
                  <a:schemeClr val="bg1"/>
                </a:solidFill>
              </a:rPr>
              <a:t> </a:t>
            </a:r>
            <a:r>
              <a:rPr lang="es-HN" sz="2800" dirty="0" err="1" smtClean="0">
                <a:solidFill>
                  <a:schemeClr val="bg1"/>
                </a:solidFill>
              </a:rPr>
              <a:t>Yao</a:t>
            </a:r>
            <a:r>
              <a:rPr lang="es-HN" sz="2800" dirty="0" smtClean="0">
                <a:solidFill>
                  <a:schemeClr val="bg1"/>
                </a:solidFill>
              </a:rPr>
              <a:t> and </a:t>
            </a:r>
            <a:r>
              <a:rPr lang="es-HN" sz="2800" dirty="0" err="1" smtClean="0">
                <a:solidFill>
                  <a:schemeClr val="bg1"/>
                </a:solidFill>
              </a:rPr>
              <a:t>Chenxi</a:t>
            </a:r>
            <a:r>
              <a:rPr lang="es-HN" sz="2800" dirty="0" smtClean="0">
                <a:solidFill>
                  <a:schemeClr val="bg1"/>
                </a:solidFill>
              </a:rPr>
              <a:t> </a:t>
            </a:r>
            <a:r>
              <a:rPr lang="es-HN" sz="2800" dirty="0" err="1" smtClean="0">
                <a:solidFill>
                  <a:schemeClr val="bg1"/>
                </a:solidFill>
              </a:rPr>
              <a:t>Wen</a:t>
            </a:r>
            <a:endParaRPr lang="es-HN" sz="2800" dirty="0">
              <a:solidFill>
                <a:schemeClr val="bg1"/>
              </a:solidFill>
            </a:endParaRPr>
          </a:p>
        </p:txBody>
      </p:sp>
      <p:sp>
        <p:nvSpPr>
          <p:cNvPr id="2" name="Title 1"/>
          <p:cNvSpPr>
            <a:spLocks noGrp="1"/>
          </p:cNvSpPr>
          <p:nvPr>
            <p:ph type="ctrTitle" sz="quarter"/>
          </p:nvPr>
        </p:nvSpPr>
        <p:spPr/>
        <p:txBody>
          <a:bodyPr/>
          <a:lstStyle/>
          <a:p>
            <a:r>
              <a:rPr lang="es-HN" dirty="0" err="1" smtClean="0"/>
              <a:t>Chemical</a:t>
            </a:r>
            <a:r>
              <a:rPr lang="es-HN" dirty="0" smtClean="0"/>
              <a:t> </a:t>
            </a:r>
            <a:r>
              <a:rPr lang="es-HN" dirty="0" err="1" smtClean="0"/>
              <a:t>Dose</a:t>
            </a:r>
            <a:r>
              <a:rPr lang="es-HN" dirty="0" smtClean="0"/>
              <a:t> </a:t>
            </a:r>
            <a:r>
              <a:rPr lang="es-HN" dirty="0" err="1" smtClean="0"/>
              <a:t>Controller</a:t>
            </a:r>
            <a:r>
              <a:rPr lang="es-HN" dirty="0" smtClean="0"/>
              <a:t> </a:t>
            </a:r>
            <a:r>
              <a:rPr lang="es-HN" dirty="0" err="1" smtClean="0"/>
              <a:t>Modifications</a:t>
            </a:r>
            <a:endParaRPr lang="es-HN" dirty="0"/>
          </a:p>
        </p:txBody>
      </p:sp>
    </p:spTree>
    <p:extLst>
      <p:ext uri="{BB962C8B-B14F-4D97-AF65-F5344CB8AC3E}">
        <p14:creationId xmlns:p14="http://schemas.microsoft.com/office/powerpoint/2010/main" val="3261258629"/>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CDC Drawing</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81200"/>
            <a:ext cx="9144000" cy="3668831"/>
          </a:xfrm>
          <a:prstGeom prst="rect">
            <a:avLst/>
          </a:prstGeom>
        </p:spPr>
      </p:pic>
    </p:spTree>
    <p:extLst>
      <p:ext uri="{BB962C8B-B14F-4D97-AF65-F5344CB8AC3E}">
        <p14:creationId xmlns:p14="http://schemas.microsoft.com/office/powerpoint/2010/main" val="1809309585"/>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Tasks</a:t>
            </a:r>
            <a:endParaRPr lang="en-US" dirty="0"/>
          </a:p>
        </p:txBody>
      </p:sp>
      <p:sp>
        <p:nvSpPr>
          <p:cNvPr id="3" name="Text Placeholder 2"/>
          <p:cNvSpPr>
            <a:spLocks noGrp="1"/>
          </p:cNvSpPr>
          <p:nvPr>
            <p:ph type="body" sz="quarter" idx="13"/>
          </p:nvPr>
        </p:nvSpPr>
        <p:spPr/>
        <p:txBody>
          <a:bodyPr/>
          <a:lstStyle/>
          <a:p>
            <a:r>
              <a:rPr lang="en-US" dirty="0" smtClean="0"/>
              <a:t>Dosing components redundancy and entrance tank height adjustment</a:t>
            </a:r>
          </a:p>
          <a:p>
            <a:r>
              <a:rPr lang="en-US" dirty="0" smtClean="0"/>
              <a:t>Flexible tubing </a:t>
            </a:r>
          </a:p>
          <a:p>
            <a:r>
              <a:rPr lang="en-US" dirty="0" smtClean="0"/>
              <a:t>Lever arm</a:t>
            </a:r>
          </a:p>
          <a:p>
            <a:r>
              <a:rPr lang="en-US" dirty="0" smtClean="0"/>
              <a:t>Chlorine viscosity equation</a:t>
            </a:r>
          </a:p>
          <a:p>
            <a:r>
              <a:rPr lang="en-US" dirty="0" smtClean="0"/>
              <a:t>Stock tank equation</a:t>
            </a:r>
          </a:p>
          <a:p>
            <a:endParaRPr lang="en-US" dirty="0" smtClean="0"/>
          </a:p>
          <a:p>
            <a:endParaRPr lang="en-US" dirty="0" smtClean="0"/>
          </a:p>
          <a:p>
            <a:endParaRPr lang="en-US" dirty="0"/>
          </a:p>
        </p:txBody>
      </p:sp>
    </p:spTree>
    <p:extLst>
      <p:ext uri="{BB962C8B-B14F-4D97-AF65-F5344CB8AC3E}">
        <p14:creationId xmlns:p14="http://schemas.microsoft.com/office/powerpoint/2010/main" val="3557251659"/>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Dosing components redundancy, wall height, air removal</a:t>
            </a:r>
            <a:endParaRPr lang="en-US" sz="32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600" y="4077072"/>
            <a:ext cx="5657803" cy="2520279"/>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1600" y="1588693"/>
            <a:ext cx="5639245" cy="2329811"/>
          </a:xfrm>
          <a:prstGeom prst="rect">
            <a:avLst/>
          </a:prstGeom>
        </p:spPr>
      </p:pic>
      <p:sp>
        <p:nvSpPr>
          <p:cNvPr id="5" name="TextBox 4"/>
          <p:cNvSpPr txBox="1"/>
          <p:nvPr/>
        </p:nvSpPr>
        <p:spPr>
          <a:xfrm>
            <a:off x="6948264" y="3212976"/>
            <a:ext cx="1872208" cy="369332"/>
          </a:xfrm>
          <a:prstGeom prst="rect">
            <a:avLst/>
          </a:prstGeom>
          <a:noFill/>
        </p:spPr>
        <p:txBody>
          <a:bodyPr wrap="square" rtlCol="0">
            <a:spAutoFit/>
          </a:bodyPr>
          <a:lstStyle/>
          <a:p>
            <a:r>
              <a:rPr lang="en-US" dirty="0" smtClean="0">
                <a:latin typeface="+mn-lt"/>
              </a:rPr>
              <a:t>Before</a:t>
            </a:r>
          </a:p>
        </p:txBody>
      </p:sp>
      <p:sp>
        <p:nvSpPr>
          <p:cNvPr id="8" name="TextBox 7"/>
          <p:cNvSpPr txBox="1"/>
          <p:nvPr/>
        </p:nvSpPr>
        <p:spPr>
          <a:xfrm>
            <a:off x="6978506" y="5337211"/>
            <a:ext cx="1512168" cy="369332"/>
          </a:xfrm>
          <a:prstGeom prst="rect">
            <a:avLst/>
          </a:prstGeom>
          <a:noFill/>
        </p:spPr>
        <p:txBody>
          <a:bodyPr wrap="square" rtlCol="0">
            <a:spAutoFit/>
          </a:bodyPr>
          <a:lstStyle/>
          <a:p>
            <a:r>
              <a:rPr lang="en-US" dirty="0" smtClean="0">
                <a:latin typeface="+mn-lt"/>
              </a:rPr>
              <a:t>After</a:t>
            </a:r>
          </a:p>
        </p:txBody>
      </p:sp>
    </p:spTree>
    <p:extLst>
      <p:ext uri="{BB962C8B-B14F-4D97-AF65-F5344CB8AC3E}">
        <p14:creationId xmlns:p14="http://schemas.microsoft.com/office/powerpoint/2010/main" val="678093271"/>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Flexible tubing function</a:t>
            </a:r>
            <a:endParaRPr lang="en-US" dirty="0"/>
          </a:p>
        </p:txBody>
      </p:sp>
      <p:pic>
        <p:nvPicPr>
          <p:cNvPr id="8" name="Content Placeholder 7"/>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572000" y="2492896"/>
            <a:ext cx="4336747" cy="2376264"/>
          </a:xfrm>
        </p:spPr>
      </p:pic>
      <p:pic>
        <p:nvPicPr>
          <p:cNvPr id="7" name="Content Placeholder 6"/>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539552" y="2492896"/>
            <a:ext cx="3528392" cy="2350672"/>
          </a:xfrm>
        </p:spPr>
      </p:pic>
      <p:sp>
        <p:nvSpPr>
          <p:cNvPr id="10" name="TextBox 9"/>
          <p:cNvSpPr txBox="1"/>
          <p:nvPr/>
        </p:nvSpPr>
        <p:spPr>
          <a:xfrm>
            <a:off x="467544" y="1772816"/>
            <a:ext cx="3384376" cy="369332"/>
          </a:xfrm>
          <a:prstGeom prst="rect">
            <a:avLst/>
          </a:prstGeom>
          <a:noFill/>
        </p:spPr>
        <p:txBody>
          <a:bodyPr wrap="square" rtlCol="0">
            <a:spAutoFit/>
          </a:bodyPr>
          <a:lstStyle/>
          <a:p>
            <a:r>
              <a:rPr lang="en-US" dirty="0" smtClean="0">
                <a:latin typeface="+mn-lt"/>
              </a:rPr>
              <a:t>1. Naming problem</a:t>
            </a:r>
          </a:p>
        </p:txBody>
      </p:sp>
      <p:sp>
        <p:nvSpPr>
          <p:cNvPr id="11" name="TextBox 10"/>
          <p:cNvSpPr txBox="1"/>
          <p:nvPr/>
        </p:nvSpPr>
        <p:spPr>
          <a:xfrm>
            <a:off x="611560" y="5373216"/>
            <a:ext cx="3456384" cy="1200329"/>
          </a:xfrm>
          <a:prstGeom prst="rect">
            <a:avLst/>
          </a:prstGeom>
          <a:noFill/>
        </p:spPr>
        <p:txBody>
          <a:bodyPr wrap="square" rtlCol="0">
            <a:spAutoFit/>
          </a:bodyPr>
          <a:lstStyle/>
          <a:p>
            <a:r>
              <a:rPr lang="en-US" dirty="0" smtClean="0">
                <a:latin typeface="+mn-lt"/>
              </a:rPr>
              <a:t>Using </a:t>
            </a:r>
            <a:r>
              <a:rPr lang="en-US" dirty="0" err="1" smtClean="0">
                <a:latin typeface="+mn-lt"/>
              </a:rPr>
              <a:t>AguaClara</a:t>
            </a:r>
            <a:r>
              <a:rPr lang="en-US" dirty="0" smtClean="0">
                <a:latin typeface="+mn-lt"/>
              </a:rPr>
              <a:t> </a:t>
            </a:r>
            <a:r>
              <a:rPr lang="en-US" dirty="0" smtClean="0"/>
              <a:t>conventional </a:t>
            </a:r>
            <a:r>
              <a:rPr lang="en-US" dirty="0"/>
              <a:t>names: </a:t>
            </a:r>
            <a:r>
              <a:rPr lang="en-US" dirty="0" err="1" smtClean="0"/>
              <a:t>CoagCHTtoManifold.Inlet</a:t>
            </a:r>
            <a:r>
              <a:rPr lang="en-US" dirty="0" smtClean="0"/>
              <a:t> and </a:t>
            </a:r>
            <a:r>
              <a:rPr lang="en-US" dirty="0" err="1" smtClean="0"/>
              <a:t>CoagCHTtoManifold.Outlet</a:t>
            </a:r>
            <a:endParaRPr lang="en-US" dirty="0" smtClean="0"/>
          </a:p>
          <a:p>
            <a:r>
              <a:rPr lang="en-US" dirty="0" smtClean="0">
                <a:latin typeface="+mn-lt"/>
              </a:rPr>
              <a:t>Or </a:t>
            </a:r>
            <a:r>
              <a:rPr lang="en-US" dirty="0" err="1" smtClean="0">
                <a:latin typeface="+mn-lt"/>
              </a:rPr>
              <a:t>CoagCtoM.Inlet</a:t>
            </a:r>
            <a:endParaRPr lang="en-US" dirty="0" smtClean="0">
              <a:latin typeface="+mn-lt"/>
            </a:endParaRPr>
          </a:p>
        </p:txBody>
      </p:sp>
      <p:sp>
        <p:nvSpPr>
          <p:cNvPr id="12" name="TextBox 11"/>
          <p:cNvSpPr txBox="1"/>
          <p:nvPr/>
        </p:nvSpPr>
        <p:spPr>
          <a:xfrm>
            <a:off x="4644008" y="5373216"/>
            <a:ext cx="2952328" cy="646331"/>
          </a:xfrm>
          <a:prstGeom prst="rect">
            <a:avLst/>
          </a:prstGeom>
          <a:noFill/>
        </p:spPr>
        <p:txBody>
          <a:bodyPr wrap="square" rtlCol="0">
            <a:spAutoFit/>
          </a:bodyPr>
          <a:lstStyle/>
          <a:p>
            <a:r>
              <a:rPr lang="en-US" dirty="0" smtClean="0">
                <a:latin typeface="+mn-lt"/>
              </a:rPr>
              <a:t>Using simple names: Inlet1, Outlet 1</a:t>
            </a:r>
          </a:p>
        </p:txBody>
      </p:sp>
    </p:spTree>
    <p:extLst>
      <p:ext uri="{BB962C8B-B14F-4D97-AF65-F5344CB8AC3E}">
        <p14:creationId xmlns:p14="http://schemas.microsoft.com/office/powerpoint/2010/main" val="102624602"/>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Flexible tubing function</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26404" y="2708920"/>
            <a:ext cx="4038600" cy="1698723"/>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572000" y="2708920"/>
            <a:ext cx="4038600" cy="1728192"/>
          </a:xfrm>
        </p:spPr>
      </p:pic>
      <p:sp>
        <p:nvSpPr>
          <p:cNvPr id="7" name="TextBox 6"/>
          <p:cNvSpPr txBox="1"/>
          <p:nvPr/>
        </p:nvSpPr>
        <p:spPr>
          <a:xfrm>
            <a:off x="395536" y="1876182"/>
            <a:ext cx="3168352" cy="369332"/>
          </a:xfrm>
          <a:prstGeom prst="rect">
            <a:avLst/>
          </a:prstGeom>
          <a:noFill/>
        </p:spPr>
        <p:txBody>
          <a:bodyPr wrap="square" rtlCol="0">
            <a:spAutoFit/>
          </a:bodyPr>
          <a:lstStyle/>
          <a:p>
            <a:r>
              <a:rPr lang="en-US" dirty="0" smtClean="0">
                <a:latin typeface="+mn-lt"/>
              </a:rPr>
              <a:t>2. Mirror problem</a:t>
            </a:r>
          </a:p>
        </p:txBody>
      </p:sp>
      <p:sp>
        <p:nvSpPr>
          <p:cNvPr id="9" name="TextBox 8"/>
          <p:cNvSpPr txBox="1"/>
          <p:nvPr/>
        </p:nvSpPr>
        <p:spPr>
          <a:xfrm>
            <a:off x="395536" y="4869160"/>
            <a:ext cx="3744416" cy="369332"/>
          </a:xfrm>
          <a:prstGeom prst="rect">
            <a:avLst/>
          </a:prstGeom>
          <a:noFill/>
        </p:spPr>
        <p:txBody>
          <a:bodyPr wrap="square" rtlCol="0">
            <a:spAutoFit/>
          </a:bodyPr>
          <a:lstStyle/>
          <a:p>
            <a:r>
              <a:rPr lang="en-US" dirty="0" smtClean="0">
                <a:latin typeface="+mn-lt"/>
              </a:rPr>
              <a:t>Only the inner tube is mirrored</a:t>
            </a:r>
          </a:p>
        </p:txBody>
      </p:sp>
      <p:sp>
        <p:nvSpPr>
          <p:cNvPr id="10" name="TextBox 9"/>
          <p:cNvSpPr txBox="1"/>
          <p:nvPr/>
        </p:nvSpPr>
        <p:spPr>
          <a:xfrm>
            <a:off x="4716016" y="4869160"/>
            <a:ext cx="3528392" cy="923330"/>
          </a:xfrm>
          <a:prstGeom prst="rect">
            <a:avLst/>
          </a:prstGeom>
          <a:noFill/>
        </p:spPr>
        <p:txBody>
          <a:bodyPr wrap="square" rtlCol="0">
            <a:spAutoFit/>
          </a:bodyPr>
          <a:lstStyle/>
          <a:p>
            <a:r>
              <a:rPr lang="en-US" dirty="0" smtClean="0">
                <a:latin typeface="+mn-lt"/>
              </a:rPr>
              <a:t>Both inner and outer tubes are mirrored. Left out the </a:t>
            </a:r>
            <a:r>
              <a:rPr lang="en-US" dirty="0" err="1" smtClean="0">
                <a:latin typeface="+mn-lt"/>
              </a:rPr>
              <a:t>subtractInner</a:t>
            </a:r>
            <a:r>
              <a:rPr lang="en-US" dirty="0" smtClean="0">
                <a:latin typeface="+mn-lt"/>
              </a:rPr>
              <a:t> command.</a:t>
            </a:r>
          </a:p>
        </p:txBody>
      </p:sp>
    </p:spTree>
    <p:extLst>
      <p:ext uri="{BB962C8B-B14F-4D97-AF65-F5344CB8AC3E}">
        <p14:creationId xmlns:p14="http://schemas.microsoft.com/office/powerpoint/2010/main" val="2047021682"/>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Flexible tubing function</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39552" y="2780928"/>
            <a:ext cx="3672408" cy="2425275"/>
          </a:xfrm>
        </p:spPr>
      </p:pic>
      <p:sp>
        <p:nvSpPr>
          <p:cNvPr id="6" name="TextBox 5"/>
          <p:cNvSpPr txBox="1"/>
          <p:nvPr/>
        </p:nvSpPr>
        <p:spPr>
          <a:xfrm>
            <a:off x="395536" y="1916832"/>
            <a:ext cx="3528392" cy="369332"/>
          </a:xfrm>
          <a:prstGeom prst="rect">
            <a:avLst/>
          </a:prstGeom>
          <a:noFill/>
        </p:spPr>
        <p:txBody>
          <a:bodyPr wrap="square" rtlCol="0">
            <a:spAutoFit/>
          </a:bodyPr>
          <a:lstStyle/>
          <a:p>
            <a:r>
              <a:rPr lang="en-US" dirty="0" smtClean="0">
                <a:latin typeface="+mn-lt"/>
              </a:rPr>
              <a:t>3. Inner, outer tubes mismatch </a:t>
            </a:r>
          </a:p>
        </p:txBody>
      </p:sp>
      <p:sp>
        <p:nvSpPr>
          <p:cNvPr id="8" name="TextBox 7"/>
          <p:cNvSpPr txBox="1"/>
          <p:nvPr/>
        </p:nvSpPr>
        <p:spPr>
          <a:xfrm>
            <a:off x="4716016" y="1916832"/>
            <a:ext cx="2808312" cy="369332"/>
          </a:xfrm>
          <a:prstGeom prst="rect">
            <a:avLst/>
          </a:prstGeom>
          <a:noFill/>
        </p:spPr>
        <p:txBody>
          <a:bodyPr wrap="square" rtlCol="0">
            <a:spAutoFit/>
          </a:bodyPr>
          <a:lstStyle/>
          <a:p>
            <a:r>
              <a:rPr lang="en-US" dirty="0" smtClean="0">
                <a:latin typeface="+mn-lt"/>
              </a:rPr>
              <a:t>4. Stacking problem</a:t>
            </a:r>
          </a:p>
        </p:txBody>
      </p:sp>
      <p:pic>
        <p:nvPicPr>
          <p:cNvPr id="4" name="Content Placeholder 3"/>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740188" y="2286164"/>
            <a:ext cx="4038600" cy="1831227"/>
          </a:xfr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8672" y="4169227"/>
            <a:ext cx="4014327" cy="2171793"/>
          </a:xfrm>
          <a:prstGeom prst="rect">
            <a:avLst/>
          </a:prstGeom>
        </p:spPr>
      </p:pic>
    </p:spTree>
    <p:extLst>
      <p:ext uri="{BB962C8B-B14F-4D97-AF65-F5344CB8AC3E}">
        <p14:creationId xmlns:p14="http://schemas.microsoft.com/office/powerpoint/2010/main" val="758387088"/>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Chlorine viscosity</a:t>
            </a:r>
            <a:endParaRPr lang="en-US" dirty="0"/>
          </a:p>
        </p:txBody>
      </p:sp>
      <p:sp>
        <p:nvSpPr>
          <p:cNvPr id="10" name="Content Placeholder 9"/>
          <p:cNvSpPr>
            <a:spLocks noGrp="1"/>
          </p:cNvSpPr>
          <p:nvPr>
            <p:ph sz="half" idx="1"/>
          </p:nvPr>
        </p:nvSpPr>
        <p:spPr/>
        <p:txBody>
          <a:bodyPr/>
          <a:lstStyle/>
          <a:p>
            <a:r>
              <a:rPr lang="en-US" dirty="0" smtClean="0"/>
              <a:t>Currently assumed to be the same as water</a:t>
            </a:r>
          </a:p>
          <a:p>
            <a:r>
              <a:rPr lang="en-US" dirty="0" smtClean="0"/>
              <a:t>Our approach</a:t>
            </a:r>
            <a:endParaRPr lang="en-US" dirty="0"/>
          </a:p>
          <a:p>
            <a:pPr marL="0" indent="0">
              <a:buNone/>
            </a:pPr>
            <a:r>
              <a:rPr lang="en-US" dirty="0" smtClean="0"/>
              <a:t>Using </a:t>
            </a:r>
            <a:r>
              <a:rPr lang="en-US" dirty="0"/>
              <a:t>article “Modeling Viscosity of Multicomponent Electrolyte Solutions</a:t>
            </a:r>
            <a:r>
              <a:rPr lang="en-US" dirty="0" smtClean="0"/>
              <a:t>”.</a:t>
            </a:r>
          </a:p>
        </p:txBody>
      </p:sp>
      <p:pic>
        <p:nvPicPr>
          <p:cNvPr id="1026" name="Picture 2" descr="http://docs.engineeringtoolbox.com/documents/1186/calcium-chloride-water-viscosity.pn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701536" y="1984085"/>
            <a:ext cx="3931928" cy="375819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5085184"/>
            <a:ext cx="2219635" cy="409632"/>
          </a:xfrm>
          <a:prstGeom prst="rect">
            <a:avLst/>
          </a:prstGeom>
        </p:spPr>
      </p:pic>
    </p:spTree>
    <p:extLst>
      <p:ext uri="{BB962C8B-B14F-4D97-AF65-F5344CB8AC3E}">
        <p14:creationId xmlns:p14="http://schemas.microsoft.com/office/powerpoint/2010/main" val="35504210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fade">
                                      <p:cBhvr>
                                        <p:cTn id="7" dur="500"/>
                                        <p:tgtEl>
                                          <p:spTgt spid="1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Lever Arm Design</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08098" y="1628800"/>
            <a:ext cx="8607302" cy="4205064"/>
          </a:xfrm>
        </p:spPr>
      </p:pic>
      <p:sp>
        <p:nvSpPr>
          <p:cNvPr id="6" name="TextBox 5"/>
          <p:cNvSpPr txBox="1"/>
          <p:nvPr/>
        </p:nvSpPr>
        <p:spPr>
          <a:xfrm>
            <a:off x="5860896" y="6055865"/>
            <a:ext cx="3096344" cy="369332"/>
          </a:xfrm>
          <a:prstGeom prst="rect">
            <a:avLst/>
          </a:prstGeom>
          <a:noFill/>
        </p:spPr>
        <p:txBody>
          <a:bodyPr wrap="square" rtlCol="0">
            <a:spAutoFit/>
          </a:bodyPr>
          <a:lstStyle/>
          <a:p>
            <a:r>
              <a:rPr lang="en-US" dirty="0" smtClean="0">
                <a:latin typeface="+mn-lt"/>
              </a:rPr>
              <a:t>Design provided by CDC team</a:t>
            </a:r>
          </a:p>
        </p:txBody>
      </p:sp>
    </p:spTree>
    <p:extLst>
      <p:ext uri="{BB962C8B-B14F-4D97-AF65-F5344CB8AC3E}">
        <p14:creationId xmlns:p14="http://schemas.microsoft.com/office/powerpoint/2010/main" val="347628158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0" y="5181600"/>
            <a:ext cx="3962400" cy="624673"/>
          </a:xfrm>
        </p:spPr>
        <p:txBody>
          <a:bodyPr/>
          <a:lstStyle/>
          <a:p>
            <a:r>
              <a:rPr lang="es-HN" sz="2800" b="1" dirty="0" smtClean="0"/>
              <a:t>Paul Larios &amp; </a:t>
            </a:r>
            <a:r>
              <a:rPr lang="es-HN" sz="2800" b="1" dirty="0" err="1" smtClean="0"/>
              <a:t>Runpeng</a:t>
            </a:r>
            <a:r>
              <a:rPr lang="es-HN" sz="2800" b="1" dirty="0" smtClean="0"/>
              <a:t> </a:t>
            </a:r>
            <a:r>
              <a:rPr lang="es-HN" sz="2800" b="1" dirty="0" err="1" smtClean="0"/>
              <a:t>Yu</a:t>
            </a:r>
            <a:endParaRPr lang="es-HN" sz="2800" b="1" dirty="0"/>
          </a:p>
        </p:txBody>
      </p:sp>
      <p:sp>
        <p:nvSpPr>
          <p:cNvPr id="2" name="Title 1"/>
          <p:cNvSpPr>
            <a:spLocks noGrp="1"/>
          </p:cNvSpPr>
          <p:nvPr>
            <p:ph type="ctrTitle" sz="quarter"/>
          </p:nvPr>
        </p:nvSpPr>
        <p:spPr>
          <a:xfrm>
            <a:off x="1371600" y="990600"/>
            <a:ext cx="7772400" cy="1470025"/>
          </a:xfrm>
        </p:spPr>
        <p:txBody>
          <a:bodyPr/>
          <a:lstStyle/>
          <a:p>
            <a:r>
              <a:rPr lang="es-HN" dirty="0" smtClean="0"/>
              <a:t>Modifications to Filter Inlet Channel</a:t>
            </a:r>
            <a:endParaRPr lang="es-HN" dirty="0"/>
          </a:p>
        </p:txBody>
      </p:sp>
    </p:spTree>
    <p:extLst>
      <p:ext uri="{BB962C8B-B14F-4D97-AF65-F5344CB8AC3E}">
        <p14:creationId xmlns:p14="http://schemas.microsoft.com/office/powerpoint/2010/main" val="2268998750"/>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Lever Arm Design</a:t>
            </a:r>
          </a:p>
        </p:txBody>
      </p:sp>
      <p:sp>
        <p:nvSpPr>
          <p:cNvPr id="8" name="TextBox 7"/>
          <p:cNvSpPr txBox="1"/>
          <p:nvPr/>
        </p:nvSpPr>
        <p:spPr>
          <a:xfrm>
            <a:off x="971600" y="4536287"/>
            <a:ext cx="2376264" cy="461665"/>
          </a:xfrm>
          <a:prstGeom prst="rect">
            <a:avLst/>
          </a:prstGeom>
          <a:noFill/>
        </p:spPr>
        <p:txBody>
          <a:bodyPr wrap="square" rtlCol="0">
            <a:spAutoFit/>
          </a:bodyPr>
          <a:lstStyle/>
          <a:p>
            <a:r>
              <a:rPr lang="en-US" sz="2400" dirty="0" smtClean="0">
                <a:latin typeface="+mn-lt"/>
              </a:rPr>
              <a:t>Single Lever Arm</a:t>
            </a:r>
          </a:p>
        </p:txBody>
      </p:sp>
      <p:sp>
        <p:nvSpPr>
          <p:cNvPr id="9" name="TextBox 8"/>
          <p:cNvSpPr txBox="1"/>
          <p:nvPr/>
        </p:nvSpPr>
        <p:spPr>
          <a:xfrm>
            <a:off x="4800600" y="5403502"/>
            <a:ext cx="2952328" cy="461665"/>
          </a:xfrm>
          <a:prstGeom prst="rect">
            <a:avLst/>
          </a:prstGeom>
          <a:noFill/>
        </p:spPr>
        <p:txBody>
          <a:bodyPr wrap="square" rtlCol="0">
            <a:spAutoFit/>
          </a:bodyPr>
          <a:lstStyle/>
          <a:p>
            <a:r>
              <a:rPr lang="en-US" sz="2400" dirty="0" smtClean="0">
                <a:latin typeface="+mn-lt"/>
              </a:rPr>
              <a:t>Double Lever Arms</a:t>
            </a:r>
          </a:p>
        </p:txBody>
      </p:sp>
      <p:pic>
        <p:nvPicPr>
          <p:cNvPr id="10" name="Content Placeholder 6"/>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381000" y="1824670"/>
            <a:ext cx="4038600" cy="2632595"/>
          </a:xfrm>
        </p:spPr>
      </p:pic>
      <p:pic>
        <p:nvPicPr>
          <p:cNvPr id="11" name="Content Placeholder 9"/>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724400" y="1788500"/>
            <a:ext cx="4038600" cy="3209452"/>
          </a:xfrm>
        </p:spPr>
      </p:pic>
    </p:spTree>
    <p:extLst>
      <p:ext uri="{BB962C8B-B14F-4D97-AF65-F5344CB8AC3E}">
        <p14:creationId xmlns:p14="http://schemas.microsoft.com/office/powerpoint/2010/main" val="2217141588"/>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Lever Arm Design</a:t>
            </a:r>
          </a:p>
        </p:txBody>
      </p:sp>
      <p:pic>
        <p:nvPicPr>
          <p:cNvPr id="6"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1828800"/>
            <a:ext cx="7488832" cy="4386285"/>
          </a:xfrm>
        </p:spPr>
      </p:pic>
    </p:spTree>
    <p:extLst>
      <p:ext uri="{BB962C8B-B14F-4D97-AF65-F5344CB8AC3E}">
        <p14:creationId xmlns:p14="http://schemas.microsoft.com/office/powerpoint/2010/main" val="1065290781"/>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Conclusion and Future Work</a:t>
            </a:r>
            <a:endParaRPr lang="en-US" sz="3600" dirty="0"/>
          </a:p>
        </p:txBody>
      </p:sp>
      <p:sp>
        <p:nvSpPr>
          <p:cNvPr id="4" name="Content Placeholder 3"/>
          <p:cNvSpPr>
            <a:spLocks noGrp="1"/>
          </p:cNvSpPr>
          <p:nvPr>
            <p:ph sz="half" idx="1"/>
          </p:nvPr>
        </p:nvSpPr>
        <p:spPr/>
        <p:txBody>
          <a:bodyPr/>
          <a:lstStyle/>
          <a:p>
            <a:pPr marL="0" indent="0">
              <a:buNone/>
            </a:pPr>
            <a:r>
              <a:rPr lang="en-US" dirty="0" smtClean="0"/>
              <a:t>We accomplished:</a:t>
            </a:r>
          </a:p>
          <a:p>
            <a:r>
              <a:rPr lang="en-US" dirty="0" smtClean="0"/>
              <a:t>Stock tank function</a:t>
            </a:r>
          </a:p>
          <a:p>
            <a:r>
              <a:rPr lang="en-US" dirty="0" smtClean="0"/>
              <a:t>Dosing component redundancy </a:t>
            </a:r>
          </a:p>
          <a:p>
            <a:endParaRPr lang="en-US" dirty="0" smtClean="0"/>
          </a:p>
          <a:p>
            <a:r>
              <a:rPr lang="en-US" dirty="0" smtClean="0"/>
              <a:t>Lever arm</a:t>
            </a:r>
          </a:p>
          <a:p>
            <a:r>
              <a:rPr lang="en-US" dirty="0" smtClean="0"/>
              <a:t>Flexible tubing </a:t>
            </a:r>
          </a:p>
          <a:p>
            <a:r>
              <a:rPr lang="en-US" dirty="0" smtClean="0"/>
              <a:t>Chlorine viscosity equation</a:t>
            </a:r>
            <a:endParaRPr lang="en-US" dirty="0"/>
          </a:p>
        </p:txBody>
      </p:sp>
      <p:sp>
        <p:nvSpPr>
          <p:cNvPr id="5" name="Content Placeholder 3"/>
          <p:cNvSpPr>
            <a:spLocks noGrp="1"/>
          </p:cNvSpPr>
          <p:nvPr>
            <p:ph sz="half" idx="1"/>
          </p:nvPr>
        </p:nvSpPr>
        <p:spPr>
          <a:xfrm>
            <a:off x="4644008" y="1628800"/>
            <a:ext cx="4038600" cy="4525963"/>
          </a:xfrm>
        </p:spPr>
        <p:txBody>
          <a:bodyPr/>
          <a:lstStyle/>
          <a:p>
            <a:pPr marL="0" indent="0">
              <a:buNone/>
            </a:pPr>
            <a:r>
              <a:rPr lang="en-US" dirty="0" smtClean="0"/>
              <a:t>Future work:</a:t>
            </a:r>
          </a:p>
          <a:p>
            <a:r>
              <a:rPr lang="en-US" sz="2400" dirty="0" smtClean="0"/>
              <a:t>Entrance tank components modification </a:t>
            </a:r>
          </a:p>
          <a:p>
            <a:r>
              <a:rPr lang="en-US" sz="2400" dirty="0" smtClean="0"/>
              <a:t>Flexible tubing function</a:t>
            </a:r>
          </a:p>
          <a:p>
            <a:pPr lvl="1"/>
            <a:r>
              <a:rPr lang="en-US" sz="2000" dirty="0" smtClean="0"/>
              <a:t>Tangent points</a:t>
            </a:r>
          </a:p>
          <a:p>
            <a:pPr lvl="1"/>
            <a:r>
              <a:rPr lang="en-US" sz="2000" dirty="0" smtClean="0"/>
              <a:t>Mirror and stacking issues</a:t>
            </a:r>
          </a:p>
          <a:p>
            <a:pPr lvl="1"/>
            <a:r>
              <a:rPr lang="en-US" sz="2000" dirty="0" smtClean="0"/>
              <a:t>Naming problem*</a:t>
            </a:r>
          </a:p>
          <a:p>
            <a:pPr lvl="1"/>
            <a:r>
              <a:rPr lang="en-US" sz="2000" dirty="0" smtClean="0"/>
              <a:t>Use </a:t>
            </a:r>
            <a:r>
              <a:rPr lang="en-US" sz="2000" dirty="0" err="1" smtClean="0"/>
              <a:t>FlexCylinderF</a:t>
            </a:r>
            <a:endParaRPr lang="en-US" sz="2000" dirty="0" smtClean="0"/>
          </a:p>
          <a:p>
            <a:r>
              <a:rPr lang="en-US" sz="2400" dirty="0" smtClean="0"/>
              <a:t>Keep updating the drawing </a:t>
            </a:r>
          </a:p>
          <a:p>
            <a:r>
              <a:rPr lang="en-US" sz="2400" dirty="0" smtClean="0"/>
              <a:t>Determine </a:t>
            </a:r>
            <a:r>
              <a:rPr lang="en-US" sz="2400" dirty="0" err="1" smtClean="0"/>
              <a:t>Cl</a:t>
            </a:r>
            <a:r>
              <a:rPr lang="en-US" sz="2400" dirty="0" smtClean="0"/>
              <a:t> viscosity as a function of concentration</a:t>
            </a:r>
          </a:p>
          <a:p>
            <a:endParaRPr lang="en-US" sz="2400" dirty="0"/>
          </a:p>
        </p:txBody>
      </p:sp>
    </p:spTree>
    <p:extLst>
      <p:ext uri="{BB962C8B-B14F-4D97-AF65-F5344CB8AC3E}">
        <p14:creationId xmlns:p14="http://schemas.microsoft.com/office/powerpoint/2010/main" val="784666059"/>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Comments, or Suggestions?</a:t>
            </a:r>
            <a:endParaRPr lang="en-US" dirty="0"/>
          </a:p>
        </p:txBody>
      </p:sp>
      <p:pic>
        <p:nvPicPr>
          <p:cNvPr id="1026" name="Picture 2" descr="http://hypno-therapy.co.za/wp-content/uploads/2014/02/Questions.gif"/>
          <p:cNvPicPr>
            <a:picLocks noGrp="1" noChangeAspect="1" noChangeArrowheads="1" noCro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598068" y="2743200"/>
            <a:ext cx="2176463" cy="238298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453217" y="3244334"/>
            <a:ext cx="237566" cy="369332"/>
          </a:xfrm>
          <a:prstGeom prst="rect">
            <a:avLst/>
          </a:prstGeom>
        </p:spPr>
        <p:txBody>
          <a:bodyPr wrap="none">
            <a:spAutoFit/>
          </a:bodyPr>
          <a:lstStyle/>
          <a:p>
            <a:r>
              <a:rPr lang="en-US" dirty="0"/>
              <a:t> </a:t>
            </a:r>
          </a:p>
        </p:txBody>
      </p:sp>
      <p:sp>
        <p:nvSpPr>
          <p:cNvPr id="4" name="Rectangle 3"/>
          <p:cNvSpPr/>
          <p:nvPr/>
        </p:nvSpPr>
        <p:spPr>
          <a:xfrm>
            <a:off x="4453217" y="3244334"/>
            <a:ext cx="237566" cy="369332"/>
          </a:xfrm>
          <a:prstGeom prst="rect">
            <a:avLst/>
          </a:prstGeom>
        </p:spPr>
        <p:txBody>
          <a:bodyPr wrap="none">
            <a:spAutoFit/>
          </a:bodyPr>
          <a:lstStyle/>
          <a:p>
            <a:r>
              <a:rPr lang="en-US" dirty="0"/>
              <a:t> </a:t>
            </a:r>
          </a:p>
        </p:txBody>
      </p:sp>
      <p:sp>
        <p:nvSpPr>
          <p:cNvPr id="5" name="Rectangle 4"/>
          <p:cNvSpPr/>
          <p:nvPr/>
        </p:nvSpPr>
        <p:spPr>
          <a:xfrm>
            <a:off x="4453217" y="3244334"/>
            <a:ext cx="23756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91061329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0" y="457200"/>
            <a:ext cx="4114800" cy="685800"/>
          </a:xfrm>
        </p:spPr>
        <p:txBody>
          <a:bodyPr/>
          <a:lstStyle/>
          <a:p>
            <a:r>
              <a:rPr lang="en-US" sz="3600" dirty="0" smtClean="0"/>
              <a:t>Problem Statement</a:t>
            </a:r>
            <a:endParaRPr lang="en-US" sz="3600" dirty="0"/>
          </a:p>
        </p:txBody>
      </p:sp>
      <p:sp>
        <p:nvSpPr>
          <p:cNvPr id="11" name="Content Placeholder 10"/>
          <p:cNvSpPr>
            <a:spLocks noGrp="1"/>
          </p:cNvSpPr>
          <p:nvPr>
            <p:ph sz="half" idx="2"/>
          </p:nvPr>
        </p:nvSpPr>
        <p:spPr>
          <a:xfrm>
            <a:off x="685800" y="1905000"/>
            <a:ext cx="7772400" cy="4114800"/>
          </a:xfrm>
        </p:spPr>
        <p:txBody>
          <a:bodyPr/>
          <a:lstStyle/>
          <a:p>
            <a:r>
              <a:rPr lang="en-US" dirty="0" smtClean="0"/>
              <a:t>Agua Clara Stacked Rapid Sand Filters (SRSF) are designed such that the filtration flow rate is equal to the backwash flow rate</a:t>
            </a:r>
          </a:p>
          <a:p>
            <a:r>
              <a:rPr lang="en-US" dirty="0" smtClean="0"/>
              <a:t>When plants are operating at flow rates less than the design flow rate, the backwash flow rate is too low and the desired bed expansion in the sand filter is not achieved. </a:t>
            </a:r>
          </a:p>
          <a:p>
            <a:r>
              <a:rPr lang="en-US" dirty="0" smtClean="0"/>
              <a:t>As a result, filter performance is worsened.</a:t>
            </a:r>
          </a:p>
          <a:p>
            <a:endParaRPr lang="en-US" dirty="0" smtClean="0"/>
          </a:p>
          <a:p>
            <a:endParaRPr lang="en-US" dirty="0"/>
          </a:p>
        </p:txBody>
      </p:sp>
    </p:spTree>
    <p:extLst>
      <p:ext uri="{BB962C8B-B14F-4D97-AF65-F5344CB8AC3E}">
        <p14:creationId xmlns:p14="http://schemas.microsoft.com/office/powerpoint/2010/main" val="181739871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7543800" cy="4525963"/>
          </a:xfrm>
        </p:spPr>
        <p:txBody>
          <a:bodyPr/>
          <a:lstStyle/>
          <a:p>
            <a:r>
              <a:rPr lang="en-US" b="1" dirty="0" smtClean="0"/>
              <a:t>Objective:</a:t>
            </a:r>
            <a:r>
              <a:rPr lang="en-US" dirty="0" smtClean="0"/>
              <a:t> Devise a means to increase flow rate through a filter during backwash</a:t>
            </a:r>
          </a:p>
          <a:p>
            <a:endParaRPr lang="en-US" dirty="0" smtClean="0"/>
          </a:p>
          <a:p>
            <a:r>
              <a:rPr lang="en-US" b="1" dirty="0" smtClean="0"/>
              <a:t>Ideal solution:</a:t>
            </a:r>
          </a:p>
          <a:p>
            <a:pPr lvl="1"/>
            <a:r>
              <a:rPr lang="en-US" dirty="0" smtClean="0"/>
              <a:t>Allow for flow rate to be increased during backwash mode</a:t>
            </a:r>
          </a:p>
          <a:p>
            <a:pPr lvl="1"/>
            <a:r>
              <a:rPr lang="en-US" dirty="0" smtClean="0"/>
              <a:t>Allow plant operator to easily adjust flow rate</a:t>
            </a:r>
          </a:p>
          <a:p>
            <a:pPr lvl="1"/>
            <a:r>
              <a:rPr lang="en-US" dirty="0" smtClean="0"/>
              <a:t>Work for a wide range of flow rates</a:t>
            </a:r>
          </a:p>
          <a:p>
            <a:pPr lvl="1"/>
            <a:r>
              <a:rPr lang="en-US" dirty="0" smtClean="0"/>
              <a:t>Be low-cost and easy to construct</a:t>
            </a:r>
            <a:endParaRPr lang="en-US" dirty="0"/>
          </a:p>
        </p:txBody>
      </p:sp>
      <p:sp>
        <p:nvSpPr>
          <p:cNvPr id="2" name="TextBox 1"/>
          <p:cNvSpPr txBox="1"/>
          <p:nvPr/>
        </p:nvSpPr>
        <p:spPr>
          <a:xfrm>
            <a:off x="3352800" y="457200"/>
            <a:ext cx="4800600" cy="646331"/>
          </a:xfrm>
          <a:prstGeom prst="rect">
            <a:avLst/>
          </a:prstGeom>
          <a:noFill/>
        </p:spPr>
        <p:txBody>
          <a:bodyPr wrap="square" rtlCol="0">
            <a:spAutoFit/>
          </a:bodyPr>
          <a:lstStyle/>
          <a:p>
            <a:pPr algn="ctr"/>
            <a:r>
              <a:rPr lang="en-US" sz="3600" b="1" kern="0" dirty="0" smtClean="0">
                <a:solidFill>
                  <a:srgbClr val="00005A"/>
                </a:solidFill>
                <a:ea typeface="+mj-ea"/>
                <a:cs typeface="+mj-cs"/>
              </a:rPr>
              <a:t>Approach</a:t>
            </a:r>
            <a:endParaRPr lang="en-US" sz="3600" b="1" dirty="0" smtClean="0">
              <a:solidFill>
                <a:srgbClr val="7030A0"/>
              </a:solidFill>
              <a:latin typeface="+mj-lt"/>
            </a:endParaRPr>
          </a:p>
        </p:txBody>
      </p:sp>
    </p:spTree>
    <p:extLst>
      <p:ext uri="{BB962C8B-B14F-4D97-AF65-F5344CB8AC3E}">
        <p14:creationId xmlns:p14="http://schemas.microsoft.com/office/powerpoint/2010/main" val="61505393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2400" y="457200"/>
            <a:ext cx="4648200" cy="533400"/>
          </a:xfrm>
        </p:spPr>
        <p:txBody>
          <a:bodyPr/>
          <a:lstStyle/>
          <a:p>
            <a:r>
              <a:rPr lang="en-US" sz="3600" dirty="0" smtClean="0"/>
              <a:t>Proposed Design</a:t>
            </a:r>
            <a:endParaRPr lang="en-US" sz="3600" dirty="0"/>
          </a:p>
        </p:txBody>
      </p:sp>
      <p:pic>
        <p:nvPicPr>
          <p:cNvPr id="5" name="Content Placeholder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1225446" y="2209800"/>
            <a:ext cx="6693108" cy="4343400"/>
          </a:xfrm>
        </p:spPr>
      </p:pic>
    </p:spTree>
    <p:extLst>
      <p:ext uri="{BB962C8B-B14F-4D97-AF65-F5344CB8AC3E}">
        <p14:creationId xmlns:p14="http://schemas.microsoft.com/office/powerpoint/2010/main" val="269412394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mn-lt"/>
          </a:defRPr>
        </a:defPPr>
      </a:lstStyle>
    </a:tx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English</Template>
  <TotalTime>2785</TotalTime>
  <Words>2354</Words>
  <Application>Microsoft Office PowerPoint</Application>
  <PresentationFormat>On-screen Show (4:3)</PresentationFormat>
  <Paragraphs>389</Paragraphs>
  <Slides>63</Slides>
  <Notes>38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65" baseType="lpstr">
      <vt:lpstr>AguaClara English</vt:lpstr>
      <vt:lpstr>Equation</vt:lpstr>
      <vt:lpstr>Design Team</vt:lpstr>
      <vt:lpstr>Automated Design Tool (ADT)</vt:lpstr>
      <vt:lpstr>Automated Design Tool</vt:lpstr>
      <vt:lpstr>The Drawing</vt:lpstr>
      <vt:lpstr>Overall Design Tasks</vt:lpstr>
      <vt:lpstr>Modifications to Filter Inlet Channel</vt:lpstr>
      <vt:lpstr>Problem Statement</vt:lpstr>
      <vt:lpstr>PowerPoint Presentation</vt:lpstr>
      <vt:lpstr>Proposed Design</vt:lpstr>
      <vt:lpstr>Filter Inlet Weir with  Removable Gate</vt:lpstr>
      <vt:lpstr>Backwash Flow Control Restriction</vt:lpstr>
      <vt:lpstr>Backwash Gate Design</vt:lpstr>
      <vt:lpstr>Flow Control Restriction</vt:lpstr>
      <vt:lpstr>Analysis</vt:lpstr>
      <vt:lpstr>Modified Drawing</vt:lpstr>
      <vt:lpstr>Future Work</vt:lpstr>
      <vt:lpstr>Sedimentation Tank Design Details</vt:lpstr>
      <vt:lpstr>Honduras!</vt:lpstr>
      <vt:lpstr>Merging the Codes</vt:lpstr>
      <vt:lpstr>The Merged Code </vt:lpstr>
      <vt:lpstr>Current Feet</vt:lpstr>
      <vt:lpstr>Bury the Emergency Drainage Pipe</vt:lpstr>
      <vt:lpstr>Bury the Emergency Drainage Pipe</vt:lpstr>
      <vt:lpstr>Floc Weir Concrete </vt:lpstr>
      <vt:lpstr>Future Work</vt:lpstr>
      <vt:lpstr>ERROR CHECKING CODE</vt:lpstr>
      <vt:lpstr>Introduction</vt:lpstr>
      <vt:lpstr>Objectives</vt:lpstr>
      <vt:lpstr>Solution Approach</vt:lpstr>
      <vt:lpstr>Design Philosophy</vt:lpstr>
      <vt:lpstr>Challenges</vt:lpstr>
      <vt:lpstr>Accomplishments</vt:lpstr>
      <vt:lpstr>Future Work</vt:lpstr>
      <vt:lpstr>Materials List</vt:lpstr>
      <vt:lpstr>Purpose</vt:lpstr>
      <vt:lpstr>Materials</vt:lpstr>
      <vt:lpstr>The Pipe Matrix</vt:lpstr>
      <vt:lpstr>Extracting the Pipe Matrix</vt:lpstr>
      <vt:lpstr>Implementation</vt:lpstr>
      <vt:lpstr>Optimizing Pipes</vt:lpstr>
      <vt:lpstr>Original Algorithm</vt:lpstr>
      <vt:lpstr>Revised Algorithm</vt:lpstr>
      <vt:lpstr>12 L/s SRSF Example</vt:lpstr>
      <vt:lpstr>Future Work</vt:lpstr>
      <vt:lpstr>Section Cuts &amp;  Sedimentation Tank Updates</vt:lpstr>
      <vt:lpstr>Left over problems</vt:lpstr>
      <vt:lpstr>Left over problems</vt:lpstr>
      <vt:lpstr>Left over problems</vt:lpstr>
      <vt:lpstr>Plates support pipes</vt:lpstr>
      <vt:lpstr>Plates support pipes</vt:lpstr>
      <vt:lpstr>Chemical Dose Controller Modifications</vt:lpstr>
      <vt:lpstr>CDC Drawing</vt:lpstr>
      <vt:lpstr>Tasks</vt:lpstr>
      <vt:lpstr>Dosing components redundancy, wall height, air removal</vt:lpstr>
      <vt:lpstr>Flexible tubing function</vt:lpstr>
      <vt:lpstr>Flexible tubing function</vt:lpstr>
      <vt:lpstr>Flexible tubing function</vt:lpstr>
      <vt:lpstr>Chlorine viscosity</vt:lpstr>
      <vt:lpstr>Lever Arm Design</vt:lpstr>
      <vt:lpstr>Lever Arm Design</vt:lpstr>
      <vt:lpstr>Lever Arm Design</vt:lpstr>
      <vt:lpstr>Conclusion and Future Work</vt:lpstr>
      <vt:lpstr>Questions, Comments, or Suggestions?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mw24</dc:creator>
  <cp:lastModifiedBy>ceeadmin</cp:lastModifiedBy>
  <cp:revision>84</cp:revision>
  <dcterms:created xsi:type="dcterms:W3CDTF">2014-03-12T20:19:44Z</dcterms:created>
  <dcterms:modified xsi:type="dcterms:W3CDTF">2014-05-10T18:39:43Z</dcterms:modified>
</cp:coreProperties>
</file>