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3"/>
  </p:notesMasterIdLst>
  <p:handoutMasterIdLst>
    <p:handoutMasterId r:id="rId54"/>
  </p:handoutMasterIdLst>
  <p:sldIdLst>
    <p:sldId id="475" r:id="rId2"/>
    <p:sldId id="586" r:id="rId3"/>
    <p:sldId id="477" r:id="rId4"/>
    <p:sldId id="518" r:id="rId5"/>
    <p:sldId id="476" r:id="rId6"/>
    <p:sldId id="587" r:id="rId7"/>
    <p:sldId id="588" r:id="rId8"/>
    <p:sldId id="589" r:id="rId9"/>
    <p:sldId id="590" r:id="rId10"/>
    <p:sldId id="591" r:id="rId11"/>
    <p:sldId id="592" r:id="rId12"/>
    <p:sldId id="593" r:id="rId13"/>
    <p:sldId id="594" r:id="rId14"/>
    <p:sldId id="628" r:id="rId15"/>
    <p:sldId id="595" r:id="rId16"/>
    <p:sldId id="596" r:id="rId17"/>
    <p:sldId id="597" r:id="rId18"/>
    <p:sldId id="564" r:id="rId19"/>
    <p:sldId id="565" r:id="rId20"/>
    <p:sldId id="566" r:id="rId21"/>
    <p:sldId id="567" r:id="rId22"/>
    <p:sldId id="569" r:id="rId23"/>
    <p:sldId id="570" r:id="rId24"/>
    <p:sldId id="571" r:id="rId25"/>
    <p:sldId id="612" r:id="rId26"/>
    <p:sldId id="584" r:id="rId27"/>
    <p:sldId id="573" r:id="rId28"/>
    <p:sldId id="574" r:id="rId29"/>
    <p:sldId id="575" r:id="rId30"/>
    <p:sldId id="576" r:id="rId31"/>
    <p:sldId id="577" r:id="rId32"/>
    <p:sldId id="578" r:id="rId33"/>
    <p:sldId id="579" r:id="rId34"/>
    <p:sldId id="580" r:id="rId35"/>
    <p:sldId id="582" r:id="rId36"/>
    <p:sldId id="583" r:id="rId37"/>
    <p:sldId id="613" r:id="rId38"/>
    <p:sldId id="614" r:id="rId39"/>
    <p:sldId id="615" r:id="rId40"/>
    <p:sldId id="616" r:id="rId41"/>
    <p:sldId id="617" r:id="rId42"/>
    <p:sldId id="618" r:id="rId43"/>
    <p:sldId id="619" r:id="rId44"/>
    <p:sldId id="620" r:id="rId45"/>
    <p:sldId id="621" r:id="rId46"/>
    <p:sldId id="622" r:id="rId47"/>
    <p:sldId id="623" r:id="rId48"/>
    <p:sldId id="624" r:id="rId49"/>
    <p:sldId id="625" r:id="rId50"/>
    <p:sldId id="626" r:id="rId51"/>
    <p:sldId id="627" r:id="rId5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5288" autoAdjust="0"/>
  </p:normalViewPr>
  <p:slideViewPr>
    <p:cSldViewPr>
      <p:cViewPr>
        <p:scale>
          <a:sx n="70" d="100"/>
          <a:sy n="70" d="100"/>
        </p:scale>
        <p:origin x="-318" y="-960"/>
      </p:cViewPr>
      <p:guideLst>
        <p:guide orient="horz" pos="2160"/>
        <p:guide pos="2880"/>
      </p:guideLst>
    </p:cSldViewPr>
  </p:slideViewPr>
  <p:outlineViewPr>
    <p:cViewPr>
      <p:scale>
        <a:sx n="33" d="100"/>
        <a:sy n="33" d="100"/>
      </p:scale>
      <p:origin x="0" y="15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dirty="0"/>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r>
              <a:rPr lang="en-US" dirty="0" smtClean="0"/>
              <a:t>CEE 4540: Sustainable Municipal Drinking Water Treatment</a:t>
            </a:r>
          </a:p>
          <a:p>
            <a:r>
              <a:rPr lang="en-US" dirty="0" smtClean="0"/>
              <a:t>Monroe Weber-Shirk</a:t>
            </a:r>
            <a:endParaRPr lang="en-US" dirty="0"/>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E5858FC7-A491-4C1D-BE15-441EB2A2CED3}" type="slidenum">
              <a:rPr lang="en-US"/>
              <a:pPr/>
              <a:t>‹#›</a:t>
            </a:fld>
            <a:endParaRPr lang="en-US" dirty="0"/>
          </a:p>
        </p:txBody>
      </p:sp>
    </p:spTree>
    <p:extLst>
      <p:ext uri="{BB962C8B-B14F-4D97-AF65-F5344CB8AC3E}">
        <p14:creationId xmlns:p14="http://schemas.microsoft.com/office/powerpoint/2010/main" val="443526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7913D7C8-1D10-4E5B-8A9B-B2BE7F2B7605}" type="slidenum">
              <a:rPr lang="en-US"/>
              <a:pPr/>
              <a:t>‹#›</a:t>
            </a:fld>
            <a:endParaRPr lang="en-US"/>
          </a:p>
        </p:txBody>
      </p:sp>
    </p:spTree>
    <p:extLst>
      <p:ext uri="{BB962C8B-B14F-4D97-AF65-F5344CB8AC3E}">
        <p14:creationId xmlns:p14="http://schemas.microsoft.com/office/powerpoint/2010/main" val="12253816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Not</a:t>
            </a:r>
            <a:r>
              <a:rPr lang="en-US" baseline="0" dirty="0" smtClean="0"/>
              <a:t> </a:t>
            </a:r>
            <a:r>
              <a:rPr lang="en-US" baseline="0" dirty="0" err="1" smtClean="0"/>
              <a:t>neccesary</a:t>
            </a:r>
            <a:r>
              <a:rPr lang="en-US" baseline="0" dirty="0" smtClean="0"/>
              <a:t> at lower </a:t>
            </a:r>
            <a:r>
              <a:rPr lang="en-US" baseline="0" dirty="0" err="1" smtClean="0"/>
              <a:t>flowrates</a:t>
            </a:r>
            <a:r>
              <a:rPr lang="en-US" baseline="0" dirty="0" smtClean="0"/>
              <a:t>, but adding it to al of designs</a:t>
            </a:r>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pPr/>
              <a:t>28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Define modules</a:t>
            </a:r>
            <a:endParaRPr lang="en-US" baseline="0" dirty="0" smtClean="0"/>
          </a:p>
          <a:p>
            <a:r>
              <a:rPr lang="en-US" baseline="0" dirty="0" smtClean="0"/>
              <a:t>Two cases</a:t>
            </a:r>
          </a:p>
          <a:p>
            <a:r>
              <a:rPr lang="en-US" baseline="0" dirty="0" smtClean="0"/>
              <a:t>Currently all use Non-Overlapping modules so only N-O was modified</a:t>
            </a:r>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Online interface that provides access to customized plant designs, invent scalable, reproducible tools that can be combined to form a complete water treatment plant.</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2</a:t>
            </a:fld>
            <a:endParaRPr lang="en-US"/>
          </a:p>
        </p:txBody>
      </p:sp>
    </p:spTree>
    <p:extLst>
      <p:ext uri="{BB962C8B-B14F-4D97-AF65-F5344CB8AC3E}">
        <p14:creationId xmlns:p14="http://schemas.microsoft.com/office/powerpoint/2010/main" val="411378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 places</a:t>
            </a:r>
            <a:r>
              <a:rPr lang="en-US" baseline="0" dirty="0" smtClean="0"/>
              <a:t> inputs, design tool sends a request to the </a:t>
            </a:r>
            <a:r>
              <a:rPr lang="en-US" baseline="0" dirty="0" err="1" smtClean="0"/>
              <a:t>AguaClara</a:t>
            </a:r>
            <a:r>
              <a:rPr lang="en-US" baseline="0" dirty="0" smtClean="0"/>
              <a:t> server to produce a spreadsheet of all variables relevant to the plant design, and the values assigned to each of them. These include pipe diameters, wall dimensions, and baffle dimensions and placement. The ADT uses </a:t>
            </a:r>
            <a:r>
              <a:rPr lang="en-US" dirty="0" smtClean="0"/>
              <a:t>these variables to scale plant components in AutoCAD to create a complete, three dimensional design of the entire plant and its components.</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3</a:t>
            </a:fld>
            <a:endParaRPr lang="en-US"/>
          </a:p>
        </p:txBody>
      </p:sp>
    </p:spTree>
    <p:extLst>
      <p:ext uri="{BB962C8B-B14F-4D97-AF65-F5344CB8AC3E}">
        <p14:creationId xmlns:p14="http://schemas.microsoft.com/office/powerpoint/2010/main" val="3663792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Design or constructability concerns</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Previous work on high flow plant designs resulted in the design of an LFOM mica sheet, which would have water flow from the entrance tank into a rapid mix channel rather than a PVC pipe. </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9</a:t>
            </a:fld>
            <a:endParaRPr lang="en-US"/>
          </a:p>
        </p:txBody>
      </p:sp>
    </p:spTree>
    <p:extLst>
      <p:ext uri="{BB962C8B-B14F-4D97-AF65-F5344CB8AC3E}">
        <p14:creationId xmlns:p14="http://schemas.microsoft.com/office/powerpoint/2010/main" val="461091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Our task is to continue with the rapid mix channel design to provide rapid mixing of coagulant for high flow plant designs. We need to determine the geometry of the channel that will flow from the entrance tank to the bottom of the </a:t>
            </a:r>
            <a:r>
              <a:rPr lang="en-US" dirty="0" err="1" smtClean="0"/>
              <a:t>flocculator</a:t>
            </a:r>
            <a:r>
              <a:rPr lang="en-US" dirty="0" smtClean="0"/>
              <a:t> and design for macro- and micro-mixing; thus, we need to understand which constraints are most important. We need to consider where coagulant dosing will occur and include dosing into the design. We need to determine at which point the transition from LFOM pipe to LFOM channel will occur by evaluating hydraulics, construction and cost of materials needed, and include this switch into the design. </a:t>
            </a:r>
          </a:p>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10</a:t>
            </a:fld>
            <a:endParaRPr lang="en-US"/>
          </a:p>
        </p:txBody>
      </p:sp>
    </p:spTree>
    <p:extLst>
      <p:ext uri="{BB962C8B-B14F-4D97-AF65-F5344CB8AC3E}">
        <p14:creationId xmlns:p14="http://schemas.microsoft.com/office/powerpoint/2010/main" val="1860288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of the spacing issue, we analyzed a different option: creating a “micro-mix gate” with either PVC pipes or rebar to create slots through which micro-mixing would be achieved. Assuming a porosity of 0.5, </a:t>
            </a:r>
            <a:r>
              <a:rPr lang="en-US" dirty="0" err="1" smtClean="0"/>
              <a:t>Ain:Aout</a:t>
            </a:r>
            <a:r>
              <a:rPr lang="en-US" dirty="0" smtClean="0"/>
              <a:t> is 0.5 and </a:t>
            </a:r>
            <a:r>
              <a:rPr lang="en-US" dirty="0" err="1" smtClean="0"/>
              <a:t>Vin:Vout</a:t>
            </a:r>
            <a:r>
              <a:rPr lang="en-US" dirty="0" smtClean="0"/>
              <a:t> is 2, so the minor loss coefficient through the gate is effectively 1 and the </a:t>
            </a:r>
            <a:r>
              <a:rPr lang="en-US" dirty="0" err="1" smtClean="0"/>
              <a:t>headloss</a:t>
            </a:r>
            <a:r>
              <a:rPr lang="en-US" dirty="0" smtClean="0"/>
              <a:t> through the gate is about half the </a:t>
            </a:r>
            <a:r>
              <a:rPr lang="en-US" dirty="0" err="1" smtClean="0"/>
              <a:t>headloss</a:t>
            </a:r>
            <a:r>
              <a:rPr lang="en-US" dirty="0" smtClean="0"/>
              <a:t> through the orifice sheet. The lower minor losses through the plant would lower the size of the channel, assuming the same 5 cm </a:t>
            </a:r>
            <a:r>
              <a:rPr lang="en-US" dirty="0" err="1" smtClean="0"/>
              <a:t>headloss</a:t>
            </a:r>
            <a:r>
              <a:rPr lang="en-US" dirty="0" smtClean="0"/>
              <a:t>. </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15</a:t>
            </a:fld>
            <a:endParaRPr lang="en-US"/>
          </a:p>
        </p:txBody>
      </p:sp>
    </p:spTree>
    <p:extLst>
      <p:ext uri="{BB962C8B-B14F-4D97-AF65-F5344CB8AC3E}">
        <p14:creationId xmlns:p14="http://schemas.microsoft.com/office/powerpoint/2010/main" val="1204835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H/S ratio</a:t>
            </a:r>
            <a:r>
              <a:rPr lang="en-US" baseline="0" dirty="0" smtClean="0"/>
              <a:t> is too high still…so add pipe obstacles to create more collision potential</a:t>
            </a:r>
          </a:p>
        </p:txBody>
      </p:sp>
      <p:sp>
        <p:nvSpPr>
          <p:cNvPr id="4" name="Slide Number Placeholder 3"/>
          <p:cNvSpPr>
            <a:spLocks noGrp="1"/>
          </p:cNvSpPr>
          <p:nvPr>
            <p:ph type="sldNum" sz="quarter" idx="10"/>
          </p:nvPr>
        </p:nvSpPr>
        <p:spPr/>
        <p:txBody>
          <a:bodyPr/>
          <a:lstStyle/>
          <a:p>
            <a:fld id="{7913D7C8-1D10-4E5B-8A9B-B2BE7F2B7605}" type="slidenum">
              <a:rPr lang="en-US" smtClean="0"/>
              <a:pPr/>
              <a:t>20</a:t>
            </a:fld>
            <a:endParaRPr lang="en-US"/>
          </a:p>
        </p:txBody>
      </p:sp>
    </p:spTree>
    <p:extLst>
      <p:ext uri="{BB962C8B-B14F-4D97-AF65-F5344CB8AC3E}">
        <p14:creationId xmlns:p14="http://schemas.microsoft.com/office/powerpoint/2010/main" val="4011682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pPr/>
              <a:t>‹#›</a:t>
            </a:fld>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F5E825E6-5608-4DD7-9AF8-76D49B509DEE}" type="slidenum">
              <a:rPr lang="en-US"/>
              <a:pPr/>
              <a:t>‹#›</a:t>
            </a:fld>
            <a:endParaRPr lang="en-US"/>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524000" y="4724400"/>
            <a:ext cx="7467600" cy="1576388"/>
          </a:xfrm>
        </p:spPr>
        <p:txBody>
          <a:bodyPr/>
          <a:lstStyle/>
          <a:p>
            <a:r>
              <a:rPr lang="en-US" dirty="0" smtClean="0">
                <a:solidFill>
                  <a:schemeClr val="bg1"/>
                </a:solidFill>
              </a:rPr>
              <a:t>Annie Ding, Anthony Andrews, Bonnie </a:t>
            </a:r>
            <a:r>
              <a:rPr lang="en-US" dirty="0" err="1" smtClean="0">
                <a:solidFill>
                  <a:schemeClr val="bg1"/>
                </a:solidFill>
              </a:rPr>
              <a:t>Schiffman</a:t>
            </a:r>
            <a:r>
              <a:rPr lang="en-US" dirty="0" smtClean="0">
                <a:solidFill>
                  <a:schemeClr val="bg1"/>
                </a:solidFill>
              </a:rPr>
              <a:t>, Brooke </a:t>
            </a:r>
            <a:r>
              <a:rPr lang="en-US" dirty="0" err="1" smtClean="0">
                <a:solidFill>
                  <a:schemeClr val="bg1"/>
                </a:solidFill>
              </a:rPr>
              <a:t>Pian</a:t>
            </a:r>
            <a:r>
              <a:rPr lang="en-US" dirty="0" smtClean="0">
                <a:solidFill>
                  <a:schemeClr val="bg1"/>
                </a:solidFill>
              </a:rPr>
              <a:t>, Julia Morris, and Kelly </a:t>
            </a:r>
            <a:r>
              <a:rPr lang="en-US" dirty="0" smtClean="0">
                <a:solidFill>
                  <a:schemeClr val="bg1"/>
                </a:solidFill>
              </a:rPr>
              <a:t>Huang </a:t>
            </a:r>
            <a:endParaRPr lang="en-US" dirty="0">
              <a:solidFill>
                <a:schemeClr val="bg1"/>
              </a:solidFill>
            </a:endParaRPr>
          </a:p>
        </p:txBody>
      </p:sp>
      <p:sp>
        <p:nvSpPr>
          <p:cNvPr id="6" name="Title 5"/>
          <p:cNvSpPr>
            <a:spLocks noGrp="1"/>
          </p:cNvSpPr>
          <p:nvPr>
            <p:ph type="ctrTitle" sz="quarter"/>
          </p:nvPr>
        </p:nvSpPr>
        <p:spPr/>
        <p:txBody>
          <a:bodyPr/>
          <a:lstStyle/>
          <a:p>
            <a:r>
              <a:rPr lang="en-US" dirty="0" smtClean="0"/>
              <a:t>		Design </a:t>
            </a:r>
            <a:r>
              <a:rPr lang="en-US" dirty="0" smtClean="0"/>
              <a:t>Team</a:t>
            </a:r>
            <a:endParaRPr lang="en-US" dirty="0"/>
          </a:p>
        </p:txBody>
      </p:sp>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Schematic</a:t>
            </a:r>
            <a:endParaRPr lang="en-US" dirty="0"/>
          </a:p>
        </p:txBody>
      </p:sp>
      <p:sp>
        <p:nvSpPr>
          <p:cNvPr id="4" name="Cube 3"/>
          <p:cNvSpPr/>
          <p:nvPr/>
        </p:nvSpPr>
        <p:spPr bwMode="auto">
          <a:xfrm>
            <a:off x="914400" y="2347972"/>
            <a:ext cx="2590800" cy="4052828"/>
          </a:xfrm>
          <a:prstGeom prst="cub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5" name="Cube 4"/>
          <p:cNvSpPr/>
          <p:nvPr/>
        </p:nvSpPr>
        <p:spPr bwMode="auto">
          <a:xfrm>
            <a:off x="2868827" y="4487850"/>
            <a:ext cx="5284573" cy="1912950"/>
          </a:xfrm>
          <a:prstGeom prst="cub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10" name="Straight Connector 9"/>
          <p:cNvCxnSpPr/>
          <p:nvPr/>
        </p:nvCxnSpPr>
        <p:spPr bwMode="auto">
          <a:xfrm flipV="1">
            <a:off x="914400" y="2341705"/>
            <a:ext cx="0" cy="634268"/>
          </a:xfrm>
          <a:prstGeom prst="line">
            <a:avLst/>
          </a:prstGeom>
          <a:solidFill>
            <a:schemeClr val="accent1"/>
          </a:solidFill>
          <a:ln w="12700" cap="flat" cmpd="sng" algn="ctr">
            <a:solidFill>
              <a:schemeClr val="tx1"/>
            </a:solidFill>
            <a:prstDash val="solid"/>
            <a:round/>
            <a:headEnd type="none" w="lg" len="med"/>
            <a:tailEnd type="none" w="lg" len="med"/>
          </a:ln>
          <a:effectLst/>
        </p:spPr>
      </p:cxnSp>
      <p:cxnSp>
        <p:nvCxnSpPr>
          <p:cNvPr id="13" name="Straight Connector 12"/>
          <p:cNvCxnSpPr/>
          <p:nvPr/>
        </p:nvCxnSpPr>
        <p:spPr bwMode="auto">
          <a:xfrm flipV="1">
            <a:off x="914400" y="1713705"/>
            <a:ext cx="658147" cy="628002"/>
          </a:xfrm>
          <a:prstGeom prst="line">
            <a:avLst/>
          </a:prstGeom>
          <a:solidFill>
            <a:schemeClr val="accent1"/>
          </a:solidFill>
          <a:ln w="12700" cap="flat" cmpd="sng" algn="ctr">
            <a:solidFill>
              <a:schemeClr val="tx1"/>
            </a:solidFill>
            <a:prstDash val="solid"/>
            <a:round/>
            <a:headEnd type="none" w="lg" len="med"/>
            <a:tailEnd type="none" w="lg" len="med"/>
          </a:ln>
          <a:effectLst/>
        </p:spPr>
      </p:cxnSp>
      <p:sp>
        <p:nvSpPr>
          <p:cNvPr id="19" name="Oval 18"/>
          <p:cNvSpPr/>
          <p:nvPr/>
        </p:nvSpPr>
        <p:spPr bwMode="auto">
          <a:xfrm>
            <a:off x="990600" y="2320249"/>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32" name="Straight Connector 31"/>
          <p:cNvCxnSpPr/>
          <p:nvPr/>
        </p:nvCxnSpPr>
        <p:spPr bwMode="auto">
          <a:xfrm>
            <a:off x="914400" y="3965345"/>
            <a:ext cx="1954427" cy="0"/>
          </a:xfrm>
          <a:prstGeom prst="line">
            <a:avLst/>
          </a:prstGeom>
          <a:solidFill>
            <a:schemeClr val="accent1"/>
          </a:solidFill>
          <a:ln w="12700" cap="flat" cmpd="sng" algn="ctr">
            <a:solidFill>
              <a:schemeClr val="tx1"/>
            </a:solidFill>
            <a:prstDash val="solid"/>
            <a:round/>
            <a:headEnd type="none" w="lg" len="med"/>
            <a:tailEnd type="none" w="lg" len="med"/>
          </a:ln>
          <a:effectLst/>
        </p:spPr>
      </p:cxnSp>
      <p:cxnSp>
        <p:nvCxnSpPr>
          <p:cNvPr id="35" name="Straight Connector 34"/>
          <p:cNvCxnSpPr/>
          <p:nvPr/>
        </p:nvCxnSpPr>
        <p:spPr bwMode="auto">
          <a:xfrm flipV="1">
            <a:off x="2868827" y="3291804"/>
            <a:ext cx="636373" cy="673538"/>
          </a:xfrm>
          <a:prstGeom prst="line">
            <a:avLst/>
          </a:prstGeom>
          <a:solidFill>
            <a:schemeClr val="accent1"/>
          </a:solidFill>
          <a:ln w="12700" cap="flat" cmpd="sng" algn="ctr">
            <a:solidFill>
              <a:schemeClr val="tx1"/>
            </a:solidFill>
            <a:prstDash val="solid"/>
            <a:round/>
            <a:headEnd type="none" w="lg" len="med"/>
            <a:tailEnd type="none" w="lg" len="med"/>
          </a:ln>
          <a:effectLst/>
        </p:spPr>
      </p:cxnSp>
      <p:cxnSp>
        <p:nvCxnSpPr>
          <p:cNvPr id="38" name="Straight Connector 37"/>
          <p:cNvCxnSpPr/>
          <p:nvPr/>
        </p:nvCxnSpPr>
        <p:spPr bwMode="auto">
          <a:xfrm flipV="1">
            <a:off x="914400" y="3282485"/>
            <a:ext cx="658147" cy="682860"/>
          </a:xfrm>
          <a:prstGeom prst="line">
            <a:avLst/>
          </a:prstGeom>
          <a:solidFill>
            <a:schemeClr val="accent1"/>
          </a:solidFill>
          <a:ln w="12700" cap="flat" cmpd="sng" algn="ctr">
            <a:solidFill>
              <a:schemeClr val="tx1"/>
            </a:solidFill>
            <a:prstDash val="solid"/>
            <a:round/>
            <a:headEnd type="none" w="lg" len="med"/>
            <a:tailEnd type="none" w="lg" len="med"/>
          </a:ln>
          <a:effectLst/>
        </p:spPr>
      </p:cxnSp>
      <p:cxnSp>
        <p:nvCxnSpPr>
          <p:cNvPr id="41" name="Straight Connector 40"/>
          <p:cNvCxnSpPr/>
          <p:nvPr/>
        </p:nvCxnSpPr>
        <p:spPr bwMode="auto">
          <a:xfrm>
            <a:off x="1572547" y="3291803"/>
            <a:ext cx="1932653" cy="0"/>
          </a:xfrm>
          <a:prstGeom prst="line">
            <a:avLst/>
          </a:prstGeom>
          <a:solidFill>
            <a:schemeClr val="accent1"/>
          </a:solidFill>
          <a:ln w="12700" cap="flat" cmpd="sng" algn="ctr">
            <a:solidFill>
              <a:schemeClr val="tx1"/>
            </a:solidFill>
            <a:prstDash val="solid"/>
            <a:round/>
            <a:headEnd type="none" w="lg" len="med"/>
            <a:tailEnd type="none" w="lg" len="med"/>
          </a:ln>
          <a:effectLst/>
        </p:spPr>
      </p:cxnSp>
      <p:sp>
        <p:nvSpPr>
          <p:cNvPr id="43" name="Oval 42"/>
          <p:cNvSpPr/>
          <p:nvPr/>
        </p:nvSpPr>
        <p:spPr bwMode="auto">
          <a:xfrm>
            <a:off x="1524000" y="3663484"/>
            <a:ext cx="936182" cy="225510"/>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58" name="TextBox 57"/>
          <p:cNvSpPr txBox="1"/>
          <p:nvPr/>
        </p:nvSpPr>
        <p:spPr>
          <a:xfrm>
            <a:off x="4111103" y="1950053"/>
            <a:ext cx="2362200" cy="646331"/>
          </a:xfrm>
          <a:prstGeom prst="rect">
            <a:avLst/>
          </a:prstGeom>
          <a:noFill/>
        </p:spPr>
        <p:txBody>
          <a:bodyPr wrap="square" rtlCol="0">
            <a:spAutoFit/>
          </a:bodyPr>
          <a:lstStyle/>
          <a:p>
            <a:r>
              <a:rPr lang="en-US" b="1" dirty="0" smtClean="0"/>
              <a:t>Macro-mixing and Coagulant Dosing</a:t>
            </a:r>
            <a:endParaRPr lang="en-US" b="1" dirty="0"/>
          </a:p>
        </p:txBody>
      </p:sp>
      <p:sp>
        <p:nvSpPr>
          <p:cNvPr id="59" name="TextBox 58"/>
          <p:cNvSpPr txBox="1"/>
          <p:nvPr/>
        </p:nvSpPr>
        <p:spPr>
          <a:xfrm>
            <a:off x="6324600" y="3623915"/>
            <a:ext cx="1675041" cy="369332"/>
          </a:xfrm>
          <a:prstGeom prst="rect">
            <a:avLst/>
          </a:prstGeom>
          <a:noFill/>
        </p:spPr>
        <p:txBody>
          <a:bodyPr wrap="square" rtlCol="0">
            <a:spAutoFit/>
          </a:bodyPr>
          <a:lstStyle/>
          <a:p>
            <a:r>
              <a:rPr lang="en-US" b="1" dirty="0" smtClean="0"/>
              <a:t>Micro-mixing</a:t>
            </a:r>
            <a:endParaRPr lang="en-US" b="1" dirty="0"/>
          </a:p>
        </p:txBody>
      </p:sp>
      <p:sp>
        <p:nvSpPr>
          <p:cNvPr id="60" name="TextBox 59"/>
          <p:cNvSpPr txBox="1"/>
          <p:nvPr/>
        </p:nvSpPr>
        <p:spPr>
          <a:xfrm>
            <a:off x="457200" y="920285"/>
            <a:ext cx="2133600" cy="369332"/>
          </a:xfrm>
          <a:prstGeom prst="rect">
            <a:avLst/>
          </a:prstGeom>
          <a:noFill/>
        </p:spPr>
        <p:txBody>
          <a:bodyPr wrap="square" rtlCol="0">
            <a:spAutoFit/>
          </a:bodyPr>
          <a:lstStyle/>
          <a:p>
            <a:r>
              <a:rPr lang="en-US" dirty="0" smtClean="0"/>
              <a:t>LFOM sheet</a:t>
            </a:r>
            <a:endParaRPr lang="en-US" dirty="0"/>
          </a:p>
        </p:txBody>
      </p:sp>
      <p:cxnSp>
        <p:nvCxnSpPr>
          <p:cNvPr id="62" name="Straight Arrow Connector 61"/>
          <p:cNvCxnSpPr/>
          <p:nvPr/>
        </p:nvCxnSpPr>
        <p:spPr bwMode="auto">
          <a:xfrm>
            <a:off x="914400" y="1289617"/>
            <a:ext cx="349373" cy="646177"/>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63" name="Straight Arrow Connector 62"/>
          <p:cNvCxnSpPr/>
          <p:nvPr/>
        </p:nvCxnSpPr>
        <p:spPr bwMode="auto">
          <a:xfrm flipH="1">
            <a:off x="3574006" y="2669461"/>
            <a:ext cx="1074194" cy="613024"/>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64" name="Straight Arrow Connector 63"/>
          <p:cNvCxnSpPr>
            <a:stCxn id="59" idx="2"/>
          </p:cNvCxnSpPr>
          <p:nvPr/>
        </p:nvCxnSpPr>
        <p:spPr bwMode="auto">
          <a:xfrm>
            <a:off x="7162121" y="3993247"/>
            <a:ext cx="632424" cy="747707"/>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52" name="Oval 51"/>
          <p:cNvSpPr/>
          <p:nvPr/>
        </p:nvSpPr>
        <p:spPr bwMode="auto">
          <a:xfrm>
            <a:off x="7999641" y="5416085"/>
            <a:ext cx="77559" cy="463897"/>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53" name="Oval 52"/>
          <p:cNvSpPr/>
          <p:nvPr/>
        </p:nvSpPr>
        <p:spPr bwMode="auto">
          <a:xfrm>
            <a:off x="7819354" y="5621889"/>
            <a:ext cx="77559" cy="463897"/>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54" name="Oval 53"/>
          <p:cNvSpPr/>
          <p:nvPr/>
        </p:nvSpPr>
        <p:spPr bwMode="auto">
          <a:xfrm>
            <a:off x="7999641" y="4796439"/>
            <a:ext cx="77559" cy="463897"/>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55" name="Oval 54"/>
          <p:cNvSpPr/>
          <p:nvPr/>
        </p:nvSpPr>
        <p:spPr bwMode="auto">
          <a:xfrm>
            <a:off x="7819354" y="5028388"/>
            <a:ext cx="77559" cy="463897"/>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103" name="Straight Connector 102"/>
          <p:cNvCxnSpPr/>
          <p:nvPr/>
        </p:nvCxnSpPr>
        <p:spPr bwMode="auto">
          <a:xfrm flipV="1">
            <a:off x="1572547" y="1713705"/>
            <a:ext cx="0" cy="634268"/>
          </a:xfrm>
          <a:prstGeom prst="line">
            <a:avLst/>
          </a:prstGeom>
          <a:solidFill>
            <a:schemeClr val="accent1"/>
          </a:solidFill>
          <a:ln w="12700" cap="flat" cmpd="sng" algn="ctr">
            <a:solidFill>
              <a:schemeClr val="tx1"/>
            </a:solidFill>
            <a:prstDash val="solid"/>
            <a:round/>
            <a:headEnd type="none" w="lg" len="med"/>
            <a:tailEnd type="none" w="lg" len="med"/>
          </a:ln>
          <a:effectLst/>
        </p:spPr>
      </p:cxnSp>
      <p:sp>
        <p:nvSpPr>
          <p:cNvPr id="106" name="Oval 105"/>
          <p:cNvSpPr/>
          <p:nvPr/>
        </p:nvSpPr>
        <p:spPr bwMode="auto">
          <a:xfrm>
            <a:off x="990599" y="2505665"/>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07" name="Oval 106"/>
          <p:cNvSpPr/>
          <p:nvPr/>
        </p:nvSpPr>
        <p:spPr bwMode="auto">
          <a:xfrm>
            <a:off x="990600" y="2672885"/>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08" name="Oval 107"/>
          <p:cNvSpPr/>
          <p:nvPr/>
        </p:nvSpPr>
        <p:spPr bwMode="auto">
          <a:xfrm>
            <a:off x="1110648" y="2217669"/>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09" name="Oval 108"/>
          <p:cNvSpPr/>
          <p:nvPr/>
        </p:nvSpPr>
        <p:spPr bwMode="auto">
          <a:xfrm>
            <a:off x="1110648" y="2394329"/>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0" name="Oval 109"/>
          <p:cNvSpPr/>
          <p:nvPr/>
        </p:nvSpPr>
        <p:spPr bwMode="auto">
          <a:xfrm>
            <a:off x="1110648" y="2564949"/>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1" name="Oval 110"/>
          <p:cNvSpPr/>
          <p:nvPr/>
        </p:nvSpPr>
        <p:spPr bwMode="auto">
          <a:xfrm>
            <a:off x="1226273" y="2444285"/>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2" name="Oval 111"/>
          <p:cNvSpPr/>
          <p:nvPr/>
        </p:nvSpPr>
        <p:spPr bwMode="auto">
          <a:xfrm>
            <a:off x="1328595" y="2351373"/>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3" name="Oval 112"/>
          <p:cNvSpPr/>
          <p:nvPr/>
        </p:nvSpPr>
        <p:spPr bwMode="auto">
          <a:xfrm>
            <a:off x="1428100" y="2255595"/>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4" name="Oval 113"/>
          <p:cNvSpPr/>
          <p:nvPr/>
        </p:nvSpPr>
        <p:spPr bwMode="auto">
          <a:xfrm>
            <a:off x="1226273" y="2273219"/>
            <a:ext cx="69127" cy="124036"/>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6" name="Straight Connector 5"/>
          <p:cNvCxnSpPr/>
          <p:nvPr/>
        </p:nvCxnSpPr>
        <p:spPr bwMode="auto">
          <a:xfrm>
            <a:off x="1572547" y="2347972"/>
            <a:ext cx="0" cy="943831"/>
          </a:xfrm>
          <a:prstGeom prst="line">
            <a:avLst/>
          </a:prstGeom>
          <a:solidFill>
            <a:schemeClr val="accent1"/>
          </a:solidFill>
          <a:ln w="12700" cap="flat" cmpd="sng" algn="ctr">
            <a:solidFill>
              <a:schemeClr val="tx1"/>
            </a:solidFill>
            <a:prstDash val="solid"/>
            <a:round/>
            <a:headEnd type="none" w="lg" len="med"/>
            <a:tailEnd type="none" w="lg" len="med"/>
          </a:ln>
          <a:effectLst/>
        </p:spPr>
      </p:cxnSp>
      <p:sp>
        <p:nvSpPr>
          <p:cNvPr id="15" name="Bent Arrow 14"/>
          <p:cNvSpPr/>
          <p:nvPr/>
        </p:nvSpPr>
        <p:spPr bwMode="auto">
          <a:xfrm rot="5400000">
            <a:off x="1153958" y="2642511"/>
            <a:ext cx="1482667" cy="476615"/>
          </a:xfrm>
          <a:prstGeom prst="bentArrow">
            <a:avLst/>
          </a:prstGeom>
          <a:solidFill>
            <a:srgbClr val="FFFF0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46" name="Bent Arrow 45"/>
          <p:cNvSpPr/>
          <p:nvPr/>
        </p:nvSpPr>
        <p:spPr bwMode="auto">
          <a:xfrm rot="10800000" flipH="1">
            <a:off x="1839691" y="5284933"/>
            <a:ext cx="5323109" cy="595047"/>
          </a:xfrm>
          <a:prstGeom prst="bentArrow">
            <a:avLst>
              <a:gd name="adj1" fmla="val 26787"/>
              <a:gd name="adj2" fmla="val 25000"/>
              <a:gd name="adj3" fmla="val 25000"/>
              <a:gd name="adj4" fmla="val 43750"/>
            </a:avLst>
          </a:prstGeom>
          <a:solidFill>
            <a:srgbClr val="FFFF0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50745925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143000"/>
          </a:xfrm>
        </p:spPr>
        <p:txBody>
          <a:bodyPr/>
          <a:lstStyle/>
          <a:p>
            <a:r>
              <a:rPr lang="en-US" dirty="0" smtClean="0"/>
              <a:t>Channel Size and Macro-Mix Orifice</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2817976"/>
            <a:ext cx="5607579" cy="3773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800" y="3485803"/>
            <a:ext cx="2819400" cy="1938992"/>
          </a:xfrm>
          <a:prstGeom prst="rect">
            <a:avLst/>
          </a:prstGeom>
          <a:noFill/>
        </p:spPr>
        <p:txBody>
          <a:bodyPr wrap="square" rtlCol="0">
            <a:spAutoFit/>
          </a:bodyPr>
          <a:lstStyle/>
          <a:p>
            <a:r>
              <a:rPr lang="en-US" sz="2000" dirty="0" smtClean="0">
                <a:latin typeface="+mn-lt"/>
              </a:rPr>
              <a:t>To find channel size we assume total head loss is 5cm and minor losses rein: inflow, around a bend, through an orifice sheet (2), and outflow</a:t>
            </a:r>
            <a:endParaRPr lang="en-US" sz="2000" dirty="0">
              <a:latin typeface="+mn-lt"/>
            </a:endParaRPr>
          </a:p>
        </p:txBody>
      </p:sp>
      <p:sp>
        <p:nvSpPr>
          <p:cNvPr id="5" name="TextBox 4"/>
          <p:cNvSpPr txBox="1"/>
          <p:nvPr/>
        </p:nvSpPr>
        <p:spPr>
          <a:xfrm>
            <a:off x="689919" y="1648361"/>
            <a:ext cx="7391400" cy="1015663"/>
          </a:xfrm>
          <a:prstGeom prst="rect">
            <a:avLst/>
          </a:prstGeom>
          <a:noFill/>
        </p:spPr>
        <p:txBody>
          <a:bodyPr wrap="square" rtlCol="0">
            <a:spAutoFit/>
          </a:bodyPr>
          <a:lstStyle/>
          <a:p>
            <a:r>
              <a:rPr lang="en-US" sz="2000" dirty="0" smtClean="0">
                <a:latin typeface="+mn-lt"/>
              </a:rPr>
              <a:t>We assumed for now that macro-mixing would be achieved by designing one large orifice using the current rapid mix orifice design but with a lower energy dissipation rate of 700 </a:t>
            </a:r>
            <a:r>
              <a:rPr lang="en-US" sz="2000" dirty="0" err="1" smtClean="0">
                <a:latin typeface="+mn-lt"/>
              </a:rPr>
              <a:t>mW</a:t>
            </a:r>
            <a:r>
              <a:rPr lang="en-US" sz="2000" dirty="0" smtClean="0">
                <a:latin typeface="+mn-lt"/>
              </a:rPr>
              <a:t>/kg</a:t>
            </a:r>
            <a:endParaRPr lang="en-US" sz="2000" dirty="0">
              <a:latin typeface="+mn-lt"/>
            </a:endParaRPr>
          </a:p>
        </p:txBody>
      </p:sp>
    </p:spTree>
    <p:extLst>
      <p:ext uri="{BB962C8B-B14F-4D97-AF65-F5344CB8AC3E}">
        <p14:creationId xmlns:p14="http://schemas.microsoft.com/office/powerpoint/2010/main" val="169223768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Micro-Mix Orifice Sheet</a:t>
            </a:r>
            <a:endParaRPr lang="en-US" dirty="0"/>
          </a:p>
        </p:txBody>
      </p:sp>
      <p:sp>
        <p:nvSpPr>
          <p:cNvPr id="8" name="Content Placeholder 7"/>
          <p:cNvSpPr>
            <a:spLocks noGrp="1"/>
          </p:cNvSpPr>
          <p:nvPr>
            <p:ph sz="half" idx="2"/>
          </p:nvPr>
        </p:nvSpPr>
        <p:spPr>
          <a:xfrm>
            <a:off x="3200400" y="1709737"/>
            <a:ext cx="5257800" cy="1844992"/>
          </a:xfrm>
        </p:spPr>
        <p:txBody>
          <a:bodyPr/>
          <a:lstStyle/>
          <a:p>
            <a:r>
              <a:rPr lang="en-US" sz="2400" dirty="0" smtClean="0"/>
              <a:t>We started with the LFOM orifice diameters and worked our way up until the diameter would allow for at least 5 mm of spacing between orifices.</a:t>
            </a:r>
          </a:p>
          <a:p>
            <a:pPr marL="0" indent="0">
              <a:buNone/>
            </a:pPr>
            <a:r>
              <a:rPr lang="en-US" sz="2400" dirty="0" smtClean="0"/>
              <a:t> </a:t>
            </a:r>
            <a:endParaRPr lang="en-US" sz="2400"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1524000"/>
            <a:ext cx="200025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85800" y="4337222"/>
            <a:ext cx="4191000" cy="1938992"/>
          </a:xfrm>
          <a:prstGeom prst="rect">
            <a:avLst/>
          </a:prstGeom>
          <a:noFill/>
        </p:spPr>
        <p:txBody>
          <a:bodyPr wrap="square" rtlCol="0">
            <a:spAutoFit/>
          </a:bodyPr>
          <a:lstStyle/>
          <a:p>
            <a:pPr marL="342900" indent="-342900">
              <a:buFont typeface="Wingdings" pitchFamily="2" charset="2"/>
              <a:buChar char="Ø"/>
            </a:pPr>
            <a:r>
              <a:rPr lang="en-US" sz="2400" dirty="0">
                <a:latin typeface="+mn-lt"/>
              </a:rPr>
              <a:t>For all flow rates, D ~ 4 in</a:t>
            </a:r>
            <a:r>
              <a:rPr lang="en-US" sz="2400" dirty="0" smtClean="0">
                <a:latin typeface="+mn-lt"/>
              </a:rPr>
              <a:t>.</a:t>
            </a:r>
          </a:p>
          <a:p>
            <a:pPr marL="342900" indent="-342900">
              <a:buFont typeface="Wingdings" pitchFamily="2" charset="2"/>
              <a:buChar char="Ø"/>
            </a:pPr>
            <a:r>
              <a:rPr lang="en-US" sz="2400" dirty="0" smtClean="0">
                <a:latin typeface="+mn-lt"/>
              </a:rPr>
              <a:t>Head loss ~ 2.3 cm</a:t>
            </a:r>
          </a:p>
          <a:p>
            <a:pPr marL="342900" indent="-342900">
              <a:buFont typeface="Wingdings" pitchFamily="2" charset="2"/>
              <a:buChar char="Ø"/>
            </a:pPr>
            <a:r>
              <a:rPr lang="en-US" sz="2400" dirty="0" smtClean="0">
                <a:latin typeface="+mn-lt"/>
              </a:rPr>
              <a:t>K ~ 2 </a:t>
            </a:r>
          </a:p>
          <a:p>
            <a:pPr marL="342900" indent="-342900">
              <a:buFont typeface="Wingdings" pitchFamily="2" charset="2"/>
              <a:buChar char="Ø"/>
            </a:pPr>
            <a:r>
              <a:rPr lang="en-US" sz="2400" dirty="0" smtClean="0">
                <a:latin typeface="+mn-lt"/>
              </a:rPr>
              <a:t>Porosity ~ 44%</a:t>
            </a:r>
          </a:p>
          <a:p>
            <a:endParaRPr lang="en-US" sz="2400" dirty="0">
              <a:latin typeface="+mn-lt"/>
            </a:endParaRPr>
          </a:p>
        </p:txBody>
      </p:sp>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9200" y="3296939"/>
            <a:ext cx="360997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151805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Spacing Issues…</a:t>
            </a:r>
            <a:endParaRPr lang="en-US" dirty="0"/>
          </a:p>
        </p:txBody>
      </p:sp>
      <p:sp>
        <p:nvSpPr>
          <p:cNvPr id="4" name="Content Placeholder 3"/>
          <p:cNvSpPr>
            <a:spLocks noGrp="1"/>
          </p:cNvSpPr>
          <p:nvPr>
            <p:ph sz="half" idx="2"/>
          </p:nvPr>
        </p:nvSpPr>
        <p:spPr>
          <a:xfrm>
            <a:off x="304800" y="1600201"/>
            <a:ext cx="8305800" cy="1295400"/>
          </a:xfrm>
        </p:spPr>
        <p:txBody>
          <a:bodyPr/>
          <a:lstStyle/>
          <a:p>
            <a:r>
              <a:rPr lang="en-US" sz="2000" dirty="0" smtClean="0"/>
              <a:t>Spacing is very small relative to orifice diameter. </a:t>
            </a:r>
          </a:p>
          <a:p>
            <a:r>
              <a:rPr lang="en-US" sz="2000" dirty="0" smtClean="0"/>
              <a:t>80 </a:t>
            </a:r>
            <a:r>
              <a:rPr lang="en-US" sz="2000" dirty="0"/>
              <a:t>L/s plant </a:t>
            </a:r>
            <a:r>
              <a:rPr lang="en-US" sz="2000" dirty="0" smtClean="0"/>
              <a:t>D = 4 </a:t>
            </a:r>
            <a:r>
              <a:rPr lang="en-US" sz="2000" dirty="0" smtClean="0"/>
              <a:t>in, </a:t>
            </a:r>
            <a:r>
              <a:rPr lang="en-US" sz="2000" dirty="0" smtClean="0"/>
              <a:t>S = 0.05 </a:t>
            </a:r>
            <a:r>
              <a:rPr lang="en-US" sz="2000" dirty="0"/>
              <a:t>in. </a:t>
            </a:r>
            <a:endParaRPr lang="en-US" sz="2000" dirty="0" smtClean="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310" y="2456370"/>
            <a:ext cx="5634004" cy="4020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400800" y="3048000"/>
            <a:ext cx="2362200" cy="2677656"/>
          </a:xfrm>
          <a:prstGeom prst="rect">
            <a:avLst/>
          </a:prstGeom>
          <a:noFill/>
        </p:spPr>
        <p:txBody>
          <a:bodyPr wrap="square" rtlCol="0">
            <a:spAutoFit/>
          </a:bodyPr>
          <a:lstStyle/>
          <a:p>
            <a:r>
              <a:rPr lang="en-US" sz="2800" dirty="0" smtClean="0">
                <a:latin typeface="+mn-lt"/>
              </a:rPr>
              <a:t>To </a:t>
            </a:r>
            <a:r>
              <a:rPr lang="en-US" sz="2800" dirty="0" smtClean="0">
                <a:latin typeface="+mn-lt"/>
              </a:rPr>
              <a:t>increase S:D</a:t>
            </a:r>
            <a:r>
              <a:rPr lang="en-US" sz="2800" dirty="0" smtClean="0">
                <a:latin typeface="+mn-lt"/>
              </a:rPr>
              <a:t>, </a:t>
            </a:r>
            <a:r>
              <a:rPr lang="en-US" sz="2800" dirty="0">
                <a:latin typeface="+mn-lt"/>
              </a:rPr>
              <a:t>we would need to lower our initial </a:t>
            </a:r>
            <a:r>
              <a:rPr lang="en-US" sz="2800" dirty="0" smtClean="0">
                <a:latin typeface="+mn-lt"/>
              </a:rPr>
              <a:t>head loss </a:t>
            </a:r>
            <a:r>
              <a:rPr lang="en-US" sz="2800" dirty="0">
                <a:latin typeface="+mn-lt"/>
              </a:rPr>
              <a:t>assumption</a:t>
            </a:r>
          </a:p>
        </p:txBody>
      </p:sp>
    </p:spTree>
    <p:extLst>
      <p:ext uri="{BB962C8B-B14F-4D97-AF65-F5344CB8AC3E}">
        <p14:creationId xmlns:p14="http://schemas.microsoft.com/office/powerpoint/2010/main" val="365378819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Idea: Micro-Mix Gate</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98778" y="1447800"/>
            <a:ext cx="7583222" cy="5410200"/>
          </a:xfrm>
        </p:spPr>
      </p:pic>
    </p:spTree>
    <p:extLst>
      <p:ext uri="{BB962C8B-B14F-4D97-AF65-F5344CB8AC3E}">
        <p14:creationId xmlns:p14="http://schemas.microsoft.com/office/powerpoint/2010/main" val="80645850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Micro-Mix </a:t>
            </a:r>
            <a:r>
              <a:rPr lang="en-US" dirty="0" smtClean="0"/>
              <a:t>Gate</a:t>
            </a:r>
            <a:endParaRPr lang="en-US" dirty="0"/>
          </a:p>
        </p:txBody>
      </p:sp>
      <p:sp>
        <p:nvSpPr>
          <p:cNvPr id="3" name="Content Placeholder 2"/>
          <p:cNvSpPr>
            <a:spLocks noGrp="1"/>
          </p:cNvSpPr>
          <p:nvPr>
            <p:ph sz="half" idx="1"/>
          </p:nvPr>
        </p:nvSpPr>
        <p:spPr>
          <a:xfrm>
            <a:off x="152400" y="1676400"/>
            <a:ext cx="3010930" cy="4267200"/>
          </a:xfrm>
        </p:spPr>
        <p:txBody>
          <a:bodyPr/>
          <a:lstStyle/>
          <a:p>
            <a:r>
              <a:rPr lang="en-US" sz="2400" dirty="0" smtClean="0"/>
              <a:t>PVC or steel </a:t>
            </a:r>
          </a:p>
          <a:p>
            <a:r>
              <a:rPr lang="en-US" sz="2400" dirty="0" smtClean="0"/>
              <a:t>Porosity = 50%</a:t>
            </a:r>
          </a:p>
          <a:p>
            <a:r>
              <a:rPr lang="en-US" sz="2400" dirty="0" smtClean="0"/>
              <a:t>HL = 1.1 cm</a:t>
            </a:r>
          </a:p>
          <a:p>
            <a:r>
              <a:rPr lang="en-US" sz="2400" dirty="0" smtClean="0"/>
              <a:t>Minor Losses = 1</a:t>
            </a:r>
          </a:p>
          <a:p>
            <a:r>
              <a:rPr lang="en-US" sz="2400" dirty="0" smtClean="0"/>
              <a:t>No vena </a:t>
            </a:r>
            <a:r>
              <a:rPr lang="en-US" sz="2400" dirty="0" err="1" smtClean="0"/>
              <a:t>contracta</a:t>
            </a:r>
            <a:endParaRPr lang="en-US" sz="2400" dirty="0" smtClean="0"/>
          </a:p>
          <a:p>
            <a:r>
              <a:rPr lang="en-US" sz="2400" dirty="0" smtClean="0"/>
              <a:t>Calculate spacing needed to achieve 1000 </a:t>
            </a:r>
            <a:r>
              <a:rPr lang="en-US" sz="2400" dirty="0" err="1" smtClean="0"/>
              <a:t>mW</a:t>
            </a:r>
            <a:r>
              <a:rPr lang="en-US" sz="2400" dirty="0" smtClean="0"/>
              <a:t>/kg</a:t>
            </a:r>
          </a:p>
          <a:p>
            <a:r>
              <a:rPr lang="en-US" sz="2400" dirty="0" smtClean="0"/>
              <a:t>Calculate diameter given geometry constraints</a:t>
            </a:r>
          </a:p>
          <a:p>
            <a:r>
              <a:rPr lang="en-US" sz="2400" dirty="0" smtClean="0"/>
              <a:t>D ~ </a:t>
            </a:r>
            <a:r>
              <a:rPr lang="en-US" sz="2400" dirty="0" smtClean="0"/>
              <a:t>1 cm</a:t>
            </a:r>
            <a:endParaRPr lang="en-US" sz="2400" dirty="0" smtClean="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3330" y="1981200"/>
            <a:ext cx="56388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46192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Aluminum Rapid Mix Gate</a:t>
            </a:r>
            <a:endParaRPr lang="en-US" dirty="0"/>
          </a:p>
        </p:txBody>
      </p:sp>
      <p:sp>
        <p:nvSpPr>
          <p:cNvPr id="3" name="Content Placeholder 2"/>
          <p:cNvSpPr>
            <a:spLocks noGrp="1"/>
          </p:cNvSpPr>
          <p:nvPr>
            <p:ph sz="half" idx="1"/>
          </p:nvPr>
        </p:nvSpPr>
        <p:spPr>
          <a:xfrm>
            <a:off x="457200" y="1600201"/>
            <a:ext cx="7848600" cy="1828799"/>
          </a:xfrm>
        </p:spPr>
        <p:txBody>
          <a:bodyPr/>
          <a:lstStyle/>
          <a:p>
            <a:r>
              <a:rPr lang="en-US" sz="2400" dirty="0" smtClean="0"/>
              <a:t>Including vena </a:t>
            </a:r>
            <a:r>
              <a:rPr lang="en-US" sz="2400" dirty="0" err="1" smtClean="0"/>
              <a:t>contracta</a:t>
            </a:r>
            <a:r>
              <a:rPr lang="en-US" sz="2400" dirty="0" smtClean="0"/>
              <a:t> for rectangular bars</a:t>
            </a:r>
          </a:p>
          <a:p>
            <a:r>
              <a:rPr lang="en-US" sz="2400" dirty="0" smtClean="0"/>
              <a:t>More expensive</a:t>
            </a:r>
          </a:p>
          <a:p>
            <a:r>
              <a:rPr lang="en-US" sz="2400" dirty="0" smtClean="0"/>
              <a:t>Less material</a:t>
            </a:r>
          </a:p>
          <a:p>
            <a:r>
              <a:rPr lang="en-US" sz="2400" dirty="0" smtClean="0"/>
              <a:t>D ~ 0.45 cm</a:t>
            </a:r>
            <a:endParaRPr lang="en-US" sz="2400"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2286000"/>
            <a:ext cx="57912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196773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sz="half" idx="1"/>
          </p:nvPr>
        </p:nvSpPr>
        <p:spPr>
          <a:xfrm>
            <a:off x="457200" y="1600200"/>
            <a:ext cx="7162800" cy="4525963"/>
          </a:xfrm>
        </p:spPr>
        <p:txBody>
          <a:bodyPr/>
          <a:lstStyle/>
          <a:p>
            <a:r>
              <a:rPr lang="en-US" dirty="0" smtClean="0"/>
              <a:t>Micro-mix: Orifice sheet or gate?</a:t>
            </a:r>
          </a:p>
          <a:p>
            <a:r>
              <a:rPr lang="en-US" dirty="0" smtClean="0"/>
              <a:t>Micro-mix Gate: PVC, steel, aluminum?</a:t>
            </a:r>
          </a:p>
          <a:p>
            <a:r>
              <a:rPr lang="en-US" dirty="0" smtClean="0"/>
              <a:t>Macro-mix design needs further investigation</a:t>
            </a:r>
          </a:p>
          <a:p>
            <a:r>
              <a:rPr lang="en-US" dirty="0" smtClean="0"/>
              <a:t>Hopper design constraints may need reevaluation</a:t>
            </a:r>
          </a:p>
          <a:p>
            <a:r>
              <a:rPr lang="en-US" dirty="0" smtClean="0"/>
              <a:t>LFOM sheet to </a:t>
            </a:r>
            <a:r>
              <a:rPr lang="en-US" dirty="0" err="1" smtClean="0"/>
              <a:t>sutro</a:t>
            </a:r>
            <a:r>
              <a:rPr lang="en-US" dirty="0" smtClean="0"/>
              <a:t> weir cut out possibility</a:t>
            </a:r>
            <a:endParaRPr lang="en-US" dirty="0"/>
          </a:p>
        </p:txBody>
      </p:sp>
    </p:spTree>
    <p:extLst>
      <p:ext uri="{BB962C8B-B14F-4D97-AF65-F5344CB8AC3E}">
        <p14:creationId xmlns:p14="http://schemas.microsoft.com/office/powerpoint/2010/main" val="268904570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solidFill>
                  <a:schemeClr val="bg1"/>
                </a:solidFill>
              </a:rPr>
              <a:t>Julia Morris</a:t>
            </a:r>
            <a:endParaRPr lang="en-US" dirty="0">
              <a:solidFill>
                <a:schemeClr val="bg1"/>
              </a:solidFill>
            </a:endParaRPr>
          </a:p>
        </p:txBody>
      </p:sp>
      <p:sp>
        <p:nvSpPr>
          <p:cNvPr id="6" name="Title 5"/>
          <p:cNvSpPr>
            <a:spLocks noGrp="1"/>
          </p:cNvSpPr>
          <p:nvPr>
            <p:ph type="ctrTitle" sz="quarter"/>
          </p:nvPr>
        </p:nvSpPr>
        <p:spPr/>
        <p:txBody>
          <a:bodyPr/>
          <a:lstStyle/>
          <a:p>
            <a:r>
              <a:rPr lang="en-US" dirty="0" smtClean="0"/>
              <a:t>Low Flow Plant</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369867322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Intro</a:t>
            </a:r>
            <a:endParaRPr lang="en-US" dirty="0"/>
          </a:p>
        </p:txBody>
      </p:sp>
      <p:sp>
        <p:nvSpPr>
          <p:cNvPr id="10" name="Content Placeholder 9"/>
          <p:cNvSpPr>
            <a:spLocks noGrp="1"/>
          </p:cNvSpPr>
          <p:nvPr>
            <p:ph idx="1"/>
          </p:nvPr>
        </p:nvSpPr>
        <p:spPr>
          <a:xfrm>
            <a:off x="457200" y="1600200"/>
            <a:ext cx="8305800" cy="4525963"/>
          </a:xfrm>
        </p:spPr>
        <p:txBody>
          <a:bodyPr/>
          <a:lstStyle/>
          <a:p>
            <a:r>
              <a:rPr lang="en-US" dirty="0" smtClean="0"/>
              <a:t>Current design range = 6 L/s – 70 L/s</a:t>
            </a:r>
          </a:p>
          <a:p>
            <a:r>
              <a:rPr lang="en-US" dirty="0" smtClean="0"/>
              <a:t>Want to be able to serve small communities</a:t>
            </a:r>
          </a:p>
          <a:p>
            <a:r>
              <a:rPr lang="en-US" dirty="0" smtClean="0"/>
              <a:t>Need new design for entrance tank, </a:t>
            </a:r>
            <a:r>
              <a:rPr lang="en-US" dirty="0" err="1" smtClean="0"/>
              <a:t>flocculator</a:t>
            </a:r>
            <a:r>
              <a:rPr lang="en-US" dirty="0" smtClean="0"/>
              <a:t>, sedimentation tank, and filter</a:t>
            </a:r>
          </a:p>
          <a:p>
            <a:r>
              <a:rPr lang="en-US" dirty="0" smtClean="0"/>
              <a:t>Need new layout</a:t>
            </a:r>
          </a:p>
          <a:p>
            <a:endParaRPr lang="en-US"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155562116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Automated Design Tool (ADT)</a:t>
            </a:r>
            <a:endParaRPr lang="en-US" dirty="0"/>
          </a:p>
        </p:txBody>
      </p:sp>
      <p:sp>
        <p:nvSpPr>
          <p:cNvPr id="10" name="Content Placeholder 9"/>
          <p:cNvSpPr>
            <a:spLocks noGrp="1"/>
          </p:cNvSpPr>
          <p:nvPr>
            <p:ph idx="1"/>
          </p:nvPr>
        </p:nvSpPr>
        <p:spPr>
          <a:xfrm>
            <a:off x="457200" y="1600200"/>
            <a:ext cx="8305800" cy="4525963"/>
          </a:xfrm>
        </p:spPr>
        <p:txBody>
          <a:bodyPr/>
          <a:lstStyle/>
          <a:p>
            <a:r>
              <a:rPr lang="en-US" dirty="0"/>
              <a:t>Access to customized plant designs</a:t>
            </a:r>
          </a:p>
          <a:p>
            <a:pPr lvl="1"/>
            <a:r>
              <a:rPr lang="en-US" dirty="0"/>
              <a:t>User inputs</a:t>
            </a:r>
          </a:p>
          <a:p>
            <a:r>
              <a:rPr lang="en-US" dirty="0"/>
              <a:t>Key to continuing scalability</a:t>
            </a:r>
          </a:p>
          <a:p>
            <a:r>
              <a:rPr lang="en-US" dirty="0"/>
              <a:t>Open Source Engineering</a:t>
            </a:r>
          </a:p>
          <a:p>
            <a:r>
              <a:rPr lang="en-US" dirty="0" err="1"/>
              <a:t>AguaClara</a:t>
            </a:r>
            <a:r>
              <a:rPr lang="en-US" dirty="0"/>
              <a:t> Design Philosophy</a:t>
            </a:r>
          </a:p>
          <a:p>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408609242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124200" cy="688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284111" y="6096000"/>
            <a:ext cx="2286000" cy="307777"/>
          </a:xfrm>
          <a:prstGeom prst="rect">
            <a:avLst/>
          </a:prstGeom>
          <a:noFill/>
          <a:ln>
            <a:noFill/>
          </a:ln>
        </p:spPr>
        <p:txBody>
          <a:bodyPr wrap="square" rtlCol="0">
            <a:spAutoFit/>
          </a:bodyPr>
          <a:lstStyle/>
          <a:p>
            <a:r>
              <a:rPr lang="en-US" sz="1400" dirty="0" err="1" smtClean="0">
                <a:solidFill>
                  <a:schemeClr val="bg1"/>
                </a:solidFill>
              </a:rPr>
              <a:t>Ferrocement</a:t>
            </a:r>
            <a:r>
              <a:rPr lang="en-US" sz="1400" dirty="0" smtClean="0">
                <a:solidFill>
                  <a:schemeClr val="bg1"/>
                </a:solidFill>
              </a:rPr>
              <a:t> Baffles</a:t>
            </a:r>
            <a:endParaRPr lang="en-US" sz="1400" dirty="0">
              <a:solidFill>
                <a:schemeClr val="bg1"/>
              </a:solidFill>
            </a:endParaRPr>
          </a:p>
        </p:txBody>
      </p:sp>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0"/>
            <a:ext cx="3276600"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800" y="0"/>
            <a:ext cx="2726267" cy="7027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667000" y="833413"/>
            <a:ext cx="3059289" cy="523220"/>
          </a:xfrm>
          <a:prstGeom prst="rect">
            <a:avLst/>
          </a:prstGeom>
          <a:noFill/>
        </p:spPr>
        <p:txBody>
          <a:bodyPr wrap="square" rtlCol="0">
            <a:spAutoFit/>
          </a:bodyPr>
          <a:lstStyle/>
          <a:p>
            <a:r>
              <a:rPr lang="en-US" sz="1400" dirty="0" smtClean="0">
                <a:solidFill>
                  <a:schemeClr val="bg1"/>
                </a:solidFill>
              </a:rPr>
              <a:t>Pipe Spacer – Takes up 60% of </a:t>
            </a:r>
            <a:r>
              <a:rPr lang="en-US" sz="1400" dirty="0" err="1" smtClean="0">
                <a:solidFill>
                  <a:schemeClr val="bg1"/>
                </a:solidFill>
              </a:rPr>
              <a:t>Upflow</a:t>
            </a:r>
            <a:r>
              <a:rPr lang="en-US" sz="1400" dirty="0" smtClean="0">
                <a:solidFill>
                  <a:schemeClr val="bg1"/>
                </a:solidFill>
              </a:rPr>
              <a:t> Area</a:t>
            </a:r>
            <a:endParaRPr lang="en-US" sz="1400" dirty="0">
              <a:solidFill>
                <a:schemeClr val="bg1"/>
              </a:solidFill>
            </a:endParaRPr>
          </a:p>
        </p:txBody>
      </p:sp>
      <p:cxnSp>
        <p:nvCxnSpPr>
          <p:cNvPr id="9" name="Straight Arrow Connector 8"/>
          <p:cNvCxnSpPr/>
          <p:nvPr/>
        </p:nvCxnSpPr>
        <p:spPr bwMode="auto">
          <a:xfrm flipH="1">
            <a:off x="2427111" y="1356633"/>
            <a:ext cx="773289" cy="472167"/>
          </a:xfrm>
          <a:prstGeom prst="straightConnector1">
            <a:avLst/>
          </a:prstGeom>
          <a:solidFill>
            <a:schemeClr val="accent1"/>
          </a:solidFill>
          <a:ln w="12700" cap="flat" cmpd="sng" algn="ctr">
            <a:solidFill>
              <a:schemeClr val="bg1"/>
            </a:solidFill>
            <a:prstDash val="solid"/>
            <a:round/>
            <a:headEnd type="none" w="lg" len="med"/>
            <a:tailEnd type="arrow"/>
          </a:ln>
          <a:effectLst/>
        </p:spPr>
      </p:cxnSp>
      <p:cxnSp>
        <p:nvCxnSpPr>
          <p:cNvPr id="13" name="Straight Arrow Connector 12"/>
          <p:cNvCxnSpPr/>
          <p:nvPr/>
        </p:nvCxnSpPr>
        <p:spPr bwMode="auto">
          <a:xfrm flipH="1" flipV="1">
            <a:off x="2514600" y="5638800"/>
            <a:ext cx="152400" cy="457200"/>
          </a:xfrm>
          <a:prstGeom prst="straightConnector1">
            <a:avLst/>
          </a:prstGeom>
          <a:solidFill>
            <a:schemeClr val="accent1"/>
          </a:solidFill>
          <a:ln w="12700" cap="flat" cmpd="sng" algn="ctr">
            <a:solidFill>
              <a:schemeClr val="bg1"/>
            </a:solidFill>
            <a:prstDash val="solid"/>
            <a:round/>
            <a:headEnd type="none" w="lg" len="med"/>
            <a:tailEnd type="arrow"/>
          </a:ln>
          <a:effectLst/>
        </p:spPr>
      </p:cxnSp>
      <p:sp>
        <p:nvSpPr>
          <p:cNvPr id="16" name="TextBox 15"/>
          <p:cNvSpPr txBox="1"/>
          <p:nvPr/>
        </p:nvSpPr>
        <p:spPr>
          <a:xfrm>
            <a:off x="5105400" y="1356633"/>
            <a:ext cx="1600200" cy="307777"/>
          </a:xfrm>
          <a:prstGeom prst="rect">
            <a:avLst/>
          </a:prstGeom>
          <a:noFill/>
        </p:spPr>
        <p:txBody>
          <a:bodyPr wrap="square" rtlCol="0">
            <a:spAutoFit/>
          </a:bodyPr>
          <a:lstStyle/>
          <a:p>
            <a:r>
              <a:rPr lang="en-US" sz="1400" dirty="0" smtClean="0">
                <a:solidFill>
                  <a:schemeClr val="bg1"/>
                </a:solidFill>
              </a:rPr>
              <a:t>Plastic Baffle</a:t>
            </a:r>
            <a:endParaRPr lang="en-US" sz="1400" dirty="0">
              <a:solidFill>
                <a:schemeClr val="bg1"/>
              </a:solidFill>
            </a:endParaRPr>
          </a:p>
        </p:txBody>
      </p:sp>
      <p:cxnSp>
        <p:nvCxnSpPr>
          <p:cNvPr id="23" name="Straight Arrow Connector 22"/>
          <p:cNvCxnSpPr/>
          <p:nvPr/>
        </p:nvCxnSpPr>
        <p:spPr bwMode="auto">
          <a:xfrm flipH="1">
            <a:off x="5257800" y="1647603"/>
            <a:ext cx="468490" cy="714597"/>
          </a:xfrm>
          <a:prstGeom prst="straightConnector1">
            <a:avLst/>
          </a:prstGeom>
          <a:solidFill>
            <a:schemeClr val="accent1"/>
          </a:solidFill>
          <a:ln w="12700" cap="flat" cmpd="sng" algn="ctr">
            <a:solidFill>
              <a:schemeClr val="bg1"/>
            </a:solidFill>
            <a:prstDash val="solid"/>
            <a:round/>
            <a:headEnd type="none" w="lg" len="med"/>
            <a:tailEnd type="arrow"/>
          </a:ln>
          <a:effectLst/>
        </p:spPr>
      </p:cxnSp>
      <p:sp>
        <p:nvSpPr>
          <p:cNvPr id="20" name="Freeform 19"/>
          <p:cNvSpPr/>
          <p:nvPr/>
        </p:nvSpPr>
        <p:spPr bwMode="auto">
          <a:xfrm>
            <a:off x="6581407" y="2449689"/>
            <a:ext cx="225793" cy="4402667"/>
          </a:xfrm>
          <a:custGeom>
            <a:avLst/>
            <a:gdLst>
              <a:gd name="connsiteX0" fmla="*/ 22593 w 225793"/>
              <a:gd name="connsiteY0" fmla="*/ 4402667 h 4402667"/>
              <a:gd name="connsiteX1" fmla="*/ 45171 w 225793"/>
              <a:gd name="connsiteY1" fmla="*/ 2968978 h 4402667"/>
              <a:gd name="connsiteX2" fmla="*/ 56460 w 225793"/>
              <a:gd name="connsiteY2" fmla="*/ 2935111 h 4402667"/>
              <a:gd name="connsiteX3" fmla="*/ 79037 w 225793"/>
              <a:gd name="connsiteY3" fmla="*/ 2856089 h 4402667"/>
              <a:gd name="connsiteX4" fmla="*/ 124193 w 225793"/>
              <a:gd name="connsiteY4" fmla="*/ 2788355 h 4402667"/>
              <a:gd name="connsiteX5" fmla="*/ 169349 w 225793"/>
              <a:gd name="connsiteY5" fmla="*/ 2720622 h 4402667"/>
              <a:gd name="connsiteX6" fmla="*/ 191926 w 225793"/>
              <a:gd name="connsiteY6" fmla="*/ 2686755 h 4402667"/>
              <a:gd name="connsiteX7" fmla="*/ 203215 w 225793"/>
              <a:gd name="connsiteY7" fmla="*/ 2641600 h 4402667"/>
              <a:gd name="connsiteX8" fmla="*/ 214504 w 225793"/>
              <a:gd name="connsiteY8" fmla="*/ 2607733 h 4402667"/>
              <a:gd name="connsiteX9" fmla="*/ 225793 w 225793"/>
              <a:gd name="connsiteY9" fmla="*/ 2506133 h 4402667"/>
              <a:gd name="connsiteX10" fmla="*/ 214504 w 225793"/>
              <a:gd name="connsiteY10" fmla="*/ 2280355 h 4402667"/>
              <a:gd name="connsiteX11" fmla="*/ 169349 w 225793"/>
              <a:gd name="connsiteY11" fmla="*/ 2178755 h 4402667"/>
              <a:gd name="connsiteX12" fmla="*/ 135482 w 225793"/>
              <a:gd name="connsiteY12" fmla="*/ 2077155 h 4402667"/>
              <a:gd name="connsiteX13" fmla="*/ 112904 w 225793"/>
              <a:gd name="connsiteY13" fmla="*/ 2009422 h 4402667"/>
              <a:gd name="connsiteX14" fmla="*/ 101615 w 225793"/>
              <a:gd name="connsiteY14" fmla="*/ 1964267 h 4402667"/>
              <a:gd name="connsiteX15" fmla="*/ 90326 w 225793"/>
              <a:gd name="connsiteY15" fmla="*/ 1930400 h 4402667"/>
              <a:gd name="connsiteX16" fmla="*/ 79037 w 225793"/>
              <a:gd name="connsiteY16" fmla="*/ 1873955 h 4402667"/>
              <a:gd name="connsiteX17" fmla="*/ 67749 w 225793"/>
              <a:gd name="connsiteY17" fmla="*/ 1761067 h 4402667"/>
              <a:gd name="connsiteX18" fmla="*/ 56460 w 225793"/>
              <a:gd name="connsiteY18" fmla="*/ 1727200 h 4402667"/>
              <a:gd name="connsiteX19" fmla="*/ 45171 w 225793"/>
              <a:gd name="connsiteY19" fmla="*/ 1670755 h 4402667"/>
              <a:gd name="connsiteX20" fmla="*/ 45171 w 225793"/>
              <a:gd name="connsiteY20" fmla="*/ 1332089 h 4402667"/>
              <a:gd name="connsiteX21" fmla="*/ 101615 w 225793"/>
              <a:gd name="connsiteY21" fmla="*/ 1241778 h 4402667"/>
              <a:gd name="connsiteX22" fmla="*/ 146771 w 225793"/>
              <a:gd name="connsiteY22" fmla="*/ 1140178 h 4402667"/>
              <a:gd name="connsiteX23" fmla="*/ 158060 w 225793"/>
              <a:gd name="connsiteY23" fmla="*/ 1106311 h 4402667"/>
              <a:gd name="connsiteX24" fmla="*/ 180637 w 225793"/>
              <a:gd name="connsiteY24" fmla="*/ 1072444 h 4402667"/>
              <a:gd name="connsiteX25" fmla="*/ 191926 w 225793"/>
              <a:gd name="connsiteY25" fmla="*/ 1027289 h 4402667"/>
              <a:gd name="connsiteX26" fmla="*/ 191926 w 225793"/>
              <a:gd name="connsiteY26" fmla="*/ 711200 h 4402667"/>
              <a:gd name="connsiteX27" fmla="*/ 169349 w 225793"/>
              <a:gd name="connsiteY27" fmla="*/ 643467 h 4402667"/>
              <a:gd name="connsiteX28" fmla="*/ 135482 w 225793"/>
              <a:gd name="connsiteY28" fmla="*/ 575733 h 4402667"/>
              <a:gd name="connsiteX29" fmla="*/ 112904 w 225793"/>
              <a:gd name="connsiteY29" fmla="*/ 508000 h 4402667"/>
              <a:gd name="connsiteX30" fmla="*/ 101615 w 225793"/>
              <a:gd name="connsiteY30" fmla="*/ 474133 h 4402667"/>
              <a:gd name="connsiteX31" fmla="*/ 90326 w 225793"/>
              <a:gd name="connsiteY31" fmla="*/ 440267 h 4402667"/>
              <a:gd name="connsiteX32" fmla="*/ 67749 w 225793"/>
              <a:gd name="connsiteY32" fmla="*/ 316089 h 4402667"/>
              <a:gd name="connsiteX33" fmla="*/ 56460 w 225793"/>
              <a:gd name="connsiteY33" fmla="*/ 259644 h 4402667"/>
              <a:gd name="connsiteX34" fmla="*/ 33882 w 225793"/>
              <a:gd name="connsiteY34" fmla="*/ 191911 h 4402667"/>
              <a:gd name="connsiteX35" fmla="*/ 11304 w 225793"/>
              <a:gd name="connsiteY35" fmla="*/ 56444 h 4402667"/>
              <a:gd name="connsiteX36" fmla="*/ 15 w 225793"/>
              <a:gd name="connsiteY36" fmla="*/ 0 h 440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5793" h="4402667">
                <a:moveTo>
                  <a:pt x="22593" y="4402667"/>
                </a:moveTo>
                <a:cubicBezTo>
                  <a:pt x="124413" y="3893565"/>
                  <a:pt x="21880" y="4424631"/>
                  <a:pt x="45171" y="2968978"/>
                </a:cubicBezTo>
                <a:cubicBezTo>
                  <a:pt x="45361" y="2957080"/>
                  <a:pt x="53191" y="2946553"/>
                  <a:pt x="56460" y="2935111"/>
                </a:cubicBezTo>
                <a:cubicBezTo>
                  <a:pt x="59897" y="2923081"/>
                  <a:pt x="71078" y="2870415"/>
                  <a:pt x="79037" y="2856089"/>
                </a:cubicBezTo>
                <a:cubicBezTo>
                  <a:pt x="92215" y="2832368"/>
                  <a:pt x="109141" y="2810933"/>
                  <a:pt x="124193" y="2788355"/>
                </a:cubicBezTo>
                <a:lnTo>
                  <a:pt x="169349" y="2720622"/>
                </a:lnTo>
                <a:lnTo>
                  <a:pt x="191926" y="2686755"/>
                </a:lnTo>
                <a:cubicBezTo>
                  <a:pt x="195689" y="2671703"/>
                  <a:pt x="198953" y="2656518"/>
                  <a:pt x="203215" y="2641600"/>
                </a:cubicBezTo>
                <a:cubicBezTo>
                  <a:pt x="206484" y="2630158"/>
                  <a:pt x="212548" y="2619471"/>
                  <a:pt x="214504" y="2607733"/>
                </a:cubicBezTo>
                <a:cubicBezTo>
                  <a:pt x="220106" y="2574122"/>
                  <a:pt x="222030" y="2540000"/>
                  <a:pt x="225793" y="2506133"/>
                </a:cubicBezTo>
                <a:cubicBezTo>
                  <a:pt x="222030" y="2430874"/>
                  <a:pt x="223141" y="2355212"/>
                  <a:pt x="214504" y="2280355"/>
                </a:cubicBezTo>
                <a:cubicBezTo>
                  <a:pt x="204029" y="2189569"/>
                  <a:pt x="195781" y="2238229"/>
                  <a:pt x="169349" y="2178755"/>
                </a:cubicBezTo>
                <a:cubicBezTo>
                  <a:pt x="169347" y="2178750"/>
                  <a:pt x="141127" y="2094091"/>
                  <a:pt x="135482" y="2077155"/>
                </a:cubicBezTo>
                <a:lnTo>
                  <a:pt x="112904" y="2009422"/>
                </a:lnTo>
                <a:cubicBezTo>
                  <a:pt x="109141" y="1994370"/>
                  <a:pt x="105877" y="1979185"/>
                  <a:pt x="101615" y="1964267"/>
                </a:cubicBezTo>
                <a:cubicBezTo>
                  <a:pt x="98346" y="1952825"/>
                  <a:pt x="93212" y="1941944"/>
                  <a:pt x="90326" y="1930400"/>
                </a:cubicBezTo>
                <a:cubicBezTo>
                  <a:pt x="85672" y="1911785"/>
                  <a:pt x="82800" y="1892770"/>
                  <a:pt x="79037" y="1873955"/>
                </a:cubicBezTo>
                <a:cubicBezTo>
                  <a:pt x="75274" y="1836326"/>
                  <a:pt x="73499" y="1798444"/>
                  <a:pt x="67749" y="1761067"/>
                </a:cubicBezTo>
                <a:cubicBezTo>
                  <a:pt x="65940" y="1749306"/>
                  <a:pt x="59346" y="1738744"/>
                  <a:pt x="56460" y="1727200"/>
                </a:cubicBezTo>
                <a:cubicBezTo>
                  <a:pt x="51806" y="1708585"/>
                  <a:pt x="48934" y="1689570"/>
                  <a:pt x="45171" y="1670755"/>
                </a:cubicBezTo>
                <a:cubicBezTo>
                  <a:pt x="32858" y="1523000"/>
                  <a:pt x="24467" y="1497717"/>
                  <a:pt x="45171" y="1332089"/>
                </a:cubicBezTo>
                <a:cubicBezTo>
                  <a:pt x="53720" y="1263697"/>
                  <a:pt x="58390" y="1270594"/>
                  <a:pt x="101615" y="1241778"/>
                </a:cubicBezTo>
                <a:cubicBezTo>
                  <a:pt x="128483" y="1161173"/>
                  <a:pt x="110991" y="1193846"/>
                  <a:pt x="146771" y="1140178"/>
                </a:cubicBezTo>
                <a:cubicBezTo>
                  <a:pt x="150534" y="1128889"/>
                  <a:pt x="152738" y="1116954"/>
                  <a:pt x="158060" y="1106311"/>
                </a:cubicBezTo>
                <a:cubicBezTo>
                  <a:pt x="164127" y="1094176"/>
                  <a:pt x="175293" y="1084915"/>
                  <a:pt x="180637" y="1072444"/>
                </a:cubicBezTo>
                <a:cubicBezTo>
                  <a:pt x="186749" y="1058183"/>
                  <a:pt x="188163" y="1042341"/>
                  <a:pt x="191926" y="1027289"/>
                </a:cubicBezTo>
                <a:cubicBezTo>
                  <a:pt x="201637" y="891334"/>
                  <a:pt x="212319" y="847155"/>
                  <a:pt x="191926" y="711200"/>
                </a:cubicBezTo>
                <a:cubicBezTo>
                  <a:pt x="188396" y="687664"/>
                  <a:pt x="176875" y="666045"/>
                  <a:pt x="169349" y="643467"/>
                </a:cubicBezTo>
                <a:cubicBezTo>
                  <a:pt x="128183" y="519966"/>
                  <a:pt x="193834" y="707024"/>
                  <a:pt x="135482" y="575733"/>
                </a:cubicBezTo>
                <a:cubicBezTo>
                  <a:pt x="125816" y="553985"/>
                  <a:pt x="120430" y="530578"/>
                  <a:pt x="112904" y="508000"/>
                </a:cubicBezTo>
                <a:lnTo>
                  <a:pt x="101615" y="474133"/>
                </a:lnTo>
                <a:lnTo>
                  <a:pt x="90326" y="440267"/>
                </a:lnTo>
                <a:cubicBezTo>
                  <a:pt x="70759" y="303295"/>
                  <a:pt x="89038" y="411892"/>
                  <a:pt x="67749" y="316089"/>
                </a:cubicBezTo>
                <a:cubicBezTo>
                  <a:pt x="63587" y="297358"/>
                  <a:pt x="61509" y="278156"/>
                  <a:pt x="56460" y="259644"/>
                </a:cubicBezTo>
                <a:cubicBezTo>
                  <a:pt x="50198" y="236684"/>
                  <a:pt x="37795" y="215386"/>
                  <a:pt x="33882" y="191911"/>
                </a:cubicBezTo>
                <a:cubicBezTo>
                  <a:pt x="26356" y="146755"/>
                  <a:pt x="22407" y="100856"/>
                  <a:pt x="11304" y="56444"/>
                </a:cubicBezTo>
                <a:cubicBezTo>
                  <a:pt x="-898" y="7638"/>
                  <a:pt x="15" y="26804"/>
                  <a:pt x="15" y="0"/>
                </a:cubicBezTo>
              </a:path>
            </a:pathLst>
          </a:custGeom>
          <a:no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1" name="Freeform 20"/>
          <p:cNvSpPr/>
          <p:nvPr/>
        </p:nvSpPr>
        <p:spPr bwMode="auto">
          <a:xfrm>
            <a:off x="6400800" y="2460978"/>
            <a:ext cx="225778" cy="2980266"/>
          </a:xfrm>
          <a:custGeom>
            <a:avLst/>
            <a:gdLst>
              <a:gd name="connsiteX0" fmla="*/ 225778 w 225778"/>
              <a:gd name="connsiteY0" fmla="*/ 2980266 h 2980266"/>
              <a:gd name="connsiteX1" fmla="*/ 203200 w 225778"/>
              <a:gd name="connsiteY1" fmla="*/ 2878666 h 2980266"/>
              <a:gd name="connsiteX2" fmla="*/ 169333 w 225778"/>
              <a:gd name="connsiteY2" fmla="*/ 2844800 h 2980266"/>
              <a:gd name="connsiteX3" fmla="*/ 101600 w 225778"/>
              <a:gd name="connsiteY3" fmla="*/ 2777066 h 2980266"/>
              <a:gd name="connsiteX4" fmla="*/ 67733 w 225778"/>
              <a:gd name="connsiteY4" fmla="*/ 2709333 h 2980266"/>
              <a:gd name="connsiteX5" fmla="*/ 56444 w 225778"/>
              <a:gd name="connsiteY5" fmla="*/ 2675466 h 2980266"/>
              <a:gd name="connsiteX6" fmla="*/ 33867 w 225778"/>
              <a:gd name="connsiteY6" fmla="*/ 2641600 h 2980266"/>
              <a:gd name="connsiteX7" fmla="*/ 11289 w 225778"/>
              <a:gd name="connsiteY7" fmla="*/ 2562578 h 2980266"/>
              <a:gd name="connsiteX8" fmla="*/ 0 w 225778"/>
              <a:gd name="connsiteY8" fmla="*/ 2528711 h 2980266"/>
              <a:gd name="connsiteX9" fmla="*/ 33867 w 225778"/>
              <a:gd name="connsiteY9" fmla="*/ 2235200 h 2980266"/>
              <a:gd name="connsiteX10" fmla="*/ 67733 w 225778"/>
              <a:gd name="connsiteY10" fmla="*/ 2167466 h 2980266"/>
              <a:gd name="connsiteX11" fmla="*/ 90311 w 225778"/>
              <a:gd name="connsiteY11" fmla="*/ 2099733 h 2980266"/>
              <a:gd name="connsiteX12" fmla="*/ 101600 w 225778"/>
              <a:gd name="connsiteY12" fmla="*/ 2065866 h 2980266"/>
              <a:gd name="connsiteX13" fmla="*/ 112889 w 225778"/>
              <a:gd name="connsiteY13" fmla="*/ 1964266 h 2980266"/>
              <a:gd name="connsiteX14" fmla="*/ 135467 w 225778"/>
              <a:gd name="connsiteY14" fmla="*/ 1896533 h 2980266"/>
              <a:gd name="connsiteX15" fmla="*/ 146756 w 225778"/>
              <a:gd name="connsiteY15" fmla="*/ 1241778 h 2980266"/>
              <a:gd name="connsiteX16" fmla="*/ 101600 w 225778"/>
              <a:gd name="connsiteY16" fmla="*/ 1174044 h 2980266"/>
              <a:gd name="connsiteX17" fmla="*/ 67733 w 225778"/>
              <a:gd name="connsiteY17" fmla="*/ 1072444 h 2980266"/>
              <a:gd name="connsiteX18" fmla="*/ 45156 w 225778"/>
              <a:gd name="connsiteY18" fmla="*/ 1004711 h 2980266"/>
              <a:gd name="connsiteX19" fmla="*/ 33867 w 225778"/>
              <a:gd name="connsiteY19" fmla="*/ 970844 h 2980266"/>
              <a:gd name="connsiteX20" fmla="*/ 22578 w 225778"/>
              <a:gd name="connsiteY20" fmla="*/ 857955 h 2980266"/>
              <a:gd name="connsiteX21" fmla="*/ 45156 w 225778"/>
              <a:gd name="connsiteY21" fmla="*/ 699911 h 2980266"/>
              <a:gd name="connsiteX22" fmla="*/ 67733 w 225778"/>
              <a:gd name="connsiteY22" fmla="*/ 632178 h 2980266"/>
              <a:gd name="connsiteX23" fmla="*/ 90311 w 225778"/>
              <a:gd name="connsiteY23" fmla="*/ 598311 h 2980266"/>
              <a:gd name="connsiteX24" fmla="*/ 124178 w 225778"/>
              <a:gd name="connsiteY24" fmla="*/ 530578 h 2980266"/>
              <a:gd name="connsiteX25" fmla="*/ 158044 w 225778"/>
              <a:gd name="connsiteY25" fmla="*/ 406400 h 2980266"/>
              <a:gd name="connsiteX26" fmla="*/ 169333 w 225778"/>
              <a:gd name="connsiteY26" fmla="*/ 349955 h 2980266"/>
              <a:gd name="connsiteX27" fmla="*/ 191911 w 225778"/>
              <a:gd name="connsiteY27" fmla="*/ 112889 h 2980266"/>
              <a:gd name="connsiteX28" fmla="*/ 191911 w 225778"/>
              <a:gd name="connsiteY28" fmla="*/ 0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5778" h="2980266">
                <a:moveTo>
                  <a:pt x="225778" y="2980266"/>
                </a:moveTo>
                <a:cubicBezTo>
                  <a:pt x="224412" y="2972071"/>
                  <a:pt x="215551" y="2897193"/>
                  <a:pt x="203200" y="2878666"/>
                </a:cubicBezTo>
                <a:cubicBezTo>
                  <a:pt x="194344" y="2865383"/>
                  <a:pt x="179723" y="2856921"/>
                  <a:pt x="169333" y="2844800"/>
                </a:cubicBezTo>
                <a:cubicBezTo>
                  <a:pt x="113321" y="2779453"/>
                  <a:pt x="161221" y="2816813"/>
                  <a:pt x="101600" y="2777066"/>
                </a:cubicBezTo>
                <a:cubicBezTo>
                  <a:pt x="73224" y="2691940"/>
                  <a:pt x="111502" y="2796871"/>
                  <a:pt x="67733" y="2709333"/>
                </a:cubicBezTo>
                <a:cubicBezTo>
                  <a:pt x="62411" y="2698690"/>
                  <a:pt x="61766" y="2686109"/>
                  <a:pt x="56444" y="2675466"/>
                </a:cubicBezTo>
                <a:cubicBezTo>
                  <a:pt x="50377" y="2663331"/>
                  <a:pt x="39934" y="2653735"/>
                  <a:pt x="33867" y="2641600"/>
                </a:cubicBezTo>
                <a:cubicBezTo>
                  <a:pt x="24845" y="2623556"/>
                  <a:pt x="16112" y="2579457"/>
                  <a:pt x="11289" y="2562578"/>
                </a:cubicBezTo>
                <a:cubicBezTo>
                  <a:pt x="8020" y="2551136"/>
                  <a:pt x="3763" y="2540000"/>
                  <a:pt x="0" y="2528711"/>
                </a:cubicBezTo>
                <a:cubicBezTo>
                  <a:pt x="12478" y="2279161"/>
                  <a:pt x="-12540" y="2374420"/>
                  <a:pt x="33867" y="2235200"/>
                </a:cubicBezTo>
                <a:cubicBezTo>
                  <a:pt x="75038" y="2111687"/>
                  <a:pt x="9377" y="2298770"/>
                  <a:pt x="67733" y="2167466"/>
                </a:cubicBezTo>
                <a:cubicBezTo>
                  <a:pt x="77399" y="2145718"/>
                  <a:pt x="82785" y="2122311"/>
                  <a:pt x="90311" y="2099733"/>
                </a:cubicBezTo>
                <a:lnTo>
                  <a:pt x="101600" y="2065866"/>
                </a:lnTo>
                <a:cubicBezTo>
                  <a:pt x="105363" y="2031999"/>
                  <a:pt x="106206" y="1997679"/>
                  <a:pt x="112889" y="1964266"/>
                </a:cubicBezTo>
                <a:cubicBezTo>
                  <a:pt x="117556" y="1940929"/>
                  <a:pt x="135467" y="1896533"/>
                  <a:pt x="135467" y="1896533"/>
                </a:cubicBezTo>
                <a:cubicBezTo>
                  <a:pt x="152301" y="1669269"/>
                  <a:pt x="177785" y="1471392"/>
                  <a:pt x="146756" y="1241778"/>
                </a:cubicBezTo>
                <a:cubicBezTo>
                  <a:pt x="143122" y="1214887"/>
                  <a:pt x="110181" y="1199787"/>
                  <a:pt x="101600" y="1174044"/>
                </a:cubicBezTo>
                <a:lnTo>
                  <a:pt x="67733" y="1072444"/>
                </a:lnTo>
                <a:lnTo>
                  <a:pt x="45156" y="1004711"/>
                </a:lnTo>
                <a:lnTo>
                  <a:pt x="33867" y="970844"/>
                </a:lnTo>
                <a:cubicBezTo>
                  <a:pt x="30104" y="933214"/>
                  <a:pt x="22578" y="895772"/>
                  <a:pt x="22578" y="857955"/>
                </a:cubicBezTo>
                <a:cubicBezTo>
                  <a:pt x="22578" y="805648"/>
                  <a:pt x="29960" y="750566"/>
                  <a:pt x="45156" y="699911"/>
                </a:cubicBezTo>
                <a:cubicBezTo>
                  <a:pt x="51994" y="677116"/>
                  <a:pt x="54532" y="651980"/>
                  <a:pt x="67733" y="632178"/>
                </a:cubicBezTo>
                <a:cubicBezTo>
                  <a:pt x="75259" y="620889"/>
                  <a:pt x="84243" y="610446"/>
                  <a:pt x="90311" y="598311"/>
                </a:cubicBezTo>
                <a:cubicBezTo>
                  <a:pt x="137046" y="504840"/>
                  <a:pt x="59477" y="627627"/>
                  <a:pt x="124178" y="530578"/>
                </a:cubicBezTo>
                <a:cubicBezTo>
                  <a:pt x="140398" y="481918"/>
                  <a:pt x="145311" y="470066"/>
                  <a:pt x="158044" y="406400"/>
                </a:cubicBezTo>
                <a:cubicBezTo>
                  <a:pt x="161807" y="387585"/>
                  <a:pt x="167134" y="369016"/>
                  <a:pt x="169333" y="349955"/>
                </a:cubicBezTo>
                <a:cubicBezTo>
                  <a:pt x="178432" y="271099"/>
                  <a:pt x="191911" y="192269"/>
                  <a:pt x="191911" y="112889"/>
                </a:cubicBezTo>
                <a:lnTo>
                  <a:pt x="191911" y="0"/>
                </a:lnTo>
              </a:path>
            </a:pathLst>
          </a:custGeom>
          <a:no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2" name="Freeform 21"/>
          <p:cNvSpPr/>
          <p:nvPr/>
        </p:nvSpPr>
        <p:spPr bwMode="auto">
          <a:xfrm>
            <a:off x="6558844" y="2077156"/>
            <a:ext cx="67948" cy="440266"/>
          </a:xfrm>
          <a:custGeom>
            <a:avLst/>
            <a:gdLst>
              <a:gd name="connsiteX0" fmla="*/ 56445 w 67948"/>
              <a:gd name="connsiteY0" fmla="*/ 440266 h 440266"/>
              <a:gd name="connsiteX1" fmla="*/ 67734 w 67948"/>
              <a:gd name="connsiteY1" fmla="*/ 383822 h 440266"/>
              <a:gd name="connsiteX2" fmla="*/ 45156 w 67948"/>
              <a:gd name="connsiteY2" fmla="*/ 316088 h 440266"/>
              <a:gd name="connsiteX3" fmla="*/ 22578 w 67948"/>
              <a:gd name="connsiteY3" fmla="*/ 45155 h 440266"/>
              <a:gd name="connsiteX4" fmla="*/ 33867 w 67948"/>
              <a:gd name="connsiteY4" fmla="*/ 112888 h 440266"/>
              <a:gd name="connsiteX5" fmla="*/ 45156 w 67948"/>
              <a:gd name="connsiteY5" fmla="*/ 146755 h 440266"/>
              <a:gd name="connsiteX6" fmla="*/ 56445 w 67948"/>
              <a:gd name="connsiteY6" fmla="*/ 383822 h 440266"/>
              <a:gd name="connsiteX7" fmla="*/ 45156 w 67948"/>
              <a:gd name="connsiteY7" fmla="*/ 316088 h 440266"/>
              <a:gd name="connsiteX8" fmla="*/ 33867 w 67948"/>
              <a:gd name="connsiteY8" fmla="*/ 259644 h 440266"/>
              <a:gd name="connsiteX9" fmla="*/ 22578 w 67948"/>
              <a:gd name="connsiteY9" fmla="*/ 56444 h 440266"/>
              <a:gd name="connsiteX10" fmla="*/ 0 w 67948"/>
              <a:gd name="connsiteY10" fmla="*/ 0 h 44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948" h="440266">
                <a:moveTo>
                  <a:pt x="56445" y="440266"/>
                </a:moveTo>
                <a:cubicBezTo>
                  <a:pt x="60208" y="421451"/>
                  <a:pt x="69471" y="402930"/>
                  <a:pt x="67734" y="383822"/>
                </a:cubicBezTo>
                <a:cubicBezTo>
                  <a:pt x="65579" y="360120"/>
                  <a:pt x="45156" y="316088"/>
                  <a:pt x="45156" y="316088"/>
                </a:cubicBezTo>
                <a:cubicBezTo>
                  <a:pt x="30141" y="210983"/>
                  <a:pt x="22578" y="173669"/>
                  <a:pt x="22578" y="45155"/>
                </a:cubicBezTo>
                <a:cubicBezTo>
                  <a:pt x="22578" y="22266"/>
                  <a:pt x="28902" y="90544"/>
                  <a:pt x="33867" y="112888"/>
                </a:cubicBezTo>
                <a:cubicBezTo>
                  <a:pt x="36448" y="124504"/>
                  <a:pt x="41393" y="135466"/>
                  <a:pt x="45156" y="146755"/>
                </a:cubicBezTo>
                <a:cubicBezTo>
                  <a:pt x="48919" y="225777"/>
                  <a:pt x="56445" y="304710"/>
                  <a:pt x="56445" y="383822"/>
                </a:cubicBezTo>
                <a:cubicBezTo>
                  <a:pt x="56445" y="406711"/>
                  <a:pt x="49251" y="338608"/>
                  <a:pt x="45156" y="316088"/>
                </a:cubicBezTo>
                <a:cubicBezTo>
                  <a:pt x="41724" y="297210"/>
                  <a:pt x="37630" y="278459"/>
                  <a:pt x="33867" y="259644"/>
                </a:cubicBezTo>
                <a:cubicBezTo>
                  <a:pt x="30104" y="191911"/>
                  <a:pt x="28720" y="124003"/>
                  <a:pt x="22578" y="56444"/>
                </a:cubicBezTo>
                <a:cubicBezTo>
                  <a:pt x="18804" y="14930"/>
                  <a:pt x="19240" y="19239"/>
                  <a:pt x="0" y="0"/>
                </a:cubicBezTo>
              </a:path>
            </a:pathLst>
          </a:custGeom>
          <a:no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230414947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Flow </a:t>
            </a:r>
            <a:r>
              <a:rPr lang="en-US" dirty="0" err="1" smtClean="0"/>
              <a:t>Sed</a:t>
            </a:r>
            <a:r>
              <a:rPr lang="en-US" dirty="0" smtClean="0"/>
              <a:t> Tank</a:t>
            </a:r>
            <a:endParaRPr lang="en-US" dirty="0"/>
          </a:p>
        </p:txBody>
      </p:sp>
      <p:pic>
        <p:nvPicPr>
          <p:cNvPr id="1027" name="Picture 3" descr="C:\Users\Julia\Dropbox\AguaClara\Low Flow Report\Final Report Low Flow\SedSide.PNG"/>
          <p:cNvPicPr>
            <a:picLocks noChangeAspect="1" noChangeArrowheads="1"/>
          </p:cNvPicPr>
          <p:nvPr/>
        </p:nvPicPr>
        <p:blipFill>
          <a:blip r:embed="rId2" cstate="print"/>
          <a:srcRect/>
          <a:stretch>
            <a:fillRect/>
          </a:stretch>
        </p:blipFill>
        <p:spPr bwMode="auto">
          <a:xfrm>
            <a:off x="-457200" y="1447800"/>
            <a:ext cx="6202040" cy="5620599"/>
          </a:xfrm>
          <a:prstGeom prst="rect">
            <a:avLst/>
          </a:prstGeom>
          <a:noFill/>
        </p:spPr>
      </p:pic>
      <p:pic>
        <p:nvPicPr>
          <p:cNvPr id="1026" name="Picture 2" descr="C:\Users\Julia\Dropbox\AguaClara\Low Flow Report\Final Report Low Flow\SedFront.PNG"/>
          <p:cNvPicPr>
            <a:picLocks noChangeAspect="1" noChangeArrowheads="1"/>
          </p:cNvPicPr>
          <p:nvPr/>
        </p:nvPicPr>
        <p:blipFill>
          <a:blip r:embed="rId3" cstate="print"/>
          <a:srcRect/>
          <a:stretch>
            <a:fillRect/>
          </a:stretch>
        </p:blipFill>
        <p:spPr bwMode="auto">
          <a:xfrm>
            <a:off x="5396897" y="1447800"/>
            <a:ext cx="3747103" cy="5410200"/>
          </a:xfrm>
          <a:prstGeom prst="rect">
            <a:avLst/>
          </a:prstGeom>
          <a:noFill/>
        </p:spPr>
      </p:pic>
    </p:spTree>
    <p:extLst>
      <p:ext uri="{BB962C8B-B14F-4D97-AF65-F5344CB8AC3E}">
        <p14:creationId xmlns:p14="http://schemas.microsoft.com/office/powerpoint/2010/main" val="308505619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Entrance Tank</a:t>
            </a:r>
            <a:endParaRPr lang="en-US" dirty="0"/>
          </a:p>
        </p:txBody>
      </p:sp>
      <p:sp>
        <p:nvSpPr>
          <p:cNvPr id="6" name="TextBox 5"/>
          <p:cNvSpPr txBox="1"/>
          <p:nvPr/>
        </p:nvSpPr>
        <p:spPr>
          <a:xfrm>
            <a:off x="5943600" y="1524000"/>
            <a:ext cx="2362200" cy="369332"/>
          </a:xfrm>
          <a:prstGeom prst="rect">
            <a:avLst/>
          </a:prstGeom>
          <a:noFill/>
        </p:spPr>
        <p:txBody>
          <a:bodyPr wrap="square" rtlCol="0">
            <a:spAutoFit/>
          </a:bodyPr>
          <a:lstStyle/>
          <a:p>
            <a:r>
              <a:rPr lang="en-US" dirty="0" smtClean="0">
                <a:solidFill>
                  <a:schemeClr val="bg1"/>
                </a:solidFill>
              </a:rPr>
              <a:t>Wider Last Channel</a:t>
            </a:r>
            <a:endParaRPr lang="en-US" dirty="0">
              <a:solidFill>
                <a:schemeClr val="bg1"/>
              </a:solidFill>
            </a:endParaRPr>
          </a:p>
        </p:txBody>
      </p:sp>
      <p:pic>
        <p:nvPicPr>
          <p:cNvPr id="3" name="Picture 2" descr="C:\Users\Julia\Dropbox\AguaClara\Low Flow Report\Final Report Low Flow\EntTank.PNG"/>
          <p:cNvPicPr>
            <a:picLocks noChangeAspect="1" noChangeArrowheads="1"/>
          </p:cNvPicPr>
          <p:nvPr/>
        </p:nvPicPr>
        <p:blipFill>
          <a:blip r:embed="rId2" cstate="print"/>
          <a:srcRect/>
          <a:stretch>
            <a:fillRect/>
          </a:stretch>
        </p:blipFill>
        <p:spPr bwMode="auto">
          <a:xfrm>
            <a:off x="713304" y="1524000"/>
            <a:ext cx="7668696" cy="5087060"/>
          </a:xfrm>
          <a:prstGeom prst="rect">
            <a:avLst/>
          </a:prstGeom>
          <a:noFill/>
        </p:spPr>
      </p:pic>
    </p:spTree>
    <p:extLst>
      <p:ext uri="{BB962C8B-B14F-4D97-AF65-F5344CB8AC3E}">
        <p14:creationId xmlns:p14="http://schemas.microsoft.com/office/powerpoint/2010/main" val="126852447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381000" y="304800"/>
            <a:ext cx="9963150" cy="6229197"/>
          </a:xfrm>
          <a:prstGeom prst="rect">
            <a:avLst/>
          </a:prstGeom>
          <a:noFill/>
          <a:ln w="9525">
            <a:noFill/>
            <a:miter lim="800000"/>
            <a:headEnd/>
            <a:tailEnd/>
          </a:ln>
          <a:effectLst/>
        </p:spPr>
      </p:pic>
    </p:spTree>
    <p:extLst>
      <p:ext uri="{BB962C8B-B14F-4D97-AF65-F5344CB8AC3E}">
        <p14:creationId xmlns:p14="http://schemas.microsoft.com/office/powerpoint/2010/main" val="184397213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LFSRSF</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41488" y="1581150"/>
            <a:ext cx="2787512" cy="50482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267200" y="1600200"/>
            <a:ext cx="4495800" cy="4971465"/>
          </a:xfrm>
          <a:prstGeom prst="rect">
            <a:avLst/>
          </a:prstGeom>
          <a:noFill/>
          <a:ln w="9525">
            <a:noFill/>
            <a:miter lim="800000"/>
            <a:headEnd/>
            <a:tailEnd/>
          </a:ln>
          <a:effectLst/>
        </p:spPr>
      </p:pic>
      <p:sp>
        <p:nvSpPr>
          <p:cNvPr id="7" name="TextBox 6"/>
          <p:cNvSpPr txBox="1"/>
          <p:nvPr/>
        </p:nvSpPr>
        <p:spPr>
          <a:xfrm>
            <a:off x="5029200" y="3276600"/>
            <a:ext cx="1219200" cy="381000"/>
          </a:xfrm>
          <a:prstGeom prst="rect">
            <a:avLst/>
          </a:prstGeom>
          <a:noFill/>
        </p:spPr>
        <p:txBody>
          <a:bodyPr wrap="square" rtlCol="0">
            <a:spAutoFit/>
          </a:bodyPr>
          <a:lstStyle/>
          <a:p>
            <a:pPr algn="ctr"/>
            <a:r>
              <a:rPr lang="en-US" dirty="0" smtClean="0">
                <a:solidFill>
                  <a:schemeClr val="bg1"/>
                </a:solidFill>
              </a:rPr>
              <a:t>Inlet</a:t>
            </a:r>
            <a:endParaRPr lang="en-US" dirty="0">
              <a:solidFill>
                <a:schemeClr val="bg1"/>
              </a:solidFill>
            </a:endParaRPr>
          </a:p>
        </p:txBody>
      </p:sp>
      <p:sp>
        <p:nvSpPr>
          <p:cNvPr id="8" name="TextBox 7"/>
          <p:cNvSpPr txBox="1"/>
          <p:nvPr/>
        </p:nvSpPr>
        <p:spPr>
          <a:xfrm>
            <a:off x="7620000" y="4495800"/>
            <a:ext cx="1219200" cy="381000"/>
          </a:xfrm>
          <a:prstGeom prst="rect">
            <a:avLst/>
          </a:prstGeom>
          <a:noFill/>
        </p:spPr>
        <p:txBody>
          <a:bodyPr wrap="square" rtlCol="0">
            <a:spAutoFit/>
          </a:bodyPr>
          <a:lstStyle/>
          <a:p>
            <a:pPr algn="ctr"/>
            <a:r>
              <a:rPr lang="en-US" dirty="0" smtClean="0">
                <a:solidFill>
                  <a:schemeClr val="bg1"/>
                </a:solidFill>
              </a:rPr>
              <a:t>Outlet</a:t>
            </a:r>
            <a:endParaRPr lang="en-US" dirty="0">
              <a:solidFill>
                <a:schemeClr val="bg1"/>
              </a:solidFill>
            </a:endParaRPr>
          </a:p>
        </p:txBody>
      </p:sp>
      <p:sp>
        <p:nvSpPr>
          <p:cNvPr id="9" name="TextBox 8"/>
          <p:cNvSpPr txBox="1"/>
          <p:nvPr/>
        </p:nvSpPr>
        <p:spPr>
          <a:xfrm>
            <a:off x="6172200" y="1676400"/>
            <a:ext cx="1524000" cy="369332"/>
          </a:xfrm>
          <a:prstGeom prst="rect">
            <a:avLst/>
          </a:prstGeom>
          <a:noFill/>
        </p:spPr>
        <p:txBody>
          <a:bodyPr wrap="square" rtlCol="0">
            <a:spAutoFit/>
          </a:bodyPr>
          <a:lstStyle/>
          <a:p>
            <a:r>
              <a:rPr lang="en-US" dirty="0" smtClean="0">
                <a:solidFill>
                  <a:schemeClr val="bg1"/>
                </a:solidFill>
              </a:rPr>
              <a:t>Backwash</a:t>
            </a:r>
            <a:endParaRPr lang="en-US" dirty="0">
              <a:solidFill>
                <a:schemeClr val="bg1"/>
              </a:solidFill>
            </a:endParaRPr>
          </a:p>
        </p:txBody>
      </p:sp>
    </p:spTree>
    <p:extLst>
      <p:ext uri="{BB962C8B-B14F-4D97-AF65-F5344CB8AC3E}">
        <p14:creationId xmlns:p14="http://schemas.microsoft.com/office/powerpoint/2010/main" val="245490996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smtClean="0"/>
              <a:t>Finish up details on filter</a:t>
            </a:r>
          </a:p>
          <a:p>
            <a:r>
              <a:rPr lang="en-US" dirty="0" smtClean="0"/>
              <a:t>Placement of filters</a:t>
            </a:r>
          </a:p>
          <a:p>
            <a:r>
              <a:rPr lang="en-US" dirty="0" smtClean="0"/>
              <a:t>System to carry water from </a:t>
            </a:r>
            <a:r>
              <a:rPr lang="en-US" dirty="0" err="1" smtClean="0"/>
              <a:t>sed</a:t>
            </a:r>
            <a:r>
              <a:rPr lang="en-US" dirty="0" smtClean="0"/>
              <a:t> tank to filter</a:t>
            </a:r>
          </a:p>
        </p:txBody>
      </p:sp>
      <p:pic>
        <p:nvPicPr>
          <p:cNvPr id="2050" name="Picture 2"/>
          <p:cNvPicPr>
            <a:picLocks noChangeAspect="1" noChangeArrowheads="1"/>
          </p:cNvPicPr>
          <p:nvPr/>
        </p:nvPicPr>
        <p:blipFill>
          <a:blip r:embed="rId2" cstate="print"/>
          <a:srcRect/>
          <a:stretch>
            <a:fillRect/>
          </a:stretch>
        </p:blipFill>
        <p:spPr bwMode="auto">
          <a:xfrm>
            <a:off x="1828800" y="3349708"/>
            <a:ext cx="5791200" cy="3508292"/>
          </a:xfrm>
          <a:prstGeom prst="rect">
            <a:avLst/>
          </a:prstGeom>
          <a:noFill/>
          <a:ln w="9525">
            <a:noFill/>
            <a:miter lim="800000"/>
            <a:headEnd/>
            <a:tailEnd/>
          </a:ln>
          <a:effectLst/>
        </p:spPr>
      </p:pic>
      <p:sp>
        <p:nvSpPr>
          <p:cNvPr id="5" name="Oval 4"/>
          <p:cNvSpPr/>
          <p:nvPr/>
        </p:nvSpPr>
        <p:spPr bwMode="auto">
          <a:xfrm>
            <a:off x="4495800" y="5257800"/>
            <a:ext cx="381000" cy="381000"/>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9" name="Straight Arrow Connector 8"/>
          <p:cNvCxnSpPr>
            <a:endCxn id="5" idx="6"/>
          </p:cNvCxnSpPr>
          <p:nvPr/>
        </p:nvCxnSpPr>
        <p:spPr bwMode="auto">
          <a:xfrm rot="10800000" flipV="1">
            <a:off x="4876800" y="5410200"/>
            <a:ext cx="838200" cy="38100"/>
          </a:xfrm>
          <a:prstGeom prst="straightConnector1">
            <a:avLst/>
          </a:prstGeom>
          <a:ln>
            <a:headEnd type="none" w="lg" len="med"/>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384936089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solidFill>
                  <a:schemeClr val="bg1"/>
                </a:solidFill>
              </a:rPr>
              <a:t>Kelly Huang</a:t>
            </a:r>
            <a:endParaRPr lang="en-US" dirty="0">
              <a:solidFill>
                <a:schemeClr val="bg1"/>
              </a:solidFill>
            </a:endParaRPr>
          </a:p>
        </p:txBody>
      </p:sp>
      <p:sp>
        <p:nvSpPr>
          <p:cNvPr id="6" name="Title 5"/>
          <p:cNvSpPr>
            <a:spLocks noGrp="1"/>
          </p:cNvSpPr>
          <p:nvPr>
            <p:ph type="ctrTitle" sz="quarter"/>
          </p:nvPr>
        </p:nvSpPr>
        <p:spPr/>
        <p:txBody>
          <a:bodyPr/>
          <a:lstStyle/>
          <a:p>
            <a:r>
              <a:rPr lang="en-US" dirty="0" err="1" smtClean="0"/>
              <a:t>Flocculator</a:t>
            </a:r>
            <a:r>
              <a:rPr lang="en-US" dirty="0" smtClean="0"/>
              <a:t> Design Detail</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310388907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Flocculation Tank</a:t>
            </a:r>
            <a:endParaRPr lang="en-US" dirty="0"/>
          </a:p>
        </p:txBody>
      </p:sp>
      <p:pic>
        <p:nvPicPr>
          <p:cNvPr id="13315" name="Picture 3"/>
          <p:cNvPicPr>
            <a:picLocks noChangeAspect="1" noChangeArrowheads="1"/>
          </p:cNvPicPr>
          <p:nvPr/>
        </p:nvPicPr>
        <p:blipFill>
          <a:blip r:embed="rId2" cstate="print"/>
          <a:srcRect/>
          <a:stretch>
            <a:fillRect/>
          </a:stretch>
        </p:blipFill>
        <p:spPr bwMode="auto">
          <a:xfrm>
            <a:off x="533400" y="2133600"/>
            <a:ext cx="8124825" cy="3876675"/>
          </a:xfrm>
          <a:prstGeom prst="rect">
            <a:avLst/>
          </a:prstGeom>
          <a:noFill/>
          <a:ln w="9525">
            <a:noFill/>
            <a:miter lim="800000"/>
            <a:headEnd/>
            <a:tailEnd/>
          </a:ln>
        </p:spPr>
      </p:pic>
    </p:spTree>
    <p:extLst>
      <p:ext uri="{BB962C8B-B14F-4D97-AF65-F5344CB8AC3E}">
        <p14:creationId xmlns:p14="http://schemas.microsoft.com/office/powerpoint/2010/main" val="203302812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 Views of Flocculation Tanks</a:t>
            </a:r>
            <a:endParaRPr lang="en-US" dirty="0"/>
          </a:p>
        </p:txBody>
      </p:sp>
      <p:sp>
        <p:nvSpPr>
          <p:cNvPr id="9" name="Content Placeholder 8"/>
          <p:cNvSpPr>
            <a:spLocks noGrp="1"/>
          </p:cNvSpPr>
          <p:nvPr>
            <p:ph idx="1"/>
          </p:nvPr>
        </p:nvSpPr>
        <p:spPr>
          <a:xfrm>
            <a:off x="1066800" y="1828800"/>
            <a:ext cx="8229600" cy="4525963"/>
          </a:xfrm>
        </p:spPr>
        <p:txBody>
          <a:bodyPr/>
          <a:lstStyle/>
          <a:p>
            <a:r>
              <a:rPr lang="en-US" sz="5400" dirty="0" smtClean="0"/>
              <a:t>6 </a:t>
            </a:r>
            <a:r>
              <a:rPr lang="en-US" sz="5400" dirty="0" err="1" smtClean="0"/>
              <a:t>Lps</a:t>
            </a:r>
            <a:endParaRPr lang="en-US" sz="5400" dirty="0" smtClean="0"/>
          </a:p>
          <a:p>
            <a:pPr>
              <a:buNone/>
            </a:pPr>
            <a:endParaRPr lang="en-US" sz="5400" dirty="0" smtClean="0"/>
          </a:p>
          <a:p>
            <a:r>
              <a:rPr lang="en-US" sz="5400" dirty="0" smtClean="0"/>
              <a:t>25Lps</a:t>
            </a:r>
          </a:p>
          <a:p>
            <a:pPr>
              <a:buNone/>
            </a:pPr>
            <a:endParaRPr lang="en-US" sz="5400" dirty="0" smtClean="0"/>
          </a:p>
          <a:p>
            <a:r>
              <a:rPr lang="en-US" sz="5400" dirty="0" smtClean="0"/>
              <a:t>50Lps</a:t>
            </a:r>
            <a:endParaRPr lang="en-US" sz="5400" dirty="0"/>
          </a:p>
        </p:txBody>
      </p:sp>
      <p:pic>
        <p:nvPicPr>
          <p:cNvPr id="6" name="Picture 8" descr="http://gyazo.com/64cd9597dbd48574be5c6fc6123b925b.png?1362888237"/>
          <p:cNvPicPr>
            <a:picLocks noChangeAspect="1" noChangeArrowheads="1"/>
          </p:cNvPicPr>
          <p:nvPr/>
        </p:nvPicPr>
        <p:blipFill>
          <a:blip r:embed="rId3" cstate="print"/>
          <a:srcRect/>
          <a:stretch>
            <a:fillRect/>
          </a:stretch>
        </p:blipFill>
        <p:spPr bwMode="auto">
          <a:xfrm>
            <a:off x="3886200" y="1524000"/>
            <a:ext cx="4320755" cy="1981200"/>
          </a:xfrm>
          <a:prstGeom prst="rect">
            <a:avLst/>
          </a:prstGeom>
          <a:noFill/>
        </p:spPr>
      </p:pic>
      <p:pic>
        <p:nvPicPr>
          <p:cNvPr id="1026" name="Picture 2" descr="http://gyazo.com/6b68f936b89e840ca62b34a7336f3c0c.png?1362888251"/>
          <p:cNvPicPr>
            <a:picLocks noChangeAspect="1" noChangeArrowheads="1"/>
          </p:cNvPicPr>
          <p:nvPr/>
        </p:nvPicPr>
        <p:blipFill>
          <a:blip r:embed="rId4" cstate="print"/>
          <a:srcRect/>
          <a:stretch>
            <a:fillRect/>
          </a:stretch>
        </p:blipFill>
        <p:spPr bwMode="auto">
          <a:xfrm>
            <a:off x="3886200" y="3505200"/>
            <a:ext cx="4267200" cy="1811258"/>
          </a:xfrm>
          <a:prstGeom prst="rect">
            <a:avLst/>
          </a:prstGeom>
          <a:noFill/>
        </p:spPr>
      </p:pic>
      <p:pic>
        <p:nvPicPr>
          <p:cNvPr id="1028" name="Picture 4" descr="http://gyazo.com/75c7a6bd678d96327755042a935d32ee.png?1362888264"/>
          <p:cNvPicPr>
            <a:picLocks noChangeAspect="1" noChangeArrowheads="1"/>
          </p:cNvPicPr>
          <p:nvPr/>
        </p:nvPicPr>
        <p:blipFill>
          <a:blip r:embed="rId5" cstate="print"/>
          <a:srcRect/>
          <a:stretch>
            <a:fillRect/>
          </a:stretch>
        </p:blipFill>
        <p:spPr bwMode="auto">
          <a:xfrm>
            <a:off x="3962400" y="5389384"/>
            <a:ext cx="4267200" cy="1468616"/>
          </a:xfrm>
          <a:prstGeom prst="rect">
            <a:avLst/>
          </a:prstGeom>
          <a:noFill/>
        </p:spPr>
      </p:pic>
    </p:spTree>
    <p:extLst>
      <p:ext uri="{BB962C8B-B14F-4D97-AF65-F5344CB8AC3E}">
        <p14:creationId xmlns:p14="http://schemas.microsoft.com/office/powerpoint/2010/main" val="180486288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Modules</a:t>
            </a:r>
            <a:endParaRPr lang="en-US" dirty="0"/>
          </a:p>
        </p:txBody>
      </p:sp>
      <p:sp>
        <p:nvSpPr>
          <p:cNvPr id="3" name="Content Placeholder 2"/>
          <p:cNvSpPr>
            <a:spLocks noGrp="1"/>
          </p:cNvSpPr>
          <p:nvPr>
            <p:ph idx="1"/>
          </p:nvPr>
        </p:nvSpPr>
        <p:spPr/>
        <p:txBody>
          <a:bodyPr/>
          <a:lstStyle/>
          <a:p>
            <a:r>
              <a:rPr lang="en-US" dirty="0" smtClean="0"/>
              <a:t>Modules</a:t>
            </a:r>
          </a:p>
          <a:p>
            <a:endParaRPr lang="en-US" dirty="0" smtClean="0"/>
          </a:p>
          <a:p>
            <a:endParaRPr lang="en-US" dirty="0" smtClean="0"/>
          </a:p>
          <a:p>
            <a:pPr>
              <a:buNone/>
            </a:pPr>
            <a:endParaRPr lang="en-US" dirty="0" smtClean="0"/>
          </a:p>
          <a:p>
            <a:r>
              <a:rPr lang="en-US" dirty="0" smtClean="0"/>
              <a:t>Array of Modules in a channel</a:t>
            </a:r>
          </a:p>
        </p:txBody>
      </p:sp>
      <p:pic>
        <p:nvPicPr>
          <p:cNvPr id="2050" name="Picture 2"/>
          <p:cNvPicPr>
            <a:picLocks noChangeAspect="1" noChangeArrowheads="1"/>
          </p:cNvPicPr>
          <p:nvPr/>
        </p:nvPicPr>
        <p:blipFill>
          <a:blip r:embed="rId2" cstate="print"/>
          <a:srcRect/>
          <a:stretch>
            <a:fillRect/>
          </a:stretch>
        </p:blipFill>
        <p:spPr bwMode="auto">
          <a:xfrm>
            <a:off x="2667000" y="1676400"/>
            <a:ext cx="1086556" cy="2133600"/>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2590800" y="4648200"/>
            <a:ext cx="5562600" cy="1864593"/>
          </a:xfrm>
          <a:prstGeom prst="rect">
            <a:avLst/>
          </a:prstGeom>
          <a:noFill/>
          <a:ln w="9525">
            <a:noFill/>
            <a:miter lim="800000"/>
            <a:headEnd/>
            <a:tailEnd/>
          </a:ln>
        </p:spPr>
      </p:pic>
    </p:spTree>
    <p:extLst>
      <p:ext uri="{BB962C8B-B14F-4D97-AF65-F5344CB8AC3E}">
        <p14:creationId xmlns:p14="http://schemas.microsoft.com/office/powerpoint/2010/main" val="423027075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Automated Design Tool</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
        <p:nvSpPr>
          <p:cNvPr id="24" name="Oval 23"/>
          <p:cNvSpPr/>
          <p:nvPr/>
        </p:nvSpPr>
        <p:spPr>
          <a:xfrm>
            <a:off x="304800" y="4114800"/>
            <a:ext cx="2514600" cy="137160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Mathcad</a:t>
            </a:r>
          </a:p>
          <a:p>
            <a:pPr algn="ctr"/>
            <a:r>
              <a:rPr lang="en-US" sz="2200" b="1" dirty="0" smtClean="0">
                <a:solidFill>
                  <a:schemeClr val="bg1"/>
                </a:solidFill>
                <a:latin typeface="Times New Roman" pitchFamily="18" charset="0"/>
                <a:cs typeface="Times New Roman" pitchFamily="18" charset="0"/>
              </a:rPr>
              <a:t>Calculations</a:t>
            </a:r>
          </a:p>
        </p:txBody>
      </p:sp>
      <p:sp>
        <p:nvSpPr>
          <p:cNvPr id="25" name="Oval 24"/>
          <p:cNvSpPr/>
          <p:nvPr/>
        </p:nvSpPr>
        <p:spPr>
          <a:xfrm>
            <a:off x="2286000" y="5403273"/>
            <a:ext cx="2743200" cy="137160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Mathcad</a:t>
            </a:r>
          </a:p>
          <a:p>
            <a:pPr algn="ctr"/>
            <a:r>
              <a:rPr lang="en-US" sz="2200" b="1" dirty="0" smtClean="0">
                <a:solidFill>
                  <a:schemeClr val="bg1"/>
                </a:solidFill>
                <a:latin typeface="Times New Roman" pitchFamily="18" charset="0"/>
                <a:cs typeface="Times New Roman" pitchFamily="18" charset="0"/>
              </a:rPr>
              <a:t>Drawing Files</a:t>
            </a:r>
            <a:endParaRPr lang="en-US" sz="2200" b="1" dirty="0">
              <a:solidFill>
                <a:schemeClr val="bg1"/>
              </a:solidFill>
              <a:latin typeface="Times New Roman" pitchFamily="18" charset="0"/>
              <a:cs typeface="Times New Roman" pitchFamily="18" charset="0"/>
            </a:endParaRPr>
          </a:p>
        </p:txBody>
      </p:sp>
      <p:sp>
        <p:nvSpPr>
          <p:cNvPr id="26" name="Oval 25"/>
          <p:cNvSpPr/>
          <p:nvPr/>
        </p:nvSpPr>
        <p:spPr>
          <a:xfrm>
            <a:off x="342900" y="1524000"/>
            <a:ext cx="1562100" cy="1143000"/>
          </a:xfrm>
          <a:prstGeom prst="ellipse">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Times New Roman" pitchFamily="18" charset="0"/>
                <a:cs typeface="Times New Roman" pitchFamily="18" charset="0"/>
              </a:rPr>
              <a:t>User Inputs</a:t>
            </a:r>
          </a:p>
        </p:txBody>
      </p:sp>
      <p:sp>
        <p:nvSpPr>
          <p:cNvPr id="27" name="Oval 26"/>
          <p:cNvSpPr/>
          <p:nvPr/>
        </p:nvSpPr>
        <p:spPr>
          <a:xfrm>
            <a:off x="3048000" y="2057400"/>
            <a:ext cx="3086100" cy="1905000"/>
          </a:xfrm>
          <a:prstGeom prst="ellipse">
            <a:avLst/>
          </a:prstGeom>
          <a:solidFill>
            <a:schemeClr val="accent6">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err="1" smtClean="0">
                <a:solidFill>
                  <a:schemeClr val="tx1"/>
                </a:solidFill>
                <a:latin typeface="Times New Roman" pitchFamily="18" charset="0"/>
                <a:cs typeface="Times New Roman" pitchFamily="18" charset="0"/>
              </a:rPr>
              <a:t>LabVIEW</a:t>
            </a:r>
            <a:endParaRPr lang="en-US" sz="2800" b="1" dirty="0" smtClean="0">
              <a:solidFill>
                <a:schemeClr val="tx1"/>
              </a:solidFill>
              <a:latin typeface="Times New Roman" pitchFamily="18" charset="0"/>
              <a:cs typeface="Times New Roman" pitchFamily="18" charset="0"/>
            </a:endParaRPr>
          </a:p>
        </p:txBody>
      </p:sp>
      <p:sp>
        <p:nvSpPr>
          <p:cNvPr id="28" name="Oval 27"/>
          <p:cNvSpPr/>
          <p:nvPr/>
        </p:nvSpPr>
        <p:spPr>
          <a:xfrm>
            <a:off x="7391400" y="1524000"/>
            <a:ext cx="1562100" cy="1143000"/>
          </a:xfrm>
          <a:prstGeom prst="ellipse">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tx1"/>
                </a:solidFill>
                <a:latin typeface="Times New Roman" pitchFamily="18" charset="0"/>
                <a:cs typeface="Times New Roman" pitchFamily="18" charset="0"/>
              </a:rPr>
              <a:t>Plant</a:t>
            </a:r>
          </a:p>
          <a:p>
            <a:pPr algn="ctr"/>
            <a:r>
              <a:rPr lang="en-US" sz="2200" b="1" dirty="0" smtClean="0">
                <a:solidFill>
                  <a:schemeClr val="tx1"/>
                </a:solidFill>
                <a:latin typeface="Times New Roman" pitchFamily="18" charset="0"/>
                <a:cs typeface="Times New Roman" pitchFamily="18" charset="0"/>
              </a:rPr>
              <a:t>Design</a:t>
            </a:r>
          </a:p>
        </p:txBody>
      </p:sp>
      <p:sp>
        <p:nvSpPr>
          <p:cNvPr id="29" name="Oval 28"/>
          <p:cNvSpPr/>
          <p:nvPr/>
        </p:nvSpPr>
        <p:spPr>
          <a:xfrm>
            <a:off x="6705600" y="3733800"/>
            <a:ext cx="2362200" cy="1371600"/>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tx1"/>
                </a:solidFill>
                <a:latin typeface="Times New Roman" pitchFamily="18" charset="0"/>
                <a:cs typeface="Times New Roman" pitchFamily="18" charset="0"/>
              </a:rPr>
              <a:t>AutoCAD</a:t>
            </a:r>
          </a:p>
        </p:txBody>
      </p:sp>
      <p:sp>
        <p:nvSpPr>
          <p:cNvPr id="30" name="Oval 29"/>
          <p:cNvSpPr/>
          <p:nvPr/>
        </p:nvSpPr>
        <p:spPr>
          <a:xfrm>
            <a:off x="5410200" y="5257800"/>
            <a:ext cx="2362200" cy="1371600"/>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tx1"/>
                </a:solidFill>
                <a:latin typeface="Times New Roman" pitchFamily="18" charset="0"/>
                <a:cs typeface="Times New Roman" pitchFamily="18" charset="0"/>
              </a:rPr>
              <a:t>MS Word</a:t>
            </a:r>
          </a:p>
        </p:txBody>
      </p:sp>
      <p:cxnSp>
        <p:nvCxnSpPr>
          <p:cNvPr id="31" name="Straight Arrow Connector 30"/>
          <p:cNvCxnSpPr>
            <a:stCxn id="26" idx="5"/>
            <a:endCxn id="27" idx="2"/>
          </p:cNvCxnSpPr>
          <p:nvPr/>
        </p:nvCxnSpPr>
        <p:spPr>
          <a:xfrm>
            <a:off x="1676236" y="2499612"/>
            <a:ext cx="1371764" cy="510288"/>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7" idx="3"/>
            <a:endCxn id="24" idx="7"/>
          </p:cNvCxnSpPr>
          <p:nvPr/>
        </p:nvCxnSpPr>
        <p:spPr>
          <a:xfrm flipH="1">
            <a:off x="2451145" y="3683419"/>
            <a:ext cx="1048804" cy="632247"/>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4" idx="5"/>
            <a:endCxn id="25" idx="1"/>
          </p:cNvCxnSpPr>
          <p:nvPr/>
        </p:nvCxnSpPr>
        <p:spPr>
          <a:xfrm>
            <a:off x="2451145" y="5285534"/>
            <a:ext cx="236587" cy="31860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0"/>
            <a:endCxn id="27" idx="4"/>
          </p:cNvCxnSpPr>
          <p:nvPr/>
        </p:nvCxnSpPr>
        <p:spPr>
          <a:xfrm flipV="1">
            <a:off x="3657600" y="3962400"/>
            <a:ext cx="933450" cy="144087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7" idx="5"/>
            <a:endCxn id="30" idx="0"/>
          </p:cNvCxnSpPr>
          <p:nvPr/>
        </p:nvCxnSpPr>
        <p:spPr>
          <a:xfrm>
            <a:off x="5682151" y="3683419"/>
            <a:ext cx="909149" cy="157438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410200" y="3762762"/>
            <a:ext cx="859876" cy="152277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096000" y="3276600"/>
            <a:ext cx="1066800" cy="623429"/>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5943600" y="3394363"/>
            <a:ext cx="963338" cy="62596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28" idx="2"/>
          </p:cNvCxnSpPr>
          <p:nvPr/>
        </p:nvCxnSpPr>
        <p:spPr>
          <a:xfrm flipV="1">
            <a:off x="6019800" y="2095500"/>
            <a:ext cx="1371600" cy="571500"/>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Types of Modules</a:t>
            </a:r>
            <a:endParaRPr lang="en-US" dirty="0"/>
          </a:p>
        </p:txBody>
      </p:sp>
      <p:sp>
        <p:nvSpPr>
          <p:cNvPr id="3" name="Content Placeholder 2"/>
          <p:cNvSpPr>
            <a:spLocks noGrp="1"/>
          </p:cNvSpPr>
          <p:nvPr>
            <p:ph idx="1"/>
          </p:nvPr>
        </p:nvSpPr>
        <p:spPr/>
        <p:txBody>
          <a:bodyPr/>
          <a:lstStyle/>
          <a:p>
            <a:pPr lvl="1">
              <a:buNone/>
            </a:pPr>
            <a:r>
              <a:rPr lang="en-US" dirty="0" smtClean="0"/>
              <a:t>Overlapping modules     Non-Overlapping modules</a:t>
            </a:r>
          </a:p>
          <a:p>
            <a:endParaRPr lang="en-US" dirty="0" smtClean="0"/>
          </a:p>
          <a:p>
            <a:endParaRPr lang="en-US" dirty="0" smtClean="0"/>
          </a:p>
        </p:txBody>
      </p:sp>
      <p:pic>
        <p:nvPicPr>
          <p:cNvPr id="1027" name="Picture 3"/>
          <p:cNvPicPr>
            <a:picLocks noChangeAspect="1" noChangeArrowheads="1"/>
          </p:cNvPicPr>
          <p:nvPr/>
        </p:nvPicPr>
        <p:blipFill>
          <a:blip r:embed="rId3" cstate="print"/>
          <a:srcRect/>
          <a:stretch>
            <a:fillRect/>
          </a:stretch>
        </p:blipFill>
        <p:spPr bwMode="auto">
          <a:xfrm>
            <a:off x="1295400" y="2133600"/>
            <a:ext cx="2258907" cy="4149012"/>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953000" y="2514600"/>
            <a:ext cx="2895600" cy="3409950"/>
          </a:xfrm>
          <a:prstGeom prst="rect">
            <a:avLst/>
          </a:prstGeom>
          <a:noFill/>
          <a:ln w="9525">
            <a:noFill/>
            <a:miter lim="800000"/>
            <a:headEnd/>
            <a:tailEnd/>
          </a:ln>
        </p:spPr>
      </p:pic>
    </p:spTree>
    <p:extLst>
      <p:ext uri="{BB962C8B-B14F-4D97-AF65-F5344CB8AC3E}">
        <p14:creationId xmlns:p14="http://schemas.microsoft.com/office/powerpoint/2010/main" val="73326101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 </a:t>
            </a:r>
            <a:r>
              <a:rPr lang="en-US" dirty="0" err="1" smtClean="0"/>
              <a:t>Flocculator</a:t>
            </a:r>
            <a:r>
              <a:rPr lang="en-US" dirty="0" smtClean="0"/>
              <a:t> Code</a:t>
            </a:r>
            <a:endParaRPr lang="en-US" dirty="0"/>
          </a:p>
        </p:txBody>
      </p:sp>
      <p:pic>
        <p:nvPicPr>
          <p:cNvPr id="5121" name="Picture 1"/>
          <p:cNvPicPr>
            <a:picLocks noChangeAspect="1" noChangeArrowheads="1"/>
          </p:cNvPicPr>
          <p:nvPr/>
        </p:nvPicPr>
        <p:blipFill>
          <a:blip r:embed="rId2" cstate="print"/>
          <a:srcRect/>
          <a:stretch>
            <a:fillRect/>
          </a:stretch>
        </p:blipFill>
        <p:spPr bwMode="auto">
          <a:xfrm>
            <a:off x="762000" y="1752600"/>
            <a:ext cx="7620000" cy="4534829"/>
          </a:xfrm>
          <a:prstGeom prst="rect">
            <a:avLst/>
          </a:prstGeom>
          <a:noFill/>
          <a:ln w="9525">
            <a:noFill/>
            <a:miter lim="800000"/>
            <a:headEnd/>
            <a:tailEnd/>
          </a:ln>
        </p:spPr>
      </p:pic>
      <p:sp>
        <p:nvSpPr>
          <p:cNvPr id="9" name="TextBox 8"/>
          <p:cNvSpPr txBox="1"/>
          <p:nvPr/>
        </p:nvSpPr>
        <p:spPr>
          <a:xfrm>
            <a:off x="609600" y="3276600"/>
            <a:ext cx="7772400" cy="1754326"/>
          </a:xfrm>
          <a:prstGeom prst="rect">
            <a:avLst/>
          </a:prstGeom>
          <a:noFill/>
          <a:ln w="57150"/>
          <a:effectLst/>
        </p:spPr>
        <p:style>
          <a:lnRef idx="2">
            <a:schemeClr val="accent4"/>
          </a:lnRef>
          <a:fillRef idx="1">
            <a:schemeClr val="lt1"/>
          </a:fillRef>
          <a:effectRef idx="0">
            <a:schemeClr val="accent4"/>
          </a:effectRef>
          <a:fontRef idx="minor">
            <a:schemeClr val="dk1"/>
          </a:fontRef>
        </p:style>
        <p:txBody>
          <a:bodyPr wrap="square" rtlCol="0">
            <a:spAutoFit/>
          </a:bodyPr>
          <a:lstStyle/>
          <a:p>
            <a:endParaRPr lang="en-US" dirty="0" smtClean="0">
              <a:latin typeface="+mn-lt"/>
            </a:endParaRPr>
          </a:p>
          <a:p>
            <a:endParaRPr lang="en-US" dirty="0" smtClean="0"/>
          </a:p>
          <a:p>
            <a:endParaRPr lang="en-US" dirty="0" smtClean="0">
              <a:latin typeface="+mn-lt"/>
            </a:endParaRPr>
          </a:p>
          <a:p>
            <a:endParaRPr lang="en-US" dirty="0" smtClean="0"/>
          </a:p>
          <a:p>
            <a:endParaRPr lang="en-US" dirty="0" smtClean="0">
              <a:latin typeface="+mn-lt"/>
            </a:endParaRPr>
          </a:p>
          <a:p>
            <a:endParaRPr lang="en-US" dirty="0" smtClean="0">
              <a:latin typeface="+mn-lt"/>
            </a:endParaRPr>
          </a:p>
        </p:txBody>
      </p:sp>
    </p:spTree>
    <p:extLst>
      <p:ext uri="{BB962C8B-B14F-4D97-AF65-F5344CB8AC3E}">
        <p14:creationId xmlns:p14="http://schemas.microsoft.com/office/powerpoint/2010/main" val="12936292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Content Placeholder 2"/>
          <p:cNvSpPr>
            <a:spLocks noGrp="1"/>
          </p:cNvSpPr>
          <p:nvPr>
            <p:ph idx="1"/>
          </p:nvPr>
        </p:nvSpPr>
        <p:spPr>
          <a:xfrm>
            <a:off x="3352800" y="1905000"/>
            <a:ext cx="5562600" cy="4525963"/>
          </a:xfrm>
        </p:spPr>
        <p:txBody>
          <a:bodyPr/>
          <a:lstStyle/>
          <a:p>
            <a:r>
              <a:rPr lang="en-US" dirty="0" smtClean="0"/>
              <a:t> modified existing origin</a:t>
            </a:r>
            <a:endParaRPr lang="en-US" sz="2400" dirty="0" smtClean="0"/>
          </a:p>
          <a:p>
            <a:r>
              <a:rPr lang="en-US" dirty="0" smtClean="0"/>
              <a:t> shortened length of pipe</a:t>
            </a:r>
          </a:p>
          <a:p>
            <a:pPr>
              <a:buNone/>
            </a:pPr>
            <a:r>
              <a:rPr lang="en-US" dirty="0" smtClean="0"/>
              <a:t>	 </a:t>
            </a:r>
            <a:r>
              <a:rPr lang="en-US" sz="2400" dirty="0" smtClean="0"/>
              <a:t>(elbow radius/tee length + 2*ND)</a:t>
            </a:r>
          </a:p>
          <a:p>
            <a:endParaRPr lang="en-US" dirty="0"/>
          </a:p>
        </p:txBody>
      </p:sp>
      <p:pic>
        <p:nvPicPr>
          <p:cNvPr id="40965" name="Picture 5"/>
          <p:cNvPicPr>
            <a:picLocks noChangeAspect="1" noChangeArrowheads="1"/>
          </p:cNvPicPr>
          <p:nvPr/>
        </p:nvPicPr>
        <p:blipFill>
          <a:blip r:embed="rId2" cstate="print"/>
          <a:srcRect/>
          <a:stretch>
            <a:fillRect/>
          </a:stretch>
        </p:blipFill>
        <p:spPr bwMode="auto">
          <a:xfrm>
            <a:off x="609600" y="1600200"/>
            <a:ext cx="1905000" cy="4939598"/>
          </a:xfrm>
          <a:prstGeom prst="rect">
            <a:avLst/>
          </a:prstGeom>
          <a:noFill/>
          <a:ln w="9525">
            <a:noFill/>
            <a:miter lim="800000"/>
            <a:headEnd/>
            <a:tailEnd/>
          </a:ln>
        </p:spPr>
      </p:pic>
    </p:spTree>
    <p:extLst>
      <p:ext uri="{BB962C8B-B14F-4D97-AF65-F5344CB8AC3E}">
        <p14:creationId xmlns:p14="http://schemas.microsoft.com/office/powerpoint/2010/main" val="60017990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86200" y="1828800"/>
            <a:ext cx="4953000" cy="4525963"/>
          </a:xfrm>
        </p:spPr>
        <p:txBody>
          <a:bodyPr/>
          <a:lstStyle/>
          <a:p>
            <a:r>
              <a:rPr lang="en-US" dirty="0" smtClean="0"/>
              <a:t> tees and elbows were drawn using the same origin as the respective pipes</a:t>
            </a:r>
            <a:endParaRPr lang="en-US" dirty="0"/>
          </a:p>
        </p:txBody>
      </p:sp>
      <p:pic>
        <p:nvPicPr>
          <p:cNvPr id="44033" name="Picture 1"/>
          <p:cNvPicPr>
            <a:picLocks noChangeAspect="1" noChangeArrowheads="1"/>
          </p:cNvPicPr>
          <p:nvPr/>
        </p:nvPicPr>
        <p:blipFill>
          <a:blip r:embed="rId2" cstate="print"/>
          <a:srcRect/>
          <a:stretch>
            <a:fillRect/>
          </a:stretch>
        </p:blipFill>
        <p:spPr bwMode="auto">
          <a:xfrm>
            <a:off x="1066800" y="1524000"/>
            <a:ext cx="1371600" cy="5118279"/>
          </a:xfrm>
          <a:prstGeom prst="rect">
            <a:avLst/>
          </a:prstGeom>
          <a:noFill/>
          <a:ln w="9525">
            <a:noFill/>
            <a:miter lim="800000"/>
            <a:headEnd/>
            <a:tailEnd/>
          </a:ln>
        </p:spPr>
      </p:pic>
    </p:spTree>
    <p:extLst>
      <p:ext uri="{BB962C8B-B14F-4D97-AF65-F5344CB8AC3E}">
        <p14:creationId xmlns:p14="http://schemas.microsoft.com/office/powerpoint/2010/main" val="301030093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581400" y="1752600"/>
            <a:ext cx="5257800" cy="4525963"/>
          </a:xfrm>
        </p:spPr>
        <p:txBody>
          <a:bodyPr/>
          <a:lstStyle/>
          <a:p>
            <a:r>
              <a:rPr lang="en-US" dirty="0" smtClean="0"/>
              <a:t>Draw vertical pipes</a:t>
            </a:r>
          </a:p>
          <a:p>
            <a:pPr>
              <a:buNone/>
            </a:pPr>
            <a:endParaRPr lang="en-US" dirty="0" smtClean="0"/>
          </a:p>
          <a:p>
            <a:pPr>
              <a:buNone/>
            </a:pPr>
            <a:r>
              <a:rPr lang="en-US" dirty="0" smtClean="0"/>
              <a:t>	(</a:t>
            </a:r>
            <a:r>
              <a:rPr lang="en-US" sz="2400" dirty="0" smtClean="0"/>
              <a:t>difference between z-coordinates) </a:t>
            </a:r>
          </a:p>
          <a:p>
            <a:pPr>
              <a:buNone/>
            </a:pPr>
            <a:r>
              <a:rPr lang="en-US" sz="2400" dirty="0" smtClean="0"/>
              <a:t>    -  			   (elbow radius) </a:t>
            </a:r>
          </a:p>
          <a:p>
            <a:pPr>
              <a:buNone/>
            </a:pPr>
            <a:r>
              <a:rPr lang="en-US" sz="2400" dirty="0" smtClean="0"/>
              <a:t>    - 		         (half of tee length)</a:t>
            </a:r>
          </a:p>
          <a:p>
            <a:pPr>
              <a:buNone/>
            </a:pPr>
            <a:r>
              <a:rPr lang="en-US" sz="2400" dirty="0" smtClean="0"/>
              <a:t>________________________________</a:t>
            </a:r>
          </a:p>
          <a:p>
            <a:pPr>
              <a:buNone/>
            </a:pPr>
            <a:r>
              <a:rPr lang="en-US" sz="2400" dirty="0" smtClean="0"/>
              <a:t>	     		        vertical pipe length</a:t>
            </a:r>
          </a:p>
          <a:p>
            <a:pPr>
              <a:buNone/>
            </a:pPr>
            <a:endParaRPr lang="en-US" dirty="0"/>
          </a:p>
        </p:txBody>
      </p:sp>
      <p:pic>
        <p:nvPicPr>
          <p:cNvPr id="20484" name="Picture 4" descr="http://gyazo.com/f8056efc62ca7221d909b0577ce143c7.png"/>
          <p:cNvPicPr>
            <a:picLocks noChangeAspect="1" noChangeArrowheads="1"/>
          </p:cNvPicPr>
          <p:nvPr/>
        </p:nvPicPr>
        <p:blipFill>
          <a:blip r:embed="rId2" cstate="print"/>
          <a:srcRect/>
          <a:stretch>
            <a:fillRect/>
          </a:stretch>
        </p:blipFill>
        <p:spPr bwMode="auto">
          <a:xfrm>
            <a:off x="1143000" y="1600200"/>
            <a:ext cx="1295400" cy="5105401"/>
          </a:xfrm>
          <a:prstGeom prst="rect">
            <a:avLst/>
          </a:prstGeom>
          <a:noFill/>
        </p:spPr>
      </p:pic>
    </p:spTree>
    <p:extLst>
      <p:ext uri="{BB962C8B-B14F-4D97-AF65-F5344CB8AC3E}">
        <p14:creationId xmlns:p14="http://schemas.microsoft.com/office/powerpoint/2010/main" val="376261061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 (25 </a:t>
            </a:r>
            <a:r>
              <a:rPr lang="en-US" dirty="0" err="1" smtClean="0"/>
              <a:t>Lps</a:t>
            </a:r>
            <a:r>
              <a:rPr lang="en-US" dirty="0" smtClean="0"/>
              <a:t>)</a:t>
            </a:r>
            <a:endParaRPr lang="en-US" dirty="0"/>
          </a:p>
        </p:txBody>
      </p:sp>
      <p:pic>
        <p:nvPicPr>
          <p:cNvPr id="41987" name="Picture 3"/>
          <p:cNvPicPr>
            <a:picLocks noChangeAspect="1" noChangeArrowheads="1"/>
          </p:cNvPicPr>
          <p:nvPr/>
        </p:nvPicPr>
        <p:blipFill>
          <a:blip r:embed="rId2" cstate="print"/>
          <a:srcRect/>
          <a:stretch>
            <a:fillRect/>
          </a:stretch>
        </p:blipFill>
        <p:spPr bwMode="auto">
          <a:xfrm>
            <a:off x="1447800" y="1600200"/>
            <a:ext cx="6172200" cy="4937760"/>
          </a:xfrm>
          <a:prstGeom prst="rect">
            <a:avLst/>
          </a:prstGeom>
          <a:noFill/>
          <a:ln w="9525">
            <a:noFill/>
            <a:miter lim="800000"/>
            <a:headEnd/>
            <a:tailEnd/>
          </a:ln>
        </p:spPr>
      </p:pic>
    </p:spTree>
    <p:extLst>
      <p:ext uri="{BB962C8B-B14F-4D97-AF65-F5344CB8AC3E}">
        <p14:creationId xmlns:p14="http://schemas.microsoft.com/office/powerpoint/2010/main" val="421563973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a:xfrm>
            <a:off x="457200" y="1828800"/>
            <a:ext cx="8229600" cy="4572000"/>
          </a:xfrm>
        </p:spPr>
        <p:txBody>
          <a:bodyPr/>
          <a:lstStyle/>
          <a:p>
            <a:r>
              <a:rPr lang="en-US" dirty="0" smtClean="0"/>
              <a:t> Overlapping Case</a:t>
            </a:r>
            <a:endParaRPr lang="en-US" dirty="0"/>
          </a:p>
        </p:txBody>
      </p:sp>
    </p:spTree>
    <p:extLst>
      <p:ext uri="{BB962C8B-B14F-4D97-AF65-F5344CB8AC3E}">
        <p14:creationId xmlns:p14="http://schemas.microsoft.com/office/powerpoint/2010/main" val="301586314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solidFill>
                  <a:schemeClr val="bg1"/>
                </a:solidFill>
              </a:rPr>
              <a:t>Annie Ding</a:t>
            </a:r>
          </a:p>
          <a:p>
            <a:r>
              <a:rPr lang="en-US" dirty="0" smtClean="0">
                <a:solidFill>
                  <a:schemeClr val="bg1"/>
                </a:solidFill>
              </a:rPr>
              <a:t>05/11/13</a:t>
            </a:r>
            <a:endParaRPr lang="en-US" dirty="0">
              <a:solidFill>
                <a:schemeClr val="bg1"/>
              </a:solidFill>
            </a:endParaRPr>
          </a:p>
        </p:txBody>
      </p:sp>
      <p:sp>
        <p:nvSpPr>
          <p:cNvPr id="6" name="Title 5"/>
          <p:cNvSpPr>
            <a:spLocks noGrp="1"/>
          </p:cNvSpPr>
          <p:nvPr>
            <p:ph type="ctrTitle" sz="quarter"/>
          </p:nvPr>
        </p:nvSpPr>
        <p:spPr/>
        <p:txBody>
          <a:bodyPr/>
          <a:lstStyle/>
          <a:p>
            <a:r>
              <a:rPr lang="en-US" dirty="0" smtClean="0"/>
              <a:t>Materials List</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428602261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Calculate the amount and cost of materials needed to build a design requested from the server.</a:t>
            </a:r>
          </a:p>
          <a:p>
            <a:r>
              <a:rPr lang="en-US" dirty="0" smtClean="0"/>
              <a:t>Useful for cities looking into getting a plant and construction teams.</a:t>
            </a:r>
          </a:p>
          <a:p>
            <a:endParaRPr lang="en-US" dirty="0"/>
          </a:p>
        </p:txBody>
      </p:sp>
    </p:spTree>
    <p:extLst>
      <p:ext uri="{BB962C8B-B14F-4D97-AF65-F5344CB8AC3E}">
        <p14:creationId xmlns:p14="http://schemas.microsoft.com/office/powerpoint/2010/main" val="199450299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3" name="Content Placeholder 2"/>
          <p:cNvSpPr>
            <a:spLocks noGrp="1"/>
          </p:cNvSpPr>
          <p:nvPr>
            <p:ph idx="1"/>
          </p:nvPr>
        </p:nvSpPr>
        <p:spPr/>
        <p:txBody>
          <a:bodyPr/>
          <a:lstStyle/>
          <a:p>
            <a:pPr>
              <a:buNone/>
            </a:pPr>
            <a:r>
              <a:rPr lang="en-US" sz="2200" dirty="0" smtClean="0"/>
              <a:t>Hydraulic design materials:</a:t>
            </a:r>
          </a:p>
          <a:p>
            <a:r>
              <a:rPr lang="en-US" sz="2200" dirty="0" smtClean="0"/>
              <a:t>Pipes</a:t>
            </a:r>
          </a:p>
          <a:p>
            <a:r>
              <a:rPr lang="en-US" sz="2200" dirty="0" smtClean="0"/>
              <a:t>Pipe </a:t>
            </a:r>
            <a:r>
              <a:rPr lang="en-US" sz="2200" dirty="0" err="1" smtClean="0"/>
              <a:t>ﬁttings</a:t>
            </a:r>
            <a:endParaRPr lang="en-US" sz="2200" dirty="0" smtClean="0"/>
          </a:p>
          <a:p>
            <a:r>
              <a:rPr lang="en-US" sz="2200" dirty="0" smtClean="0"/>
              <a:t>Sheets for </a:t>
            </a:r>
            <a:r>
              <a:rPr lang="en-US" sz="2200" dirty="0" err="1" smtClean="0"/>
              <a:t>ﬂocculator</a:t>
            </a:r>
            <a:r>
              <a:rPr lang="en-US" sz="2200" dirty="0" smtClean="0"/>
              <a:t> </a:t>
            </a:r>
            <a:r>
              <a:rPr lang="en-US" sz="2200" dirty="0" err="1" smtClean="0"/>
              <a:t>baﬄes</a:t>
            </a:r>
            <a:endParaRPr lang="en-US" sz="2200" dirty="0" smtClean="0"/>
          </a:p>
          <a:p>
            <a:r>
              <a:rPr lang="en-US" sz="2200" dirty="0" smtClean="0"/>
              <a:t>Sedimentation plate settlers</a:t>
            </a:r>
          </a:p>
          <a:p>
            <a:r>
              <a:rPr lang="en-US" sz="2200" dirty="0" smtClean="0"/>
              <a:t>Chemical dose controller pieces</a:t>
            </a:r>
          </a:p>
          <a:p>
            <a:pPr>
              <a:buNone/>
            </a:pPr>
            <a:r>
              <a:rPr lang="en-US" sz="2200" dirty="0" smtClean="0"/>
              <a:t>Structural design materials include but are not limited to:</a:t>
            </a:r>
          </a:p>
          <a:p>
            <a:r>
              <a:rPr lang="en-US" sz="2200" dirty="0" smtClean="0"/>
              <a:t>Brick</a:t>
            </a:r>
          </a:p>
          <a:p>
            <a:r>
              <a:rPr lang="en-US" sz="2200" dirty="0" smtClean="0"/>
              <a:t>Rebar</a:t>
            </a:r>
          </a:p>
          <a:p>
            <a:r>
              <a:rPr lang="en-US" sz="2200" dirty="0" smtClean="0"/>
              <a:t>Cement for plant walls</a:t>
            </a:r>
          </a:p>
          <a:p>
            <a:r>
              <a:rPr lang="en-US" sz="2200" dirty="0" smtClean="0"/>
              <a:t>River rock for entrance tank hoppers</a:t>
            </a:r>
          </a:p>
          <a:p>
            <a:endParaRPr lang="en-US" sz="2200" dirty="0"/>
          </a:p>
        </p:txBody>
      </p:sp>
    </p:spTree>
    <p:extLst>
      <p:ext uri="{BB962C8B-B14F-4D97-AF65-F5344CB8AC3E}">
        <p14:creationId xmlns:p14="http://schemas.microsoft.com/office/powerpoint/2010/main" val="112345396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The Drawing</a:t>
            </a:r>
            <a:endParaRPr lang="en-US"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l="25500" t="17513" r="24086" b="16734"/>
          <a:stretch>
            <a:fillRect/>
          </a:stretch>
        </p:blipFill>
        <p:spPr bwMode="auto">
          <a:xfrm>
            <a:off x="1447800" y="1676400"/>
            <a:ext cx="5943600" cy="473991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Pipes</a:t>
            </a:r>
            <a:endParaRPr lang="en-US" dirty="0"/>
          </a:p>
        </p:txBody>
      </p:sp>
      <p:sp>
        <p:nvSpPr>
          <p:cNvPr id="3" name="Content Placeholder 2"/>
          <p:cNvSpPr>
            <a:spLocks noGrp="1"/>
          </p:cNvSpPr>
          <p:nvPr>
            <p:ph idx="1"/>
          </p:nvPr>
        </p:nvSpPr>
        <p:spPr/>
        <p:txBody>
          <a:bodyPr/>
          <a:lstStyle/>
          <a:p>
            <a:r>
              <a:rPr lang="en-US" dirty="0" smtClean="0"/>
              <a:t>Overall outputs:</a:t>
            </a:r>
          </a:p>
          <a:p>
            <a:pPr lvl="1"/>
            <a:r>
              <a:rPr lang="en-US" dirty="0" smtClean="0"/>
              <a:t>Matrix with the number of lances (6.1m lengths of pipes sold in Honduras) of each pipe specification and nominal diameter needed to build plant.</a:t>
            </a:r>
          </a:p>
          <a:p>
            <a:pPr lvl="1"/>
            <a:r>
              <a:rPr lang="en-US" dirty="0" smtClean="0"/>
              <a:t>Matrix with the lengths we can cut out of individual lances</a:t>
            </a:r>
          </a:p>
          <a:p>
            <a:endParaRPr lang="en-US" dirty="0" smtClean="0"/>
          </a:p>
          <a:p>
            <a:pPr>
              <a:buNone/>
            </a:pPr>
            <a:endParaRPr lang="en-US" dirty="0"/>
          </a:p>
        </p:txBody>
      </p:sp>
    </p:spTree>
    <p:extLst>
      <p:ext uri="{BB962C8B-B14F-4D97-AF65-F5344CB8AC3E}">
        <p14:creationId xmlns:p14="http://schemas.microsoft.com/office/powerpoint/2010/main" val="332528800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a:t>
            </a:r>
            <a:endParaRPr lang="en-US" dirty="0"/>
          </a:p>
        </p:txBody>
      </p:sp>
      <p:sp>
        <p:nvSpPr>
          <p:cNvPr id="3" name="Content Placeholder 2"/>
          <p:cNvSpPr>
            <a:spLocks noGrp="1"/>
          </p:cNvSpPr>
          <p:nvPr>
            <p:ph idx="1"/>
          </p:nvPr>
        </p:nvSpPr>
        <p:spPr/>
        <p:txBody>
          <a:bodyPr/>
          <a:lstStyle/>
          <a:p>
            <a:r>
              <a:rPr lang="en-US" dirty="0" smtClean="0"/>
              <a:t>Separated entire </a:t>
            </a:r>
            <a:r>
              <a:rPr lang="en-US" dirty="0" err="1" smtClean="0"/>
              <a:t>PipeMatrix</a:t>
            </a:r>
            <a:r>
              <a:rPr lang="en-US" dirty="0" smtClean="0"/>
              <a:t> into smaller matrices by nominal diameter (ND) and pipe schedule (EN)</a:t>
            </a:r>
          </a:p>
          <a:p>
            <a:r>
              <a:rPr lang="en-US" dirty="0" smtClean="0"/>
              <a:t>Started code on cutting optimization</a:t>
            </a:r>
            <a:endParaRPr lang="en-US" dirty="0"/>
          </a:p>
        </p:txBody>
      </p:sp>
    </p:spTree>
    <p:extLst>
      <p:ext uri="{BB962C8B-B14F-4D97-AF65-F5344CB8AC3E}">
        <p14:creationId xmlns:p14="http://schemas.microsoft.com/office/powerpoint/2010/main" val="3335122582"/>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Matrix Separation</a:t>
            </a:r>
            <a:endParaRPr lang="en-US" dirty="0"/>
          </a:p>
        </p:txBody>
      </p:sp>
      <p:sp>
        <p:nvSpPr>
          <p:cNvPr id="3" name="Content Placeholder 2"/>
          <p:cNvSpPr>
            <a:spLocks noGrp="1"/>
          </p:cNvSpPr>
          <p:nvPr>
            <p:ph idx="1"/>
          </p:nvPr>
        </p:nvSpPr>
        <p:spPr/>
        <p:txBody>
          <a:bodyPr/>
          <a:lstStyle/>
          <a:p>
            <a:r>
              <a:rPr lang="en-US" dirty="0" smtClean="0"/>
              <a:t>Original pipe matrix</a:t>
            </a:r>
          </a:p>
          <a:p>
            <a:pPr lvl="1"/>
            <a:r>
              <a:rPr lang="en-US" dirty="0" smtClean="0"/>
              <a:t>Length</a:t>
            </a:r>
          </a:p>
          <a:p>
            <a:pPr lvl="1"/>
            <a:r>
              <a:rPr lang="en-US" dirty="0" smtClean="0"/>
              <a:t>Nominal Diameter (ND)</a:t>
            </a:r>
          </a:p>
          <a:p>
            <a:pPr lvl="1"/>
            <a:r>
              <a:rPr lang="en-US" dirty="0" smtClean="0"/>
              <a:t>Pipe schedule (EN)</a:t>
            </a:r>
          </a:p>
          <a:p>
            <a:pPr lvl="1"/>
            <a:r>
              <a:rPr lang="en-US" dirty="0" smtClean="0"/>
              <a:t>Number of times arrayed (N)</a:t>
            </a:r>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1524000"/>
            <a:ext cx="1447800" cy="5180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3592562"/>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Matrix Separation</a:t>
            </a:r>
            <a:endParaRPr lang="en-US" dirty="0"/>
          </a:p>
        </p:txBody>
      </p:sp>
      <p:sp>
        <p:nvSpPr>
          <p:cNvPr id="3" name="Content Placeholder 2"/>
          <p:cNvSpPr>
            <a:spLocks noGrp="1"/>
          </p:cNvSpPr>
          <p:nvPr>
            <p:ph idx="1"/>
          </p:nvPr>
        </p:nvSpPr>
        <p:spPr/>
        <p:txBody>
          <a:bodyPr/>
          <a:lstStyle/>
          <a:p>
            <a:r>
              <a:rPr lang="en-US" dirty="0" err="1" smtClean="0"/>
              <a:t>PipeMatrix</a:t>
            </a:r>
            <a:r>
              <a:rPr lang="en-US" dirty="0" smtClean="0"/>
              <a:t> separated into Long and Short</a:t>
            </a:r>
          </a:p>
          <a:p>
            <a:endParaRPr lang="en-US" dirty="0"/>
          </a:p>
        </p:txBody>
      </p:sp>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4079" y="2819400"/>
            <a:ext cx="202882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2209800"/>
            <a:ext cx="1971675"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019188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Matrix Separation</a:t>
            </a:r>
            <a:endParaRPr lang="en-US" dirty="0"/>
          </a:p>
        </p:txBody>
      </p:sp>
      <p:sp>
        <p:nvSpPr>
          <p:cNvPr id="3" name="Content Placeholder 2"/>
          <p:cNvSpPr>
            <a:spLocks noGrp="1"/>
          </p:cNvSpPr>
          <p:nvPr>
            <p:ph idx="1"/>
          </p:nvPr>
        </p:nvSpPr>
        <p:spPr/>
        <p:txBody>
          <a:bodyPr/>
          <a:lstStyle/>
          <a:p>
            <a:r>
              <a:rPr lang="en-US" dirty="0" err="1" smtClean="0"/>
              <a:t>PipeMatrix</a:t>
            </a:r>
            <a:r>
              <a:rPr lang="en-US" dirty="0" smtClean="0"/>
              <a:t> separated by ND</a:t>
            </a:r>
          </a:p>
          <a:p>
            <a:endParaRPr lang="en-US"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899699"/>
            <a:ext cx="3000375" cy="1859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915648"/>
            <a:ext cx="342900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6911581"/>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Matrix Separation</a:t>
            </a:r>
            <a:endParaRPr lang="en-US" dirty="0"/>
          </a:p>
        </p:txBody>
      </p:sp>
      <p:sp>
        <p:nvSpPr>
          <p:cNvPr id="3" name="Content Placeholder 2"/>
          <p:cNvSpPr>
            <a:spLocks noGrp="1"/>
          </p:cNvSpPr>
          <p:nvPr>
            <p:ph idx="1"/>
          </p:nvPr>
        </p:nvSpPr>
        <p:spPr/>
        <p:txBody>
          <a:bodyPr/>
          <a:lstStyle/>
          <a:p>
            <a:r>
              <a:rPr lang="en-US" dirty="0" smtClean="0"/>
              <a:t>Matrices now separated by ND </a:t>
            </a:r>
            <a:r>
              <a:rPr lang="en-US" u="sng" dirty="0" smtClean="0"/>
              <a:t>and</a:t>
            </a:r>
            <a:r>
              <a:rPr lang="en-US" dirty="0" smtClean="0"/>
              <a:t> EN</a:t>
            </a:r>
          </a:p>
          <a:p>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729023"/>
            <a:ext cx="2895600" cy="2926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2775102"/>
            <a:ext cx="3356344" cy="2834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4460948"/>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Matrix Separation</a:t>
            </a:r>
            <a:endParaRPr lang="en-US" dirty="0"/>
          </a:p>
        </p:txBody>
      </p:sp>
      <p:sp>
        <p:nvSpPr>
          <p:cNvPr id="3" name="Content Placeholder 2"/>
          <p:cNvSpPr>
            <a:spLocks noGrp="1"/>
          </p:cNvSpPr>
          <p:nvPr>
            <p:ph idx="1"/>
          </p:nvPr>
        </p:nvSpPr>
        <p:spPr/>
        <p:txBody>
          <a:bodyPr/>
          <a:lstStyle/>
          <a:p>
            <a:r>
              <a:rPr lang="en-US" dirty="0" smtClean="0"/>
              <a:t>Combine rows with the same length</a:t>
            </a:r>
          </a:p>
          <a:p>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743200"/>
            <a:ext cx="3352800"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3362324"/>
            <a:ext cx="3571875"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9074615"/>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Matrix Separation</a:t>
            </a:r>
            <a:endParaRPr lang="en-US" dirty="0"/>
          </a:p>
        </p:txBody>
      </p:sp>
      <p:sp>
        <p:nvSpPr>
          <p:cNvPr id="3" name="Content Placeholder 2"/>
          <p:cNvSpPr>
            <a:spLocks noGrp="1"/>
          </p:cNvSpPr>
          <p:nvPr>
            <p:ph idx="1"/>
          </p:nvPr>
        </p:nvSpPr>
        <p:spPr/>
        <p:txBody>
          <a:bodyPr/>
          <a:lstStyle/>
          <a:p>
            <a:r>
              <a:rPr lang="en-US" dirty="0" smtClean="0"/>
              <a:t>Separate the matrix with Long pipes into </a:t>
            </a:r>
            <a:r>
              <a:rPr lang="en-US" dirty="0" err="1" smtClean="0"/>
              <a:t>LanceMatrix</a:t>
            </a:r>
            <a:r>
              <a:rPr lang="en-US" dirty="0" smtClean="0"/>
              <a:t> and </a:t>
            </a:r>
            <a:r>
              <a:rPr lang="en-US" dirty="0" err="1" smtClean="0"/>
              <a:t>LeftoverMatrix</a:t>
            </a:r>
            <a:endParaRPr lang="en-US" dirty="0" smtClean="0"/>
          </a:p>
          <a:p>
            <a:endParaRPr lang="en-US" dirty="0"/>
          </a:p>
        </p:txBody>
      </p:sp>
      <p:pic>
        <p:nvPicPr>
          <p:cNvPr id="614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4366437"/>
            <a:ext cx="1581150" cy="13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3"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4404536"/>
            <a:ext cx="1647825"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4"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2767896"/>
            <a:ext cx="2590800"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5"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1145" y="3044119"/>
            <a:ext cx="3124200"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6"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10200" y="4642661"/>
            <a:ext cx="2019300" cy="75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989842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Pipes Longer than a Lance</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579120" y="2262981"/>
            <a:ext cx="7985760" cy="3200400"/>
          </a:xfrm>
          <a:prstGeom prst="rect">
            <a:avLst/>
          </a:prstGeom>
          <a:noFill/>
          <a:ln w="9525">
            <a:noFill/>
            <a:miter lim="800000"/>
            <a:headEnd/>
            <a:tailEnd/>
          </a:ln>
        </p:spPr>
      </p:pic>
    </p:spTree>
    <p:extLst>
      <p:ext uri="{BB962C8B-B14F-4D97-AF65-F5344CB8AC3E}">
        <p14:creationId xmlns:p14="http://schemas.microsoft.com/office/powerpoint/2010/main" val="1324070202"/>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Pipes Shorter than a Lance</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978858" y="2670548"/>
            <a:ext cx="7186283" cy="2385267"/>
          </a:xfrm>
          <a:prstGeom prst="rect">
            <a:avLst/>
          </a:prstGeom>
          <a:noFill/>
          <a:ln w="9525">
            <a:noFill/>
            <a:miter lim="800000"/>
            <a:headEnd/>
            <a:tailEnd/>
          </a:ln>
        </p:spPr>
      </p:pic>
    </p:spTree>
    <p:extLst>
      <p:ext uri="{BB962C8B-B14F-4D97-AF65-F5344CB8AC3E}">
        <p14:creationId xmlns:p14="http://schemas.microsoft.com/office/powerpoint/2010/main" val="69075530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Overall Design Tasks</a:t>
            </a:r>
            <a:endParaRPr lang="en-US" dirty="0"/>
          </a:p>
        </p:txBody>
      </p:sp>
      <p:sp>
        <p:nvSpPr>
          <p:cNvPr id="7" name="Content Placeholder 6"/>
          <p:cNvSpPr>
            <a:spLocks noGrp="1"/>
          </p:cNvSpPr>
          <p:nvPr>
            <p:ph sz="half" idx="1"/>
          </p:nvPr>
        </p:nvSpPr>
        <p:spPr>
          <a:xfrm>
            <a:off x="457200" y="1600201"/>
            <a:ext cx="8382000" cy="4419600"/>
          </a:xfrm>
        </p:spPr>
        <p:txBody>
          <a:bodyPr/>
          <a:lstStyle/>
          <a:p>
            <a:pPr lvl="1">
              <a:buFont typeface="Wingdings" charset="2"/>
              <a:buChar char="Ø"/>
            </a:pPr>
            <a:r>
              <a:rPr lang="en-US" sz="2800" dirty="0" smtClean="0"/>
              <a:t>Incorporating new research progress into the design</a:t>
            </a:r>
          </a:p>
          <a:p>
            <a:pPr lvl="1">
              <a:buFont typeface="Wingdings" charset="2"/>
              <a:buChar char="Ø"/>
            </a:pPr>
            <a:r>
              <a:rPr lang="en-US" sz="2800" dirty="0" smtClean="0"/>
              <a:t>Designing plants for a greater range of flow rates</a:t>
            </a:r>
          </a:p>
          <a:p>
            <a:pPr lvl="1">
              <a:buFont typeface="Wingdings" charset="2"/>
              <a:buChar char="Ø"/>
            </a:pPr>
            <a:r>
              <a:rPr lang="en-US" sz="2800" dirty="0" smtClean="0"/>
              <a:t>Making our designs more easily understood</a:t>
            </a:r>
            <a:endParaRPr lang="en-US" dirty="0" smtClean="0"/>
          </a:p>
          <a:p>
            <a:pPr lvl="1">
              <a:buFont typeface="Wingdings" charset="2"/>
              <a:buChar char="Ø"/>
            </a:pPr>
            <a:r>
              <a:rPr lang="en-US" sz="2800" dirty="0" smtClean="0"/>
              <a:t>Communicating with the team in Honduras and with new implementation partners to address concerns </a:t>
            </a:r>
            <a:endParaRPr lang="en-US" sz="2800"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as much out of a lance as possible (cutting stock problem)</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733304" y="3196373"/>
            <a:ext cx="5677392" cy="1333616"/>
          </a:xfrm>
          <a:prstGeom prst="rect">
            <a:avLst/>
          </a:prstGeom>
          <a:noFill/>
          <a:ln w="9525">
            <a:noFill/>
            <a:miter lim="800000"/>
            <a:headEnd/>
            <a:tailEnd/>
          </a:ln>
        </p:spPr>
      </p:pic>
    </p:spTree>
    <p:extLst>
      <p:ext uri="{BB962C8B-B14F-4D97-AF65-F5344CB8AC3E}">
        <p14:creationId xmlns:p14="http://schemas.microsoft.com/office/powerpoint/2010/main" val="994132702"/>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dirty="0" smtClean="0"/>
              <a:t>Finish cutting optimization code</a:t>
            </a:r>
          </a:p>
          <a:p>
            <a:r>
              <a:rPr lang="en-US" dirty="0" smtClean="0"/>
              <a:t>Edit pipe drawing code to output </a:t>
            </a:r>
            <a:r>
              <a:rPr lang="en-US" dirty="0" err="1" smtClean="0"/>
              <a:t>PipeMatrix</a:t>
            </a:r>
            <a:endParaRPr lang="en-US" dirty="0" smtClean="0"/>
          </a:p>
          <a:p>
            <a:r>
              <a:rPr lang="en-US" dirty="0" smtClean="0"/>
              <a:t>Test code to see if the numbers match up with numbers of pipes used in actual plants</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Automated Section Cuts</a:t>
            </a:r>
            <a:endParaRPr lang="en-US" dirty="0"/>
          </a:p>
        </p:txBody>
      </p:sp>
      <p:sp>
        <p:nvSpPr>
          <p:cNvPr id="7" name="Content Placeholder 6"/>
          <p:cNvSpPr>
            <a:spLocks noGrp="1"/>
          </p:cNvSpPr>
          <p:nvPr>
            <p:ph sz="half" idx="1"/>
          </p:nvPr>
        </p:nvSpPr>
        <p:spPr>
          <a:xfrm>
            <a:off x="457200" y="1600201"/>
            <a:ext cx="8382000" cy="1861781"/>
          </a:xfrm>
        </p:spPr>
        <p:txBody>
          <a:bodyPr/>
          <a:lstStyle/>
          <a:p>
            <a:pPr lvl="1">
              <a:buFont typeface="Wingdings" charset="2"/>
              <a:buChar char="Ø"/>
            </a:pPr>
            <a:r>
              <a:rPr lang="en-US" sz="2800" dirty="0" smtClean="0"/>
              <a:t>Contact with </a:t>
            </a:r>
            <a:r>
              <a:rPr lang="en-US" sz="2800" dirty="0" err="1" smtClean="0"/>
              <a:t>AutoDesk</a:t>
            </a:r>
            <a:r>
              <a:rPr lang="en-US" sz="2800" dirty="0" smtClean="0"/>
              <a:t> Engineer</a:t>
            </a:r>
          </a:p>
          <a:p>
            <a:pPr lvl="1">
              <a:buFont typeface="Wingdings" charset="2"/>
              <a:buChar char="Ø"/>
            </a:pPr>
            <a:r>
              <a:rPr lang="en-US" sz="2800" dirty="0" smtClean="0"/>
              <a:t>Customized AutoCAD module</a:t>
            </a:r>
          </a:p>
          <a:p>
            <a:pPr lvl="2">
              <a:buFont typeface="Wingdings" charset="2"/>
              <a:buChar char="Ø"/>
            </a:pPr>
            <a:r>
              <a:rPr lang="en-US" dirty="0"/>
              <a:t>Loadable (ex: </a:t>
            </a:r>
            <a:r>
              <a:rPr lang="en-US" dirty="0" smtClean="0"/>
              <a:t>Add-on), no </a:t>
            </a:r>
            <a:r>
              <a:rPr lang="en-US" dirty="0"/>
              <a:t>use of dialog box</a:t>
            </a:r>
          </a:p>
          <a:p>
            <a:pPr lvl="2">
              <a:buFont typeface="Wingdings" charset="2"/>
              <a:buChar char="Ø"/>
            </a:pPr>
            <a:r>
              <a:rPr lang="en-US" dirty="0"/>
              <a:t>Consistent layer colors from </a:t>
            </a:r>
            <a:r>
              <a:rPr lang="en-US" dirty="0" smtClean="0"/>
              <a:t>source</a:t>
            </a:r>
          </a:p>
          <a:p>
            <a:pPr lvl="2">
              <a:buFont typeface="Wingdings" charset="2"/>
              <a:buChar char="Ø"/>
            </a:pPr>
            <a:endParaRPr lang="en-US" dirty="0"/>
          </a:p>
          <a:p>
            <a:pPr marL="914400" lvl="2" indent="0">
              <a:buNone/>
            </a:pPr>
            <a:endParaRPr lang="en-US" dirty="0" smtClean="0"/>
          </a:p>
        </p:txBody>
      </p:sp>
      <p:pic>
        <p:nvPicPr>
          <p:cNvPr id="8" name="Content Placeholder 5"/>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11895" r="21164" b="11113"/>
          <a:stretch/>
        </p:blipFill>
        <p:spPr>
          <a:xfrm>
            <a:off x="685800" y="3414497"/>
            <a:ext cx="4228010" cy="3157987"/>
          </a:xfrm>
        </p:spPr>
      </p:pic>
      <p:pic>
        <p:nvPicPr>
          <p:cNvPr id="9" name="Content Placeholder 4"/>
          <p:cNvPicPr>
            <a:picLocks noChangeAspect="1"/>
          </p:cNvPicPr>
          <p:nvPr/>
        </p:nvPicPr>
        <p:blipFill rotWithShape="1">
          <a:blip r:embed="rId4" cstate="print">
            <a:extLst>
              <a:ext uri="{28A0092B-C50C-407E-A947-70E740481C1C}">
                <a14:useLocalDpi xmlns:a14="http://schemas.microsoft.com/office/drawing/2010/main" val="0"/>
              </a:ext>
            </a:extLst>
          </a:blip>
          <a:srcRect r="49975" b="10181"/>
          <a:stretch/>
        </p:blipFill>
        <p:spPr bwMode="auto">
          <a:xfrm>
            <a:off x="5171886" y="3461982"/>
            <a:ext cx="3057714" cy="3088181"/>
          </a:xfrm>
          <a:prstGeom prst="rect">
            <a:avLst/>
          </a:prstGeom>
          <a:noFill/>
          <a:ln w="9525">
            <a:noFill/>
            <a:miter lim="800000"/>
            <a:headEnd/>
            <a:tailEnd/>
          </a:ln>
          <a:effectLst/>
        </p:spPr>
      </p:pic>
      <p:sp>
        <p:nvSpPr>
          <p:cNvPr id="2" name="Rectangle 1"/>
          <p:cNvSpPr/>
          <p:nvPr/>
        </p:nvSpPr>
        <p:spPr>
          <a:xfrm>
            <a:off x="862330" y="6512130"/>
            <a:ext cx="3709670" cy="369332"/>
          </a:xfrm>
          <a:prstGeom prst="rect">
            <a:avLst/>
          </a:prstGeom>
        </p:spPr>
        <p:txBody>
          <a:bodyPr wrap="none">
            <a:spAutoFit/>
          </a:bodyPr>
          <a:lstStyle/>
          <a:p>
            <a:r>
              <a:rPr lang="en-US" dirty="0"/>
              <a:t>Section plane shown in 3D view</a:t>
            </a:r>
          </a:p>
        </p:txBody>
      </p:sp>
      <p:sp>
        <p:nvSpPr>
          <p:cNvPr id="10" name="TextBox 9"/>
          <p:cNvSpPr txBox="1"/>
          <p:nvPr/>
        </p:nvSpPr>
        <p:spPr>
          <a:xfrm>
            <a:off x="5486400" y="6512130"/>
            <a:ext cx="2209800" cy="369332"/>
          </a:xfrm>
          <a:prstGeom prst="rect">
            <a:avLst/>
          </a:prstGeom>
          <a:noFill/>
        </p:spPr>
        <p:txBody>
          <a:bodyPr wrap="square" rtlCol="0">
            <a:spAutoFit/>
          </a:bodyPr>
          <a:lstStyle/>
          <a:p>
            <a:r>
              <a:rPr lang="en-US" dirty="0" smtClean="0">
                <a:latin typeface="+mn-lt"/>
              </a:rPr>
              <a:t>Finished section cut</a:t>
            </a:r>
            <a:endParaRPr lang="en-US" dirty="0">
              <a:latin typeface="+mn-lt"/>
            </a:endParaRPr>
          </a:p>
        </p:txBody>
      </p:sp>
    </p:spTree>
    <p:extLst>
      <p:ext uri="{BB962C8B-B14F-4D97-AF65-F5344CB8AC3E}">
        <p14:creationId xmlns:p14="http://schemas.microsoft.com/office/powerpoint/2010/main" val="271817641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solidFill>
                  <a:schemeClr val="bg1"/>
                </a:solidFill>
              </a:rPr>
              <a:t>Bonnie </a:t>
            </a:r>
            <a:r>
              <a:rPr lang="en-US" dirty="0" err="1" smtClean="0">
                <a:solidFill>
                  <a:schemeClr val="bg1"/>
                </a:solidFill>
              </a:rPr>
              <a:t>Schiffman</a:t>
            </a:r>
            <a:r>
              <a:rPr lang="en-US" dirty="0" smtClean="0">
                <a:solidFill>
                  <a:schemeClr val="bg1"/>
                </a:solidFill>
              </a:rPr>
              <a:t> and Brooke </a:t>
            </a:r>
            <a:r>
              <a:rPr lang="en-US" dirty="0" err="1" smtClean="0">
                <a:solidFill>
                  <a:schemeClr val="bg1"/>
                </a:solidFill>
              </a:rPr>
              <a:t>Pian</a:t>
            </a:r>
            <a:endParaRPr lang="en-US" dirty="0" smtClean="0">
              <a:solidFill>
                <a:schemeClr val="bg1"/>
              </a:solidFill>
            </a:endParaRPr>
          </a:p>
          <a:p>
            <a:r>
              <a:rPr lang="en-US" sz="3000" i="1" dirty="0" smtClean="0">
                <a:solidFill>
                  <a:schemeClr val="bg1"/>
                </a:solidFill>
              </a:rPr>
              <a:t>Spring 2013</a:t>
            </a:r>
            <a:endParaRPr lang="en-US" sz="3000" i="1" dirty="0">
              <a:solidFill>
                <a:schemeClr val="bg1"/>
              </a:solidFill>
            </a:endParaRPr>
          </a:p>
        </p:txBody>
      </p:sp>
      <p:sp>
        <p:nvSpPr>
          <p:cNvPr id="6" name="Title 5"/>
          <p:cNvSpPr>
            <a:spLocks noGrp="1"/>
          </p:cNvSpPr>
          <p:nvPr>
            <p:ph type="ctrTitle" sz="quarter"/>
          </p:nvPr>
        </p:nvSpPr>
        <p:spPr>
          <a:xfrm>
            <a:off x="1219200" y="990600"/>
            <a:ext cx="7772400" cy="1470025"/>
          </a:xfrm>
        </p:spPr>
        <p:txBody>
          <a:bodyPr/>
          <a:lstStyle/>
          <a:p>
            <a:pPr algn="r"/>
            <a:r>
              <a:rPr lang="en-US" dirty="0" smtClean="0"/>
              <a:t>High Flow Modifications:</a:t>
            </a:r>
            <a:br>
              <a:rPr lang="en-US" dirty="0" smtClean="0"/>
            </a:br>
            <a:r>
              <a:rPr lang="en-US" dirty="0" smtClean="0"/>
              <a:t>Rapid Mix</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55950703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Introduction</a:t>
            </a:r>
            <a:endParaRPr lang="en-US" dirty="0"/>
          </a:p>
        </p:txBody>
      </p:sp>
      <p:sp>
        <p:nvSpPr>
          <p:cNvPr id="10" name="Content Placeholder 9"/>
          <p:cNvSpPr>
            <a:spLocks noGrp="1"/>
          </p:cNvSpPr>
          <p:nvPr>
            <p:ph idx="1"/>
          </p:nvPr>
        </p:nvSpPr>
        <p:spPr>
          <a:xfrm>
            <a:off x="3429000" y="3575974"/>
            <a:ext cx="4876800" cy="2133600"/>
          </a:xfrm>
        </p:spPr>
        <p:txBody>
          <a:bodyPr/>
          <a:lstStyle/>
          <a:p>
            <a:pPr marL="0" indent="0">
              <a:buNone/>
            </a:pPr>
            <a:r>
              <a:rPr lang="en-US" sz="2800" dirty="0" smtClean="0"/>
              <a:t>A new flow metering system and coagulant rapid mix design is necessary for </a:t>
            </a:r>
            <a:r>
              <a:rPr lang="en-US" sz="2800" dirty="0" err="1" smtClean="0"/>
              <a:t>AguaClara</a:t>
            </a:r>
            <a:r>
              <a:rPr lang="en-US" sz="2800" dirty="0"/>
              <a:t> </a:t>
            </a:r>
            <a:r>
              <a:rPr lang="en-US" sz="2800" dirty="0" smtClean="0"/>
              <a:t>to be able to serve larger communities. </a:t>
            </a:r>
            <a:endParaRPr lang="en-US" sz="2800" dirty="0"/>
          </a:p>
          <a:p>
            <a:endParaRPr lang="en-US" dirty="0"/>
          </a:p>
        </p:txBody>
      </p:sp>
      <p:pic>
        <p:nvPicPr>
          <p:cNvPr id="4" name="Picture 5"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086" y="3581400"/>
            <a:ext cx="2489723" cy="2303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9193" y="1664044"/>
            <a:ext cx="1897792" cy="1747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61086" y="1676401"/>
            <a:ext cx="5206314" cy="1231106"/>
          </a:xfrm>
          <a:prstGeom prst="rect">
            <a:avLst/>
          </a:prstGeom>
          <a:noFill/>
        </p:spPr>
        <p:txBody>
          <a:bodyPr wrap="square" rtlCol="0">
            <a:spAutoFit/>
          </a:bodyPr>
          <a:lstStyle/>
          <a:p>
            <a:r>
              <a:rPr lang="en-US" sz="2800" dirty="0">
                <a:latin typeface="+mn-lt"/>
                <a:cs typeface="+mn-cs"/>
              </a:rPr>
              <a:t>For high flow plants, the current LFOM design is not ideal.</a:t>
            </a:r>
          </a:p>
          <a:p>
            <a:endParaRPr lang="en-US" dirty="0"/>
          </a:p>
        </p:txBody>
      </p:sp>
    </p:spTree>
    <p:extLst>
      <p:ext uri="{BB962C8B-B14F-4D97-AF65-F5344CB8AC3E}">
        <p14:creationId xmlns:p14="http://schemas.microsoft.com/office/powerpoint/2010/main" val="391100979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Previous Design</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4238" y="1577546"/>
            <a:ext cx="4761470" cy="4989510"/>
          </a:xfrm>
          <a:prstGeom prst="rect">
            <a:avLst/>
          </a:prstGeom>
        </p:spPr>
      </p:pic>
      <p:sp>
        <p:nvSpPr>
          <p:cNvPr id="3" name="TextBox 2"/>
          <p:cNvSpPr txBox="1"/>
          <p:nvPr/>
        </p:nvSpPr>
        <p:spPr>
          <a:xfrm>
            <a:off x="7162800" y="6096000"/>
            <a:ext cx="1447800" cy="646331"/>
          </a:xfrm>
          <a:prstGeom prst="rect">
            <a:avLst/>
          </a:prstGeom>
          <a:noFill/>
        </p:spPr>
        <p:txBody>
          <a:bodyPr wrap="square" rtlCol="0">
            <a:spAutoFit/>
          </a:bodyPr>
          <a:lstStyle/>
          <a:p>
            <a:r>
              <a:rPr lang="en-US" i="1" dirty="0" smtClean="0"/>
              <a:t>Tori Klug, 2012</a:t>
            </a:r>
            <a:endParaRPr lang="en-US" i="1" dirty="0"/>
          </a:p>
        </p:txBody>
      </p:sp>
    </p:spTree>
    <p:extLst>
      <p:ext uri="{BB962C8B-B14F-4D97-AF65-F5344CB8AC3E}">
        <p14:creationId xmlns:p14="http://schemas.microsoft.com/office/powerpoint/2010/main" val="199906868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3094</TotalTime>
  <Words>1288</Words>
  <Application>Microsoft Office PowerPoint</Application>
  <PresentationFormat>On-screen Show (4:3)</PresentationFormat>
  <Paragraphs>206</Paragraphs>
  <Slides>51</Slides>
  <Notes>11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1_AguaClara the road</vt:lpstr>
      <vt:lpstr>  Design Team</vt:lpstr>
      <vt:lpstr>Automated Design Tool (ADT)</vt:lpstr>
      <vt:lpstr>Automated Design Tool</vt:lpstr>
      <vt:lpstr>The Drawing</vt:lpstr>
      <vt:lpstr>Overall Design Tasks</vt:lpstr>
      <vt:lpstr>Automated Section Cuts</vt:lpstr>
      <vt:lpstr>High Flow Modifications: Rapid Mix</vt:lpstr>
      <vt:lpstr>Introduction</vt:lpstr>
      <vt:lpstr>Previous Design</vt:lpstr>
      <vt:lpstr>Initial Schematic</vt:lpstr>
      <vt:lpstr>Channel Size and Macro-Mix Orifice</vt:lpstr>
      <vt:lpstr>Micro-Mix Orifice Sheet</vt:lpstr>
      <vt:lpstr>Spacing Issues…</vt:lpstr>
      <vt:lpstr>New Idea: Micro-Mix Gate</vt:lpstr>
      <vt:lpstr>Micro-Mix Gate</vt:lpstr>
      <vt:lpstr>Aluminum Rapid Mix Gate</vt:lpstr>
      <vt:lpstr>Future Work</vt:lpstr>
      <vt:lpstr>Low Flow Plant</vt:lpstr>
      <vt:lpstr>Intro</vt:lpstr>
      <vt:lpstr>PowerPoint Presentation</vt:lpstr>
      <vt:lpstr>Low Flow Sed Tank</vt:lpstr>
      <vt:lpstr>Entrance Tank</vt:lpstr>
      <vt:lpstr>PowerPoint Presentation</vt:lpstr>
      <vt:lpstr>LFSRSF</vt:lpstr>
      <vt:lpstr>Future Work</vt:lpstr>
      <vt:lpstr>Flocculator Design Detail</vt:lpstr>
      <vt:lpstr>Flocculation Tank</vt:lpstr>
      <vt:lpstr>Side Views of Flocculation Tanks</vt:lpstr>
      <vt:lpstr>Modules</vt:lpstr>
      <vt:lpstr>Two Types of Modules</vt:lpstr>
      <vt:lpstr>AC Flocculator Code</vt:lpstr>
      <vt:lpstr>PowerPoint Presentation</vt:lpstr>
      <vt:lpstr>PowerPoint Presentation</vt:lpstr>
      <vt:lpstr>PowerPoint Presentation</vt:lpstr>
      <vt:lpstr>Result (25 Lps)</vt:lpstr>
      <vt:lpstr>Future Work</vt:lpstr>
      <vt:lpstr>Materials List</vt:lpstr>
      <vt:lpstr>Purpose</vt:lpstr>
      <vt:lpstr>Materials</vt:lpstr>
      <vt:lpstr>Optimizing Pipes</vt:lpstr>
      <vt:lpstr>Accomplishments</vt:lpstr>
      <vt:lpstr>Pipe Matrix Separation</vt:lpstr>
      <vt:lpstr>Pipe Matrix Separation</vt:lpstr>
      <vt:lpstr>Pipe Matrix Separation</vt:lpstr>
      <vt:lpstr>Pipe Matrix Separation</vt:lpstr>
      <vt:lpstr>Pipe Matrix Separation</vt:lpstr>
      <vt:lpstr>Pipe Matrix Separation</vt:lpstr>
      <vt:lpstr>For Pipes Longer than a Lance</vt:lpstr>
      <vt:lpstr>For Pipes Shorter than a Lance</vt:lpstr>
      <vt:lpstr>Getting as much out of a lance as possible (cutting stock problem)</vt:lpstr>
      <vt:lpstr>Future Work</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CIT Lab User</cp:lastModifiedBy>
  <cp:revision>326</cp:revision>
  <dcterms:created xsi:type="dcterms:W3CDTF">2012-12-07T21:07:09Z</dcterms:created>
  <dcterms:modified xsi:type="dcterms:W3CDTF">2013-05-11T01:42:04Z</dcterms:modified>
</cp:coreProperties>
</file>